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2.xml" ContentType="application/vnd.openxmlformats-officedocument.presentationml.tags+xml"/>
  <Override PartName="/ppt/notesSlides/notesSlide34.xml" ContentType="application/vnd.openxmlformats-officedocument.presentationml.notesSlide+xml"/>
  <Override PartName="/ppt/tags/tag3.xml" ContentType="application/vnd.openxmlformats-officedocument.presentationml.tags+xml"/>
  <Override PartName="/ppt/notesSlides/notesSlide35.xml" ContentType="application/vnd.openxmlformats-officedocument.presentationml.notesSlide+xml"/>
  <Override PartName="/ppt/tags/tag4.xml" ContentType="application/vnd.openxmlformats-officedocument.presentationml.tags+xml"/>
  <Override PartName="/ppt/notesSlides/notesSlide36.xml" ContentType="application/vnd.openxmlformats-officedocument.presentationml.notesSlide+xml"/>
  <Override PartName="/ppt/tags/tag5.xml" ContentType="application/vnd.openxmlformats-officedocument.presentationml.tags+xml"/>
  <Override PartName="/ppt/notesSlides/notesSlide37.xml" ContentType="application/vnd.openxmlformats-officedocument.presentationml.notesSlide+xml"/>
  <Override PartName="/ppt/tags/tag6.xml" ContentType="application/vnd.openxmlformats-officedocument.presentationml.tags+xml"/>
  <Override PartName="/ppt/notesSlides/notesSlide38.xml" ContentType="application/vnd.openxmlformats-officedocument.presentationml.notesSlide+xml"/>
  <Override PartName="/ppt/tags/tag7.xml" ContentType="application/vnd.openxmlformats-officedocument.presentationml.tags+xml"/>
  <Override PartName="/ppt/notesSlides/notesSlide39.xml" ContentType="application/vnd.openxmlformats-officedocument.presentationml.notesSlide+xml"/>
  <Override PartName="/ppt/tags/tag8.xml" ContentType="application/vnd.openxmlformats-officedocument.presentationml.tags+xml"/>
  <Override PartName="/ppt/notesSlides/notesSlide40.xml" ContentType="application/vnd.openxmlformats-officedocument.presentationml.notesSlide+xml"/>
  <Override PartName="/ppt/tags/tag9.xml" ContentType="application/vnd.openxmlformats-officedocument.presentationml.tags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10.xml" ContentType="application/vnd.openxmlformats-officedocument.presentationml.tags+xml"/>
  <Override PartName="/ppt/notesSlides/notesSlide43.xml" ContentType="application/vnd.openxmlformats-officedocument.presentationml.notesSlide+xml"/>
  <Override PartName="/ppt/tags/tag11.xml" ContentType="application/vnd.openxmlformats-officedocument.presentationml.tags+xml"/>
  <Override PartName="/ppt/notesSlides/notesSlide44.xml" ContentType="application/vnd.openxmlformats-officedocument.presentationml.notesSlide+xml"/>
  <Override PartName="/ppt/tags/tag12.xml" ContentType="application/vnd.openxmlformats-officedocument.presentationml.tags+xml"/>
  <Override PartName="/ppt/notesSlides/notesSlide45.xml" ContentType="application/vnd.openxmlformats-officedocument.presentationml.notesSlide+xml"/>
  <Override PartName="/ppt/tags/tag13.xml" ContentType="application/vnd.openxmlformats-officedocument.presentationml.tags+xml"/>
  <Override PartName="/ppt/notesSlides/notesSlide46.xml" ContentType="application/vnd.openxmlformats-officedocument.presentationml.notesSlide+xml"/>
  <Override PartName="/ppt/tags/tag14.xml" ContentType="application/vnd.openxmlformats-officedocument.presentationml.tags+xml"/>
  <Override PartName="/ppt/notesSlides/notesSlide47.xml" ContentType="application/vnd.openxmlformats-officedocument.presentationml.notesSlide+xml"/>
  <Override PartName="/ppt/tags/tag15.xml" ContentType="application/vnd.openxmlformats-officedocument.presentationml.tags+xml"/>
  <Override PartName="/ppt/notesSlides/notesSlide48.xml" ContentType="application/vnd.openxmlformats-officedocument.presentationml.notesSlide+xml"/>
  <Override PartName="/ppt/tags/tag16.xml" ContentType="application/vnd.openxmlformats-officedocument.presentationml.tags+xml"/>
  <Override PartName="/ppt/notesSlides/notesSlide49.xml" ContentType="application/vnd.openxmlformats-officedocument.presentationml.notesSlide+xml"/>
  <Override PartName="/ppt/tags/tag17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tags/tag18.xml" ContentType="application/vnd.openxmlformats-officedocument.presentationml.tags+xml"/>
  <Override PartName="/ppt/notesSlides/notesSlide52.xml" ContentType="application/vnd.openxmlformats-officedocument.presentationml.notesSlide+xml"/>
  <Override PartName="/ppt/tags/tag19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tags/tag20.xml" ContentType="application/vnd.openxmlformats-officedocument.presentationml.tags+xml"/>
  <Override PartName="/ppt/notesSlides/notesSlide55.xml" ContentType="application/vnd.openxmlformats-officedocument.presentationml.notesSlide+xml"/>
  <Override PartName="/ppt/tags/tag21.xml" ContentType="application/vnd.openxmlformats-officedocument.presentationml.tags+xml"/>
  <Override PartName="/ppt/notesSlides/notesSlide56.xml" ContentType="application/vnd.openxmlformats-officedocument.presentationml.notesSlide+xml"/>
  <Override PartName="/ppt/tags/tag22.xml" ContentType="application/vnd.openxmlformats-officedocument.presentationml.tags+xml"/>
  <Override PartName="/ppt/notesSlides/notesSlide57.xml" ContentType="application/vnd.openxmlformats-officedocument.presentationml.notesSlide+xml"/>
  <Override PartName="/ppt/tags/tag23.xml" ContentType="application/vnd.openxmlformats-officedocument.presentationml.tags+xml"/>
  <Override PartName="/ppt/notesSlides/notesSlide58.xml" ContentType="application/vnd.openxmlformats-officedocument.presentationml.notesSlide+xml"/>
  <Override PartName="/ppt/tags/tag24.xml" ContentType="application/vnd.openxmlformats-officedocument.presentationml.tags+xml"/>
  <Override PartName="/ppt/notesSlides/notesSlide59.xml" ContentType="application/vnd.openxmlformats-officedocument.presentationml.notesSlide+xml"/>
  <Override PartName="/ppt/tags/tag25.xml" ContentType="application/vnd.openxmlformats-officedocument.presentationml.tags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ags/tag26.xml" ContentType="application/vnd.openxmlformats-officedocument.presentationml.tags+xml"/>
  <Override PartName="/ppt/notesSlides/notesSlide62.xml" ContentType="application/vnd.openxmlformats-officedocument.presentationml.notesSlide+xml"/>
  <Override PartName="/ppt/tags/tag27.xml" ContentType="application/vnd.openxmlformats-officedocument.presentationml.tags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8"/>
  </p:notesMasterIdLst>
  <p:sldIdLst>
    <p:sldId id="256" r:id="rId2"/>
    <p:sldId id="488" r:id="rId3"/>
    <p:sldId id="487" r:id="rId4"/>
    <p:sldId id="489" r:id="rId5"/>
    <p:sldId id="490" r:id="rId6"/>
    <p:sldId id="491" r:id="rId7"/>
    <p:sldId id="492" r:id="rId8"/>
    <p:sldId id="493" r:id="rId9"/>
    <p:sldId id="349" r:id="rId10"/>
    <p:sldId id="494" r:id="rId11"/>
    <p:sldId id="495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350" r:id="rId30"/>
    <p:sldId id="351" r:id="rId31"/>
    <p:sldId id="535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389" r:id="rId40"/>
    <p:sldId id="390" r:id="rId41"/>
    <p:sldId id="391" r:id="rId42"/>
    <p:sldId id="392" r:id="rId43"/>
    <p:sldId id="393" r:id="rId44"/>
    <p:sldId id="394" r:id="rId45"/>
    <p:sldId id="395" r:id="rId46"/>
    <p:sldId id="396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408" r:id="rId55"/>
    <p:sldId id="409" r:id="rId56"/>
    <p:sldId id="410" r:id="rId57"/>
    <p:sldId id="411" r:id="rId58"/>
    <p:sldId id="412" r:id="rId59"/>
    <p:sldId id="413" r:id="rId60"/>
    <p:sldId id="414" r:id="rId61"/>
    <p:sldId id="415" r:id="rId62"/>
    <p:sldId id="416" r:id="rId63"/>
    <p:sldId id="417" r:id="rId64"/>
    <p:sldId id="418" r:id="rId65"/>
    <p:sldId id="419" r:id="rId66"/>
    <p:sldId id="420" r:id="rId67"/>
    <p:sldId id="421" r:id="rId68"/>
    <p:sldId id="422" r:id="rId69"/>
    <p:sldId id="424" r:id="rId70"/>
    <p:sldId id="425" r:id="rId71"/>
    <p:sldId id="426" r:id="rId72"/>
    <p:sldId id="427" r:id="rId73"/>
    <p:sldId id="428" r:id="rId74"/>
    <p:sldId id="429" r:id="rId75"/>
    <p:sldId id="430" r:id="rId76"/>
    <p:sldId id="431" r:id="rId77"/>
  </p:sldIdLst>
  <p:sldSz cx="12192000" cy="6858000"/>
  <p:notesSz cx="6858000" cy="9144000"/>
  <p:custDataLst>
    <p:tags r:id="rId7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55D4A-5D90-476B-ACFC-70A995BADD2F}">
          <p14:sldIdLst>
            <p14:sldId id="256"/>
          </p14:sldIdLst>
        </p14:section>
        <p14:section name="Указатели" id="{614234C3-F438-4BA1-8CCC-D915472788FC}">
          <p14:sldIdLst>
            <p14:sldId id="488"/>
            <p14:sldId id="487"/>
            <p14:sldId id="489"/>
            <p14:sldId id="490"/>
            <p14:sldId id="491"/>
            <p14:sldId id="492"/>
            <p14:sldId id="493"/>
            <p14:sldId id="349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350"/>
            <p14:sldId id="351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8"/>
            <p14:sldId id="399"/>
            <p14:sldId id="400"/>
            <p14:sldId id="401"/>
            <p14:sldId id="402"/>
            <p14:sldId id="403"/>
            <p14:sldId id="404"/>
            <p14:sldId id="408"/>
            <p14:sldId id="409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722E03-E50A-125D-914E-77E41B71B406}" name="Alexey Malov" initials="AM" userId="S::alexey.malov@ispring.com::84d975bf-7581-4e72-b098-b36a7b6fbb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 autoAdjust="0"/>
    <p:restoredTop sz="72884" autoAdjust="0"/>
  </p:normalViewPr>
  <p:slideViewPr>
    <p:cSldViewPr>
      <p:cViewPr varScale="1">
        <p:scale>
          <a:sx n="83" d="100"/>
          <a:sy n="83" d="100"/>
        </p:scale>
        <p:origin x="133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8/10/relationships/authors" Target="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ru.wikipedia.org/wiki/%D0%91%D0%B0%D0%B3" TargetMode="External"/><Relationship Id="rId3" Type="http://schemas.openxmlformats.org/officeDocument/2006/relationships/hyperlink" Target="http://ru.wikipedia.org/wiki/%D0%9A%D0%BE%D0%BC%D0%BF%D1%8C%D1%8E%D1%82%D0%B5%D1%80%D0%BD%D0%B0%D1%8F_%D0%BF%D0%B0%D0%BC%D1%8F%D1%82%D1%8C" TargetMode="External"/><Relationship Id="rId7" Type="http://schemas.openxmlformats.org/officeDocument/2006/relationships/hyperlink" Target="http://ru.wikipedia.org/wiki/%D0%9A%D0%BE%D0%BC%D0%BF%D0%B8%D0%BB%D1%8F%D1%82%D0%BE%D1%80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ru.wikipedia.org/w/index.php?title=%D0%9A%D1%83%D1%87%D0%B0_(%D0%B8%D0%BD%D1%84%D0%BE%D1%80%D0%BC%D0%B0%D1%82%D0%B8%D0%BA%D0%B0)&amp;action=edit" TargetMode="External"/><Relationship Id="rId5" Type="http://schemas.openxmlformats.org/officeDocument/2006/relationships/hyperlink" Target="http://ru.wikipedia.org/wiki/%D0%A1%D1%82%D0%B5%D0%BA" TargetMode="External"/><Relationship Id="rId4" Type="http://schemas.openxmlformats.org/officeDocument/2006/relationships/hyperlink" Target="http://ru.wikipedia.org/w/index.php?title=%D0%92%D1%80%D0%B5%D0%BC%D1%8F_%D0%B6%D0%B8%D0%B7%D0%BD%D0%B8_(%D0%BF%D1%80%D0%BE%D0%B3%D1%80%D0%B0%D0%BC%D0%BC%D0%B8%D1%80%D0%BE%D0%B2%D0%B0%D0%BD%D0%B8%D0%B5)&amp;action=edit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использовать указатель, нужно присвоить ему адрес существующего объекта. Для этого есть унарный оператор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&amp;</a:t>
            </a:r>
            <a:r>
              <a:rPr lang="ru-RU" dirty="0"/>
              <a:t> — оператор взятия адреса. Он применяется к объекту, адрес которого хотите получить, и возвращает адрес этого объекта:</a:t>
            </a:r>
            <a:endParaRPr lang="en-US" dirty="0"/>
          </a:p>
          <a:p>
            <a:r>
              <a:rPr lang="ru-RU" dirty="0"/>
              <a:t>Если присвоить указателю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value_ptr</a:t>
            </a:r>
            <a:r>
              <a:rPr lang="ru-RU" dirty="0"/>
              <a:t> результат выражения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&amp;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value</a:t>
            </a:r>
            <a:r>
              <a:rPr lang="ru-RU" dirty="0"/>
              <a:t>, указатель будет содержать адрес ячейки памяти, где располагается переменная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value</a:t>
            </a:r>
            <a:r>
              <a:rPr lang="ru-RU" dirty="0"/>
              <a:t>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Переменную </a:t>
            </a:r>
            <a:r>
              <a:rPr lang="ru-RU" dirty="0" err="1"/>
              <a:t>value</a:t>
            </a:r>
            <a:r>
              <a:rPr lang="ru-RU" dirty="0"/>
              <a:t> и указатель </a:t>
            </a:r>
            <a:r>
              <a:rPr lang="ru-RU" dirty="0" err="1"/>
              <a:t>value_ptr</a:t>
            </a:r>
            <a:r>
              <a:rPr lang="ru-RU" dirty="0"/>
              <a:t> в памяти можем представить так:</a:t>
            </a:r>
          </a:p>
          <a:p>
            <a:r>
              <a:rPr lang="ru-RU" dirty="0"/>
              <a:t>Адреса ячеек памяти приведены для примера.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7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Указателю можно присвоить только адрес объекта совместимого типа. Так, присвоить адрес переменной типа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double</a:t>
            </a:r>
            <a:r>
              <a:rPr lang="ru-RU" dirty="0"/>
              <a:t> указателю на тип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int</a:t>
            </a:r>
            <a:r>
              <a:rPr lang="ru-RU" dirty="0"/>
              <a:t> нельзя: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026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Объявление указателя лучше объединить с его инициализацией — так запись короче, и неинициализированных указателей в программе не будет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226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Оператор взятия адреса можно применять не только к отдельным переменным, но и к полям структур и классов.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Указатель </a:t>
            </a:r>
            <a:r>
              <a:rPr lang="ru-RU" dirty="0" err="1"/>
              <a:t>y_ptr</a:t>
            </a:r>
            <a:r>
              <a:rPr lang="ru-RU" dirty="0"/>
              <a:t> имеет тип </a:t>
            </a:r>
            <a:r>
              <a:rPr lang="ru-RU" dirty="0" err="1"/>
              <a:t>double</a:t>
            </a:r>
            <a:r>
              <a:rPr lang="ru-RU" dirty="0"/>
              <a:t>* и ссылается на поле y точки p.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609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ссылки — не объекты. Они вводят новое имя для доступа к уже существующему объекту. Поэтому оператор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&amp;</a:t>
            </a:r>
            <a:r>
              <a:rPr lang="ru-RU" dirty="0"/>
              <a:t>, применённый к ссылке, возвращает не указатель на ссылку, а указатель на сам объект</a:t>
            </a:r>
            <a:r>
              <a:rPr lang="en-US" dirty="0"/>
              <a:t>.</a:t>
            </a:r>
          </a:p>
          <a:p>
            <a:r>
              <a:rPr lang="ru-RU" dirty="0"/>
              <a:t>И переменная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answer</a:t>
            </a:r>
            <a:r>
              <a:rPr lang="ru-RU" dirty="0"/>
              <a:t>, и ссылка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answer_ref</a:t>
            </a:r>
            <a:r>
              <a:rPr lang="ru-RU" dirty="0"/>
              <a:t> относятся к одному и тому же объекту. Поэтому взятие адреса ссылки равнозначно взятию адреса объекта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19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Оператор &lt;&lt; может вывести в поток значение указателя: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3111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Неинициализированный указатель содержит неопределённое значение. Использовать такой указатель для доступа к объекту нельзя — поведение программы будет неопределённым. Также нет смысла сравнивать этот указатель с другими — в общем случае отличить значение неинициализированного указателя от инициализированного адресом существующего объекта невозможно.</a:t>
            </a:r>
          </a:p>
          <a:p>
            <a:r>
              <a:rPr lang="ru-RU" dirty="0"/>
              <a:t>Чтобы не иметь дело с неинициализированными указателями, выполняйте инициализацию указателя при его объявлении: присвойте ему адрес существующего объекта совместимого типа или специальное значение </a:t>
            </a:r>
            <a:r>
              <a:rPr lang="ru-RU" dirty="0" err="1"/>
              <a:t>nullptr</a:t>
            </a:r>
            <a:r>
              <a:rPr lang="ru-RU" dirty="0"/>
              <a:t> — нулевой указатель.</a:t>
            </a:r>
          </a:p>
          <a:p>
            <a:r>
              <a:rPr lang="ru-RU" dirty="0"/>
              <a:t>Нулевой указатель хранит значение </a:t>
            </a:r>
            <a:r>
              <a:rPr lang="ru-RU" dirty="0" err="1"/>
              <a:t>nullptr</a:t>
            </a:r>
            <a:r>
              <a:rPr lang="ru-RU" dirty="0"/>
              <a:t>. C++ гарантирует, что по адресу </a:t>
            </a:r>
            <a:r>
              <a:rPr lang="ru-RU" dirty="0" err="1"/>
              <a:t>nullptr</a:t>
            </a:r>
            <a:r>
              <a:rPr lang="ru-RU" dirty="0"/>
              <a:t> не будет размещаться ни один объект программы. Поэтому перед использованием указателя вы сможете определить, есть ли в нём адрес существующего объекта. Для этого сравните указатель со значением </a:t>
            </a:r>
            <a:r>
              <a:rPr lang="ru-RU" dirty="0" err="1"/>
              <a:t>nullptr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050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получить доступ к объекту в C++, используют унарную операцию разыменования указателя. Она обозначается символом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*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Эта операция выполняет обратное действие. Если её применить к указателю, она вернёт ссылку на объект, адрес которого хранит указатель. Доступ к объекту посредством указателя ещё называют косвенным доступом. Рассмотрим, как указатели дают доступ к переменной</a:t>
            </a:r>
            <a:r>
              <a:rPr lang="en-US" dirty="0"/>
              <a:t>.</a:t>
            </a:r>
          </a:p>
          <a:p>
            <a:r>
              <a:rPr lang="ru-RU" dirty="0"/>
              <a:t>В программе создаются переменная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value</a:t>
            </a:r>
            <a:r>
              <a:rPr lang="ru-RU" dirty="0"/>
              <a:t> и два указателя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value_ptr1</a:t>
            </a:r>
            <a:r>
              <a:rPr lang="ru-RU" dirty="0"/>
              <a:t> и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value_ptr2</a:t>
            </a:r>
            <a:r>
              <a:rPr lang="ru-RU" dirty="0"/>
              <a:t>, ссылающиеся на неё. Доступ к значению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value</a:t>
            </a:r>
            <a:r>
              <a:rPr lang="ru-RU" dirty="0"/>
              <a:t> можно получить как напрямую по имени самой переменной, так и косвенно — </a:t>
            </a:r>
            <a:r>
              <a:rPr lang="ru-RU" dirty="0" err="1"/>
              <a:t>разыменовать</a:t>
            </a:r>
            <a:r>
              <a:rPr lang="ru-RU" dirty="0"/>
              <a:t> любой из указателей на неё.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266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обратиться к полям и методам классов и структур через указатель, можно использовать оператор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-&gt;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019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Операцию разыменования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*</a:t>
            </a:r>
            <a:r>
              <a:rPr lang="ru-RU" dirty="0"/>
              <a:t> и операцию доступа к полям и методов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-&gt;</a:t>
            </a:r>
            <a:r>
              <a:rPr lang="ru-RU" dirty="0"/>
              <a:t> можно применять только к указателям, которые хранят адрес существующего объекта в памяти. Использовать их с неинициализированным или нулевым указателем нельзя — это приведёт к неопределённому поведению. Прежде чем применять указатель, который может потенциально иметь нулевое значение, сделайте проверку на равенство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nullptr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43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C++ — язык программирования высокого уровня, позволяющий создавать программы для разных программно-аппаратных платформ — от микроконтроллеров и мобильных телефонов до суперкомпьютеров.</a:t>
            </a:r>
            <a:endParaRPr lang="en-US" dirty="0"/>
          </a:p>
          <a:p>
            <a:endParaRPr lang="ru-RU" dirty="0"/>
          </a:p>
          <a:p>
            <a:r>
              <a:rPr lang="ru-RU" dirty="0"/>
              <a:t>Архитектурные различия между этими платформами значительны: набор инструкций процессора, устройство памяти, организация ввода-вывода со внешними устройствами. Компилятор берёт на себя заботу о том, как преобразовать программу в машинный код для целевой платформы, а стандартная библиотека предоставляет надёжные компоненты, подходящие для решения повседневных задач.</a:t>
            </a:r>
            <a:endParaRPr lang="en-US" dirty="0"/>
          </a:p>
          <a:p>
            <a:endParaRPr lang="ru-RU" dirty="0"/>
          </a:p>
          <a:p>
            <a:r>
              <a:rPr lang="ru-RU" dirty="0"/>
              <a:t>Сильная сторона C++ в том, что когда стандартные решения не подходят, язык даёт вам возможность «спуститься» на более низкий уровень, ближе к железу, чтобы оптимально распорядиться ресурсами компьютера.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07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Переменные в C++ можно объявить константными, чтобы защитить их значение от непреднамеренной модификации. При попытке изменить значение константной переменной компилятор выдаст ошибку.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Свойство константности сохраняется и при взятии адреса объекта. Операция &amp; возвращает указатель на константный объект — его ещё называют указателем на константу. Такой указатель разрешает читать значение объекта, но не модифицировать его:</a:t>
            </a:r>
          </a:p>
          <a:p>
            <a:r>
              <a:rPr lang="ru-RU" dirty="0"/>
              <a:t>Здесь компилятор не разрешает задать указателю типа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int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*</a:t>
            </a:r>
            <a:r>
              <a:rPr lang="ru-RU" dirty="0"/>
              <a:t> значение адреса константного объекта. Такой указатель позволил бы изменить состояние объекта. В этом плане указатели на константу похожи на константные ссылки.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09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Указатель на константу может хранить адрес </a:t>
            </a:r>
            <a:r>
              <a:rPr lang="ru-RU" dirty="0" err="1"/>
              <a:t>неконстантного</a:t>
            </a:r>
            <a:r>
              <a:rPr lang="ru-RU" dirty="0"/>
              <a:t> объекта и таким образом предоставить доступ к объекту только для чтения. В этом случае указатель на константу ведёт себя подобно константой ссылке. </a:t>
            </a:r>
          </a:p>
          <a:p>
            <a:r>
              <a:rPr lang="ru-RU" dirty="0"/>
              <a:t>Константные ссылки и указатели на константу запрещают модифицировать объект, только если вы используете именно их. Изменять значение объекта иным способом можно.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этой программе доступ к переменной </a:t>
            </a:r>
            <a:r>
              <a:rPr lang="ru-RU" dirty="0" err="1"/>
              <a:t>value</a:t>
            </a:r>
            <a:r>
              <a:rPr lang="ru-RU" dirty="0"/>
              <a:t> через указатель </a:t>
            </a:r>
            <a:r>
              <a:rPr lang="ru-RU" dirty="0" err="1"/>
              <a:t>const_value_ptr</a:t>
            </a:r>
            <a:r>
              <a:rPr lang="ru-RU" dirty="0"/>
              <a:t> разрешается только для чтения. Саму переменную </a:t>
            </a:r>
            <a:r>
              <a:rPr lang="ru-RU" dirty="0" err="1"/>
              <a:t>value</a:t>
            </a:r>
            <a:r>
              <a:rPr lang="ru-RU" dirty="0"/>
              <a:t> можно изменять как обычно.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18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отличие от ссылок, указатели могут в процессе жизни менять своё значение, храня в разные моменты времени адреса разных объектов. Простейший способ изменить значение указателя — присвоить ему адрес другого объекта: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601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Указатель на константу сам константой не будет и может в любой момент начать ссылаться на другой объект: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646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Значение константного указателя нельзя изменить после инициализации. Чтобы объявить такой указатель, поставьте </a:t>
            </a:r>
            <a:r>
              <a:rPr lang="ru-RU" dirty="0" err="1"/>
              <a:t>const</a:t>
            </a:r>
            <a:r>
              <a:rPr lang="ru-RU" dirty="0"/>
              <a:t> справа от знака *. Как и обычная константа, константный указатель должен быть инициализирован при объявлении: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21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простое мнемоническое правило, которое позволяет запомнить, к чему относится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const</a:t>
            </a:r>
            <a:r>
              <a:rPr lang="ru-RU" dirty="0"/>
              <a:t> в типе указателя. Для этого прочитайте объявление указателя справа налево, заменяя символ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*</a:t>
            </a:r>
            <a:r>
              <a:rPr lang="ru-RU" dirty="0"/>
              <a:t> на слово «указатель».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9863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Указатели на константу нужны, чтобы хранить адрес константного объекта и ограничивать доступ к </a:t>
            </a:r>
            <a:r>
              <a:rPr lang="ru-RU" dirty="0" err="1"/>
              <a:t>неконстантным</a:t>
            </a:r>
            <a:r>
              <a:rPr lang="ru-RU" dirty="0"/>
              <a:t> объектам. Само значение указателя также может быть константным. Инициализированный при объявлении указатель будет хранить адрес одного и того же объекта в памяти.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80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382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7231E-9368-4F06-AABD-4A8C03B66527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6679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6CC537-F370-4C6F-914A-BBD949E5CE7B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900" b="1" dirty="0"/>
              <a:t>Хранение данных</a:t>
            </a:r>
          </a:p>
          <a:p>
            <a:pPr eaLnBrk="1" hangingPunct="1">
              <a:lnSpc>
                <a:spcPct val="80000"/>
              </a:lnSpc>
            </a:pPr>
            <a:r>
              <a:rPr lang="ru-RU" sz="900" dirty="0"/>
              <a:t>Одной из самых важных функций любого языка программирования является предоставление возможностей для управления </a:t>
            </a:r>
            <a:r>
              <a:rPr lang="ru-RU" sz="900" dirty="0">
                <a:hlinkClick r:id="rId3" tooltip="Компьютерная память"/>
              </a:rPr>
              <a:t>памятью</a:t>
            </a:r>
            <a:r>
              <a:rPr lang="ru-RU" sz="900" dirty="0"/>
              <a:t> и объектами, хранящимися в ней.</a:t>
            </a:r>
          </a:p>
          <a:p>
            <a:pPr eaLnBrk="1" hangingPunct="1">
              <a:lnSpc>
                <a:spcPct val="80000"/>
              </a:lnSpc>
            </a:pPr>
            <a:r>
              <a:rPr lang="ru-RU" sz="900" dirty="0"/>
              <a:t>В С</a:t>
            </a:r>
            <a:r>
              <a:rPr lang="en-US" sz="900" dirty="0"/>
              <a:t>++</a:t>
            </a:r>
            <a:r>
              <a:rPr lang="ru-RU" sz="900" dirty="0"/>
              <a:t> есть три разных способа выделения памяти для объектов:</a:t>
            </a:r>
          </a:p>
          <a:p>
            <a:pPr eaLnBrk="1" hangingPunct="1">
              <a:lnSpc>
                <a:spcPct val="80000"/>
              </a:lnSpc>
            </a:pPr>
            <a:r>
              <a:rPr lang="ru-RU" sz="900" i="1" dirty="0"/>
              <a:t>Статическое выделение памяти</a:t>
            </a:r>
            <a:r>
              <a:rPr lang="ru-RU" sz="900" dirty="0"/>
              <a:t>: пространство для объектов создаётся в области хранения данных кода программы в момент компиляции; </a:t>
            </a:r>
            <a:r>
              <a:rPr lang="ru-RU" sz="900" dirty="0">
                <a:hlinkClick r:id="rId4" tooltip="Время жизни (программирование)"/>
              </a:rPr>
              <a:t>время жизни</a:t>
            </a:r>
            <a:r>
              <a:rPr lang="ru-RU" sz="900" dirty="0"/>
              <a:t> таких объектов совпадает со временем жизни этого кода. </a:t>
            </a:r>
          </a:p>
          <a:p>
            <a:pPr eaLnBrk="1" hangingPunct="1">
              <a:lnSpc>
                <a:spcPct val="80000"/>
              </a:lnSpc>
            </a:pPr>
            <a:r>
              <a:rPr lang="ru-RU" sz="900" i="1" dirty="0"/>
              <a:t>Автоматическое выделение памяти</a:t>
            </a:r>
            <a:r>
              <a:rPr lang="ru-RU" sz="900" dirty="0"/>
              <a:t>: объекты можно временно хранить в </a:t>
            </a:r>
            <a:r>
              <a:rPr lang="ru-RU" sz="900" dirty="0">
                <a:hlinkClick r:id="rId5" tooltip="Стек"/>
              </a:rPr>
              <a:t>стеке</a:t>
            </a:r>
            <a:r>
              <a:rPr lang="ru-RU" sz="900" dirty="0"/>
              <a:t>; эта память затем автоматически освобождается и может быть использована снова, после того, как программа выходит из блока, использующего её. </a:t>
            </a:r>
          </a:p>
          <a:p>
            <a:pPr eaLnBrk="1" hangingPunct="1">
              <a:lnSpc>
                <a:spcPct val="80000"/>
              </a:lnSpc>
            </a:pPr>
            <a:r>
              <a:rPr lang="ru-RU" sz="900" i="1" dirty="0"/>
              <a:t>Динамическое выделение памяти</a:t>
            </a:r>
            <a:r>
              <a:rPr lang="ru-RU" sz="900" dirty="0"/>
              <a:t>: блоки памяти нужного размера могут запрашиваться во время выполнения программы с помощью библиотечных функций </a:t>
            </a:r>
            <a:r>
              <a:rPr lang="ru-RU" sz="900" dirty="0" err="1"/>
              <a:t>malloc</a:t>
            </a:r>
            <a:r>
              <a:rPr lang="ru-RU" sz="900" dirty="0"/>
              <a:t>, </a:t>
            </a:r>
            <a:r>
              <a:rPr lang="ru-RU" sz="900" dirty="0" err="1"/>
              <a:t>realloc</a:t>
            </a:r>
            <a:r>
              <a:rPr lang="ru-RU" sz="900" dirty="0"/>
              <a:t> и </a:t>
            </a:r>
            <a:r>
              <a:rPr lang="ru-RU" sz="900" dirty="0" err="1"/>
              <a:t>free</a:t>
            </a:r>
            <a:r>
              <a:rPr lang="ru-RU" sz="900" dirty="0"/>
              <a:t> из области памяти, называемой </a:t>
            </a:r>
            <a:r>
              <a:rPr lang="ru-RU" sz="900" dirty="0">
                <a:hlinkClick r:id="rId6" tooltip="Куча (информатика)"/>
              </a:rPr>
              <a:t>кучей</a:t>
            </a:r>
            <a:r>
              <a:rPr lang="ru-RU" sz="900" dirty="0"/>
              <a:t>. Эти блоки освобождаются и могут быть использованы снова после вызова для них функции </a:t>
            </a:r>
            <a:r>
              <a:rPr lang="ru-RU" sz="900" dirty="0" err="1"/>
              <a:t>free</a:t>
            </a:r>
            <a:r>
              <a:rPr lang="ru-RU" sz="9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ru-RU" sz="900" dirty="0"/>
              <a:t>Все три этих способа хранения данных пригодны в различных ситуациях и имеют свои преимущества и недостатки. Например, статическое выделение памяти не имеет накладных расходов по выделению, автоматическое выделение — лишь малые расходы при выделении, а вот динамическое выделение потенциально требует больших расходов и на выделение, и на освобождение памяти. С другой стороны, память стека гораздо больше ограничена, чем статическая, или память в куче. Только динамическая память может использоваться в случаях, когда размер используемых объектов заранее неизвестен. Большинство программ на Си интенсивно используют все три этих способа.</a:t>
            </a:r>
          </a:p>
          <a:p>
            <a:pPr eaLnBrk="1" hangingPunct="1">
              <a:lnSpc>
                <a:spcPct val="80000"/>
              </a:lnSpc>
            </a:pPr>
            <a:r>
              <a:rPr lang="ru-RU" sz="900" dirty="0"/>
              <a:t>Там, где это возможно, предпочтительным является автоматическое или статическое выделение памяти, потому что такой способ хранения объектов управляется </a:t>
            </a:r>
            <a:r>
              <a:rPr lang="ru-RU" sz="900" dirty="0">
                <a:hlinkClick r:id="rId7" tooltip="Компилятор"/>
              </a:rPr>
              <a:t>компилятором</a:t>
            </a:r>
            <a:r>
              <a:rPr lang="ru-RU" sz="900" dirty="0"/>
              <a:t>, что освобождает программиста от трудностей ручного выделения и освобождения памяти, как правило, служащего источником трудно отыскиваемых </a:t>
            </a:r>
            <a:r>
              <a:rPr lang="ru-RU" sz="900" dirty="0">
                <a:hlinkClick r:id="rId8" tooltip="Баг"/>
              </a:rPr>
              <a:t>ошибок</a:t>
            </a:r>
            <a:r>
              <a:rPr lang="ru-RU" sz="900" dirty="0"/>
              <a:t> в программе. К сожалению, многие структуры данных имеют переменный размер во время выполнения программы, поэтому из-за того, что автоматически и статически выделенные области должны иметь известный фиксированный размер во время компиляции, очень часто требуется использовать динамическое выделение. Массивы переменного размера — самый распространённый пример такого использования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795885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43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таких ресурсов — память, которая используется для хранения кода программы и обработки её данных. Чтобы код на C++ мог выполняться на разных программно-аппаратных платформах, язык предоставляет программисту модель памяти ******— абстракцию, скрывающую особенности работы с памятью на конкретной платформе.</a:t>
            </a:r>
          </a:p>
          <a:p>
            <a:endParaRPr lang="ru-RU" dirty="0"/>
          </a:p>
          <a:p>
            <a:r>
              <a:rPr lang="ru-RU" dirty="0"/>
              <a:t>С точки зрения C++ память компьютера состоит из одной или нескольких непрерывных последовательностей ячеек. Эти ячейки называются байтами.</a:t>
            </a:r>
          </a:p>
          <a:p>
            <a:endParaRPr lang="ru-RU" dirty="0"/>
          </a:p>
          <a:p>
            <a:r>
              <a:rPr lang="ru-RU" dirty="0"/>
              <a:t>Байт — минимальная адресуемая единица памяти. В большинстве современных компьютеров каждый байт состоит из восьми двоичных разрядов, называемых битами, что позволяет ему принимать 2^8=256 различных значений. Каждый байт в памяти имеет уникальный адрес </a:t>
            </a:r>
            <a:r>
              <a:rPr lang="ru-RU" b="1" dirty="0"/>
              <a:t>—</a:t>
            </a:r>
            <a:r>
              <a:rPr lang="ru-RU" dirty="0"/>
              <a:t> числовое значение, задающее его местоположение в памяти.</a:t>
            </a:r>
          </a:p>
          <a:p>
            <a:endParaRPr lang="ru-RU" dirty="0"/>
          </a:p>
          <a:p>
            <a:r>
              <a:rPr lang="ru-RU" dirty="0"/>
              <a:t>На рисунке показано схематичное представление памяти программы. В ячейке с адресом 0x400018 находится байт со значением 42. Значения остальных ячеек памяти для примера не важны, поэтому на рисунке их нет.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Префикс 0x говорит о том, что целое число записано в шестнадцатеричной системе счисления. Разряды этой системы счисления — степени числа, то есть 1, 16, 256, 65536. Шестнадцатеричная система счисления часто используется для записи адресов, так как «круглые» числа в ней — это степени числа 16, а значит, и числа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64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как переменная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value</a:t>
            </a:r>
            <a:r>
              <a:rPr lang="ru-RU" dirty="0"/>
              <a:t> — глобальная, её адрес остаётся неизменным на протяжении всей работы программы. Любая функция может изменить значение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value</a:t>
            </a:r>
            <a:r>
              <a:rPr lang="ru-RU" dirty="0"/>
              <a:t> и повлиять тем самым на работу остальных функций, которые используют эту глобальную переменную.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308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Память для хранения объекта автоматически выделяется при входе в блок, где этот объект объявлен, и освобождается при выходе из блока. Такой способ выделения памяти используют локальные переменные и аргументы функций.</a:t>
            </a:r>
          </a:p>
          <a:p>
            <a:r>
              <a:rPr lang="ru-RU" dirty="0"/>
              <a:t>Стандарт C++ не оговаривает, как должно происходить автоматическое выделение памяти для локальных переменных. Распространённые компиляторы хранят локальные переменные в области памяти, где располагается стек вызовов функций.</a:t>
            </a:r>
          </a:p>
          <a:p>
            <a:r>
              <a:rPr lang="ru-RU" dirty="0"/>
              <a:t>При входе в функцию программа выделяет кадр стека — блок памяти, способный вместить все локальные переменные текущей функции. При выходе из функции этот кадр удаляется.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214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первом входе в функцию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Factorial</a:t>
            </a:r>
            <a:r>
              <a:rPr lang="ru-RU" dirty="0"/>
              <a:t> адрес, по которому расположена переменная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n</a:t>
            </a:r>
            <a:r>
              <a:rPr lang="ru-RU" dirty="0"/>
              <a:t>, всегда один и тот же — в нашем случае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0x7fff9c2d29fc</a:t>
            </a:r>
            <a:r>
              <a:rPr lang="ru-RU" dirty="0"/>
              <a:t>. С каждым следующим рекурсивным вызовом переменная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n</a:t>
            </a:r>
            <a:r>
              <a:rPr lang="ru-RU" dirty="0"/>
              <a:t> размещается по адресу, меньшему на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0x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7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0</a:t>
            </a:r>
            <a:r>
              <a:rPr lang="ru-RU" dirty="0"/>
              <a:t> — </a:t>
            </a:r>
            <a:r>
              <a:rPr lang="en-US" dirty="0"/>
              <a:t>112</a:t>
            </a:r>
            <a:r>
              <a:rPr lang="ru-RU" dirty="0"/>
              <a:t> в десятичной системе. </a:t>
            </a:r>
          </a:p>
          <a:p>
            <a:r>
              <a:rPr lang="ru-RU" dirty="0"/>
              <a:t>Можно сделать вывод, что размер кадра стека функции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Factorial</a:t>
            </a:r>
            <a:r>
              <a:rPr lang="ru-RU" dirty="0"/>
              <a:t> равен 112 байтам. Стек на платформе x86/x64 «растёт» сверху вниз. Этим объясняется уменьшение адреса размещения локальных переменных при вложенных вызовах функции.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0188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Run</a:t>
            </a:r>
            <a:r>
              <a:rPr lang="ru-RU" dirty="0"/>
              <a:t> три раза вызывается с одним и тем же значением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time</a:t>
            </a:r>
            <a:r>
              <a:rPr lang="ru-RU" dirty="0"/>
              <a:t>. Однако скорость перемещения после каждого забега уменьшается вдвое. В результате пройденное расстояние будет равно 12\times10 + 6\times10 + 3\times10 = 210. Вот так глобальные переменные неочевидным образом усложняют анализ работы программы.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07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7818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859B8-6A53-4F2C-961E-51553AC96538}" type="slidenum">
              <a:rPr lang="ru-RU" smtClean="0"/>
              <a:pPr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270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59C6C0-5C50-4EF7-A1A7-B5BD64C2DFB0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В данном примере в памяти находятся 2 переменные</a:t>
            </a:r>
            <a:r>
              <a:rPr lang="en-US"/>
              <a:t>:</a:t>
            </a:r>
          </a:p>
          <a:p>
            <a:pPr eaLnBrk="1" hangingPunct="1"/>
            <a:r>
              <a:rPr lang="en-US" b="1"/>
              <a:t>int</a:t>
            </a:r>
            <a:r>
              <a:rPr lang="en-US"/>
              <a:t> i</a:t>
            </a:r>
          </a:p>
          <a:p>
            <a:pPr eaLnBrk="1" hangingPunct="1"/>
            <a:r>
              <a:rPr lang="en-US" b="1"/>
              <a:t>char</a:t>
            </a:r>
            <a:r>
              <a:rPr lang="en-US"/>
              <a:t> a</a:t>
            </a:r>
          </a:p>
          <a:p>
            <a:pPr eaLnBrk="1" hangingPunct="1"/>
            <a:r>
              <a:rPr lang="ru-RU"/>
              <a:t>На данной машине тип </a:t>
            </a:r>
            <a:r>
              <a:rPr lang="en-US" b="1"/>
              <a:t>int</a:t>
            </a:r>
            <a:r>
              <a:rPr lang="en-US"/>
              <a:t> </a:t>
            </a:r>
            <a:r>
              <a:rPr lang="ru-RU"/>
              <a:t>занимает четыре байта, а тип </a:t>
            </a:r>
            <a:r>
              <a:rPr lang="en-US" b="1"/>
              <a:t>char</a:t>
            </a:r>
            <a:r>
              <a:rPr lang="en-US"/>
              <a:t> – </a:t>
            </a:r>
            <a:r>
              <a:rPr lang="ru-RU"/>
              <a:t>один</a:t>
            </a:r>
          </a:p>
          <a:p>
            <a:pPr eaLnBrk="1" hangingPunct="1"/>
            <a:r>
              <a:rPr lang="ru-RU"/>
              <a:t>Порядок следования байт в целых числах на данной машине – т.н. </a:t>
            </a:r>
            <a:r>
              <a:rPr lang="en-US" b="1"/>
              <a:t>little endian</a:t>
            </a:r>
            <a:r>
              <a:rPr lang="ru-RU"/>
              <a:t> – младшие байты располагаются по младшему адресу</a:t>
            </a:r>
          </a:p>
          <a:p>
            <a:pPr eaLnBrk="1" hangingPunct="1"/>
            <a:r>
              <a:rPr lang="ru-RU"/>
              <a:t>На других машинах порядок байт, а также размеры типов данных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8785690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022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022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9073A-7ECC-4325-A5EF-E5BC0BFC302B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491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125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69F3BE-266C-4F8E-A778-95D275E9C627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8482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227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CE91FE-14F0-4C1C-9422-8A0634BF6A7A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3434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330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47EC32-1B2D-4066-A962-4901BCE894DA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84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Программы на C++ не манипулируют содержимым ячеек памяти напрямую. Вместо этого они работают с объектами — создают, разрушают их, считывают и модифицируют состояние объектов. В данной теме под термином «объект» будем по умолчанию подразумевать понятие не из объектно-ориентированного программирования, а более абстрактное. Объектом в C++ называется регион в памяти, который обладает такими свойствами: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Размер в байтах</a:t>
            </a:r>
            <a:r>
              <a:rPr lang="ru-RU" dirty="0"/>
              <a:t>. Типы </a:t>
            </a:r>
            <a:r>
              <a:rPr lang="ru-RU" dirty="0" err="1"/>
              <a:t>char</a:t>
            </a:r>
            <a:r>
              <a:rPr lang="ru-RU" dirty="0"/>
              <a:t>, </a:t>
            </a:r>
            <a:r>
              <a:rPr lang="ru-RU" dirty="0" err="1"/>
              <a:t>unsigned</a:t>
            </a:r>
            <a:r>
              <a:rPr lang="ru-RU" dirty="0"/>
              <a:t> </a:t>
            </a:r>
            <a:r>
              <a:rPr lang="ru-RU" dirty="0" err="1"/>
              <a:t>char</a:t>
            </a:r>
            <a:r>
              <a:rPr lang="ru-RU" dirty="0"/>
              <a:t>, int8_t, uint8_t и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byte</a:t>
            </a:r>
            <a:r>
              <a:rPr lang="ru-RU" dirty="0"/>
              <a:t> занимают ровно один байт памяти, а другие типы могут требовать несколько байтов. Например, значение типа </a:t>
            </a:r>
            <a:r>
              <a:rPr lang="ru-RU" dirty="0" err="1"/>
              <a:t>int</a:t>
            </a:r>
            <a:r>
              <a:rPr lang="ru-RU" dirty="0"/>
              <a:t> в программах, компилируемых для 32-разрядных процессоров, может занимать в памяти четыре байта, а для 16-разрядных — два. Узнать, сколько байт занимает тип или переменная, позволяет оператор </a:t>
            </a:r>
            <a:r>
              <a:rPr lang="ru-RU" b="1" dirty="0" err="1"/>
              <a:t>sizeof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Требования к выравниванию в памяти</a:t>
            </a:r>
            <a:r>
              <a:rPr lang="ru-RU" dirty="0"/>
              <a:t>— степень двойки, число, равное количеству байтов между адресами, по которым могут размещаться объекты данного типа. Оператор </a:t>
            </a:r>
            <a:r>
              <a:rPr lang="ru-RU" b="1" dirty="0" err="1"/>
              <a:t>alignof</a:t>
            </a:r>
            <a:r>
              <a:rPr lang="ru-RU" dirty="0"/>
              <a:t> возвращает значение выравнивания для заданного типа на целевой платформе. В общем случае оно может отличаться от размера объекта, возвращаемого </a:t>
            </a:r>
            <a:r>
              <a:rPr lang="ru-RU" b="1" dirty="0" err="1"/>
              <a:t>sizeof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Тип</a:t>
            </a:r>
            <a:r>
              <a:rPr lang="ru-RU" dirty="0"/>
              <a:t>. Позволяет программе правильно работать с областью памяти, которую объект занимает. Например, несмотря на то, что размеры типов </a:t>
            </a:r>
            <a:r>
              <a:rPr lang="ru-RU" dirty="0" err="1"/>
              <a:t>float</a:t>
            </a:r>
            <a:r>
              <a:rPr lang="ru-RU" dirty="0"/>
              <a:t> и </a:t>
            </a:r>
            <a:r>
              <a:rPr lang="ru-RU" dirty="0" err="1"/>
              <a:t>int</a:t>
            </a:r>
            <a:r>
              <a:rPr lang="ru-RU" dirty="0"/>
              <a:t> могут совпадать, для работы с ними компилятор генерирует различающийся машинный код.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Значение</a:t>
            </a:r>
            <a:r>
              <a:rPr lang="ru-RU" dirty="0"/>
              <a:t>, которое определяется содержимым области памяти, занимаемой объектом. Значение может быть неопределённым — например, при объявлении неинициализированной локальной переменной примитивного типа данных, такого как </a:t>
            </a:r>
            <a:r>
              <a:rPr lang="ru-RU" dirty="0" err="1"/>
              <a:t>int</a:t>
            </a:r>
            <a:r>
              <a:rPr lang="ru-RU" dirty="0"/>
              <a:t> или </a:t>
            </a:r>
            <a:r>
              <a:rPr lang="ru-RU" dirty="0" err="1"/>
              <a:t>char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Продолжительность времени жизни</a:t>
            </a:r>
            <a:r>
              <a:rPr lang="ru-RU" dirty="0"/>
              <a:t>. Например, время жизни локальных переменных ограничено блоком, внутри которого они объявлены, а глобальных переменных — продолжительностью работы программы.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Опциональное </a:t>
            </a:r>
            <a:r>
              <a:rPr lang="ru-RU" b="1" dirty="0"/>
              <a:t>имя</a:t>
            </a:r>
            <a:r>
              <a:rPr lang="ru-RU" dirty="0"/>
              <a:t>. Имя позволяет обращаться к объекту в программе. Простейший пример — имя переменной. Имя может отсутствовать у временного объекта, который создают как промежуточный результат вычислений. Один объект может быть доступен по нескольким именам. Так, например, ссылка создаст ещё одно имя для уже существующего объекта.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86282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AF1317-F6F4-42D3-A340-BD87781744DE}" type="slidenum">
              <a:rPr lang="ru-RU" smtClean="0"/>
              <a:pPr/>
              <a:t>45</a:t>
            </a:fld>
            <a:endParaRPr lang="ru-RU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565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534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C8A02-64E9-418E-BE37-7FEEED4A7B6C}" type="slidenum">
              <a:rPr lang="ru-RU" smtClean="0"/>
              <a:pPr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980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6458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637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5011D-5665-4037-BF97-A31DA87E982E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2054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739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739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4FF855-B53C-47F0-BFC2-41A113FDE38A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159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841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842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13F3B-B42E-4429-ABC3-AAA374683B6E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2466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9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E010F-E2E4-4B74-B991-7FD1A01D7B22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3424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9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E010F-E2E4-4B74-B991-7FD1A01D7B22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9036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9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E010F-E2E4-4B74-B991-7FD1A01D7B22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1668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251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9251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E40D92-AD2D-4CA2-87D3-091A2D773B6A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5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рисунке вы видите четыре объекта в памяти программы: переменная p типа </a:t>
            </a:r>
            <a:r>
              <a:rPr lang="ru-RU" dirty="0" err="1"/>
              <a:t>Point</a:t>
            </a:r>
            <a:r>
              <a:rPr lang="ru-RU" dirty="0"/>
              <a:t>, целое число </a:t>
            </a:r>
            <a:r>
              <a:rPr lang="ru-RU" dirty="0" err="1"/>
              <a:t>age</a:t>
            </a:r>
            <a:r>
              <a:rPr lang="ru-RU" dirty="0"/>
              <a:t>, переменная </a:t>
            </a:r>
            <a:r>
              <a:rPr lang="ru-RU" dirty="0" err="1"/>
              <a:t>weight</a:t>
            </a:r>
            <a:r>
              <a:rPr lang="ru-RU" dirty="0"/>
              <a:t> типа </a:t>
            </a:r>
            <a:r>
              <a:rPr lang="ru-RU" dirty="0" err="1"/>
              <a:t>double</a:t>
            </a:r>
            <a:r>
              <a:rPr lang="ru-RU" dirty="0"/>
              <a:t> и неинициализированная переменная </a:t>
            </a:r>
            <a:r>
              <a:rPr lang="ru-RU" dirty="0" err="1"/>
              <a:t>year</a:t>
            </a:r>
            <a:r>
              <a:rPr lang="ru-RU" dirty="0"/>
              <a:t> типа int16_t. Ссылка на объект p позволяет обратиться к нему по альтернативному имени </a:t>
            </a:r>
            <a:r>
              <a:rPr lang="ru-RU" dirty="0" err="1"/>
              <a:t>p_ref</a:t>
            </a:r>
            <a:r>
              <a:rPr lang="ru-RU" dirty="0"/>
              <a:t>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Каждый из этих объектов имеет представление в памяти, специфичное для некоторой платформы. Компилятор отвечает за корректное чтение и запись значений объектов в память.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2700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353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9354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A9AAC-86FE-4D0C-BF11-3FF5459BF621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142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4220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6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9456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3970F1-B257-4459-B81F-973B1675B2AC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1329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558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9558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EBFC9F-1598-473D-B1F0-6B6252474891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0039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229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661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9661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361DD-AEFB-4948-81DE-1867559913F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7938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8659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98660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269F2A-5E58-4C52-ABB3-C5D29AD8D99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10367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968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9968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09D87-ACE4-4BBF-BBD6-D011E529FE57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9503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0707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00708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5B7510-C8D6-4B71-A551-D418CB69B1D8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54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173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0173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CE105D-5496-4E36-8AA7-090637CB0DA2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62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разных платформах размеры и требования к выравниванию данных могут отличаться. Например, скомпилированная для 64-разрядной ОС </a:t>
            </a:r>
            <a:r>
              <a:rPr lang="ru-RU" dirty="0" err="1"/>
              <a:t>Windows</a:t>
            </a:r>
            <a:r>
              <a:rPr lang="ru-RU" dirty="0"/>
              <a:t> программа выводит следующие значения</a:t>
            </a:r>
          </a:p>
          <a:p>
            <a:endParaRPr lang="ru-RU" dirty="0"/>
          </a:p>
          <a:p>
            <a:r>
              <a:rPr lang="ru-RU" dirty="0"/>
              <a:t>Размер структуры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Sportsman</a:t>
            </a:r>
            <a:r>
              <a:rPr lang="ru-RU" dirty="0"/>
              <a:t> получился больше суммарного размера её полей — компилятор добавил пустое пространство внутри структуры, чтобы её поля располагались по выровненным адресам, а размер структуры был кратен величине её выравнивания.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2761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422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069673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6851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06852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5BEB21-307E-4B66-B83D-28201646222D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6361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7875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207876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8918DD-CB2B-43E5-B614-C126FFA8ECE2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702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8452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074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2046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1370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05326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437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9759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91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D1CA1A-86EF-48E0-86FA-C9F3502DAD9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dirty="0"/>
              <a:t>Вы узнали об устройстве памяти компьютера и о том, как в ней представляются объекты, с которыми работает ваша программа. Сегодня познакомитесь с указателями — средством языка, открывающим доступ к памяти компьютера.</a:t>
            </a:r>
          </a:p>
          <a:p>
            <a:r>
              <a:rPr lang="ru-RU" dirty="0"/>
              <a:t>Указатель — переменная, которая хранит адрес объекта в памяти программы. Это как лист бумаги с адресом. Зная адрес своего друга, вы можете его навестить. Точно так же можно обратиться к объекту при наличии указателя на него.</a:t>
            </a:r>
          </a:p>
          <a:p>
            <a:r>
              <a:rPr lang="ru-RU" dirty="0"/>
              <a:t>Указатели объявляются подобно обычным переменным, только с использованием символа «звёздочка»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*</a:t>
            </a:r>
            <a:r>
              <a:rPr lang="ru-RU" dirty="0"/>
              <a:t> после типа. Например, так выглядит указатель, способный хранить адрес объекта типа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int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.</a:t>
            </a:r>
          </a:p>
          <a:p>
            <a:r>
              <a:rPr lang="ru-RU" dirty="0"/>
              <a:t>Переменная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p</a:t>
            </a:r>
            <a:r>
              <a:rPr lang="ru-RU" dirty="0"/>
              <a:t> может хранить адрес целого числа. Так как переменная-указатель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p</a:t>
            </a:r>
            <a:r>
              <a:rPr lang="ru-RU" dirty="0"/>
              <a:t> не инициализирована, использовать её для доступа к объекту нельзя. Объявление указателя выделяет память для хранения адреса на платформе, но не инициализирует эту область памяти.</a:t>
            </a:r>
          </a:p>
        </p:txBody>
      </p:sp>
    </p:spTree>
    <p:extLst>
      <p:ext uri="{BB962C8B-B14F-4D97-AF65-F5344CB8AC3E}">
        <p14:creationId xmlns:p14="http://schemas.microsoft.com/office/powerpoint/2010/main" val="166589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Размер указателей равен размеру адреса на конкретной платформе и не зависит от размера самих объектов. </a:t>
            </a:r>
            <a:endParaRPr lang="en-US" dirty="0"/>
          </a:p>
          <a:p>
            <a:r>
              <a:rPr lang="ru-RU" dirty="0"/>
              <a:t>Типичный размер и выравнивание указателя на 32-битной платформе равны четырём байтам, а на 64-разрядной — восьми.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28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2C55-1068-44A2-82CD-4A743E92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8CAC-FF14-4794-872A-0B5877370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36DA-9A4C-40BA-AA17-EA981E3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565D-5DAF-464C-82B5-47EFB421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1BC0-D73B-43B8-8006-98D7A5B1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0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E94-21A1-4EBE-A5A8-131A3D8C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4F14-09E0-466A-A888-D63A8EC8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B26F-3CBB-4723-A051-957A026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76C5-257A-4B9E-A8CB-4E370B37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C76A-3A7C-436A-AF34-DF2DA5E8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F875-DD72-4DC4-B341-AFD9F2621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1CC3C-59B8-4399-A3F8-342E1496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A286-6C9E-4DA4-8B49-B014663B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ED6D-C751-4EFD-A3DA-7390F9F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5682-EF44-4A00-A3B6-4CF5ED7F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15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>
            <a:normAutofit/>
          </a:bodyPr>
          <a:lstStyle/>
          <a:p>
            <a:pPr lvl="0"/>
            <a:endParaRPr lang="ru-RU" noProof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E0BA7-93E8-4A05-BF92-0303451D90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1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B86-0259-498D-9F1D-890E4853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8B12-9163-4F0A-8DAE-AFB4CBC6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A382-819C-4C90-BB8B-9A3A9D8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B75-1D6F-4808-A43F-C1338A8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5CC4-7EFF-40D7-AD6B-048DB23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FB9-1D2C-4C99-9976-80D45F82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B29D-ACB6-4F20-A63F-AD683F65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DDFE-7665-40F4-8709-37F31AC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5FF8-8475-420D-B26A-2BBC697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57D3-45C8-4599-A3A4-224EF17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257C-E519-4004-9664-5EE2DEEB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4FD9-045B-4C7F-988A-793C9DDD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2FC0-5215-485D-B178-1923B278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3E4B-3202-4B3C-B276-911106E4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2B61-3FC8-4F39-8668-A4B6CF0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1529-0A6F-472C-8162-0809B79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3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72A2-4F60-4CCD-822D-BA26D782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7310-7D32-449E-8B15-BA4AD926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8049-2981-4DBC-9A47-E4B3503F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0114-2659-411A-91CA-84B6FB6F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1DACC-6CA4-48F6-AB55-E0AE146F3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3C7C0-3FB7-4520-91B5-A83C85E2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1D75-3F94-44BC-B9A2-007C43E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9E5D-E837-44F0-8032-4C2DE413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E088-F4DC-427D-BE79-3F7232B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94E55-A7DB-461A-B228-D9178987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0D332-2F02-4297-803D-C24BAA7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D2AD-5C1C-4C18-ADEC-8112D8B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41CC0-6A58-46A9-8D3D-3BEC81FE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5FB09-9210-4FF3-B521-92AC0717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FF-9F9B-438D-962B-19E33EA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0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B67B-1DE1-4C38-B86C-EE4E5FE5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5E22-365F-4133-AE2C-BFE9368A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6D52-A043-43E2-878C-F0D059B7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1B72-F8F3-4BAF-9039-4FCA7A5A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61C2-EF1C-4C27-9CE7-95CD0A82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78CE-F8F6-4357-8DE5-C5A74A9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1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80C-2148-42E9-A299-F6AFD8D5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453F-1A78-4AC8-BEE7-23D2EBA9D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D1CC-F62E-4D14-B0B2-A5BFC0D9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1507-4C3F-4C2A-83FD-8D1EE9B0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AD7A-2676-460D-902D-1573FADC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B590-E5BD-4AA2-BDC3-280A703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84AB9-7DB0-4EF3-8BF0-3BA42E7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234E-B82A-4AAC-B0D9-04778BA6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06BE-AC98-4682-81AB-EA91CCDA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F399-1978-443D-8A54-1C7438E4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6AD1-D5ED-4EF9-89A0-3ABFEAC1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andbox.org/permlink/rSAREvf038yO7aU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andbox.org/permlink/sPUhscTpFSZLcKYZ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1%D1%82%D0%B5%D0%B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w/index.php?title=%D0%9A%D1%83%D1%87%D0%B0_(%D0%B8%D0%BD%D1%84%D0%BE%D1%80%D0%BC%D0%B0%D1%82%D0%B8%D0%BA%D0%B0)&amp;action=edit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Q8Vb1F7boaXZKDl2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tC4HG6ZqcZT2lm3P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Jj4a3ezbjh1JgpPv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1%D0%B1%D0%BE%D1%80%D0%BA%D0%B0_%D0%BC%D1%83%D1%81%D0%BE%D1%80%D0%B0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%D0%A4%D0%B8%D0%BD%D0%B0%D0%BB%D0%B8%D0%B7%D0%B0%D1%82%D0%BE%D1%80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u.wikipedia.org/wiki/%D0%A1%D0%BB%D0%B0%D0%B1%D0%B0%D1%8F_%D1%81%D1%81%D1%8B%D0%BB%D0%BA%D0%B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>
                <a:solidFill>
                  <a:schemeClr val="bg1"/>
                </a:solidFill>
                <a:latin typeface="Impact" panose="020B0806030902050204" pitchFamily="34" charset="0"/>
              </a:rPr>
              <a:t>Модель памяти </a:t>
            </a:r>
            <a:r>
              <a:rPr lang="en-US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2329B8-1566-435C-8B2B-C93DBE2F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указателя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78CD2-81AD-471A-BD62-AF3231D741D2}"/>
              </a:ext>
            </a:extLst>
          </p:cNvPr>
          <p:cNvSpPr txBox="1"/>
          <p:nvPr/>
        </p:nvSpPr>
        <p:spPr>
          <a:xfrm>
            <a:off x="1626924" y="1502688"/>
            <a:ext cx="90364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Vector3D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z;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"char*: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size:"s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"int*: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size:"s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"double*: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size:"s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"Vector3D*: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size:"s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E7A37-A7B6-4CE7-8AEF-E488A9960C06}"/>
              </a:ext>
            </a:extLst>
          </p:cNvPr>
          <p:cNvSpPr txBox="1"/>
          <p:nvPr/>
        </p:nvSpPr>
        <p:spPr>
          <a:xfrm>
            <a:off x="6600056" y="1502688"/>
            <a:ext cx="4063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64-битная платформа</a:t>
            </a:r>
          </a:p>
          <a:p>
            <a:r>
              <a:rPr lang="en-US" dirty="0">
                <a:latin typeface="Consolas" panose="020B0609020204030204" pitchFamily="49" charset="0"/>
              </a:rPr>
              <a:t>char*: size:8</a:t>
            </a:r>
          </a:p>
          <a:p>
            <a:r>
              <a:rPr lang="en-US" dirty="0">
                <a:latin typeface="Consolas" panose="020B0609020204030204" pitchFamily="49" charset="0"/>
              </a:rPr>
              <a:t>int*: size:8</a:t>
            </a:r>
          </a:p>
          <a:p>
            <a:r>
              <a:rPr lang="en-US" dirty="0">
                <a:latin typeface="Consolas" panose="020B0609020204030204" pitchFamily="49" charset="0"/>
              </a:rPr>
              <a:t>double*: size:8</a:t>
            </a:r>
          </a:p>
          <a:p>
            <a:r>
              <a:rPr lang="en-US" dirty="0">
                <a:latin typeface="Consolas" panose="020B0609020204030204" pitchFamily="49" charset="0"/>
              </a:rPr>
              <a:t>Vector3D*: size:8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986A89-B134-4E46-87BD-377B13E20498}"/>
              </a:ext>
            </a:extLst>
          </p:cNvPr>
          <p:cNvSpPr txBox="1"/>
          <p:nvPr/>
        </p:nvSpPr>
        <p:spPr>
          <a:xfrm>
            <a:off x="6604636" y="3717032"/>
            <a:ext cx="40633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32-битная платформа</a:t>
            </a:r>
          </a:p>
          <a:p>
            <a:r>
              <a:rPr lang="en-US" dirty="0">
                <a:latin typeface="Consolas" panose="020B0609020204030204" pitchFamily="49" charset="0"/>
              </a:rPr>
              <a:t>char*: size:4</a:t>
            </a:r>
          </a:p>
          <a:p>
            <a:r>
              <a:rPr lang="en-US" dirty="0">
                <a:latin typeface="Consolas" panose="020B0609020204030204" pitchFamily="49" charset="0"/>
              </a:rPr>
              <a:t>int*: size:4</a:t>
            </a:r>
          </a:p>
          <a:p>
            <a:r>
              <a:rPr lang="en-US" dirty="0">
                <a:latin typeface="Consolas" panose="020B0609020204030204" pitchFamily="49" charset="0"/>
              </a:rPr>
              <a:t>double*: size:4</a:t>
            </a:r>
          </a:p>
          <a:p>
            <a:r>
              <a:rPr lang="en-US" dirty="0">
                <a:latin typeface="Consolas" panose="020B0609020204030204" pitchFamily="49" charset="0"/>
              </a:rPr>
              <a:t>Vector3D*: size:4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90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55900-5890-4FD2-BAB9-30529684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Инициализация указателя и получение адреса объекта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317C5-8D12-4D0B-96E5-C1B430D95457}"/>
              </a:ext>
            </a:extLst>
          </p:cNvPr>
          <p:cNvSpPr txBox="1"/>
          <p:nvPr/>
        </p:nvSpPr>
        <p:spPr>
          <a:xfrm>
            <a:off x="1857872" y="1645563"/>
            <a:ext cx="88101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42;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valuePtr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Указатель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valuePtr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ещё не инициализирован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valuePtr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ru-RU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Теперь в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valuePtr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хранится адрес переменной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2D883C-335F-431F-8334-69D17DBA56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4182998"/>
            <a:ext cx="6665516" cy="25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57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10F54-B00D-4C7A-A9A6-772D5931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Указатели на несовместимые типы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670C66-9960-4DD4-8E90-CA514FD9B0A9}"/>
              </a:ext>
            </a:extLst>
          </p:cNvPr>
          <p:cNvSpPr txBox="1"/>
          <p:nvPr/>
        </p:nvSpPr>
        <p:spPr>
          <a:xfrm>
            <a:off x="1552269" y="1988841"/>
            <a:ext cx="91157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42;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1.2345;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Следующая строка не скомпилируется,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так как по адресу &amp;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doubleValue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располагается объект типа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error: cannot convert 'double*' to 'int*' in assignment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4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4BCE4-205D-4011-8474-9646E4F1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Инициализация указателя</a:t>
            </a:r>
            <a:r>
              <a:rPr lang="en-US" dirty="0"/>
              <a:t> </a:t>
            </a:r>
            <a:r>
              <a:rPr lang="ru-RU" dirty="0"/>
              <a:t>при его объявлении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77D62-FA6E-4F82-B39D-8252FF27BBFF}"/>
              </a:ext>
            </a:extLst>
          </p:cNvPr>
          <p:cNvSpPr txBox="1"/>
          <p:nvPr/>
        </p:nvSpPr>
        <p:spPr>
          <a:xfrm>
            <a:off x="1983870" y="2060848"/>
            <a:ext cx="71287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= 42;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&amp;value;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24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189A0-9AFB-49E2-95F8-DD37476B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 вложенного объекта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43289-E29E-4E0F-BD15-6496A80D4DEB}"/>
              </a:ext>
            </a:extLst>
          </p:cNvPr>
          <p:cNvSpPr txBox="1"/>
          <p:nvPr/>
        </p:nvSpPr>
        <p:spPr>
          <a:xfrm>
            <a:off x="1981200" y="1844824"/>
            <a:ext cx="82912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y_ptr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хранит адрес координаты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точки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43651D-0312-48E5-9886-A57A39AF4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61" y="5013177"/>
            <a:ext cx="5903438" cy="1844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FAD205-724F-9EDB-9E79-F11386DFA9CA}"/>
              </a:ext>
            </a:extLst>
          </p:cNvPr>
          <p:cNvSpPr txBox="1"/>
          <p:nvPr/>
        </p:nvSpPr>
        <p:spPr>
          <a:xfrm>
            <a:off x="5240182" y="1655916"/>
            <a:ext cx="540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4"/>
              </a:rPr>
              <a:t>https://wandbox.org/permlink/rSAREvf038yO7aUt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079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5E053-A400-4B14-AC6F-8C43704F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 ссылки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E7F84-7AB0-4415-959F-5F6D481FEC41}"/>
              </a:ext>
            </a:extLst>
          </p:cNvPr>
          <p:cNvSpPr txBox="1"/>
          <p:nvPr/>
        </p:nvSpPr>
        <p:spPr>
          <a:xfrm>
            <a:off x="2207568" y="1699752"/>
            <a:ext cx="77048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answer = 42;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answer_ref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answer;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answer_ptr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хранит адрес переменной </a:t>
            </a:r>
            <a:r>
              <a:rPr lang="ru-RU" sz="20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answer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answer_ptr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answer_ref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assert(&amp;answer ==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answer_ptr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845A3A-B8C5-46A4-AC64-C66A22382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067" y="4797152"/>
            <a:ext cx="6503867" cy="1728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F6C229-C673-F570-8316-CA7F687E2948}"/>
              </a:ext>
            </a:extLst>
          </p:cNvPr>
          <p:cNvSpPr txBox="1"/>
          <p:nvPr/>
        </p:nvSpPr>
        <p:spPr>
          <a:xfrm>
            <a:off x="5447928" y="1634516"/>
            <a:ext cx="4977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4"/>
              </a:rPr>
              <a:t>https://wandbox.org/permlink/sPUhscTpFSZLcKYZ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617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0270C-7579-4F21-BC41-7232DAD7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указателя в поток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64BA8-7651-430A-97D2-FDB471841FF3}"/>
              </a:ext>
            </a:extLst>
          </p:cNvPr>
          <p:cNvSpPr txBox="1"/>
          <p:nvPr/>
        </p:nvSpPr>
        <p:spPr>
          <a:xfrm>
            <a:off x="1981200" y="1700809"/>
            <a:ext cx="78592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= 42;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&amp;value;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9F3602-D467-4318-B4C8-B286AB6F3B34}"/>
              </a:ext>
            </a:extLst>
          </p:cNvPr>
          <p:cNvSpPr txBox="1"/>
          <p:nvPr/>
        </p:nvSpPr>
        <p:spPr>
          <a:xfrm>
            <a:off x="2423592" y="515719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Linux, x64, </a:t>
            </a:r>
            <a:r>
              <a:rPr lang="en-US" b="1" dirty="0" err="1"/>
              <a:t>gcc</a:t>
            </a:r>
            <a:r>
              <a:rPr lang="en-US" b="1" dirty="0"/>
              <a:t>:</a:t>
            </a:r>
            <a:endParaRPr lang="ru-RU" b="1" dirty="0"/>
          </a:p>
          <a:p>
            <a:r>
              <a:rPr lang="en-US" dirty="0">
                <a:latin typeface="Consolas" panose="020B0609020204030204" pitchFamily="49" charset="0"/>
              </a:rPr>
              <a:t>value_ptr:0x7ffd6596006c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D573FA-C8F2-4D3D-8460-9738EC714C22}"/>
              </a:ext>
            </a:extLst>
          </p:cNvPr>
          <p:cNvSpPr txBox="1"/>
          <p:nvPr/>
        </p:nvSpPr>
        <p:spPr>
          <a:xfrm>
            <a:off x="6384032" y="5157193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Windows, x86, MSVC 2019:</a:t>
            </a:r>
            <a:endParaRPr lang="ru-RU" b="1" dirty="0"/>
          </a:p>
          <a:p>
            <a:r>
              <a:rPr lang="en-US" dirty="0">
                <a:latin typeface="Consolas" panose="020B0609020204030204" pitchFamily="49" charset="0"/>
              </a:rPr>
              <a:t>value_ptr:00EFF930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DEDEA-851A-424A-864E-C6C59395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Нулевой указатель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95FF4-1AA4-47FF-884F-85564C4F7E8E}"/>
              </a:ext>
            </a:extLst>
          </p:cNvPr>
          <p:cNvSpPr txBox="1"/>
          <p:nvPr/>
        </p:nvSpPr>
        <p:spPr>
          <a:xfrm>
            <a:off x="1524000" y="1421156"/>
            <a:ext cx="4572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cassert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(value &gt;= 0)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 = &amp;value;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//------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"p: 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3D600-080B-4BCF-AABB-DD61402C21B8}"/>
              </a:ext>
            </a:extLst>
          </p:cNvPr>
          <p:cNvSpPr txBox="1"/>
          <p:nvPr/>
        </p:nvSpPr>
        <p:spPr>
          <a:xfrm>
            <a:off x="6096000" y="1426945"/>
            <a:ext cx="457200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 == &amp;value);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 is not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(p)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 !=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(!p)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 ==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 is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nullptr"s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46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9A2E5-645E-4F45-98F5-A7B73CB8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Разыменование указателя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ED7AD6-A5B3-43B5-8152-3AC19549A2A1}"/>
              </a:ext>
            </a:extLst>
          </p:cNvPr>
          <p:cNvSpPr txBox="1"/>
          <p:nvPr/>
        </p:nvSpPr>
        <p:spPr>
          <a:xfrm>
            <a:off x="1536357" y="1403462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 = 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value_ptr2 = value_ptr1;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(value_ptr1 == value_ptr2);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r>
              <a:rPr lang="ru-RU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(*value_ptr1 == value &amp;&amp; *value_ptr2 == value);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value 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(*value_ptr1 == value &amp;&amp; *value_ptr2 == value);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*value_ptr2 = 3;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assert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(*value_ptr1 == value &amp;&amp; *value_ptr2 == value);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80C374-6B8E-4095-A06A-DAD374A138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5026344"/>
            <a:ext cx="6280690" cy="183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FB840-D875-4E37-ACF2-82FB7591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Доступ к полям и методам классов и структур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92059-A9BF-4373-AC73-7BA0B15E89BC}"/>
              </a:ext>
            </a:extLst>
          </p:cNvPr>
          <p:cNvSpPr txBox="1"/>
          <p:nvPr/>
        </p:nvSpPr>
        <p:spPr>
          <a:xfrm>
            <a:off x="1524000" y="1628801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cassert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message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messagePtr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Чтобы обратиться к полю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length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нужно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разыменовать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указатель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((*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messagePtr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).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length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== 5);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Также обращение к полям и методам структур и классов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доступно при помощи оператора -&gt;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messagePtr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substr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(0, 4)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Hell"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41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4ABE647-F5DA-4D54-9353-55461CDB9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B66D0B9-CC83-4560-966C-47C360AC6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С++ - кроссплатформенный язык высокого уровня</a:t>
            </a:r>
          </a:p>
          <a:p>
            <a:pPr lvl="1"/>
            <a:r>
              <a:rPr lang="ru-RU" dirty="0"/>
              <a:t>Платформы могут очень сильно различаться</a:t>
            </a:r>
          </a:p>
          <a:p>
            <a:pPr lvl="1"/>
            <a:r>
              <a:rPr lang="ru-RU" dirty="0"/>
              <a:t>Компилятор и стандартная библиотека позволяют создавать эффективный код</a:t>
            </a:r>
          </a:p>
          <a:p>
            <a:r>
              <a:rPr lang="ru-RU" dirty="0"/>
              <a:t>Когда стандартные решения не подходят, можно приблизиться к «железу», чтобы оптимально распорядиться ресурсами компьютера</a:t>
            </a:r>
          </a:p>
        </p:txBody>
      </p:sp>
    </p:spTree>
    <p:extLst>
      <p:ext uri="{BB962C8B-B14F-4D97-AF65-F5344CB8AC3E}">
        <p14:creationId xmlns:p14="http://schemas.microsoft.com/office/powerpoint/2010/main" val="7505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0D8D28-AD12-47D4-BECC-BFD0A483A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Проверка указателя перед разыменованием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DB20F-CF93-445E-940D-27C29D5F1ECE}"/>
              </a:ext>
            </a:extLst>
          </p:cNvPr>
          <p:cNvSpPr txBox="1"/>
          <p:nvPr/>
        </p:nvSpPr>
        <p:spPr>
          <a:xfrm>
            <a:off x="1981200" y="1553984"/>
            <a:ext cx="8327776" cy="5304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(value &gt;= 0)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 = &amp;value;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(p !=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*p </a:t>
            </a:r>
            <a:r>
              <a:rPr lang="ru-RU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7EEF5-0A9A-4652-A9A3-038B8EB6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константу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C9B40-282F-49B7-BA4D-E740BD6412DC}"/>
              </a:ext>
            </a:extLst>
          </p:cNvPr>
          <p:cNvSpPr txBox="1"/>
          <p:nvPr/>
        </p:nvSpPr>
        <p:spPr>
          <a:xfrm>
            <a:off x="1415480" y="1556793"/>
            <a:ext cx="92525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42;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Ошибка: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неконстантная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ссылка не может ссылаться на константный объект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value_ref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А вот так можно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const_value_ref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value;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Ошибка: указатель на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неконстантное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значение</a:t>
            </a:r>
            <a:endParaRPr lang="en-US" sz="14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 может хранить адрес константного объекта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Указатель на константу типа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const_value_ptr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&amp;value;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можно также объявить как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- это одно и то же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Указатель на константу можно использовать только для чтения значения объекта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const_value_ptr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42);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Выполнить модификацию объекта с его помощью нельзя.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Следующая строка не скомпилируется: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*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const_value_ptr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43;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F0FF52-F2AB-4336-9703-5810E96FAA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094" y="3573016"/>
            <a:ext cx="4017907" cy="123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4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745A4-DE8C-4797-87BA-68DA331E3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Константный указатель на </a:t>
            </a:r>
            <a:r>
              <a:rPr lang="ru-RU" dirty="0" err="1"/>
              <a:t>неконстантный</a:t>
            </a:r>
            <a:r>
              <a:rPr lang="ru-RU" dirty="0"/>
              <a:t> объект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C1BB2-4E28-42A3-A18C-DA4800D4E707}"/>
              </a:ext>
            </a:extLst>
          </p:cNvPr>
          <p:cNvSpPr txBox="1"/>
          <p:nvPr/>
        </p:nvSpPr>
        <p:spPr>
          <a:xfrm>
            <a:off x="1524000" y="1484784"/>
            <a:ext cx="8964488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cassert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42;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Указатель на константу может хранить адрес </a:t>
            </a:r>
            <a:r>
              <a:rPr lang="ru-RU" sz="17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неконстантного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объекта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const_value_ptr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&amp;value;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Константная ссылка может ссылаться на </a:t>
            </a:r>
            <a:r>
              <a:rPr lang="ru-RU" sz="17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неконстантный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объект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const_value_ref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value;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43;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Константные ссылки и указатели на константу означают,</a:t>
            </a:r>
            <a:endParaRPr lang="en-US" sz="17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что с ИХ помощью нельзя изменить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значение объекта.</a:t>
            </a:r>
            <a:endParaRPr lang="en-US" sz="17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Само значение может быть изменено иным способом.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assert(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const_value_ref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43);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assert(*</a:t>
            </a:r>
            <a:r>
              <a:rPr lang="en-US" sz="17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const_value_ptr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43);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A1AF99-F07D-42B0-AB76-A64F9A78FD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5557805"/>
            <a:ext cx="3888432" cy="130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9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60085-52FD-4932-A10B-E51EFF54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значения указателя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29550-E856-4011-B8F5-753D5F61F4AE}"/>
              </a:ext>
            </a:extLst>
          </p:cNvPr>
          <p:cNvSpPr txBox="1"/>
          <p:nvPr/>
        </p:nvSpPr>
        <p:spPr>
          <a:xfrm>
            <a:off x="1631504" y="1484785"/>
            <a:ext cx="90364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= 1;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Сначала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ссылается на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&amp;value;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"&amp;value: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&lt;&lt; &amp;value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assert(*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Затем ссылается на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"&amp;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&lt;&lt;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2);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CA014-E2FD-4E63-AE4D-6068062A4647}"/>
              </a:ext>
            </a:extLst>
          </p:cNvPr>
          <p:cNvSpPr txBox="1"/>
          <p:nvPr/>
        </p:nvSpPr>
        <p:spPr>
          <a:xfrm>
            <a:off x="6528048" y="5798034"/>
            <a:ext cx="4139952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&amp;value: 00000031D55AFC20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00000031D55AFC20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another_value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00000031D55AFC24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00000031D55AFC24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4721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23634-B9FA-48B1-82F1-A43EA75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Изменение указателя на константу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24BD6-04EE-401A-831C-34D33E7BE859}"/>
              </a:ext>
            </a:extLst>
          </p:cNvPr>
          <p:cNvSpPr txBox="1"/>
          <p:nvPr/>
        </p:nvSpPr>
        <p:spPr>
          <a:xfrm>
            <a:off x="1524000" y="1556792"/>
            <a:ext cx="9144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Указатель на константу. Само значение указателя константным не является.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&amp;value;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assert(*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Можно присвоить указателю адрес другого объекта.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assert(*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2);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Изображение выглядит как текст, устройство, счетчик, датчик&#10;&#10;Автоматически созданное описание">
            <a:extLst>
              <a:ext uri="{FF2B5EF4-FFF2-40B4-BE49-F238E27FC236}">
                <a16:creationId xmlns:a16="http://schemas.microsoft.com/office/drawing/2014/main" id="{EF73D674-3F80-4AF3-AB27-D3EC1D9B90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048" y="4365217"/>
            <a:ext cx="4144596" cy="246571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D7FFF1-0DB1-0BBC-E94F-780A7FA96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404" y="4834299"/>
            <a:ext cx="4144596" cy="199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7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3CE10-6AE0-4EDE-A346-D72BFB3F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указатели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90C63-D633-42C9-9C42-6EBB55D4E8F9}"/>
              </a:ext>
            </a:extLst>
          </p:cNvPr>
          <p:cNvSpPr txBox="1"/>
          <p:nvPr/>
        </p:nvSpPr>
        <p:spPr>
          <a:xfrm>
            <a:off x="1524000" y="1844824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= 42;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const_ptr_to_value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&amp;value;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Ошибка: нельзя изменить значение константного указателя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const_ptr_to_value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BAB4EB-FC29-4342-A0FF-4C0CE19A66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7" y="4509121"/>
            <a:ext cx="5852667" cy="16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2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172A8-9D17-423C-919A-6E9D7096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Константные указатели на константу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281C1-3939-4BE4-93DB-4F80606F7810}"/>
              </a:ext>
            </a:extLst>
          </p:cNvPr>
          <p:cNvSpPr txBox="1"/>
          <p:nvPr/>
        </p:nvSpPr>
        <p:spPr>
          <a:xfrm>
            <a:off x="1524000" y="1422815"/>
            <a:ext cx="89644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= 42;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const_ptr_to_const_value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&amp;value;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5;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Ошибка: нельзя изменить значение константного указателя: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const_ptr_to_const_value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&amp;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another_value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Ошибка: нельзя изменить значение данных через указатель: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*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const_ptr_to_const_value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33DD47-9CF4-4624-8DA8-4B70A3AAB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4293096"/>
            <a:ext cx="7388992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3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E6065-A6EF-42EE-8A5C-ACDF6E9A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указателя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82393-686F-456D-9F00-519F3259FFCC}"/>
              </a:ext>
            </a:extLst>
          </p:cNvPr>
          <p:cNvSpPr txBox="1"/>
          <p:nvPr/>
        </p:nvSpPr>
        <p:spPr>
          <a:xfrm>
            <a:off x="1631504" y="1916833"/>
            <a:ext cx="90364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p1 - это указатель на данные типа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p1;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p2 - это указатель на данные типа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p2;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data = 42;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p3 - это константный указатель на данные типа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p3 = &amp;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p4 - это константный указатель на данные типа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p4 = &amp;data;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42C6FF-6E9D-4A50-A7C8-23160633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Константность и указатели - 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08493-7D45-4078-A22B-245BA254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Указатели на константу хранят адрес константного объекта</a:t>
            </a:r>
          </a:p>
          <a:p>
            <a:pPr lvl="1"/>
            <a:r>
              <a:rPr lang="ru-RU" dirty="0"/>
              <a:t>Также ограничивают доступ к </a:t>
            </a:r>
            <a:r>
              <a:rPr lang="ru-RU" dirty="0" err="1"/>
              <a:t>неконстантным</a:t>
            </a:r>
            <a:endParaRPr lang="ru-RU" dirty="0"/>
          </a:p>
          <a:p>
            <a:r>
              <a:rPr lang="ru-RU" dirty="0"/>
              <a:t>Значение указателя также может быть константным</a:t>
            </a:r>
          </a:p>
          <a:p>
            <a:pPr lvl="1"/>
            <a:r>
              <a:rPr lang="ru-RU" dirty="0"/>
              <a:t>Указатель хранит адрес одного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42148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1703388" y="188914"/>
            <a:ext cx="6624860" cy="648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#</a:t>
            </a:r>
            <a:r>
              <a:rPr lang="ru-RU" sz="1100" b="1" dirty="0" err="1">
                <a:latin typeface="Courier New" pitchFamily="49" charset="0"/>
              </a:rPr>
              <a:t>include</a:t>
            </a:r>
            <a:r>
              <a:rPr lang="ru-RU" sz="1100" b="1" dirty="0">
                <a:latin typeface="Courier New" pitchFamily="49" charset="0"/>
              </a:rPr>
              <a:t> &lt;</a:t>
            </a:r>
            <a:r>
              <a:rPr lang="en-US" sz="1100" b="1" dirty="0">
                <a:latin typeface="Courier New" pitchFamily="49" charset="0"/>
              </a:rPr>
              <a:t>iostream</a:t>
            </a:r>
            <a:r>
              <a:rPr lang="ru-RU" sz="1100" b="1" dirty="0">
                <a:latin typeface="Courier New" pitchFamily="49" charset="0"/>
              </a:rPr>
              <a:t>&gt;</a:t>
            </a:r>
          </a:p>
          <a:p>
            <a:pPr>
              <a:tabLst>
                <a:tab pos="355600" algn="l"/>
              </a:tabLst>
            </a:pPr>
            <a:r>
              <a:rPr lang="en-US" sz="1100" b="1" dirty="0">
                <a:latin typeface="Courier New" pitchFamily="49" charset="0"/>
              </a:rPr>
              <a:t>using namespace std;</a:t>
            </a:r>
            <a:endParaRPr lang="ru-RU" sz="1100" b="1" dirty="0">
              <a:latin typeface="Courier New" pitchFamily="49" charset="0"/>
            </a:endParaRPr>
          </a:p>
          <a:p>
            <a:pPr>
              <a:tabLst>
                <a:tab pos="355600" algn="l"/>
              </a:tabLst>
            </a:pPr>
            <a:r>
              <a:rPr lang="ru-RU" sz="1100" b="1" dirty="0" err="1">
                <a:latin typeface="Courier New" pitchFamily="49" charset="0"/>
              </a:rPr>
              <a:t>struct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tagPoint</a:t>
            </a:r>
            <a:endParaRPr lang="ru-RU" sz="1100" b="1" dirty="0">
              <a:latin typeface="Courier New" pitchFamily="49" charset="0"/>
            </a:endParaRP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ru-RU" sz="1100" b="1" dirty="0" err="1">
                <a:latin typeface="Courier New" pitchFamily="49" charset="0"/>
              </a:rPr>
              <a:t>int</a:t>
            </a:r>
            <a:r>
              <a:rPr lang="ru-RU" sz="1100" b="1" dirty="0">
                <a:latin typeface="Courier New" pitchFamily="49" charset="0"/>
              </a:rPr>
              <a:t> x, y;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};</a:t>
            </a:r>
          </a:p>
          <a:p>
            <a:pPr>
              <a:tabLst>
                <a:tab pos="355600" algn="l"/>
              </a:tabLst>
            </a:pPr>
            <a:endParaRPr lang="ru-RU" sz="1100" b="1" dirty="0">
              <a:latin typeface="Courier New" pitchFamily="49" charset="0"/>
            </a:endParaRPr>
          </a:p>
          <a:p>
            <a:pPr>
              <a:tabLst>
                <a:tab pos="355600" algn="l"/>
              </a:tabLst>
            </a:pPr>
            <a:r>
              <a:rPr lang="ru-RU" sz="1100" b="1" dirty="0" err="1">
                <a:latin typeface="Courier New" pitchFamily="49" charset="0"/>
              </a:rPr>
              <a:t>void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PrintPoint</a:t>
            </a:r>
            <a:r>
              <a:rPr lang="ru-RU" sz="1100" b="1" dirty="0">
                <a:latin typeface="Courier New" pitchFamily="49" charset="0"/>
              </a:rPr>
              <a:t>(</a:t>
            </a:r>
            <a:r>
              <a:rPr lang="ru-RU" sz="1100" b="1" dirty="0" err="1">
                <a:latin typeface="Courier New" pitchFamily="49" charset="0"/>
              </a:rPr>
              <a:t>Point</a:t>
            </a:r>
            <a:r>
              <a:rPr lang="ru-RU" sz="1100" b="1" dirty="0">
                <a:latin typeface="Courier New" pitchFamily="49" charset="0"/>
              </a:rPr>
              <a:t> *</a:t>
            </a:r>
            <a:r>
              <a:rPr lang="ru-RU" sz="1100" b="1" dirty="0" err="1">
                <a:latin typeface="Courier New" pitchFamily="49" charset="0"/>
              </a:rPr>
              <a:t>pPoint</a:t>
            </a:r>
            <a:r>
              <a:rPr lang="ru-RU" sz="1100" b="1" dirty="0">
                <a:latin typeface="Courier New" pitchFamily="49" charset="0"/>
              </a:rPr>
              <a:t>)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</a:t>
            </a:r>
            <a:r>
              <a:rPr lang="ru-RU" sz="1100" b="1" dirty="0">
                <a:latin typeface="Courier New" pitchFamily="49" charset="0"/>
              </a:rPr>
              <a:t>"</a:t>
            </a:r>
            <a:r>
              <a:rPr lang="ru-RU" sz="1100" b="1" dirty="0" err="1">
                <a:latin typeface="Courier New" pitchFamily="49" charset="0"/>
              </a:rPr>
              <a:t>point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is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</a:rPr>
              <a:t>(" &lt;&lt; </a:t>
            </a:r>
            <a:r>
              <a:rPr lang="ru-RU" sz="1100" b="1" dirty="0" err="1">
                <a:latin typeface="Courier New" pitchFamily="49" charset="0"/>
              </a:rPr>
              <a:t>pPoint</a:t>
            </a:r>
            <a:r>
              <a:rPr lang="ru-RU" sz="1100" b="1" dirty="0">
                <a:latin typeface="Courier New" pitchFamily="49" charset="0"/>
              </a:rPr>
              <a:t>-&gt;x</a:t>
            </a:r>
            <a:r>
              <a:rPr lang="en-US" sz="1100" b="1" dirty="0">
                <a:latin typeface="Courier New" pitchFamily="49" charset="0"/>
              </a:rPr>
              <a:t> &lt;&lt; ", " &lt;&lt; (</a:t>
            </a:r>
            <a:r>
              <a:rPr lang="ru-RU" sz="1100" b="1" dirty="0">
                <a:latin typeface="Courier New" pitchFamily="49" charset="0"/>
              </a:rPr>
              <a:t>*</a:t>
            </a:r>
            <a:r>
              <a:rPr lang="ru-RU" sz="1100" b="1" dirty="0" err="1">
                <a:latin typeface="Courier New" pitchFamily="49" charset="0"/>
              </a:rPr>
              <a:t>pPoint</a:t>
            </a:r>
            <a:r>
              <a:rPr lang="ru-RU" sz="1100" b="1" dirty="0">
                <a:latin typeface="Courier New" pitchFamily="49" charset="0"/>
              </a:rPr>
              <a:t>).y</a:t>
            </a:r>
            <a:r>
              <a:rPr lang="en-US" sz="1100" b="1" dirty="0">
                <a:latin typeface="Courier New" pitchFamily="49" charset="0"/>
              </a:rPr>
              <a:t> &lt;&lt; "</a:t>
            </a:r>
            <a:r>
              <a:rPr lang="ru-RU" sz="1100" b="1" dirty="0">
                <a:latin typeface="Courier New" pitchFamily="49" charset="0"/>
              </a:rPr>
              <a:t>)</a:t>
            </a:r>
            <a:r>
              <a:rPr lang="en-US" sz="1100" b="1" dirty="0">
                <a:latin typeface="Courier New" pitchFamily="49" charset="0"/>
              </a:rPr>
              <a:t>" &lt;&lt; </a:t>
            </a:r>
            <a:r>
              <a:rPr lang="en-US" sz="1100" b="1" dirty="0" err="1">
                <a:latin typeface="Courier New" pitchFamily="49" charset="0"/>
              </a:rPr>
              <a:t>endl</a:t>
            </a:r>
            <a:r>
              <a:rPr lang="ru-RU" sz="1100" b="1" dirty="0">
                <a:latin typeface="Courier New" pitchFamily="49" charset="0"/>
              </a:rPr>
              <a:t>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}</a:t>
            </a:r>
          </a:p>
          <a:p>
            <a:pPr>
              <a:tabLst>
                <a:tab pos="355600" algn="l"/>
              </a:tabLst>
            </a:pPr>
            <a:endParaRPr lang="ru-RU" sz="1100" b="1" dirty="0">
              <a:latin typeface="Courier New" pitchFamily="49" charset="0"/>
            </a:endParaRPr>
          </a:p>
          <a:p>
            <a:pPr>
              <a:tabLst>
                <a:tab pos="355600" algn="l"/>
              </a:tabLst>
            </a:pPr>
            <a:r>
              <a:rPr lang="ru-RU" sz="1100" b="1" dirty="0" err="1">
                <a:latin typeface="Courier New" pitchFamily="49" charset="0"/>
              </a:rPr>
              <a:t>void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Swap</a:t>
            </a:r>
            <a:r>
              <a:rPr lang="ru-RU" sz="1100" b="1" dirty="0">
                <a:latin typeface="Courier New" pitchFamily="49" charset="0"/>
              </a:rPr>
              <a:t>(</a:t>
            </a:r>
            <a:r>
              <a:rPr lang="ru-RU" sz="1100" b="1" dirty="0" err="1">
                <a:latin typeface="Courier New" pitchFamily="49" charset="0"/>
              </a:rPr>
              <a:t>int</a:t>
            </a:r>
            <a:r>
              <a:rPr lang="ru-RU" sz="1100" b="1" dirty="0">
                <a:latin typeface="Courier New" pitchFamily="49" charset="0"/>
              </a:rPr>
              <a:t> *a, </a:t>
            </a:r>
            <a:r>
              <a:rPr lang="ru-RU" sz="1100" b="1" dirty="0" err="1">
                <a:latin typeface="Courier New" pitchFamily="49" charset="0"/>
              </a:rPr>
              <a:t>int</a:t>
            </a:r>
            <a:r>
              <a:rPr lang="ru-RU" sz="1100" b="1" dirty="0">
                <a:latin typeface="Courier New" pitchFamily="49" charset="0"/>
              </a:rPr>
              <a:t> *b)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ru-RU" sz="1100" b="1" dirty="0" err="1">
                <a:latin typeface="Courier New" pitchFamily="49" charset="0"/>
              </a:rPr>
              <a:t>int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temp</a:t>
            </a:r>
            <a:r>
              <a:rPr lang="ru-RU" sz="1100" b="1" dirty="0">
                <a:latin typeface="Courier New" pitchFamily="49" charset="0"/>
              </a:rPr>
              <a:t> = *a;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*a = *b;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*b = </a:t>
            </a:r>
            <a:r>
              <a:rPr lang="ru-RU" sz="1100" b="1" dirty="0" err="1">
                <a:latin typeface="Courier New" pitchFamily="49" charset="0"/>
              </a:rPr>
              <a:t>temp</a:t>
            </a:r>
            <a:r>
              <a:rPr lang="ru-RU" sz="1100" b="1" dirty="0">
                <a:latin typeface="Courier New" pitchFamily="49" charset="0"/>
              </a:rPr>
              <a:t>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}</a:t>
            </a:r>
          </a:p>
          <a:p>
            <a:pPr>
              <a:tabLst>
                <a:tab pos="355600" algn="l"/>
              </a:tabLst>
            </a:pPr>
            <a:endParaRPr lang="ru-RU" sz="1100" b="1" dirty="0">
              <a:latin typeface="Courier New" pitchFamily="49" charset="0"/>
            </a:endParaRPr>
          </a:p>
          <a:p>
            <a:pPr>
              <a:tabLst>
                <a:tab pos="355600" algn="l"/>
              </a:tabLst>
            </a:pPr>
            <a:r>
              <a:rPr lang="ru-RU" sz="1100" b="1" dirty="0" err="1">
                <a:latin typeface="Courier New" pitchFamily="49" charset="0"/>
              </a:rPr>
              <a:t>int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main</a:t>
            </a:r>
            <a:r>
              <a:rPr lang="ru-RU" sz="1100" b="1" dirty="0">
                <a:latin typeface="Courier New" pitchFamily="49" charset="0"/>
              </a:rPr>
              <a:t>()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{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ru-RU" sz="1100" b="1" dirty="0" err="1">
                <a:latin typeface="Courier New" pitchFamily="49" charset="0"/>
              </a:rPr>
              <a:t>int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value</a:t>
            </a:r>
            <a:r>
              <a:rPr lang="ru-RU" sz="1100" b="1" dirty="0">
                <a:latin typeface="Courier New" pitchFamily="49" charset="0"/>
              </a:rPr>
              <a:t> = 0;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ru-RU" sz="1100" b="1" dirty="0" err="1">
                <a:latin typeface="Courier New" pitchFamily="49" charset="0"/>
              </a:rPr>
              <a:t>int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one</a:t>
            </a:r>
            <a:r>
              <a:rPr lang="ru-RU" sz="1100" b="1" dirty="0">
                <a:latin typeface="Courier New" pitchFamily="49" charset="0"/>
              </a:rPr>
              <a:t> = 1, </a:t>
            </a:r>
            <a:r>
              <a:rPr lang="ru-RU" sz="1100" b="1" dirty="0" err="1">
                <a:latin typeface="Courier New" pitchFamily="49" charset="0"/>
              </a:rPr>
              <a:t>two</a:t>
            </a:r>
            <a:r>
              <a:rPr lang="ru-RU" sz="1100" b="1" dirty="0">
                <a:latin typeface="Courier New" pitchFamily="49" charset="0"/>
              </a:rPr>
              <a:t> = 2;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ru-RU" sz="1100" b="1" dirty="0" err="1">
                <a:latin typeface="Courier New" pitchFamily="49" charset="0"/>
              </a:rPr>
              <a:t>int</a:t>
            </a:r>
            <a:r>
              <a:rPr lang="ru-RU" sz="1100" b="1" dirty="0">
                <a:latin typeface="Courier New" pitchFamily="49" charset="0"/>
              </a:rPr>
              <a:t> *</a:t>
            </a:r>
            <a:r>
              <a:rPr lang="ru-RU" sz="1100" b="1" dirty="0" err="1">
                <a:latin typeface="Courier New" pitchFamily="49" charset="0"/>
              </a:rPr>
              <a:t>pValue</a:t>
            </a:r>
            <a:r>
              <a:rPr lang="ru-RU" sz="1100" b="1" dirty="0">
                <a:latin typeface="Courier New" pitchFamily="49" charset="0"/>
              </a:rPr>
              <a:t> = &amp;</a:t>
            </a:r>
            <a:r>
              <a:rPr lang="ru-RU" sz="1100" b="1" dirty="0" err="1">
                <a:latin typeface="Courier New" pitchFamily="49" charset="0"/>
              </a:rPr>
              <a:t>value</a:t>
            </a:r>
            <a:r>
              <a:rPr lang="ru-RU" sz="1100" b="1" dirty="0">
                <a:latin typeface="Courier New" pitchFamily="49" charset="0"/>
              </a:rPr>
              <a:t>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ru-RU" sz="1100" b="1" dirty="0" err="1">
                <a:latin typeface="Courier New" pitchFamily="49" charset="0"/>
              </a:rPr>
              <a:t>Point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pnt</a:t>
            </a:r>
            <a:r>
              <a:rPr lang="ru-RU" sz="1100" b="1" dirty="0">
                <a:latin typeface="Courier New" pitchFamily="49" charset="0"/>
              </a:rPr>
              <a:t> = {10, 20};</a:t>
            </a:r>
          </a:p>
          <a:p>
            <a:pPr>
              <a:tabLst>
                <a:tab pos="355600" algn="l"/>
              </a:tabLst>
            </a:pPr>
            <a:endParaRPr lang="ru-RU" sz="1100" b="1" dirty="0">
              <a:latin typeface="Courier New" pitchFamily="49" charset="0"/>
            </a:endParaRP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</a:t>
            </a:r>
            <a:r>
              <a:rPr lang="ru-RU" sz="1100" b="1" dirty="0">
                <a:latin typeface="Courier New" pitchFamily="49" charset="0"/>
              </a:rPr>
              <a:t>"</a:t>
            </a:r>
            <a:r>
              <a:rPr lang="ru-RU" sz="1100" b="1" dirty="0" err="1">
                <a:latin typeface="Courier New" pitchFamily="49" charset="0"/>
              </a:rPr>
              <a:t>value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is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</a:rPr>
              <a:t>" &lt;&lt; </a:t>
            </a:r>
            <a:r>
              <a:rPr lang="ru-RU" sz="1100" b="1" dirty="0" err="1">
                <a:latin typeface="Courier New" pitchFamily="49" charset="0"/>
              </a:rPr>
              <a:t>value</a:t>
            </a:r>
            <a:r>
              <a:rPr lang="en-US" sz="1100" b="1" dirty="0">
                <a:latin typeface="Courier New" pitchFamily="49" charset="0"/>
              </a:rPr>
              <a:t> &lt;&lt; </a:t>
            </a:r>
            <a:r>
              <a:rPr lang="en-US" sz="1100" b="1" dirty="0" err="1">
                <a:latin typeface="Courier New" pitchFamily="49" charset="0"/>
              </a:rPr>
              <a:t>endl</a:t>
            </a:r>
            <a:r>
              <a:rPr lang="ru-RU" sz="1100" b="1" dirty="0">
                <a:latin typeface="Courier New" pitchFamily="49" charset="0"/>
              </a:rPr>
              <a:t>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*</a:t>
            </a:r>
            <a:r>
              <a:rPr lang="ru-RU" sz="1100" b="1" dirty="0" err="1">
                <a:latin typeface="Courier New" pitchFamily="49" charset="0"/>
              </a:rPr>
              <a:t>pValue</a:t>
            </a:r>
            <a:r>
              <a:rPr lang="ru-RU" sz="1100" b="1" dirty="0">
                <a:latin typeface="Courier New" pitchFamily="49" charset="0"/>
              </a:rPr>
              <a:t> = 1;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</a:t>
            </a:r>
            <a:r>
              <a:rPr lang="ru-RU" sz="1100" b="1" dirty="0">
                <a:latin typeface="Courier New" pitchFamily="49" charset="0"/>
              </a:rPr>
              <a:t>"</a:t>
            </a:r>
            <a:r>
              <a:rPr lang="ru-RU" sz="1100" b="1" dirty="0" err="1">
                <a:latin typeface="Courier New" pitchFamily="49" charset="0"/>
              </a:rPr>
              <a:t>now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value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is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en-US" sz="1100" b="1" dirty="0">
                <a:latin typeface="Courier New" pitchFamily="49" charset="0"/>
              </a:rPr>
              <a:t>" &lt;&lt; </a:t>
            </a:r>
            <a:r>
              <a:rPr lang="ru-RU" sz="1100" b="1" dirty="0" err="1">
                <a:latin typeface="Courier New" pitchFamily="49" charset="0"/>
              </a:rPr>
              <a:t>value</a:t>
            </a:r>
            <a:r>
              <a:rPr lang="en-US" sz="1100" b="1" dirty="0">
                <a:latin typeface="Courier New" pitchFamily="49" charset="0"/>
              </a:rPr>
              <a:t> &lt;&lt; </a:t>
            </a:r>
            <a:r>
              <a:rPr lang="en-US" sz="1100" b="1" dirty="0" err="1">
                <a:latin typeface="Courier New" pitchFamily="49" charset="0"/>
              </a:rPr>
              <a:t>endl</a:t>
            </a:r>
            <a:r>
              <a:rPr lang="en-US" sz="1100" b="1" dirty="0">
                <a:latin typeface="Courier New" pitchFamily="49" charset="0"/>
              </a:rPr>
              <a:t> &lt;&lt; </a:t>
            </a:r>
            <a:r>
              <a:rPr lang="en-US" sz="1100" b="1" dirty="0" err="1">
                <a:latin typeface="Courier New" pitchFamily="49" charset="0"/>
              </a:rPr>
              <a:t>endl</a:t>
            </a:r>
            <a:r>
              <a:rPr lang="ru-RU" sz="1100" b="1" dirty="0">
                <a:latin typeface="Courier New" pitchFamily="49" charset="0"/>
              </a:rPr>
              <a:t>;</a:t>
            </a:r>
          </a:p>
          <a:p>
            <a:pPr>
              <a:tabLst>
                <a:tab pos="355600" algn="l"/>
              </a:tabLst>
            </a:pPr>
            <a:endParaRPr lang="ru-RU" sz="1100" b="1" dirty="0">
              <a:latin typeface="Courier New" pitchFamily="49" charset="0"/>
            </a:endParaRP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</a:t>
            </a:r>
            <a:r>
              <a:rPr lang="ru-RU" sz="1100" b="1" dirty="0">
                <a:latin typeface="Courier New" pitchFamily="49" charset="0"/>
              </a:rPr>
              <a:t>"</a:t>
            </a:r>
            <a:r>
              <a:rPr lang="ru-RU" sz="1100" b="1" dirty="0" err="1">
                <a:latin typeface="Courier New" pitchFamily="49" charset="0"/>
              </a:rPr>
              <a:t>one</a:t>
            </a:r>
            <a:r>
              <a:rPr lang="ru-RU" sz="1100" b="1" dirty="0">
                <a:latin typeface="Courier New" pitchFamily="49" charset="0"/>
              </a:rPr>
              <a:t>=</a:t>
            </a:r>
            <a:r>
              <a:rPr lang="en-US" sz="1100" b="1" dirty="0">
                <a:latin typeface="Courier New" pitchFamily="49" charset="0"/>
              </a:rPr>
              <a:t>" &lt;&lt; one &lt;&lt; "</a:t>
            </a:r>
            <a:r>
              <a:rPr lang="ru-RU" sz="1100" b="1" dirty="0" err="1">
                <a:latin typeface="Courier New" pitchFamily="49" charset="0"/>
              </a:rPr>
              <a:t>two</a:t>
            </a:r>
            <a:r>
              <a:rPr lang="ru-RU" sz="1100" b="1" dirty="0">
                <a:latin typeface="Courier New" pitchFamily="49" charset="0"/>
              </a:rPr>
              <a:t>=</a:t>
            </a:r>
            <a:r>
              <a:rPr lang="en-US" sz="1100" b="1" dirty="0">
                <a:latin typeface="Courier New" pitchFamily="49" charset="0"/>
              </a:rPr>
              <a:t>" &lt;&lt; </a:t>
            </a:r>
            <a:r>
              <a:rPr lang="ru-RU" sz="1100" b="1" dirty="0" err="1">
                <a:latin typeface="Courier New" pitchFamily="49" charset="0"/>
              </a:rPr>
              <a:t>two</a:t>
            </a:r>
            <a:r>
              <a:rPr lang="en-US" sz="1100" b="1" dirty="0">
                <a:latin typeface="Courier New" pitchFamily="49" charset="0"/>
              </a:rPr>
              <a:t> &lt;&lt; </a:t>
            </a:r>
            <a:r>
              <a:rPr lang="en-US" sz="1100" b="1" dirty="0" err="1">
                <a:latin typeface="Courier New" pitchFamily="49" charset="0"/>
              </a:rPr>
              <a:t>endl</a:t>
            </a:r>
            <a:r>
              <a:rPr lang="ru-RU" sz="1100" b="1" dirty="0">
                <a:latin typeface="Courier New" pitchFamily="49" charset="0"/>
              </a:rPr>
              <a:t>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ru-RU" sz="1100" b="1" dirty="0" err="1">
                <a:latin typeface="Courier New" pitchFamily="49" charset="0"/>
              </a:rPr>
              <a:t>Swap</a:t>
            </a:r>
            <a:r>
              <a:rPr lang="ru-RU" sz="1100" b="1" dirty="0">
                <a:latin typeface="Courier New" pitchFamily="49" charset="0"/>
              </a:rPr>
              <a:t>(&amp;</a:t>
            </a:r>
            <a:r>
              <a:rPr lang="ru-RU" sz="1100" b="1" dirty="0" err="1">
                <a:latin typeface="Courier New" pitchFamily="49" charset="0"/>
              </a:rPr>
              <a:t>one</a:t>
            </a:r>
            <a:r>
              <a:rPr lang="ru-RU" sz="1100" b="1" dirty="0">
                <a:latin typeface="Courier New" pitchFamily="49" charset="0"/>
              </a:rPr>
              <a:t>, &amp;</a:t>
            </a:r>
            <a:r>
              <a:rPr lang="ru-RU" sz="1100" b="1" dirty="0" err="1">
                <a:latin typeface="Courier New" pitchFamily="49" charset="0"/>
              </a:rPr>
              <a:t>two</a:t>
            </a:r>
            <a:r>
              <a:rPr lang="ru-RU" sz="1100" b="1" dirty="0">
                <a:latin typeface="Courier New" pitchFamily="49" charset="0"/>
              </a:rPr>
              <a:t>);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</a:t>
            </a:r>
            <a:r>
              <a:rPr lang="ru-RU" sz="1100" b="1" dirty="0">
                <a:latin typeface="Courier New" pitchFamily="49" charset="0"/>
              </a:rPr>
              <a:t>"</a:t>
            </a:r>
            <a:r>
              <a:rPr lang="ru-RU" sz="1100" b="1" dirty="0" err="1">
                <a:latin typeface="Courier New" pitchFamily="49" charset="0"/>
              </a:rPr>
              <a:t>now</a:t>
            </a:r>
            <a:r>
              <a:rPr lang="ru-RU" sz="1100" b="1" dirty="0">
                <a:latin typeface="Courier New" pitchFamily="49" charset="0"/>
              </a:rPr>
              <a:t> </a:t>
            </a:r>
            <a:r>
              <a:rPr lang="ru-RU" sz="1100" b="1" dirty="0" err="1">
                <a:latin typeface="Courier New" pitchFamily="49" charset="0"/>
              </a:rPr>
              <a:t>one</a:t>
            </a:r>
            <a:r>
              <a:rPr lang="ru-RU" sz="1100" b="1" dirty="0">
                <a:latin typeface="Courier New" pitchFamily="49" charset="0"/>
              </a:rPr>
              <a:t>=</a:t>
            </a:r>
            <a:r>
              <a:rPr lang="en-US" sz="1100" b="1" dirty="0">
                <a:latin typeface="Courier New" pitchFamily="49" charset="0"/>
              </a:rPr>
              <a:t>" &lt;&lt; one &lt;&lt; ", two= " &lt;&lt; two &lt;&lt; </a:t>
            </a:r>
            <a:r>
              <a:rPr lang="en-US" sz="1100" b="1" dirty="0" err="1">
                <a:latin typeface="Courier New" pitchFamily="49" charset="0"/>
              </a:rPr>
              <a:t>endl</a:t>
            </a:r>
            <a:r>
              <a:rPr lang="ru-RU" sz="1100" b="1" dirty="0">
                <a:latin typeface="Courier New" pitchFamily="49" charset="0"/>
              </a:rPr>
              <a:t>;</a:t>
            </a:r>
          </a:p>
          <a:p>
            <a:pPr>
              <a:tabLst>
                <a:tab pos="355600" algn="l"/>
              </a:tabLst>
            </a:pPr>
            <a:endParaRPr lang="ru-RU" sz="1100" b="1" dirty="0">
              <a:latin typeface="Courier New" pitchFamily="49" charset="0"/>
            </a:endParaRP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ru-RU" sz="1100" b="1" dirty="0" err="1">
                <a:latin typeface="Courier New" pitchFamily="49" charset="0"/>
              </a:rPr>
              <a:t>PrintPoint</a:t>
            </a:r>
            <a:r>
              <a:rPr lang="ru-RU" sz="1100" b="1" dirty="0">
                <a:latin typeface="Courier New" pitchFamily="49" charset="0"/>
              </a:rPr>
              <a:t>(&amp;</a:t>
            </a:r>
            <a:r>
              <a:rPr lang="ru-RU" sz="1100" b="1" dirty="0" err="1">
                <a:latin typeface="Courier New" pitchFamily="49" charset="0"/>
              </a:rPr>
              <a:t>pnt</a:t>
            </a:r>
            <a:r>
              <a:rPr lang="ru-RU" sz="1100" b="1" dirty="0">
                <a:latin typeface="Courier New" pitchFamily="49" charset="0"/>
              </a:rPr>
              <a:t>);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	</a:t>
            </a:r>
            <a:r>
              <a:rPr lang="ru-RU" sz="1100" b="1" dirty="0" err="1">
                <a:latin typeface="Courier New" pitchFamily="49" charset="0"/>
              </a:rPr>
              <a:t>return</a:t>
            </a:r>
            <a:r>
              <a:rPr lang="ru-RU" sz="1100" b="1" dirty="0">
                <a:latin typeface="Courier New" pitchFamily="49" charset="0"/>
              </a:rPr>
              <a:t> 0;</a:t>
            </a:r>
          </a:p>
          <a:p>
            <a:pPr>
              <a:tabLst>
                <a:tab pos="355600" algn="l"/>
              </a:tabLst>
            </a:pPr>
            <a:r>
              <a:rPr lang="ru-RU" sz="1100" b="1" dirty="0">
                <a:latin typeface="Courier New" pitchFamily="49" charset="0"/>
              </a:rPr>
              <a:t>}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8040217" y="4595813"/>
            <a:ext cx="2520975" cy="21605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value is 0</a:t>
            </a:r>
          </a:p>
          <a:p>
            <a:r>
              <a:rPr lang="en-US" b="1">
                <a:latin typeface="Courier New" pitchFamily="49" charset="0"/>
              </a:rPr>
              <a:t>now value is 1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one=1, two=2</a:t>
            </a:r>
          </a:p>
          <a:p>
            <a:r>
              <a:rPr lang="en-US" b="1">
                <a:latin typeface="Courier New" pitchFamily="49" charset="0"/>
              </a:rPr>
              <a:t>now one=2, two=1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point is (10, 20)</a:t>
            </a:r>
            <a:endParaRPr lang="ru-RU" b="1">
              <a:latin typeface="Courier New" pitchFamily="49" charset="0"/>
            </a:endParaRP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063750" y="4595813"/>
            <a:ext cx="4032250" cy="20161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2063750" y="4751388"/>
            <a:ext cx="4032250" cy="20161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2063750" y="4906963"/>
            <a:ext cx="4248274" cy="20161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2063750" y="5253039"/>
            <a:ext cx="4032250" cy="249237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2063750" y="5445126"/>
            <a:ext cx="4032250" cy="2016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2063750" y="5589588"/>
            <a:ext cx="4680322" cy="201612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2063750" y="5949951"/>
            <a:ext cx="4032250" cy="201613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17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8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8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8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81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8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8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81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81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81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813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813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813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813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813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4813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4813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4813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4813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813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4813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4813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4813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48132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48132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48132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48132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48132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000"/>
                                        <p:tgtEl>
                                          <p:spTgt spid="48132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48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500"/>
                            </p:stCondLst>
                            <p:childTnLst>
                              <p:par>
                                <p:cTn id="1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48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 animBg="1"/>
      <p:bldP spid="48135" grpId="1" animBg="1"/>
      <p:bldP spid="48136" grpId="0" animBg="1"/>
      <p:bldP spid="48136" grpId="1" animBg="1"/>
      <p:bldP spid="48137" grpId="0" animBg="1"/>
      <p:bldP spid="48137" grpId="1" animBg="1"/>
      <p:bldP spid="48138" grpId="0" animBg="1"/>
      <p:bldP spid="48138" grpId="1" animBg="1"/>
      <p:bldP spid="48139" grpId="0" animBg="1"/>
      <p:bldP spid="48139" grpId="1" animBg="1"/>
      <p:bldP spid="48140" grpId="0" animBg="1"/>
      <p:bldP spid="48140" grpId="1" animBg="1"/>
      <p:bldP spid="48141" grpId="0" animBg="1"/>
      <p:bldP spid="4814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92404E-C883-408C-BF86-068A210F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9182FA-574A-4BB2-8BEF-CD9F9F715A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82" y="2564905"/>
            <a:ext cx="7858425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9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Хранение данных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В </a:t>
            </a:r>
            <a:r>
              <a:rPr lang="en-US" sz="2400" dirty="0"/>
              <a:t>C</a:t>
            </a:r>
            <a:r>
              <a:rPr lang="ru-RU" sz="2400" dirty="0"/>
              <a:t>++ есть три разных способа выделения памяти для объектов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b="1" i="1" dirty="0"/>
              <a:t>Статическое</a:t>
            </a:r>
            <a:r>
              <a:rPr lang="ru-RU" sz="2000" dirty="0"/>
              <a:t>: пространство для объектов создаётся в области хранения данных программы в момент компиляции;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b="1" i="1" dirty="0"/>
              <a:t>Автоматическое</a:t>
            </a:r>
            <a:r>
              <a:rPr lang="ru-RU" sz="2000" dirty="0"/>
              <a:t>: объекты можно временно хранить в </a:t>
            </a:r>
            <a:r>
              <a:rPr lang="ru-RU" sz="2000" dirty="0">
                <a:solidFill>
                  <a:srgbClr val="FF0000"/>
                </a:solidFill>
                <a:hlinkClick r:id="rId3" tooltip="Стек"/>
              </a:rPr>
              <a:t>стеке</a:t>
            </a:r>
            <a:r>
              <a:rPr lang="ru-RU" sz="2000" dirty="0"/>
              <a:t>; эта память затем автоматически освобождается и может быть использована снова, после того, как программа выходит из блока, использующего её.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b="1" i="1" dirty="0"/>
              <a:t>Динамическое</a:t>
            </a:r>
            <a:r>
              <a:rPr lang="ru-RU" sz="2000" dirty="0"/>
              <a:t>: блоки памяти нужного размера могут запрашиваться во время выполнения программы с помощью оператора </a:t>
            </a:r>
            <a:r>
              <a:rPr lang="en-US" sz="2000" dirty="0"/>
              <a:t>new </a:t>
            </a:r>
            <a:r>
              <a:rPr lang="ru-RU" sz="2000" dirty="0"/>
              <a:t>в области памяти, называемой </a:t>
            </a:r>
            <a:r>
              <a:rPr lang="ru-RU" sz="2000" dirty="0">
                <a:solidFill>
                  <a:srgbClr val="FF0000"/>
                </a:solidFill>
                <a:hlinkClick r:id="rId4" tooltip="Куча (информатика)"/>
              </a:rPr>
              <a:t>кучей</a:t>
            </a:r>
            <a:r>
              <a:rPr lang="ru-RU" sz="2000" dirty="0"/>
              <a:t>. Эти блоки освобождаются и могут быть использованы снова после вызова для них оператора </a:t>
            </a:r>
            <a:r>
              <a:rPr lang="en-US" sz="2000" dirty="0"/>
              <a:t>delete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27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434B2EF1-15DF-133B-422B-E15DCA38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Один из способов распределения памяти для объектов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90FF8F01-0AD4-214A-8A79-A00650F15289}"/>
              </a:ext>
            </a:extLst>
          </p:cNvPr>
          <p:cNvGrpSpPr/>
          <p:nvPr/>
        </p:nvGrpSpPr>
        <p:grpSpPr>
          <a:xfrm>
            <a:off x="2010352" y="2348880"/>
            <a:ext cx="6403400" cy="3672408"/>
            <a:chOff x="1187624" y="764704"/>
            <a:chExt cx="6403400" cy="3672408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2E9BC286-9D5B-5F32-FDAB-CFCF711CB330}"/>
                </a:ext>
              </a:extLst>
            </p:cNvPr>
            <p:cNvSpPr/>
            <p:nvPr/>
          </p:nvSpPr>
          <p:spPr>
            <a:xfrm>
              <a:off x="1475656" y="764704"/>
              <a:ext cx="1520912" cy="352839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58291E32-39CD-0D10-6C61-01FE1FF530DC}"/>
                </a:ext>
              </a:extLst>
            </p:cNvPr>
            <p:cNvSpPr/>
            <p:nvPr/>
          </p:nvSpPr>
          <p:spPr>
            <a:xfrm>
              <a:off x="1484400" y="980728"/>
              <a:ext cx="1512168" cy="4320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EB785A3-2FD7-C54C-236C-87B81DCFB0C5}"/>
                </a:ext>
              </a:extLst>
            </p:cNvPr>
            <p:cNvSpPr/>
            <p:nvPr/>
          </p:nvSpPr>
          <p:spPr>
            <a:xfrm>
              <a:off x="1484400" y="2276872"/>
              <a:ext cx="1512168" cy="100811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B5596752-B9FF-EA19-A5F8-FF6B65C96248}"/>
                </a:ext>
              </a:extLst>
            </p:cNvPr>
            <p:cNvSpPr/>
            <p:nvPr/>
          </p:nvSpPr>
          <p:spPr>
            <a:xfrm>
              <a:off x="1475656" y="3541008"/>
              <a:ext cx="1512168" cy="50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равая фигурная скобка 23">
              <a:extLst>
                <a:ext uri="{FF2B5EF4-FFF2-40B4-BE49-F238E27FC236}">
                  <a16:creationId xmlns:a16="http://schemas.microsoft.com/office/drawing/2014/main" id="{FAE74B6D-A84D-A56D-EC6B-AFAA86E81AFA}"/>
                </a:ext>
              </a:extLst>
            </p:cNvPr>
            <p:cNvSpPr/>
            <p:nvPr/>
          </p:nvSpPr>
          <p:spPr>
            <a:xfrm>
              <a:off x="3140584" y="1010187"/>
              <a:ext cx="216024" cy="402590"/>
            </a:xfrm>
            <a:prstGeom prst="rightBrace">
              <a:avLst>
                <a:gd name="adj1" fmla="val 5630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Правая фигурная скобка 24">
              <a:extLst>
                <a:ext uri="{FF2B5EF4-FFF2-40B4-BE49-F238E27FC236}">
                  <a16:creationId xmlns:a16="http://schemas.microsoft.com/office/drawing/2014/main" id="{880661B0-6EAE-0924-3A20-C31450955786}"/>
                </a:ext>
              </a:extLst>
            </p:cNvPr>
            <p:cNvSpPr/>
            <p:nvPr/>
          </p:nvSpPr>
          <p:spPr>
            <a:xfrm>
              <a:off x="3147612" y="3541008"/>
              <a:ext cx="216024" cy="504056"/>
            </a:xfrm>
            <a:prstGeom prst="rightBrace">
              <a:avLst>
                <a:gd name="adj1" fmla="val 5630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Правая фигурная скобка 25">
              <a:extLst>
                <a:ext uri="{FF2B5EF4-FFF2-40B4-BE49-F238E27FC236}">
                  <a16:creationId xmlns:a16="http://schemas.microsoft.com/office/drawing/2014/main" id="{DEC24860-9AF6-E367-E30E-79AA5196B18D}"/>
                </a:ext>
              </a:extLst>
            </p:cNvPr>
            <p:cNvSpPr/>
            <p:nvPr/>
          </p:nvSpPr>
          <p:spPr>
            <a:xfrm>
              <a:off x="3147612" y="2276872"/>
              <a:ext cx="216024" cy="1008112"/>
            </a:xfrm>
            <a:prstGeom prst="rightBrace">
              <a:avLst>
                <a:gd name="adj1" fmla="val 56305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AEE002B-2204-D889-C3E3-37C1705941F5}"/>
                </a:ext>
              </a:extLst>
            </p:cNvPr>
            <p:cNvSpPr txBox="1"/>
            <p:nvPr/>
          </p:nvSpPr>
          <p:spPr>
            <a:xfrm>
              <a:off x="3500624" y="894828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Объекты с автоматическим временем жизни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4432F4-4AB1-5411-1C1B-0AE22B30D73A}"/>
                </a:ext>
              </a:extLst>
            </p:cNvPr>
            <p:cNvSpPr txBox="1"/>
            <p:nvPr/>
          </p:nvSpPr>
          <p:spPr>
            <a:xfrm>
              <a:off x="3500624" y="2457762"/>
              <a:ext cx="4020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Объекты с динамическим временем жизни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389FFA-4950-7130-71E3-75100B8DC1AC}"/>
                </a:ext>
              </a:extLst>
            </p:cNvPr>
            <p:cNvSpPr txBox="1"/>
            <p:nvPr/>
          </p:nvSpPr>
          <p:spPr>
            <a:xfrm>
              <a:off x="3500624" y="3469870"/>
              <a:ext cx="409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Объекты со статическим временем жизни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C87984C8-06BF-BD22-E7B9-0F56A20B5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7624" y="764704"/>
              <a:ext cx="0" cy="367240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8A8226E2-CC3B-E175-584B-80FFD1F9DE3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>
              <a:off x="2240484" y="980728"/>
              <a:ext cx="0" cy="6480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198D9A12-B414-C7E6-B3DF-E81F0D975E89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V="1">
              <a:off x="2240484" y="1916832"/>
              <a:ext cx="0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1029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E7ADD-74B5-EBCF-0FEB-41086A02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Объекты со статическим временем жизни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77F5E-F586-7625-7047-325C87CA5FAA}"/>
              </a:ext>
            </a:extLst>
          </p:cNvPr>
          <p:cNvSpPr txBox="1"/>
          <p:nvPr/>
        </p:nvSpPr>
        <p:spPr>
          <a:xfrm>
            <a:off x="1524000" y="1700808"/>
            <a:ext cx="90364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Глобальная переменная </a:t>
            </a:r>
            <a:r>
              <a:rPr lang="ru-RU" sz="1600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6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существует в единственном экземпляре.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Адрес переменной </a:t>
            </a:r>
            <a:r>
              <a:rPr lang="ru-RU" sz="1600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6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будет тот же, какой был получен в функции </a:t>
            </a:r>
            <a:r>
              <a:rPr lang="ru-RU" sz="1600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(): &amp;value="s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&amp;value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value = 1;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"main(): &amp;value="s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&amp;value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"value="s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Функция </a:t>
            </a:r>
            <a:r>
              <a:rPr lang="ru-RU" sz="1600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Fn</a:t>
            </a:r>
            <a:r>
              <a:rPr lang="ru-RU" sz="16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изменила значение переменной </a:t>
            </a:r>
            <a:r>
              <a:rPr lang="ru-RU" sz="1600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ru-RU" sz="16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 Это изменение будет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видно и в функции </a:t>
            </a:r>
            <a:r>
              <a:rPr lang="ru-RU" sz="1600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"value="s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4639A-990D-ED45-22DF-473ABBB68F82}"/>
              </a:ext>
            </a:extLst>
          </p:cNvPr>
          <p:cNvSpPr txBox="1"/>
          <p:nvPr/>
        </p:nvSpPr>
        <p:spPr>
          <a:xfrm>
            <a:off x="5159896" y="1700808"/>
            <a:ext cx="5256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3"/>
              </a:rPr>
              <a:t>https://wandbox.org/permlink/Q8Vb1F7boaXZKDl2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4FA88-8A88-93F5-F369-899A49E0FEE0}"/>
              </a:ext>
            </a:extLst>
          </p:cNvPr>
          <p:cNvSpPr txBox="1"/>
          <p:nvPr/>
        </p:nvSpPr>
        <p:spPr>
          <a:xfrm>
            <a:off x="7392144" y="4001812"/>
            <a:ext cx="3275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main(): &amp;value=0x405214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value=0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kern="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</a:t>
            </a:r>
            <a:r>
              <a:rPr lang="en-US" sz="1600" kern="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 &amp;value=0x405214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kern="0" dirty="0" err="1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value</a:t>
            </a:r>
            <a:r>
              <a:rPr lang="ru-RU" sz="1600" kern="0" dirty="0"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=1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77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ACBB9-99E8-E0FE-0DF0-542679BA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выделение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90829A-4F7D-76F8-EBEC-FBB8E0D01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Память для хранения объекта выделяется при входе в блок, в котором объявлен объект и освобождается при выходе из объекта</a:t>
            </a:r>
          </a:p>
          <a:p>
            <a:pPr lvl="1"/>
            <a:r>
              <a:rPr lang="ru-RU" dirty="0"/>
              <a:t>Используется локальными переменными и аргументами функций</a:t>
            </a:r>
          </a:p>
          <a:p>
            <a:r>
              <a:rPr lang="ru-RU" dirty="0"/>
              <a:t>Как правило, локальные переменные хранятся в области памяти, где находится стек вызова функций</a:t>
            </a:r>
          </a:p>
          <a:p>
            <a:pPr lvl="1"/>
            <a:r>
              <a:rPr lang="ru-RU" dirty="0"/>
              <a:t>При входе в функцию программа выделяет кадр стека для хранения локальных переменных</a:t>
            </a:r>
          </a:p>
          <a:p>
            <a:pPr lvl="1"/>
            <a:r>
              <a:rPr lang="ru-RU" dirty="0"/>
              <a:t>При выходе из функции кадр стека удаляется</a:t>
            </a:r>
          </a:p>
        </p:txBody>
      </p:sp>
    </p:spTree>
    <p:extLst>
      <p:ext uri="{BB962C8B-B14F-4D97-AF65-F5344CB8AC3E}">
        <p14:creationId xmlns:p14="http://schemas.microsoft.com/office/powerpoint/2010/main" val="2257879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E366739-AFB8-81BF-00B0-F41E38B3E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Кадр стека </a:t>
            </a:r>
            <a:r>
              <a:rPr lang="en-US" dirty="0"/>
              <a:t>main()-&gt;Func1()-&gt;Func2()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4C69D8E-4C9C-3BC1-9F6F-4094967AC5DB}"/>
              </a:ext>
            </a:extLst>
          </p:cNvPr>
          <p:cNvSpPr/>
          <p:nvPr/>
        </p:nvSpPr>
        <p:spPr>
          <a:xfrm>
            <a:off x="5120014" y="3116089"/>
            <a:ext cx="2314119" cy="648072"/>
          </a:xfrm>
          <a:prstGeom prst="rect">
            <a:avLst/>
          </a:prstGeom>
          <a:solidFill>
            <a:srgbClr val="B8FD73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Кадр стека функции </a:t>
            </a:r>
            <a:r>
              <a:rPr lang="en-US" sz="1600" dirty="0">
                <a:solidFill>
                  <a:schemeClr val="tx1"/>
                </a:solidFill>
              </a:rPr>
              <a:t>Func1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2EC5E7B-818A-DAB0-C8D8-4541DD19E2A0}"/>
              </a:ext>
            </a:extLst>
          </p:cNvPr>
          <p:cNvSpPr/>
          <p:nvPr/>
        </p:nvSpPr>
        <p:spPr>
          <a:xfrm>
            <a:off x="5120014" y="3873384"/>
            <a:ext cx="2314118" cy="905985"/>
          </a:xfrm>
          <a:prstGeom prst="rect">
            <a:avLst/>
          </a:prstGeom>
          <a:solidFill>
            <a:srgbClr val="00B0F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Кадр стека функции </a:t>
            </a:r>
            <a:r>
              <a:rPr lang="en-US" sz="1600" dirty="0"/>
              <a:t>Func2</a:t>
            </a:r>
            <a:endParaRPr lang="ru-RU" sz="1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E1BFF91-B260-3CCE-A1E9-9732275A427D}"/>
              </a:ext>
            </a:extLst>
          </p:cNvPr>
          <p:cNvSpPr/>
          <p:nvPr/>
        </p:nvSpPr>
        <p:spPr>
          <a:xfrm>
            <a:off x="5120014" y="2068340"/>
            <a:ext cx="2314118" cy="927114"/>
          </a:xfrm>
          <a:prstGeom prst="rect">
            <a:avLst/>
          </a:prstGeom>
          <a:solidFill>
            <a:srgbClr val="FFFF00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Кадр стека функции</a:t>
            </a:r>
            <a:r>
              <a:rPr lang="en-US" sz="1600" dirty="0">
                <a:solidFill>
                  <a:schemeClr val="tx1"/>
                </a:solidFill>
              </a:rPr>
              <a:t> main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68EC-7AF0-35F5-91FF-0E2931B5E7A6}"/>
              </a:ext>
            </a:extLst>
          </p:cNvPr>
          <p:cNvSpPr txBox="1"/>
          <p:nvPr/>
        </p:nvSpPr>
        <p:spPr>
          <a:xfrm>
            <a:off x="7476613" y="2135187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98C37-4A27-0799-5D45-621E60B6C562}"/>
              </a:ext>
            </a:extLst>
          </p:cNvPr>
          <p:cNvSpPr txBox="1"/>
          <p:nvPr/>
        </p:nvSpPr>
        <p:spPr>
          <a:xfrm>
            <a:off x="7476613" y="314715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Func1()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4A1ED-754D-528F-A5A3-6F2E89AC92B8}"/>
              </a:ext>
            </a:extLst>
          </p:cNvPr>
          <p:cNvSpPr txBox="1"/>
          <p:nvPr/>
        </p:nvSpPr>
        <p:spPr>
          <a:xfrm>
            <a:off x="7476613" y="386752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Func2()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2EA4C75-D2A1-011F-D62E-8E5C9A629D37}"/>
              </a:ext>
            </a:extLst>
          </p:cNvPr>
          <p:cNvCxnSpPr>
            <a:cxnSpLocks/>
          </p:cNvCxnSpPr>
          <p:nvPr/>
        </p:nvCxnSpPr>
        <p:spPr>
          <a:xfrm flipV="1">
            <a:off x="5048006" y="1626370"/>
            <a:ext cx="0" cy="5079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98174D6-2915-2EF8-EA00-76AB6066914E}"/>
              </a:ext>
            </a:extLst>
          </p:cNvPr>
          <p:cNvCxnSpPr>
            <a:cxnSpLocks/>
          </p:cNvCxnSpPr>
          <p:nvPr/>
        </p:nvCxnSpPr>
        <p:spPr>
          <a:xfrm>
            <a:off x="4687966" y="1914400"/>
            <a:ext cx="496855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F526E52-5E61-6BCA-BB78-D0972E51823F}"/>
              </a:ext>
            </a:extLst>
          </p:cNvPr>
          <p:cNvCxnSpPr>
            <a:cxnSpLocks/>
          </p:cNvCxnSpPr>
          <p:nvPr/>
        </p:nvCxnSpPr>
        <p:spPr>
          <a:xfrm>
            <a:off x="4687966" y="3066528"/>
            <a:ext cx="496855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C15FBEB-FB5B-0A2E-9D6B-5700235A7F0E}"/>
              </a:ext>
            </a:extLst>
          </p:cNvPr>
          <p:cNvCxnSpPr>
            <a:cxnSpLocks/>
          </p:cNvCxnSpPr>
          <p:nvPr/>
        </p:nvCxnSpPr>
        <p:spPr>
          <a:xfrm>
            <a:off x="4687966" y="3830998"/>
            <a:ext cx="496855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1D9C707-5FA1-9B32-C2FE-EC1102F2C794}"/>
              </a:ext>
            </a:extLst>
          </p:cNvPr>
          <p:cNvCxnSpPr>
            <a:cxnSpLocks/>
          </p:cNvCxnSpPr>
          <p:nvPr/>
        </p:nvCxnSpPr>
        <p:spPr>
          <a:xfrm>
            <a:off x="4687966" y="4866728"/>
            <a:ext cx="496855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E585FB68-6521-1FE3-76C1-D9804843C8B6}"/>
              </a:ext>
            </a:extLst>
          </p:cNvPr>
          <p:cNvSpPr/>
          <p:nvPr/>
        </p:nvSpPr>
        <p:spPr>
          <a:xfrm>
            <a:off x="8226224" y="2365938"/>
            <a:ext cx="478714" cy="887767"/>
          </a:xfrm>
          <a:custGeom>
            <a:avLst/>
            <a:gdLst>
              <a:gd name="connsiteX0" fmla="*/ 0 w 478714"/>
              <a:gd name="connsiteY0" fmla="*/ 0 h 887767"/>
              <a:gd name="connsiteX1" fmla="*/ 470517 w 478714"/>
              <a:gd name="connsiteY1" fmla="*/ 301841 h 887767"/>
              <a:gd name="connsiteX2" fmla="*/ 301841 w 478714"/>
              <a:gd name="connsiteY2" fmla="*/ 887767 h 88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8714" h="887767">
                <a:moveTo>
                  <a:pt x="0" y="0"/>
                </a:moveTo>
                <a:cubicBezTo>
                  <a:pt x="210105" y="76940"/>
                  <a:pt x="420210" y="153880"/>
                  <a:pt x="470517" y="301841"/>
                </a:cubicBezTo>
                <a:cubicBezTo>
                  <a:pt x="520824" y="449802"/>
                  <a:pt x="324035" y="756082"/>
                  <a:pt x="301841" y="88776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2175F5D4-F500-4B94-E86E-7D18960A2241}"/>
              </a:ext>
            </a:extLst>
          </p:cNvPr>
          <p:cNvSpPr/>
          <p:nvPr/>
        </p:nvSpPr>
        <p:spPr>
          <a:xfrm>
            <a:off x="8360374" y="3354561"/>
            <a:ext cx="311006" cy="665825"/>
          </a:xfrm>
          <a:custGeom>
            <a:avLst/>
            <a:gdLst>
              <a:gd name="connsiteX0" fmla="*/ 44389 w 311006"/>
              <a:gd name="connsiteY0" fmla="*/ 0 h 665825"/>
              <a:gd name="connsiteX1" fmla="*/ 310719 w 311006"/>
              <a:gd name="connsiteY1" fmla="*/ 266330 h 665825"/>
              <a:gd name="connsiteX2" fmla="*/ 0 w 311006"/>
              <a:gd name="connsiteY2" fmla="*/ 665825 h 665825"/>
              <a:gd name="connsiteX3" fmla="*/ 0 w 311006"/>
              <a:gd name="connsiteY3" fmla="*/ 665825 h 665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06" h="665825">
                <a:moveTo>
                  <a:pt x="44389" y="0"/>
                </a:moveTo>
                <a:cubicBezTo>
                  <a:pt x="181253" y="77679"/>
                  <a:pt x="318117" y="155359"/>
                  <a:pt x="310719" y="266330"/>
                </a:cubicBezTo>
                <a:cubicBezTo>
                  <a:pt x="303321" y="377301"/>
                  <a:pt x="0" y="665825"/>
                  <a:pt x="0" y="665825"/>
                </a:cubicBezTo>
                <a:lnTo>
                  <a:pt x="0" y="66582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B86A8E7-E890-3966-F32F-A37BF749B7C7}"/>
              </a:ext>
            </a:extLst>
          </p:cNvPr>
          <p:cNvSpPr/>
          <p:nvPr/>
        </p:nvSpPr>
        <p:spPr>
          <a:xfrm>
            <a:off x="5120014" y="4954078"/>
            <a:ext cx="2314113" cy="156882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Мусор от предыдущих вызовов функции</a:t>
            </a:r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0B6A07E-5C14-CDA2-B58A-3A231CBF3962}"/>
              </a:ext>
            </a:extLst>
          </p:cNvPr>
          <p:cNvGrpSpPr/>
          <p:nvPr/>
        </p:nvGrpSpPr>
        <p:grpSpPr>
          <a:xfrm>
            <a:off x="2279576" y="4461807"/>
            <a:ext cx="2588410" cy="646331"/>
            <a:chOff x="755576" y="4461806"/>
            <a:chExt cx="2588410" cy="646331"/>
          </a:xfrm>
        </p:grpSpPr>
        <p:sp>
          <p:nvSpPr>
            <p:cNvPr id="19" name="Стрелка: влево 18">
              <a:extLst>
                <a:ext uri="{FF2B5EF4-FFF2-40B4-BE49-F238E27FC236}">
                  <a16:creationId xmlns:a16="http://schemas.microsoft.com/office/drawing/2014/main" id="{3BAB8C14-5ED3-4723-2897-18D7C0679FB5}"/>
                </a:ext>
              </a:extLst>
            </p:cNvPr>
            <p:cNvSpPr/>
            <p:nvPr/>
          </p:nvSpPr>
          <p:spPr>
            <a:xfrm flipH="1">
              <a:off x="2810258" y="4682062"/>
              <a:ext cx="533728" cy="3693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588522-D6E5-C1A9-FD17-4DB638DBCA86}"/>
                </a:ext>
              </a:extLst>
            </p:cNvPr>
            <p:cNvSpPr txBox="1"/>
            <p:nvPr/>
          </p:nvSpPr>
          <p:spPr>
            <a:xfrm>
              <a:off x="755576" y="4461806"/>
              <a:ext cx="2054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Позиция текущего кадра стека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36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7" grpId="0" animBg="1"/>
      <p:bldP spid="18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A61B4-8820-B86A-7043-54B78F2A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рекурсивное вычисление факториала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EAE6C-3A7C-D85A-CC9E-3D6F0E9A7F29}"/>
              </a:ext>
            </a:extLst>
          </p:cNvPr>
          <p:cNvSpPr txBox="1"/>
          <p:nvPr/>
        </p:nvSpPr>
        <p:spPr>
          <a:xfrm>
            <a:off x="1524000" y="1502688"/>
            <a:ext cx="90364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для рекурсивного вычисления факториала: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0! = 1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n! = n*(n-1)!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cout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  Factorial("s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"): &amp;n="s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endl;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&gt; 0 ? 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 Factorial(</a:t>
            </a:r>
            <a:r>
              <a:rPr lang="pt-BR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- 1) : 1;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4; ++i)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"=== Calculating factorial of 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==="s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 = Factorial(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"Result is: 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7A21D-E543-314F-9C5B-29F1AAC3E28C}"/>
              </a:ext>
            </a:extLst>
          </p:cNvPr>
          <p:cNvSpPr txBox="1"/>
          <p:nvPr/>
        </p:nvSpPr>
        <p:spPr>
          <a:xfrm>
            <a:off x="4849865" y="1628800"/>
            <a:ext cx="584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https://wandbox.org/permlink/tC4HG6ZqcZT2lm3P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593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85EFD-5770-042D-CFFC-3240BC9AF3C1}"/>
              </a:ext>
            </a:extLst>
          </p:cNvPr>
          <p:cNvSpPr txBox="1"/>
          <p:nvPr/>
        </p:nvSpPr>
        <p:spPr>
          <a:xfrm>
            <a:off x="2063552" y="260650"/>
            <a:ext cx="631844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onsolas" panose="020B0609020204030204" pitchFamily="49" charset="0"/>
              </a:rPr>
              <a:t>=== </a:t>
            </a:r>
            <a:r>
              <a:rPr lang="ru-RU" sz="2000" dirty="0" err="1">
                <a:latin typeface="Consolas" panose="020B0609020204030204" pitchFamily="49" charset="0"/>
              </a:rPr>
              <a:t>Calculating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of</a:t>
            </a:r>
            <a:r>
              <a:rPr lang="ru-RU" sz="2000" dirty="0">
                <a:latin typeface="Consolas" panose="020B0609020204030204" pitchFamily="49" charset="0"/>
              </a:rPr>
              <a:t> 0 ===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(0): &amp;n=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0x7fff9c2d29fc</a:t>
            </a:r>
          </a:p>
          <a:p>
            <a:r>
              <a:rPr lang="ru-RU" sz="2000" dirty="0" err="1">
                <a:latin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is</a:t>
            </a:r>
            <a:r>
              <a:rPr lang="ru-RU" sz="2000" dirty="0">
                <a:latin typeface="Consolas" panose="020B0609020204030204" pitchFamily="49" charset="0"/>
              </a:rPr>
              <a:t>: 1</a:t>
            </a: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=== </a:t>
            </a:r>
            <a:r>
              <a:rPr lang="ru-RU" sz="2000" dirty="0" err="1">
                <a:latin typeface="Consolas" panose="020B0609020204030204" pitchFamily="49" charset="0"/>
              </a:rPr>
              <a:t>Calculating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of</a:t>
            </a:r>
            <a:r>
              <a:rPr lang="ru-RU" sz="2000" dirty="0">
                <a:latin typeface="Consolas" panose="020B0609020204030204" pitchFamily="49" charset="0"/>
              </a:rPr>
              <a:t> 1 ===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(1): &amp;n=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0x7fff9c2d29fc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(0): &amp;n=</a:t>
            </a:r>
            <a:r>
              <a:rPr lang="ru-RU" sz="2000" dirty="0">
                <a:solidFill>
                  <a:srgbClr val="00B0F0"/>
                </a:solidFill>
                <a:latin typeface="Consolas" panose="020B0609020204030204" pitchFamily="49" charset="0"/>
              </a:rPr>
              <a:t>0x7fff9c2d298c</a:t>
            </a:r>
          </a:p>
          <a:p>
            <a:r>
              <a:rPr lang="ru-RU" sz="2000" dirty="0" err="1">
                <a:latin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is</a:t>
            </a:r>
            <a:r>
              <a:rPr lang="ru-RU" sz="2000" dirty="0">
                <a:latin typeface="Consolas" panose="020B0609020204030204" pitchFamily="49" charset="0"/>
              </a:rPr>
              <a:t>: 1</a:t>
            </a: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=== </a:t>
            </a:r>
            <a:r>
              <a:rPr lang="ru-RU" sz="2000" dirty="0" err="1">
                <a:latin typeface="Consolas" panose="020B0609020204030204" pitchFamily="49" charset="0"/>
              </a:rPr>
              <a:t>Calculating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of</a:t>
            </a:r>
            <a:r>
              <a:rPr lang="ru-RU" sz="2000" dirty="0">
                <a:latin typeface="Consolas" panose="020B0609020204030204" pitchFamily="49" charset="0"/>
              </a:rPr>
              <a:t> 2 ===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(2): &amp;n=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0x7fff9c2d29fc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(1): &amp;n=</a:t>
            </a:r>
            <a:r>
              <a:rPr lang="ru-RU" sz="2000" dirty="0">
                <a:solidFill>
                  <a:srgbClr val="00B0F0"/>
                </a:solidFill>
                <a:latin typeface="Consolas" panose="020B0609020204030204" pitchFamily="49" charset="0"/>
              </a:rPr>
              <a:t>0x7fff9c2d298c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(0): &amp;n=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0x7fff9c2d291c</a:t>
            </a:r>
          </a:p>
          <a:p>
            <a:r>
              <a:rPr lang="ru-RU" sz="2000" dirty="0" err="1">
                <a:latin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is</a:t>
            </a:r>
            <a:r>
              <a:rPr lang="ru-RU" sz="2000" dirty="0">
                <a:latin typeface="Consolas" panose="020B0609020204030204" pitchFamily="49" charset="0"/>
              </a:rPr>
              <a:t>: 2</a:t>
            </a:r>
          </a:p>
          <a:p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=== </a:t>
            </a:r>
            <a:r>
              <a:rPr lang="ru-RU" sz="2000" dirty="0" err="1">
                <a:latin typeface="Consolas" panose="020B0609020204030204" pitchFamily="49" charset="0"/>
              </a:rPr>
              <a:t>Calculating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of</a:t>
            </a:r>
            <a:r>
              <a:rPr lang="ru-RU" sz="2000" dirty="0">
                <a:latin typeface="Consolas" panose="020B0609020204030204" pitchFamily="49" charset="0"/>
              </a:rPr>
              <a:t> 3 ===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(3): &amp;n=</a:t>
            </a: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</a:rPr>
              <a:t>0x7fff9c2d29fc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(2): &amp;n=</a:t>
            </a:r>
            <a:r>
              <a:rPr lang="ru-RU" sz="2000" dirty="0">
                <a:solidFill>
                  <a:srgbClr val="00B0F0"/>
                </a:solidFill>
                <a:latin typeface="Consolas" panose="020B0609020204030204" pitchFamily="49" charset="0"/>
              </a:rPr>
              <a:t>0x7fff9c2d298c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(1): &amp;n=</a:t>
            </a:r>
            <a:r>
              <a:rPr lang="ru-RU" sz="2000" dirty="0">
                <a:solidFill>
                  <a:srgbClr val="00B050"/>
                </a:solidFill>
                <a:latin typeface="Consolas" panose="020B0609020204030204" pitchFamily="49" charset="0"/>
              </a:rPr>
              <a:t>0x7fff9c2d291c</a:t>
            </a:r>
          </a:p>
          <a:p>
            <a:r>
              <a:rPr lang="ru-RU" sz="2000" dirty="0">
                <a:latin typeface="Consolas" panose="020B0609020204030204" pitchFamily="49" charset="0"/>
              </a:rPr>
              <a:t>  </a:t>
            </a:r>
            <a:r>
              <a:rPr lang="ru-RU" sz="2000" dirty="0" err="1">
                <a:latin typeface="Consolas" panose="020B0609020204030204" pitchFamily="49" charset="0"/>
              </a:rPr>
              <a:t>Factorial</a:t>
            </a:r>
            <a:r>
              <a:rPr lang="ru-RU" sz="2000" dirty="0">
                <a:latin typeface="Consolas" panose="020B0609020204030204" pitchFamily="49" charset="0"/>
              </a:rPr>
              <a:t>(0): &amp;n=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0x7fff9c2d28ac</a:t>
            </a:r>
          </a:p>
          <a:p>
            <a:r>
              <a:rPr lang="ru-RU" sz="2000" dirty="0" err="1">
                <a:latin typeface="Consolas" panose="020B0609020204030204" pitchFamily="49" charset="0"/>
              </a:rPr>
              <a:t>Result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is</a:t>
            </a:r>
            <a:r>
              <a:rPr lang="ru-RU" sz="2000" dirty="0">
                <a:latin typeface="Consolas" panose="020B0609020204030204" pitchFamily="49" charset="0"/>
              </a:rPr>
              <a:t>: 6</a:t>
            </a:r>
          </a:p>
        </p:txBody>
      </p:sp>
    </p:spTree>
    <p:extLst>
      <p:ext uri="{BB962C8B-B14F-4D97-AF65-F5344CB8AC3E}">
        <p14:creationId xmlns:p14="http://schemas.microsoft.com/office/powerpoint/2010/main" val="40574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9C428FA-3F39-D57D-918F-A10EE3EEA51B}"/>
              </a:ext>
            </a:extLst>
          </p:cNvPr>
          <p:cNvGrpSpPr/>
          <p:nvPr/>
        </p:nvGrpSpPr>
        <p:grpSpPr>
          <a:xfrm>
            <a:off x="1721514" y="1789454"/>
            <a:ext cx="8748972" cy="4928804"/>
            <a:chOff x="143508" y="444412"/>
            <a:chExt cx="8748972" cy="4928804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D94BF308-7B6E-A2F2-9773-7FF6D8BCB773}"/>
                </a:ext>
              </a:extLst>
            </p:cNvPr>
            <p:cNvGrpSpPr/>
            <p:nvPr/>
          </p:nvGrpSpPr>
          <p:grpSpPr>
            <a:xfrm>
              <a:off x="5076056" y="1988840"/>
              <a:ext cx="2016224" cy="648072"/>
              <a:chOff x="2051720" y="908720"/>
              <a:chExt cx="2016224" cy="648072"/>
            </a:xfrm>
          </p:grpSpPr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A9387DAE-67C2-9B80-B3DF-A51CD6798E2E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016224" cy="648072"/>
              </a:xfrm>
              <a:prstGeom prst="rect">
                <a:avLst/>
              </a:prstGeom>
              <a:solidFill>
                <a:srgbClr val="B8FD73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52A0D2A2-6A6A-AE4C-9AEE-BAA520C8742C}"/>
                  </a:ext>
                </a:extLst>
              </p:cNvPr>
              <p:cNvSpPr/>
              <p:nvPr/>
            </p:nvSpPr>
            <p:spPr>
              <a:xfrm>
                <a:off x="2339752" y="1001681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n=3</a:t>
                </a:r>
                <a:endParaRPr lang="ru-RU" dirty="0"/>
              </a:p>
            </p:txBody>
          </p:sp>
        </p:grpSp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5A54C54B-D63B-4013-2F9F-B6D493B6AEF6}"/>
                </a:ext>
              </a:extLst>
            </p:cNvPr>
            <p:cNvGrpSpPr/>
            <p:nvPr/>
          </p:nvGrpSpPr>
          <p:grpSpPr>
            <a:xfrm>
              <a:off x="5076056" y="2746135"/>
              <a:ext cx="2016224" cy="648072"/>
              <a:chOff x="2051720" y="908720"/>
              <a:chExt cx="2016224" cy="648072"/>
            </a:xfrm>
          </p:grpSpPr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643D2398-1E83-23A6-C55B-C8346AFB7249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016224" cy="648072"/>
              </a:xfrm>
              <a:prstGeom prst="rect">
                <a:avLst/>
              </a:prstGeom>
              <a:solidFill>
                <a:srgbClr val="B8FD73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52BE8A1E-121F-FC6E-82A6-05545943F8B1}"/>
                  </a:ext>
                </a:extLst>
              </p:cNvPr>
              <p:cNvSpPr/>
              <p:nvPr/>
            </p:nvSpPr>
            <p:spPr>
              <a:xfrm>
                <a:off x="2339752" y="1001681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n=2</a:t>
                </a:r>
                <a:endParaRPr lang="ru-RU" dirty="0"/>
              </a:p>
            </p:txBody>
          </p:sp>
        </p:grp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B6ABA6FE-F1DA-5C46-BF54-E7EB191EDEFF}"/>
                </a:ext>
              </a:extLst>
            </p:cNvPr>
            <p:cNvGrpSpPr/>
            <p:nvPr/>
          </p:nvGrpSpPr>
          <p:grpSpPr>
            <a:xfrm>
              <a:off x="5076056" y="3503430"/>
              <a:ext cx="2016224" cy="648072"/>
              <a:chOff x="2051720" y="908720"/>
              <a:chExt cx="2016224" cy="648072"/>
            </a:xfrm>
          </p:grpSpPr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F4BBD532-DE3B-98F0-72A7-C737D8DA9FAD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016224" cy="648072"/>
              </a:xfrm>
              <a:prstGeom prst="rect">
                <a:avLst/>
              </a:prstGeom>
              <a:solidFill>
                <a:srgbClr val="B8FD73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C93C98C9-4BEB-673B-88F1-3B1955E502CC}"/>
                  </a:ext>
                </a:extLst>
              </p:cNvPr>
              <p:cNvSpPr/>
              <p:nvPr/>
            </p:nvSpPr>
            <p:spPr>
              <a:xfrm>
                <a:off x="2339752" y="1001681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n=1</a:t>
                </a:r>
                <a:endParaRPr lang="ru-RU" dirty="0"/>
              </a:p>
            </p:txBody>
          </p:sp>
        </p:grp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C7640847-4B46-39AD-16DA-FE930BA28F62}"/>
                </a:ext>
              </a:extLst>
            </p:cNvPr>
            <p:cNvGrpSpPr/>
            <p:nvPr/>
          </p:nvGrpSpPr>
          <p:grpSpPr>
            <a:xfrm>
              <a:off x="5076056" y="4260725"/>
              <a:ext cx="2016224" cy="648072"/>
              <a:chOff x="2051720" y="908720"/>
              <a:chExt cx="2016224" cy="648072"/>
            </a:xfrm>
          </p:grpSpPr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432994DD-E30C-3277-49D5-7D98E9880420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016224" cy="648072"/>
              </a:xfrm>
              <a:prstGeom prst="rect">
                <a:avLst/>
              </a:prstGeom>
              <a:solidFill>
                <a:srgbClr val="B8FD73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88F8B081-F2EE-7895-79F0-E92DB4C557A5}"/>
                  </a:ext>
                </a:extLst>
              </p:cNvPr>
              <p:cNvSpPr/>
              <p:nvPr/>
            </p:nvSpPr>
            <p:spPr>
              <a:xfrm>
                <a:off x="2339752" y="1001681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n=0</a:t>
                </a:r>
                <a:endParaRPr lang="ru-RU" dirty="0"/>
              </a:p>
            </p:txBody>
          </p:sp>
        </p:grp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4441C338-25F8-8DCF-AAAD-56B186FB5441}"/>
                </a:ext>
              </a:extLst>
            </p:cNvPr>
            <p:cNvGrpSpPr/>
            <p:nvPr/>
          </p:nvGrpSpPr>
          <p:grpSpPr>
            <a:xfrm>
              <a:off x="5076056" y="941091"/>
              <a:ext cx="2016224" cy="927114"/>
              <a:chOff x="2051720" y="629678"/>
              <a:chExt cx="2016224" cy="927114"/>
            </a:xfrm>
          </p:grpSpPr>
          <p:sp>
            <p:nvSpPr>
              <p:cNvPr id="45" name="Прямоугольник 44">
                <a:extLst>
                  <a:ext uri="{FF2B5EF4-FFF2-40B4-BE49-F238E27FC236}">
                    <a16:creationId xmlns:a16="http://schemas.microsoft.com/office/drawing/2014/main" id="{31E57DC9-EFCB-7403-4383-F6DB71398FC5}"/>
                  </a:ext>
                </a:extLst>
              </p:cNvPr>
              <p:cNvSpPr/>
              <p:nvPr/>
            </p:nvSpPr>
            <p:spPr>
              <a:xfrm>
                <a:off x="2051720" y="629678"/>
                <a:ext cx="2016224" cy="927114"/>
              </a:xfrm>
              <a:prstGeom prst="rect">
                <a:avLst/>
              </a:prstGeom>
              <a:solidFill>
                <a:srgbClr val="FFFF00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43544CE9-6748-C45F-F81C-1CCC8BCF666F}"/>
                  </a:ext>
                </a:extLst>
              </p:cNvPr>
              <p:cNvSpPr/>
              <p:nvPr/>
            </p:nvSpPr>
            <p:spPr>
              <a:xfrm>
                <a:off x="2339752" y="777825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i=3</a:t>
                </a:r>
                <a:endParaRPr lang="ru-RU" dirty="0"/>
              </a:p>
            </p:txBody>
          </p:sp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BED44428-6BC6-2BF5-5C71-838FBE2F1F18}"/>
                  </a:ext>
                </a:extLst>
              </p:cNvPr>
              <p:cNvSpPr/>
              <p:nvPr/>
            </p:nvSpPr>
            <p:spPr>
              <a:xfrm>
                <a:off x="2339752" y="1149558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f=?</a:t>
                </a:r>
                <a:endParaRPr lang="ru-RU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0C766B-1637-2FF7-536D-4ED25EE6B72A}"/>
                </a:ext>
              </a:extLst>
            </p:cNvPr>
            <p:cNvSpPr txBox="1"/>
            <p:nvPr/>
          </p:nvSpPr>
          <p:spPr>
            <a:xfrm>
              <a:off x="7308304" y="1007938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  <a:endParaRPr lang="ru-RU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3E0C7-D585-C4FC-6A5A-92C924695BA0}"/>
                </a:ext>
              </a:extLst>
            </p:cNvPr>
            <p:cNvSpPr txBox="1"/>
            <p:nvPr/>
          </p:nvSpPr>
          <p:spPr>
            <a:xfrm>
              <a:off x="7308304" y="2019901"/>
              <a:ext cx="1243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Factorial(3)</a:t>
              </a:r>
              <a:endParaRPr lang="ru-R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0813A7-CADB-2843-54FE-AEC2A284529C}"/>
                </a:ext>
              </a:extLst>
            </p:cNvPr>
            <p:cNvSpPr txBox="1"/>
            <p:nvPr/>
          </p:nvSpPr>
          <p:spPr>
            <a:xfrm>
              <a:off x="7308304" y="2740278"/>
              <a:ext cx="1243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Factorial(2)</a:t>
              </a:r>
              <a:endParaRPr lang="ru-RU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480D7C-EB65-D551-878E-541DDF61A3BE}"/>
                </a:ext>
              </a:extLst>
            </p:cNvPr>
            <p:cNvSpPr txBox="1"/>
            <p:nvPr/>
          </p:nvSpPr>
          <p:spPr>
            <a:xfrm>
              <a:off x="7308304" y="3503430"/>
              <a:ext cx="1243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Factorial(1)</a:t>
              </a:r>
              <a:endParaRPr lang="ru-RU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41030E-EAE7-99D6-91E6-9AC6D280CA05}"/>
                </a:ext>
              </a:extLst>
            </p:cNvPr>
            <p:cNvSpPr txBox="1"/>
            <p:nvPr/>
          </p:nvSpPr>
          <p:spPr>
            <a:xfrm>
              <a:off x="7308304" y="4266582"/>
              <a:ext cx="1243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Factorial(0)</a:t>
              </a:r>
              <a:endParaRPr lang="ru-RU" dirty="0"/>
            </a:p>
          </p:txBody>
        </p: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B48C1571-8AE5-C1C9-6747-3B71BEC75C1E}"/>
                </a:ext>
              </a:extLst>
            </p:cNvPr>
            <p:cNvGrpSpPr/>
            <p:nvPr/>
          </p:nvGrpSpPr>
          <p:grpSpPr>
            <a:xfrm>
              <a:off x="755576" y="1966393"/>
              <a:ext cx="2016224" cy="648072"/>
              <a:chOff x="2051720" y="908720"/>
              <a:chExt cx="2016224" cy="648072"/>
            </a:xfrm>
          </p:grpSpPr>
          <p:sp>
            <p:nvSpPr>
              <p:cNvPr id="43" name="Прямоугольник 42">
                <a:extLst>
                  <a:ext uri="{FF2B5EF4-FFF2-40B4-BE49-F238E27FC236}">
                    <a16:creationId xmlns:a16="http://schemas.microsoft.com/office/drawing/2014/main" id="{43910FBB-75CB-346B-71C7-67CC960B059E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016224" cy="648072"/>
              </a:xfrm>
              <a:prstGeom prst="rect">
                <a:avLst/>
              </a:prstGeom>
              <a:solidFill>
                <a:srgbClr val="B8FD73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4" name="Прямоугольник 43">
                <a:extLst>
                  <a:ext uri="{FF2B5EF4-FFF2-40B4-BE49-F238E27FC236}">
                    <a16:creationId xmlns:a16="http://schemas.microsoft.com/office/drawing/2014/main" id="{9AB6770B-F4D7-7702-FC82-24631BB692CA}"/>
                  </a:ext>
                </a:extLst>
              </p:cNvPr>
              <p:cNvSpPr/>
              <p:nvPr/>
            </p:nvSpPr>
            <p:spPr>
              <a:xfrm>
                <a:off x="2339752" y="1001681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n=2</a:t>
                </a:r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0CE38470-78E4-78F6-CF2A-C6E6F8A30770}"/>
                </a:ext>
              </a:extLst>
            </p:cNvPr>
            <p:cNvGrpSpPr/>
            <p:nvPr/>
          </p:nvGrpSpPr>
          <p:grpSpPr>
            <a:xfrm>
              <a:off x="755576" y="2723688"/>
              <a:ext cx="2016224" cy="648072"/>
              <a:chOff x="2051720" y="908720"/>
              <a:chExt cx="2016224" cy="648072"/>
            </a:xfrm>
          </p:grpSpPr>
          <p:sp>
            <p:nvSpPr>
              <p:cNvPr id="41" name="Прямоугольник 40">
                <a:extLst>
                  <a:ext uri="{FF2B5EF4-FFF2-40B4-BE49-F238E27FC236}">
                    <a16:creationId xmlns:a16="http://schemas.microsoft.com/office/drawing/2014/main" id="{FD511C84-D3CB-A6AF-9124-B48316AEA593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016224" cy="648072"/>
              </a:xfrm>
              <a:prstGeom prst="rect">
                <a:avLst/>
              </a:prstGeom>
              <a:solidFill>
                <a:srgbClr val="B8FD73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2" name="Прямоугольник 41">
                <a:extLst>
                  <a:ext uri="{FF2B5EF4-FFF2-40B4-BE49-F238E27FC236}">
                    <a16:creationId xmlns:a16="http://schemas.microsoft.com/office/drawing/2014/main" id="{C8041B66-7697-2311-4296-C05D39748FBA}"/>
                  </a:ext>
                </a:extLst>
              </p:cNvPr>
              <p:cNvSpPr/>
              <p:nvPr/>
            </p:nvSpPr>
            <p:spPr>
              <a:xfrm>
                <a:off x="2339752" y="1001681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n=1</a:t>
                </a:r>
                <a:endParaRPr lang="ru-RU" dirty="0"/>
              </a:p>
            </p:txBody>
          </p:sp>
        </p:grp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1A8B8972-A4CA-C6EF-A8B7-A88ECCAC87E1}"/>
                </a:ext>
              </a:extLst>
            </p:cNvPr>
            <p:cNvGrpSpPr/>
            <p:nvPr/>
          </p:nvGrpSpPr>
          <p:grpSpPr>
            <a:xfrm>
              <a:off x="755576" y="3480983"/>
              <a:ext cx="2016224" cy="648072"/>
              <a:chOff x="2051720" y="908720"/>
              <a:chExt cx="2016224" cy="648072"/>
            </a:xfrm>
          </p:grpSpPr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80B7C5AB-4B36-C167-82D0-9F1FE7968B4B}"/>
                  </a:ext>
                </a:extLst>
              </p:cNvPr>
              <p:cNvSpPr/>
              <p:nvPr/>
            </p:nvSpPr>
            <p:spPr>
              <a:xfrm>
                <a:off x="2051720" y="908720"/>
                <a:ext cx="2016224" cy="648072"/>
              </a:xfrm>
              <a:prstGeom prst="rect">
                <a:avLst/>
              </a:prstGeom>
              <a:solidFill>
                <a:srgbClr val="B8FD73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0" name="Прямоугольник 39">
                <a:extLst>
                  <a:ext uri="{FF2B5EF4-FFF2-40B4-BE49-F238E27FC236}">
                    <a16:creationId xmlns:a16="http://schemas.microsoft.com/office/drawing/2014/main" id="{493DB7DC-992E-5DAA-5F35-C9109CE724B8}"/>
                  </a:ext>
                </a:extLst>
              </p:cNvPr>
              <p:cNvSpPr/>
              <p:nvPr/>
            </p:nvSpPr>
            <p:spPr>
              <a:xfrm>
                <a:off x="2339752" y="1001681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n=0</a:t>
                </a:r>
                <a:endParaRPr lang="ru-RU" dirty="0"/>
              </a:p>
            </p:txBody>
          </p:sp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0ED866B-9DBA-002C-FCD9-7E7393C2B2C4}"/>
                </a:ext>
              </a:extLst>
            </p:cNvPr>
            <p:cNvGrpSpPr/>
            <p:nvPr/>
          </p:nvGrpSpPr>
          <p:grpSpPr>
            <a:xfrm>
              <a:off x="755576" y="918644"/>
              <a:ext cx="2016224" cy="927114"/>
              <a:chOff x="2051720" y="629678"/>
              <a:chExt cx="2016224" cy="927114"/>
            </a:xfrm>
          </p:grpSpPr>
          <p:sp>
            <p:nvSpPr>
              <p:cNvPr id="36" name="Прямоугольник 35">
                <a:extLst>
                  <a:ext uri="{FF2B5EF4-FFF2-40B4-BE49-F238E27FC236}">
                    <a16:creationId xmlns:a16="http://schemas.microsoft.com/office/drawing/2014/main" id="{4F088665-28DA-C024-E116-BFA2E0EEB054}"/>
                  </a:ext>
                </a:extLst>
              </p:cNvPr>
              <p:cNvSpPr/>
              <p:nvPr/>
            </p:nvSpPr>
            <p:spPr>
              <a:xfrm>
                <a:off x="2051720" y="629678"/>
                <a:ext cx="2016224" cy="927114"/>
              </a:xfrm>
              <a:prstGeom prst="rect">
                <a:avLst/>
              </a:prstGeom>
              <a:solidFill>
                <a:srgbClr val="FFFF00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94442208-8E88-9AC2-DB72-1069F98D90A1}"/>
                  </a:ext>
                </a:extLst>
              </p:cNvPr>
              <p:cNvSpPr/>
              <p:nvPr/>
            </p:nvSpPr>
            <p:spPr>
              <a:xfrm>
                <a:off x="2339752" y="777825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i</a:t>
                </a:r>
                <a:r>
                  <a:rPr lang="en-US" dirty="0"/>
                  <a:t>=2</a:t>
                </a:r>
                <a:endParaRPr lang="ru-RU" dirty="0"/>
              </a:p>
            </p:txBody>
          </p: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FBA07562-7870-BB53-5D43-8E8B3FFC54A2}"/>
                  </a:ext>
                </a:extLst>
              </p:cNvPr>
              <p:cNvSpPr/>
              <p:nvPr/>
            </p:nvSpPr>
            <p:spPr>
              <a:xfrm>
                <a:off x="2339752" y="1149558"/>
                <a:ext cx="936104" cy="2880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f=?</a:t>
                </a:r>
                <a:endParaRPr lang="ru-RU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A608B5-B13C-F5C9-EE4B-D1AF704B2DE5}"/>
                </a:ext>
              </a:extLst>
            </p:cNvPr>
            <p:cNvSpPr txBox="1"/>
            <p:nvPr/>
          </p:nvSpPr>
          <p:spPr>
            <a:xfrm>
              <a:off x="2987824" y="985491"/>
              <a:ext cx="79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  <a:endParaRPr lang="ru-R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F8C8B8-7801-725F-6FFC-7C46DE9EDAB9}"/>
                </a:ext>
              </a:extLst>
            </p:cNvPr>
            <p:cNvSpPr txBox="1"/>
            <p:nvPr/>
          </p:nvSpPr>
          <p:spPr>
            <a:xfrm>
              <a:off x="2987824" y="1997454"/>
              <a:ext cx="1243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Factorial(2)</a:t>
              </a:r>
              <a:endParaRPr lang="ru-R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0CED10-AF63-5BD1-AFA0-D13B3F9A39BF}"/>
                </a:ext>
              </a:extLst>
            </p:cNvPr>
            <p:cNvSpPr txBox="1"/>
            <p:nvPr/>
          </p:nvSpPr>
          <p:spPr>
            <a:xfrm>
              <a:off x="2987824" y="2717831"/>
              <a:ext cx="1243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Factorial(1)</a:t>
              </a:r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592402-A6FA-3290-2A6E-2A8F49532731}"/>
                </a:ext>
              </a:extLst>
            </p:cNvPr>
            <p:cNvSpPr txBox="1"/>
            <p:nvPr/>
          </p:nvSpPr>
          <p:spPr>
            <a:xfrm>
              <a:off x="2987824" y="3480983"/>
              <a:ext cx="1243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Factorial(0)</a:t>
              </a:r>
              <a:endParaRPr lang="ru-RU" dirty="0"/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D9913BD4-4915-D59C-9A8B-003CCF3E7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568" y="476674"/>
              <a:ext cx="0" cy="48965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8C925B92-99D9-3633-AF11-ED173803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048" y="444412"/>
              <a:ext cx="0" cy="49288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C7FA0C38-22A4-E052-964B-D510E1A9D59A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764704"/>
              <a:ext cx="8568952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4366229-2198-CF3E-D416-563C0700470F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1916832"/>
              <a:ext cx="8568952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84397C88-3E18-FEAF-541F-61E97B95506F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2681302"/>
              <a:ext cx="8568952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1FA30F6E-ED6A-8915-7763-89B364EAD47C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3445772"/>
              <a:ext cx="8568952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00016097-0474-94A2-295C-23CC4125F777}"/>
                </a:ext>
              </a:extLst>
            </p:cNvPr>
            <p:cNvCxnSpPr>
              <a:cxnSpLocks/>
            </p:cNvCxnSpPr>
            <p:nvPr/>
          </p:nvCxnSpPr>
          <p:spPr>
            <a:xfrm>
              <a:off x="323528" y="4210242"/>
              <a:ext cx="8568952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6407854F-03B7-19A2-17AE-E565D8C85112}"/>
                </a:ext>
              </a:extLst>
            </p:cNvPr>
            <p:cNvCxnSpPr>
              <a:cxnSpLocks/>
            </p:cNvCxnSpPr>
            <p:nvPr/>
          </p:nvCxnSpPr>
          <p:spPr>
            <a:xfrm>
              <a:off x="143508" y="4974712"/>
              <a:ext cx="8568952" cy="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DD697DD3-8256-8B23-21B0-BA7FB3F5A31B}"/>
                </a:ext>
              </a:extLst>
            </p:cNvPr>
            <p:cNvSpPr/>
            <p:nvPr/>
          </p:nvSpPr>
          <p:spPr>
            <a:xfrm>
              <a:off x="3861786" y="1216241"/>
              <a:ext cx="478714" cy="887767"/>
            </a:xfrm>
            <a:custGeom>
              <a:avLst/>
              <a:gdLst>
                <a:gd name="connsiteX0" fmla="*/ 0 w 478714"/>
                <a:gd name="connsiteY0" fmla="*/ 0 h 887767"/>
                <a:gd name="connsiteX1" fmla="*/ 470517 w 478714"/>
                <a:gd name="connsiteY1" fmla="*/ 301841 h 887767"/>
                <a:gd name="connsiteX2" fmla="*/ 301841 w 478714"/>
                <a:gd name="connsiteY2" fmla="*/ 887767 h 88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887767">
                  <a:moveTo>
                    <a:pt x="0" y="0"/>
                  </a:moveTo>
                  <a:cubicBezTo>
                    <a:pt x="210105" y="76940"/>
                    <a:pt x="420210" y="153880"/>
                    <a:pt x="470517" y="301841"/>
                  </a:cubicBezTo>
                  <a:cubicBezTo>
                    <a:pt x="520824" y="449802"/>
                    <a:pt x="324035" y="756082"/>
                    <a:pt x="301841" y="887767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010CD29F-F6DA-DEAA-0CA1-29D560D4DC25}"/>
                </a:ext>
              </a:extLst>
            </p:cNvPr>
            <p:cNvSpPr/>
            <p:nvPr/>
          </p:nvSpPr>
          <p:spPr>
            <a:xfrm>
              <a:off x="4190260" y="2991775"/>
              <a:ext cx="311006" cy="665825"/>
            </a:xfrm>
            <a:custGeom>
              <a:avLst/>
              <a:gdLst>
                <a:gd name="connsiteX0" fmla="*/ 44389 w 311006"/>
                <a:gd name="connsiteY0" fmla="*/ 0 h 665825"/>
                <a:gd name="connsiteX1" fmla="*/ 310719 w 311006"/>
                <a:gd name="connsiteY1" fmla="*/ 266330 h 665825"/>
                <a:gd name="connsiteX2" fmla="*/ 0 w 311006"/>
                <a:gd name="connsiteY2" fmla="*/ 665825 h 665825"/>
                <a:gd name="connsiteX3" fmla="*/ 0 w 311006"/>
                <a:gd name="connsiteY3" fmla="*/ 665825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06" h="665825">
                  <a:moveTo>
                    <a:pt x="44389" y="0"/>
                  </a:moveTo>
                  <a:cubicBezTo>
                    <a:pt x="181253" y="77679"/>
                    <a:pt x="318117" y="155359"/>
                    <a:pt x="310719" y="266330"/>
                  </a:cubicBezTo>
                  <a:cubicBezTo>
                    <a:pt x="303321" y="377301"/>
                    <a:pt x="0" y="665825"/>
                    <a:pt x="0" y="665825"/>
                  </a:cubicBezTo>
                  <a:lnTo>
                    <a:pt x="0" y="665825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B9C39B11-E028-2700-18C1-22AFF73D401F}"/>
                </a:ext>
              </a:extLst>
            </p:cNvPr>
            <p:cNvSpPr/>
            <p:nvPr/>
          </p:nvSpPr>
          <p:spPr>
            <a:xfrm>
              <a:off x="4188986" y="2204864"/>
              <a:ext cx="311006" cy="665825"/>
            </a:xfrm>
            <a:custGeom>
              <a:avLst/>
              <a:gdLst>
                <a:gd name="connsiteX0" fmla="*/ 44389 w 311006"/>
                <a:gd name="connsiteY0" fmla="*/ 0 h 665825"/>
                <a:gd name="connsiteX1" fmla="*/ 310719 w 311006"/>
                <a:gd name="connsiteY1" fmla="*/ 266330 h 665825"/>
                <a:gd name="connsiteX2" fmla="*/ 0 w 311006"/>
                <a:gd name="connsiteY2" fmla="*/ 665825 h 665825"/>
                <a:gd name="connsiteX3" fmla="*/ 0 w 311006"/>
                <a:gd name="connsiteY3" fmla="*/ 665825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06" h="665825">
                  <a:moveTo>
                    <a:pt x="44389" y="0"/>
                  </a:moveTo>
                  <a:cubicBezTo>
                    <a:pt x="181253" y="77679"/>
                    <a:pt x="318117" y="155359"/>
                    <a:pt x="310719" y="266330"/>
                  </a:cubicBezTo>
                  <a:cubicBezTo>
                    <a:pt x="303321" y="377301"/>
                    <a:pt x="0" y="665825"/>
                    <a:pt x="0" y="665825"/>
                  </a:cubicBezTo>
                  <a:lnTo>
                    <a:pt x="0" y="665825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2C5FC281-1D9A-76DA-2E80-78985E79985A}"/>
                </a:ext>
              </a:extLst>
            </p:cNvPr>
            <p:cNvSpPr/>
            <p:nvPr/>
          </p:nvSpPr>
          <p:spPr>
            <a:xfrm>
              <a:off x="8185043" y="1210807"/>
              <a:ext cx="478714" cy="887767"/>
            </a:xfrm>
            <a:custGeom>
              <a:avLst/>
              <a:gdLst>
                <a:gd name="connsiteX0" fmla="*/ 0 w 478714"/>
                <a:gd name="connsiteY0" fmla="*/ 0 h 887767"/>
                <a:gd name="connsiteX1" fmla="*/ 470517 w 478714"/>
                <a:gd name="connsiteY1" fmla="*/ 301841 h 887767"/>
                <a:gd name="connsiteX2" fmla="*/ 301841 w 478714"/>
                <a:gd name="connsiteY2" fmla="*/ 887767 h 887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714" h="887767">
                  <a:moveTo>
                    <a:pt x="0" y="0"/>
                  </a:moveTo>
                  <a:cubicBezTo>
                    <a:pt x="210105" y="76940"/>
                    <a:pt x="420210" y="153880"/>
                    <a:pt x="470517" y="301841"/>
                  </a:cubicBezTo>
                  <a:cubicBezTo>
                    <a:pt x="520824" y="449802"/>
                    <a:pt x="324035" y="756082"/>
                    <a:pt x="301841" y="887767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6F7B9DA7-BDA9-CC1C-48C3-071C244D9B2B}"/>
                </a:ext>
              </a:extLst>
            </p:cNvPr>
            <p:cNvSpPr/>
            <p:nvPr/>
          </p:nvSpPr>
          <p:spPr>
            <a:xfrm>
              <a:off x="8473462" y="2207085"/>
              <a:ext cx="311006" cy="665825"/>
            </a:xfrm>
            <a:custGeom>
              <a:avLst/>
              <a:gdLst>
                <a:gd name="connsiteX0" fmla="*/ 44389 w 311006"/>
                <a:gd name="connsiteY0" fmla="*/ 0 h 665825"/>
                <a:gd name="connsiteX1" fmla="*/ 310719 w 311006"/>
                <a:gd name="connsiteY1" fmla="*/ 266330 h 665825"/>
                <a:gd name="connsiteX2" fmla="*/ 0 w 311006"/>
                <a:gd name="connsiteY2" fmla="*/ 665825 h 665825"/>
                <a:gd name="connsiteX3" fmla="*/ 0 w 311006"/>
                <a:gd name="connsiteY3" fmla="*/ 665825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06" h="665825">
                  <a:moveTo>
                    <a:pt x="44389" y="0"/>
                  </a:moveTo>
                  <a:cubicBezTo>
                    <a:pt x="181253" y="77679"/>
                    <a:pt x="318117" y="155359"/>
                    <a:pt x="310719" y="266330"/>
                  </a:cubicBezTo>
                  <a:cubicBezTo>
                    <a:pt x="303321" y="377301"/>
                    <a:pt x="0" y="665825"/>
                    <a:pt x="0" y="665825"/>
                  </a:cubicBezTo>
                  <a:lnTo>
                    <a:pt x="0" y="665825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: фигура 33">
              <a:extLst>
                <a:ext uri="{FF2B5EF4-FFF2-40B4-BE49-F238E27FC236}">
                  <a16:creationId xmlns:a16="http://schemas.microsoft.com/office/drawing/2014/main" id="{44015688-FFED-B52A-90FA-359594567128}"/>
                </a:ext>
              </a:extLst>
            </p:cNvPr>
            <p:cNvSpPr/>
            <p:nvPr/>
          </p:nvSpPr>
          <p:spPr>
            <a:xfrm>
              <a:off x="8460432" y="2960665"/>
              <a:ext cx="311006" cy="665825"/>
            </a:xfrm>
            <a:custGeom>
              <a:avLst/>
              <a:gdLst>
                <a:gd name="connsiteX0" fmla="*/ 44389 w 311006"/>
                <a:gd name="connsiteY0" fmla="*/ 0 h 665825"/>
                <a:gd name="connsiteX1" fmla="*/ 310719 w 311006"/>
                <a:gd name="connsiteY1" fmla="*/ 266330 h 665825"/>
                <a:gd name="connsiteX2" fmla="*/ 0 w 311006"/>
                <a:gd name="connsiteY2" fmla="*/ 665825 h 665825"/>
                <a:gd name="connsiteX3" fmla="*/ 0 w 311006"/>
                <a:gd name="connsiteY3" fmla="*/ 665825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06" h="665825">
                  <a:moveTo>
                    <a:pt x="44389" y="0"/>
                  </a:moveTo>
                  <a:cubicBezTo>
                    <a:pt x="181253" y="77679"/>
                    <a:pt x="318117" y="155359"/>
                    <a:pt x="310719" y="266330"/>
                  </a:cubicBezTo>
                  <a:cubicBezTo>
                    <a:pt x="303321" y="377301"/>
                    <a:pt x="0" y="665825"/>
                    <a:pt x="0" y="665825"/>
                  </a:cubicBezTo>
                  <a:lnTo>
                    <a:pt x="0" y="665825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5869A87C-39A4-72E3-94DB-D233A2CDF57A}"/>
                </a:ext>
              </a:extLst>
            </p:cNvPr>
            <p:cNvSpPr/>
            <p:nvPr/>
          </p:nvSpPr>
          <p:spPr>
            <a:xfrm>
              <a:off x="8460432" y="3721868"/>
              <a:ext cx="311006" cy="665825"/>
            </a:xfrm>
            <a:custGeom>
              <a:avLst/>
              <a:gdLst>
                <a:gd name="connsiteX0" fmla="*/ 44389 w 311006"/>
                <a:gd name="connsiteY0" fmla="*/ 0 h 665825"/>
                <a:gd name="connsiteX1" fmla="*/ 310719 w 311006"/>
                <a:gd name="connsiteY1" fmla="*/ 266330 h 665825"/>
                <a:gd name="connsiteX2" fmla="*/ 0 w 311006"/>
                <a:gd name="connsiteY2" fmla="*/ 665825 h 665825"/>
                <a:gd name="connsiteX3" fmla="*/ 0 w 311006"/>
                <a:gd name="connsiteY3" fmla="*/ 665825 h 66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006" h="665825">
                  <a:moveTo>
                    <a:pt x="44389" y="0"/>
                  </a:moveTo>
                  <a:cubicBezTo>
                    <a:pt x="181253" y="77679"/>
                    <a:pt x="318117" y="155359"/>
                    <a:pt x="310719" y="266330"/>
                  </a:cubicBezTo>
                  <a:cubicBezTo>
                    <a:pt x="303321" y="377301"/>
                    <a:pt x="0" y="665825"/>
                    <a:pt x="0" y="665825"/>
                  </a:cubicBezTo>
                  <a:lnTo>
                    <a:pt x="0" y="665825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8" name="Заголовок 57">
            <a:extLst>
              <a:ext uri="{FF2B5EF4-FFF2-40B4-BE49-F238E27FC236}">
                <a16:creationId xmlns:a16="http://schemas.microsoft.com/office/drawing/2014/main" id="{6DDF0A04-7BB3-9AC0-2F31-12FE8930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Кадры стека при вычислении </a:t>
            </a:r>
            <a:r>
              <a:rPr lang="en-US" dirty="0"/>
              <a:t>Factorial(2)</a:t>
            </a:r>
            <a:r>
              <a:rPr lang="ru-RU" dirty="0"/>
              <a:t> и</a:t>
            </a:r>
            <a:r>
              <a:rPr lang="en-US" dirty="0"/>
              <a:t> Factorial(3)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016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268CC-43BA-F1C6-1E98-A364DAFB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2D3EF-58EB-AE4C-0B69-18C89392C4D2}"/>
              </a:ext>
            </a:extLst>
          </p:cNvPr>
          <p:cNvSpPr txBox="1"/>
          <p:nvPr/>
        </p:nvSpPr>
        <p:spPr>
          <a:xfrm>
            <a:off x="1982035" y="1988841"/>
            <a:ext cx="66247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speed = 12;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Run(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 = speed *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speed /= 2;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distance = Run(10) + Run(10) + Run(10);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1E69-BA64-93B7-7C8F-97505EF5D6B6}"/>
              </a:ext>
            </a:extLst>
          </p:cNvPr>
          <p:cNvSpPr txBox="1"/>
          <p:nvPr/>
        </p:nvSpPr>
        <p:spPr>
          <a:xfrm>
            <a:off x="1981200" y="6059269"/>
            <a:ext cx="879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Чему будет равно значение переменной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distance</a:t>
            </a:r>
            <a:r>
              <a:rPr lang="ru-RU" dirty="0"/>
              <a:t> перед выходом из функции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main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C9CCD83-DC81-776B-67A9-229BC54D5346}"/>
              </a:ext>
            </a:extLst>
          </p:cNvPr>
          <p:cNvSpPr/>
          <p:nvPr/>
        </p:nvSpPr>
        <p:spPr>
          <a:xfrm>
            <a:off x="9120336" y="3588391"/>
            <a:ext cx="136815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Ответ: 210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74059-351B-7FB5-8C0D-FCB6FBC64F02}"/>
              </a:ext>
            </a:extLst>
          </p:cNvPr>
          <p:cNvSpPr txBox="1"/>
          <p:nvPr/>
        </p:nvSpPr>
        <p:spPr>
          <a:xfrm>
            <a:off x="5040651" y="1955102"/>
            <a:ext cx="5472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3"/>
              </a:rPr>
              <a:t>https://wandbox.org/permlink/Jj4a3ezbjh1JgpPv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85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Организация памяти в языке </a:t>
            </a:r>
            <a:r>
              <a:rPr lang="en-US" dirty="0"/>
              <a:t>C</a:t>
            </a:r>
            <a:r>
              <a:rPr lang="ru-RU" dirty="0"/>
              <a:t>++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С точки зрения языка С</a:t>
            </a:r>
            <a:r>
              <a:rPr lang="en-US" sz="2800" dirty="0"/>
              <a:t>++</a:t>
            </a:r>
            <a:r>
              <a:rPr lang="ru-RU" sz="2800" dirty="0"/>
              <a:t> память представляет собой массив последовательно пронумерованных ячеек памяти, с которыми можно работать по отдельности или связными кусками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Порядковый номер ячейки называется ее </a:t>
            </a:r>
            <a:r>
              <a:rPr lang="ru-RU" b="1" dirty="0">
                <a:solidFill>
                  <a:srgbClr val="FF0000"/>
                </a:solidFill>
              </a:rPr>
              <a:t>адресом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Эта память используется для хранения значений переменных</a:t>
            </a:r>
            <a:r>
              <a:rPr lang="en-US" dirty="0"/>
              <a:t>.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Переменные различных типов могут занимать различное количество ячеек памяти, и иметь различные способы представления в памяти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1064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53BAE-9C22-4F9E-91DB-0CCFCFAF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6AB03-1D9B-44E1-9ED6-9711A016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 – регион в памяти, обладающий свойствами</a:t>
            </a:r>
          </a:p>
          <a:p>
            <a:pPr lvl="1"/>
            <a:r>
              <a:rPr lang="ru-RU" dirty="0"/>
              <a:t>Размер</a:t>
            </a:r>
          </a:p>
          <a:p>
            <a:pPr lvl="1"/>
            <a:r>
              <a:rPr lang="ru-RU" dirty="0"/>
              <a:t>Выравнивание</a:t>
            </a:r>
          </a:p>
          <a:p>
            <a:pPr lvl="1"/>
            <a:r>
              <a:rPr lang="ru-RU" dirty="0"/>
              <a:t>Тип</a:t>
            </a:r>
          </a:p>
          <a:p>
            <a:pPr lvl="1"/>
            <a:r>
              <a:rPr lang="ru-RU" dirty="0"/>
              <a:t>Продолжительность времени жизни</a:t>
            </a:r>
          </a:p>
          <a:p>
            <a:pPr lvl="1"/>
            <a:r>
              <a:rPr lang="ru-RU" dirty="0"/>
              <a:t>Опциональное имя</a:t>
            </a:r>
          </a:p>
        </p:txBody>
      </p:sp>
    </p:spTree>
    <p:extLst>
      <p:ext uri="{BB962C8B-B14F-4D97-AF65-F5344CB8AC3E}">
        <p14:creationId xmlns:p14="http://schemas.microsoft.com/office/powerpoint/2010/main" val="491103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Пример</a:t>
            </a:r>
          </a:p>
        </p:txBody>
      </p:sp>
      <p:graphicFrame>
        <p:nvGraphicFramePr>
          <p:cNvPr id="17452" name="Group 44"/>
          <p:cNvGraphicFramePr>
            <a:graphicFrameLocks noGrp="1"/>
          </p:cNvGraphicFramePr>
          <p:nvPr>
            <p:ph type="tbl" idx="1"/>
          </p:nvPr>
        </p:nvGraphicFramePr>
        <p:xfrm>
          <a:off x="2667000" y="2438400"/>
          <a:ext cx="7772400" cy="496888"/>
        </p:xfrm>
        <a:graphic>
          <a:graphicData uri="http://schemas.openxmlformats.org/drawingml/2006/table">
            <a:tbl>
              <a:tblPr/>
              <a:tblGrid>
                <a:gridCol w="103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366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e8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03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00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00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0f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831" name="AutoShape 41"/>
          <p:cNvSpPr>
            <a:spLocks/>
          </p:cNvSpPr>
          <p:nvPr/>
        </p:nvSpPr>
        <p:spPr bwMode="auto">
          <a:xfrm rot="5400000">
            <a:off x="4456113" y="2325688"/>
            <a:ext cx="457200" cy="19812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6832" name="Text Box 42"/>
          <p:cNvSpPr txBox="1">
            <a:spLocks noChangeArrowheads="1"/>
          </p:cNvSpPr>
          <p:nvPr/>
        </p:nvSpPr>
        <p:spPr bwMode="auto">
          <a:xfrm>
            <a:off x="3922714" y="3621088"/>
            <a:ext cx="1291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int i = 1000;</a:t>
            </a:r>
            <a:endParaRPr lang="ru-RU"/>
          </a:p>
        </p:txBody>
      </p:sp>
      <p:sp>
        <p:nvSpPr>
          <p:cNvPr id="76833" name="Text Box 43"/>
          <p:cNvSpPr txBox="1">
            <a:spLocks noChangeArrowheads="1"/>
          </p:cNvSpPr>
          <p:nvPr/>
        </p:nvSpPr>
        <p:spPr bwMode="auto">
          <a:xfrm>
            <a:off x="6894514" y="3544888"/>
            <a:ext cx="12763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char a = 15;</a:t>
            </a:r>
            <a:endParaRPr lang="ru-RU"/>
          </a:p>
        </p:txBody>
      </p:sp>
      <p:sp>
        <p:nvSpPr>
          <p:cNvPr id="76834" name="AutoShape 45"/>
          <p:cNvSpPr>
            <a:spLocks/>
          </p:cNvSpPr>
          <p:nvPr/>
        </p:nvSpPr>
        <p:spPr bwMode="auto">
          <a:xfrm rot="5400000">
            <a:off x="7466013" y="2973388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6835" name="Line 46"/>
          <p:cNvSpPr>
            <a:spLocks noChangeShapeType="1"/>
          </p:cNvSpPr>
          <p:nvPr/>
        </p:nvSpPr>
        <p:spPr bwMode="auto">
          <a:xfrm>
            <a:off x="2667000" y="22098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51641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указатель?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rgbClr val="FF0000"/>
                </a:solidFill>
              </a:rPr>
              <a:t>Указатель</a:t>
            </a:r>
            <a:r>
              <a:rPr lang="ru-RU" dirty="0"/>
              <a:t> – это переменная, которая может хранить адрес другой переменной в памяти заданного типа</a:t>
            </a:r>
          </a:p>
          <a:p>
            <a:pPr lvl="1" eaLnBrk="1" hangingPunct="1"/>
            <a:r>
              <a:rPr lang="ru-RU" dirty="0"/>
              <a:t>Указатели – мощное средство языка С++, позволяющее эффективно решать различные задачи</a:t>
            </a:r>
          </a:p>
          <a:p>
            <a:pPr lvl="1" eaLnBrk="1" hangingPunct="1"/>
            <a:r>
              <a:rPr lang="ru-RU" dirty="0"/>
              <a:t>Использование указателей открывает доступ к памяти машины, поэтому пользоваться ими следует аккуратно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611000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Объявление указателя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Указатель на переменную определенного типа объявляется следующим образом:</a:t>
            </a:r>
            <a:br>
              <a:rPr lang="en-US" sz="2400" dirty="0"/>
            </a:br>
            <a:r>
              <a:rPr lang="en-US" sz="2400" b="1" i="1" dirty="0">
                <a:latin typeface="Courier New" pitchFamily="49" charset="0"/>
              </a:rPr>
              <a:t>&lt;</a:t>
            </a:r>
            <a:r>
              <a:rPr lang="ru-RU" sz="2400" b="1" i="1" dirty="0">
                <a:latin typeface="Courier New" pitchFamily="49" charset="0"/>
              </a:rPr>
              <a:t>тип</a:t>
            </a:r>
            <a:r>
              <a:rPr lang="en-US" sz="2400" b="1" i="1" dirty="0">
                <a:latin typeface="Courier New" pitchFamily="49" charset="0"/>
              </a:rPr>
              <a:t>&gt;</a:t>
            </a:r>
            <a:r>
              <a:rPr lang="ru-RU" sz="2400" b="1" dirty="0">
                <a:latin typeface="Courier New" pitchFamily="49" charset="0"/>
              </a:rPr>
              <a:t> *</a:t>
            </a:r>
            <a:r>
              <a:rPr lang="en-US" sz="2400" b="1" i="1" dirty="0">
                <a:latin typeface="Courier New" pitchFamily="49" charset="0"/>
              </a:rPr>
              <a:t>&lt;</a:t>
            </a:r>
            <a:r>
              <a:rPr lang="ru-RU" sz="2400" b="1" i="1" dirty="0">
                <a:latin typeface="Courier New" pitchFamily="49" charset="0"/>
              </a:rPr>
              <a:t>идентификатор</a:t>
            </a:r>
            <a:r>
              <a:rPr lang="en-US" sz="2400" b="1" i="1" dirty="0">
                <a:latin typeface="Courier New" pitchFamily="49" charset="0"/>
              </a:rPr>
              <a:t>&gt;</a:t>
            </a:r>
            <a:r>
              <a:rPr lang="en-US" sz="2400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Например:</a:t>
            </a:r>
            <a:br>
              <a:rPr lang="ru-RU" sz="2000" dirty="0"/>
            </a:br>
            <a:r>
              <a:rPr lang="en-US" sz="2000" dirty="0" err="1"/>
              <a:t>int</a:t>
            </a:r>
            <a:r>
              <a:rPr lang="en-US" sz="2000" dirty="0"/>
              <a:t> *</a:t>
            </a:r>
            <a:r>
              <a:rPr lang="en-US" sz="2000" dirty="0" err="1"/>
              <a:t>pointerToInt</a:t>
            </a:r>
            <a:r>
              <a:rPr lang="en-US" sz="2000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Указатель, способный хранить адрес переменной любого типа</a:t>
            </a:r>
            <a:r>
              <a:rPr lang="en-US" sz="2000" dirty="0"/>
              <a:t> </a:t>
            </a:r>
            <a:r>
              <a:rPr lang="ru-RU" sz="2000" dirty="0"/>
              <a:t>имеет тип </a:t>
            </a:r>
            <a:r>
              <a:rPr lang="en-US" sz="2000" b="1" dirty="0">
                <a:solidFill>
                  <a:srgbClr val="FF0000"/>
                </a:solidFill>
              </a:rPr>
              <a:t>void*</a:t>
            </a:r>
            <a:r>
              <a:rPr lang="en-US" sz="200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/>
              <a:t>void * </a:t>
            </a:r>
            <a:r>
              <a:rPr lang="en-US" sz="1800" dirty="0" err="1"/>
              <a:t>pointerToAnyType</a:t>
            </a:r>
            <a:r>
              <a:rPr lang="en-US" sz="1800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Как и к обычным переменным, к указателям можно применять модификатор </a:t>
            </a:r>
            <a:r>
              <a:rPr lang="en-US" sz="2000" b="1" dirty="0">
                <a:solidFill>
                  <a:srgbClr val="FF0000"/>
                </a:solidFill>
              </a:rPr>
              <a:t>const</a:t>
            </a:r>
            <a:r>
              <a:rPr lang="en-US" sz="2000" dirty="0"/>
              <a:t>:</a:t>
            </a:r>
            <a:endParaRPr lang="ru-RU" sz="2000" dirty="0"/>
          </a:p>
          <a:p>
            <a:pPr lvl="2" eaLnBrk="1" hangingPunct="1">
              <a:lnSpc>
                <a:spcPct val="90000"/>
              </a:lnSpc>
            </a:pPr>
            <a:r>
              <a:rPr lang="en-US" sz="1800" b="1" dirty="0"/>
              <a:t>const </a:t>
            </a:r>
            <a:r>
              <a:rPr lang="en-US" sz="1800" b="1" dirty="0" err="1"/>
              <a:t>int</a:t>
            </a:r>
            <a:r>
              <a:rPr lang="en-US" sz="1800" b="1" dirty="0"/>
              <a:t> *</a:t>
            </a:r>
            <a:r>
              <a:rPr lang="en-US" sz="1800" dirty="0"/>
              <a:t> </a:t>
            </a:r>
            <a:r>
              <a:rPr lang="en-US" sz="1800" dirty="0" err="1"/>
              <a:t>pointerToConstInt</a:t>
            </a:r>
            <a:r>
              <a:rPr lang="en-US" sz="1800" dirty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/>
              <a:t>char * const</a:t>
            </a:r>
            <a:r>
              <a:rPr lang="en-US" sz="1800" dirty="0"/>
              <a:t> </a:t>
            </a:r>
            <a:r>
              <a:rPr lang="en-US" sz="1800" dirty="0" err="1"/>
              <a:t>constPointerToChar</a:t>
            </a:r>
            <a:r>
              <a:rPr lang="en-US" sz="1800" dirty="0"/>
              <a:t> = &amp;</a:t>
            </a:r>
            <a:r>
              <a:rPr lang="en-US" sz="1800" dirty="0" err="1"/>
              <a:t>ch</a:t>
            </a:r>
            <a:r>
              <a:rPr lang="en-US" sz="1800" dirty="0"/>
              <a:t>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/>
              <a:t>const double * const</a:t>
            </a:r>
            <a:r>
              <a:rPr lang="en-US" sz="1800" dirty="0"/>
              <a:t> </a:t>
            </a:r>
            <a:r>
              <a:rPr lang="en-US" sz="1800" dirty="0" err="1"/>
              <a:t>constPointerToConstDouble</a:t>
            </a:r>
            <a:r>
              <a:rPr lang="en-US" sz="1800" dirty="0"/>
              <a:t> = &amp;x;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/>
              <a:t>float * const</a:t>
            </a:r>
            <a:r>
              <a:rPr lang="en-US" sz="1800" dirty="0"/>
              <a:t> </a:t>
            </a:r>
            <a:r>
              <a:rPr lang="en-US" sz="1800" dirty="0" err="1"/>
              <a:t>constPointerToFloat</a:t>
            </a:r>
            <a:r>
              <a:rPr lang="en-US" sz="1800" dirty="0"/>
              <a:t> = &amp;y;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/>
              <a:t>const void * </a:t>
            </a:r>
            <a:r>
              <a:rPr lang="en-US" sz="1800" dirty="0" err="1"/>
              <a:t>pointerToConstData</a:t>
            </a:r>
            <a:r>
              <a:rPr lang="en-US" sz="1800" dirty="0"/>
              <a:t>;</a:t>
            </a:r>
            <a:endParaRPr lang="ru-RU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360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Получение адреса переменной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Для взятия адреса переменной в памяти служит унарный оператор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endParaRPr lang="ru-RU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ru-RU" dirty="0"/>
              <a:t>Этот оператор возвращает адрес переменной, который может быть присвоен указателю совместимого типа</a:t>
            </a:r>
          </a:p>
          <a:p>
            <a:pPr lvl="1" eaLnBrk="1" hangingPunct="1"/>
            <a:r>
              <a:rPr lang="ru-RU" dirty="0"/>
              <a:t>Оператор взятия адреса применим только к переменным. Его нельзя применять к числовым константам, литералам, выражениям или регистровым переменным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6874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Оператор косвенного доступа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Для доступа к значению, на которое ссылается указатель, необходимо его </a:t>
            </a:r>
            <a:r>
              <a:rPr lang="ru-RU" b="1" dirty="0">
                <a:solidFill>
                  <a:srgbClr val="FF0000"/>
                </a:solidFill>
              </a:rPr>
              <a:t>разыменование</a:t>
            </a:r>
            <a:r>
              <a:rPr lang="en-US" b="1" dirty="0">
                <a:solidFill>
                  <a:schemeClr val="hlink"/>
                </a:solidFill>
              </a:rPr>
              <a:t> </a:t>
            </a:r>
            <a:r>
              <a:rPr lang="en-US" dirty="0"/>
              <a:t>(dereferencing)</a:t>
            </a:r>
            <a:r>
              <a:rPr lang="ru-RU" dirty="0"/>
              <a:t>, осуществляемое при помощи </a:t>
            </a:r>
            <a:r>
              <a:rPr lang="ru-RU" b="1" dirty="0"/>
              <a:t>унарного</a:t>
            </a:r>
            <a:r>
              <a:rPr lang="ru-RU" dirty="0"/>
              <a:t> оператора </a:t>
            </a:r>
            <a:r>
              <a:rPr lang="ru-RU" b="1" dirty="0"/>
              <a:t>*</a:t>
            </a:r>
          </a:p>
          <a:p>
            <a:pPr lvl="1" eaLnBrk="1" hangingPunct="1"/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 = &amp;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;</a:t>
            </a:r>
            <a:br>
              <a:rPr lang="en-US" dirty="0">
                <a:latin typeface="Courier New" pitchFamily="49" charset="0"/>
              </a:rPr>
            </a:br>
            <a:r>
              <a:rPr lang="en-US" dirty="0">
                <a:latin typeface="Courier New" pitchFamily="49" charset="0"/>
              </a:rPr>
              <a:t>*p = 5;</a:t>
            </a:r>
            <a:endParaRPr lang="ru-RU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873013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Пример</a:t>
            </a:r>
          </a:p>
        </p:txBody>
      </p:sp>
      <p:graphicFrame>
        <p:nvGraphicFramePr>
          <p:cNvPr id="9290" name="Group 74"/>
          <p:cNvGraphicFramePr>
            <a:graphicFrameLocks noGrp="1"/>
          </p:cNvGraphicFramePr>
          <p:nvPr>
            <p:ph type="tbl" idx="1"/>
          </p:nvPr>
        </p:nvGraphicFramePr>
        <p:xfrm>
          <a:off x="2590801" y="2743200"/>
          <a:ext cx="7770813" cy="518160"/>
        </p:xfrm>
        <a:graphic>
          <a:graphicData uri="http://schemas.openxmlformats.org/drawingml/2006/table">
            <a:tbl>
              <a:tblPr/>
              <a:tblGrid>
                <a:gridCol w="1036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97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366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...</a:t>
                      </a:r>
                      <a:endParaRPr kumimoji="0" lang="ru-R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51" name="AutoShape 65"/>
          <p:cNvSpPr>
            <a:spLocks/>
          </p:cNvSpPr>
          <p:nvPr/>
        </p:nvSpPr>
        <p:spPr bwMode="auto">
          <a:xfrm rot="5400000">
            <a:off x="4419600" y="2590800"/>
            <a:ext cx="457200" cy="1981200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1952" name="Text Box 66"/>
          <p:cNvSpPr txBox="1">
            <a:spLocks noChangeArrowheads="1"/>
          </p:cNvSpPr>
          <p:nvPr/>
        </p:nvSpPr>
        <p:spPr bwMode="auto">
          <a:xfrm>
            <a:off x="4495800" y="3810000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  <a:endParaRPr lang="ru-RU" b="1"/>
          </a:p>
        </p:txBody>
      </p:sp>
      <p:sp>
        <p:nvSpPr>
          <p:cNvPr id="81953" name="AutoShape 69"/>
          <p:cNvSpPr>
            <a:spLocks/>
          </p:cNvSpPr>
          <p:nvPr/>
        </p:nvSpPr>
        <p:spPr bwMode="auto">
          <a:xfrm rot="5400000">
            <a:off x="7353300" y="3238500"/>
            <a:ext cx="304800" cy="533400"/>
          </a:xfrm>
          <a:prstGeom prst="rightBrace">
            <a:avLst>
              <a:gd name="adj1" fmla="val 145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1954" name="Text Box 70"/>
          <p:cNvSpPr txBox="1">
            <a:spLocks noChangeArrowheads="1"/>
          </p:cNvSpPr>
          <p:nvPr/>
        </p:nvSpPr>
        <p:spPr bwMode="auto">
          <a:xfrm>
            <a:off x="7315200" y="3733800"/>
            <a:ext cx="2808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9287" name="Text Box 71"/>
          <p:cNvSpPr txBox="1">
            <a:spLocks noChangeArrowheads="1"/>
          </p:cNvSpPr>
          <p:nvPr/>
        </p:nvSpPr>
        <p:spPr bwMode="auto">
          <a:xfrm>
            <a:off x="2286000" y="4191001"/>
            <a:ext cx="2209800" cy="119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char c</a:t>
            </a:r>
            <a:r>
              <a:rPr lang="ru-RU" b="1">
                <a:latin typeface="Courier New" pitchFamily="49" charset="0"/>
              </a:rPr>
              <a:t> = </a:t>
            </a:r>
            <a:r>
              <a:rPr lang="en-US" b="1">
                <a:latin typeface="Courier New" pitchFamily="49" charset="0"/>
              </a:rPr>
              <a:t>‘A’;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char *p = &amp;c;</a:t>
            </a:r>
          </a:p>
          <a:p>
            <a:pPr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*p = ‘B’;</a:t>
            </a:r>
          </a:p>
        </p:txBody>
      </p:sp>
      <p:sp>
        <p:nvSpPr>
          <p:cNvPr id="9288" name="Arc 72"/>
          <p:cNvSpPr>
            <a:spLocks/>
          </p:cNvSpPr>
          <p:nvPr/>
        </p:nvSpPr>
        <p:spPr bwMode="auto">
          <a:xfrm>
            <a:off x="4429126" y="2286000"/>
            <a:ext cx="3071813" cy="534988"/>
          </a:xfrm>
          <a:custGeom>
            <a:avLst/>
            <a:gdLst>
              <a:gd name="T0" fmla="*/ 0 w 40077"/>
              <a:gd name="T1" fmla="*/ 7899420 h 21600"/>
              <a:gd name="T2" fmla="*/ 235447549 w 40077"/>
              <a:gd name="T3" fmla="*/ 8751512 h 21600"/>
              <a:gd name="T4" fmla="*/ 116087652 w 40077"/>
              <a:gd name="T5" fmla="*/ 13250564 h 21600"/>
              <a:gd name="T6" fmla="*/ 0 60000 65536"/>
              <a:gd name="T7" fmla="*/ 0 60000 65536"/>
              <a:gd name="T8" fmla="*/ 0 60000 65536"/>
              <a:gd name="T9" fmla="*/ 0 w 40077"/>
              <a:gd name="T10" fmla="*/ 0 h 21600"/>
              <a:gd name="T11" fmla="*/ 40077 w 4007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77" h="21600" fill="none" extrusionOk="0">
                <a:moveTo>
                  <a:pt x="-1" y="12876"/>
                </a:moveTo>
                <a:cubicBezTo>
                  <a:pt x="3454" y="5049"/>
                  <a:pt x="11204" y="-1"/>
                  <a:pt x="19760" y="0"/>
                </a:cubicBezTo>
                <a:cubicBezTo>
                  <a:pt x="28861" y="0"/>
                  <a:pt x="36986" y="5705"/>
                  <a:pt x="40076" y="14266"/>
                </a:cubicBezTo>
              </a:path>
              <a:path w="40077" h="21600" stroke="0" extrusionOk="0">
                <a:moveTo>
                  <a:pt x="-1" y="12876"/>
                </a:moveTo>
                <a:cubicBezTo>
                  <a:pt x="3454" y="5049"/>
                  <a:pt x="11204" y="-1"/>
                  <a:pt x="19760" y="0"/>
                </a:cubicBezTo>
                <a:cubicBezTo>
                  <a:pt x="28861" y="0"/>
                  <a:pt x="36986" y="5705"/>
                  <a:pt x="40076" y="14266"/>
                </a:cubicBezTo>
                <a:lnTo>
                  <a:pt x="1976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292" name="Text Box 76"/>
          <p:cNvSpPr txBox="1">
            <a:spLocks noChangeArrowheads="1"/>
          </p:cNvSpPr>
          <p:nvPr/>
        </p:nvSpPr>
        <p:spPr bwMode="auto">
          <a:xfrm>
            <a:off x="7315201" y="2819401"/>
            <a:ext cx="415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‘A’</a:t>
            </a:r>
            <a:endParaRPr lang="ru-RU"/>
          </a:p>
        </p:txBody>
      </p:sp>
      <p:sp>
        <p:nvSpPr>
          <p:cNvPr id="9293" name="Text Box 77"/>
          <p:cNvSpPr txBox="1">
            <a:spLocks noChangeArrowheads="1"/>
          </p:cNvSpPr>
          <p:nvPr/>
        </p:nvSpPr>
        <p:spPr bwMode="auto">
          <a:xfrm>
            <a:off x="7315200" y="2819400"/>
            <a:ext cx="425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‘B’</a:t>
            </a:r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2489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9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9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9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9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8" grpId="0" animBg="1"/>
      <p:bldP spid="9292" grpId="0"/>
      <p:bldP spid="9292" grpId="1"/>
      <p:bldP spid="929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Инициализация указателей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Значение </a:t>
            </a:r>
            <a:r>
              <a:rPr lang="ru-RU" sz="2800" b="1" dirty="0"/>
              <a:t>неинициализированного</a:t>
            </a:r>
            <a:r>
              <a:rPr lang="ru-RU" sz="2800" dirty="0"/>
              <a:t> указателя не определено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>
                <a:solidFill>
                  <a:srgbClr val="FF0000"/>
                </a:solidFill>
              </a:rPr>
              <a:t>Разыменование такого указателя приводит к неопределенному поведению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Лучше присвоить указателю</a:t>
            </a:r>
            <a:r>
              <a:rPr lang="en-US" dirty="0"/>
              <a:t> </a:t>
            </a:r>
            <a:r>
              <a:rPr lang="en-US" b="1" dirty="0" err="1"/>
              <a:t>nullptr</a:t>
            </a:r>
            <a:r>
              <a:rPr lang="ru-RU" dirty="0"/>
              <a:t>, чтобы подчеркнуть, что он не ссылается ни на какую переменную: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char * p2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  <a:endParaRPr lang="ru-RU" sz="2000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Разыменование нулевого указателя также приводит к неопределенному поведению, однако появляется возможность проверки значения указателя: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if (p != </a:t>
            </a:r>
            <a:r>
              <a:rPr lang="en-US" sz="2000" dirty="0" err="1"/>
              <a:t>nullptr</a:t>
            </a:r>
            <a:r>
              <a:rPr lang="en-US" sz="2000" dirty="0"/>
              <a:t>) // </a:t>
            </a:r>
            <a:r>
              <a:rPr lang="ru-RU" sz="2000" dirty="0"/>
              <a:t>или просто </a:t>
            </a:r>
            <a:r>
              <a:rPr lang="en-US" sz="2000" dirty="0"/>
              <a:t>if (p)</a:t>
            </a:r>
            <a:endParaRPr lang="ru-RU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456127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524000" y="548680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1793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"Printing a pointer: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17938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1793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"Printing an integer: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17938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1793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"Printing a 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17938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 defTabSz="1793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									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Printing an integer: 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							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Printing a pointer: 00000000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nullptrAsBool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nullptrAsBool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							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Printing a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defTabSz="17938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927317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Копирование указателей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Как и в случае обычных переменных, значение одного указателя может быть присвоено другому при помощи оператора </a:t>
            </a:r>
            <a:r>
              <a:rPr lang="ru-RU" sz="2400" b="1" dirty="0"/>
              <a:t>=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Следует помнить, что в этому случае </a:t>
            </a:r>
            <a:r>
              <a:rPr lang="ru-RU" sz="2000" b="1" dirty="0">
                <a:solidFill>
                  <a:srgbClr val="FF0000"/>
                </a:solidFill>
              </a:rPr>
              <a:t>копируется адрес переменной, а не ее значение</a:t>
            </a:r>
            <a:endParaRPr 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sz="2000" b="1" dirty="0"/>
              <a:t>Для копирования значения</a:t>
            </a:r>
            <a:r>
              <a:rPr lang="ru-RU" sz="2000" dirty="0"/>
              <a:t> переменной, на которую ссылается указатель, необходимо применить </a:t>
            </a:r>
            <a:r>
              <a:rPr lang="ru-RU" sz="2000" b="1" dirty="0"/>
              <a:t>оператор разыменования</a:t>
            </a:r>
            <a:r>
              <a:rPr lang="ru-RU" sz="2000" dirty="0"/>
              <a:t> </a:t>
            </a:r>
            <a:r>
              <a:rPr lang="ru-RU" sz="2000" b="1" dirty="0"/>
              <a:t>*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b="1" dirty="0">
                <a:latin typeface="Courier New" pitchFamily="49" charset="0"/>
              </a:rPr>
              <a:t>char a = ‘A’;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char b = ‘B’;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char c = ‘C’;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char *pa = &amp;a;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char *</a:t>
            </a:r>
            <a:r>
              <a:rPr lang="en-US" sz="1800" b="1" dirty="0" err="1">
                <a:latin typeface="Courier New" pitchFamily="49" charset="0"/>
              </a:rPr>
              <a:t>pb</a:t>
            </a:r>
            <a:r>
              <a:rPr lang="en-US" sz="1800" b="1" dirty="0">
                <a:latin typeface="Courier New" pitchFamily="49" charset="0"/>
              </a:rPr>
              <a:t> = &amp;b;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char *pc = &amp;c;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pa = </a:t>
            </a:r>
            <a:r>
              <a:rPr lang="en-US" sz="1800" b="1" dirty="0" err="1">
                <a:latin typeface="Courier New" pitchFamily="49" charset="0"/>
              </a:rPr>
              <a:t>pb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i="1" dirty="0">
                <a:latin typeface="Courier New" pitchFamily="49" charset="0"/>
              </a:rPr>
              <a:t>// pa </a:t>
            </a:r>
            <a:r>
              <a:rPr lang="ru-RU" sz="1800" i="1" dirty="0">
                <a:latin typeface="Courier New" pitchFamily="49" charset="0"/>
              </a:rPr>
              <a:t>и</a:t>
            </a:r>
            <a:r>
              <a:rPr lang="ru-RU" sz="1800" b="1" i="1" dirty="0">
                <a:latin typeface="Courier New" pitchFamily="49" charset="0"/>
              </a:rPr>
              <a:t> </a:t>
            </a:r>
            <a:r>
              <a:rPr lang="en-US" sz="1800" b="1" i="1" dirty="0" err="1">
                <a:latin typeface="Courier New" pitchFamily="49" charset="0"/>
              </a:rPr>
              <a:t>pb</a:t>
            </a:r>
            <a:r>
              <a:rPr lang="en-US" sz="1800" b="1" i="1" dirty="0">
                <a:latin typeface="Courier New" pitchFamily="49" charset="0"/>
              </a:rPr>
              <a:t> </a:t>
            </a:r>
            <a:r>
              <a:rPr lang="ru-RU" sz="1800" i="1" dirty="0">
                <a:latin typeface="Courier New" pitchFamily="49" charset="0"/>
              </a:rPr>
              <a:t>теперь хранят адрес </a:t>
            </a:r>
            <a:r>
              <a:rPr lang="en-US" sz="1800" b="1" i="1" dirty="0">
                <a:latin typeface="Courier New" pitchFamily="49" charset="0"/>
              </a:rPr>
              <a:t>b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*pa = *pc; </a:t>
            </a:r>
            <a:r>
              <a:rPr lang="en-US" sz="1800" b="1" i="1" dirty="0">
                <a:latin typeface="Courier New" pitchFamily="49" charset="0"/>
              </a:rPr>
              <a:t>// b</a:t>
            </a:r>
            <a:r>
              <a:rPr lang="ru-RU" sz="1800" b="1" i="1" dirty="0">
                <a:latin typeface="Courier New" pitchFamily="49" charset="0"/>
              </a:rPr>
              <a:t> </a:t>
            </a:r>
            <a:r>
              <a:rPr lang="ru-RU" sz="1800" i="1" dirty="0">
                <a:latin typeface="Courier New" pitchFamily="49" charset="0"/>
              </a:rPr>
              <a:t>теперь хранит значение </a:t>
            </a:r>
            <a:r>
              <a:rPr lang="en-US" sz="1800" i="1" dirty="0">
                <a:latin typeface="Courier New" pitchFamily="49" charset="0"/>
              </a:rPr>
              <a:t>‘</a:t>
            </a:r>
            <a:r>
              <a:rPr lang="en-US" sz="1800" b="1" i="1" dirty="0">
                <a:latin typeface="Courier New" pitchFamily="49" charset="0"/>
              </a:rPr>
              <a:t>C</a:t>
            </a:r>
            <a:r>
              <a:rPr lang="en-US" sz="1800" i="1" dirty="0">
                <a:latin typeface="Courier New" pitchFamily="49" charset="0"/>
              </a:rPr>
              <a:t>’</a:t>
            </a:r>
            <a:endParaRPr lang="ru-RU" sz="18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40015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Указатели и аргументы функций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По умолчанию параметры в функцию передаются по значению</a:t>
            </a:r>
          </a:p>
          <a:p>
            <a:pPr lvl="1" eaLnBrk="1" hangingPunct="1"/>
            <a:r>
              <a:rPr lang="ru-RU" dirty="0"/>
              <a:t>В языке </a:t>
            </a:r>
            <a:r>
              <a:rPr lang="en-US" dirty="0"/>
              <a:t>C</a:t>
            </a:r>
            <a:r>
              <a:rPr lang="ru-RU" dirty="0"/>
              <a:t>++ появилась возможность передачи параметров по ссылке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666845" y="4857760"/>
            <a:ext cx="38703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61975"/>
            <a:r>
              <a:rPr lang="en-US" b="1" dirty="0">
                <a:latin typeface="Courier New" pitchFamily="49" charset="0"/>
              </a:rPr>
              <a:t>void swap(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*pa,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</a:t>
            </a:r>
            <a:r>
              <a:rPr lang="en-US" b="1" dirty="0" err="1">
                <a:latin typeface="Courier New" pitchFamily="49" charset="0"/>
              </a:rPr>
              <a:t>pb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tmp</a:t>
            </a:r>
            <a:r>
              <a:rPr lang="en-US" b="1" dirty="0">
                <a:latin typeface="Courier New" pitchFamily="49" charset="0"/>
              </a:rPr>
              <a:t> = *pa;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	*pa = *</a:t>
            </a:r>
            <a:r>
              <a:rPr lang="en-US" b="1" dirty="0" err="1">
                <a:latin typeface="Courier New" pitchFamily="49" charset="0"/>
              </a:rPr>
              <a:t>pb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	*</a:t>
            </a:r>
            <a:r>
              <a:rPr lang="en-US" b="1" dirty="0" err="1">
                <a:latin typeface="Courier New" pitchFamily="49" charset="0"/>
              </a:rPr>
              <a:t>pb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tmp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}</a:t>
            </a:r>
            <a:endParaRPr lang="ru-RU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81687" y="4857760"/>
            <a:ext cx="387032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561975"/>
            <a:r>
              <a:rPr lang="en-US" b="1" dirty="0">
                <a:latin typeface="Courier New" pitchFamily="49" charset="0"/>
              </a:rPr>
              <a:t>void swap(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&amp;pa,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&amp;</a:t>
            </a:r>
            <a:r>
              <a:rPr lang="en-US" b="1" dirty="0" err="1">
                <a:latin typeface="Courier New" pitchFamily="49" charset="0"/>
              </a:rPr>
              <a:t>pb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tmp</a:t>
            </a:r>
            <a:r>
              <a:rPr lang="en-US" b="1" dirty="0">
                <a:latin typeface="Courier New" pitchFamily="49" charset="0"/>
              </a:rPr>
              <a:t> = pa;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	pa = </a:t>
            </a:r>
            <a:r>
              <a:rPr lang="en-US" b="1" dirty="0" err="1">
                <a:latin typeface="Courier New" pitchFamily="49" charset="0"/>
              </a:rPr>
              <a:t>pb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pb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tmp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561975"/>
            <a:r>
              <a:rPr lang="en-US" b="1" dirty="0">
                <a:latin typeface="Courier New" pitchFamily="49" charset="0"/>
              </a:rPr>
              <a:t>}</a:t>
            </a:r>
            <a:endParaRPr lang="ru-RU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61375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28695-A5D9-4339-AC6E-DD7333255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памяти</a:t>
            </a:r>
          </a:p>
        </p:txBody>
      </p:sp>
      <p:pic>
        <p:nvPicPr>
          <p:cNvPr id="5" name="Объект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35D95740-CC69-4BF8-8D11-4DBECEC69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53" y="1977246"/>
            <a:ext cx="7913294" cy="4048095"/>
          </a:xfrm>
        </p:spPr>
      </p:pic>
    </p:spTree>
    <p:extLst>
      <p:ext uri="{BB962C8B-B14F-4D97-AF65-F5344CB8AC3E}">
        <p14:creationId xmlns:p14="http://schemas.microsoft.com/office/powerpoint/2010/main" val="3932408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Указатели на функции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ru-RU" dirty="0"/>
              <a:t>В С</a:t>
            </a:r>
            <a:r>
              <a:rPr lang="en-US" dirty="0"/>
              <a:t>++</a:t>
            </a:r>
            <a:r>
              <a:rPr lang="ru-RU" dirty="0"/>
              <a:t> можно объявить указатель на функцию и работать с ним как с обычной переменной, сохраняя возможность вызова функции по указателю на нее</a:t>
            </a:r>
          </a:p>
          <a:p>
            <a:pPr lvl="1" eaLnBrk="1" hangingPunct="1"/>
            <a:r>
              <a:rPr lang="ru-RU" dirty="0"/>
              <a:t>Данная возможность позволяет иметь несколько реализаций алгоритма, имеющих общий интерфейс</a:t>
            </a:r>
          </a:p>
          <a:p>
            <a:pPr lvl="1" eaLnBrk="1" hangingPunct="1"/>
            <a:r>
              <a:rPr lang="ru-RU" dirty="0"/>
              <a:t>Для получения указателя следует воспользоваться оператором взятия адреса </a:t>
            </a:r>
            <a:r>
              <a:rPr lang="en-US" dirty="0"/>
              <a:t>&amp;</a:t>
            </a:r>
          </a:p>
          <a:p>
            <a:pPr lvl="2" eaLnBrk="1" hangingPunct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можно использовать имя функции</a:t>
            </a:r>
            <a:endParaRPr lang="en-US" dirty="0"/>
          </a:p>
          <a:p>
            <a:pPr eaLnBrk="1" hangingPunct="1"/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есть возможность использовать функциональные объекты</a:t>
            </a:r>
          </a:p>
          <a:p>
            <a:pPr eaLnBrk="1" hangingPunct="1"/>
            <a:r>
              <a:rPr lang="ru-RU" dirty="0"/>
              <a:t>В </a:t>
            </a:r>
            <a:r>
              <a:rPr lang="en-US" dirty="0"/>
              <a:t>C++11 </a:t>
            </a:r>
            <a:r>
              <a:rPr lang="ru-RU" dirty="0"/>
              <a:t>появились безымянные функции (</a:t>
            </a:r>
            <a:r>
              <a:rPr lang="en-US" dirty="0"/>
              <a:t>lambda-</a:t>
            </a:r>
            <a:r>
              <a:rPr lang="ru-RU" dirty="0"/>
              <a:t>функции)</a:t>
            </a:r>
          </a:p>
          <a:p>
            <a:pPr lvl="1" eaLnBrk="1" hangingPunct="1"/>
            <a:r>
              <a:rPr lang="ru-RU" dirty="0"/>
              <a:t>У </a:t>
            </a:r>
            <a:r>
              <a:rPr lang="en-US" dirty="0"/>
              <a:t>Lambda-</a:t>
            </a:r>
            <a:r>
              <a:rPr lang="ru-RU" dirty="0"/>
              <a:t>функций, не имеющих состояния, есть возможность получения адреса</a:t>
            </a:r>
          </a:p>
          <a:p>
            <a:pPr lvl="1" eaLnBrk="1" hangingPunct="1"/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8506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96008" y="44624"/>
            <a:ext cx="9036496" cy="720197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363538"/>
            <a:r>
              <a:rPr lang="en-US" sz="1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OrderedFunction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– 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указатель на функцию, принимающую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int, int</a:t>
            </a:r>
            <a:r>
              <a:rPr lang="ru-RU" sz="1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и возвращающую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</a:p>
          <a:p>
            <a:pPr defTabSz="363538"/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OrderedFunction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BubbleSort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OrderedFunction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sorted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++</a:t>
            </a:r>
            <a:r>
              <a:rPr lang="nn-NO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+ 1]))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defTabSz="363538"/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+ 1];</a:t>
            </a:r>
          </a:p>
          <a:p>
            <a:pPr defTabSz="363538"/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 =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sorted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--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1));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IsOrdered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{3, 5, 1, 7, 9};</a:t>
            </a:r>
          </a:p>
          <a:p>
            <a:pPr defTabSz="363538"/>
            <a:r>
              <a:rPr lang="en-US" sz="14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BubbleSort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5,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IsOrdered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7623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58611"/>
            <a:ext cx="8856984" cy="6786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sz="15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OrderedFunction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BubbleSort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OrderedFunction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do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defTabSz="36353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sorted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nn-NO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++</a:t>
            </a:r>
            <a:r>
              <a:rPr lang="nn-NO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+ 1]))</a:t>
            </a:r>
          </a:p>
          <a:p>
            <a:pPr defTabSz="36353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defTabSz="363538"/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+ 1];</a:t>
            </a:r>
          </a:p>
          <a:p>
            <a:pPr defTabSz="363538"/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 = 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sorted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--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(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1));</a:t>
            </a:r>
          </a:p>
          <a:p>
            <a:pPr defTabSz="363538"/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{3, 5, 1, 7, 9};</a:t>
            </a:r>
          </a:p>
          <a:p>
            <a:pPr defTabSz="363538"/>
            <a:r>
              <a:rPr lang="en-US" sz="15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BubbleSort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5, [](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;});</a:t>
            </a:r>
          </a:p>
          <a:p>
            <a:pPr defTabSz="363538"/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8130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"/>
            <a:ext cx="8352928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17938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&lt;utility&gt;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endParaRPr lang="en-US" sz="15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 </a:t>
            </a:r>
            <a:r>
              <a:rPr lang="en-US" sz="15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OrderedFunction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BubbleSort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OrderedFunction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isOrdered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179388"/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do</a:t>
            </a:r>
            <a:endParaRPr lang="en-US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sorted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nn-NO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nn-NO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nn-NO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- 1; ++</a:t>
            </a:r>
            <a:r>
              <a:rPr lang="nn-NO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17938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if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isOrdered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+ 1]))</a:t>
            </a:r>
          </a:p>
          <a:p>
            <a:pPr defTabSz="17938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5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</a:t>
            </a:r>
            <a:r>
              <a:rPr lang="en-US" sz="15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5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 </a:t>
            </a:r>
            <a:r>
              <a:rPr lang="en-US" sz="15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+ 1]);</a:t>
            </a:r>
          </a:p>
          <a:p>
            <a:pPr defTabSz="179388"/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sorted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17938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17938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--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(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1));</a:t>
            </a:r>
          </a:p>
          <a:p>
            <a:pPr defTabSz="179388"/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179388"/>
            <a:endParaRPr lang="ru-RU" sz="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179388"/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[5] = { 3, 5, 1, 7, 9 };</a:t>
            </a:r>
          </a:p>
          <a:p>
            <a:pPr defTabSz="179388"/>
            <a:r>
              <a:rPr lang="en-US" sz="15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BubbleSort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5, [](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sz="15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});</a:t>
            </a:r>
          </a:p>
          <a:p>
            <a:pPr defTabSz="179388"/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5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627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Указатели и массивы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Указатели и массивы в </a:t>
            </a:r>
            <a:r>
              <a:rPr lang="en-US" dirty="0"/>
              <a:t>C/C++</a:t>
            </a:r>
            <a:r>
              <a:rPr lang="ru-RU" dirty="0"/>
              <a:t> тесно связаны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Имя массива является синонимом расположения его начального элемента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[10];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*p = </a:t>
            </a:r>
            <a:r>
              <a:rPr lang="en-US" dirty="0" err="1"/>
              <a:t>arr</a:t>
            </a:r>
            <a:r>
              <a:rPr lang="en-US" dirty="0"/>
              <a:t>; // </a:t>
            </a:r>
            <a:r>
              <a:rPr lang="ru-RU" dirty="0"/>
              <a:t>эквивалентно </a:t>
            </a:r>
            <a:r>
              <a:rPr lang="en-US" dirty="0" err="1"/>
              <a:t>int</a:t>
            </a:r>
            <a:r>
              <a:rPr lang="en-US" dirty="0"/>
              <a:t> *p = &amp;</a:t>
            </a:r>
            <a:r>
              <a:rPr lang="en-US" dirty="0" err="1"/>
              <a:t>arr</a:t>
            </a:r>
            <a:r>
              <a:rPr lang="en-US" dirty="0"/>
              <a:t>[0];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Индексация элементов массива возможна с помощью указателей и адресной арифметики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3328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Адресная арифметика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400" dirty="0"/>
              <a:t>Если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– указатель на некоторый элемент массива, то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p+1 – </a:t>
            </a:r>
            <a:r>
              <a:rPr lang="ru-RU" sz="2000" dirty="0"/>
              <a:t>указатель на следующий элемент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p-1 – </a:t>
            </a:r>
            <a:r>
              <a:rPr lang="ru-RU" sz="2000" dirty="0"/>
              <a:t>указатель на предыдущий элемент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err="1"/>
              <a:t>p+j</a:t>
            </a:r>
            <a:r>
              <a:rPr lang="en-US" sz="2000" dirty="0"/>
              <a:t> – </a:t>
            </a:r>
            <a:r>
              <a:rPr lang="ru-RU" sz="2000" dirty="0"/>
              <a:t>указатель на </a:t>
            </a:r>
            <a:r>
              <a:rPr lang="en-US" sz="2000" dirty="0"/>
              <a:t>j-</a:t>
            </a:r>
            <a:r>
              <a:rPr lang="ru-RU" sz="2000" dirty="0" err="1"/>
              <a:t>й</a:t>
            </a:r>
            <a:r>
              <a:rPr lang="ru-RU" sz="2000" dirty="0"/>
              <a:t> элемент после </a:t>
            </a:r>
            <a:r>
              <a:rPr lang="en-US" sz="2000" dirty="0"/>
              <a:t>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p[j] </a:t>
            </a:r>
            <a:r>
              <a:rPr lang="ru-RU" sz="2000" dirty="0"/>
              <a:t>разыменовывает </a:t>
            </a:r>
            <a:r>
              <a:rPr lang="en-US" sz="2000" dirty="0"/>
              <a:t>j-</a:t>
            </a:r>
            <a:r>
              <a:rPr lang="ru-RU" sz="2000" dirty="0" err="1"/>
              <a:t>й</a:t>
            </a:r>
            <a:r>
              <a:rPr lang="ru-RU" sz="2000" dirty="0"/>
              <a:t> элемент относительно </a:t>
            </a:r>
            <a:r>
              <a:rPr lang="en-US" sz="2000" dirty="0"/>
              <a:t>p</a:t>
            </a:r>
          </a:p>
          <a:p>
            <a:pPr eaLnBrk="1" hangingPunct="1">
              <a:lnSpc>
                <a:spcPct val="80000"/>
              </a:lnSpc>
            </a:pPr>
            <a:r>
              <a:rPr lang="ru-RU" sz="2400" dirty="0"/>
              <a:t>Если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– </a:t>
            </a:r>
            <a:r>
              <a:rPr lang="ru-RU" sz="2400" dirty="0"/>
              <a:t>указатели на некоторые элементы </a:t>
            </a:r>
            <a:r>
              <a:rPr lang="ru-RU" sz="2400" b="1" dirty="0">
                <a:solidFill>
                  <a:srgbClr val="FF0000"/>
                </a:solidFill>
              </a:rPr>
              <a:t>одного массива</a:t>
            </a:r>
            <a:r>
              <a:rPr lang="ru-RU" sz="2400" dirty="0"/>
              <a:t>, то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p–q - </a:t>
            </a:r>
            <a:r>
              <a:rPr lang="ru-RU" sz="2000" dirty="0"/>
              <a:t>равно количеству элементов после </a:t>
            </a:r>
            <a:r>
              <a:rPr lang="en-US" sz="2000" dirty="0"/>
              <a:t>q, </a:t>
            </a:r>
            <a:r>
              <a:rPr lang="ru-RU" sz="2000" dirty="0"/>
              <a:t>которое необходимо добавить, чтобы получить </a:t>
            </a:r>
            <a:r>
              <a:rPr lang="en-US" sz="2000" dirty="0"/>
              <a:t>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p&lt;q</a:t>
            </a:r>
            <a:r>
              <a:rPr lang="ru-RU" sz="2000" dirty="0"/>
              <a:t> принимает значение 1</a:t>
            </a:r>
            <a:r>
              <a:rPr lang="en-US" sz="2000" dirty="0"/>
              <a:t>, </a:t>
            </a:r>
            <a:r>
              <a:rPr lang="ru-RU" sz="2000" dirty="0"/>
              <a:t>если </a:t>
            </a:r>
            <a:r>
              <a:rPr lang="en-US" sz="2000" dirty="0"/>
              <a:t>p </a:t>
            </a:r>
            <a:r>
              <a:rPr lang="ru-RU" sz="2000" dirty="0"/>
              <a:t>указывает на элемент, предшествующий </a:t>
            </a:r>
            <a:r>
              <a:rPr lang="en-US" sz="2000" dirty="0"/>
              <a:t>q</a:t>
            </a:r>
            <a:r>
              <a:rPr lang="ru-RU" sz="2000" dirty="0"/>
              <a:t>, в противном случае - 0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p==q, </a:t>
            </a:r>
            <a:r>
              <a:rPr lang="ru-RU" sz="2000" dirty="0"/>
              <a:t>принимает значение 1 если </a:t>
            </a:r>
            <a:r>
              <a:rPr lang="en-US" sz="2000" dirty="0"/>
              <a:t>p </a:t>
            </a:r>
            <a:r>
              <a:rPr lang="ru-RU" sz="2000" dirty="0"/>
              <a:t>и </a:t>
            </a:r>
            <a:r>
              <a:rPr lang="en-US" sz="2000" dirty="0"/>
              <a:t>q </a:t>
            </a:r>
            <a:r>
              <a:rPr lang="ru-RU" sz="2000" dirty="0"/>
              <a:t>указывают на один и тот же элемент, в противном случае - 0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804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Адресная арифметика в действии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071664" y="2204864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a[0]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71664" y="2708920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a[1]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71664" y="3212976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a[2]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71664" y="3717032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a[3]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071664" y="4221088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a[4]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071664" y="4725144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a[5]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71664" y="5229200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a[6]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71664" y="5733256"/>
            <a:ext cx="1512168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a[7]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0" y="4221088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endParaRPr lang="ru-RU" dirty="0"/>
          </a:p>
        </p:txBody>
      </p:sp>
      <p:cxnSp>
        <p:nvCxnSpPr>
          <p:cNvPr id="15" name="Прямая со стрелкой 14"/>
          <p:cNvCxnSpPr>
            <a:stCxn id="13" idx="1"/>
            <a:endCxn id="8" idx="3"/>
          </p:cNvCxnSpPr>
          <p:nvPr/>
        </p:nvCxnSpPr>
        <p:spPr>
          <a:xfrm rot="10800000">
            <a:off x="4583832" y="4437112"/>
            <a:ext cx="15121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6096000" y="4797152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p+1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7" idx="1"/>
            <a:endCxn id="9" idx="3"/>
          </p:cNvCxnSpPr>
          <p:nvPr/>
        </p:nvCxnSpPr>
        <p:spPr>
          <a:xfrm rot="10800000">
            <a:off x="4583832" y="4941168"/>
            <a:ext cx="151216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22" idx="1"/>
            <a:endCxn id="7" idx="3"/>
          </p:cNvCxnSpPr>
          <p:nvPr/>
        </p:nvCxnSpPr>
        <p:spPr>
          <a:xfrm rot="10800000" flipV="1">
            <a:off x="4583832" y="3861048"/>
            <a:ext cx="1512168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0" y="3645024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p-1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096000" y="5373216"/>
            <a:ext cx="936104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  <a:endParaRPr lang="ru-RU" dirty="0"/>
          </a:p>
        </p:txBody>
      </p:sp>
      <p:cxnSp>
        <p:nvCxnSpPr>
          <p:cNvPr id="28" name="Прямая со стрелкой 27"/>
          <p:cNvCxnSpPr>
            <a:stCxn id="26" idx="1"/>
            <a:endCxn id="10" idx="3"/>
          </p:cNvCxnSpPr>
          <p:nvPr/>
        </p:nvCxnSpPr>
        <p:spPr>
          <a:xfrm rot="10800000">
            <a:off x="4583832" y="5445224"/>
            <a:ext cx="151216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680177" y="328498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– p =&gt; 2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7680177" y="285293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- 2 =&gt; p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7680177" y="3717032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+ 2 =&gt; q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7680176" y="4149080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&lt; q =&gt; true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7680176" y="458112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+ 1 == q - 1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7680177" y="5085184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p[3] =&gt; a[7]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7680176" y="558924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p[-2] =&gt; a[2]</a:t>
            </a:r>
            <a:endParaRPr lang="ru-RU" dirty="0"/>
          </a:p>
        </p:txBody>
      </p:sp>
      <p:sp>
        <p:nvSpPr>
          <p:cNvPr id="42" name="TextBox 41"/>
          <p:cNvSpPr txBox="1"/>
          <p:nvPr/>
        </p:nvSpPr>
        <p:spPr>
          <a:xfrm>
            <a:off x="7680176" y="198884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&amp;a[4]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680176" y="242088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&amp;a[6]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7680177" y="6021288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&amp;a[8] - &amp;a[0] =&gt;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43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42" grpId="0"/>
      <p:bldP spid="4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Примеры</a:t>
            </a:r>
          </a:p>
        </p:txBody>
      </p:sp>
      <p:sp>
        <p:nvSpPr>
          <p:cNvPr id="92163" name="Text Box 5"/>
          <p:cNvSpPr txBox="1">
            <a:spLocks noChangeArrowheads="1"/>
          </p:cNvSpPr>
          <p:nvPr/>
        </p:nvSpPr>
        <p:spPr bwMode="auto">
          <a:xfrm>
            <a:off x="2574926" y="2262188"/>
            <a:ext cx="735329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int </a:t>
            </a:r>
            <a:r>
              <a:rPr lang="en-US" dirty="0" err="1">
                <a:latin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</a:rPr>
              <a:t>[10];</a:t>
            </a:r>
          </a:p>
          <a:p>
            <a:endParaRPr lang="ru-RU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</a:rPr>
              <a:t>получаем указатель на начальный элемент массива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int *p = </a:t>
            </a:r>
            <a:r>
              <a:rPr lang="en-US" dirty="0" err="1">
                <a:latin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</a:rPr>
              <a:t>;</a:t>
            </a:r>
            <a:r>
              <a:rPr lang="ru-RU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//</a:t>
            </a:r>
            <a:r>
              <a:rPr lang="ru-RU" dirty="0">
                <a:latin typeface="Courier New" pitchFamily="49" charset="0"/>
              </a:rPr>
              <a:t> эквивалентно </a:t>
            </a:r>
            <a:r>
              <a:rPr lang="en-US" dirty="0">
                <a:latin typeface="Courier New" pitchFamily="49" charset="0"/>
              </a:rPr>
              <a:t>int *p = &amp;</a:t>
            </a:r>
            <a:r>
              <a:rPr lang="en-US" dirty="0" err="1">
                <a:latin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</a:rPr>
              <a:t>[0];</a:t>
            </a:r>
          </a:p>
          <a:p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</a:rPr>
              <a:t>следующие две строки эквивалентны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*(p + 4) = 5;</a:t>
            </a:r>
          </a:p>
          <a:p>
            <a:r>
              <a:rPr lang="en-US" dirty="0" err="1">
                <a:latin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</a:rPr>
              <a:t>[4] = 5;</a:t>
            </a:r>
            <a:endParaRPr lang="ru-RU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r>
              <a:rPr lang="ru-RU" dirty="0">
                <a:latin typeface="Courier New" pitchFamily="49" charset="0"/>
              </a:rPr>
              <a:t>/*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ru-RU" dirty="0">
                <a:latin typeface="Courier New" pitchFamily="49" charset="0"/>
              </a:rPr>
              <a:t>несмотря на то, что в массиве всего 10 элементов,</a:t>
            </a:r>
          </a:p>
          <a:p>
            <a:r>
              <a:rPr lang="ru-RU" dirty="0">
                <a:latin typeface="Courier New" pitchFamily="49" charset="0"/>
              </a:rPr>
              <a:t>допускается получать указатель на ячейку, следующую </a:t>
            </a:r>
          </a:p>
          <a:p>
            <a:r>
              <a:rPr lang="ru-RU" dirty="0">
                <a:latin typeface="Courier New" pitchFamily="49" charset="0"/>
              </a:rPr>
              <a:t>за последним элементом массива */</a:t>
            </a:r>
          </a:p>
          <a:p>
            <a:r>
              <a:rPr lang="en-US" dirty="0">
                <a:latin typeface="Courier New" pitchFamily="49" charset="0"/>
              </a:rPr>
              <a:t>p = &amp;a[10];</a:t>
            </a:r>
          </a:p>
          <a:p>
            <a:r>
              <a:rPr lang="en-US" dirty="0">
                <a:latin typeface="Courier New" pitchFamily="49" charset="0"/>
              </a:rPr>
              <a:t>*(p – 1) = 3;	// </a:t>
            </a:r>
            <a:r>
              <a:rPr lang="ru-RU" dirty="0">
                <a:latin typeface="Courier New" pitchFamily="49" charset="0"/>
              </a:rPr>
              <a:t>эквивалентно </a:t>
            </a:r>
            <a:r>
              <a:rPr lang="en-US" dirty="0" err="1">
                <a:latin typeface="Courier New" pitchFamily="49" charset="0"/>
              </a:rPr>
              <a:t>arr</a:t>
            </a:r>
            <a:r>
              <a:rPr lang="en-US" dirty="0">
                <a:latin typeface="Courier New" pitchFamily="49" charset="0"/>
              </a:rPr>
              <a:t>[9] = 3;</a:t>
            </a:r>
            <a:endParaRPr lang="ru-RU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946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Указатели на </a:t>
            </a:r>
            <a:r>
              <a:rPr lang="en-US"/>
              <a:t>char</a:t>
            </a: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Строковые константы – массивы символов с завершающим нулем</a:t>
            </a:r>
          </a:p>
          <a:p>
            <a:r>
              <a:rPr lang="ru-RU" dirty="0"/>
              <a:t>Передача строковой константы в функцию (напр. </a:t>
            </a:r>
            <a:r>
              <a:rPr lang="en-US" dirty="0" err="1"/>
              <a:t>printf</a:t>
            </a:r>
            <a:r>
              <a:rPr lang="en-US" dirty="0"/>
              <a:t>) </a:t>
            </a:r>
            <a:r>
              <a:rPr lang="ru-RU" dirty="0"/>
              <a:t>осуществляется путем передачи указателя на ее начальный элемент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74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Присваивание символьных указателей, </a:t>
            </a:r>
            <a:r>
              <a:rPr lang="ru-RU" b="1" dirty="0">
                <a:solidFill>
                  <a:srgbClr val="FF0000"/>
                </a:solidFill>
              </a:rPr>
              <a:t>не копирует строки</a:t>
            </a:r>
          </a:p>
          <a:p>
            <a:pPr lvl="1"/>
            <a:r>
              <a:rPr lang="en-US" dirty="0"/>
              <a:t>char * p = “Hello”;</a:t>
            </a:r>
            <a:br>
              <a:rPr lang="ru-RU" dirty="0"/>
            </a:br>
            <a:r>
              <a:rPr lang="en-US" dirty="0"/>
              <a:t>char * p1 = p; // p </a:t>
            </a:r>
            <a:r>
              <a:rPr lang="ru-RU" dirty="0"/>
              <a:t>и </a:t>
            </a:r>
            <a:r>
              <a:rPr lang="en-US" dirty="0"/>
              <a:t>p1 </a:t>
            </a:r>
            <a:r>
              <a:rPr lang="ru-RU" dirty="0"/>
              <a:t>указывают на одно и то же место в памяти</a:t>
            </a:r>
            <a:endParaRPr lang="en-US" dirty="0"/>
          </a:p>
          <a:p>
            <a:r>
              <a:rPr lang="ru-RU" dirty="0"/>
              <a:t>Символьный массив и символьный указатель – различные понятия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msg</a:t>
            </a:r>
            <a:r>
              <a:rPr lang="en-US" dirty="0"/>
              <a:t>[] = “Hello”;	// </a:t>
            </a:r>
            <a:r>
              <a:rPr lang="ru-RU" dirty="0"/>
              <a:t>массив</a:t>
            </a:r>
          </a:p>
          <a:p>
            <a:pPr lvl="2"/>
            <a:r>
              <a:rPr lang="ru-RU" dirty="0"/>
              <a:t>Символы внутри массива могут изменяться</a:t>
            </a:r>
          </a:p>
          <a:p>
            <a:pPr lvl="2"/>
            <a:r>
              <a:rPr lang="en-US" dirty="0" err="1"/>
              <a:t>msg</a:t>
            </a:r>
            <a:r>
              <a:rPr lang="en-US" dirty="0"/>
              <a:t> </a:t>
            </a:r>
            <a:r>
              <a:rPr lang="ru-RU" dirty="0"/>
              <a:t>всегда указывает на одно и то же место в памяти</a:t>
            </a:r>
            <a:endParaRPr lang="en-US" dirty="0"/>
          </a:p>
          <a:p>
            <a:pPr lvl="1"/>
            <a:r>
              <a:rPr lang="en-US" dirty="0"/>
              <a:t>char *</a:t>
            </a:r>
            <a:r>
              <a:rPr lang="en-US" dirty="0" err="1"/>
              <a:t>pmsg</a:t>
            </a:r>
            <a:r>
              <a:rPr lang="en-US" dirty="0"/>
              <a:t> = “Hello”;</a:t>
            </a:r>
            <a:r>
              <a:rPr lang="ru-RU" dirty="0"/>
              <a:t>	</a:t>
            </a:r>
            <a:r>
              <a:rPr lang="en-US" dirty="0"/>
              <a:t>// </a:t>
            </a:r>
            <a:r>
              <a:rPr lang="ru-RU" dirty="0"/>
              <a:t>указатель</a:t>
            </a:r>
          </a:p>
          <a:p>
            <a:pPr lvl="2"/>
            <a:r>
              <a:rPr lang="ru-RU" dirty="0"/>
              <a:t>Попытка изменить символы через </a:t>
            </a:r>
            <a:r>
              <a:rPr lang="en-US" dirty="0" err="1"/>
              <a:t>pmsg</a:t>
            </a:r>
            <a:r>
              <a:rPr lang="en-US" dirty="0"/>
              <a:t> </a:t>
            </a:r>
            <a:r>
              <a:rPr lang="ru-RU" dirty="0"/>
              <a:t>приведет к неопределенному поведению</a:t>
            </a:r>
          </a:p>
          <a:p>
            <a:pPr lvl="2"/>
            <a:r>
              <a:rPr lang="en-US" dirty="0" err="1"/>
              <a:t>pmsg</a:t>
            </a:r>
            <a:r>
              <a:rPr lang="en-US" dirty="0"/>
              <a:t> – </a:t>
            </a:r>
            <a:r>
              <a:rPr lang="ru-RU" dirty="0"/>
              <a:t>указатель, можно присвоить ему другое значение в ходе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34749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5CE3B42-7DE6-4B7E-B7FC-C917EA52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Размеры и выравнивание объектов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91DA-326C-4915-B879-EB2319462F3D}"/>
              </a:ext>
            </a:extLst>
          </p:cNvPr>
          <p:cNvSpPr txBox="1"/>
          <p:nvPr/>
        </p:nvSpPr>
        <p:spPr>
          <a:xfrm>
            <a:off x="1524000" y="1435490"/>
            <a:ext cx="91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cstddef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cstddef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необходим для использования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cstdint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cstdint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необходим для использования uint32_t и int64_t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Sportsman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id;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height;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"char: size="s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alignment="s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alignof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"int: size="s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alignment="s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alignof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"double: size="s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alignment="s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alignof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"Sportsman: size="s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Sportsman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alignment="s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alignof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Sportsman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3B22F-E252-41CF-B4F9-CB1B9F6F525D}"/>
              </a:ext>
            </a:extLst>
          </p:cNvPr>
          <p:cNvSpPr txBox="1"/>
          <p:nvPr/>
        </p:nvSpPr>
        <p:spPr>
          <a:xfrm>
            <a:off x="5951984" y="5656572"/>
            <a:ext cx="4716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char: size=1, alignment=1</a:t>
            </a:r>
          </a:p>
          <a:p>
            <a:r>
              <a:rPr lang="en-US" dirty="0">
                <a:latin typeface="Consolas" panose="020B0609020204030204" pitchFamily="49" charset="0"/>
              </a:rPr>
              <a:t>int: size=4, alignment=4</a:t>
            </a:r>
          </a:p>
          <a:p>
            <a:r>
              <a:rPr lang="en-US" dirty="0">
                <a:latin typeface="Consolas" panose="020B0609020204030204" pitchFamily="49" charset="0"/>
              </a:rPr>
              <a:t>double: size=8, alignment=8</a:t>
            </a:r>
          </a:p>
          <a:p>
            <a:r>
              <a:rPr lang="en-US" dirty="0">
                <a:latin typeface="Consolas" panose="020B0609020204030204" pitchFamily="49" charset="0"/>
              </a:rPr>
              <a:t>Sportsman: size=16, alignment=8</a:t>
            </a:r>
          </a:p>
        </p:txBody>
      </p:sp>
    </p:spTree>
    <p:extLst>
      <p:ext uri="{BB962C8B-B14F-4D97-AF65-F5344CB8AC3E}">
        <p14:creationId xmlns:p14="http://schemas.microsoft.com/office/powerpoint/2010/main" val="59009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Массивы указателей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Указатели, как и другие переменные можно группировать в массивы</a:t>
            </a:r>
          </a:p>
          <a:p>
            <a:pPr lvl="1" eaLnBrk="1" hangingPunct="1"/>
            <a:r>
              <a:rPr lang="en-US" dirty="0" err="1"/>
              <a:t>int</a:t>
            </a:r>
            <a:r>
              <a:rPr lang="en-US" dirty="0"/>
              <a:t> main(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char* </a:t>
            </a:r>
            <a:r>
              <a:rPr lang="en-US" b="1" dirty="0" err="1">
                <a:solidFill>
                  <a:srgbClr val="FF0000"/>
                </a:solidFill>
              </a:rPr>
              <a:t>argv</a:t>
            </a:r>
            <a:r>
              <a:rPr lang="en-US" b="1" dirty="0">
                <a:solidFill>
                  <a:srgbClr val="FF0000"/>
                </a:solidFill>
              </a:rPr>
              <a:t>[]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 eaLnBrk="1" hangingPunct="1"/>
            <a:r>
              <a:rPr lang="en-US" dirty="0"/>
              <a:t>const char * a[] = {“Hello”, “World!”};</a:t>
            </a:r>
            <a:br>
              <a:rPr lang="en-US" dirty="0"/>
            </a:br>
            <a:r>
              <a:rPr lang="en-US" dirty="0" err="1"/>
              <a:t>printf</a:t>
            </a:r>
            <a:r>
              <a:rPr lang="en-US" dirty="0"/>
              <a:t>(“%s %s\n”, a[0], a[1]);</a:t>
            </a:r>
            <a:br>
              <a:rPr lang="en-US" dirty="0"/>
            </a:br>
            <a:r>
              <a:rPr lang="en-US" dirty="0"/>
              <a:t>a[0] = “Goodbye”;</a:t>
            </a:r>
          </a:p>
          <a:p>
            <a:pPr eaLnBrk="1" hangingPunct="1"/>
            <a:r>
              <a:rPr lang="ru-RU" dirty="0"/>
              <a:t>Массивы указателей могут использоваться как альтернатива двумерных массивов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321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Указатели на указатели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 </a:t>
            </a:r>
            <a:r>
              <a:rPr lang="en-US" dirty="0"/>
              <a:t>C </a:t>
            </a:r>
            <a:r>
              <a:rPr lang="ru-RU" dirty="0"/>
              <a:t>и </a:t>
            </a:r>
            <a:r>
              <a:rPr lang="en-US" dirty="0"/>
              <a:t>C++</a:t>
            </a:r>
            <a:r>
              <a:rPr lang="ru-RU" dirty="0"/>
              <a:t> возможны указатели, ссылающиеся на другие указатели</a:t>
            </a:r>
          </a:p>
          <a:p>
            <a:pPr lvl="1" eaLnBrk="1" hangingPunct="1"/>
            <a:r>
              <a:rPr lang="en-US" dirty="0"/>
              <a:t>char </a:t>
            </a:r>
            <a:r>
              <a:rPr lang="en-US" dirty="0" err="1"/>
              <a:t>arr</a:t>
            </a:r>
            <a:r>
              <a:rPr lang="en-US" dirty="0"/>
              <a:t>[] = “Hello”;</a:t>
            </a:r>
            <a:br>
              <a:rPr lang="en-US" dirty="0"/>
            </a:br>
            <a:r>
              <a:rPr lang="en-US" dirty="0"/>
              <a:t>char *</a:t>
            </a:r>
            <a:r>
              <a:rPr lang="en-US" dirty="0" err="1"/>
              <a:t>parr</a:t>
            </a:r>
            <a:r>
              <a:rPr lang="en-US" dirty="0"/>
              <a:t> = </a:t>
            </a:r>
            <a:r>
              <a:rPr lang="en-US" dirty="0" err="1"/>
              <a:t>arr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char **</a:t>
            </a:r>
            <a:r>
              <a:rPr lang="en-US" dirty="0" err="1"/>
              <a:t>pparr</a:t>
            </a:r>
            <a:r>
              <a:rPr lang="en-US" dirty="0"/>
              <a:t> = &amp;</a:t>
            </a:r>
            <a:r>
              <a:rPr lang="en-US" dirty="0" err="1"/>
              <a:t>parr</a:t>
            </a:r>
            <a:r>
              <a:rPr lang="en-US" dirty="0"/>
              <a:t>;	// </a:t>
            </a:r>
            <a:r>
              <a:rPr lang="en-US" dirty="0" err="1"/>
              <a:t>pparr</a:t>
            </a:r>
            <a:r>
              <a:rPr lang="en-US" dirty="0"/>
              <a:t> – </a:t>
            </a:r>
            <a:r>
              <a:rPr lang="ru-RU" dirty="0"/>
              <a:t>хранит адрес указателя </a:t>
            </a:r>
            <a:r>
              <a:rPr lang="en-US" dirty="0" err="1"/>
              <a:t>parr</a:t>
            </a:r>
            <a:br>
              <a:rPr lang="en-US" dirty="0"/>
            </a:br>
            <a:r>
              <a:rPr lang="en-US" b="1" dirty="0"/>
              <a:t>(*</a:t>
            </a:r>
            <a:r>
              <a:rPr lang="en-US" b="1" dirty="0" err="1"/>
              <a:t>pparr</a:t>
            </a:r>
            <a:r>
              <a:rPr lang="en-US" b="1" dirty="0"/>
              <a:t>)[0] = ‘h’;</a:t>
            </a:r>
            <a:r>
              <a:rPr lang="en-US" dirty="0"/>
              <a:t> // </a:t>
            </a:r>
            <a:r>
              <a:rPr lang="en-US" dirty="0" err="1"/>
              <a:t>arr</a:t>
            </a:r>
            <a:r>
              <a:rPr lang="en-US" dirty="0"/>
              <a:t> = “</a:t>
            </a:r>
            <a:r>
              <a:rPr lang="en-US" b="1" dirty="0">
                <a:solidFill>
                  <a:srgbClr val="FF0000"/>
                </a:solidFill>
              </a:rPr>
              <a:t>h</a:t>
            </a:r>
            <a:r>
              <a:rPr lang="en-US" dirty="0"/>
              <a:t>ello”</a:t>
            </a:r>
            <a:br>
              <a:rPr lang="en-US" dirty="0"/>
            </a:br>
            <a:r>
              <a:rPr lang="en-US" b="1" dirty="0" err="1"/>
              <a:t>pparr</a:t>
            </a:r>
            <a:r>
              <a:rPr lang="en-US" b="1" dirty="0"/>
              <a:t>[0][1] = ‘E’;</a:t>
            </a:r>
            <a:r>
              <a:rPr lang="en-US" dirty="0"/>
              <a:t> // </a:t>
            </a:r>
            <a:r>
              <a:rPr lang="en-US" dirty="0" err="1"/>
              <a:t>arr</a:t>
            </a:r>
            <a:r>
              <a:rPr lang="en-US" dirty="0"/>
              <a:t> = “</a:t>
            </a:r>
            <a:r>
              <a:rPr lang="en-US" dirty="0" err="1"/>
              <a:t>h</a:t>
            </a:r>
            <a:r>
              <a:rPr lang="en-US" b="1" dirty="0" err="1">
                <a:solidFill>
                  <a:srgbClr val="FF0000"/>
                </a:solidFill>
              </a:rPr>
              <a:t>E</a:t>
            </a:r>
            <a:r>
              <a:rPr lang="en-US" dirty="0" err="1"/>
              <a:t>llo</a:t>
            </a:r>
            <a:r>
              <a:rPr lang="en-US" dirty="0"/>
              <a:t>”;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8217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Инкремент и декремент указателя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Когда указатель ссылается на определенный элемент массива, имеют смысл операции инкремента и декремента указателя</a:t>
            </a:r>
          </a:p>
          <a:p>
            <a:pPr lvl="1" eaLnBrk="1" hangingPunct="1"/>
            <a:r>
              <a:rPr lang="en-US" dirty="0"/>
              <a:t>char </a:t>
            </a:r>
            <a:r>
              <a:rPr lang="en-US" dirty="0" err="1"/>
              <a:t>str</a:t>
            </a:r>
            <a:r>
              <a:rPr lang="en-US" dirty="0"/>
              <a:t>[] = “Hello, world!”;</a:t>
            </a:r>
            <a:br>
              <a:rPr lang="en-US" dirty="0"/>
            </a:br>
            <a:r>
              <a:rPr lang="en-US" dirty="0"/>
              <a:t>char *p = </a:t>
            </a:r>
            <a:r>
              <a:rPr lang="en-US" dirty="0" err="1"/>
              <a:t>str</a:t>
            </a:r>
            <a:r>
              <a:rPr lang="en-US" dirty="0"/>
              <a:t>;// p </a:t>
            </a:r>
            <a:r>
              <a:rPr lang="ru-RU" dirty="0"/>
              <a:t>указывает на символ </a:t>
            </a:r>
            <a:r>
              <a:rPr lang="en-US" dirty="0"/>
              <a:t>H</a:t>
            </a:r>
            <a:br>
              <a:rPr lang="en-US" dirty="0"/>
            </a:br>
            <a:r>
              <a:rPr lang="en-US" dirty="0"/>
              <a:t>p++; // p </a:t>
            </a:r>
            <a:r>
              <a:rPr lang="ru-RU" dirty="0"/>
              <a:t>указывает на символ </a:t>
            </a:r>
            <a:r>
              <a:rPr lang="en-US" dirty="0"/>
              <a:t>e</a:t>
            </a:r>
            <a:br>
              <a:rPr lang="en-US" dirty="0"/>
            </a:br>
            <a:r>
              <a:rPr lang="en-US" dirty="0"/>
              <a:t>*p = ‘E’; // </a:t>
            </a:r>
            <a:r>
              <a:rPr lang="ru-RU" dirty="0"/>
              <a:t>заменяем символ </a:t>
            </a:r>
            <a:r>
              <a:rPr lang="en-US" dirty="0"/>
              <a:t>e</a:t>
            </a:r>
            <a:r>
              <a:rPr lang="ru-RU" dirty="0"/>
              <a:t> на </a:t>
            </a:r>
            <a:r>
              <a:rPr lang="en-US" dirty="0"/>
              <a:t>E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82801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649408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81013"/>
            <a:r>
              <a:rPr lang="ru-RU" sz="1600" b="1" dirty="0">
                <a:latin typeface="Courier New" pitchFamily="49" charset="0"/>
              </a:rPr>
              <a:t>#</a:t>
            </a:r>
            <a:r>
              <a:rPr lang="ru-RU" sz="1600" b="1" dirty="0" err="1">
                <a:latin typeface="Courier New" pitchFamily="49" charset="0"/>
              </a:rPr>
              <a:t>include</a:t>
            </a:r>
            <a:r>
              <a:rPr lang="ru-RU" sz="1600" b="1" dirty="0">
                <a:latin typeface="Courier New" pitchFamily="49" charset="0"/>
              </a:rPr>
              <a:t> "</a:t>
            </a:r>
            <a:r>
              <a:rPr lang="ru-RU" sz="1600" b="1" dirty="0" err="1">
                <a:latin typeface="Courier New" pitchFamily="49" charset="0"/>
              </a:rPr>
              <a:t>stdio.h</a:t>
            </a:r>
            <a:r>
              <a:rPr lang="ru-RU" sz="1600" b="1" dirty="0">
                <a:latin typeface="Courier New" pitchFamily="49" charset="0"/>
              </a:rPr>
              <a:t>"</a:t>
            </a:r>
          </a:p>
          <a:p>
            <a:pPr defTabSz="481013"/>
            <a:endParaRPr lang="en-US" sz="1600" b="1" dirty="0">
              <a:latin typeface="Courier New" pitchFamily="49" charset="0"/>
            </a:endParaRPr>
          </a:p>
          <a:p>
            <a:pPr defTabSz="481013"/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возвращаем адрес найденного символа в строке или </a:t>
            </a:r>
            <a:r>
              <a:rPr lang="en-US" sz="1600" b="1" i="1" dirty="0" err="1">
                <a:latin typeface="Courier New" pitchFamily="49" charset="0"/>
              </a:rPr>
              <a:t>nullptr</a:t>
            </a:r>
            <a:r>
              <a:rPr lang="en-US" sz="1600" b="1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в случае отсутствия</a:t>
            </a:r>
          </a:p>
          <a:p>
            <a:pPr defTabSz="481013"/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char</a:t>
            </a:r>
            <a:r>
              <a:rPr lang="ru-RU" sz="1600" b="1" dirty="0">
                <a:latin typeface="Courier New" pitchFamily="49" charset="0"/>
              </a:rPr>
              <a:t>* </a:t>
            </a:r>
            <a:r>
              <a:rPr lang="ru-RU" sz="1600" b="1" dirty="0" err="1">
                <a:latin typeface="Courier New" pitchFamily="49" charset="0"/>
              </a:rPr>
              <a:t>FindChar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char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str</a:t>
            </a:r>
            <a:r>
              <a:rPr lang="ru-RU" sz="1600" b="1" dirty="0">
                <a:latin typeface="Courier New" pitchFamily="49" charset="0"/>
              </a:rPr>
              <a:t>[], </a:t>
            </a:r>
            <a:r>
              <a:rPr lang="ru-RU" sz="1600" b="1" dirty="0" err="1">
                <a:latin typeface="Courier New" pitchFamily="49" charset="0"/>
              </a:rPr>
              <a:t>char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ch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char</a:t>
            </a:r>
            <a:r>
              <a:rPr lang="ru-RU" sz="1600" b="1" dirty="0">
                <a:latin typeface="Courier New" pitchFamily="49" charset="0"/>
              </a:rPr>
              <a:t> * </a:t>
            </a:r>
            <a:r>
              <a:rPr lang="ru-RU" sz="1600" b="1" dirty="0" err="1">
                <a:latin typeface="Courier New" pitchFamily="49" charset="0"/>
              </a:rPr>
              <a:t>p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str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81013"/>
            <a:endParaRPr lang="ru-RU" sz="1600" b="1" dirty="0">
              <a:latin typeface="Courier New" pitchFamily="49" charset="0"/>
            </a:endParaRP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while</a:t>
            </a:r>
            <a:r>
              <a:rPr lang="ru-RU" sz="1600" b="1" dirty="0">
                <a:latin typeface="Courier New" pitchFamily="49" charset="0"/>
              </a:rPr>
              <a:t> (*</a:t>
            </a:r>
            <a:r>
              <a:rPr lang="ru-RU" sz="1600" b="1" dirty="0" err="1">
                <a:latin typeface="Courier New" pitchFamily="49" charset="0"/>
              </a:rPr>
              <a:t>p</a:t>
            </a:r>
            <a:r>
              <a:rPr lang="ru-RU" sz="1600" b="1" dirty="0">
                <a:latin typeface="Courier New" pitchFamily="49" charset="0"/>
              </a:rPr>
              <a:t> != ‘</a:t>
            </a:r>
            <a:r>
              <a:rPr lang="en-US" sz="1600" b="1" dirty="0">
                <a:latin typeface="Courier New" pitchFamily="49" charset="0"/>
              </a:rPr>
              <a:t>\</a:t>
            </a:r>
            <a:r>
              <a:rPr lang="ru-RU" sz="1600" b="1" dirty="0">
                <a:latin typeface="Courier New" pitchFamily="49" charset="0"/>
              </a:rPr>
              <a:t>0')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{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	</a:t>
            </a:r>
            <a:r>
              <a:rPr lang="ru-RU" sz="1600" b="1" dirty="0" err="1">
                <a:latin typeface="Courier New" pitchFamily="49" charset="0"/>
              </a:rPr>
              <a:t>if</a:t>
            </a:r>
            <a:r>
              <a:rPr lang="ru-RU" sz="1600" b="1" dirty="0">
                <a:latin typeface="Courier New" pitchFamily="49" charset="0"/>
              </a:rPr>
              <a:t> (*</a:t>
            </a:r>
            <a:r>
              <a:rPr lang="ru-RU" sz="1600" b="1" dirty="0" err="1">
                <a:latin typeface="Courier New" pitchFamily="49" charset="0"/>
              </a:rPr>
              <a:t>p</a:t>
            </a:r>
            <a:r>
              <a:rPr lang="ru-RU" sz="1600" b="1" dirty="0">
                <a:latin typeface="Courier New" pitchFamily="49" charset="0"/>
              </a:rPr>
              <a:t> == </a:t>
            </a:r>
            <a:r>
              <a:rPr lang="ru-RU" sz="1600" b="1" dirty="0" err="1">
                <a:latin typeface="Courier New" pitchFamily="49" charset="0"/>
              </a:rPr>
              <a:t>ch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	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	++</a:t>
            </a:r>
            <a:r>
              <a:rPr lang="ru-RU" sz="1600" b="1" dirty="0" err="1">
                <a:latin typeface="Courier New" pitchFamily="49" charset="0"/>
              </a:rPr>
              <a:t>p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}</a:t>
            </a:r>
          </a:p>
          <a:p>
            <a:pPr defTabSz="481013"/>
            <a:endParaRPr lang="ru-RU" sz="1600" b="1" dirty="0">
              <a:latin typeface="Courier New" pitchFamily="49" charset="0"/>
            </a:endParaRP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481013"/>
            <a:endParaRPr lang="ru-RU" sz="1600" b="1" dirty="0">
              <a:latin typeface="Courier New" pitchFamily="49" charset="0"/>
            </a:endParaRPr>
          </a:p>
          <a:p>
            <a:pPr defTabSz="481013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()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char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str</a:t>
            </a:r>
            <a:r>
              <a:rPr lang="ru-RU" sz="1600" b="1" dirty="0">
                <a:latin typeface="Courier New" pitchFamily="49" charset="0"/>
              </a:rPr>
              <a:t>[] = "</a:t>
            </a:r>
            <a:r>
              <a:rPr lang="ru-RU" sz="1600" b="1" dirty="0" err="1">
                <a:latin typeface="Courier New" pitchFamily="49" charset="0"/>
              </a:rPr>
              <a:t>Hello</a:t>
            </a:r>
            <a:r>
              <a:rPr lang="ru-RU" sz="1600" b="1" dirty="0">
                <a:latin typeface="Courier New" pitchFamily="49" charset="0"/>
              </a:rPr>
              <a:t>, </a:t>
            </a:r>
            <a:r>
              <a:rPr lang="ru-RU" sz="1600" b="1" dirty="0" err="1">
                <a:latin typeface="Courier New" pitchFamily="49" charset="0"/>
              </a:rPr>
              <a:t>world!\n</a:t>
            </a:r>
            <a:r>
              <a:rPr lang="ru-RU" sz="1600" b="1" dirty="0">
                <a:latin typeface="Courier New" pitchFamily="49" charset="0"/>
              </a:rPr>
              <a:t>";</a:t>
            </a:r>
          </a:p>
          <a:p>
            <a:pPr defTabSz="481013"/>
            <a:endParaRPr lang="ru-RU" sz="1600" b="1" dirty="0">
              <a:latin typeface="Courier New" pitchFamily="49" charset="0"/>
            </a:endParaRP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char</a:t>
            </a:r>
            <a:r>
              <a:rPr lang="ru-RU" sz="1600" b="1" dirty="0">
                <a:latin typeface="Courier New" pitchFamily="49" charset="0"/>
              </a:rPr>
              <a:t> *</a:t>
            </a:r>
            <a:r>
              <a:rPr lang="ru-RU" sz="1600" b="1" dirty="0" err="1">
                <a:latin typeface="Courier New" pitchFamily="49" charset="0"/>
              </a:rPr>
              <a:t>pw</a:t>
            </a:r>
            <a:r>
              <a:rPr lang="ru-RU" sz="1600" b="1" dirty="0">
                <a:latin typeface="Courier New" pitchFamily="49" charset="0"/>
              </a:rPr>
              <a:t> = </a:t>
            </a:r>
            <a:r>
              <a:rPr lang="ru-RU" sz="1600" b="1" dirty="0" err="1">
                <a:latin typeface="Courier New" pitchFamily="49" charset="0"/>
              </a:rPr>
              <a:t>FindChar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str</a:t>
            </a:r>
            <a:r>
              <a:rPr lang="ru-RU" sz="1600" b="1" dirty="0">
                <a:latin typeface="Courier New" pitchFamily="49" charset="0"/>
              </a:rPr>
              <a:t>, '</a:t>
            </a:r>
            <a:r>
              <a:rPr lang="ru-RU" sz="1600" b="1" dirty="0" err="1">
                <a:latin typeface="Courier New" pitchFamily="49" charset="0"/>
              </a:rPr>
              <a:t>w</a:t>
            </a:r>
            <a:r>
              <a:rPr lang="ru-RU" sz="1600" b="1" dirty="0">
                <a:latin typeface="Courier New" pitchFamily="49" charset="0"/>
              </a:rPr>
              <a:t>');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if</a:t>
            </a:r>
            <a:r>
              <a:rPr lang="ru-RU" sz="1600" b="1" dirty="0">
                <a:latin typeface="Courier New" pitchFamily="49" charset="0"/>
              </a:rPr>
              <a:t> (</a:t>
            </a:r>
            <a:r>
              <a:rPr lang="ru-RU" sz="1600" b="1" dirty="0" err="1">
                <a:latin typeface="Courier New" pitchFamily="49" charset="0"/>
              </a:rPr>
              <a:t>pw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		</a:t>
            </a:r>
            <a:r>
              <a:rPr lang="ru-RU" sz="1600" b="1" dirty="0" err="1">
                <a:latin typeface="Courier New" pitchFamily="49" charset="0"/>
              </a:rPr>
              <a:t>printf</a:t>
            </a:r>
            <a:r>
              <a:rPr lang="ru-RU" sz="1600" b="1" dirty="0">
                <a:latin typeface="Courier New" pitchFamily="49" charset="0"/>
              </a:rPr>
              <a:t>("%</a:t>
            </a:r>
            <a:r>
              <a:rPr lang="ru-RU" sz="1600" b="1" dirty="0" err="1">
                <a:latin typeface="Courier New" pitchFamily="49" charset="0"/>
              </a:rPr>
              <a:t>s</a:t>
            </a:r>
            <a:r>
              <a:rPr lang="ru-RU" sz="1600" b="1" dirty="0">
                <a:latin typeface="Courier New" pitchFamily="49" charset="0"/>
              </a:rPr>
              <a:t>", </a:t>
            </a:r>
            <a:r>
              <a:rPr lang="ru-RU" sz="1600" b="1" dirty="0" err="1">
                <a:latin typeface="Courier New" pitchFamily="49" charset="0"/>
              </a:rPr>
              <a:t>pw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81013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98307" name="Text Box 6"/>
          <p:cNvSpPr txBox="1">
            <a:spLocks noChangeArrowheads="1"/>
          </p:cNvSpPr>
          <p:nvPr/>
        </p:nvSpPr>
        <p:spPr bwMode="auto">
          <a:xfrm>
            <a:off x="7924801" y="5867401"/>
            <a:ext cx="1997075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Output:</a:t>
            </a:r>
          </a:p>
          <a:p>
            <a:r>
              <a:rPr lang="en-US">
                <a:latin typeface="Courier New" pitchFamily="49" charset="0"/>
              </a:rPr>
              <a:t>world!</a:t>
            </a:r>
            <a:endParaRPr lang="ru-RU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852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8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3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3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3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83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83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83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3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83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3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Указатели и динамическая память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Часто возможны ситуации, когда размер и количество блоков памяти, необходимых программе, не известны заранее</a:t>
            </a:r>
          </a:p>
          <a:p>
            <a:r>
              <a:rPr lang="ru-RU" dirty="0"/>
              <a:t>В этом случае прибегают к использованию динамически распределяемой памяти</a:t>
            </a:r>
          </a:p>
          <a:p>
            <a:pPr lvl="1"/>
            <a:r>
              <a:rPr lang="ru-RU" dirty="0"/>
              <a:t>Приложение может запрашивать блоки памяти необходимого размера из области, называемой кучей (</a:t>
            </a:r>
            <a:r>
              <a:rPr lang="en-US" dirty="0"/>
              <a:t>heap)</a:t>
            </a:r>
            <a:endParaRPr lang="ru-RU" dirty="0"/>
          </a:p>
          <a:p>
            <a:pPr lvl="1"/>
            <a:r>
              <a:rPr lang="ru-RU" dirty="0"/>
              <a:t>Как только блок памяти становится не нужен, его освобождают, возвращая память в кучу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74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Операторы </a:t>
            </a:r>
            <a:r>
              <a:rPr lang="en-US"/>
              <a:t>new </a:t>
            </a:r>
            <a:r>
              <a:rPr lang="ru-RU"/>
              <a:t>и </a:t>
            </a:r>
            <a:r>
              <a:rPr lang="en-US"/>
              <a:t>delete</a:t>
            </a:r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В состав языка</a:t>
            </a:r>
            <a:r>
              <a:rPr lang="en-US" sz="2800" dirty="0"/>
              <a:t> C++</a:t>
            </a:r>
            <a:r>
              <a:rPr lang="ru-RU" sz="2800" dirty="0"/>
              <a:t> вошли операторы </a:t>
            </a:r>
            <a:r>
              <a:rPr lang="en-US" sz="2800" b="1" dirty="0"/>
              <a:t>new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delete</a:t>
            </a:r>
            <a:r>
              <a:rPr lang="en-US" sz="2800" dirty="0"/>
              <a:t>, </a:t>
            </a:r>
            <a:r>
              <a:rPr lang="ru-RU" sz="2800" dirty="0"/>
              <a:t>осуществляющие работу с динамической памятью на уровне языка</a:t>
            </a:r>
          </a:p>
          <a:p>
            <a:pPr>
              <a:lnSpc>
                <a:spcPct val="80000"/>
              </a:lnSpc>
            </a:pPr>
            <a:r>
              <a:rPr lang="ru-RU" dirty="0"/>
              <a:t>Оператор </a:t>
            </a:r>
            <a:r>
              <a:rPr lang="en-US" dirty="0"/>
              <a:t>new </a:t>
            </a:r>
            <a:r>
              <a:rPr lang="ru-RU" dirty="0"/>
              <a:t>выделяет память под элемент или массив элементов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sz="2400" dirty="0"/>
              <a:t>Тип </a:t>
            </a:r>
            <a:r>
              <a:rPr lang="en-US" sz="2400" dirty="0"/>
              <a:t>*p = new </a:t>
            </a:r>
            <a:r>
              <a:rPr lang="ru-RU" sz="2400" dirty="0"/>
              <a:t>Тип()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Тип </a:t>
            </a:r>
            <a:r>
              <a:rPr lang="en-US" sz="2400" dirty="0"/>
              <a:t>*p = new </a:t>
            </a:r>
            <a:r>
              <a:rPr lang="ru-RU" sz="2400" dirty="0"/>
              <a:t>Тип(инициализатор,...)</a:t>
            </a:r>
          </a:p>
          <a:p>
            <a:pPr lvl="1">
              <a:lnSpc>
                <a:spcPct val="80000"/>
              </a:lnSpc>
            </a:pPr>
            <a:r>
              <a:rPr lang="ru-RU" sz="2400" dirty="0"/>
              <a:t>Тип </a:t>
            </a:r>
            <a:r>
              <a:rPr lang="en-US" sz="2400" dirty="0"/>
              <a:t>*p = new </a:t>
            </a:r>
            <a:r>
              <a:rPr lang="ru-RU" sz="2400" dirty="0"/>
              <a:t>Тип</a:t>
            </a:r>
            <a:r>
              <a:rPr lang="en-US" sz="2400" dirty="0"/>
              <a:t>[</a:t>
            </a:r>
            <a:r>
              <a:rPr lang="ru-RU" sz="2400" dirty="0"/>
              <a:t>кол-во элементов</a:t>
            </a:r>
            <a:r>
              <a:rPr lang="en-US" sz="2400" dirty="0"/>
              <a:t>]</a:t>
            </a:r>
            <a:endParaRPr lang="ru-RU" sz="2400" dirty="0"/>
          </a:p>
          <a:p>
            <a:pPr>
              <a:lnSpc>
                <a:spcPct val="80000"/>
              </a:lnSpc>
            </a:pPr>
            <a:r>
              <a:rPr lang="ru-RU" dirty="0"/>
              <a:t>Оператор </a:t>
            </a:r>
            <a:r>
              <a:rPr lang="en-US" dirty="0"/>
              <a:t>delete </a:t>
            </a:r>
            <a:r>
              <a:rPr lang="ru-RU" dirty="0"/>
              <a:t>освобождает память, выделенную ранее оператором </a:t>
            </a:r>
            <a:r>
              <a:rPr lang="en-US" dirty="0"/>
              <a:t>new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sz="2400" dirty="0"/>
              <a:t>delete </a:t>
            </a:r>
            <a:r>
              <a:rPr lang="en-US" sz="2400" dirty="0" err="1"/>
              <a:t>pObject</a:t>
            </a:r>
            <a:r>
              <a:rPr lang="en-US" sz="2400" dirty="0"/>
              <a:t>;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delete [] </a:t>
            </a:r>
            <a:r>
              <a:rPr lang="en-US" sz="2400" dirty="0" err="1"/>
              <a:t>pArray</a:t>
            </a:r>
            <a:r>
              <a:rPr lang="en-US" sz="2400" dirty="0"/>
              <a:t>;</a:t>
            </a:r>
            <a:endParaRPr lang="ru-RU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27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Прочие средства работы с динамической памятью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стандартной библиотеке языка </a:t>
            </a:r>
            <a:r>
              <a:rPr lang="en-US" dirty="0"/>
              <a:t>C</a:t>
            </a:r>
            <a:r>
              <a:rPr lang="ru-RU" dirty="0"/>
              <a:t> для работы с динамической памятью служат функции:</a:t>
            </a:r>
          </a:p>
          <a:p>
            <a:pPr lvl="1"/>
            <a:r>
              <a:rPr lang="en-US" dirty="0" err="1"/>
              <a:t>malloc</a:t>
            </a:r>
            <a:endParaRPr lang="en-US" dirty="0"/>
          </a:p>
          <a:p>
            <a:pPr lvl="1"/>
            <a:r>
              <a:rPr lang="en-US" dirty="0" err="1"/>
              <a:t>calloc</a:t>
            </a:r>
            <a:endParaRPr lang="en-US" dirty="0"/>
          </a:p>
          <a:p>
            <a:pPr lvl="1"/>
            <a:r>
              <a:rPr lang="en-US" dirty="0" err="1"/>
              <a:t>realloc</a:t>
            </a:r>
            <a:endParaRPr lang="en-US" dirty="0"/>
          </a:p>
          <a:p>
            <a:pPr lvl="1"/>
            <a:r>
              <a:rPr lang="en-US" dirty="0"/>
              <a:t>free</a:t>
            </a:r>
          </a:p>
          <a:p>
            <a:r>
              <a:rPr lang="ru-RU" dirty="0"/>
              <a:t>Существуют средства работы с динамической памятью, зависящие от используемой ОС или используемых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305012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Функции </a:t>
            </a:r>
            <a:r>
              <a:rPr lang="en-US"/>
              <a:t>memcpy, memset </a:t>
            </a:r>
            <a:r>
              <a:rPr lang="ru-RU"/>
              <a:t>и </a:t>
            </a:r>
            <a:r>
              <a:rPr lang="en-US"/>
              <a:t>memmove</a:t>
            </a:r>
            <a:endParaRPr lang="ru-RU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2017714"/>
            <a:ext cx="7964488" cy="4840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Функция </a:t>
            </a:r>
            <a:r>
              <a:rPr lang="en-US" sz="2800" b="1" dirty="0" err="1"/>
              <a:t>memcpy</a:t>
            </a:r>
            <a:r>
              <a:rPr lang="ru-RU" sz="2800" dirty="0"/>
              <a:t> осуществляет копирование блока памяти из одного адреса в другой</a:t>
            </a:r>
            <a:endParaRPr lang="en-US" sz="2800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void </a:t>
            </a:r>
            <a:r>
              <a:rPr lang="en-US" dirty="0" err="1"/>
              <a:t>memcpy</a:t>
            </a:r>
            <a:r>
              <a:rPr lang="en-US" dirty="0"/>
              <a:t>(void *</a:t>
            </a:r>
            <a:r>
              <a:rPr lang="en-US" dirty="0" err="1"/>
              <a:t>dst</a:t>
            </a:r>
            <a:r>
              <a:rPr lang="en-US" dirty="0"/>
              <a:t>, const void *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count)</a:t>
            </a:r>
            <a:endParaRPr lang="ru-RU" dirty="0"/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Функция </a:t>
            </a:r>
            <a:r>
              <a:rPr lang="en-US" sz="2800" b="1" dirty="0" err="1"/>
              <a:t>memmove</a:t>
            </a:r>
            <a:r>
              <a:rPr lang="en-US" sz="2800" dirty="0"/>
              <a:t> </a:t>
            </a:r>
            <a:r>
              <a:rPr lang="ru-RU" sz="2800" dirty="0"/>
              <a:t>аналогична </a:t>
            </a:r>
            <a:r>
              <a:rPr lang="en-US" sz="2800" dirty="0" err="1"/>
              <a:t>memcpy</a:t>
            </a:r>
            <a:r>
              <a:rPr lang="en-US" sz="2800" dirty="0"/>
              <a:t>, </a:t>
            </a:r>
            <a:r>
              <a:rPr lang="ru-RU" sz="2800" dirty="0"/>
              <a:t>но корректно работает, если блоки перекрываются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void</a:t>
            </a:r>
            <a:r>
              <a:rPr lang="ru-RU" dirty="0"/>
              <a:t> </a:t>
            </a:r>
            <a:r>
              <a:rPr lang="en-US" dirty="0" err="1"/>
              <a:t>memmove</a:t>
            </a:r>
            <a:r>
              <a:rPr lang="en-US" dirty="0"/>
              <a:t>(void *</a:t>
            </a:r>
            <a:r>
              <a:rPr lang="en-US" dirty="0" err="1"/>
              <a:t>dst</a:t>
            </a:r>
            <a:r>
              <a:rPr lang="en-US" dirty="0"/>
              <a:t>, const void *</a:t>
            </a:r>
            <a:r>
              <a:rPr lang="en-US" dirty="0" err="1"/>
              <a:t>src</a:t>
            </a:r>
            <a:r>
              <a:rPr lang="en-US" dirty="0"/>
              <a:t>, </a:t>
            </a:r>
            <a:r>
              <a:rPr lang="en-US" dirty="0" err="1"/>
              <a:t>size_t</a:t>
            </a:r>
            <a:r>
              <a:rPr lang="en-US" dirty="0"/>
              <a:t> count)</a:t>
            </a:r>
            <a:endParaRPr lang="ru-RU" dirty="0"/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Функция </a:t>
            </a:r>
            <a:r>
              <a:rPr lang="en-US" sz="2800" b="1" dirty="0" err="1"/>
              <a:t>memset</a:t>
            </a:r>
            <a:r>
              <a:rPr lang="en-US" sz="2800" dirty="0"/>
              <a:t> </a:t>
            </a:r>
            <a:r>
              <a:rPr lang="ru-RU" sz="2800" dirty="0"/>
              <a:t>заполняет область памяти определенным значением типа </a:t>
            </a:r>
            <a:r>
              <a:rPr lang="en-US" sz="2800" dirty="0"/>
              <a:t>char</a:t>
            </a:r>
            <a:endParaRPr lang="ru-RU" sz="2800" dirty="0"/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void </a:t>
            </a:r>
            <a:r>
              <a:rPr lang="en-US" dirty="0" err="1"/>
              <a:t>memset</a:t>
            </a:r>
            <a:r>
              <a:rPr lang="en-US" dirty="0"/>
              <a:t>(void *</a:t>
            </a:r>
            <a:r>
              <a:rPr lang="en-US" dirty="0" err="1"/>
              <a:t>dst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c, </a:t>
            </a:r>
            <a:r>
              <a:rPr lang="en-US" dirty="0" err="1"/>
              <a:t>size_t</a:t>
            </a:r>
            <a:r>
              <a:rPr lang="en-US" dirty="0"/>
              <a:t> count)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7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105475" name="Text Box 4"/>
          <p:cNvSpPr txBox="1">
            <a:spLocks noChangeArrowheads="1"/>
          </p:cNvSpPr>
          <p:nvPr/>
        </p:nvSpPr>
        <p:spPr bwMode="auto">
          <a:xfrm>
            <a:off x="2743201" y="2225676"/>
            <a:ext cx="6112571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int n = 30;</a:t>
            </a:r>
          </a:p>
          <a:p>
            <a:endParaRPr lang="en-US" i="1">
              <a:latin typeface="Courier New" pitchFamily="49" charset="0"/>
            </a:endParaRPr>
          </a:p>
          <a:p>
            <a:r>
              <a:rPr lang="en-US" i="1">
                <a:latin typeface="Courier New" pitchFamily="49" charset="0"/>
              </a:rPr>
              <a:t>// </a:t>
            </a:r>
            <a:r>
              <a:rPr lang="ru-RU" i="1">
                <a:latin typeface="Courier New" pitchFamily="49" charset="0"/>
              </a:rPr>
              <a:t>выделяем память</a:t>
            </a:r>
            <a:r>
              <a:rPr lang="en-US" i="1">
                <a:latin typeface="Courier New" pitchFamily="49" charset="0"/>
              </a:rPr>
              <a:t> </a:t>
            </a:r>
            <a:r>
              <a:rPr lang="ru-RU" i="1">
                <a:latin typeface="Courier New" pitchFamily="49" charset="0"/>
              </a:rPr>
              <a:t>под </a:t>
            </a:r>
            <a:r>
              <a:rPr lang="en-US" i="1">
                <a:latin typeface="Courier New" pitchFamily="49" charset="0"/>
              </a:rPr>
              <a:t>n </a:t>
            </a:r>
            <a:r>
              <a:rPr lang="ru-RU" i="1">
                <a:latin typeface="Courier New" pitchFamily="49" charset="0"/>
              </a:rPr>
              <a:t>элементов типа </a:t>
            </a:r>
            <a:r>
              <a:rPr lang="en-US" i="1">
                <a:latin typeface="Courier New" pitchFamily="49" charset="0"/>
              </a:rPr>
              <a:t>int</a:t>
            </a:r>
          </a:p>
          <a:p>
            <a:r>
              <a:rPr lang="en-US" b="1">
                <a:latin typeface="Courier New" pitchFamily="49" charset="0"/>
              </a:rPr>
              <a:t>int * arr = (int*)malloc(sizeof(int) * n);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memset(arr, 1, sizeof(int) * n);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arr[0] = 5;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latin typeface="Courier New" pitchFamily="49" charset="0"/>
              </a:rPr>
              <a:t>free(arr);</a:t>
            </a:r>
          </a:p>
          <a:p>
            <a:r>
              <a:rPr lang="en-US" b="1">
                <a:latin typeface="Courier New" pitchFamily="49" charset="0"/>
              </a:rPr>
              <a:t>arr = NULL;</a:t>
            </a:r>
            <a:endParaRPr lang="ru-RU" b="1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37337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корректной работы с динамической памятью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Объекты, выделенные при помощи оператора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ru-RU" dirty="0"/>
              <a:t>должны быть удалены при помощи оператора </a:t>
            </a:r>
            <a:r>
              <a:rPr lang="en-US" b="1" dirty="0"/>
              <a:t>delete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pObj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dirty="0"/>
              <a:t>Массивы объектов, выделенные при помощи оператора </a:t>
            </a:r>
            <a:r>
              <a:rPr lang="en-US" dirty="0"/>
              <a:t>new []</a:t>
            </a:r>
            <a:r>
              <a:rPr lang="ru-RU" dirty="0"/>
              <a:t> должны быть удалены при помощи оператора </a:t>
            </a:r>
            <a:r>
              <a:rPr lang="en-US" dirty="0"/>
              <a:t>delete []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 []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dirty="0"/>
              <a:t>Блоки памяти, выделенные при помощи функции </a:t>
            </a:r>
            <a:r>
              <a:rPr lang="en-US" dirty="0" err="1"/>
              <a:t>malloc</a:t>
            </a:r>
            <a:r>
              <a:rPr lang="en-US" dirty="0"/>
              <a:t> (</a:t>
            </a:r>
            <a:r>
              <a:rPr lang="en-US" dirty="0" err="1"/>
              <a:t>realloc</a:t>
            </a:r>
            <a:r>
              <a:rPr lang="en-US" dirty="0"/>
              <a:t>, </a:t>
            </a:r>
            <a:r>
              <a:rPr lang="en-US" dirty="0" err="1"/>
              <a:t>calloc</a:t>
            </a:r>
            <a:r>
              <a:rPr lang="en-US" dirty="0"/>
              <a:t>) </a:t>
            </a:r>
            <a:r>
              <a:rPr lang="ru-RU" dirty="0"/>
              <a:t>должны быть освобождены при помощи функции </a:t>
            </a:r>
            <a:r>
              <a:rPr lang="en-US" dirty="0"/>
              <a:t>free</a:t>
            </a:r>
            <a:endParaRPr lang="ru-RU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 p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  <a:endParaRPr lang="ru-R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cs typeface="Courier New" panose="02070309020205020404" pitchFamily="49" charset="0"/>
              </a:rPr>
              <a:t>Использование «непарных» средств освобождения памяти приведет к неопределенному поведению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6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10DD5-7482-4BFE-91F7-8A3C23D2C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Сколько объектов создаётся внутри функции </a:t>
            </a:r>
            <a:r>
              <a:rPr lang="en-US" dirty="0"/>
              <a:t>main?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ECFBA-CCB9-4522-AEC0-33C6DEA12787}"/>
              </a:ext>
            </a:extLst>
          </p:cNvPr>
          <p:cNvSpPr txBox="1"/>
          <p:nvPr/>
        </p:nvSpPr>
        <p:spPr>
          <a:xfrm>
            <a:off x="1981200" y="2367171"/>
            <a:ext cx="461356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5;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 = x;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632E0-29A1-4ED8-B707-D7785B05CBC7}"/>
              </a:ext>
            </a:extLst>
          </p:cNvPr>
          <p:cNvSpPr txBox="1"/>
          <p:nvPr/>
        </p:nvSpPr>
        <p:spPr>
          <a:xfrm>
            <a:off x="6456040" y="5301208"/>
            <a:ext cx="4032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Ответ: 2</a:t>
            </a:r>
          </a:p>
          <a:p>
            <a:r>
              <a:rPr lang="en-US" dirty="0"/>
              <a:t>x </a:t>
            </a:r>
            <a:r>
              <a:rPr lang="ru-RU" dirty="0"/>
              <a:t>и </a:t>
            </a:r>
            <a:r>
              <a:rPr lang="en-US" dirty="0"/>
              <a:t>n</a:t>
            </a:r>
          </a:p>
          <a:p>
            <a:r>
              <a:rPr lang="en-US" dirty="0"/>
              <a:t>r – </a:t>
            </a:r>
            <a:r>
              <a:rPr lang="ru-RU" dirty="0"/>
              <a:t>ссылка на существующий объект</a:t>
            </a:r>
            <a:r>
              <a:rPr lang="en-US" dirty="0"/>
              <a:t> 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14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ручного управления памятью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«Висячие ссылки» </a:t>
            </a:r>
            <a:r>
              <a:rPr lang="en-US" dirty="0"/>
              <a:t>(dangling pointer)</a:t>
            </a:r>
            <a:endParaRPr lang="ru-RU" dirty="0"/>
          </a:p>
          <a:p>
            <a:pPr lvl="1"/>
            <a:r>
              <a:rPr lang="ru-RU" dirty="0"/>
              <a:t>После удаления объекта все указатели на него становятся «висячими»</a:t>
            </a:r>
          </a:p>
          <a:p>
            <a:pPr lvl="2"/>
            <a:r>
              <a:rPr lang="ru-RU" dirty="0"/>
              <a:t>Область памяти может быть отдана ОС и стать недоступной, либо использоваться новым объектом</a:t>
            </a:r>
          </a:p>
          <a:p>
            <a:pPr lvl="2"/>
            <a:r>
              <a:rPr lang="ru-RU" dirty="0"/>
              <a:t>Разыменование или попытка повторного удаления приведет либо к аварийной остановке программы, либо к неопределенному поведению</a:t>
            </a:r>
          </a:p>
          <a:p>
            <a:pPr lvl="1"/>
            <a:r>
              <a:rPr lang="ru-RU" dirty="0"/>
              <a:t>Причина возникновения: неправильная оценка времени жизни объекта – команда удаления объекта вызывается до окончания его использования в программе</a:t>
            </a:r>
          </a:p>
        </p:txBody>
      </p:sp>
    </p:spTree>
    <p:extLst>
      <p:ext uri="{BB962C8B-B14F-4D97-AF65-F5344CB8AC3E}">
        <p14:creationId xmlns:p14="http://schemas.microsoft.com/office/powerpoint/2010/main" val="1097803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/>
              <a:t>Проблемы ручного управления памятью (продолжение)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Утечка памяти (</a:t>
            </a:r>
            <a:r>
              <a:rPr lang="en-US" dirty="0"/>
              <a:t>Memory Leak)</a:t>
            </a:r>
            <a:endParaRPr lang="ru-RU" dirty="0"/>
          </a:p>
          <a:p>
            <a:pPr lvl="1"/>
            <a:r>
              <a:rPr lang="ru-RU" dirty="0"/>
              <a:t>Причины:</a:t>
            </a:r>
          </a:p>
          <a:p>
            <a:pPr lvl="2"/>
            <a:r>
              <a:rPr lang="ru-RU" dirty="0"/>
              <a:t>Программист не удалил объект после завершения использования</a:t>
            </a:r>
          </a:p>
          <a:p>
            <a:pPr lvl="2"/>
            <a:r>
              <a:rPr lang="ru-RU" dirty="0"/>
              <a:t>Ссылающемуся на объект указателю присвоено новое значение, тогда как на объект нет других ссылок</a:t>
            </a:r>
          </a:p>
          <a:p>
            <a:pPr lvl="3"/>
            <a:r>
              <a:rPr lang="ru-RU" dirty="0"/>
              <a:t>Объект становится недоступен </a:t>
            </a:r>
            <a:r>
              <a:rPr lang="ru-RU" dirty="0" err="1"/>
              <a:t>программно</a:t>
            </a:r>
            <a:r>
              <a:rPr lang="ru-RU" dirty="0"/>
              <a:t>, но продолжает занимать память</a:t>
            </a:r>
          </a:p>
          <a:p>
            <a:pPr lvl="1"/>
            <a:r>
              <a:rPr lang="ru-RU" dirty="0"/>
              <a:t>Следствие</a:t>
            </a:r>
          </a:p>
          <a:p>
            <a:pPr lvl="2"/>
            <a:r>
              <a:rPr lang="ru-RU" dirty="0"/>
              <a:t>Программа все больше и больше потребляет памяти, замедляя работу системы, пока не исчерпает доступный объем адресного пространства и не завершится с ошибкой</a:t>
            </a:r>
          </a:p>
        </p:txBody>
      </p:sp>
    </p:spTree>
    <p:extLst>
      <p:ext uri="{BB962C8B-B14F-4D97-AF65-F5344CB8AC3E}">
        <p14:creationId xmlns:p14="http://schemas.microsoft.com/office/powerpoint/2010/main" val="18726918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17694"/>
            <a:ext cx="91861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pIntArray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pPr defTabSz="179388"/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pIntArray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179388"/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Неопределенное поведение: использование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вместо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pAnotherIntArray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pAnotherIntArray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Неопределенное поведение: использование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вместо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Выделяем в куче один объект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инициализируя его значением 100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 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pFloat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Неопределенное поведение: использование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вместо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[100];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myString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Неопределенное поведение: повторное удаление массива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[10];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[]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anotherString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[0] = 'A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Неопределенное поведение: доступ к элементам удаленного массива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(100);</a:t>
            </a:r>
          </a:p>
          <a:p>
            <a:pPr defTabSz="179388"/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179388"/>
            <a:r>
              <a:rPr lang="ru-RU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free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ru-RU" sz="16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Неопределенное поведение: повторное удаление блока данных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1844825"/>
            <a:ext cx="88569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9388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pPr defTabSz="179388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(11);</a:t>
            </a:r>
          </a:p>
          <a:p>
            <a:pPr defTabSz="179388"/>
            <a:r>
              <a:rPr lang="ru-RU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(12);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Утечка памяти: старое значение указателя потеряно, память не освободить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someValue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*(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(35));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Утечка памяти: выделили в куче,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разыменовали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адрес потеряли</a:t>
            </a:r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endParaRPr lang="ru-RU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179388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ru-RU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pPr defTabSz="179388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defTabSz="179388"/>
            <a:r>
              <a:rPr lang="ru-RU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179388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Утечка памяти: забыли вызывать </a:t>
            </a:r>
            <a:r>
              <a:rPr lang="ru-RU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перед выходом из функции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179388"/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53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не прострелить себе ногу, программируя на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указателями – сильная сторона </a:t>
            </a:r>
            <a:r>
              <a:rPr lang="en-US" dirty="0"/>
              <a:t>C++</a:t>
            </a:r>
            <a:r>
              <a:rPr lang="ru-RU" dirty="0"/>
              <a:t>, требующая большой внимательности и ответственности</a:t>
            </a:r>
          </a:p>
          <a:p>
            <a:r>
              <a:rPr lang="ru-RU" dirty="0"/>
              <a:t>Сведите к минимуму ручную работу с указателями и динамической памятью</a:t>
            </a:r>
          </a:p>
          <a:p>
            <a:pPr lvl="1"/>
            <a:r>
              <a:rPr lang="ru-RU" dirty="0"/>
              <a:t>Используйте контейнеры стандартной библиотеки </a:t>
            </a:r>
            <a:r>
              <a:rPr lang="en-US" dirty="0"/>
              <a:t>C++ </a:t>
            </a:r>
            <a:r>
              <a:rPr lang="ru-RU" dirty="0"/>
              <a:t>как альтернативу динамическим массивам</a:t>
            </a:r>
          </a:p>
          <a:p>
            <a:pPr lvl="1"/>
            <a:r>
              <a:rPr lang="ru-RU" dirty="0"/>
              <a:t>Используйте классы стандартных «умных указателей» для владения объектами в динамической памяти</a:t>
            </a:r>
          </a:p>
          <a:p>
            <a:pPr lvl="1"/>
            <a:r>
              <a:rPr lang="ru-RU" dirty="0"/>
              <a:t>Используйте иные проверенные временем библиотеки (например</a:t>
            </a:r>
            <a:r>
              <a:rPr lang="en-US" dirty="0"/>
              <a:t> boost)</a:t>
            </a:r>
            <a:endParaRPr lang="ru-RU" dirty="0"/>
          </a:p>
          <a:p>
            <a:pPr lvl="1"/>
            <a:r>
              <a:rPr lang="ru-RU" dirty="0"/>
              <a:t>Пишите свои умные обертки, автоматизирующие владение </a:t>
            </a:r>
            <a:r>
              <a:rPr lang="ru-RU" dirty="0" err="1"/>
              <a:t>ресурами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34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у них?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Есть ЯВУ, использующие </a:t>
            </a:r>
            <a:r>
              <a:rPr lang="ru-RU" dirty="0">
                <a:hlinkClick r:id="rId3"/>
              </a:rPr>
              <a:t>сборку мусора</a:t>
            </a:r>
            <a:r>
              <a:rPr lang="ru-RU" dirty="0"/>
              <a:t> (</a:t>
            </a:r>
            <a:r>
              <a:rPr lang="en-US" dirty="0"/>
              <a:t>Garbage collection)</a:t>
            </a:r>
            <a:r>
              <a:rPr lang="ru-RU" dirty="0"/>
              <a:t>, например </a:t>
            </a:r>
            <a:r>
              <a:rPr lang="en-US" dirty="0"/>
              <a:t>Java, C#, JavaScript, D, Lisp, </a:t>
            </a:r>
            <a:r>
              <a:rPr lang="en-US" dirty="0" err="1"/>
              <a:t>ActionScript</a:t>
            </a:r>
            <a:r>
              <a:rPr lang="en-US" dirty="0"/>
              <a:t>, Objective C</a:t>
            </a:r>
            <a:r>
              <a:rPr lang="ru-RU" dirty="0"/>
              <a:t> и др.</a:t>
            </a:r>
          </a:p>
          <a:p>
            <a:pPr lvl="1"/>
            <a:r>
              <a:rPr lang="ru-RU" dirty="0"/>
              <a:t>Освобождение памяти от неиспользуемых объектов возлагается на среду исполнения</a:t>
            </a:r>
          </a:p>
          <a:p>
            <a:pPr lvl="1"/>
            <a:r>
              <a:rPr lang="ru-RU" dirty="0"/>
              <a:t>Свобода программиста по работе с указателями, адресной арифметикой в таких языках либо отсутствует, либо сильно ограничена</a:t>
            </a:r>
          </a:p>
          <a:p>
            <a:pPr lvl="1"/>
            <a:r>
              <a:rPr lang="ru-RU" dirty="0"/>
              <a:t>Возможны кратковременные замедления в работе программы в неопределенные моменты на время сборки мусора</a:t>
            </a:r>
          </a:p>
          <a:p>
            <a:pPr lvl="1"/>
            <a:r>
              <a:rPr lang="ru-RU" dirty="0"/>
              <a:t>Эффективная работа сборщика мусора возможна только при достаточном количестве свободной памяти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113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Автоматический сборщик мусора – не панацея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Сборка мусора автоматизирует лишь работу с памятью, но не с другими </a:t>
            </a:r>
            <a:r>
              <a:rPr lang="ru-RU" dirty="0" err="1"/>
              <a:t>ресурами</a:t>
            </a:r>
            <a:r>
              <a:rPr lang="ru-RU" dirty="0"/>
              <a:t> (файлы, подключения к БД)</a:t>
            </a:r>
          </a:p>
          <a:p>
            <a:r>
              <a:rPr lang="ru-RU" dirty="0"/>
              <a:t>В некоторых языках есть возможность выполнить некоторый код непосредственно перед удалением объекта (</a:t>
            </a:r>
            <a:r>
              <a:rPr lang="ru-RU" dirty="0" err="1">
                <a:hlinkClick r:id="rId3"/>
              </a:rPr>
              <a:t>финализатор</a:t>
            </a:r>
            <a:r>
              <a:rPr lang="ru-RU" dirty="0"/>
              <a:t>) сборщиком мусора</a:t>
            </a:r>
          </a:p>
          <a:p>
            <a:pPr lvl="1"/>
            <a:r>
              <a:rPr lang="ru-RU" dirty="0"/>
              <a:t>Для управления ресурсами не годится, т.к. объект может использоваться (либо не удаляться сборщиком мусора) гораздо дольше, чем </a:t>
            </a:r>
            <a:r>
              <a:rPr lang="ru-RU" dirty="0" err="1"/>
              <a:t>владеемый</a:t>
            </a:r>
            <a:r>
              <a:rPr lang="ru-RU" dirty="0"/>
              <a:t> им ресурс, поэтому ресурсами приходится управлять вручную</a:t>
            </a:r>
          </a:p>
          <a:p>
            <a:r>
              <a:rPr lang="ru-RU" dirty="0"/>
              <a:t>Утечки памяти все равно возможны, если ссылка на ненужный более объект хранится в используемом объекте</a:t>
            </a:r>
          </a:p>
          <a:p>
            <a:pPr lvl="1"/>
            <a:r>
              <a:rPr lang="ru-RU" dirty="0"/>
              <a:t>В некоторых языках есть </a:t>
            </a:r>
            <a:r>
              <a:rPr lang="ru-RU" dirty="0">
                <a:hlinkClick r:id="rId4"/>
              </a:rPr>
              <a:t>слабые ссылки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42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F9117-1ED0-4654-95A3-B9F53A54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3EAE4E-7772-A086-EC74-00D17FC47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72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Указатели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Указатель – переменная, которая хранит адрес объекта в памяти компьютера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Основные области применения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Работа с динамической памятью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Работа с массивами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Организация связанных структур данных (списки, деревья)</a:t>
            </a:r>
          </a:p>
          <a:p>
            <a:pPr>
              <a:lnSpc>
                <a:spcPct val="90000"/>
              </a:lnSpc>
            </a:pPr>
            <a:r>
              <a:rPr lang="ru-RU" dirty="0"/>
              <a:t>Объявление указателя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nsolas" panose="020B0609020204030204" pitchFamily="49" charset="0"/>
              </a:rPr>
              <a:t>int* p</a:t>
            </a:r>
            <a:r>
              <a:rPr lang="en-US" dirty="0"/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522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3a95a37d3a97989ff551949289caca977b53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12ce4c1-901b-461f-a739-fa9142aaa87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599f7d3-2d2d-407a-a58d-a3ec3622589f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462826c-910a-4e3b-b93c-830c81f2abf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9faae1-ba61-49dc-9476-0fcf3871f8d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9faae1-ba61-49dc-9476-0fcf3871f8d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9faae1-ba61-49dc-9476-0fcf3871f8d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b9c0dec-c8ca-4c09-acf3-7562c65dccf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422c0cf-e4fa-4950-a8e4-00a32043fad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3f15150-dcc2-485a-b179-48c56119e47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44cae7f-b364-416f-adce-21f580e852c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29f8703-1fc0-4b83-8fcd-ddde6898b2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14c406b-b3b9-40e4-84ae-e5e81e9e52d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d44cb02-fa38-4115-8645-3a70f07e28e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e2bdc7-1a3b-46c8-bcf8-9f3be103119d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89c6fc1-0f49-4d1f-bd36-a2d38e26982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a8251bd-4f39-448a-92ea-f08d2e6308a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8a117b2-f23e-419a-afbe-7198c046005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3483333-38b3-457d-84e5-522d38d88b6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8aea4ca-b069-46c7-b922-f71adfdcbebd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4aeb28d9-50d2-4ee7-a9d9-9d3eb145f07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557b8b5-5f5d-4b78-8b4d-365f99ba097f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80c8950-7b05-44e6-8a16-5fd53f99e8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875e2b4-aafa-4609-8841-77242217e86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3f11439d-483a-4e21-99bb-7cb0b0effa8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f45f883-2ff0-4a53-93b3-f1d28696e12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b591a5f-309d-4194-a7f2-66a6f2bcb7b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4682</TotalTime>
  <Words>9180</Words>
  <Application>Microsoft Office PowerPoint</Application>
  <PresentationFormat>Широкоэкранный</PresentationFormat>
  <Paragraphs>1124</Paragraphs>
  <Slides>76</Slides>
  <Notes>71</Notes>
  <HiddenSlides>12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6" baseType="lpstr">
      <vt:lpstr>Arial</vt:lpstr>
      <vt:lpstr>Calibri</vt:lpstr>
      <vt:lpstr>Calibri Light</vt:lpstr>
      <vt:lpstr>Consolas</vt:lpstr>
      <vt:lpstr>Courier New</vt:lpstr>
      <vt:lpstr>Impact</vt:lpstr>
      <vt:lpstr>SFMono-Regular</vt:lpstr>
      <vt:lpstr>Tahoma</vt:lpstr>
      <vt:lpstr>Wingdings</vt:lpstr>
      <vt:lpstr>Office Theme</vt:lpstr>
      <vt:lpstr>Модель памяти C++</vt:lpstr>
      <vt:lpstr>Модель памяти C++</vt:lpstr>
      <vt:lpstr>Модель памяти</vt:lpstr>
      <vt:lpstr>Объекты в памяти</vt:lpstr>
      <vt:lpstr>Объекты в памяти</vt:lpstr>
      <vt:lpstr>Размеры и выравнивание объектов</vt:lpstr>
      <vt:lpstr>Сколько объектов создаётся внутри функции main?</vt:lpstr>
      <vt:lpstr>Указатели</vt:lpstr>
      <vt:lpstr>Указатели</vt:lpstr>
      <vt:lpstr>Размер указателя</vt:lpstr>
      <vt:lpstr>Инициализация указателя и получение адреса объекта</vt:lpstr>
      <vt:lpstr>Указатели на несовместимые типы</vt:lpstr>
      <vt:lpstr>Инициализация указателя при его объявлении</vt:lpstr>
      <vt:lpstr>Адрес вложенного объекта</vt:lpstr>
      <vt:lpstr>Адрес ссылки</vt:lpstr>
      <vt:lpstr>Вывод указателя в поток</vt:lpstr>
      <vt:lpstr>Нулевой указатель</vt:lpstr>
      <vt:lpstr>Разыменование указателя</vt:lpstr>
      <vt:lpstr>Доступ к полям и методам классов и структур</vt:lpstr>
      <vt:lpstr>Проверка указателя перед разыменованием</vt:lpstr>
      <vt:lpstr>Указатель на константу</vt:lpstr>
      <vt:lpstr>Константный указатель на неконстантный объект</vt:lpstr>
      <vt:lpstr>Изменение значения указателя</vt:lpstr>
      <vt:lpstr>Изменение указателя на константу</vt:lpstr>
      <vt:lpstr>Константные указатели</vt:lpstr>
      <vt:lpstr>Константные указатели на константу</vt:lpstr>
      <vt:lpstr>Определение типа указателя</vt:lpstr>
      <vt:lpstr>Константность и указатели - итоги</vt:lpstr>
      <vt:lpstr>Презентация PowerPoint</vt:lpstr>
      <vt:lpstr>Хранение данных</vt:lpstr>
      <vt:lpstr>Один из способов распределения памяти для объектов</vt:lpstr>
      <vt:lpstr>Объекты со статическим временем жизни</vt:lpstr>
      <vt:lpstr>Автоматическое выделение памяти</vt:lpstr>
      <vt:lpstr>Кадр стека main()-&gt;Func1()-&gt;Func2()</vt:lpstr>
      <vt:lpstr>Пример – рекурсивное вычисление факториала</vt:lpstr>
      <vt:lpstr>Презентация PowerPoint</vt:lpstr>
      <vt:lpstr>Кадры стека при вычислении Factorial(2) и Factorial(3)</vt:lpstr>
      <vt:lpstr>Задача</vt:lpstr>
      <vt:lpstr>Организация памяти в языке C++</vt:lpstr>
      <vt:lpstr>Пример</vt:lpstr>
      <vt:lpstr>Что такое указатель?</vt:lpstr>
      <vt:lpstr>Объявление указателя</vt:lpstr>
      <vt:lpstr>Получение адреса переменной</vt:lpstr>
      <vt:lpstr>Оператор косвенного доступа</vt:lpstr>
      <vt:lpstr>Пример</vt:lpstr>
      <vt:lpstr>Инициализация указателей</vt:lpstr>
      <vt:lpstr>Презентация PowerPoint</vt:lpstr>
      <vt:lpstr>Копирование указателей</vt:lpstr>
      <vt:lpstr>Указатели и аргументы функций</vt:lpstr>
      <vt:lpstr>Указатели на функции</vt:lpstr>
      <vt:lpstr>Презентация PowerPoint</vt:lpstr>
      <vt:lpstr>Презентация PowerPoint</vt:lpstr>
      <vt:lpstr>Презентация PowerPoint</vt:lpstr>
      <vt:lpstr>Указатели и массивы</vt:lpstr>
      <vt:lpstr>Адресная арифметика</vt:lpstr>
      <vt:lpstr>Адресная арифметика в действии</vt:lpstr>
      <vt:lpstr>Примеры</vt:lpstr>
      <vt:lpstr>Указатели на char</vt:lpstr>
      <vt:lpstr>Особенности</vt:lpstr>
      <vt:lpstr>Массивы указателей</vt:lpstr>
      <vt:lpstr>Указатели на указатели</vt:lpstr>
      <vt:lpstr>Инкремент и декремент указателя</vt:lpstr>
      <vt:lpstr>Презентация PowerPoint</vt:lpstr>
      <vt:lpstr>Указатели и динамическая память</vt:lpstr>
      <vt:lpstr>Операторы new и delete</vt:lpstr>
      <vt:lpstr>Прочие средства работы с динамической памятью</vt:lpstr>
      <vt:lpstr>Функции memcpy, memset и memmove</vt:lpstr>
      <vt:lpstr>Пример</vt:lpstr>
      <vt:lpstr>Правила корректной работы с динамической памятью</vt:lpstr>
      <vt:lpstr>Проблемы ручного управления памятью</vt:lpstr>
      <vt:lpstr>Проблемы ручного управления памятью (продолжение)</vt:lpstr>
      <vt:lpstr>Презентация PowerPoint</vt:lpstr>
      <vt:lpstr>Презентация PowerPoint</vt:lpstr>
      <vt:lpstr>Как не прострелить себе ногу, программируя на C++</vt:lpstr>
      <vt:lpstr>А как у них?</vt:lpstr>
      <vt:lpstr>Автоматический сборщик мусора – не панацея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169</cp:revision>
  <dcterms:created xsi:type="dcterms:W3CDTF">2016-02-02T19:36:42Z</dcterms:created>
  <dcterms:modified xsi:type="dcterms:W3CDTF">2024-02-26T19:43:34Z</dcterms:modified>
</cp:coreProperties>
</file>