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9"/>
  </p:notesMasterIdLst>
  <p:sldIdLst>
    <p:sldId id="256" r:id="rId2"/>
    <p:sldId id="287" r:id="rId3"/>
    <p:sldId id="288" r:id="rId4"/>
    <p:sldId id="289" r:id="rId5"/>
    <p:sldId id="370" r:id="rId6"/>
    <p:sldId id="371" r:id="rId7"/>
    <p:sldId id="372" r:id="rId8"/>
    <p:sldId id="369" r:id="rId9"/>
    <p:sldId id="306" r:id="rId10"/>
    <p:sldId id="380" r:id="rId11"/>
    <p:sldId id="381" r:id="rId12"/>
    <p:sldId id="307" r:id="rId13"/>
    <p:sldId id="308" r:id="rId14"/>
    <p:sldId id="320" r:id="rId15"/>
    <p:sldId id="373" r:id="rId16"/>
    <p:sldId id="291" r:id="rId17"/>
    <p:sldId id="382" r:id="rId18"/>
    <p:sldId id="383" r:id="rId19"/>
    <p:sldId id="384" r:id="rId20"/>
    <p:sldId id="385" r:id="rId21"/>
    <p:sldId id="321" r:id="rId22"/>
    <p:sldId id="376" r:id="rId23"/>
    <p:sldId id="374" r:id="rId24"/>
    <p:sldId id="375" r:id="rId25"/>
    <p:sldId id="293" r:id="rId26"/>
    <p:sldId id="377" r:id="rId27"/>
    <p:sldId id="303" r:id="rId28"/>
    <p:sldId id="304" r:id="rId29"/>
    <p:sldId id="294" r:id="rId30"/>
    <p:sldId id="295" r:id="rId31"/>
    <p:sldId id="300" r:id="rId32"/>
    <p:sldId id="301" r:id="rId33"/>
    <p:sldId id="378" r:id="rId34"/>
    <p:sldId id="379" r:id="rId35"/>
    <p:sldId id="387" r:id="rId36"/>
    <p:sldId id="299" r:id="rId37"/>
    <p:sldId id="386" r:id="rId38"/>
    <p:sldId id="388" r:id="rId39"/>
    <p:sldId id="389" r:id="rId40"/>
    <p:sldId id="324" r:id="rId41"/>
    <p:sldId id="325" r:id="rId42"/>
    <p:sldId id="326" r:id="rId43"/>
    <p:sldId id="328" r:id="rId44"/>
    <p:sldId id="329" r:id="rId45"/>
    <p:sldId id="330" r:id="rId46"/>
    <p:sldId id="365" r:id="rId47"/>
    <p:sldId id="366" r:id="rId48"/>
    <p:sldId id="367" r:id="rId49"/>
    <p:sldId id="368" r:id="rId50"/>
    <p:sldId id="331" r:id="rId51"/>
    <p:sldId id="332" r:id="rId52"/>
    <p:sldId id="333" r:id="rId53"/>
    <p:sldId id="334" r:id="rId54"/>
    <p:sldId id="335" r:id="rId55"/>
    <p:sldId id="390" r:id="rId56"/>
    <p:sldId id="391" r:id="rId57"/>
    <p:sldId id="392" r:id="rId58"/>
    <p:sldId id="393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</p:sldIdLst>
  <p:sldSz cx="12192000" cy="6858000"/>
  <p:notesSz cx="6858000" cy="9144000"/>
  <p:custDataLst>
    <p:tags r:id="rId9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1" autoAdjust="0"/>
    <p:restoredTop sz="85109" autoAdjust="0"/>
  </p:normalViewPr>
  <p:slideViewPr>
    <p:cSldViewPr>
      <p:cViewPr varScale="1">
        <p:scale>
          <a:sx n="89" d="100"/>
          <a:sy n="89" d="100"/>
        </p:scale>
        <p:origin x="10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/>
            <a:t>ios_base</a:t>
          </a:r>
          <a:r>
            <a:rPr lang="en-US" dirty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5618843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4989878" y="248970"/>
              </a:lnTo>
              <a:lnTo>
                <a:pt x="4989878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9073374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535347" y="248970"/>
              </a:lnTo>
              <a:lnTo>
                <a:pt x="1535347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9027654" y="2699640"/>
          <a:ext cx="91440" cy="365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7538027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1535347" y="0"/>
              </a:moveTo>
              <a:lnTo>
                <a:pt x="1535347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5618843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3454531" y="248970"/>
              </a:lnTo>
              <a:lnTo>
                <a:pt x="3454531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5618843" y="1536614"/>
          <a:ext cx="115151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151510" y="248970"/>
              </a:lnTo>
              <a:lnTo>
                <a:pt x="115151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5235006" y="1536614"/>
          <a:ext cx="383836" cy="365342"/>
        </a:xfrm>
        <a:custGeom>
          <a:avLst/>
          <a:gdLst/>
          <a:ahLst/>
          <a:cxnLst/>
          <a:rect l="0" t="0" r="0" b="0"/>
          <a:pathLst>
            <a:path>
              <a:moveTo>
                <a:pt x="383836" y="0"/>
              </a:moveTo>
              <a:lnTo>
                <a:pt x="383836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3699659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2303020" y="248970"/>
              </a:lnTo>
              <a:lnTo>
                <a:pt x="23030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3699659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767673" y="248970"/>
              </a:lnTo>
              <a:lnTo>
                <a:pt x="767673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931985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767673" y="0"/>
              </a:moveTo>
              <a:lnTo>
                <a:pt x="767673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396638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2303020" y="0"/>
              </a:moveTo>
              <a:lnTo>
                <a:pt x="2303020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3699659" y="1536614"/>
          <a:ext cx="1919184" cy="365342"/>
        </a:xfrm>
        <a:custGeom>
          <a:avLst/>
          <a:gdLst/>
          <a:ahLst/>
          <a:cxnLst/>
          <a:rect l="0" t="0" r="0" b="0"/>
          <a:pathLst>
            <a:path>
              <a:moveTo>
                <a:pt x="1919184" y="0"/>
              </a:moveTo>
              <a:lnTo>
                <a:pt x="1919184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2164311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3454531" y="0"/>
              </a:moveTo>
              <a:lnTo>
                <a:pt x="3454531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628964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4989878" y="0"/>
              </a:moveTo>
              <a:lnTo>
                <a:pt x="4989878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990746" y="738931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5130323" y="871530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0000"/>
              </a:solidFill>
            </a:rPr>
            <a:t>exception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5153686" y="894893"/>
        <a:ext cx="1209467" cy="750956"/>
      </dsp:txXfrm>
    </dsp:sp>
    <dsp:sp modelId="{C7A5C130-C500-4D5B-B87B-C13293C06B18}">
      <dsp:nvSpPr>
        <dsp:cNvPr id="0" name=""/>
        <dsp:cNvSpPr/>
      </dsp:nvSpPr>
      <dsp:spPr>
        <a:xfrm>
          <a:off x="86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4044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ios_base</a:t>
          </a:r>
          <a:r>
            <a:rPr lang="en-US" sz="1100" kern="1200" dirty="0"/>
            <a:t>::failure</a:t>
          </a:r>
          <a:endParaRPr lang="ru-RU" sz="1100" kern="1200" dirty="0"/>
        </a:p>
      </dsp:txBody>
      <dsp:txXfrm>
        <a:off x="163808" y="2057918"/>
        <a:ext cx="1209467" cy="750956"/>
      </dsp:txXfrm>
    </dsp:sp>
    <dsp:sp modelId="{22BD0722-0B72-42E0-8330-B4C3CEEB5001}">
      <dsp:nvSpPr>
        <dsp:cNvPr id="0" name=""/>
        <dsp:cNvSpPr/>
      </dsp:nvSpPr>
      <dsp:spPr>
        <a:xfrm>
          <a:off x="153621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67579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bad_typeid</a:t>
          </a:r>
          <a:endParaRPr lang="ru-RU" sz="1100" kern="1200" dirty="0"/>
        </a:p>
      </dsp:txBody>
      <dsp:txXfrm>
        <a:off x="1699155" y="2057918"/>
        <a:ext cx="1209467" cy="750956"/>
      </dsp:txXfrm>
    </dsp:sp>
    <dsp:sp modelId="{2F11B5FF-7555-4546-A79B-A6E4923430BD}">
      <dsp:nvSpPr>
        <dsp:cNvPr id="0" name=""/>
        <dsp:cNvSpPr/>
      </dsp:nvSpPr>
      <dsp:spPr>
        <a:xfrm>
          <a:off x="3071562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3211139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rgbClr val="FF0000"/>
              </a:solidFill>
            </a:rPr>
            <a:t>logic_error</a:t>
          </a:r>
          <a:endParaRPr lang="ru-RU" sz="1100" b="1" kern="1200" dirty="0">
            <a:solidFill>
              <a:srgbClr val="FF0000"/>
            </a:solidFill>
          </a:endParaRPr>
        </a:p>
      </dsp:txBody>
      <dsp:txXfrm>
        <a:off x="3234502" y="2057918"/>
        <a:ext cx="1209467" cy="750956"/>
      </dsp:txXfrm>
    </dsp:sp>
    <dsp:sp modelId="{91F28EF6-A702-405D-9330-610A7233FC3D}">
      <dsp:nvSpPr>
        <dsp:cNvPr id="0" name=""/>
        <dsp:cNvSpPr/>
      </dsp:nvSpPr>
      <dsp:spPr>
        <a:xfrm>
          <a:off x="76854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90811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invalid_argument</a:t>
          </a:r>
          <a:endParaRPr lang="ru-RU" sz="1100" kern="1200"/>
        </a:p>
      </dsp:txBody>
      <dsp:txXfrm>
        <a:off x="931481" y="3220944"/>
        <a:ext cx="1209467" cy="750956"/>
      </dsp:txXfrm>
    </dsp:sp>
    <dsp:sp modelId="{2C342227-5416-41B1-A4C2-0C0A975393E3}">
      <dsp:nvSpPr>
        <dsp:cNvPr id="0" name=""/>
        <dsp:cNvSpPr/>
      </dsp:nvSpPr>
      <dsp:spPr>
        <a:xfrm>
          <a:off x="2303889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2443466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out_of_range</a:t>
          </a:r>
          <a:endParaRPr lang="ru-RU" sz="1100" kern="1200"/>
        </a:p>
      </dsp:txBody>
      <dsp:txXfrm>
        <a:off x="2466829" y="3220944"/>
        <a:ext cx="1209467" cy="750956"/>
      </dsp:txXfrm>
    </dsp:sp>
    <dsp:sp modelId="{73A01E18-7F91-4C9E-BC4B-B0885DBDA959}">
      <dsp:nvSpPr>
        <dsp:cNvPr id="0" name=""/>
        <dsp:cNvSpPr/>
      </dsp:nvSpPr>
      <dsp:spPr>
        <a:xfrm>
          <a:off x="3839236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978813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length_error</a:t>
          </a:r>
          <a:endParaRPr lang="ru-RU" sz="1100" kern="1200"/>
        </a:p>
      </dsp:txBody>
      <dsp:txXfrm>
        <a:off x="4002176" y="3220944"/>
        <a:ext cx="1209467" cy="750956"/>
      </dsp:txXfrm>
    </dsp:sp>
    <dsp:sp modelId="{56F8BE59-2822-4F06-9597-5F91002399D0}">
      <dsp:nvSpPr>
        <dsp:cNvPr id="0" name=""/>
        <dsp:cNvSpPr/>
      </dsp:nvSpPr>
      <dsp:spPr>
        <a:xfrm>
          <a:off x="5374583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5514160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domain_error</a:t>
          </a:r>
          <a:endParaRPr lang="ru-RU" sz="1100" kern="1200"/>
        </a:p>
      </dsp:txBody>
      <dsp:txXfrm>
        <a:off x="5537523" y="3220944"/>
        <a:ext cx="1209467" cy="750956"/>
      </dsp:txXfrm>
    </dsp:sp>
    <dsp:sp modelId="{EBF8A63C-93C7-4A42-8939-B78EA508637D}">
      <dsp:nvSpPr>
        <dsp:cNvPr id="0" name=""/>
        <dsp:cNvSpPr/>
      </dsp:nvSpPr>
      <dsp:spPr>
        <a:xfrm>
          <a:off x="4606910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4746487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</a:rPr>
            <a:t>bad_exception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4769850" y="2057918"/>
        <a:ext cx="1209467" cy="750956"/>
      </dsp:txXfrm>
    </dsp:sp>
    <dsp:sp modelId="{9BB83F59-11B3-4746-97DB-495D832256C1}">
      <dsp:nvSpPr>
        <dsp:cNvPr id="0" name=""/>
        <dsp:cNvSpPr/>
      </dsp:nvSpPr>
      <dsp:spPr>
        <a:xfrm>
          <a:off x="6142257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6281834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FF0000"/>
              </a:solidFill>
            </a:rPr>
            <a:t>bad_alloc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6305197" y="2057918"/>
        <a:ext cx="1209467" cy="750956"/>
      </dsp:txXfrm>
    </dsp:sp>
    <dsp:sp modelId="{9A182B59-659E-438A-AA5B-3A6952C28F25}">
      <dsp:nvSpPr>
        <dsp:cNvPr id="0" name=""/>
        <dsp:cNvSpPr/>
      </dsp:nvSpPr>
      <dsp:spPr>
        <a:xfrm>
          <a:off x="844527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858485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rgbClr val="FF0000"/>
              </a:solidFill>
            </a:rPr>
            <a:t>runtime_error</a:t>
          </a:r>
          <a:endParaRPr lang="ru-RU" sz="1100" b="1" kern="1200" dirty="0">
            <a:solidFill>
              <a:srgbClr val="FF0000"/>
            </a:solidFill>
          </a:endParaRPr>
        </a:p>
      </dsp:txBody>
      <dsp:txXfrm>
        <a:off x="8608218" y="2057918"/>
        <a:ext cx="1209467" cy="750956"/>
      </dsp:txXfrm>
    </dsp:sp>
    <dsp:sp modelId="{30F363D5-6A69-4831-836E-177A846ABBE2}">
      <dsp:nvSpPr>
        <dsp:cNvPr id="0" name=""/>
        <dsp:cNvSpPr/>
      </dsp:nvSpPr>
      <dsp:spPr>
        <a:xfrm>
          <a:off x="690993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704950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overflow_error</a:t>
          </a:r>
          <a:endParaRPr lang="ru-RU" sz="1100" kern="1200" dirty="0"/>
        </a:p>
      </dsp:txBody>
      <dsp:txXfrm>
        <a:off x="7072871" y="3220944"/>
        <a:ext cx="1209467" cy="750956"/>
      </dsp:txXfrm>
    </dsp:sp>
    <dsp:sp modelId="{C5345F1C-226A-4973-B272-787412EEF783}">
      <dsp:nvSpPr>
        <dsp:cNvPr id="0" name=""/>
        <dsp:cNvSpPr/>
      </dsp:nvSpPr>
      <dsp:spPr>
        <a:xfrm>
          <a:off x="8445278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8584855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range_error</a:t>
          </a:r>
          <a:endParaRPr lang="ru-RU" sz="1100" kern="1200" dirty="0"/>
        </a:p>
      </dsp:txBody>
      <dsp:txXfrm>
        <a:off x="8608218" y="3220944"/>
        <a:ext cx="1209467" cy="750956"/>
      </dsp:txXfrm>
    </dsp:sp>
    <dsp:sp modelId="{F7FDDE19-2B44-4258-8BF4-FB8AA10DBFD8}">
      <dsp:nvSpPr>
        <dsp:cNvPr id="0" name=""/>
        <dsp:cNvSpPr/>
      </dsp:nvSpPr>
      <dsp:spPr>
        <a:xfrm>
          <a:off x="9980625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10120202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underflow_error</a:t>
          </a:r>
          <a:endParaRPr lang="ru-RU" sz="1100" kern="1200" dirty="0"/>
        </a:p>
      </dsp:txBody>
      <dsp:txXfrm>
        <a:off x="10143565" y="3220944"/>
        <a:ext cx="1209467" cy="750956"/>
      </dsp:txXfrm>
    </dsp:sp>
    <dsp:sp modelId="{A602CB2D-F69C-4C23-AB12-CB84550207AE}">
      <dsp:nvSpPr>
        <dsp:cNvPr id="0" name=""/>
        <dsp:cNvSpPr/>
      </dsp:nvSpPr>
      <dsp:spPr>
        <a:xfrm>
          <a:off x="998062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1012020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FF0000"/>
              </a:solidFill>
            </a:rPr>
            <a:t>bad_cast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10143565" y="2057918"/>
        <a:ext cx="1209467" cy="75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 </a:t>
            </a:r>
            <a:r>
              <a:rPr lang="en-US" b="1" dirty="0" err="1"/>
              <a:t>PrintInfo</a:t>
            </a:r>
            <a:r>
              <a:rPr lang="en-US" dirty="0"/>
              <a:t> </a:t>
            </a:r>
            <a:r>
              <a:rPr lang="ru-RU" dirty="0"/>
              <a:t>вызовется конструктор копирования класса </a:t>
            </a:r>
            <a:r>
              <a:rPr lang="en-US" dirty="0"/>
              <a:t>Base</a:t>
            </a:r>
            <a:r>
              <a:rPr lang="ru-RU" dirty="0"/>
              <a:t>, который создаст урезанную копию объекта </a:t>
            </a:r>
            <a:r>
              <a:rPr lang="en-US" dirty="0"/>
              <a:t>Derived.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7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2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41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Анализатор кода может посоветовать объявить перемещающий конструктор </a:t>
            </a:r>
            <a:r>
              <a:rPr lang="en-US" dirty="0" err="1"/>
              <a:t>noexcept</a:t>
            </a:r>
            <a:r>
              <a:rPr lang="ru-RU" dirty="0"/>
              <a:t>, но это не выйдет сделать, так как у некоторых стандартных контейнеров перемещающий конструктор не </a:t>
            </a:r>
            <a:r>
              <a:rPr lang="en-US" dirty="0" err="1"/>
              <a:t>noexcept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74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872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 связывает блок инструкций с обработчиками исключений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5E5F-C3E3-D4CF-99C0-3A357CBC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81FC-3EBF-78EF-5AAD-31B2BD3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498B-D13C-D8AB-05CD-12A9F460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1695-89C7-CB47-55BD-A356504A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4E38-EE74-CE98-42D0-6002879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F8FF-542D-88E0-EF5E-68AF3A5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FF4D9-80FF-BE46-C6A2-60D8B850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D7A0-70DA-56EE-8871-DC709B2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1DF4-984D-2230-D511-5825C36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BB46-13B0-544F-EBA8-12C3051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6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BA5C2-8869-2B84-BBEF-753B9467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20D6-7680-B71F-06A0-B408DC00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3392-5F9D-6DE4-C7C8-CAA03D4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5187-EB3B-9B39-6BD1-454C457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FEE5-847B-F15E-B233-956C1CE1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0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2CF-6754-784F-364B-09BC9634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CD9-D834-1332-23AA-A42488B2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29E-BEA7-C252-394A-805AB7A3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2F5D-786D-F098-4172-C594FF9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5440-9CF8-65D2-CE24-69C1E80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4820-D477-4DC3-70D3-2EFD631D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71701-7AC6-05B6-958A-B8998A82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C9D8-FD94-84B5-F40A-372EABD9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6602-DBFD-2CFF-D8B5-409622B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5A5-FA2A-E329-E379-282B61DD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366-F4C6-ADBB-634A-6752302C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A288-09F5-742E-FDDC-3AD0C48F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F2281-5AF9-9594-2EE9-D0AAE64E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3C4E-B08F-5495-1A12-8E09D54A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B6E0-D0BF-C5BC-94BC-F790422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97ECE-36DE-9F42-B248-547D885F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DA65-7187-FB72-D41D-9E990A0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B1A38-F1DA-35F6-0F17-8696FD7D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5CAC5-5545-F3F7-B713-D8D200A2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712F-6EC7-4055-7D6E-814F11B4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821D5-BA4A-7ED6-394B-EAC2998B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2A2E1-BC73-BE98-CFC7-512E713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7F67F-D2B2-79A7-51FA-E820CB53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4E51C-5F3F-FB8B-4822-8638A71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9B04-7599-EDF5-2417-7D5C49E8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9AEC-5CA7-2C5E-E1AA-1DE51312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B2B7A-69D3-B171-4E36-C126BAF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0EBE-DDE0-4381-2591-3FD9C3D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A20B7-DD28-B67B-7C67-FA650D95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DE5D7-BD71-095A-8CA4-C3BE11E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EA7F9-ED9F-376E-D14E-546B562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4FF-FE3F-E0EB-A245-471A8349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93B3-8D8D-623F-4D15-DA9F5F5A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EAE9-7BEC-1DA9-E005-C7E6D81F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8DD4C-0CA1-10BE-F09B-FED1BAAD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6ACB-0360-78A8-4A9E-12F9ADD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1A88-906F-287B-F827-589D2B81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DD81-DEAC-9F1C-8455-7276BFD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05AAF-390C-D84B-4ABB-525E9319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B78F-1D50-84CE-0D80-131D47E2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233E-91A9-4D63-6E3C-98EF7BB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DFA2-ADCA-15BF-956A-CDCD373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98B0-F7C5-65BA-CF6A-30C3BBFD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5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7E256-9D9B-5D46-4D32-6171A12F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91C6-A07E-E0AE-DC01-590F1BB8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3EF8-FED1-BB93-5DC2-DF1BB7DC6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B3A5-D083-A761-2200-3881D6D3F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5F57-3421-A5E8-AD64-77CFB7ACC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try_cat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language/noexcept_spe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-bench.com/q/_uklryCDJgzH4Xa4ZtD4YO09Xb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e-finall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source_Acquisition_Is_Initialization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606781"/>
            <a:ext cx="10801200" cy="3006650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Обработка исключений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7D95-E7BD-40A3-9915-9E9A5D7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0BF0-01B6-46EF-8945-9EB9858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программы в момент ошибки должно быть восстановимо</a:t>
            </a:r>
          </a:p>
          <a:p>
            <a:r>
              <a:rPr lang="ru-RU" dirty="0"/>
              <a:t>Ошибку нужно обработать на более высоком уровне</a:t>
            </a:r>
          </a:p>
          <a:p>
            <a:pPr lvl="1"/>
            <a:r>
              <a:rPr lang="ru-RU" dirty="0"/>
              <a:t>Например, функция сортировки не должна знать, что делать при нехватке памяти, а вот использующая её программа – может обработать эту ситуацию</a:t>
            </a:r>
          </a:p>
        </p:txBody>
      </p:sp>
    </p:spTree>
    <p:extLst>
      <p:ext uri="{BB962C8B-B14F-4D97-AF65-F5344CB8AC3E}">
        <p14:creationId xmlns:p14="http://schemas.microsoft.com/office/powerpoint/2010/main" val="247032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0234-3DB7-492A-9C67-5A15689C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9240-A230-4543-A384-647E836F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Ошибка может быть обработана локально</a:t>
            </a:r>
          </a:p>
          <a:p>
            <a:pPr lvl="1"/>
            <a:r>
              <a:rPr lang="ru-RU" dirty="0"/>
              <a:t>Обрабатываем локально и работаем дальше</a:t>
            </a:r>
          </a:p>
          <a:p>
            <a:r>
              <a:rPr lang="ru-RU" dirty="0"/>
              <a:t>Восстановить работу программы нельзя</a:t>
            </a:r>
          </a:p>
        </p:txBody>
      </p:sp>
    </p:spTree>
    <p:extLst>
      <p:ext uri="{BB962C8B-B14F-4D97-AF65-F5344CB8AC3E}">
        <p14:creationId xmlns:p14="http://schemas.microsoft.com/office/powerpoint/2010/main" val="15514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9D6B7-6A64-6AA1-C34A-2C161477EB8F}"/>
              </a:ext>
            </a:extLst>
          </p:cNvPr>
          <p:cNvSpPr txBox="1"/>
          <p:nvPr/>
        </p:nvSpPr>
        <p:spPr>
          <a:xfrm>
            <a:off x="838200" y="1690688"/>
            <a:ext cx="107304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который может выбросить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все прочие исключения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52B8C-544F-D156-7336-540DD1E3312D}"/>
              </a:ext>
            </a:extLst>
          </p:cNvPr>
          <p:cNvSpPr txBox="1"/>
          <p:nvPr/>
        </p:nvSpPr>
        <p:spPr>
          <a:xfrm>
            <a:off x="8382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https://en.cppreference.com/w/cpp/language/try_catch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124E7-4021-5753-4F2D-E1B5DFB72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844824"/>
            <a:ext cx="2600688" cy="26387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throw-</a:t>
            </a:r>
            <a:r>
              <a:rPr lang="ru-RU" dirty="0"/>
              <a:t>выражение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throw</a:t>
            </a:r>
            <a:r>
              <a:rPr lang="en-US" dirty="0"/>
              <a:t> </a:t>
            </a:r>
            <a:r>
              <a:rPr lang="en-US" i="1" dirty="0"/>
              <a:t>[</a:t>
            </a:r>
            <a:r>
              <a:rPr lang="ru-RU" i="1" dirty="0"/>
              <a:t>выражение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throw</a:t>
            </a:r>
          </a:p>
          <a:p>
            <a:pPr lvl="1"/>
            <a:r>
              <a:rPr lang="ru-RU" dirty="0"/>
              <a:t>Выражение может быть любого типа (кроме </a:t>
            </a:r>
            <a:r>
              <a:rPr lang="en-US" dirty="0"/>
              <a:t>void)</a:t>
            </a:r>
          </a:p>
          <a:p>
            <a:r>
              <a:rPr lang="ru-RU" dirty="0"/>
              <a:t>Семантика</a:t>
            </a:r>
          </a:p>
          <a:p>
            <a:pPr lvl="1"/>
            <a:r>
              <a:rPr lang="ru-RU" dirty="0"/>
              <a:t>Создается объект исключительной ситуации на основе переданного выражения (копирование либо перемещение)</a:t>
            </a:r>
          </a:p>
          <a:p>
            <a:pPr lvl="1"/>
            <a:r>
              <a:rPr lang="ru-RU" dirty="0"/>
              <a:t>Дальнейшее выполнение программы прерывается, происходит поиск ближайшего подходящего обработчика в блоке </a:t>
            </a:r>
            <a:r>
              <a:rPr lang="en-US" dirty="0"/>
              <a:t>try-catch</a:t>
            </a:r>
            <a:endParaRPr lang="ru-RU" dirty="0"/>
          </a:p>
          <a:p>
            <a:pPr lvl="2"/>
            <a:r>
              <a:rPr lang="ru-RU" dirty="0"/>
              <a:t>Если подходящий обработчик найден, то происходит </a:t>
            </a:r>
            <a:r>
              <a:rPr lang="ru-RU" b="1" dirty="0"/>
              <a:t>раскрутка стека</a:t>
            </a:r>
            <a:r>
              <a:rPr lang="ru-RU" dirty="0"/>
              <a:t> (</a:t>
            </a:r>
            <a:r>
              <a:rPr lang="en-US" dirty="0"/>
              <a:t>stack unwinding)</a:t>
            </a:r>
            <a:r>
              <a:rPr lang="ru-RU" dirty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/>
              <a:t>try</a:t>
            </a:r>
            <a:endParaRPr lang="ru-RU" dirty="0"/>
          </a:p>
          <a:p>
            <a:pPr lvl="2"/>
            <a:r>
              <a:rPr lang="ru-RU" dirty="0"/>
              <a:t>Если обработчик не найден, происходит завершение работы программы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качестве объектов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может хранить подробную информация об исключительной ситуации</a:t>
            </a:r>
          </a:p>
          <a:p>
            <a:r>
              <a:rPr lang="ru-RU" dirty="0"/>
              <a:t>Обработчик исключений родительского класса может перехватывать исключения </a:t>
            </a:r>
            <a:r>
              <a:rPr lang="ru-RU" b="1" dirty="0"/>
              <a:t>публичных</a:t>
            </a:r>
            <a:r>
              <a:rPr lang="ru-RU" dirty="0"/>
              <a:t> наследников этого класса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try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throw </a:t>
            </a:r>
            <a:r>
              <a:rPr lang="en-US" dirty="0" err="1">
                <a:latin typeface="Consolas" panose="020B0609020204030204" pitchFamily="49" charset="0"/>
              </a:rPr>
              <a:t>FileError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catch (Error const&amp; e)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Поймает </a:t>
            </a:r>
            <a:r>
              <a:rPr lang="en-US" dirty="0">
                <a:latin typeface="Consolas" panose="020B0609020204030204" pitchFamily="49" charset="0"/>
              </a:rPr>
              <a:t>Error, </a:t>
            </a:r>
            <a:r>
              <a:rPr lang="en-US" dirty="0" err="1">
                <a:latin typeface="Consolas" panose="020B0609020204030204" pitchFamily="49" charset="0"/>
              </a:rPr>
              <a:t>FileError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 err="1">
                <a:latin typeface="Consolas" panose="020B0609020204030204" pitchFamily="49" charset="0"/>
              </a:rPr>
              <a:t>OutOfMemory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386ABB-CFD9-7D08-6C24-732464A0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4324335"/>
            <a:ext cx="3092574" cy="19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D42EA-6A87-D405-6487-9B2C7635DA72}"/>
              </a:ext>
            </a:extLst>
          </p:cNvPr>
          <p:cNvSpPr txBox="1"/>
          <p:nvPr/>
        </p:nvSpPr>
        <p:spPr>
          <a:xfrm>
            <a:off x="0" y="1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"Denominator must be nonzero"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"Division by zero"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03389" y="188914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>
                <a:latin typeface="Courier New" pitchFamily="49" charset="0"/>
              </a:rPr>
              <a:t>c</a:t>
            </a:r>
            <a:r>
              <a:rPr lang="ru-RU" sz="1400" b="1" dirty="0" err="1">
                <a:latin typeface="Courier New" pitchFamily="49" charset="0"/>
              </a:rPr>
              <a:t>math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stdexcept</a:t>
            </a:r>
            <a:r>
              <a:rPr lang="en-US" sz="1400" b="1" dirty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"the </a:t>
            </a:r>
            <a:r>
              <a:rPr lang="ru-RU" sz="1400" b="1" dirty="0" err="1">
                <a:latin typeface="Courier New" pitchFamily="49" charset="0"/>
              </a:rPr>
              <a:t>argument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int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(3)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(3)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-1</a:t>
            </a:r>
            <a:r>
              <a:rPr lang="ru-RU" sz="1400" b="1" dirty="0">
                <a:latin typeface="Courier New" pitchFamily="49" charset="0"/>
              </a:rPr>
              <a:t>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en-US" sz="1400" b="1" dirty="0">
                <a:latin typeface="Courier New" pitchFamily="49" charset="0"/>
              </a:rPr>
              <a:t> const</a:t>
            </a:r>
            <a:r>
              <a:rPr lang="ru-RU" sz="1400" b="1" dirty="0">
                <a:latin typeface="Courier New" pitchFamily="49" charset="0"/>
              </a:rPr>
              <a:t> &amp;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Error</a:t>
            </a:r>
            <a:r>
              <a:rPr lang="ru-RU" sz="1400" b="1" dirty="0">
                <a:latin typeface="Courier New" pitchFamily="49" charset="0"/>
              </a:rPr>
              <a:t>: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what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	return 0;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880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the argument 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BBE707-4DA9-4430-9143-FEA519FEA99A}"/>
              </a:ext>
            </a:extLst>
          </p:cNvPr>
          <p:cNvSpPr/>
          <p:nvPr/>
        </p:nvSpPr>
        <p:spPr>
          <a:xfrm>
            <a:off x="838200" y="1488281"/>
            <a:ext cx="90732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No assignment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1D0D08-9D3D-44AB-A7D1-901D6F1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для отслеживания времени жизни</a:t>
            </a:r>
          </a:p>
        </p:txBody>
      </p:sp>
    </p:spTree>
    <p:extLst>
      <p:ext uri="{BB962C8B-B14F-4D97-AF65-F5344CB8AC3E}">
        <p14:creationId xmlns:p14="http://schemas.microsoft.com/office/powerpoint/2010/main" val="13016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Штатное выполнение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2892" y="1690688"/>
            <a:ext cx="526504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30516" y="2182391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Аварийное завершение программы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8200" y="1690688"/>
            <a:ext cx="53285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abort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74578" y="2636912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</a:rPr>
              <a:t>Logger main was created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Logger Foo was created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Logger Bar was created</a:t>
            </a:r>
          </a:p>
        </p:txBody>
      </p:sp>
    </p:spTree>
    <p:extLst>
      <p:ext uri="{BB962C8B-B14F-4D97-AF65-F5344CB8AC3E}">
        <p14:creationId xmlns:p14="http://schemas.microsoft.com/office/powerpoint/2010/main" val="54458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BB6-841E-41BA-ABAB-8AEA38F7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Выбрасывание исключения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201FA-F245-4CFC-B92A-606FE6A0CE7F}"/>
              </a:ext>
            </a:extLst>
          </p:cNvPr>
          <p:cNvSpPr/>
          <p:nvPr/>
        </p:nvSpPr>
        <p:spPr>
          <a:xfrm>
            <a:off x="838200" y="1429905"/>
            <a:ext cx="1073040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runtime_error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"Error in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from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        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Caught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9177C-3665-4908-A4C5-6118AD9607FE}"/>
              </a:ext>
            </a:extLst>
          </p:cNvPr>
          <p:cNvSpPr/>
          <p:nvPr/>
        </p:nvSpPr>
        <p:spPr>
          <a:xfrm>
            <a:off x="7248128" y="2060848"/>
            <a:ext cx="4056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Caught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Error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Выбрасывание и перехват исключений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Исключения всегда выбрасываются «по значению»</a:t>
            </a:r>
          </a:p>
          <a:p>
            <a:pPr lvl="1"/>
            <a:r>
              <a:rPr lang="ru-RU" dirty="0"/>
              <a:t>У классов исключений должен быть доступен конструктор копирования</a:t>
            </a:r>
            <a:r>
              <a:rPr lang="en-US" dirty="0"/>
              <a:t> </a:t>
            </a:r>
            <a:r>
              <a:rPr lang="ru-RU" dirty="0"/>
              <a:t>и деструктор</a:t>
            </a:r>
          </a:p>
          <a:p>
            <a:r>
              <a:rPr lang="ru-RU" dirty="0"/>
              <a:t>Перехват исключений должен происходить по ссылке</a:t>
            </a:r>
            <a:endParaRPr lang="en-US" dirty="0"/>
          </a:p>
          <a:p>
            <a:pPr lvl="1"/>
            <a:r>
              <a:rPr lang="ru-RU" dirty="0"/>
              <a:t>В случае перехвата базового класса исключения по значению может произойти «урезание» информации об исключении класса-наследника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FFE29-5B2F-4866-97EF-AC6C57B5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45A0E-C39F-498E-A64F-DE5693CF41E6}"/>
              </a:ext>
            </a:extLst>
          </p:cNvPr>
          <p:cNvSpPr/>
          <p:nvPr/>
        </p:nvSpPr>
        <p:spPr>
          <a:xfrm>
            <a:off x="838200" y="1454250"/>
            <a:ext cx="7562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&lt;Base&amp;&gt;(d));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BC9242-7797-236D-F17B-86E86D04FFDB}"/>
              </a:ext>
            </a:extLst>
          </p:cNvPr>
          <p:cNvGrpSpPr/>
          <p:nvPr/>
        </p:nvGrpSpPr>
        <p:grpSpPr>
          <a:xfrm>
            <a:off x="7138754" y="3736331"/>
            <a:ext cx="1402940" cy="1897515"/>
            <a:chOff x="6240016" y="1099437"/>
            <a:chExt cx="1402940" cy="18975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990937-D756-2DCD-69AD-AD433275128A}"/>
                </a:ext>
              </a:extLst>
            </p:cNvPr>
            <p:cNvSpPr/>
            <p:nvPr/>
          </p:nvSpPr>
          <p:spPr>
            <a:xfrm>
              <a:off x="6240016" y="1099437"/>
              <a:ext cx="1402940" cy="18975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F708E6-2689-A26F-7F00-3DC0A51B2893}"/>
                </a:ext>
              </a:extLst>
            </p:cNvPr>
            <p:cNvSpPr/>
            <p:nvPr/>
          </p:nvSpPr>
          <p:spPr>
            <a:xfrm>
              <a:off x="6240016" y="1099438"/>
              <a:ext cx="1402940" cy="12604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7F85C09E-9BD1-6A7E-4E63-F107AF1BBEDE}"/>
              </a:ext>
            </a:extLst>
          </p:cNvPr>
          <p:cNvSpPr/>
          <p:nvPr/>
        </p:nvSpPr>
        <p:spPr>
          <a:xfrm>
            <a:off x="8761512" y="3501008"/>
            <a:ext cx="1798984" cy="1731096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C55BD-F40C-0AD8-F90E-F0AFC729567E}"/>
              </a:ext>
            </a:extLst>
          </p:cNvPr>
          <p:cNvSpPr>
            <a:spLocks/>
          </p:cNvSpPr>
          <p:nvPr/>
        </p:nvSpPr>
        <p:spPr>
          <a:xfrm>
            <a:off x="7138754" y="3738901"/>
            <a:ext cx="1402940" cy="1260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79F9C4-1968-2730-31A0-880F8ADFB6B2}"/>
              </a:ext>
            </a:extLst>
          </p:cNvPr>
          <p:cNvSpPr/>
          <p:nvPr/>
        </p:nvSpPr>
        <p:spPr>
          <a:xfrm>
            <a:off x="8777288" y="3645024"/>
            <a:ext cx="183356" cy="1405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98BCFF0-3032-8C04-ED14-AB8803E94033}"/>
              </a:ext>
            </a:extLst>
          </p:cNvPr>
          <p:cNvSpPr/>
          <p:nvPr/>
        </p:nvSpPr>
        <p:spPr>
          <a:xfrm>
            <a:off x="5761451" y="3744017"/>
            <a:ext cx="219064" cy="1260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088603A-450A-6F57-46CE-4C4F1BF56786}"/>
              </a:ext>
            </a:extLst>
          </p:cNvPr>
          <p:cNvSpPr/>
          <p:nvPr/>
        </p:nvSpPr>
        <p:spPr>
          <a:xfrm>
            <a:off x="6766443" y="3744017"/>
            <a:ext cx="219064" cy="189751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450C-F610-1E91-C0CF-31A8EB2F9DF9}"/>
              </a:ext>
            </a:extLst>
          </p:cNvPr>
          <p:cNvSpPr txBox="1"/>
          <p:nvPr/>
        </p:nvSpPr>
        <p:spPr>
          <a:xfrm>
            <a:off x="5846496" y="4508108"/>
            <a:ext cx="10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219F5-C002-C0BA-14E4-99B56F926584}"/>
              </a:ext>
            </a:extLst>
          </p:cNvPr>
          <p:cNvSpPr txBox="1">
            <a:spLocks/>
          </p:cNvSpPr>
          <p:nvPr/>
        </p:nvSpPr>
        <p:spPr>
          <a:xfrm>
            <a:off x="4840706" y="4146462"/>
            <a:ext cx="10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1505F-7530-7EF5-8123-4857A159074A}"/>
              </a:ext>
            </a:extLst>
          </p:cNvPr>
          <p:cNvSpPr txBox="1"/>
          <p:nvPr/>
        </p:nvSpPr>
        <p:spPr>
          <a:xfrm>
            <a:off x="8616280" y="53732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PrintInfo</a:t>
            </a:r>
            <a:r>
              <a:rPr lang="en-US" dirty="0"/>
              <a:t>(Base base)</a:t>
            </a:r>
          </a:p>
        </p:txBody>
      </p:sp>
    </p:spTree>
    <p:extLst>
      <p:ext uri="{BB962C8B-B14F-4D97-AF65-F5344CB8AC3E}">
        <p14:creationId xmlns:p14="http://schemas.microsoft.com/office/powerpoint/2010/main" val="7125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29401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Срезка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</a:t>
            </a:r>
            <a:r>
              <a:rPr lang="ru-RU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ок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6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Эта особенность идиоматична для </a:t>
            </a:r>
            <a:r>
              <a:rPr lang="en-US" sz="2400" dirty="0"/>
              <a:t>C++</a:t>
            </a:r>
            <a:r>
              <a:rPr lang="ru-RU" sz="2400" dirty="0"/>
              <a:t>, в котором классы – являются</a:t>
            </a:r>
            <a:r>
              <a:rPr lang="en-US" sz="2400" dirty="0"/>
              <a:t> value-</a:t>
            </a:r>
            <a:r>
              <a:rPr lang="ru-RU" sz="2400" dirty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/>
              <a:t>В языках типа </a:t>
            </a:r>
            <a:r>
              <a:rPr lang="en-US" sz="2200" dirty="0"/>
              <a:t>Java, C#</a:t>
            </a:r>
            <a:r>
              <a:rPr lang="ru-RU" sz="2200" dirty="0"/>
              <a:t>, где классы являются </a:t>
            </a:r>
            <a:r>
              <a:rPr lang="en-US" sz="2200" dirty="0"/>
              <a:t>reference-</a:t>
            </a:r>
            <a:r>
              <a:rPr lang="ru-RU" sz="2200" dirty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const&amp; 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8ACA4-A8E9-4CCE-9658-0C1537BB41BB}"/>
              </a:ext>
            </a:extLst>
          </p:cNvPr>
          <p:cNvSpPr txBox="1"/>
          <p:nvPr/>
        </p:nvSpPr>
        <p:spPr>
          <a:xfrm>
            <a:off x="119336" y="0"/>
            <a:ext cx="12072664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 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Vector()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Vector(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: data_(Allocate(size))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capacity_(size)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size_(size)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size; ++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(data_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T();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переменной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содержится количество созданных элементов.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Теперь их надо разрушить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(data_,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память, выделенную через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Allocate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Deallocate(data_);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Перевыбрасываем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пойманное исключение, чтобы сообщить об ошибке создания объекта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AA2E7C-7A93-302B-0636-CB555DDA4871}"/>
              </a:ext>
            </a:extLst>
          </p:cNvPr>
          <p:cNvGrpSpPr/>
          <p:nvPr/>
        </p:nvGrpSpPr>
        <p:grpSpPr>
          <a:xfrm>
            <a:off x="6206690" y="1484784"/>
            <a:ext cx="4929869" cy="504056"/>
            <a:chOff x="6206690" y="1484784"/>
            <a:chExt cx="4929869" cy="5040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7CAE39-479F-884A-6198-67EC9CBB38DB}"/>
                </a:ext>
              </a:extLst>
            </p:cNvPr>
            <p:cNvSpPr/>
            <p:nvPr/>
          </p:nvSpPr>
          <p:spPr>
            <a:xfrm>
              <a:off x="6206690" y="1484784"/>
              <a:ext cx="4929869" cy="504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F23EC6-1B0A-D8AC-5498-2EC3B9FA4AA7}"/>
                </a:ext>
              </a:extLst>
            </p:cNvPr>
            <p:cNvSpPr/>
            <p:nvPr/>
          </p:nvSpPr>
          <p:spPr>
            <a:xfrm>
              <a:off x="631202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A88F28-75FD-2950-AA55-DEFFDD334F26}"/>
                </a:ext>
              </a:extLst>
            </p:cNvPr>
            <p:cNvSpPr/>
            <p:nvPr/>
          </p:nvSpPr>
          <p:spPr>
            <a:xfrm>
              <a:off x="679684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E9C7EB-3F00-706B-2466-8D31FD360023}"/>
                </a:ext>
              </a:extLst>
            </p:cNvPr>
            <p:cNvSpPr/>
            <p:nvPr/>
          </p:nvSpPr>
          <p:spPr>
            <a:xfrm>
              <a:off x="728166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F615E-9332-C0F8-00E2-7A3787CCBBCA}"/>
                </a:ext>
              </a:extLst>
            </p:cNvPr>
            <p:cNvSpPr/>
            <p:nvPr/>
          </p:nvSpPr>
          <p:spPr>
            <a:xfrm>
              <a:off x="776648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3F5C41-3D84-2CE7-B891-2AD0CF6ED7A2}"/>
                </a:ext>
              </a:extLst>
            </p:cNvPr>
            <p:cNvSpPr/>
            <p:nvPr/>
          </p:nvSpPr>
          <p:spPr>
            <a:xfrm>
              <a:off x="825130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7C426E-95D1-FD64-547A-2B510402B937}"/>
                </a:ext>
              </a:extLst>
            </p:cNvPr>
            <p:cNvSpPr/>
            <p:nvPr/>
          </p:nvSpPr>
          <p:spPr>
            <a:xfrm>
              <a:off x="873612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C5C50-DC5B-0CE7-8A0B-1A76F7380BB2}"/>
                </a:ext>
              </a:extLst>
            </p:cNvPr>
            <p:cNvSpPr/>
            <p:nvPr/>
          </p:nvSpPr>
          <p:spPr>
            <a:xfrm>
              <a:off x="922094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FCBE4D-6A02-705A-5C73-CBEAED0EAE2C}"/>
                </a:ext>
              </a:extLst>
            </p:cNvPr>
            <p:cNvSpPr/>
            <p:nvPr/>
          </p:nvSpPr>
          <p:spPr>
            <a:xfrm>
              <a:off x="970576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DAC1CE-6076-23B2-280B-CE2E5D15C527}"/>
                </a:ext>
              </a:extLst>
            </p:cNvPr>
            <p:cNvSpPr/>
            <p:nvPr/>
          </p:nvSpPr>
          <p:spPr>
            <a:xfrm>
              <a:off x="1019058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1F298D-8CFE-68A3-F95C-6A13C80D2686}"/>
                </a:ext>
              </a:extLst>
            </p:cNvPr>
            <p:cNvSpPr/>
            <p:nvPr/>
          </p:nvSpPr>
          <p:spPr>
            <a:xfrm>
              <a:off x="1067540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DA71CA-22AA-AEF9-6F64-342D594EF348}"/>
              </a:ext>
            </a:extLst>
          </p:cNvPr>
          <p:cNvSpPr/>
          <p:nvPr/>
        </p:nvSpPr>
        <p:spPr>
          <a:xfrm>
            <a:off x="631202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02A5D-EC7D-7AD2-112E-210A40CD8EF8}"/>
              </a:ext>
            </a:extLst>
          </p:cNvPr>
          <p:cNvSpPr/>
          <p:nvPr/>
        </p:nvSpPr>
        <p:spPr>
          <a:xfrm>
            <a:off x="679684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2AA604-7D92-1C77-5A87-A79D50FF77BD}"/>
              </a:ext>
            </a:extLst>
          </p:cNvPr>
          <p:cNvSpPr/>
          <p:nvPr/>
        </p:nvSpPr>
        <p:spPr>
          <a:xfrm>
            <a:off x="728166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C4750-9AC2-54EE-3BBF-A8F390CAADF8}"/>
              </a:ext>
            </a:extLst>
          </p:cNvPr>
          <p:cNvSpPr/>
          <p:nvPr/>
        </p:nvSpPr>
        <p:spPr>
          <a:xfrm>
            <a:off x="776648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DCC59-16F0-FF9A-2BFE-ED14D9080362}"/>
              </a:ext>
            </a:extLst>
          </p:cNvPr>
          <p:cNvSpPr/>
          <p:nvPr/>
        </p:nvSpPr>
        <p:spPr>
          <a:xfrm>
            <a:off x="825130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B4DE3-4B2D-AD73-F45F-690EC5C1B6B7}"/>
              </a:ext>
            </a:extLst>
          </p:cNvPr>
          <p:cNvSpPr/>
          <p:nvPr/>
        </p:nvSpPr>
        <p:spPr>
          <a:xfrm>
            <a:off x="873612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59D8B-2773-7CC1-3B3A-579605F64A18}"/>
              </a:ext>
            </a:extLst>
          </p:cNvPr>
          <p:cNvSpPr/>
          <p:nvPr/>
        </p:nvSpPr>
        <p:spPr>
          <a:xfrm>
            <a:off x="9220944" y="1556792"/>
            <a:ext cx="360040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классы исключений библиотеки </a:t>
            </a:r>
            <a:r>
              <a:rPr lang="en-US" dirty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427641"/>
              </p:ext>
            </p:extLst>
          </p:nvPr>
        </p:nvGraphicFramePr>
        <p:xfrm>
          <a:off x="407368" y="1988840"/>
          <a:ext cx="11377264" cy="4734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стандартные классы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exception</a:t>
            </a:r>
            <a:r>
              <a:rPr lang="en-US" dirty="0"/>
              <a:t> – </a:t>
            </a:r>
            <a:r>
              <a:rPr lang="ru-RU" dirty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/>
              <a:t>logic_error</a:t>
            </a:r>
            <a:r>
              <a:rPr lang="en-US" dirty="0"/>
              <a:t> – </a:t>
            </a:r>
            <a:r>
              <a:rPr lang="ru-RU" dirty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/>
              <a:t>runtime_error</a:t>
            </a:r>
            <a:r>
              <a:rPr lang="en-US" dirty="0"/>
              <a:t> – </a:t>
            </a:r>
            <a:r>
              <a:rPr lang="ru-RU" dirty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/>
              <a:t>bad_alloc</a:t>
            </a:r>
            <a:r>
              <a:rPr lang="en-US" dirty="0"/>
              <a:t> – </a:t>
            </a:r>
            <a:r>
              <a:rPr lang="ru-RU" dirty="0"/>
              <a:t>ошибка выделения памяти</a:t>
            </a:r>
          </a:p>
          <a:p>
            <a:r>
              <a:rPr lang="en-US" b="1" dirty="0" err="1"/>
              <a:t>bad_cast</a:t>
            </a:r>
            <a:r>
              <a:rPr lang="en-US" dirty="0"/>
              <a:t> – </a:t>
            </a:r>
            <a:r>
              <a:rPr lang="ru-RU" dirty="0"/>
              <a:t>ошибка приведения типа</a:t>
            </a:r>
          </a:p>
          <a:p>
            <a:r>
              <a:rPr lang="en-US" b="1" dirty="0" err="1"/>
              <a:t>bad_optional_access</a:t>
            </a:r>
            <a:r>
              <a:rPr lang="en-US" dirty="0"/>
              <a:t> – </a:t>
            </a:r>
            <a:r>
              <a:rPr lang="ru-RU" dirty="0"/>
              <a:t>попытка вызывать </a:t>
            </a:r>
            <a:r>
              <a:rPr lang="en-US" dirty="0"/>
              <a:t>value() </a:t>
            </a:r>
            <a:r>
              <a:rPr lang="ru-RU" dirty="0"/>
              <a:t>у пустого </a:t>
            </a:r>
            <a:r>
              <a:rPr lang="en-US" dirty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исключений</a:t>
            </a:r>
            <a:endParaRPr lang="en-US" sz="2800" dirty="0"/>
          </a:p>
          <a:p>
            <a:r>
              <a:rPr lang="ru-RU" sz="2800" dirty="0"/>
              <a:t>Отделение кода обработки ошибок от кода, выполняющего «полезную» работу</a:t>
            </a:r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dirty="0"/>
              <a:t>имя файла и номер строки, сообщение об ошибке, код системной ошибки и т.п.</a:t>
            </a:r>
          </a:p>
          <a:p>
            <a:r>
              <a:rPr lang="ru-RU" dirty="0"/>
              <a:t>Исключение выбрасывается в одном месте, а обрабатывается на уровень выше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функций используемого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исключений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функции или метода класса</a:t>
            </a:r>
          </a:p>
          <a:p>
            <a:r>
              <a:rPr lang="ru-RU" dirty="0"/>
              <a:t>Увеличение размеров машинного кода и некоторое снижение его быстродействия (особенно, если исключение выбросилось)</a:t>
            </a:r>
          </a:p>
          <a:p>
            <a:r>
              <a:rPr lang="ru-RU" dirty="0"/>
              <a:t>Необходимость разработки кода, 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/>
              <a:t>Деструктор для такого объекта вызван не будет</a:t>
            </a:r>
          </a:p>
          <a:p>
            <a:r>
              <a:rPr lang="ru-RU" dirty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1"/>
            <a:r>
              <a:rPr lang="ru-RU" dirty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1"/>
            <a:r>
              <a:rPr lang="ru-RU" dirty="0"/>
              <a:t>Порядок вызова деструкторов – обратный порядку вызова конструкторов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"A::~A("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B(std::string const&amp; name, 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delete []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"B::~B("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 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catch (std::</a:t>
            </a:r>
            <a:r>
              <a:rPr lang="en-US" sz="1200" b="1" dirty="0" err="1">
                <a:latin typeface="Courier New" pitchFamily="49" charset="0"/>
              </a:rPr>
              <a:t>bad_alloc</a:t>
            </a:r>
            <a:r>
              <a:rPr lang="en-US" sz="1200" b="1" dirty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"Error: " &lt;&lt; </a:t>
            </a:r>
            <a:r>
              <a:rPr lang="en-US" sz="1200" b="1" dirty="0" err="1">
                <a:latin typeface="Courier New" pitchFamily="49" charset="0"/>
              </a:rPr>
              <a:t>e.what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52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524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52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52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524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52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52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8876" y="5429265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8239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Нехватка памяти и выброс исключения</a:t>
            </a:r>
            <a:r>
              <a:rPr lang="en-US" sz="1600" dirty="0"/>
              <a:t> std::</a:t>
            </a:r>
            <a:r>
              <a:rPr lang="en-US" sz="1600" dirty="0" err="1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A60AD-1E9E-469A-A7AC-DAC1ECA0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функции, не выбрасывающие исключений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D0ECB-3153-463F-89EA-927363013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80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03AEA0-B736-4507-AF4F-A7C7518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F6830-EBCE-4724-96E6-0F0F0598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Указывает на то, может ли функция или метод выбросить исключение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 err="1"/>
              <a:t>noexcept</a:t>
            </a:r>
            <a:r>
              <a:rPr lang="ru-RU" dirty="0"/>
              <a:t>(</a:t>
            </a:r>
            <a:r>
              <a:rPr lang="ru-RU" i="1" dirty="0"/>
              <a:t>выражение</a:t>
            </a:r>
            <a:r>
              <a:rPr lang="ru-RU" dirty="0"/>
              <a:t>)</a:t>
            </a:r>
            <a:endParaRPr lang="en-US" dirty="0"/>
          </a:p>
          <a:p>
            <a:pPr lvl="2"/>
            <a:r>
              <a:rPr lang="ru-RU" dirty="0"/>
              <a:t>Если значение выражения равно </a:t>
            </a:r>
            <a:r>
              <a:rPr lang="en-US" dirty="0"/>
              <a:t>true</a:t>
            </a:r>
            <a:r>
              <a:rPr lang="ru-RU" dirty="0"/>
              <a:t>, функция не выбрасывает исключений</a:t>
            </a:r>
          </a:p>
          <a:p>
            <a:pPr lvl="1"/>
            <a:r>
              <a:rPr lang="en-US" dirty="0" err="1"/>
              <a:t>noexcept</a:t>
            </a:r>
            <a:r>
              <a:rPr lang="en-US" dirty="0"/>
              <a:t> – </a:t>
            </a:r>
            <a:r>
              <a:rPr lang="ru-RU" dirty="0"/>
              <a:t>то же, что </a:t>
            </a:r>
            <a:r>
              <a:rPr lang="en-US" dirty="0" err="1"/>
              <a:t>noexcept</a:t>
            </a:r>
            <a:r>
              <a:rPr lang="en-US" dirty="0"/>
              <a:t>(true)</a:t>
            </a:r>
          </a:p>
          <a:p>
            <a:pPr lvl="1"/>
            <a:r>
              <a:rPr lang="ru-RU" dirty="0"/>
              <a:t>Выражение должно быть вычислимо во время компиляции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6B06B1-AA47-4010-AB0C-A7D5B3F7EBF8}"/>
              </a:ext>
            </a:extLst>
          </p:cNvPr>
          <p:cNvSpPr/>
          <p:nvPr/>
        </p:nvSpPr>
        <p:spPr>
          <a:xfrm>
            <a:off x="826023" y="4776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e-DE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0E4F6-385F-436B-9AA8-CCDEA6359B1F}"/>
              </a:ext>
            </a:extLst>
          </p:cNvPr>
          <p:cNvSpPr/>
          <p:nvPr/>
        </p:nvSpPr>
        <p:spPr>
          <a:xfrm>
            <a:off x="5951984" y="6381328"/>
            <a:ext cx="600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https://en.cppreference.com/w/cpp/language/noexcept_spec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B04E1-0105-47BB-A498-66677D52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433" y="4365104"/>
            <a:ext cx="1976510" cy="19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F95-4461-4078-8C46-A961BAA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если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функция выбросит исключение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C8B0-2E0C-4F3E-B9B5-4046123F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исключение не будет поймано внутри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функции, вызовется </a:t>
            </a:r>
            <a:r>
              <a:rPr lang="en-US" dirty="0"/>
              <a:t>std::terminate </a:t>
            </a:r>
            <a:r>
              <a:rPr lang="ru-RU" dirty="0"/>
              <a:t>и программа завершит свою работу</a:t>
            </a:r>
          </a:p>
          <a:p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 должны либо всегда завершаться успехом, либо использовать альтернативные способы сообщить наружу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4150992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исключений в деструкторе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Деструкторы по умолчанию</a:t>
            </a:r>
            <a:r>
              <a:rPr lang="en-US" dirty="0"/>
              <a:t> </a:t>
            </a:r>
            <a:r>
              <a:rPr lang="en-US" dirty="0" err="1"/>
              <a:t>noexcept</a:t>
            </a:r>
            <a:endParaRPr lang="ru-RU" dirty="0"/>
          </a:p>
          <a:p>
            <a:r>
              <a:rPr lang="ru-RU" dirty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/>
              <a:t>Исключение не должно выйти за пределы тела деструктора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выброс исключения в деструкторе может приводит к аварийному завершению работы программы, если выброс происходит во время раскрутки стека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2AF1-F2C9-4AA5-901D-D088708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Стремитесь делать </a:t>
            </a:r>
            <a:r>
              <a:rPr lang="en-US" dirty="0"/>
              <a:t>move-</a:t>
            </a:r>
            <a:r>
              <a:rPr lang="ru-RU" dirty="0"/>
              <a:t>конструктор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moving </a:t>
            </a:r>
            <a:r>
              <a:rPr lang="ru-RU" dirty="0"/>
              <a:t>оператор присваивания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CCC8-E8C8-4A7E-BC3E-F121D8C4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стандартных коллекций используют более эффективные алгоритмы, если у элементов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конструкторы или операции присваивания</a:t>
            </a:r>
          </a:p>
          <a:p>
            <a:pPr lvl="1"/>
            <a:r>
              <a:rPr lang="ru-RU" dirty="0"/>
              <a:t>Например, </a:t>
            </a:r>
            <a:r>
              <a:rPr lang="en-US" b="1" dirty="0"/>
              <a:t>vector::</a:t>
            </a:r>
            <a:r>
              <a:rPr lang="en-US" b="1" dirty="0" err="1"/>
              <a:t>push_back</a:t>
            </a:r>
            <a:r>
              <a:rPr lang="ru-RU" dirty="0"/>
              <a:t> будет перемещать элементы, а не копировать, если элементы имеют </a:t>
            </a:r>
            <a:r>
              <a:rPr lang="en-US" dirty="0" err="1"/>
              <a:t>noexcept</a:t>
            </a:r>
            <a:r>
              <a:rPr lang="en-US" dirty="0"/>
              <a:t> move-</a:t>
            </a:r>
            <a:r>
              <a:rPr lang="ru-RU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7983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1739D-8EF6-415E-95BE-7B3CE1B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Бенчмарк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6E31C-F561-4DFA-B37F-0BB812B9A4ED}"/>
              </a:ext>
            </a:extLst>
          </p:cNvPr>
          <p:cNvSpPr/>
          <p:nvPr/>
        </p:nvSpPr>
        <p:spPr>
          <a:xfrm>
            <a:off x="191344" y="1916832"/>
            <a:ext cx="5256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B8680-D5C6-4FD9-92DF-4ECF1567962A}"/>
              </a:ext>
            </a:extLst>
          </p:cNvPr>
          <p:cNvSpPr/>
          <p:nvPr/>
        </p:nvSpPr>
        <p:spPr>
          <a:xfrm>
            <a:off x="6816080" y="1916832"/>
            <a:ext cx="5375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0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81B33-99AE-40FB-BFC2-7A3C110E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3987450"/>
            <a:ext cx="2524477" cy="2505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E0CD17-FB89-4626-8F9C-412083260128}"/>
              </a:ext>
            </a:extLst>
          </p:cNvPr>
          <p:cNvSpPr/>
          <p:nvPr/>
        </p:nvSpPr>
        <p:spPr>
          <a:xfrm>
            <a:off x="119336" y="0"/>
            <a:ext cx="9074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NoexceptMoveAndAssignment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&lt;Foo&gt;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70D88-A2CA-4564-B87F-D14C725EF539}"/>
              </a:ext>
            </a:extLst>
          </p:cNvPr>
          <p:cNvSpPr/>
          <p:nvPr/>
        </p:nvSpPr>
        <p:spPr>
          <a:xfrm>
            <a:off x="47328" y="3441680"/>
            <a:ext cx="10153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PotentiallyThrowingMoveAndAssignment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&lt;Bar&gt;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8446D-1814-493B-A876-D211D6A40176}"/>
              </a:ext>
            </a:extLst>
          </p:cNvPr>
          <p:cNvSpPr/>
          <p:nvPr/>
        </p:nvSpPr>
        <p:spPr>
          <a:xfrm>
            <a:off x="2351584" y="6488668"/>
            <a:ext cx="583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https://quick-bench.com/q/_uklryCDJgzH4Xa4ZtD4YO09XbY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2BE3D-767D-4ECA-AD1C-8131B4761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" y="188640"/>
            <a:ext cx="8842470" cy="4883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обработки ошибок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Вывод сообщения об ошибке и аварийное завершение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Поместить код ошибки в глобальную переменную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Проблемы с многопоточными приложениями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ошибке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 что, если ошибка произошла в конструкторе класса или в перегруженной операции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Необходимо восстанавливать нормальное выполнение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Воспользоваться 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Exception-safe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/>
              <a:t>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кода, безопасного к возникновению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Гарантии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  <a:p>
            <a:r>
              <a:rPr lang="ru-RU" dirty="0"/>
              <a:t>Базовый уровень безопасности</a:t>
            </a:r>
          </a:p>
          <a:p>
            <a:r>
              <a:rPr lang="ru-RU" dirty="0"/>
              <a:t>Сильный (строгий) уровень безопасности</a:t>
            </a:r>
          </a:p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Каждый следующий уровень предоставляет все гарантии предыдущих уровней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функция выбросит исключение, состояние программы может быть </a:t>
            </a:r>
            <a:r>
              <a:rPr lang="ru-RU" dirty="0" err="1"/>
              <a:t>невалидным</a:t>
            </a:r>
            <a:endParaRPr lang="ru-RU" dirty="0"/>
          </a:p>
          <a:p>
            <a:r>
              <a:rPr lang="ru-RU" dirty="0"/>
              <a:t>Последствия</a:t>
            </a:r>
          </a:p>
          <a:p>
            <a:pPr lvl="1"/>
            <a:r>
              <a:rPr lang="en-US" dirty="0"/>
              <a:t>Undefined Behavior</a:t>
            </a:r>
          </a:p>
          <a:p>
            <a:pPr lvl="1"/>
            <a:r>
              <a:rPr lang="ru-RU" dirty="0"/>
              <a:t>Утечки памяти и других ресурсов</a:t>
            </a:r>
          </a:p>
          <a:p>
            <a:pPr lvl="1"/>
            <a:r>
              <a:rPr lang="ru-RU" dirty="0"/>
              <a:t>Аварийное завершение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функция выбросит исключение, состояние программы остаётся валидным</a:t>
            </a:r>
          </a:p>
          <a:p>
            <a:r>
              <a:rPr lang="ru-RU" dirty="0"/>
              <a:t>Сохраняются инварианты объектов, ресурсы не утекают</a:t>
            </a:r>
          </a:p>
          <a:p>
            <a:r>
              <a:rPr lang="ru-RU" dirty="0"/>
              <a:t>Этот уровень безопасности исключений считается приемлемым</a:t>
            </a:r>
          </a:p>
          <a:p>
            <a:r>
              <a:rPr lang="ru-RU" dirty="0"/>
              <a:t>Вы должны ориентироваться на этот уровень или </a:t>
            </a:r>
            <a:r>
              <a:rPr lang="ru-RU"/>
              <a:t>более высокий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Сильный (строгий)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базового уровня безопасности</a:t>
            </a:r>
          </a:p>
          <a:p>
            <a:pPr lvl="1"/>
            <a:r>
              <a:rPr lang="ru-RU" dirty="0"/>
              <a:t>Отсутствие побочных эффектов (</a:t>
            </a:r>
            <a:r>
              <a:rPr lang="en-US" dirty="0"/>
              <a:t>commit-or-rollback)</a:t>
            </a:r>
          </a:p>
          <a:p>
            <a:pPr lvl="2"/>
            <a:r>
              <a:rPr lang="ru-RU" dirty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/>
              <a:t>Достижение уровня этого безопасности может быть трудоемкой операцией или потребовать изменения архитектуры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выполнении операции исключения не выбрасываются</a:t>
            </a:r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 умолчанию</a:t>
            </a:r>
            <a:r>
              <a:rPr lang="en-US" dirty="0"/>
              <a:t> </a:t>
            </a:r>
            <a:r>
              <a:rPr lang="ru-RU" dirty="0"/>
              <a:t>деструкторы не должны выбрасывать исключений</a:t>
            </a:r>
          </a:p>
          <a:p>
            <a:r>
              <a:rPr lang="ru-RU" dirty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/>
              <a:t>Callbacks, Event Handlers</a:t>
            </a:r>
            <a:endParaRPr lang="ru-RU" dirty="0"/>
          </a:p>
          <a:p>
            <a:pPr lvl="1"/>
            <a:r>
              <a:rPr lang="ru-RU" dirty="0"/>
              <a:t>Вызовы из </a:t>
            </a:r>
            <a:r>
              <a:rPr lang="en-US" dirty="0"/>
              <a:t>third party-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66C5FB-2C29-2E29-82D4-732BB7E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68DB-2C6B-ECDC-5BD3-A0E791017344}"/>
              </a:ext>
            </a:extLst>
          </p:cNvPr>
          <p:cNvSpPr txBox="1"/>
          <p:nvPr/>
        </p:nvSpPr>
        <p:spPr>
          <a:xfrm>
            <a:off x="1983087" y="2148591"/>
            <a:ext cx="56886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89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F641B-0575-BF75-F7C1-77B4D209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87DB-1D6A-D3F0-E5AC-0C85BA4F6748}"/>
              </a:ext>
            </a:extLst>
          </p:cNvPr>
          <p:cNvSpPr txBox="1"/>
          <p:nvPr/>
        </p:nvSpPr>
        <p:spPr>
          <a:xfrm>
            <a:off x="1919536" y="2060848"/>
            <a:ext cx="646748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2676-77B8-62C6-C9F1-A7FD529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Не-</a:t>
            </a:r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ED3-F236-4E1D-4E3B-09FCEE08ACC8}"/>
              </a:ext>
            </a:extLst>
          </p:cNvPr>
          <p:cNvSpPr txBox="1"/>
          <p:nvPr/>
        </p:nvSpPr>
        <p:spPr>
          <a:xfrm>
            <a:off x="1943100" y="2204865"/>
            <a:ext cx="8305800" cy="4134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260-C60F-BDE7-4903-F77CD208BAA8}"/>
              </a:ext>
            </a:extLst>
          </p:cNvPr>
          <p:cNvSpPr txBox="1"/>
          <p:nvPr/>
        </p:nvSpPr>
        <p:spPr>
          <a:xfrm>
            <a:off x="2279576" y="5830746"/>
            <a:ext cx="800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Warning C26439: This kind of function may not throw. Declare it '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noexcept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'.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C7987-B81B-9349-73A0-666F3CA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9C89A-8270-1A99-3717-8FE0DE4EA554}"/>
              </a:ext>
            </a:extLst>
          </p:cNvPr>
          <p:cNvSpPr txBox="1"/>
          <p:nvPr/>
        </p:nvSpPr>
        <p:spPr>
          <a:xfrm>
            <a:off x="1981200" y="2276872"/>
            <a:ext cx="8305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407F3-0168-1E68-767B-FCF3287A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Возникновение ошибки в конструкторе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2196-E0E5-6AA6-9842-80DEB8FE5105}"/>
              </a:ext>
            </a:extLst>
          </p:cNvPr>
          <p:cNvSpPr txBox="1"/>
          <p:nvPr/>
        </p:nvSpPr>
        <p:spPr>
          <a:xfrm>
            <a:off x="838470" y="1691561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 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{denominator}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 делать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/*...*/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35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выполняет загрузку содержимого файла в память и возвращает результат в виде</a:t>
            </a:r>
            <a:r>
              <a:rPr lang="en-US" dirty="0"/>
              <a:t> vector&lt;char&gt;</a:t>
            </a:r>
            <a:endParaRPr lang="ru-RU" dirty="0"/>
          </a:p>
          <a:p>
            <a:pPr lvl="1"/>
            <a:r>
              <a:rPr lang="ru-RU" dirty="0"/>
              <a:t>Имя файла передается в виде параметра функции</a:t>
            </a:r>
            <a:endParaRPr lang="en-US" dirty="0"/>
          </a:p>
          <a:p>
            <a:r>
              <a:rPr lang="ru-RU" dirty="0"/>
              <a:t>Проанализировать код функции на предмет безопасности исключений</a:t>
            </a:r>
          </a:p>
          <a:p>
            <a:r>
              <a:rPr lang="ru-RU" dirty="0"/>
              <a:t>При наличии проблем с безопасностью предложить способы их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1384" y="335845"/>
            <a:ext cx="10873208" cy="61863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ReadFileToVector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");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 return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Ресайзим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–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));      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0, SEEK_SET); 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buf.data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(), 1,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             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кода и возможные решения проблем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Нет возможности отличить ошибку открытия файла от считывания содержимого пустого файла</a:t>
            </a:r>
            <a:endParaRPr lang="en-US" dirty="0"/>
          </a:p>
          <a:p>
            <a:pPr lvl="1"/>
            <a:r>
              <a:rPr lang="ru-RU" dirty="0"/>
              <a:t>Решение: Бросать исключение при ошибке открытия файла</a:t>
            </a:r>
          </a:p>
          <a:p>
            <a:r>
              <a:rPr lang="ru-RU" dirty="0"/>
              <a:t>При выбросе исключения </a:t>
            </a:r>
            <a:r>
              <a:rPr lang="en-US" dirty="0" err="1"/>
              <a:t>bad_alloc</a:t>
            </a:r>
            <a:r>
              <a:rPr lang="ru-RU" dirty="0"/>
              <a:t> файл не будет закрыт</a:t>
            </a:r>
          </a:p>
          <a:p>
            <a:pPr lvl="1"/>
            <a:r>
              <a:rPr lang="ru-RU" dirty="0"/>
              <a:t>Возможные решения:</a:t>
            </a:r>
          </a:p>
          <a:p>
            <a:pPr lvl="2"/>
            <a:r>
              <a:rPr lang="ru-RU" dirty="0"/>
              <a:t>Явный перехват исключения с </a:t>
            </a:r>
            <a:r>
              <a:rPr lang="ru-RU" dirty="0" err="1"/>
              <a:t>перевыбросом</a:t>
            </a:r>
            <a:r>
              <a:rPr lang="ru-RU" dirty="0"/>
              <a:t> после закрытия</a:t>
            </a:r>
          </a:p>
          <a:p>
            <a:pPr lvl="2"/>
            <a:r>
              <a:rPr lang="en-US" dirty="0"/>
              <a:t>BOOST_SCOPE_EXIT/</a:t>
            </a:r>
            <a:r>
              <a:rPr lang="en-US" dirty="0" err="1">
                <a:hlinkClick r:id="rId3"/>
              </a:rPr>
              <a:t>gsl</a:t>
            </a:r>
            <a:r>
              <a:rPr lang="en-US" dirty="0">
                <a:hlinkClick r:id="rId3"/>
              </a:rPr>
              <a:t>::finally</a:t>
            </a:r>
            <a:endParaRPr lang="ru-RU" dirty="0"/>
          </a:p>
          <a:p>
            <a:pPr lvl="2"/>
            <a:r>
              <a:rPr lang="ru-RU" dirty="0"/>
              <a:t>Отказ от </a:t>
            </a:r>
            <a:r>
              <a:rPr lang="en-US" dirty="0"/>
              <a:t>FILE* </a:t>
            </a:r>
            <a:r>
              <a:rPr lang="ru-RU" dirty="0"/>
              <a:t>в пользу классов с поддержкой идиомы </a:t>
            </a:r>
            <a:r>
              <a:rPr lang="en-US" dirty="0">
                <a:hlinkClick r:id="rId4"/>
              </a:rPr>
              <a:t>RAII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97346"/>
            <a:ext cx="9144000" cy="6463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ReadFileToVectorTryCatch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FILE *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0, SEEK_SET);</a:t>
            </a:r>
            <a:endParaRPr lang="ru-RU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catch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bad_alloc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3472" y="151179"/>
            <a:ext cx="9144000" cy="65556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ReadFileToVectorScopeExit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BOOST_SCOPE_EXIT_ALL((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3472" y="0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gsl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gsl_util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ReadFileToVectorScopeExit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auto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closeOnExit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gsl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::finally([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945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D06-3D9E-43F7-805C-1D17C72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RAII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cquisition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nitialization)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3285-2A19-4496-A442-8663835A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Идиома программирования, при которой владение ресурсом привязано к времени жизни объекта</a:t>
            </a:r>
          </a:p>
          <a:p>
            <a:pPr lvl="1"/>
            <a:r>
              <a:rPr lang="ru-RU" dirty="0"/>
              <a:t>Получение ресурса обычно выполняется в момент создания объекта, а освобождение – в момент разрушения</a:t>
            </a:r>
          </a:p>
          <a:p>
            <a:pPr lvl="1"/>
            <a:r>
              <a:rPr lang="ru-RU" dirty="0"/>
              <a:t>Если ресурс получить не удалось, объект не создаётся</a:t>
            </a:r>
          </a:p>
          <a:p>
            <a:r>
              <a:rPr lang="ru-RU" dirty="0"/>
              <a:t>Идиома гарантирует владение ресурсом между окончанием инициализации объекта и началом его разрушением</a:t>
            </a:r>
          </a:p>
        </p:txBody>
      </p:sp>
    </p:spTree>
    <p:extLst>
      <p:ext uri="{BB962C8B-B14F-4D97-AF65-F5344CB8AC3E}">
        <p14:creationId xmlns:p14="http://schemas.microsoft.com/office/powerpoint/2010/main" val="378791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49A7D-07AB-4225-A914-F6C11524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полезная библиотека на языке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A0B94-CBF4-4A47-BA91-B80E84E8CBAB}"/>
              </a:ext>
            </a:extLst>
          </p:cNvPr>
          <p:cNvSpPr/>
          <p:nvPr/>
        </p:nvSpPr>
        <p:spPr>
          <a:xfrm>
            <a:off x="830114" y="2492896"/>
            <a:ext cx="10378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UseResource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Удаляет ресурс. Если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функиция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ничего не делает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6129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598A30-21DC-4758-8049-E1053A91B0E1}"/>
              </a:ext>
            </a:extLst>
          </p:cNvPr>
          <p:cNvSpPr/>
          <p:nvPr/>
        </p:nvSpPr>
        <p:spPr>
          <a:xfrm>
            <a:off x="0" y="1"/>
            <a:ext cx="1142459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runtime_error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Use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33D98-8C81-4D71-A197-7DEF2B362765}"/>
              </a:ext>
            </a:extLst>
          </p:cNvPr>
          <p:cNvSpPr/>
          <p:nvPr/>
        </p:nvSpPr>
        <p:spPr>
          <a:xfrm>
            <a:off x="7608168" y="544522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Use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32657"/>
            <a:ext cx="9144000" cy="5324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file &gt;&gt;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noskipws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&lt;char&gt;(file),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DAB-A5C3-158F-89C0-03D96DE2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 перегруженных операциях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ED6B-7D9D-C8A8-F9E3-20D13229E6D6}"/>
              </a:ext>
            </a:extLst>
          </p:cNvPr>
          <p:cNvSpPr txBox="1"/>
          <p:nvPr/>
        </p:nvSpPr>
        <p:spPr>
          <a:xfrm>
            <a:off x="838200" y="2276872"/>
            <a:ext cx="7008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Что делать?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638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620688"/>
            <a:ext cx="8892480" cy="5940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ReadFileToVectorFast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ifstream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file.exceptions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badbit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|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failbit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file.seekg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file.tellg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file.seekg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CMyString</a:t>
            </a:r>
            <a:r>
              <a:rPr lang="ru-RU" dirty="0"/>
              <a:t>, предназначенный для хранения строк, предоставляющий следующие операции</a:t>
            </a:r>
            <a:endParaRPr lang="en-US" dirty="0"/>
          </a:p>
          <a:p>
            <a:pPr lvl="1"/>
            <a:r>
              <a:rPr lang="ru-RU" dirty="0"/>
              <a:t>Конструкторы (по умолчанию, копирования, инициализирующий </a:t>
            </a:r>
            <a:r>
              <a:rPr lang="en-US" dirty="0"/>
              <a:t>C-style </a:t>
            </a:r>
            <a:r>
              <a:rPr lang="ru-RU" dirty="0"/>
              <a:t>строкой)</a:t>
            </a:r>
          </a:p>
          <a:p>
            <a:pPr lvl="1"/>
            <a:r>
              <a:rPr lang="ru-RU" dirty="0"/>
              <a:t>Деструктор</a:t>
            </a:r>
          </a:p>
          <a:p>
            <a:pPr lvl="1"/>
            <a:r>
              <a:rPr lang="ru-RU" dirty="0"/>
              <a:t>Доступ к массиву символов строки</a:t>
            </a:r>
          </a:p>
          <a:p>
            <a:pPr lvl="1"/>
            <a:r>
              <a:rPr lang="ru-RU" dirty="0"/>
              <a:t>Оператор присваивания</a:t>
            </a:r>
          </a:p>
          <a:p>
            <a:r>
              <a:rPr lang="ru-RU" dirty="0"/>
              <a:t>Проанализировать методы класса на предмет безопасности исключений</a:t>
            </a:r>
          </a:p>
          <a:p>
            <a:r>
              <a:rPr lang="ru-RU" dirty="0"/>
              <a:t>При наличии проблем предложить способы их устранения</a:t>
            </a:r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char[1]),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 = '\0’; 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(const 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const&amp; other)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8" y="1"/>
            <a:ext cx="8100392" cy="65248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~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const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GetStr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+ 1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s.m_pChars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оператором =</a:t>
            </a:r>
          </a:p>
          <a:p>
            <a:pPr lvl="1"/>
            <a:r>
              <a:rPr lang="ru-RU" dirty="0"/>
              <a:t>Присваивание строки самой себе приведет к </a:t>
            </a:r>
            <a:r>
              <a:rPr lang="en-US" dirty="0"/>
              <a:t>UB</a:t>
            </a:r>
            <a:endParaRPr lang="ru-RU" dirty="0"/>
          </a:p>
          <a:p>
            <a:pPr lvl="2"/>
            <a:r>
              <a:rPr lang="ru-RU" dirty="0"/>
              <a:t>Решение: добавить проверку на </a:t>
            </a:r>
            <a:r>
              <a:rPr lang="ru-RU" dirty="0" err="1"/>
              <a:t>самоприсваивание</a:t>
            </a:r>
            <a:endParaRPr lang="ru-RU" dirty="0"/>
          </a:p>
          <a:p>
            <a:r>
              <a:rPr lang="ru-RU" dirty="0"/>
              <a:t>Выбрасывание исключения в операторе </a:t>
            </a:r>
            <a:r>
              <a:rPr lang="en-US" dirty="0"/>
              <a:t>new </a:t>
            </a:r>
            <a:r>
              <a:rPr lang="ru-RU" dirty="0"/>
              <a:t>приведет 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UB </a:t>
            </a:r>
            <a:r>
              <a:rPr lang="ru-RU" dirty="0"/>
              <a:t>при повторном вызове </a:t>
            </a:r>
            <a:r>
              <a:rPr lang="en-US" b="1" dirty="0"/>
              <a:t>delete [] </a:t>
            </a:r>
            <a:r>
              <a:rPr lang="en-US" b="1" dirty="0" err="1"/>
              <a:t>m_pChars</a:t>
            </a:r>
            <a:r>
              <a:rPr lang="en-US" b="1" dirty="0"/>
              <a:t>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764705"/>
            <a:ext cx="8676456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char *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new char [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68016" y="1775714"/>
            <a:ext cx="8676456" cy="4524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tmp.m_pChars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tmp.m_size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компактный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конструкторе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/>
              <a:t>Будут вызваны деструкторы базовых классов</a:t>
            </a:r>
          </a:p>
          <a:p>
            <a:pPr lvl="1"/>
            <a:r>
              <a:rPr lang="ru-RU" dirty="0"/>
              <a:t>Деструктор самого класса вызван не будет</a:t>
            </a:r>
            <a:endParaRPr lang="en-US" dirty="0"/>
          </a:p>
          <a:p>
            <a:r>
              <a:rPr lang="ru-RU" dirty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конструкторе объекта выделяется память под 2 массива</a:t>
            </a:r>
          </a:p>
          <a:p>
            <a:r>
              <a:rPr lang="ru-RU" dirty="0"/>
              <a:t>В деструкторе память, занимаемая массивами, освобождается</a:t>
            </a:r>
          </a:p>
          <a:p>
            <a:r>
              <a:rPr lang="ru-RU" dirty="0"/>
              <a:t>Проанализировать код на предмет безопасности исключений</a:t>
            </a:r>
          </a:p>
          <a:p>
            <a:r>
              <a:rPr lang="ru-RU" dirty="0"/>
              <a:t>При наличии проблем предложить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7568" y="476673"/>
            <a:ext cx="7488832" cy="52937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X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X(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 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E8A02-DE21-2C74-3312-8D0E110182B4}"/>
              </a:ext>
            </a:extLst>
          </p:cNvPr>
          <p:cNvSpPr txBox="1"/>
          <p:nvPr/>
        </p:nvSpPr>
        <p:spPr>
          <a:xfrm>
            <a:off x="623392" y="188640"/>
            <a:ext cx="76565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F6292-B5B6-19D4-8EEA-E08B8DA65446}"/>
              </a:ext>
            </a:extLst>
          </p:cNvPr>
          <p:cNvSpPr txBox="1"/>
          <p:nvPr/>
        </p:nvSpPr>
        <p:spPr>
          <a:xfrm>
            <a:off x="623392" y="2564904"/>
            <a:ext cx="107590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7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Утечка памяти при исключении во время</a:t>
            </a:r>
            <a:br>
              <a:rPr lang="en-US" dirty="0"/>
            </a:b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 [</a:t>
            </a:r>
            <a:r>
              <a:rPr lang="en-US" b="1" dirty="0" err="1"/>
              <a:t>numInts</a:t>
            </a:r>
            <a:r>
              <a:rPr lang="en-US" b="1" dirty="0"/>
              <a:t>]</a:t>
            </a:r>
          </a:p>
          <a:p>
            <a:pPr lvl="1"/>
            <a:r>
              <a:rPr lang="ru-RU" dirty="0"/>
              <a:t>Ранее выделенная память </a:t>
            </a:r>
            <a:r>
              <a:rPr lang="en-US" b="1" dirty="0"/>
              <a:t>new char [</a:t>
            </a:r>
            <a:r>
              <a:rPr lang="en-US" b="1" dirty="0" err="1"/>
              <a:t>numChars</a:t>
            </a:r>
            <a:r>
              <a:rPr lang="en-US" b="1" dirty="0"/>
              <a:t>]</a:t>
            </a:r>
            <a:r>
              <a:rPr lang="ru-RU" dirty="0"/>
              <a:t> не будет освобождена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Перехват исключения </a:t>
            </a:r>
            <a:r>
              <a:rPr lang="en-US" dirty="0"/>
              <a:t>c </a:t>
            </a:r>
            <a:r>
              <a:rPr lang="ru-RU" dirty="0"/>
              <a:t>освобождением памяти и дальнейшим </a:t>
            </a:r>
            <a:r>
              <a:rPr lang="ru-RU" dirty="0" err="1"/>
              <a:t>перевыбросом</a:t>
            </a:r>
            <a:r>
              <a:rPr lang="ru-RU" dirty="0"/>
              <a:t> исключения</a:t>
            </a:r>
          </a:p>
          <a:p>
            <a:pPr lvl="1"/>
            <a:r>
              <a:rPr lang="ru-RU" dirty="0"/>
              <a:t>Использование контейнеров с поддержкой идиомы </a:t>
            </a:r>
            <a:r>
              <a:rPr lang="en-US" dirty="0"/>
              <a:t>RAII</a:t>
            </a:r>
            <a:r>
              <a:rPr lang="ru-RU" dirty="0"/>
              <a:t> вместо обычных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44625"/>
            <a:ext cx="8964488" cy="6740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X_fixed1 : boost::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X_fixed1(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),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new char [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]; 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	delete []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0512" y="-27384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X_fixed2(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),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];</a:t>
            </a:r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5600" y="1582341"/>
            <a:ext cx="6912768" cy="37856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X_fixed3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X_fixed3(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Умные указатели и </a:t>
            </a:r>
            <a:r>
              <a:rPr lang="en-US" dirty="0"/>
              <a:t>RAII </a:t>
            </a:r>
            <a:r>
              <a:rPr lang="ru-RU" dirty="0"/>
              <a:t>контейнеры – не панацея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Stack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Item : boost::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Item(T const&amp; v,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const&amp; p)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:value(v)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(p){}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ItemPtr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ItemPtr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Stack(const Stack&amp;) = delete;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Stack&amp; operator=(const Stack&amp;) = delete;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return !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404664"/>
            <a:ext cx="8712968" cy="62478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make_shared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&lt;Item&gt;(value,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T result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Выброс исключения при возврате копии временной переменной в методе </a:t>
            </a:r>
            <a:r>
              <a:rPr lang="en-US" b="1" dirty="0"/>
              <a:t>Pop</a:t>
            </a:r>
            <a:r>
              <a:rPr lang="ru-RU" dirty="0"/>
              <a:t> приведет к нарушению семантики </a:t>
            </a:r>
            <a:r>
              <a:rPr lang="en-US" dirty="0"/>
              <a:t>Commit-or-Rollback</a:t>
            </a:r>
          </a:p>
          <a:p>
            <a:pPr lvl="1"/>
            <a:r>
              <a:rPr lang="ru-RU" dirty="0"/>
              <a:t>Элемент из списка удалится, хотя вернуть значение не получилось</a:t>
            </a:r>
          </a:p>
          <a:p>
            <a:r>
              <a:rPr lang="ru-RU" dirty="0"/>
              <a:t>Варианты решения:</a:t>
            </a:r>
          </a:p>
          <a:p>
            <a:pPr lvl="1"/>
            <a:r>
              <a:rPr lang="ru-RU" dirty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/>
              <a:t>Требуется предварительно сконструировать объект-приемник</a:t>
            </a:r>
            <a:endParaRPr lang="en-US" dirty="0"/>
          </a:p>
          <a:p>
            <a:pPr lvl="1"/>
            <a:r>
              <a:rPr lang="ru-RU" dirty="0"/>
              <a:t>Снятие элемента с вершины с возвратом значения через </a:t>
            </a:r>
            <a:r>
              <a:rPr lang="en-US" b="1" dirty="0" err="1"/>
              <a:t>shared_ptr</a:t>
            </a:r>
            <a:endParaRPr lang="ru-RU" b="1" dirty="0"/>
          </a:p>
          <a:p>
            <a:pPr lvl="1"/>
            <a:r>
              <a:rPr lang="ru-RU" dirty="0"/>
              <a:t>Разделение метода </a:t>
            </a:r>
            <a:r>
              <a:rPr lang="en-US" b="1" dirty="0"/>
              <a:t>Pop</a:t>
            </a:r>
            <a:r>
              <a:rPr lang="en-US" dirty="0"/>
              <a:t> </a:t>
            </a:r>
            <a:r>
              <a:rPr lang="ru-RU" dirty="0"/>
              <a:t>на 2 операции</a:t>
            </a:r>
          </a:p>
          <a:p>
            <a:pPr lvl="2"/>
            <a:r>
              <a:rPr lang="ru-RU" dirty="0"/>
              <a:t>Получение копии элемента, находящейся на вершине стека</a:t>
            </a:r>
          </a:p>
          <a:p>
            <a:pPr lvl="2"/>
            <a:r>
              <a:rPr lang="ru-RU" dirty="0"/>
              <a:t>Снятие элемента с вершины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9536" y="1"/>
            <a:ext cx="8208912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StackFixed1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Pop(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 &amp; value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StackFixed1&lt;string&gt;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stringStack.Push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 top;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"/>
            <a:ext cx="8784976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StackFixed2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unique_ptr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&lt;T&gt;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auto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pValue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make_unique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&lt;T&gt;(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return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pValue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…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StackFixed2&lt;string&gt;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stringStack.Push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76BD7-F584-AC61-E40B-13EF2D1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Нелокальная обработка ошибок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7E032-C1D3-3BE1-1FED-2E7ABAE6F4AD}"/>
              </a:ext>
            </a:extLst>
          </p:cNvPr>
          <p:cNvSpPr/>
          <p:nvPr/>
        </p:nvSpPr>
        <p:spPr>
          <a:xfrm>
            <a:off x="404936" y="2060848"/>
            <a:ext cx="201865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ShowSomething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F8D3D-7D95-EC77-7D68-1229951DA48F}"/>
              </a:ext>
            </a:extLst>
          </p:cNvPr>
          <p:cNvSpPr/>
          <p:nvPr/>
        </p:nvSpPr>
        <p:spPr>
          <a:xfrm>
            <a:off x="332928" y="3501009"/>
            <a:ext cx="2162672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ShowImage</a:t>
            </a:r>
            <a:r>
              <a:rPr lang="en-US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FDCC9-380C-3224-287B-214A20AB2F6E}"/>
              </a:ext>
            </a:extLst>
          </p:cNvPr>
          <p:cNvSpPr/>
          <p:nvPr/>
        </p:nvSpPr>
        <p:spPr>
          <a:xfrm>
            <a:off x="5303912" y="4963861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LoadChunk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3C780-F88D-E546-0F42-5A5FFC9DA07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414264" y="2924944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83DA8-B2E9-1372-8DF9-40A2202DCCE2}"/>
              </a:ext>
            </a:extLst>
          </p:cNvPr>
          <p:cNvSpPr/>
          <p:nvPr/>
        </p:nvSpPr>
        <p:spPr>
          <a:xfrm>
            <a:off x="332929" y="4973469"/>
            <a:ext cx="2162670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LoadImage</a:t>
            </a:r>
            <a:r>
              <a:rPr lang="en-US" dirty="0"/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8F6058-0E2A-3004-414E-D42028F6682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414264" y="4365105"/>
            <a:ext cx="0" cy="60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84BC4-7231-3EF2-7975-99B5D433BC4E}"/>
              </a:ext>
            </a:extLst>
          </p:cNvPr>
          <p:cNvSpPr/>
          <p:nvPr/>
        </p:nvSpPr>
        <p:spPr>
          <a:xfrm>
            <a:off x="3214463" y="4963861"/>
            <a:ext cx="1513385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LoadFile</a:t>
            </a:r>
            <a:r>
              <a:rPr lang="en-US" dirty="0"/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ECEAA7-0551-BD23-DFC5-079CBC462C8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2495599" y="5395909"/>
            <a:ext cx="718864" cy="9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381BE-FF06-2A5B-BA9D-B6FDA6411868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727848" y="539590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2636993-E0F9-CCCD-DD07-90A7C7288228}"/>
              </a:ext>
            </a:extLst>
          </p:cNvPr>
          <p:cNvSpPr/>
          <p:nvPr/>
        </p:nvSpPr>
        <p:spPr>
          <a:xfrm>
            <a:off x="6714766" y="4783841"/>
            <a:ext cx="360040" cy="3600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E8D62B-EBC8-2E25-13CD-37DD063140F3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3816402" y="2612255"/>
            <a:ext cx="1030804" cy="367240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7" grpId="0" animBg="1"/>
      <p:bldP spid="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"/>
            <a:ext cx="8712968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const T&amp;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GetTop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16080" y="4609211"/>
            <a:ext cx="5220072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stack.Push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stack.GetTop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4. Не все так просто с </a:t>
            </a:r>
            <a:r>
              <a:rPr lang="en-US" dirty="0" err="1"/>
              <a:t>shared_ptr</a:t>
            </a:r>
            <a:r>
              <a:rPr lang="en-US" dirty="0"/>
              <a:t>/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принимает пару аргументов, являющихся умными указателями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на некоторые типы</a:t>
            </a:r>
          </a:p>
          <a:p>
            <a:r>
              <a:rPr lang="ru-RU" dirty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7448" y="2276873"/>
            <a:ext cx="90364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class X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{};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class Y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{};</a:t>
            </a: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&lt;X&gt; const&amp; x,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&lt;Y&gt; const&amp; y)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// Внутренности нас не интересуют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char*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&lt;X&gt;(new X),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Имеющиеся проблемы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определен порядок вычисления значений аргументов функций</a:t>
            </a:r>
          </a:p>
          <a:p>
            <a:pPr lvl="1"/>
            <a:r>
              <a:rPr lang="ru-RU" dirty="0"/>
              <a:t>Дополнительные возможности для оптимизации</a:t>
            </a:r>
          </a:p>
          <a:p>
            <a:pPr lvl="1"/>
            <a:r>
              <a:rPr lang="ru-RU" dirty="0"/>
              <a:t>Создание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/>
              <a:t>new X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&lt;X&gt;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&lt;Y&gt;</a:t>
            </a:r>
            <a:endParaRPr lang="ru-RU" dirty="0"/>
          </a:p>
          <a:p>
            <a:pPr lvl="1"/>
            <a:r>
              <a:rPr lang="ru-RU" dirty="0"/>
              <a:t>При выбросе исключения во время </a:t>
            </a:r>
            <a:r>
              <a:rPr lang="en-US" dirty="0">
                <a:solidFill>
                  <a:srgbClr val="FF0000"/>
                </a:solidFill>
              </a:rPr>
              <a:t>new 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память, выделенная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new X</a:t>
            </a:r>
            <a:r>
              <a:rPr lang="ru-RU" dirty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Решение 1: Создать временные переменные типа </a:t>
            </a:r>
            <a:r>
              <a:rPr lang="en-US" dirty="0" err="1"/>
              <a:t>shared_ptr</a:t>
            </a:r>
            <a:r>
              <a:rPr lang="ru-RU" dirty="0"/>
              <a:t> и передать их в виде аргументов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&lt;X&gt; x(new X);</a:t>
            </a:r>
            <a:br>
              <a:rPr lang="en-US" dirty="0"/>
            </a:br>
            <a:r>
              <a:rPr lang="en-US" dirty="0" err="1"/>
              <a:t>shared_ptr</a:t>
            </a:r>
            <a:r>
              <a:rPr lang="en-US" dirty="0"/>
              <a:t>&lt;Y&gt; y(new Y);</a:t>
            </a:r>
            <a:br>
              <a:rPr lang="en-US" dirty="0"/>
            </a:br>
            <a:r>
              <a:rPr lang="en-US" dirty="0" err="1"/>
              <a:t>DoSomething</a:t>
            </a:r>
            <a:r>
              <a:rPr lang="en-US" dirty="0"/>
              <a:t>(x, y);</a:t>
            </a:r>
            <a:endParaRPr lang="ru-RU" dirty="0"/>
          </a:p>
          <a:p>
            <a:pPr lvl="1"/>
            <a:r>
              <a:rPr lang="ru-RU" dirty="0"/>
              <a:t>Недостаток: лишние переменные</a:t>
            </a:r>
            <a:endParaRPr lang="en-US" dirty="0"/>
          </a:p>
          <a:p>
            <a:r>
              <a:rPr lang="ru-RU" dirty="0"/>
              <a:t>Решение 2: использовать функцию </a:t>
            </a:r>
            <a:r>
              <a:rPr lang="en-US" dirty="0" err="1"/>
              <a:t>make_shared</a:t>
            </a:r>
            <a:endParaRPr lang="en-US" dirty="0"/>
          </a:p>
          <a:p>
            <a:pPr lvl="1"/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make_shared</a:t>
            </a:r>
            <a:r>
              <a:rPr lang="en-US" dirty="0"/>
              <a:t>&lt;X&gt;(), </a:t>
            </a:r>
            <a:r>
              <a:rPr lang="en-US" dirty="0" err="1"/>
              <a:t>make_shared</a:t>
            </a:r>
            <a:r>
              <a:rPr lang="en-US" dirty="0"/>
              <a:t>&lt;Y&gt;</a:t>
            </a:r>
            <a:r>
              <a:rPr lang="ru-RU" dirty="0"/>
              <a:t>())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Достоинства: </a:t>
            </a:r>
          </a:p>
          <a:p>
            <a:pPr lvl="2"/>
            <a:r>
              <a:rPr lang="ru-RU" dirty="0"/>
              <a:t>Меньше кода</a:t>
            </a:r>
          </a:p>
          <a:p>
            <a:pPr lvl="2"/>
            <a:r>
              <a:rPr lang="ru-RU" dirty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/>
          </a:p>
          <a:p>
            <a:pPr lvl="1"/>
            <a:r>
              <a:rPr lang="ru-RU" dirty="0"/>
              <a:t>Недостаток:</a:t>
            </a:r>
          </a:p>
          <a:p>
            <a:pPr lvl="2"/>
            <a:r>
              <a:rPr lang="ru-RU" dirty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/>
              <a:t>weak-</a:t>
            </a:r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класс безопасным к возникновению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/>
              <a:t>Оценить последствия исключений</a:t>
            </a:r>
          </a:p>
          <a:p>
            <a:r>
              <a:rPr lang="ru-RU" dirty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r>
              <a:rPr lang="ru-RU" dirty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Общие рекомендации по разработке </a:t>
            </a:r>
            <a:r>
              <a:rPr lang="en-US" dirty="0"/>
              <a:t>Exception-Safe</a:t>
            </a:r>
            <a:r>
              <a:rPr lang="ru-RU" dirty="0"/>
              <a:t>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Стремиться к сокращению размеров методов/функций</a:t>
            </a:r>
          </a:p>
          <a:p>
            <a:pPr lvl="1"/>
            <a:r>
              <a:rPr lang="ru-RU" dirty="0"/>
              <a:t>Один метод – одна задача</a:t>
            </a:r>
          </a:p>
          <a:p>
            <a:r>
              <a:rPr lang="ru-RU" dirty="0"/>
              <a:t>Использовать надежные механизмы</a:t>
            </a:r>
          </a:p>
          <a:p>
            <a:pPr lvl="1"/>
            <a:r>
              <a:rPr lang="en-US" dirty="0"/>
              <a:t>RAII, Smart Pointers, </a:t>
            </a:r>
            <a:r>
              <a:rPr lang="ru-RU" dirty="0"/>
              <a:t>надежные библиотеки</a:t>
            </a:r>
          </a:p>
          <a:p>
            <a:r>
              <a:rPr lang="ru-RU" dirty="0"/>
              <a:t>В </a:t>
            </a:r>
            <a:r>
              <a:rPr lang="en-US" dirty="0"/>
              <a:t>unit-</a:t>
            </a:r>
            <a:r>
              <a:rPr lang="ru-RU" dirty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/>
              <a:t>Mock-</a:t>
            </a:r>
            <a:r>
              <a:rPr lang="ru-RU" dirty="0"/>
              <a:t>объекты, бросающие исключения</a:t>
            </a:r>
          </a:p>
          <a:p>
            <a:pPr lvl="1"/>
            <a:r>
              <a:rPr lang="ru-RU" dirty="0"/>
              <a:t>Симуляция ошибок, некорректные входные данные</a:t>
            </a:r>
          </a:p>
          <a:p>
            <a:r>
              <a:rPr lang="ru-RU" dirty="0"/>
              <a:t>Использование вспомогательных инструментов</a:t>
            </a:r>
          </a:p>
          <a:p>
            <a:pPr lvl="1"/>
            <a:r>
              <a:rPr lang="ru-RU" dirty="0"/>
              <a:t>Статический и динамический анализ кода</a:t>
            </a:r>
          </a:p>
          <a:p>
            <a:pPr lvl="1"/>
            <a:r>
              <a:rPr lang="ru-RU" dirty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C++ Streams and Stream Buffers</a:t>
            </a:r>
            <a:endParaRPr lang="ru-RU" dirty="0"/>
          </a:p>
          <a:p>
            <a:r>
              <a:rPr lang="en-US" dirty="0">
                <a:hlinkClick r:id="rId4"/>
              </a:rPr>
              <a:t>Resource Acquisition Is Initialization</a:t>
            </a:r>
            <a:endParaRPr lang="en-US" dirty="0"/>
          </a:p>
          <a:p>
            <a:r>
              <a:rPr lang="en-US" dirty="0">
                <a:hlinkClick r:id="rId5"/>
              </a:rPr>
              <a:t>Exception Safety in Generic Components</a:t>
            </a:r>
            <a:endParaRPr lang="en-US" dirty="0"/>
          </a:p>
          <a:p>
            <a:r>
              <a:rPr lang="en-US" dirty="0">
                <a:hlinkClick r:id="rId6"/>
              </a:rPr>
              <a:t>Exception Safety</a:t>
            </a:r>
            <a:endParaRPr lang="en-US" dirty="0"/>
          </a:p>
          <a:p>
            <a:r>
              <a:rPr lang="ru-RU" dirty="0">
                <a:hlinkClick r:id="rId7"/>
              </a:rPr>
              <a:t>Инвариант (программирование)</a:t>
            </a:r>
            <a:endParaRPr lang="ru-RU" dirty="0"/>
          </a:p>
          <a:p>
            <a:r>
              <a:rPr lang="en-US" dirty="0">
                <a:hlinkClick r:id="rId8"/>
              </a:rPr>
              <a:t>Constructor Failures</a:t>
            </a:r>
            <a:endParaRPr lang="en-US" dirty="0"/>
          </a:p>
          <a:p>
            <a:r>
              <a:rPr lang="en-US" dirty="0">
                <a:hlinkClick r:id="rId9"/>
              </a:rPr>
              <a:t>Uncaught Exceptions</a:t>
            </a:r>
            <a:endParaRPr lang="en-US" dirty="0"/>
          </a:p>
          <a:p>
            <a:r>
              <a:rPr lang="en-US" dirty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Встроенное в язык </a:t>
            </a:r>
            <a:r>
              <a:rPr lang="en-US" sz="2800" dirty="0"/>
              <a:t>C++</a:t>
            </a:r>
            <a:r>
              <a:rPr lang="ru-RU" sz="2800" dirty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Исключения позволяют программе обработать внештатную ситуацию </a:t>
            </a:r>
            <a:r>
              <a:rPr lang="ru-RU" b="1" dirty="0"/>
              <a:t>на более высоком уровне</a:t>
            </a:r>
            <a:r>
              <a:rPr lang="ru-RU" dirty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6225</TotalTime>
  <Words>7618</Words>
  <Application>Microsoft Office PowerPoint</Application>
  <PresentationFormat>Widescreen</PresentationFormat>
  <Paragraphs>1276</Paragraphs>
  <Slides>87</Slides>
  <Notes>63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Aptos</vt:lpstr>
      <vt:lpstr>Aptos Display</vt:lpstr>
      <vt:lpstr>Arial</vt:lpstr>
      <vt:lpstr>Calibri</vt:lpstr>
      <vt:lpstr>Cascadia Mono</vt:lpstr>
      <vt:lpstr>Consolas</vt:lpstr>
      <vt:lpstr>Courier New</vt:lpstr>
      <vt:lpstr>Impact</vt:lpstr>
      <vt:lpstr>Segoe UI</vt:lpstr>
      <vt:lpstr>Office Theme</vt:lpstr>
      <vt:lpstr>Обработка исключений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Возникновение ошибки в конструкторе</vt:lpstr>
      <vt:lpstr>Ошибки в перегруженных операциях</vt:lpstr>
      <vt:lpstr>PowerPoint Presentation</vt:lpstr>
      <vt:lpstr>Нелокальная обработка ошибок</vt:lpstr>
      <vt:lpstr>Механизм исключений</vt:lpstr>
      <vt:lpstr>Когда использовать исключения</vt:lpstr>
      <vt:lpstr>Когда не использовать исключения</vt:lpstr>
      <vt:lpstr>try-блок</vt:lpstr>
      <vt:lpstr>throw-выражение</vt:lpstr>
      <vt:lpstr>Классы в качестве объектов исключений</vt:lpstr>
      <vt:lpstr>PowerPoint Presentation</vt:lpstr>
      <vt:lpstr>PowerPoint Presentation</vt:lpstr>
      <vt:lpstr>Класс для отслеживания времени жизни</vt:lpstr>
      <vt:lpstr>Штатное выполнение</vt:lpstr>
      <vt:lpstr>Аварийное завершение программы</vt:lpstr>
      <vt:lpstr>Выбрасывание исключения</vt:lpstr>
      <vt:lpstr>Выбрасывание и перехват исключений в C++</vt:lpstr>
      <vt:lpstr>Срезка</vt:lpstr>
      <vt:lpstr>PowerPoint Presentation</vt:lpstr>
      <vt:lpstr>PowerPoint Presentation</vt:lpstr>
      <vt:lpstr>Перевыброс исключения</vt:lpstr>
      <vt:lpstr>PowerPoint Presentation</vt:lpstr>
      <vt:lpstr>Стандартные классы исключений библиотеки STL</vt:lpstr>
      <vt:lpstr>Некоторые стандартные классы исключений</vt:lpstr>
      <vt:lpstr>Преимущества использования исключений</vt:lpstr>
      <vt:lpstr>Недостатки исключений</vt:lpstr>
      <vt:lpstr>Выброс исключения в конструкторе</vt:lpstr>
      <vt:lpstr>PowerPoint Presentation</vt:lpstr>
      <vt:lpstr>Методы и функции, не выбрасывающие исключений</vt:lpstr>
      <vt:lpstr>Спецификатор noexcept</vt:lpstr>
      <vt:lpstr>Что если noexcept-функция выбросит исключение?</vt:lpstr>
      <vt:lpstr>Выброс исключений в деструкторе</vt:lpstr>
      <vt:lpstr>Стремитесь делать move-конструктор и moving оператор присваивания noexcept</vt:lpstr>
      <vt:lpstr>Бенчмарк</vt:lpstr>
      <vt:lpstr>PowerPoint Presentation</vt:lpstr>
      <vt:lpstr>Exception-safe programming</vt:lpstr>
      <vt:lpstr>Гарантии безопасности исключений</vt:lpstr>
      <vt:lpstr>Отсутствие безопасности исключений</vt:lpstr>
      <vt:lpstr>Базовый уровень безопасности</vt:lpstr>
      <vt:lpstr>Сильный (строгий) уровень безопасности</vt:lpstr>
      <vt:lpstr>Гарантия отсутствия исключений (гарантия бессбойности)</vt:lpstr>
      <vt:lpstr>Спецификатор noexcept</vt:lpstr>
      <vt:lpstr>noexcept move constructor</vt:lpstr>
      <vt:lpstr>Не-noexcept move constructor</vt:lpstr>
      <vt:lpstr>noexcept(false)</vt:lpstr>
      <vt:lpstr>Пример 1</vt:lpstr>
      <vt:lpstr>PowerPoint Presentation</vt:lpstr>
      <vt:lpstr>Анализ кода и возможные решения проблем</vt:lpstr>
      <vt:lpstr>PowerPoint Presentation</vt:lpstr>
      <vt:lpstr>PowerPoint Presentation</vt:lpstr>
      <vt:lpstr>PowerPoint Presentation</vt:lpstr>
      <vt:lpstr>Идиома RAII (Resource Acquisition Is Initialization)</vt:lpstr>
      <vt:lpstr>Пример – полезная библиотека на языке C</vt:lpstr>
      <vt:lpstr>PowerPoint Presentation</vt:lpstr>
      <vt:lpstr>PowerPoint Presentation</vt:lpstr>
      <vt:lpstr>PowerPoint Presentation</vt:lpstr>
      <vt:lpstr>Пример 2</vt:lpstr>
      <vt:lpstr>PowerPoint Presentation</vt:lpstr>
      <vt:lpstr>PowerPoint Presentation</vt:lpstr>
      <vt:lpstr>Анализ проблем и пути решения</vt:lpstr>
      <vt:lpstr>PowerPoint Presentation</vt:lpstr>
      <vt:lpstr>Более компактный вариант</vt:lpstr>
      <vt:lpstr>Исключения в конструкторе</vt:lpstr>
      <vt:lpstr>Пример 3</vt:lpstr>
      <vt:lpstr>PowerPoint Presentation</vt:lpstr>
      <vt:lpstr>Проблемы и их решения</vt:lpstr>
      <vt:lpstr>PowerPoint Presentation</vt:lpstr>
      <vt:lpstr>PowerPoint Presentation</vt:lpstr>
      <vt:lpstr>PowerPoint Presentation</vt:lpstr>
      <vt:lpstr>Умные указатели и RAII контейнеры – не панацея</vt:lpstr>
      <vt:lpstr>PowerPoint Presentation</vt:lpstr>
      <vt:lpstr>PowerPoint Presentation</vt:lpstr>
      <vt:lpstr>Анализ проблем и пути решения</vt:lpstr>
      <vt:lpstr>PowerPoint Presentation</vt:lpstr>
      <vt:lpstr>PowerPoint Presentation</vt:lpstr>
      <vt:lpstr>PowerPoint Presentation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Алексей Малов</cp:lastModifiedBy>
  <cp:revision>234</cp:revision>
  <dcterms:created xsi:type="dcterms:W3CDTF">2007-04-12T21:07:55Z</dcterms:created>
  <dcterms:modified xsi:type="dcterms:W3CDTF">2024-09-02T20:15:27Z</dcterms:modified>
</cp:coreProperties>
</file>