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346" r:id="rId2"/>
    <p:sldId id="347" r:id="rId3"/>
    <p:sldId id="348" r:id="rId4"/>
    <p:sldId id="349" r:id="rId5"/>
    <p:sldId id="350" r:id="rId6"/>
    <p:sldId id="258" r:id="rId7"/>
    <p:sldId id="259" r:id="rId8"/>
    <p:sldId id="273" r:id="rId9"/>
    <p:sldId id="274" r:id="rId10"/>
    <p:sldId id="288" r:id="rId11"/>
    <p:sldId id="286" r:id="rId12"/>
    <p:sldId id="289" r:id="rId13"/>
    <p:sldId id="287" r:id="rId14"/>
    <p:sldId id="345" r:id="rId15"/>
    <p:sldId id="290" r:id="rId16"/>
    <p:sldId id="291" r:id="rId17"/>
    <p:sldId id="292" r:id="rId18"/>
    <p:sldId id="293" r:id="rId19"/>
    <p:sldId id="296" r:id="rId20"/>
    <p:sldId id="294" r:id="rId21"/>
    <p:sldId id="295" r:id="rId22"/>
    <p:sldId id="297" r:id="rId23"/>
    <p:sldId id="351" r:id="rId24"/>
    <p:sldId id="298" r:id="rId25"/>
    <p:sldId id="299" r:id="rId26"/>
    <p:sldId id="301" r:id="rId27"/>
    <p:sldId id="300" r:id="rId28"/>
    <p:sldId id="302" r:id="rId29"/>
    <p:sldId id="303" r:id="rId30"/>
    <p:sldId id="304" r:id="rId31"/>
    <p:sldId id="305" r:id="rId32"/>
    <p:sldId id="284" r:id="rId33"/>
    <p:sldId id="275" r:id="rId34"/>
    <p:sldId id="285" r:id="rId35"/>
    <p:sldId id="306" r:id="rId36"/>
    <p:sldId id="331" r:id="rId37"/>
    <p:sldId id="332" r:id="rId38"/>
    <p:sldId id="333" r:id="rId39"/>
    <p:sldId id="334" r:id="rId40"/>
    <p:sldId id="335" r:id="rId41"/>
    <p:sldId id="336" r:id="rId42"/>
    <p:sldId id="313" r:id="rId43"/>
    <p:sldId id="314" r:id="rId44"/>
    <p:sldId id="317" r:id="rId45"/>
    <p:sldId id="318" r:id="rId46"/>
    <p:sldId id="316" r:id="rId47"/>
    <p:sldId id="352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</p:sldIdLst>
  <p:sldSz cx="9144000" cy="6858000" type="screen4x3"/>
  <p:notesSz cx="6858000" cy="9144000"/>
  <p:custDataLst>
    <p:tags r:id="rId69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7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D3037-016F-49D2-B0DE-90795D6F0C6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50930-4705-49E2-B638-D871A03781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C03FF-EC93-41EF-B03F-438C624142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C83DAB-EC19-4393-AB20-40C1F5F24CB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A5DED-6B67-4EFD-9FDE-2765C9E6A6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3BBB4-C332-4BAB-9D27-A1EA0EBDA8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499A3-DC31-45A6-91DB-A18FB9D4772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EF1F0-F0E4-4EDB-B25A-9A69F9ED73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7204B-5656-45C0-9259-3F09025E26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01A602-F0C4-40E9-876B-98DAEA2EEF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1D753-B79D-48C6-8192-264A3D89F4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7F86580D-69D4-4E21-969C-1757B646BE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6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6" r:id="rId9"/>
    <p:sldLayoutId id="2147483682" r:id="rId10"/>
    <p:sldLayoutId id="214748368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A%D0%BE%D0%BC%D0%BC%D1%83%D1%82%D0%B0%D1%82%D0%B8%D0%B2%D0%BD%D0%BE%D1%81%D1%82%D1%8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3%D0%BC%D0%BD%D1%8B%D0%B9_%D1%83%D0%BA%D0%B0%D0%B7%D0%B0%D1%82%D0%B5%D0%BB%D1%8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Дружественные классы и функции</a:t>
            </a:r>
          </a:p>
        </p:txBody>
      </p:sp>
      <p:sp>
        <p:nvSpPr>
          <p:cNvPr id="1126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Моделирование класса «Двухмерный вектор»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Информация о предметной области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Для двухмерных векторов определены операции сложения, вычитания и умножения на скаляр, а также операции проверки на равенство (и неравенство)</a:t>
            </a:r>
          </a:p>
          <a:p>
            <a:pPr lvl="1"/>
            <a:r>
              <a:rPr lang="ru-RU" dirty="0"/>
              <a:t>При моделировании класса векторов весьма удобно будет перегрузить соответствующие им арифметические операции</a:t>
            </a:r>
          </a:p>
          <a:p>
            <a:r>
              <a:rPr lang="ru-RU" dirty="0"/>
              <a:t>При перегрузке операций следует руководствоваться:</a:t>
            </a:r>
          </a:p>
          <a:p>
            <a:pPr lvl="1"/>
            <a:r>
              <a:rPr lang="ru-RU" dirty="0"/>
              <a:t>Особенностями данных операций в предметной области</a:t>
            </a:r>
          </a:p>
          <a:p>
            <a:pPr lvl="1"/>
            <a:r>
              <a:rPr lang="ru-RU" dirty="0"/>
              <a:t>Архитектурой класса</a:t>
            </a:r>
          </a:p>
          <a:p>
            <a:pPr lvl="1"/>
            <a:r>
              <a:rPr lang="ru-RU" dirty="0"/>
              <a:t>Требованиями и ограничениями языка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Здравым смыслом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Каркас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528" y="1773238"/>
            <a:ext cx="860619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CVector2D</a:t>
            </a:r>
            <a:r>
              <a:rPr lang="en-US" sz="1600" b="1" dirty="0">
                <a:latin typeface="Courier New" pitchFamily="49" charset="0"/>
              </a:rPr>
              <a:t>(double x0, double 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:x(x0), y(y0)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 CVector2D</a:t>
            </a:r>
            <a:r>
              <a:rPr lang="en-US" sz="1600" b="1" dirty="0">
                <a:latin typeface="Courier New" pitchFamily="49" charset="0"/>
              </a:rPr>
              <a:t>() </a:t>
            </a:r>
            <a:r>
              <a:rPr lang="en-US" sz="1600" b="1">
                <a:latin typeface="Courier New" pitchFamily="49" charset="0"/>
              </a:rPr>
              <a:t>= default;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методы и операции над векторами</a:t>
            </a:r>
            <a:endParaRPr lang="en-US" sz="1600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данные объявляем публичными, т.к. в данном конкретном случае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нет необходимости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создавать для них специальные методы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доступа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double</a:t>
            </a:r>
            <a:r>
              <a:rPr lang="ru-RU" sz="1600" b="1" dirty="0">
                <a:latin typeface="Courier New" pitchFamily="49" charset="0"/>
              </a:rPr>
              <a:t>	x = 0</a:t>
            </a:r>
            <a:r>
              <a:rPr lang="en-US" sz="1600" b="1" dirty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double	</a:t>
            </a:r>
            <a:r>
              <a:rPr lang="ru-RU" sz="1600" b="1" dirty="0">
                <a:latin typeface="Courier New" pitchFamily="49" charset="0"/>
              </a:rPr>
              <a:t>y</a:t>
            </a:r>
            <a:r>
              <a:rPr lang="en-US" sz="1600" b="1" dirty="0">
                <a:latin typeface="Courier New" pitchFamily="49" charset="0"/>
              </a:rPr>
              <a:t> = 0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сложения векторов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922837"/>
          </a:xfrm>
        </p:spPr>
        <p:txBody>
          <a:bodyPr>
            <a:normAutofit/>
          </a:bodyPr>
          <a:lstStyle/>
          <a:p>
            <a:r>
              <a:rPr lang="ru-RU" dirty="0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 dirty="0"/>
              <a:t>Оператор сложения является </a:t>
            </a:r>
            <a:r>
              <a:rPr lang="ru-RU" b="1" dirty="0"/>
              <a:t>бинарным</a:t>
            </a:r>
            <a:r>
              <a:rPr lang="ru-RU" dirty="0"/>
              <a:t> оператором</a:t>
            </a:r>
          </a:p>
          <a:p>
            <a:pPr lvl="2"/>
            <a:r>
              <a:rPr lang="ru-RU" dirty="0"/>
              <a:t>Оба аргумента оператора сложения являются </a:t>
            </a:r>
            <a:r>
              <a:rPr lang="ru-RU" b="1" dirty="0"/>
              <a:t>двухмерными векторами</a:t>
            </a:r>
            <a:r>
              <a:rPr lang="ru-RU" dirty="0"/>
              <a:t>, значения которых </a:t>
            </a:r>
            <a:r>
              <a:rPr lang="ru-RU" b="1" dirty="0"/>
              <a:t>не изменяются </a:t>
            </a:r>
            <a:r>
              <a:rPr lang="ru-RU" dirty="0"/>
              <a:t>во время его выполнения</a:t>
            </a:r>
          </a:p>
          <a:p>
            <a:pPr lvl="3"/>
            <a:r>
              <a:rPr lang="ru-RU" dirty="0"/>
              <a:t>Имеет смысл передавать по константной ссылке</a:t>
            </a:r>
          </a:p>
          <a:p>
            <a:pPr lvl="1"/>
            <a:r>
              <a:rPr lang="ru-RU" dirty="0"/>
              <a:t>Оператор сложения векторов возвращает </a:t>
            </a:r>
            <a:r>
              <a:rPr lang="ru-RU" b="1" dirty="0"/>
              <a:t>новый вектор</a:t>
            </a:r>
            <a:r>
              <a:rPr lang="ru-RU" dirty="0"/>
              <a:t>, координаты которого – суммы соответствующих координат аргументов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реализации оператора сложения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оператор, объявленный внутри класса</a:t>
            </a:r>
          </a:p>
          <a:p>
            <a:pPr lvl="1"/>
            <a:r>
              <a:rPr lang="ru-RU" dirty="0"/>
              <a:t>В этом случае </a:t>
            </a:r>
            <a:r>
              <a:rPr lang="ru-RU" b="1" dirty="0"/>
              <a:t>левым аргументом</a:t>
            </a:r>
            <a:r>
              <a:rPr lang="ru-RU" dirty="0"/>
              <a:t> оператора будет являться </a:t>
            </a:r>
            <a:r>
              <a:rPr lang="ru-RU" b="1" dirty="0"/>
              <a:t>текущий экземпляр класса</a:t>
            </a:r>
            <a:r>
              <a:rPr lang="ru-RU" dirty="0"/>
              <a:t>, а </a:t>
            </a:r>
            <a:r>
              <a:rPr lang="ru-RU" b="1" dirty="0"/>
              <a:t>правый аргумент</a:t>
            </a:r>
            <a:r>
              <a:rPr lang="ru-RU" dirty="0"/>
              <a:t> будет передаваться через </a:t>
            </a:r>
            <a:r>
              <a:rPr lang="ru-RU" b="1" dirty="0"/>
              <a:t>единственный параметр</a:t>
            </a:r>
          </a:p>
          <a:p>
            <a:r>
              <a:rPr lang="ru-RU" dirty="0"/>
              <a:t>Как оператор, объявленный вне класса</a:t>
            </a:r>
          </a:p>
          <a:p>
            <a:pPr lvl="1"/>
            <a:r>
              <a:rPr lang="ru-RU" dirty="0"/>
              <a:t>В этом случае оператор будет принимать два аргумента</a:t>
            </a:r>
          </a:p>
          <a:p>
            <a:r>
              <a:rPr lang="ru-RU" dirty="0"/>
              <a:t>Как </a:t>
            </a:r>
            <a:r>
              <a:rPr lang="ru-RU" b="1" dirty="0"/>
              <a:t>дружественный</a:t>
            </a:r>
            <a:r>
              <a:rPr lang="ru-RU" dirty="0"/>
              <a:t> оператор, объявленный вне класса</a:t>
            </a:r>
          </a:p>
          <a:p>
            <a:pPr lvl="1"/>
            <a:r>
              <a:rPr lang="ru-RU" dirty="0"/>
              <a:t>Отличается от предыдущего способа </a:t>
            </a:r>
            <a:r>
              <a:rPr lang="ru-RU" b="1" dirty="0"/>
              <a:t>возможностью доступа к приватным и защищенным</a:t>
            </a:r>
            <a:r>
              <a:rPr lang="ru-RU" dirty="0"/>
              <a:t> методам и данным класса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оператора сложения внутри класса</a:t>
            </a:r>
            <a:r>
              <a:rPr lang="en-US" dirty="0"/>
              <a:t> 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+ vector2.x, 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оператора сложения вне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дружественного оператора сложения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</a:rPr>
              <a:t>friend</a:t>
            </a:r>
            <a:r>
              <a:rPr lang="en-US" sz="1600" b="1" dirty="0">
                <a:latin typeface="Courier New" pitchFamily="49" charset="0"/>
              </a:rPr>
              <a:t> 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					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/>
              <a:t>Выбор предпочтительного способа перегрузки оператора +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данном случае предпочтительным способом является реализация оператора сложения </a:t>
            </a:r>
            <a:r>
              <a:rPr lang="ru-RU" b="1" dirty="0"/>
              <a:t>внутри класса</a:t>
            </a:r>
          </a:p>
          <a:p>
            <a:pPr lvl="1"/>
            <a:r>
              <a:rPr lang="ru-RU" dirty="0"/>
              <a:t>Оператор сложения естественен для класса векторов</a:t>
            </a:r>
            <a:endParaRPr lang="en-US" dirty="0"/>
          </a:p>
          <a:p>
            <a:pPr lvl="1"/>
            <a:r>
              <a:rPr lang="ru-RU" dirty="0"/>
              <a:t>В нем отсутствуют зависимости от других классов</a:t>
            </a:r>
          </a:p>
          <a:p>
            <a:pPr lvl="1"/>
            <a:r>
              <a:rPr lang="ru-RU" dirty="0"/>
              <a:t>Мы можем вносить изменения в исходный код класса </a:t>
            </a:r>
            <a:r>
              <a:rPr lang="en-US" dirty="0"/>
              <a:t>CVector2D</a:t>
            </a:r>
            <a:endParaRPr lang="ru-RU" dirty="0"/>
          </a:p>
          <a:p>
            <a:pPr lvl="1"/>
            <a:r>
              <a:rPr lang="ru-RU" dirty="0"/>
              <a:t>Наиболее краткая форма записи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перегруженного оператора +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5.8);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b(7.3, 8.8);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CVector2D c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 + b + CVector2D(3, 9)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функции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7799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b="1" dirty="0">
                <a:solidFill>
                  <a:srgbClr val="FF0000"/>
                </a:solidFill>
              </a:rPr>
              <a:t>Дружественные функции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/>
              <a:t>– это функции,  объявленные вне класса, но имеющие доступ к закрытым и защищенным полям данного класса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Дружественная функция объявляется внутри класса с модификатором </a:t>
            </a:r>
            <a:r>
              <a:rPr lang="en-US" b="1" dirty="0"/>
              <a:t>friend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Дружественные функции не являются членами класса, поэтому им не передается указатель </a:t>
            </a:r>
            <a:r>
              <a:rPr lang="en-US" b="1" dirty="0"/>
              <a:t>this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Правило использования: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Если нет важных доводов использовать дружественные функции – </a:t>
            </a:r>
            <a:r>
              <a:rPr lang="ru-RU" sz="2300" b="1" dirty="0"/>
              <a:t>используйте вместо них члены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Если важные доводы есть – подумайте, а действительно ли они так важны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оператора вычитания векторов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1851027"/>
          </a:xfrm>
        </p:spPr>
        <p:txBody>
          <a:bodyPr/>
          <a:lstStyle/>
          <a:p>
            <a:r>
              <a:rPr lang="ru-RU" dirty="0"/>
              <a:t>В данном случае оператор сложения практически полностью идентичен оператору сложения</a:t>
            </a:r>
          </a:p>
          <a:p>
            <a:r>
              <a:rPr lang="ru-RU" dirty="0"/>
              <a:t>Предпочитаемый способ перегрузки – реализация также внутри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14348" y="3714752"/>
            <a:ext cx="82153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vector2.x, y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умножения вектора и скаляра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Умножение вектора на скаляр – более сложная операция, т.к. использует </a:t>
            </a:r>
            <a:r>
              <a:rPr lang="ru-RU" b="1" dirty="0"/>
              <a:t>разные типы аргументов</a:t>
            </a:r>
            <a:r>
              <a:rPr lang="ru-RU" dirty="0"/>
              <a:t> и является </a:t>
            </a:r>
            <a:r>
              <a:rPr lang="ru-RU" b="1" dirty="0">
                <a:hlinkClick r:id="rId2"/>
              </a:rPr>
              <a:t>коммутативной</a:t>
            </a:r>
            <a:endParaRPr lang="ru-RU" b="1" dirty="0"/>
          </a:p>
          <a:p>
            <a:pPr lvl="1"/>
            <a:r>
              <a:rPr lang="ru-RU" dirty="0"/>
              <a:t>Один из аргументов – вектор (</a:t>
            </a:r>
            <a:r>
              <a:rPr lang="en-US" dirty="0"/>
              <a:t>CVector2D)</a:t>
            </a:r>
            <a:r>
              <a:rPr lang="ru-RU" dirty="0"/>
              <a:t>, второй – скаляр (</a:t>
            </a:r>
            <a:r>
              <a:rPr lang="en-US" dirty="0"/>
              <a:t>double)</a:t>
            </a:r>
          </a:p>
          <a:p>
            <a:pPr lvl="1"/>
            <a:r>
              <a:rPr lang="ru-RU" dirty="0"/>
              <a:t>Из-за коммутативности данной операции существуют </a:t>
            </a:r>
            <a:r>
              <a:rPr lang="en-US" dirty="0"/>
              <a:t>2 </a:t>
            </a:r>
            <a:r>
              <a:rPr lang="ru-RU" dirty="0"/>
              <a:t>версии данного оператора:</a:t>
            </a:r>
          </a:p>
          <a:p>
            <a:pPr lvl="2"/>
            <a:r>
              <a:rPr lang="ru-RU" dirty="0"/>
              <a:t>Вектор * Скаляр</a:t>
            </a:r>
          </a:p>
          <a:p>
            <a:pPr lvl="2"/>
            <a:r>
              <a:rPr lang="ru-RU" dirty="0"/>
              <a:t>Скаляр * Вектор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428604"/>
            <a:ext cx="8229600" cy="1419246"/>
          </a:xfrm>
        </p:spPr>
        <p:txBody>
          <a:bodyPr>
            <a:normAutofit fontScale="90000"/>
          </a:bodyPr>
          <a:lstStyle/>
          <a:p>
            <a:r>
              <a:rPr lang="ru-RU" dirty="0"/>
              <a:t>Перегрузка оператора произведения вектора и скаляра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922837"/>
          </a:xfrm>
        </p:spPr>
        <p:txBody>
          <a:bodyPr>
            <a:normAutofit/>
          </a:bodyPr>
          <a:lstStyle/>
          <a:p>
            <a:r>
              <a:rPr lang="ru-RU" dirty="0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 dirty="0"/>
              <a:t>Данный оператор является бинарным оператором с параметрами различных типов</a:t>
            </a:r>
          </a:p>
          <a:p>
            <a:pPr lvl="1"/>
            <a:r>
              <a:rPr lang="ru-RU" dirty="0"/>
              <a:t>Оператор возвращает </a:t>
            </a:r>
            <a:r>
              <a:rPr lang="ru-RU" b="1" dirty="0"/>
              <a:t>новый вектор</a:t>
            </a:r>
            <a:r>
              <a:rPr lang="ru-RU" dirty="0"/>
              <a:t>, координаты которого – произведения координат исходного вектора на скаляр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оператора умножения вектора и скаляра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Операция умножения вектора на скаляр</a:t>
            </a:r>
          </a:p>
          <a:p>
            <a:pPr lvl="1"/>
            <a:r>
              <a:rPr lang="ru-RU" dirty="0"/>
              <a:t>В нашем случае перегружается внутри класса аналогично оператору сложения и вычитания</a:t>
            </a:r>
          </a:p>
          <a:p>
            <a:r>
              <a:rPr lang="ru-RU" dirty="0"/>
              <a:t>Операция умножения скаляра на вектор</a:t>
            </a:r>
          </a:p>
          <a:p>
            <a:pPr lvl="1"/>
            <a:r>
              <a:rPr lang="ru-RU" dirty="0"/>
              <a:t>Данная операция </a:t>
            </a:r>
            <a:r>
              <a:rPr lang="ru-RU" b="1" dirty="0"/>
              <a:t>не может быть перегружена внутри класса</a:t>
            </a:r>
            <a:r>
              <a:rPr lang="ru-RU" dirty="0"/>
              <a:t>, т.к. левый аргумент (скаляр) имеет тип, отличный от класса </a:t>
            </a:r>
            <a:r>
              <a:rPr lang="en-US" dirty="0"/>
              <a:t>CVector2D</a:t>
            </a:r>
            <a:endParaRPr lang="ru-RU" dirty="0"/>
          </a:p>
          <a:p>
            <a:pPr lvl="1"/>
            <a:r>
              <a:rPr lang="ru-RU" dirty="0"/>
              <a:t>В данном случае следует перегрузить его обычным образом вне класса</a:t>
            </a:r>
          </a:p>
          <a:p>
            <a:pPr lvl="2"/>
            <a:r>
              <a:rPr lang="ru-RU" dirty="0"/>
              <a:t>Нет необходимости в создании дружественной операции, т.к. операции не требуется доступ к приватным данным и методам класса </a:t>
            </a:r>
            <a:r>
              <a:rPr lang="en-US" dirty="0"/>
              <a:t>CVector2D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оператора произведения вектора и скаляра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552" y="1772816"/>
            <a:ext cx="821537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scalar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* scalar, y *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scalar,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CVector2D(scalar *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, scalar *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);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i="1" dirty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А как еще можно реализовать данный оператор?</a:t>
            </a:r>
            <a:endParaRPr lang="en-US" sz="1600" i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#include “Vector2D.h”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2.1);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b(4.0, 5.1);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c = a * 3.4;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d = 8.4 * b;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e = (a + b) * 3 + (c – d) * 4;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оператора деления вектора на скаляр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242253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векторов также определена операция деления вектора на скаляр</a:t>
            </a:r>
          </a:p>
          <a:p>
            <a:pPr lvl="1"/>
            <a:r>
              <a:rPr lang="ru-RU" dirty="0"/>
              <a:t>Результатом данной операции является вектор с координатами, равными отношению координат исходного вектора к скаляру</a:t>
            </a:r>
          </a:p>
          <a:p>
            <a:pPr lvl="1"/>
            <a:r>
              <a:rPr lang="ru-RU" dirty="0"/>
              <a:t>Данная операция перегружается внутри класса аналогично операции умножения вектора на скаляр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2910" y="4303455"/>
            <a:ext cx="821537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/(double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/ scalar, y /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присваивающих выражений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Помимо операций +, - и * могут понадобиться данные действия в составе операции присваивания:</a:t>
            </a:r>
          </a:p>
          <a:p>
            <a:pPr lvl="1"/>
            <a:r>
              <a:rPr lang="en-US" dirty="0"/>
              <a:t>vector1 += vector2;</a:t>
            </a:r>
          </a:p>
          <a:p>
            <a:pPr lvl="1"/>
            <a:r>
              <a:rPr lang="en-US" dirty="0"/>
              <a:t>vector3 *= 3.8;</a:t>
            </a:r>
          </a:p>
          <a:p>
            <a:pPr lvl="1"/>
            <a:r>
              <a:rPr lang="en-US" dirty="0"/>
              <a:t>vector4 -= vector1;</a:t>
            </a:r>
          </a:p>
          <a:p>
            <a:r>
              <a:rPr lang="ru-RU" dirty="0"/>
              <a:t>Особенностью данных операций является то, что они </a:t>
            </a:r>
            <a:r>
              <a:rPr lang="ru-RU" b="1" dirty="0"/>
              <a:t>модифицируют операнд в левой части</a:t>
            </a:r>
            <a:r>
              <a:rPr lang="ru-RU" dirty="0"/>
              <a:t>, но не модифицируют операнд в правой</a:t>
            </a:r>
            <a:endParaRPr lang="ru-RU" b="1" dirty="0"/>
          </a:p>
          <a:p>
            <a:pPr lvl="1"/>
            <a:r>
              <a:rPr lang="ru-RU" dirty="0"/>
              <a:t>Кроме того, важно, чтобы они возвращали </a:t>
            </a:r>
            <a:r>
              <a:rPr lang="ru-RU" b="1" dirty="0"/>
              <a:t>ссылку на левый операнд</a:t>
            </a:r>
            <a:r>
              <a:rPr lang="ru-RU" dirty="0"/>
              <a:t>, чтобы можно было использовать выражения, допустимые для встроенных типов данных:</a:t>
            </a:r>
          </a:p>
          <a:p>
            <a:pPr lvl="2"/>
            <a:r>
              <a:rPr lang="en-US" dirty="0"/>
              <a:t>(a += b) /= c;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оператора </a:t>
            </a:r>
            <a:r>
              <a:rPr lang="en-US" dirty="0"/>
              <a:t>+=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+=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x +=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y +=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*this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операторы </a:t>
            </a:r>
            <a:r>
              <a:rPr lang="en-US" sz="1600" i="1" dirty="0">
                <a:latin typeface="Courier New" pitchFamily="49" charset="0"/>
              </a:rPr>
              <a:t>*=, /=, -= </a:t>
            </a:r>
            <a:r>
              <a:rPr lang="ru-RU" sz="1600" i="1" dirty="0">
                <a:latin typeface="Courier New" pitchFamily="49" charset="0"/>
              </a:rPr>
              <a:t>перегружаются аналогичным образом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операторов сравнения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Операторы сравнения сравнивают значения операндов, не изменяя их, и возвращают результат типа </a:t>
            </a:r>
            <a:r>
              <a:rPr lang="en-US" dirty="0"/>
              <a:t>bool</a:t>
            </a:r>
            <a:r>
              <a:rPr lang="ru-RU" dirty="0"/>
              <a:t>, соответствующий результату сравнения</a:t>
            </a:r>
          </a:p>
          <a:p>
            <a:r>
              <a:rPr lang="ru-RU" dirty="0"/>
              <a:t>Для двухмерных векторов такими операциями являются операторы:</a:t>
            </a:r>
          </a:p>
          <a:p>
            <a:pPr lvl="1"/>
            <a:r>
              <a:rPr lang="ru-RU" dirty="0"/>
              <a:t>==</a:t>
            </a:r>
          </a:p>
          <a:p>
            <a:pPr lvl="1"/>
            <a:r>
              <a:rPr lang="ru-RU" dirty="0"/>
              <a:t>!=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28688" y="2071688"/>
            <a:ext cx="796379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  <a:endParaRPr lang="ru-RU" b="1" dirty="0">
              <a:latin typeface="Courier New" pitchFamily="49" charset="0"/>
            </a:endParaRPr>
          </a:p>
          <a:p>
            <a:pPr defTabSz="539750"/>
            <a:r>
              <a:rPr lang="ru-RU" i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функция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является дружественной к классу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friend</a:t>
            </a:r>
            <a:r>
              <a:rPr lang="en-US" b="1" dirty="0">
                <a:latin typeface="Courier New" pitchFamily="49" charset="0"/>
              </a:rPr>
              <a:t>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);</a:t>
            </a:r>
            <a:endParaRPr lang="ru-RU" b="1" dirty="0">
              <a:latin typeface="Courier New" pitchFamily="49" charset="0"/>
            </a:endParaRP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void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Из функции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возможен доступ к приватным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i="1" dirty="0">
                <a:latin typeface="Courier New" pitchFamily="49" charset="0"/>
              </a:rPr>
              <a:t>	// </a:t>
            </a:r>
            <a:r>
              <a:rPr lang="ru-RU" i="1" dirty="0">
                <a:latin typeface="Courier New" pitchFamily="49" charset="0"/>
              </a:rPr>
              <a:t>данным и методам класса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Реализация операторов =</a:t>
            </a:r>
            <a:r>
              <a:rPr lang="en-US" dirty="0"/>
              <a:t>=</a:t>
            </a:r>
            <a:r>
              <a:rPr lang="ru-RU" dirty="0"/>
              <a:t> и !=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=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==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&amp;&amp; (y ==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!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!=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|| (y !=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</a:t>
            </a:r>
            <a:r>
              <a:rPr lang="ru-RU" sz="1600" b="1" dirty="0">
                <a:latin typeface="Courier New" pitchFamily="49" charset="0"/>
              </a:rPr>
              <a:t>Более простая версия: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return !(*this == other);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умный указатель?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Умный указатель (</a:t>
            </a:r>
            <a:r>
              <a:rPr lang="en-US" b="1" dirty="0"/>
              <a:t>smart pointer</a:t>
            </a:r>
            <a:r>
              <a:rPr lang="en-US" dirty="0"/>
              <a:t>)</a:t>
            </a:r>
            <a:r>
              <a:rPr lang="ru-RU" dirty="0"/>
              <a:t> – класс (обычно шаблонный), имитирующий интерфейс обычного указателя и добавляющий новую функциональность</a:t>
            </a:r>
          </a:p>
          <a:p>
            <a:pPr lvl="1"/>
            <a:r>
              <a:rPr lang="ru-RU" dirty="0"/>
              <a:t>Перегрузка операций </a:t>
            </a:r>
            <a:r>
              <a:rPr lang="en-US" dirty="0"/>
              <a:t>* </a:t>
            </a:r>
            <a:r>
              <a:rPr lang="ru-RU" dirty="0"/>
              <a:t>и -</a:t>
            </a:r>
            <a:r>
              <a:rPr lang="en-US" dirty="0"/>
              <a:t>&gt;</a:t>
            </a:r>
            <a:r>
              <a:rPr lang="ru-RU" dirty="0"/>
              <a:t>, специфичных для простых указателей</a:t>
            </a:r>
          </a:p>
          <a:p>
            <a:pPr lvl="1"/>
            <a:r>
              <a:rPr lang="ru-RU" dirty="0"/>
              <a:t>Инкапсуляция семантики владения ресурсом для борьбы с утечками памяти и «висячими» ссылками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Исходный код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39750" y="1857364"/>
            <a:ext cx="860425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ClassPtr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):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){}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// </a:t>
            </a:r>
            <a:r>
              <a:rPr lang="ru-RU" sz="1300" b="1" dirty="0">
                <a:latin typeface="Courier New" pitchFamily="49" charset="0"/>
              </a:rPr>
              <a:t>деструктор автоматически удаляет управляемый объект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~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(){delete </a:t>
            </a:r>
            <a:r>
              <a:rPr lang="en-US" sz="1300" b="1" dirty="0" err="1">
                <a:latin typeface="Courier New" pitchFamily="49" charset="0"/>
              </a:rPr>
              <a:t>m_pMyClass</a:t>
            </a:r>
            <a:r>
              <a:rPr lang="en-US" sz="1300" b="1" dirty="0">
                <a:latin typeface="Courier New" pitchFamily="49" charset="0"/>
              </a:rPr>
              <a:t>;}</a:t>
            </a:r>
          </a:p>
          <a:p>
            <a:pPr>
              <a:tabLst>
                <a:tab pos="442913" algn="l"/>
              </a:tabLst>
            </a:pP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-&gt;()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*() </a:t>
            </a:r>
            <a:r>
              <a:rPr lang="en-US" sz="1300" b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*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private</a:t>
            </a:r>
            <a:r>
              <a:rPr lang="ru-RU" sz="1300" b="1" dirty="0">
                <a:latin typeface="Courier New" pitchFamily="49" charset="0"/>
              </a:rPr>
              <a:t>: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i="1" dirty="0">
                <a:latin typeface="Courier New" pitchFamily="49" charset="0"/>
              </a:rPr>
              <a:t>	// </a:t>
            </a:r>
            <a:r>
              <a:rPr lang="ru-RU" sz="1300" b="1" i="1" dirty="0">
                <a:latin typeface="Courier New" pitchFamily="49" charset="0"/>
              </a:rPr>
              <a:t>запрещаем копирование и присваивание указателей </a:t>
            </a:r>
            <a:r>
              <a:rPr lang="en-US" sz="1300" b="1" i="1" dirty="0" err="1">
                <a:latin typeface="Courier New" pitchFamily="49" charset="0"/>
              </a:rPr>
              <a:t>CMyClassPtr</a:t>
            </a:r>
            <a:endParaRPr lang="en-US" sz="1300" b="1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&amp; operator=(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*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539750" y="1857364"/>
            <a:ext cx="860425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r>
              <a:rPr lang="en-US" sz="1200" b="1" dirty="0">
                <a:latin typeface="Courier New" pitchFamily="49" charset="0"/>
              </a:rPr>
              <a:t>());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if (…)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-&gt;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else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return 1;	</a:t>
            </a:r>
            <a:r>
              <a:rPr lang="en-US" sz="1200" i="1" dirty="0">
                <a:latin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</a:rPr>
              <a:t>нет нужды в вызове </a:t>
            </a:r>
            <a:r>
              <a:rPr lang="en-US" sz="1200" i="1" dirty="0">
                <a:latin typeface="Courier New" pitchFamily="49" charset="0"/>
              </a:rPr>
              <a:t>delete (</a:t>
            </a:r>
            <a:r>
              <a:rPr lang="ru-RU" sz="1200" i="1" dirty="0">
                <a:latin typeface="Courier New" pitchFamily="49" charset="0"/>
              </a:rPr>
              <a:t>это сделает умный указатель </a:t>
            </a:r>
            <a:r>
              <a:rPr lang="en-US" sz="1200" i="1" dirty="0" err="1">
                <a:latin typeface="Courier New" pitchFamily="49" charset="0"/>
              </a:rPr>
              <a:t>CMyClassPtr</a:t>
            </a:r>
            <a:r>
              <a:rPr lang="ru-RU" sz="1200" i="1" dirty="0">
                <a:latin typeface="Courier New" pitchFamily="49" charset="0"/>
              </a:rPr>
              <a:t>)</a:t>
            </a:r>
            <a:endParaRPr lang="en-US" sz="1200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умные указатели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</a:t>
            </a:r>
            <a:r>
              <a:rPr lang="en-US" dirty="0"/>
              <a:t>STL</a:t>
            </a:r>
            <a:r>
              <a:rPr lang="ru-RU" dirty="0"/>
              <a:t> содержит шаблонные класс </a:t>
            </a:r>
            <a:r>
              <a:rPr lang="en-US" dirty="0" err="1"/>
              <a:t>unique_ptr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обеспечивающие политику владения объектом в динамической памяти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унарного плюса и минуса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Унарный плюс и унарный минус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Помимо инфиксных операций бинарного плюса и бинарного минуса есть их унарные префиксные версии</a:t>
            </a:r>
          </a:p>
          <a:p>
            <a:r>
              <a:rPr lang="ru-RU" dirty="0"/>
              <a:t>Их также можно при желании перегрузить (всеми тремя способами)</a:t>
            </a:r>
          </a:p>
          <a:p>
            <a:pPr lvl="1"/>
            <a:r>
              <a:rPr lang="ru-RU" dirty="0"/>
              <a:t>Наиболее предпочтительный – перегрузка внутри класса</a:t>
            </a:r>
          </a:p>
          <a:p>
            <a:pPr lvl="2"/>
            <a:r>
              <a:rPr lang="ru-RU" dirty="0"/>
              <a:t>В этом случае текущий экземпляр класса считается аргументом данного оператора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перегрузки унарного минуса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5720" y="2056686"/>
            <a:ext cx="8572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</a:t>
            </a:r>
            <a:r>
              <a:rPr lang="ru-RU" b="1" dirty="0">
                <a:latin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CVector2D(-x, -y);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+()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i="1" dirty="0">
                <a:latin typeface="Courier New" pitchFamily="49" charset="0"/>
              </a:rPr>
              <a:t>		//</a:t>
            </a:r>
            <a:r>
              <a:rPr lang="ru-RU" i="1" dirty="0">
                <a:latin typeface="Courier New" pitchFamily="49" charset="0"/>
              </a:rPr>
              <a:t> возвращаем копию</a:t>
            </a:r>
            <a:endParaRPr lang="en-US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индексации </a:t>
            </a:r>
            <a:r>
              <a:rPr lang="en-US" dirty="0"/>
              <a:t>[]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классы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Некоторым классам может понадобиться доступ к закрытым данным друг друга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Например, классу «дерево» может понадобиться доступ к закрытым полям его узлов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 этом случае необходимо объявить дружественный класс внутри определения класса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Дружественная связь между классами является самой сильной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Реализации классов оказываются связанными, что противоречит принципу инкапсуляции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b="1" dirty="0">
                <a:solidFill>
                  <a:srgbClr val="FF0000"/>
                </a:solidFill>
              </a:rPr>
              <a:t>Не используйте дружественные классы до тех пор, пока их использование не окажется единственным способом решения задачи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индексации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Является </a:t>
            </a:r>
            <a:r>
              <a:rPr lang="ru-RU" b="1" dirty="0"/>
              <a:t>унарным</a:t>
            </a:r>
            <a:r>
              <a:rPr lang="ru-RU" dirty="0"/>
              <a:t> оператором, обычно использующимся для доступа к элементам контейнера</a:t>
            </a:r>
          </a:p>
          <a:p>
            <a:pPr lvl="1"/>
            <a:r>
              <a:rPr lang="ru-RU" dirty="0"/>
              <a:t>В качестве типа индекса может использоваться произвольный тип</a:t>
            </a:r>
          </a:p>
          <a:p>
            <a:pPr lvl="1"/>
            <a:r>
              <a:rPr lang="ru-RU" dirty="0"/>
              <a:t>Программист может определить иную семантику данного оператора, однако это может ввести в заблуждение других программистов и не рекомендуется</a:t>
            </a:r>
          </a:p>
          <a:p>
            <a:r>
              <a:rPr lang="ru-RU" dirty="0"/>
              <a:t>Поскольку доступ к элементам может быть как на чтение, так и на запись, существуют </a:t>
            </a:r>
            <a:r>
              <a:rPr lang="ru-RU" b="1" dirty="0"/>
              <a:t>две формы данного оператора</a:t>
            </a:r>
          </a:p>
          <a:p>
            <a:pPr lvl="1"/>
            <a:r>
              <a:rPr lang="ru-RU" b="1" dirty="0"/>
              <a:t>Оператор доступа для чтения </a:t>
            </a:r>
            <a:r>
              <a:rPr lang="ru-RU" dirty="0"/>
              <a:t>является константным и возвращает константную ссылку на элемент контейнера</a:t>
            </a:r>
          </a:p>
          <a:p>
            <a:pPr lvl="2"/>
            <a:r>
              <a:rPr lang="ru-RU" dirty="0"/>
              <a:t>Возврат ссылки, а не значения необходим для корректного получения адреса элемента константного контейнера</a:t>
            </a:r>
          </a:p>
          <a:p>
            <a:pPr lvl="3"/>
            <a:r>
              <a:rPr lang="ru-RU" dirty="0"/>
              <a:t>При возврате по значению конструкция</a:t>
            </a:r>
            <a:br>
              <a:rPr lang="ru-RU" dirty="0"/>
            </a:br>
            <a:r>
              <a:rPr lang="en-US" dirty="0"/>
              <a:t>&amp;container[</a:t>
            </a:r>
            <a:r>
              <a:rPr lang="en-US" dirty="0" err="1"/>
              <a:t>itemIndex</a:t>
            </a:r>
            <a:r>
              <a:rPr lang="en-US" dirty="0"/>
              <a:t>] </a:t>
            </a:r>
            <a:r>
              <a:rPr lang="ru-RU" dirty="0"/>
              <a:t>вернет адрес временного объекта</a:t>
            </a:r>
          </a:p>
          <a:p>
            <a:pPr lvl="1"/>
            <a:r>
              <a:rPr lang="ru-RU" b="1" dirty="0"/>
              <a:t>Оператор доступа для записи </a:t>
            </a:r>
            <a:r>
              <a:rPr lang="ru-RU" dirty="0"/>
              <a:t>является </a:t>
            </a:r>
            <a:r>
              <a:rPr lang="ru-RU" dirty="0" err="1"/>
              <a:t>неконстантным</a:t>
            </a:r>
            <a:r>
              <a:rPr lang="ru-RU" dirty="0"/>
              <a:t> и возвращает ссылку на элемент контейнера</a:t>
            </a:r>
          </a:p>
          <a:p>
            <a:r>
              <a:rPr lang="ru-RU" dirty="0"/>
              <a:t>Оператор </a:t>
            </a:r>
            <a:r>
              <a:rPr lang="en-US" dirty="0"/>
              <a:t>[]</a:t>
            </a:r>
            <a:r>
              <a:rPr lang="ru-RU" dirty="0"/>
              <a:t> может быть объявлен </a:t>
            </a:r>
            <a:r>
              <a:rPr lang="ru-RU" b="1" dirty="0">
                <a:solidFill>
                  <a:srgbClr val="FF0000"/>
                </a:solidFill>
              </a:rPr>
              <a:t>только внутри </a:t>
            </a:r>
            <a:r>
              <a:rPr lang="ru-RU" dirty="0"/>
              <a:t>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доступ к символам строки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71600" y="1687354"/>
            <a:ext cx="778332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CMyString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чтения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записи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char *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операций инкремента и декремента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Особенности перегрузки операторов инкремента и декремента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некоторых типов данных могут быть определены операции инкремента и декремента</a:t>
            </a:r>
          </a:p>
          <a:p>
            <a:pPr lvl="1"/>
            <a:r>
              <a:rPr lang="ru-RU" dirty="0"/>
              <a:t>Итераторы, счетчики</a:t>
            </a:r>
          </a:p>
          <a:p>
            <a:r>
              <a:rPr lang="ru-RU" dirty="0"/>
              <a:t>Операторы инкремента и декремента являются унарными операциями</a:t>
            </a:r>
          </a:p>
          <a:p>
            <a:r>
              <a:rPr lang="ru-RU" dirty="0"/>
              <a:t>Префиксные и постфиксные версии данных операторов имеют различную семантику и перегружаются по-разному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префиксной формы инкремента и декремента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565671"/>
          </a:xfrm>
        </p:spPr>
        <p:txBody>
          <a:bodyPr>
            <a:normAutofit/>
          </a:bodyPr>
          <a:lstStyle/>
          <a:p>
            <a:r>
              <a:rPr lang="ru-RU" b="1" dirty="0"/>
              <a:t>Префиксная</a:t>
            </a:r>
            <a:r>
              <a:rPr lang="ru-RU" dirty="0"/>
              <a:t> операция выполняет </a:t>
            </a:r>
            <a:r>
              <a:rPr lang="ru-RU" b="1" dirty="0"/>
              <a:t>модификацию объекта</a:t>
            </a:r>
            <a:r>
              <a:rPr lang="ru-RU" dirty="0"/>
              <a:t> и возвращает </a:t>
            </a:r>
            <a:r>
              <a:rPr lang="ru-RU" b="1" dirty="0"/>
              <a:t>ссылку </a:t>
            </a:r>
            <a:r>
              <a:rPr lang="ru-RU" dirty="0"/>
              <a:t>на измененное значение объекта</a:t>
            </a:r>
          </a:p>
          <a:p>
            <a:pPr lvl="1"/>
            <a:r>
              <a:rPr lang="ru-RU" dirty="0"/>
              <a:t>Возвращается ссылка, т.к. измененный результат может в дальнейшем быть модифицирован, как в случае с оператором ++ для встроенных типов данных:</a:t>
            </a:r>
          </a:p>
          <a:p>
            <a:pPr lvl="2"/>
            <a:r>
              <a:rPr lang="en-US" dirty="0"/>
              <a:t>++counter += n;</a:t>
            </a:r>
            <a:endParaRPr lang="ru-RU" dirty="0"/>
          </a:p>
          <a:p>
            <a:r>
              <a:rPr lang="ru-RU" dirty="0"/>
              <a:t>Синтаксис префиксной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operator++()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operator--()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постфиксной формы инкремента и декремента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779985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Постфиксная</a:t>
            </a:r>
            <a:r>
              <a:rPr lang="ru-RU" dirty="0"/>
              <a:t> операция выполняет модификацию объекта и возвращает </a:t>
            </a:r>
            <a:r>
              <a:rPr lang="ru-RU" b="1" dirty="0"/>
              <a:t>временную копию</a:t>
            </a:r>
            <a:r>
              <a:rPr lang="ru-RU" dirty="0"/>
              <a:t> объекта до модификации</a:t>
            </a:r>
          </a:p>
          <a:p>
            <a:r>
              <a:rPr lang="ru-RU" dirty="0"/>
              <a:t>Синтаксис постфиксной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operator++(int)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operator--(int)</a:t>
            </a:r>
          </a:p>
          <a:p>
            <a:pPr lvl="1"/>
            <a:r>
              <a:rPr lang="ru-RU" dirty="0"/>
              <a:t>Целочисленный параметр фактически не используется и служит лишь для различия от префиксной формы</a:t>
            </a:r>
          </a:p>
          <a:p>
            <a:r>
              <a:rPr lang="ru-RU" dirty="0"/>
              <a:t>С точки зрения здравого смысла постфиксную форму операторов инкремента и декремента следует основывать на их префиксной форме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счетчик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00034" y="1694413"/>
            <a:ext cx="821537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	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operator++(int)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72132" y="1857364"/>
            <a:ext cx="3429024" cy="3000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dirty="0"/>
              <a:t>Конструктор может быть помечен </a:t>
            </a:r>
            <a:r>
              <a:rPr lang="en-US" sz="1600" dirty="0"/>
              <a:t> </a:t>
            </a:r>
            <a:r>
              <a:rPr lang="ru-RU" sz="1600" dirty="0"/>
              <a:t>как явный при помощи ключевого слова </a:t>
            </a:r>
            <a:r>
              <a:rPr lang="en-US" sz="1600" dirty="0">
                <a:solidFill>
                  <a:srgbClr val="FF0000"/>
                </a:solidFill>
              </a:rPr>
              <a:t>explicit</a:t>
            </a:r>
            <a:r>
              <a:rPr lang="ru-RU" sz="1600" dirty="0"/>
              <a:t> , чтобы запретить возможность его </a:t>
            </a:r>
            <a:r>
              <a:rPr lang="ru-RU" sz="1600" b="1" dirty="0"/>
              <a:t>неявного</a:t>
            </a:r>
            <a:r>
              <a:rPr lang="ru-RU" sz="1600" dirty="0"/>
              <a:t> вызова в ситуациях, вроде следующих:</a:t>
            </a:r>
          </a:p>
          <a:p>
            <a:endParaRPr lang="ru-RU" sz="1600" dirty="0"/>
          </a:p>
          <a:p>
            <a:r>
              <a:rPr lang="en-US" sz="1600" dirty="0" err="1"/>
              <a:t>CCounter</a:t>
            </a:r>
            <a:r>
              <a:rPr lang="en-US" sz="1600" dirty="0"/>
              <a:t> counter</a:t>
            </a:r>
            <a:r>
              <a:rPr lang="ru-RU" sz="1600" dirty="0"/>
              <a:t>(</a:t>
            </a:r>
            <a:r>
              <a:rPr lang="en-US" sz="1600" dirty="0"/>
              <a:t>20</a:t>
            </a:r>
            <a:r>
              <a:rPr lang="ru-RU" sz="1600" dirty="0"/>
              <a:t>, </a:t>
            </a:r>
            <a:r>
              <a:rPr lang="en-US" sz="1600" dirty="0"/>
              <a:t>5</a:t>
            </a:r>
            <a:r>
              <a:rPr lang="ru-RU" sz="1600" dirty="0"/>
              <a:t>)</a:t>
            </a:r>
            <a:r>
              <a:rPr lang="en-US" sz="1600" dirty="0"/>
              <a:t>;</a:t>
            </a:r>
          </a:p>
          <a:p>
            <a:r>
              <a:rPr lang="en-US" sz="1600" dirty="0"/>
              <a:t>counter  = 10; </a:t>
            </a:r>
            <a:endParaRPr lang="ru-RU" sz="1600" dirty="0"/>
          </a:p>
          <a:p>
            <a:r>
              <a:rPr lang="ru-RU" sz="1600" dirty="0"/>
              <a:t>эквивалентно:</a:t>
            </a:r>
          </a:p>
          <a:p>
            <a:r>
              <a:rPr lang="en-US" sz="1600" dirty="0" err="1"/>
              <a:t>CCounter</a:t>
            </a:r>
            <a:r>
              <a:rPr lang="en-US" sz="1600" dirty="0"/>
              <a:t> counter</a:t>
            </a:r>
            <a:r>
              <a:rPr lang="ru-RU" sz="1600" dirty="0"/>
              <a:t>(</a:t>
            </a:r>
            <a:r>
              <a:rPr lang="en-US" sz="1600" dirty="0"/>
              <a:t>20</a:t>
            </a:r>
            <a:r>
              <a:rPr lang="ru-RU" sz="1600" dirty="0"/>
              <a:t>, </a:t>
            </a:r>
            <a:r>
              <a:rPr lang="en-US" sz="1600" dirty="0"/>
              <a:t>5</a:t>
            </a:r>
            <a:r>
              <a:rPr lang="ru-RU" sz="1600" dirty="0"/>
              <a:t>)</a:t>
            </a:r>
            <a:r>
              <a:rPr lang="en-US" sz="1600" dirty="0"/>
              <a:t>;</a:t>
            </a:r>
          </a:p>
          <a:p>
            <a:r>
              <a:rPr lang="en-US" sz="1600" dirty="0"/>
              <a:t>counter  =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CCounter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/>
              <a:t>10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0)</a:t>
            </a:r>
            <a:r>
              <a:rPr lang="en-US" sz="1600" dirty="0"/>
              <a:t>;</a:t>
            </a:r>
            <a:endParaRPr lang="ru-RU" sz="1600" dirty="0"/>
          </a:p>
          <a:p>
            <a:endParaRPr lang="ru-RU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способы перегрузки операторов 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--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Оператор, объявленный вне класса</a:t>
            </a:r>
          </a:p>
          <a:p>
            <a:pPr lvl="1"/>
            <a:r>
              <a:rPr lang="ru-RU" dirty="0"/>
              <a:t>Префиксная форма оператора принимает 1 параметр</a:t>
            </a:r>
          </a:p>
          <a:p>
            <a:pPr lvl="2"/>
            <a:r>
              <a:rPr lang="en-US" b="1" dirty="0"/>
              <a:t>Type</a:t>
            </a:r>
            <a:r>
              <a:rPr lang="en-US" dirty="0"/>
              <a:t>&amp; operator++(</a:t>
            </a:r>
            <a:r>
              <a:rPr lang="en-US" b="1" dirty="0"/>
              <a:t>Type</a:t>
            </a:r>
            <a:r>
              <a:rPr lang="en-US" dirty="0"/>
              <a:t> &amp; t);</a:t>
            </a:r>
            <a:endParaRPr lang="ru-RU" dirty="0"/>
          </a:p>
          <a:p>
            <a:pPr lvl="1"/>
            <a:r>
              <a:rPr lang="ru-RU" dirty="0"/>
              <a:t>Постфиксная форма принимает 2 параметра</a:t>
            </a:r>
            <a:endParaRPr lang="en-US" dirty="0"/>
          </a:p>
          <a:p>
            <a:pPr lvl="2"/>
            <a:r>
              <a:rPr lang="en-US" b="1" dirty="0"/>
              <a:t>Type</a:t>
            </a:r>
            <a:r>
              <a:rPr lang="en-US" dirty="0"/>
              <a:t> operator++(</a:t>
            </a:r>
            <a:r>
              <a:rPr lang="en-US" b="1" dirty="0"/>
              <a:t>Type</a:t>
            </a:r>
            <a:r>
              <a:rPr lang="en-US" dirty="0"/>
              <a:t> &amp; t, int);</a:t>
            </a:r>
          </a:p>
          <a:p>
            <a:pPr lvl="1"/>
            <a:r>
              <a:rPr lang="ru-RU" dirty="0"/>
              <a:t>Применяется при невозможности внесения изменений в исходный код класса</a:t>
            </a:r>
          </a:p>
          <a:p>
            <a:r>
              <a:rPr lang="ru-RU" dirty="0"/>
              <a:t>Дружественная операция</a:t>
            </a:r>
          </a:p>
          <a:p>
            <a:pPr lvl="1"/>
            <a:r>
              <a:rPr lang="ru-RU" dirty="0"/>
              <a:t>Применяется при необходимости доступа к закрытым полям и методам класса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операторов потокового ввода-вывода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Потоки ввода-вывода и операторы ввода-вывода в поток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</a:t>
            </a:r>
            <a:r>
              <a:rPr lang="en-US" dirty="0"/>
              <a:t>STL </a:t>
            </a:r>
            <a:r>
              <a:rPr lang="ru-RU" dirty="0"/>
              <a:t>операции ввода-вывода выполняются при помощи </a:t>
            </a:r>
            <a:r>
              <a:rPr lang="ru-RU" b="1" dirty="0"/>
              <a:t>потоков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Поток – специальный объект, предназначенный для записи и чтения данных</a:t>
            </a:r>
          </a:p>
          <a:p>
            <a:pPr lvl="1"/>
            <a:r>
              <a:rPr lang="ru-RU" dirty="0"/>
              <a:t>Вывод – запись данных в поток</a:t>
            </a:r>
          </a:p>
          <a:p>
            <a:pPr lvl="1"/>
            <a:r>
              <a:rPr lang="ru-RU" dirty="0"/>
              <a:t>Ввод – чтение данных из потока</a:t>
            </a:r>
            <a:endParaRPr lang="en-US" dirty="0"/>
          </a:p>
          <a:p>
            <a:r>
              <a:rPr lang="en-US" dirty="0" err="1"/>
              <a:t>cin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cout</a:t>
            </a:r>
            <a:r>
              <a:rPr lang="en-US" dirty="0"/>
              <a:t> – </a:t>
            </a:r>
            <a:r>
              <a:rPr lang="ru-RU" dirty="0"/>
              <a:t>глобальные объекты потоков ввода и вывода</a:t>
            </a:r>
          </a:p>
          <a:p>
            <a:r>
              <a:rPr lang="ru-RU" dirty="0"/>
              <a:t>Для потоков ввода и вывода определены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 </a:t>
            </a:r>
            <a:r>
              <a:rPr lang="ru-RU" dirty="0"/>
              <a:t>для осуществления форматированных операций записи данных в поток и чтения данных из потока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3;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var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928688" y="2071688"/>
            <a:ext cx="48674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Bar;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friend class Bar;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Bar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void Do(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  <a:endParaRPr lang="ru-RU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операторов потокового ввода-вывода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163"/>
            <a:ext cx="8229600" cy="463710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Перегрузка операторов форматированного ввода-вывода в потоки </a:t>
            </a:r>
            <a:r>
              <a:rPr lang="en-US" dirty="0"/>
              <a:t>STL </a:t>
            </a:r>
            <a:r>
              <a:rPr lang="ru-RU" dirty="0"/>
              <a:t>не может быть выполнена внутри самих классов потоков</a:t>
            </a:r>
          </a:p>
          <a:p>
            <a:pPr lvl="1"/>
            <a:r>
              <a:rPr lang="ru-RU" dirty="0"/>
              <a:t>Внесение модификаций в </a:t>
            </a:r>
            <a:r>
              <a:rPr lang="en-US" dirty="0"/>
              <a:t>STL</a:t>
            </a:r>
            <a:r>
              <a:rPr lang="ru-RU" dirty="0"/>
              <a:t> запрещено Стандартом</a:t>
            </a:r>
          </a:p>
          <a:p>
            <a:pPr lvl="2"/>
            <a:r>
              <a:rPr lang="ru-RU" dirty="0"/>
              <a:t>По этой же причине операторы ввода-вывода пользовательских типов не могут быть объявлены друзьями классов потоков, хотя могут быть друзьями самих пользовательских классов</a:t>
            </a:r>
          </a:p>
          <a:p>
            <a:pPr lvl="1"/>
            <a:r>
              <a:rPr lang="ru-RU" dirty="0"/>
              <a:t>Объекты потоков никоим образом не связаны с пользовательскими типами данных</a:t>
            </a:r>
          </a:p>
          <a:p>
            <a:r>
              <a:rPr lang="ru-RU" dirty="0"/>
              <a:t>Для перегрузки операторов ввода-вывода следует </a:t>
            </a:r>
            <a:r>
              <a:rPr lang="ru-RU" b="1" dirty="0"/>
              <a:t>всегда </a:t>
            </a:r>
            <a:r>
              <a:rPr lang="ru-RU" dirty="0"/>
              <a:t>объявлять их вне класса</a:t>
            </a:r>
          </a:p>
          <a:p>
            <a:r>
              <a:rPr lang="ru-RU" dirty="0"/>
              <a:t>Операторы форматированного ввода-вывода должны возвращать ссылку на поток, переданный в качестве 1 параметра</a:t>
            </a:r>
          </a:p>
          <a:p>
            <a:pPr lvl="1"/>
            <a:r>
              <a:rPr lang="ru-RU" dirty="0"/>
              <a:t>Это обеспечивает возможность чтения и записи нескольких значений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916832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</a:rPr>
              <a:t>/</a:t>
            </a:r>
            <a:r>
              <a:rPr lang="en-US" sz="1600" b="1" i="1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 поток вывода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ru-RU" sz="1600" dirty="0">
                <a:latin typeface="Courier New" pitchFamily="49" charset="0"/>
              </a:rPr>
              <a:t>унаследованный от </a:t>
            </a:r>
            <a:r>
              <a:rPr lang="en-US" sz="1600" dirty="0">
                <a:latin typeface="Courier New" pitchFamily="49" charset="0"/>
              </a:rPr>
              <a:t>std::</a:t>
            </a:r>
            <a:r>
              <a:rPr lang="en-US" sz="1600" dirty="0" err="1">
                <a:latin typeface="Courier New" pitchFamily="49" charset="0"/>
              </a:rPr>
              <a:t>ostream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operator&lt;&lt;(std::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const&amp; counter)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stream</a:t>
            </a: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&lt;&lt; "[" &lt;&lt; </a:t>
            </a:r>
            <a:r>
              <a:rPr lang="en-US" sz="1600" b="1" dirty="0" err="1">
                <a:latin typeface="Courier New" pitchFamily="49" charset="0"/>
              </a:rPr>
              <a:t>counter.GetValue</a:t>
            </a:r>
            <a:r>
              <a:rPr lang="en-US" sz="1600" b="1" dirty="0">
                <a:latin typeface="Courier New" pitchFamily="49" charset="0"/>
              </a:rPr>
              <a:t>() &lt;&lt; "/"</a:t>
            </a:r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ru-RU" sz="1600" b="1" dirty="0">
                <a:latin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</a:rPr>
              <a:t>&lt;&lt; </a:t>
            </a:r>
            <a:r>
              <a:rPr lang="en-US" sz="1600" b="1" dirty="0" err="1">
                <a:latin typeface="Courier New" pitchFamily="49" charset="0"/>
              </a:rPr>
              <a:t>counter.GetMaxValue</a:t>
            </a:r>
            <a:r>
              <a:rPr lang="en-US" sz="1600" b="1" dirty="0">
                <a:latin typeface="Courier New" pitchFamily="49" charset="0"/>
              </a:rPr>
              <a:t>() &lt;&lt; "]";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85720" y="1785926"/>
            <a:ext cx="850112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 err="1">
                <a:latin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&amp; operator&gt;&gt;(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latin typeface="Courier New" pitchFamily="49" charset="0"/>
              </a:rPr>
              <a:t> &amp; stream,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'[') &amp;&amp; (stream &gt;&gt;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'/') &amp;&amp; (stream &gt;&gt;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counter =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else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stream.setstate</a:t>
            </a:r>
            <a:r>
              <a:rPr lang="en-US" sz="1400" b="1" dirty="0">
                <a:latin typeface="Courier New" pitchFamily="49" charset="0"/>
              </a:rPr>
              <a:t>(std::</a:t>
            </a:r>
            <a:r>
              <a:rPr lang="en-US" sz="1400" b="1" dirty="0" err="1">
                <a:latin typeface="Courier New" pitchFamily="49" charset="0"/>
              </a:rPr>
              <a:t>ios_base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failbit</a:t>
            </a:r>
            <a:r>
              <a:rPr lang="en-US" sz="1400" b="1" dirty="0">
                <a:latin typeface="Courier New" pitchFamily="49" charset="0"/>
              </a:rPr>
              <a:t> | </a:t>
            </a:r>
            <a:r>
              <a:rPr lang="en-US" sz="1400" b="1" dirty="0" err="1">
                <a:latin typeface="Courier New" pitchFamily="49" charset="0"/>
              </a:rPr>
              <a:t>stream.rdstate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2071678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“</a:t>
            </a:r>
            <a:r>
              <a:rPr lang="en-US" sz="1600" b="1" dirty="0" err="1">
                <a:latin typeface="Courier New" pitchFamily="49" charset="0"/>
              </a:rPr>
              <a:t>Counter.h</a:t>
            </a:r>
            <a:r>
              <a:rPr lang="en-US" sz="1600" b="1" dirty="0">
                <a:latin typeface="Courier New" pitchFamily="49" charset="0"/>
              </a:rPr>
              <a:t>”</a:t>
            </a:r>
          </a:p>
          <a:p>
            <a:pPr defTabSz="631825">
              <a:tabLst>
                <a:tab pos="533400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считывает данные о счетчике из стандартного ввода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cin</a:t>
            </a:r>
            <a:r>
              <a:rPr lang="en-US" sz="1600" b="1" dirty="0">
                <a:latin typeface="Courier New" pitchFamily="49" charset="0"/>
              </a:rPr>
              <a:t> &gt;&gt;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выводит данные о счетчике в стандартный вывод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 приведения типов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приведения типа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Иногда возникает необходимость выполнить приведение одного пользовательского типа к другому пользовательскому или встроенному типу данных</a:t>
            </a:r>
            <a:r>
              <a:rPr lang="en-US" dirty="0"/>
              <a:t>. </a:t>
            </a:r>
            <a:r>
              <a:rPr lang="ru-RU" dirty="0"/>
              <a:t>Например:</a:t>
            </a:r>
          </a:p>
          <a:p>
            <a:pPr lvl="1"/>
            <a:r>
              <a:rPr lang="ru-RU" dirty="0"/>
              <a:t>Приведение </a:t>
            </a:r>
            <a:r>
              <a:rPr lang="en-US" dirty="0" err="1"/>
              <a:t>CMyString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/>
              <a:t>const char*</a:t>
            </a:r>
            <a:endParaRPr lang="ru-RU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C</a:t>
            </a:r>
            <a:r>
              <a:rPr lang="ru-RU" dirty="0"/>
              <a:t>С</a:t>
            </a:r>
            <a:r>
              <a:rPr lang="en-US" dirty="0" err="1"/>
              <a:t>ounter</a:t>
            </a:r>
            <a:r>
              <a:rPr lang="en-US" dirty="0"/>
              <a:t> </a:t>
            </a:r>
            <a:r>
              <a:rPr lang="ru-RU" dirty="0"/>
              <a:t>к</a:t>
            </a:r>
            <a:r>
              <a:rPr lang="en-US" dirty="0"/>
              <a:t>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</a:t>
            </a:r>
            <a:r>
              <a:rPr lang="en-US" dirty="0" err="1"/>
              <a:t>CDateTime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CTime</a:t>
            </a:r>
            <a:endParaRPr lang="en-US" dirty="0"/>
          </a:p>
          <a:p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в таких случаях обойтись без введения дополнительных методов, вроде </a:t>
            </a:r>
            <a:r>
              <a:rPr lang="en-US" dirty="0" err="1"/>
              <a:t>GetStringData</a:t>
            </a:r>
            <a:r>
              <a:rPr lang="en-US" dirty="0"/>
              <a:t>(), </a:t>
            </a:r>
            <a:r>
              <a:rPr lang="en-US" dirty="0" err="1"/>
              <a:t>GetTimer</a:t>
            </a:r>
            <a:r>
              <a:rPr lang="en-US" dirty="0"/>
              <a:t>(), </a:t>
            </a:r>
            <a:r>
              <a:rPr lang="en-US" dirty="0" err="1"/>
              <a:t>GetTime</a:t>
            </a:r>
            <a:r>
              <a:rPr lang="en-US" dirty="0"/>
              <a:t>()</a:t>
            </a:r>
            <a:r>
              <a:rPr lang="ru-RU" dirty="0"/>
              <a:t> при помощи операторов приведения типа</a:t>
            </a:r>
          </a:p>
          <a:p>
            <a:r>
              <a:rPr lang="ru-RU" dirty="0"/>
              <a:t>Синтаксис оператора</a:t>
            </a:r>
            <a:r>
              <a:rPr lang="en-US" dirty="0"/>
              <a:t> </a:t>
            </a:r>
            <a:r>
              <a:rPr lang="ru-RU" dirty="0"/>
              <a:t>приведения к типу </a:t>
            </a:r>
            <a:r>
              <a:rPr lang="en-US" dirty="0"/>
              <a:t>Type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operator Type()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приведение счетчика к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unsigned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m_counter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f(unsigned value);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f(c);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типу </a:t>
            </a:r>
            <a:r>
              <a:rPr lang="en-US" sz="1400" i="1" dirty="0">
                <a:latin typeface="Courier New" pitchFamily="49" charset="0"/>
              </a:rPr>
              <a:t>unsigned </a:t>
            </a:r>
            <a:r>
              <a:rPr lang="en-US" sz="1400" i="1" dirty="0" err="1">
                <a:latin typeface="Courier New" pitchFamily="49" charset="0"/>
              </a:rPr>
              <a:t>int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unsigned v = c;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аналогично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приведение строкового объекта к </a:t>
            </a:r>
            <a:r>
              <a:rPr lang="en-US" dirty="0"/>
              <a:t>const char*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857364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f(const char* s);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message(“Hello, world”);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f(message);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</a:t>
            </a:r>
            <a:r>
              <a:rPr lang="en-US" sz="1400" i="1" dirty="0">
                <a:latin typeface="Courier New" pitchFamily="49" charset="0"/>
              </a:rPr>
              <a:t>const char*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переусердствуйте!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Перегружать операторы приведения типов следует осторожно, т.к. из-за неявного приведения типов иногда возможны нежелательные последствия</a:t>
            </a:r>
          </a:p>
          <a:p>
            <a:pPr lvl="1"/>
            <a:r>
              <a:rPr lang="ru-RU" dirty="0"/>
              <a:t>Не случайно в классе </a:t>
            </a:r>
            <a:r>
              <a:rPr lang="en-US" dirty="0"/>
              <a:t>std::string </a:t>
            </a:r>
            <a:r>
              <a:rPr lang="ru-RU" dirty="0"/>
              <a:t>вместо оператора приведения к</a:t>
            </a:r>
            <a:r>
              <a:rPr lang="en-US" dirty="0"/>
              <a:t> const char*</a:t>
            </a:r>
            <a:r>
              <a:rPr lang="ru-RU" dirty="0"/>
              <a:t>, реализовали специальный метод </a:t>
            </a:r>
            <a:r>
              <a:rPr lang="en-US" dirty="0" err="1"/>
              <a:t>c_str</a:t>
            </a:r>
            <a:r>
              <a:rPr lang="en-US" dirty="0"/>
              <a:t>()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нежелательного приведения типов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7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operator+ (const char*)const;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(“</a:t>
            </a:r>
            <a:r>
              <a:rPr lang="ru-RU" sz="1400" b="1" dirty="0">
                <a:latin typeface="Courier New" pitchFamily="49" charset="0"/>
              </a:rPr>
              <a:t>5432</a:t>
            </a:r>
            <a:r>
              <a:rPr lang="en-US" sz="1400" b="1" dirty="0">
                <a:latin typeface="Courier New" pitchFamily="49" charset="0"/>
              </a:rPr>
              <a:t>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</a:t>
            </a:r>
            <a:r>
              <a:rPr lang="en-US" sz="1400" i="1" dirty="0">
                <a:latin typeface="Courier New" pitchFamily="49" charset="0"/>
              </a:rPr>
              <a:t>//</a:t>
            </a:r>
            <a:r>
              <a:rPr lang="ru-RU" sz="1400" i="1" dirty="0">
                <a:latin typeface="Courier New" pitchFamily="49" charset="0"/>
              </a:rPr>
              <a:t> допустим, что мы забыли заключить 1 в кавычки для склейки строк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+ 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</a:rPr>
              <a:t>); 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// фактически вызвав </a:t>
            </a:r>
            <a:r>
              <a:rPr lang="en-US" sz="1400" b="1" i="1" dirty="0">
                <a:latin typeface="Courier New" pitchFamily="49" charset="0"/>
              </a:rPr>
              <a:t>std::</a:t>
            </a:r>
            <a:r>
              <a:rPr lang="en-US" sz="1400" b="1" i="1" dirty="0" err="1">
                <a:latin typeface="Courier New" pitchFamily="49" charset="0"/>
              </a:rPr>
              <a:t>cout</a:t>
            </a:r>
            <a:r>
              <a:rPr lang="en-US" sz="1400" b="1" i="1" dirty="0">
                <a:latin typeface="Courier New" pitchFamily="49" charset="0"/>
              </a:rPr>
              <a:t> &lt;&lt; (</a:t>
            </a:r>
            <a:r>
              <a:rPr lang="en-US" sz="1400" b="1" i="1" dirty="0" err="1">
                <a:solidFill>
                  <a:srgbClr val="FF0000"/>
                </a:solidFill>
                <a:latin typeface="Courier New" pitchFamily="49" charset="0"/>
              </a:rPr>
              <a:t>static_cast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&lt;const char*&gt;(</a:t>
            </a:r>
            <a:r>
              <a:rPr lang="en-US" sz="1400" b="1" i="1" dirty="0" err="1">
                <a:latin typeface="Courier New" pitchFamily="49" charset="0"/>
              </a:rPr>
              <a:t>msg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i="1" dirty="0">
                <a:latin typeface="Courier New" pitchFamily="49" charset="0"/>
              </a:rPr>
              <a:t> + </a:t>
            </a:r>
            <a:r>
              <a:rPr lang="ru-RU" sz="1400" b="1" i="1" dirty="0">
                <a:latin typeface="Courier New" pitchFamily="49" charset="0"/>
              </a:rPr>
              <a:t>1</a:t>
            </a:r>
            <a:r>
              <a:rPr lang="en-US" sz="1400" b="1" i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i="1" dirty="0">
                <a:latin typeface="Courier New" pitchFamily="49" charset="0"/>
              </a:rPr>
              <a:t>	// </a:t>
            </a:r>
            <a:r>
              <a:rPr lang="ru-RU" sz="1400" i="1" dirty="0">
                <a:latin typeface="Courier New" pitchFamily="49" charset="0"/>
              </a:rPr>
              <a:t>поэтому будет выведено «432» вместо «54321»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Перегрузка операций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</a:t>
            </a:r>
            <a:r>
              <a:rPr dirty="0"/>
              <a:t>()</a:t>
            </a:r>
            <a:r>
              <a:rPr lang="ru-RU" dirty="0"/>
              <a:t>. Функциональные объекты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объекты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Функциональный объект</a:t>
            </a:r>
            <a:r>
              <a:rPr lang="ru-RU" dirty="0"/>
              <a:t>(или объект функции, </a:t>
            </a:r>
            <a:r>
              <a:rPr lang="en-US" dirty="0"/>
              <a:t>function object</a:t>
            </a:r>
            <a:r>
              <a:rPr lang="ru-RU" dirty="0"/>
              <a:t>) – объект, для которого определен оператор 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Данный оператор может принимать произвольное количество аргументов</a:t>
            </a:r>
            <a:endParaRPr lang="en-US" dirty="0"/>
          </a:p>
          <a:p>
            <a:r>
              <a:rPr lang="ru-RU" dirty="0"/>
              <a:t>Преимущества функциональных объектов перед обычными функциями</a:t>
            </a:r>
          </a:p>
          <a:p>
            <a:pPr lvl="1"/>
            <a:r>
              <a:rPr lang="ru-RU" dirty="0"/>
              <a:t>Наличие состояния</a:t>
            </a:r>
          </a:p>
          <a:p>
            <a:pPr lvl="1"/>
            <a:r>
              <a:rPr lang="ru-RU" dirty="0"/>
              <a:t>Объект функции обладает некоторым типом и может выступать в качестве специализации шаблонов</a:t>
            </a:r>
          </a:p>
          <a:p>
            <a:pPr lvl="1"/>
            <a:r>
              <a:rPr lang="ru-RU" dirty="0"/>
              <a:t>Обычно функциональный объект работает быстрее указателя на функцию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Пример. </a:t>
            </a:r>
            <a:r>
              <a:rPr lang="ru-RU" dirty="0"/>
              <a:t>Еще один способ сложить 2 числа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57158" y="1857365"/>
            <a:ext cx="850112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value):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value = 10;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f(5);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before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f(value)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after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57686" y="3714752"/>
            <a:ext cx="4572032" cy="171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before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10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after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15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использование функтора совместно с алгоритмами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7365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{10, 20, 30};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6286512" y="2214554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237091"/>
              <a:gd name="adj4" fmla="val -38266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Вывод массива в поток вывода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6572264" y="4071942"/>
            <a:ext cx="2571736" cy="642942"/>
          </a:xfrm>
          <a:prstGeom prst="borderCallout1">
            <a:avLst>
              <a:gd name="adj1" fmla="val 18750"/>
              <a:gd name="adj2" fmla="val -8333"/>
              <a:gd name="adj3" fmla="val 23019"/>
              <a:gd name="adj4" fmla="val -35348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Применение функтора к элементам массива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72000" y="5500702"/>
            <a:ext cx="4071966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15,25,35,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Использование состояния функтора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Функтор, в отличие от функции, обладает состоянием</a:t>
            </a:r>
          </a:p>
          <a:p>
            <a:pPr lvl="1"/>
            <a:r>
              <a:rPr lang="ru-RU" dirty="0"/>
              <a:t>Глобальные и статические переменные функций в расчет не берем</a:t>
            </a:r>
          </a:p>
          <a:p>
            <a:pPr lvl="1"/>
            <a:r>
              <a:rPr lang="ru-RU" dirty="0"/>
              <a:t>Состояние функтора, как и обычного объекта, определяется значением полей-данных</a:t>
            </a:r>
          </a:p>
          <a:p>
            <a:r>
              <a:rPr lang="ru-RU" dirty="0"/>
              <a:t>Вызов одного и того же функтора с одними и теми же параметрами в разных состояниях может приводить к разным результатам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изменения состояния функтора при каждом его вызове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7158" y="1857365"/>
            <a:ext cx="850112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value, int delta = 0)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(delta)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отметим, что оператор объявлен как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неконстантный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 использования функтора с изменяющимся состоянием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857365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(30);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(5, 2)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86314" y="2000240"/>
            <a:ext cx="4071966" cy="2000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15,27,39,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Пример: генератор псевдослучайных чисел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1779687"/>
            <a:ext cx="557213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(unsigned modulus,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seed = 0,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	unsigned multiplier = 733,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ru-RU" sz="1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summand = 1559)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(modulus)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(seed)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(multiplier)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(summand)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Reset(unsigned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operator()()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86346" y="3071810"/>
            <a:ext cx="4286248" cy="21544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5600" algn="l"/>
                <a:tab pos="723900" algn="l"/>
              </a:tabLst>
            </a:pP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&lt;&lt; ", ";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857752" y="5572140"/>
            <a:ext cx="4286248" cy="128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9, 6, 7, 2, 1, 6, 7, 8, 3, 8,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Для чего нужна перегрузка операций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Для некоторых типов данных естественными может оказаться использование операций над базовыми типами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+= и + для конкатенации строк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-- и ++ для итераторов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арифметические операции для векторов и комплексных чисел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-</a:t>
            </a:r>
            <a:r>
              <a:rPr lang="en-US" sz="2000" dirty="0"/>
              <a:t>&gt; </a:t>
            </a:r>
            <a:r>
              <a:rPr lang="ru-RU" sz="2000" dirty="0"/>
              <a:t>и </a:t>
            </a:r>
            <a:r>
              <a:rPr lang="en-US" sz="2000" dirty="0"/>
              <a:t>* </a:t>
            </a:r>
            <a:r>
              <a:rPr lang="ru-RU" sz="2000" dirty="0"/>
              <a:t>для </a:t>
            </a:r>
            <a:r>
              <a:rPr lang="ru-RU" sz="2000" b="1" dirty="0">
                <a:solidFill>
                  <a:srgbClr val="FF0000"/>
                </a:solidFill>
                <a:hlinkClick r:id="rId2"/>
              </a:rPr>
              <a:t>умных указателей</a:t>
            </a:r>
            <a:endParaRPr lang="ru-RU" sz="20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/>
              <a:t>[] </a:t>
            </a:r>
            <a:r>
              <a:rPr lang="ru-RU" sz="2000" dirty="0"/>
              <a:t>для массивов и ассоциативных контейнеров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() для функторов (объектов функций)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= для классов с собственным конструктором копирования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операции сравнения для строк и других типов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операций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Для пользовательских типов данных </a:t>
            </a:r>
            <a:r>
              <a:rPr lang="en-US" sz="2800" dirty="0"/>
              <a:t>C++ </a:t>
            </a:r>
            <a:r>
              <a:rPr lang="ru-RU" sz="2800" dirty="0"/>
              <a:t>позволяет задать собственные операции</a:t>
            </a:r>
          </a:p>
          <a:p>
            <a:pPr lvl="1"/>
            <a:r>
              <a:rPr lang="ru-RU" dirty="0"/>
              <a:t>Некоторые из них </a:t>
            </a:r>
            <a:r>
              <a:rPr lang="ru-RU" b="1" dirty="0"/>
              <a:t>всегда</a:t>
            </a:r>
            <a:r>
              <a:rPr lang="ru-RU" dirty="0"/>
              <a:t> определяются внутри класса</a:t>
            </a:r>
            <a:endParaRPr lang="en-US" dirty="0"/>
          </a:p>
          <a:p>
            <a:pPr lvl="2"/>
            <a:r>
              <a:rPr lang="ru-RU" sz="2000" dirty="0"/>
              <a:t>=, +=, -=, *= и т.п.</a:t>
            </a:r>
          </a:p>
          <a:p>
            <a:pPr lvl="1"/>
            <a:r>
              <a:rPr lang="ru-RU" dirty="0"/>
              <a:t>Некоторые – снаружи</a:t>
            </a:r>
          </a:p>
          <a:p>
            <a:pPr lvl="2"/>
            <a:r>
              <a:rPr lang="ru-RU" sz="2000" dirty="0"/>
              <a:t>Как правило, операции, в которых применяются базовые типы</a:t>
            </a:r>
          </a:p>
          <a:p>
            <a:r>
              <a:rPr lang="ru-RU" sz="2800" dirty="0"/>
              <a:t>Синтаксис: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ru-RU" b="1" dirty="0">
                <a:solidFill>
                  <a:srgbClr val="FF0000"/>
                </a:solidFill>
              </a:rPr>
              <a:t>тип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operator X(</a:t>
            </a:r>
            <a:r>
              <a:rPr lang="ru-RU" b="1" dirty="0">
                <a:solidFill>
                  <a:srgbClr val="FF0000"/>
                </a:solidFill>
              </a:rPr>
              <a:t>параметры)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Ограничения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Приоритет операций над пользовательскими типами тот же, что и для базовых типов</a:t>
            </a:r>
          </a:p>
          <a:p>
            <a:pPr>
              <a:lnSpc>
                <a:spcPct val="90000"/>
              </a:lnSpc>
            </a:pPr>
            <a:r>
              <a:rPr lang="ru-RU" dirty="0"/>
              <a:t>Нельзя переопределить операцию точка (</a:t>
            </a:r>
            <a:r>
              <a:rPr lang="en-US" dirty="0"/>
              <a:t>.) </a:t>
            </a:r>
            <a:r>
              <a:rPr lang="ru-RU" dirty="0"/>
              <a:t>и </a:t>
            </a:r>
            <a:r>
              <a:rPr lang="en-US" dirty="0" err="1"/>
              <a:t>sizeof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Бинарные операции остаются бинарными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Унарные - унарными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9a1eccc82ab28744bea9ad9a3b349a99766acd"/>
  <p:tag name="ISPRING_RESOURCE_PATHS_HASH_PRESENTER" val="63964b15f123df85eeb32e9769124c964e7442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2681</TotalTime>
  <Words>4756</Words>
  <Application>Microsoft Office PowerPoint</Application>
  <PresentationFormat>Экран (4:3)</PresentationFormat>
  <Paragraphs>797</Paragraphs>
  <Slides>67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3" baseType="lpstr">
      <vt:lpstr>Calibri</vt:lpstr>
      <vt:lpstr>Constantia</vt:lpstr>
      <vt:lpstr>Courier New</vt:lpstr>
      <vt:lpstr>Tahoma</vt:lpstr>
      <vt:lpstr>Wingdings 2</vt:lpstr>
      <vt:lpstr>Поток</vt:lpstr>
      <vt:lpstr>Дружественные классы и функции</vt:lpstr>
      <vt:lpstr>Дружественные функции</vt:lpstr>
      <vt:lpstr>Пример</vt:lpstr>
      <vt:lpstr>Дружественные классы</vt:lpstr>
      <vt:lpstr>Пример</vt:lpstr>
      <vt:lpstr>Перегрузка операций</vt:lpstr>
      <vt:lpstr>Для чего нужна перегрузка операций</vt:lpstr>
      <vt:lpstr>Перегрузка операций</vt:lpstr>
      <vt:lpstr>Ограничения</vt:lpstr>
      <vt:lpstr>Пример 1</vt:lpstr>
      <vt:lpstr>Информация о предметной области</vt:lpstr>
      <vt:lpstr>Каркас класса CVector2D</vt:lpstr>
      <vt:lpstr>Перегрузка оператора сложения векторов</vt:lpstr>
      <vt:lpstr>Способы реализации оператора сложения</vt:lpstr>
      <vt:lpstr>Реализация оператора сложения внутри класса CVector2D</vt:lpstr>
      <vt:lpstr>Реализация оператора сложения вне класса CVector2D</vt:lpstr>
      <vt:lpstr>Реализация дружественного оператора сложения</vt:lpstr>
      <vt:lpstr>Выбор предпочтительного способа перегрузки оператора +</vt:lpstr>
      <vt:lpstr>Пример использования перегруженного оператора +</vt:lpstr>
      <vt:lpstr>Реализация оператора вычитания векторов</vt:lpstr>
      <vt:lpstr>Перегрузка оператора умножения вектора и скаляра</vt:lpstr>
      <vt:lpstr>Перегрузка оператора произведения вектора и скаляра</vt:lpstr>
      <vt:lpstr>Версии оператора умножения вектора и скаляра</vt:lpstr>
      <vt:lpstr>Реализация оператора произведения вектора и скаляра</vt:lpstr>
      <vt:lpstr>Пример использования</vt:lpstr>
      <vt:lpstr>Реализация оператора деления вектора на скаляр</vt:lpstr>
      <vt:lpstr>Перегрузка присваивающих выражений</vt:lpstr>
      <vt:lpstr>Реализация оператора +=</vt:lpstr>
      <vt:lpstr>Перегрузка операторов сравнения</vt:lpstr>
      <vt:lpstr>Реализация операторов == и !=</vt:lpstr>
      <vt:lpstr>Умные указатели</vt:lpstr>
      <vt:lpstr>Что такое умный указатель?</vt:lpstr>
      <vt:lpstr>Исходный код класса CMyClassPtr</vt:lpstr>
      <vt:lpstr>Пример использования класса CMyClassPtr</vt:lpstr>
      <vt:lpstr>Стандартные умные указатели</vt:lpstr>
      <vt:lpstr>Перегрузка унарного плюса и минуса</vt:lpstr>
      <vt:lpstr>Унарный плюс и унарный минус</vt:lpstr>
      <vt:lpstr>Пример перегрузки унарного минуса</vt:lpstr>
      <vt:lpstr>Перегрузка оператора индексации []</vt:lpstr>
      <vt:lpstr>Оператор индексации</vt:lpstr>
      <vt:lpstr>Пример: доступ к символам строки</vt:lpstr>
      <vt:lpstr>Перегрузка операций инкремента и декремента</vt:lpstr>
      <vt:lpstr>Особенности перегрузки операторов инкремента и декремента</vt:lpstr>
      <vt:lpstr>Перегрузка префиксной формы инкремента и декремента</vt:lpstr>
      <vt:lpstr>Перегрузка постфиксной формы инкремента и декремента</vt:lpstr>
      <vt:lpstr>Пример - счетчик</vt:lpstr>
      <vt:lpstr>Альтернативные способы перегрузки операторов ++ и --</vt:lpstr>
      <vt:lpstr>Перегрузка операторов потокового ввода-вывода</vt:lpstr>
      <vt:lpstr>Потоки ввода-вывода и операторы ввода-вывода в поток</vt:lpstr>
      <vt:lpstr>Перегрузка операторов потокового ввода-вывода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Перегрузка операторов приведения типов</vt:lpstr>
      <vt:lpstr>Перегрузка оператора приведения типа</vt:lpstr>
      <vt:lpstr>Пример: приведение счетчика к unsigned int</vt:lpstr>
      <vt:lpstr>Пример: приведение строкового объекта к const char*</vt:lpstr>
      <vt:lpstr>Не переусердствуйте!</vt:lpstr>
      <vt:lpstr>Пример нежелательного приведения типов</vt:lpstr>
      <vt:lpstr>Перегрузка оператора (). Функциональные объекты</vt:lpstr>
      <vt:lpstr>Функциональные объекты</vt:lpstr>
      <vt:lpstr>Пример. Еще один способ сложить 2 числа</vt:lpstr>
      <vt:lpstr>Пример: использование функтора совместно с алгоритмами STL</vt:lpstr>
      <vt:lpstr>Использование состояния функтора</vt:lpstr>
      <vt:lpstr>Пример изменения состояния функтора при каждом его вызове</vt:lpstr>
      <vt:lpstr>Пример использования функтора с изменяющимся состоянием</vt:lpstr>
      <vt:lpstr>Пример: генератор псевдослучайных чисел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Копирование объектов</dc:title>
  <dc:creator>Aleksey Malov</dc:creator>
  <cp:lastModifiedBy>Алексей Малов</cp:lastModifiedBy>
  <cp:revision>169</cp:revision>
  <dcterms:created xsi:type="dcterms:W3CDTF">2007-04-06T03:56:12Z</dcterms:created>
  <dcterms:modified xsi:type="dcterms:W3CDTF">2023-04-27T15:31:44Z</dcterms:modified>
</cp:coreProperties>
</file>