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0"/>
  </p:notesMasterIdLst>
  <p:sldIdLst>
    <p:sldId id="30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90" r:id="rId38"/>
    <p:sldId id="391" r:id="rId39"/>
    <p:sldId id="392" r:id="rId40"/>
    <p:sldId id="394" r:id="rId41"/>
    <p:sldId id="395" r:id="rId42"/>
    <p:sldId id="396" r:id="rId43"/>
    <p:sldId id="398" r:id="rId44"/>
    <p:sldId id="411" r:id="rId45"/>
    <p:sldId id="259" r:id="rId46"/>
    <p:sldId id="311" r:id="rId47"/>
    <p:sldId id="260" r:id="rId48"/>
    <p:sldId id="258" r:id="rId49"/>
    <p:sldId id="307" r:id="rId50"/>
    <p:sldId id="308" r:id="rId51"/>
    <p:sldId id="309" r:id="rId52"/>
    <p:sldId id="312" r:id="rId53"/>
    <p:sldId id="261" r:id="rId54"/>
    <p:sldId id="263" r:id="rId55"/>
    <p:sldId id="266" r:id="rId56"/>
    <p:sldId id="268" r:id="rId57"/>
    <p:sldId id="313" r:id="rId58"/>
    <p:sldId id="262" r:id="rId59"/>
    <p:sldId id="264" r:id="rId60"/>
    <p:sldId id="314" r:id="rId61"/>
    <p:sldId id="315" r:id="rId62"/>
    <p:sldId id="316" r:id="rId63"/>
    <p:sldId id="317" r:id="rId64"/>
    <p:sldId id="310" r:id="rId65"/>
    <p:sldId id="318" r:id="rId66"/>
    <p:sldId id="320" r:id="rId67"/>
    <p:sldId id="404" r:id="rId68"/>
    <p:sldId id="324" r:id="rId69"/>
    <p:sldId id="323" r:id="rId70"/>
    <p:sldId id="325" r:id="rId71"/>
    <p:sldId id="322" r:id="rId72"/>
    <p:sldId id="330" r:id="rId73"/>
    <p:sldId id="326" r:id="rId74"/>
    <p:sldId id="331" r:id="rId75"/>
    <p:sldId id="327" r:id="rId76"/>
    <p:sldId id="332" r:id="rId77"/>
    <p:sldId id="269" r:id="rId78"/>
    <p:sldId id="329" r:id="rId79"/>
    <p:sldId id="333" r:id="rId80"/>
    <p:sldId id="277" r:id="rId81"/>
    <p:sldId id="350" r:id="rId82"/>
    <p:sldId id="276" r:id="rId83"/>
    <p:sldId id="334" r:id="rId84"/>
    <p:sldId id="335" r:id="rId85"/>
    <p:sldId id="336" r:id="rId86"/>
    <p:sldId id="337" r:id="rId87"/>
    <p:sldId id="272" r:id="rId88"/>
    <p:sldId id="399" r:id="rId89"/>
    <p:sldId id="388" r:id="rId90"/>
    <p:sldId id="400" r:id="rId91"/>
    <p:sldId id="389" r:id="rId92"/>
    <p:sldId id="401" r:id="rId93"/>
    <p:sldId id="405" r:id="rId94"/>
    <p:sldId id="402" r:id="rId95"/>
    <p:sldId id="403" r:id="rId96"/>
    <p:sldId id="351" r:id="rId97"/>
    <p:sldId id="343" r:id="rId98"/>
    <p:sldId id="344" r:id="rId99"/>
    <p:sldId id="406" r:id="rId100"/>
    <p:sldId id="345" r:id="rId101"/>
    <p:sldId id="407" r:id="rId102"/>
    <p:sldId id="408" r:id="rId103"/>
    <p:sldId id="409" r:id="rId104"/>
    <p:sldId id="348" r:id="rId105"/>
    <p:sldId id="410" r:id="rId106"/>
    <p:sldId id="338" r:id="rId107"/>
    <p:sldId id="279" r:id="rId108"/>
    <p:sldId id="281" r:id="rId109"/>
    <p:sldId id="280" r:id="rId110"/>
    <p:sldId id="282" r:id="rId111"/>
    <p:sldId id="283" r:id="rId112"/>
    <p:sldId id="340" r:id="rId113"/>
    <p:sldId id="339" r:id="rId114"/>
    <p:sldId id="341" r:id="rId115"/>
    <p:sldId id="342" r:id="rId116"/>
    <p:sldId id="285" r:id="rId117"/>
    <p:sldId id="278" r:id="rId118"/>
    <p:sldId id="267" r:id="rId119"/>
  </p:sldIdLst>
  <p:sldSz cx="12192000" cy="6858000"/>
  <p:notesSz cx="6858000" cy="9144000"/>
  <p:custDataLst>
    <p:tags r:id="rId12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0E020-5575-440A-9FC8-3AD9CCF72046}">
          <p14:sldIdLst>
            <p14:sldId id="303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90"/>
            <p14:sldId id="391"/>
            <p14:sldId id="392"/>
            <p14:sldId id="394"/>
            <p14:sldId id="395"/>
            <p14:sldId id="396"/>
            <p14:sldId id="398"/>
            <p14:sldId id="411"/>
            <p14:sldId id="259"/>
            <p14:sldId id="311"/>
            <p14:sldId id="260"/>
            <p14:sldId id="258"/>
            <p14:sldId id="307"/>
            <p14:sldId id="308"/>
            <p14:sldId id="309"/>
            <p14:sldId id="312"/>
            <p14:sldId id="261"/>
            <p14:sldId id="263"/>
            <p14:sldId id="266"/>
            <p14:sldId id="268"/>
            <p14:sldId id="313"/>
            <p14:sldId id="262"/>
            <p14:sldId id="264"/>
            <p14:sldId id="314"/>
            <p14:sldId id="315"/>
            <p14:sldId id="316"/>
            <p14:sldId id="317"/>
            <p14:sldId id="310"/>
            <p14:sldId id="318"/>
            <p14:sldId id="320"/>
            <p14:sldId id="404"/>
          </p14:sldIdLst>
        </p14:section>
        <p14:section name="Кладбище" id="{931FF389-B78A-419B-B3B0-B9B9E5AC3746}">
          <p14:sldIdLst>
            <p14:sldId id="324"/>
            <p14:sldId id="323"/>
            <p14:sldId id="325"/>
            <p14:sldId id="322"/>
            <p14:sldId id="330"/>
            <p14:sldId id="326"/>
            <p14:sldId id="331"/>
            <p14:sldId id="327"/>
            <p14:sldId id="332"/>
            <p14:sldId id="269"/>
            <p14:sldId id="329"/>
            <p14:sldId id="333"/>
            <p14:sldId id="277"/>
            <p14:sldId id="350"/>
            <p14:sldId id="276"/>
            <p14:sldId id="334"/>
            <p14:sldId id="335"/>
            <p14:sldId id="336"/>
          </p14:sldIdLst>
        </p14:section>
        <p14:section name="Абстрактные классы" id="{951ABB8C-A570-4D35-9674-234BA5AD3539}">
          <p14:sldIdLst>
            <p14:sldId id="337"/>
            <p14:sldId id="272"/>
            <p14:sldId id="399"/>
            <p14:sldId id="388"/>
            <p14:sldId id="400"/>
            <p14:sldId id="389"/>
            <p14:sldId id="401"/>
            <p14:sldId id="405"/>
            <p14:sldId id="402"/>
            <p14:sldId id="403"/>
            <p14:sldId id="351"/>
            <p14:sldId id="343"/>
            <p14:sldId id="344"/>
            <p14:sldId id="406"/>
            <p14:sldId id="345"/>
            <p14:sldId id="407"/>
            <p14:sldId id="408"/>
            <p14:sldId id="409"/>
            <p14:sldId id="348"/>
            <p14:sldId id="410"/>
            <p14:sldId id="338"/>
            <p14:sldId id="279"/>
            <p14:sldId id="281"/>
            <p14:sldId id="280"/>
            <p14:sldId id="282"/>
            <p14:sldId id="283"/>
            <p14:sldId id="340"/>
            <p14:sldId id="339"/>
            <p14:sldId id="341"/>
            <p14:sldId id="342"/>
            <p14:sldId id="285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126" autoAdjust="0"/>
  </p:normalViewPr>
  <p:slideViewPr>
    <p:cSldViewPr>
      <p:cViewPr varScale="1">
        <p:scale>
          <a:sx n="59" d="100"/>
          <a:sy n="59" d="100"/>
        </p:scale>
        <p:origin x="782" y="62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gs" Target="tags/tag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/>
            <a:t>Животное</a:t>
          </a:r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/>
            <a:t>Млекопитающее</a:t>
          </a:r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/>
            <a:t>Собака</a:t>
          </a:r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/>
            <a:t>Кошка</a:t>
          </a:r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/>
            <a:t>Птица</a:t>
          </a:r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/>
            <a:t>Ястреб</a:t>
          </a:r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4245292" y="2560872"/>
          <a:ext cx="91440" cy="711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12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797375" y="771572"/>
          <a:ext cx="1493636" cy="86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893"/>
              </a:lnTo>
              <a:lnTo>
                <a:pt x="1493636" y="728893"/>
              </a:lnTo>
              <a:lnTo>
                <a:pt x="1493636" y="863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476344" y="2560872"/>
          <a:ext cx="1159114" cy="71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230"/>
              </a:lnTo>
              <a:lnTo>
                <a:pt x="1159114" y="576230"/>
              </a:lnTo>
              <a:lnTo>
                <a:pt x="1159114" y="7112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763754" y="2560872"/>
          <a:ext cx="712589" cy="711235"/>
        </a:xfrm>
        <a:custGeom>
          <a:avLst/>
          <a:gdLst/>
          <a:ahLst/>
          <a:cxnLst/>
          <a:rect l="0" t="0" r="0" b="0"/>
          <a:pathLst>
            <a:path>
              <a:moveTo>
                <a:pt x="712589" y="0"/>
              </a:moveTo>
              <a:lnTo>
                <a:pt x="712589" y="576230"/>
              </a:lnTo>
              <a:lnTo>
                <a:pt x="0" y="576230"/>
              </a:lnTo>
              <a:lnTo>
                <a:pt x="0" y="7112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476344" y="771572"/>
          <a:ext cx="1321031" cy="863898"/>
        </a:xfrm>
        <a:custGeom>
          <a:avLst/>
          <a:gdLst/>
          <a:ahLst/>
          <a:cxnLst/>
          <a:rect l="0" t="0" r="0" b="0"/>
          <a:pathLst>
            <a:path>
              <a:moveTo>
                <a:pt x="1321031" y="0"/>
              </a:moveTo>
              <a:lnTo>
                <a:pt x="1321031" y="728893"/>
              </a:lnTo>
              <a:lnTo>
                <a:pt x="0" y="728893"/>
              </a:lnTo>
              <a:lnTo>
                <a:pt x="0" y="863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2068713" y="-153828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2230638" y="0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Животное</a:t>
          </a:r>
        </a:p>
      </dsp:txBody>
      <dsp:txXfrm>
        <a:off x="2257742" y="27104"/>
        <a:ext cx="1403116" cy="871193"/>
      </dsp:txXfrm>
    </dsp:sp>
    <dsp:sp modelId="{F483B599-D2BD-454C-AE22-132E7458F843}">
      <dsp:nvSpPr>
        <dsp:cNvPr id="0" name=""/>
        <dsp:cNvSpPr/>
      </dsp:nvSpPr>
      <dsp:spPr>
        <a:xfrm>
          <a:off x="330624" y="1635470"/>
          <a:ext cx="2291439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492549" y="1789299"/>
          <a:ext cx="2291439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Млекопитающее</a:t>
          </a:r>
        </a:p>
      </dsp:txBody>
      <dsp:txXfrm>
        <a:off x="519653" y="1816403"/>
        <a:ext cx="2237231" cy="871193"/>
      </dsp:txXfrm>
    </dsp:sp>
    <dsp:sp modelId="{8DB66811-4926-45BB-8412-38F478B3CB52}">
      <dsp:nvSpPr>
        <dsp:cNvPr id="0" name=""/>
        <dsp:cNvSpPr/>
      </dsp:nvSpPr>
      <dsp:spPr>
        <a:xfrm>
          <a:off x="35092" y="3272107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97017" y="3425936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Собака</a:t>
          </a:r>
        </a:p>
      </dsp:txBody>
      <dsp:txXfrm>
        <a:off x="224121" y="3453040"/>
        <a:ext cx="1403116" cy="871193"/>
      </dsp:txXfrm>
    </dsp:sp>
    <dsp:sp modelId="{85C50833-7D3C-427F-95D9-EDE9F06E3862}">
      <dsp:nvSpPr>
        <dsp:cNvPr id="0" name=""/>
        <dsp:cNvSpPr/>
      </dsp:nvSpPr>
      <dsp:spPr>
        <a:xfrm>
          <a:off x="1906796" y="3272107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2068721" y="3425936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Кошка</a:t>
          </a:r>
        </a:p>
      </dsp:txBody>
      <dsp:txXfrm>
        <a:off x="2095825" y="3453040"/>
        <a:ext cx="1403116" cy="871193"/>
      </dsp:txXfrm>
    </dsp:sp>
    <dsp:sp modelId="{3A6558B6-1F14-422D-9777-40D93BDABB70}">
      <dsp:nvSpPr>
        <dsp:cNvPr id="0" name=""/>
        <dsp:cNvSpPr/>
      </dsp:nvSpPr>
      <dsp:spPr>
        <a:xfrm>
          <a:off x="3562349" y="1635470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3724275" y="1789299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Птица</a:t>
          </a:r>
        </a:p>
      </dsp:txBody>
      <dsp:txXfrm>
        <a:off x="3751379" y="1816403"/>
        <a:ext cx="1403116" cy="871193"/>
      </dsp:txXfrm>
    </dsp:sp>
    <dsp:sp modelId="{F22DB06A-7A73-46C6-B354-2BAB2D242E56}">
      <dsp:nvSpPr>
        <dsp:cNvPr id="0" name=""/>
        <dsp:cNvSpPr/>
      </dsp:nvSpPr>
      <dsp:spPr>
        <a:xfrm>
          <a:off x="3562349" y="3272107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3724275" y="3425936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Ястреб</a:t>
          </a:r>
        </a:p>
      </dsp:txBody>
      <dsp:txXfrm>
        <a:off x="3751379" y="3453040"/>
        <a:ext cx="1403116" cy="871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dynamic_cast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прошлом уроке вы познакомились с различными видами отношений между классами: композицией, агрегацией и зависимостью. Многие из них вы уже использовали в своих программах, просто не знали, как это называется. В этом уроке вы узнаете об одной из основных концепций объектно-ориентированного программирования — наследовании.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Унаследованный от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должен явно вызвать параметризованный конструктор родителя, передав ему нужное значение цвета: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между классом-наследником и классом-родителем возникает отношение «является». При этом ссылки и указатели на дочерний класс могут неявно преобразовываться к ссылкам и указателям на родительский класс. Это позволяет наследнику сохранять интерфейс родителя — везде, где ожидается ссылка или указатель на родительский класс, можно использовать класс-наследник.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8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эту возможность на примере иерархии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Совершеннолетний человек может прийти в ночной клуб, чтобы потанцевать:</a:t>
            </a:r>
          </a:p>
          <a:p>
            <a:r>
              <a:rPr lang="ru-RU" dirty="0"/>
              <a:t>Функция </a:t>
            </a:r>
            <a:r>
              <a:rPr lang="ru-RU" dirty="0" err="1"/>
              <a:t>VisitNightClub</a:t>
            </a:r>
            <a:r>
              <a:rPr lang="ru-RU" dirty="0"/>
              <a:t> зависит от общего типа </a:t>
            </a:r>
            <a:r>
              <a:rPr lang="ru-RU" dirty="0" err="1"/>
              <a:t>Person</a:t>
            </a:r>
            <a:r>
              <a:rPr lang="ru-RU" dirty="0"/>
              <a:t> и может принимать не только экземпляры класса </a:t>
            </a:r>
            <a:r>
              <a:rPr lang="ru-RU" dirty="0" err="1"/>
              <a:t>Person</a:t>
            </a:r>
            <a:r>
              <a:rPr lang="ru-RU" dirty="0"/>
              <a:t>, но и других классов, публично унаследованными от него. Таким образом, наследование способствует повторному использованию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Публичное наследование позволяет приводить тип ссылок и указателей, ссылающихся на экземпляры классов-наследников, вверх по иерархии классов и тем самым одинаково работать с наследниками через указатели и ссылки на родительский класс.</a:t>
            </a:r>
          </a:p>
          <a:p>
            <a:r>
              <a:rPr lang="ru-RU" dirty="0"/>
              <a:t>Благодаря этому можно в одном контейнере хранить указатели типа </a:t>
            </a:r>
            <a:r>
              <a:rPr lang="ru-RU" dirty="0" err="1"/>
              <a:t>Person</a:t>
            </a:r>
            <a:r>
              <a:rPr lang="ru-RU" dirty="0"/>
              <a:t>*, которые в действительности могут ссылаться на любой из его наследников:</a:t>
            </a:r>
          </a:p>
          <a:p>
            <a:r>
              <a:rPr lang="ru-RU" dirty="0"/>
              <a:t>В этом примере вектор указателей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people</a:t>
            </a:r>
            <a:r>
              <a:rPr lang="ru-RU" dirty="0"/>
              <a:t> можно сравнить с очередью посетителей в ночной клуб. В ней могут стоять разные люди вне зависимости от их профессиональной деятельности. Единственный критерий допуска для них — совершеннолетие.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 за счёт чего происходит преобразование типа ссылок и указателей вверх по иерархии классов. Внутри блока данных класса-наследника содержится порция данных класса-родителя. Например, в начале блока данных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может находиться блок данных его родителя,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Благодаря одинаковому расположению полей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name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age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в самом классе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в его наследниках, 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VisitNigthClub</a:t>
            </a:r>
            <a:r>
              <a:rPr lang="ru-RU" dirty="0"/>
              <a:t> может работать 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его наследниками через ссылку на базовый класс.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3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классе-наследнике переопределяемый виртуальный метод объявляется со спецификатором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override</a:t>
            </a:r>
            <a:r>
              <a:rPr lang="ru-RU" dirty="0"/>
              <a:t>. При необходимости внутри метода класса-наследника можно вызвать реализацию метода родительского класса, написав перед именем вызываемого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ИмяКлассаРодителя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/>
              <a:t>. В нашем случае прежде чем выкрикнуть «‎Оп-па!»‎, рабочий вызывает реализацию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чтобы рабочий станцевал как обычный человек: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тому, что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виртуальный, при его вызове даже с использованием ссылки на базовый класс будет вызвана реализация класса наследника:</a:t>
            </a:r>
            <a:endParaRPr lang="en-US" dirty="0"/>
          </a:p>
          <a:p>
            <a:r>
              <a:rPr lang="ru-RU" dirty="0"/>
              <a:t>Теперь в ночном клубе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будут танцевать по-разному: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0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программу, которая имеет дело с сущностями Программист и Рабочий, представленными классами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соответственно. Программисты владеют языками программирования, а рабочие — специальностями. И те и другие обладают именем, возрастом и полом: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0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Возможность работы с разными реализациями через один и тот же интерфейс называется полиморфизм. В данном случае речь идёт о полиморфизме времени выполнения: реализация вызываемого метода выбирается во время работы программы. С другим вариантом полиморфизма — полиморфизмом времени компиляции — вы сталкивались, когда использовали перегрузку функций.</a:t>
            </a:r>
          </a:p>
          <a:p>
            <a:r>
              <a:rPr lang="ru-RU" dirty="0"/>
              <a:t>Для корректной работы полиморфизма времени выполнения нужно, чтобы метод родительского класса, который можно переопределить в наследниках, был объявлен виртуальным. Только в этом случае компилятор будет знать, что у этого метода возможны несколько реализаций в классах наследниках. Тогда компилятор поместит в объект дополнительную информацию, которая позволит во время выполнения вызвать верную реализацию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менее важно в методе наследника указывать спецификатор </a:t>
            </a:r>
            <a:r>
              <a:rPr lang="ru-RU" dirty="0" err="1"/>
              <a:t>override</a:t>
            </a:r>
            <a:r>
              <a:rPr lang="ru-RU" dirty="0"/>
              <a:t> у переопределяемого метода. Во-первых, при чтении кода будет видно, что данный метод переопределяет метод класса-родителя. Во-вторых, </a:t>
            </a:r>
            <a:r>
              <a:rPr lang="ru-RU" dirty="0" err="1"/>
              <a:t>override</a:t>
            </a:r>
            <a:r>
              <a:rPr lang="ru-RU" dirty="0"/>
              <a:t> требует, чтобы в одном из родительских классов был виртуальный метод с идентичной сигнатурой. Это позволяет обнаружить ошибку, описанную далее.</a:t>
            </a:r>
          </a:p>
          <a:p>
            <a:r>
              <a:rPr lang="ru-RU" dirty="0"/>
              <a:t>Если метод </a:t>
            </a:r>
            <a:r>
              <a:rPr lang="ru-RU" dirty="0" err="1"/>
              <a:t>Person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 не объявить виртуальным, метод </a:t>
            </a:r>
            <a:r>
              <a:rPr lang="ru-RU" dirty="0" err="1"/>
              <a:t>Dance</a:t>
            </a:r>
            <a:r>
              <a:rPr lang="ru-RU" dirty="0"/>
              <a:t> класса </a:t>
            </a:r>
            <a:r>
              <a:rPr lang="ru-RU" dirty="0" err="1"/>
              <a:t>Worker</a:t>
            </a:r>
            <a:r>
              <a:rPr lang="ru-RU" dirty="0"/>
              <a:t> лишь скроет одноимённый метод родителя: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2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вызова </a:t>
            </a:r>
            <a:r>
              <a:rPr lang="ru-RU" dirty="0" err="1"/>
              <a:t>невиртуального</a:t>
            </a:r>
            <a:r>
              <a:rPr lang="ru-RU" dirty="0"/>
              <a:t>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у одного и того же объекта будет зависеть от типа ссылки или указателя на объект, которые используются для вызова метода.</a:t>
            </a:r>
          </a:p>
          <a:p>
            <a:r>
              <a:rPr lang="ru-RU" dirty="0"/>
              <a:t>Внутри функции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VisitNightClub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 </a:t>
            </a:r>
            <a:r>
              <a:rPr lang="ru-RU" dirty="0"/>
              <a:t>будет ссылкой на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Person::Dance</a:t>
            </a:r>
            <a:r>
              <a:rPr lang="en-US" dirty="0"/>
              <a:t>. </a:t>
            </a:r>
            <a:r>
              <a:rPr lang="ru-RU" dirty="0"/>
              <a:t>Внутри функции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main</a:t>
            </a:r>
            <a:r>
              <a:rPr lang="en-US" dirty="0"/>
              <a:t> </a:t>
            </a:r>
            <a:r>
              <a:rPr lang="ru-RU" dirty="0"/>
              <a:t>компилятор знает реальный тип переменной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Worker::Dance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ошибку можно обнаружить во время компиляции, указав спецификатор </a:t>
            </a:r>
            <a:r>
              <a:rPr lang="ru-RU" dirty="0" err="1"/>
              <a:t>override</a:t>
            </a:r>
            <a:r>
              <a:rPr lang="ru-RU" dirty="0"/>
              <a:t> у метода </a:t>
            </a:r>
            <a:r>
              <a:rPr lang="ru-RU" dirty="0" err="1"/>
              <a:t>Worker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. В этом случае компилятор выдал бы ошибку при попытке переопределить </a:t>
            </a:r>
            <a:r>
              <a:rPr lang="ru-RU" dirty="0" err="1"/>
              <a:t>невиртуальный</a:t>
            </a:r>
            <a:r>
              <a:rPr lang="ru-RU" dirty="0"/>
              <a:t> метод.</a:t>
            </a:r>
          </a:p>
          <a:p>
            <a:r>
              <a:rPr lang="ru-RU" dirty="0"/>
              <a:t>По умолчанию в C++ методы класса </a:t>
            </a:r>
            <a:r>
              <a:rPr lang="ru-RU" dirty="0" err="1"/>
              <a:t>невиртуальные</a:t>
            </a:r>
            <a:r>
              <a:rPr lang="ru-RU" dirty="0"/>
              <a:t>, так как их вызов проще и быстрее вызова виртуальных методов. Кроме того, объект без виртуальных методов занимает меньше места в памяти. Это соответствует философии C++: «Вы не платите за те функции языка, которые не используете».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5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Подведём итоги.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Объявляйте метод родительского класса виртуальным, если нужно дать подклассам переопределять реализацию этого метода. В дочерних классах используйте спецификатор </a:t>
            </a:r>
            <a:r>
              <a:rPr lang="ru-RU" dirty="0" err="1"/>
              <a:t>override</a:t>
            </a:r>
            <a:r>
              <a:rPr lang="ru-RU" dirty="0"/>
              <a:t>, когда метод переопределяет реализацию родителя.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возможность переопределения метода в подклассах не требуется, не объявляйте метод виртуальным, а в классах наследниках не используйте методов с таким же именем.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класса, который объявлен виртуальным в родительском классе, остаётся виртуальным и во всех его наследниках.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8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класса формируют его интерфейс и доступны как самому классу, так и коду за его пределами. Приватные данные и методы формируют реализацию класса и доступны внутри самого класса. При этом члены-данные класса часто объявляются приватными, что позволяет поддерживать состояние класса в согласованном виде — никто, кроме самого класса, не может изменить его состояние и нарушить согласованность данных.</a:t>
            </a:r>
          </a:p>
          <a:p>
            <a:r>
              <a:rPr lang="ru-RU" dirty="0"/>
              <a:t>Так приватная область класса оказывается скрытой от всего внешнего мира, включая наследников. В ряде случаев это может оказаться неудобным.</a:t>
            </a:r>
          </a:p>
          <a:p>
            <a:r>
              <a:rPr lang="ru-RU" dirty="0"/>
              <a:t>Вы уже умеете обращаться со спецификаторами доступа </a:t>
            </a:r>
            <a:r>
              <a:rPr lang="ru-RU" dirty="0" err="1"/>
              <a:t>public</a:t>
            </a:r>
            <a:r>
              <a:rPr lang="ru-RU" dirty="0"/>
              <a:t> и </a:t>
            </a:r>
            <a:r>
              <a:rPr lang="ru-RU" dirty="0" err="1"/>
              <a:t>private</a:t>
            </a:r>
            <a:r>
              <a:rPr lang="ru-RU" dirty="0"/>
              <a:t>, которые разграничивают права доступа к данным и методам класса. Вы познакомитесь со спецификатором доступа </a:t>
            </a:r>
            <a:r>
              <a:rPr lang="ru-RU" dirty="0" err="1"/>
              <a:t>protected</a:t>
            </a:r>
            <a:r>
              <a:rPr lang="ru-RU" dirty="0"/>
              <a:t>. Благодаря ему дочерние классы смогут обращаться к данным и методам своего родителя.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уже знакомую иерархию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. Добавим в класс </a:t>
            </a:r>
            <a:r>
              <a:rPr lang="ru-RU" dirty="0" err="1"/>
              <a:t>Person</a:t>
            </a:r>
            <a:r>
              <a:rPr lang="ru-RU" dirty="0"/>
              <a:t> приватное поле </a:t>
            </a:r>
            <a:r>
              <a:rPr lang="ru-RU" dirty="0" err="1"/>
              <a:t>satisfaction</a:t>
            </a:r>
            <a:r>
              <a:rPr lang="ru-RU" dirty="0"/>
              <a:t>_, хранящее уровень удовлетворённости. Во время танца уровень удовлетворённости будет увеличиваться: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9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заказчика поступили следующие требования: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Рабочие в возрасте от 30 до 40 лет должны во время танца восклицать «Оп-па!», а их уровень удовлетворения должен увеличиваться на два пункта вместо одного.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уменьшает уровень удовлетворения рабочего на один пункт.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Пользователи класса </a:t>
            </a:r>
            <a:r>
              <a:rPr lang="ru-RU" dirty="0" err="1"/>
              <a:t>Person</a:t>
            </a:r>
            <a:r>
              <a:rPr lang="ru-RU" dirty="0"/>
              <a:t> имеют доступ к значению удовлетворённости только на чтение.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реализовать требования заказчика, классу </a:t>
            </a:r>
            <a:r>
              <a:rPr lang="ru-RU" dirty="0" err="1"/>
              <a:t>Worker</a:t>
            </a:r>
            <a:r>
              <a:rPr lang="ru-RU" dirty="0"/>
              <a:t> нужен доступ к полю </a:t>
            </a:r>
            <a:r>
              <a:rPr lang="ru-RU" dirty="0" err="1"/>
              <a:t>satisfaction</a:t>
            </a:r>
            <a:r>
              <a:rPr lang="ru-RU" dirty="0"/>
              <a:t>_ своего родителя. Можно было бы объявить класс </a:t>
            </a:r>
            <a:r>
              <a:rPr lang="ru-RU" dirty="0" err="1"/>
              <a:t>Worker</a:t>
            </a:r>
            <a:r>
              <a:rPr lang="ru-RU" dirty="0"/>
              <a:t> другом класса </a:t>
            </a:r>
            <a:r>
              <a:rPr lang="ru-RU" dirty="0" err="1"/>
              <a:t>Person</a:t>
            </a:r>
            <a:r>
              <a:rPr lang="ru-RU" dirty="0"/>
              <a:t>, но это даст Рабочему доступ ко всем приватным полям Человека, а не только к </a:t>
            </a:r>
            <a:r>
              <a:rPr lang="ru-RU" dirty="0" err="1"/>
              <a:t>satisfaction</a:t>
            </a:r>
            <a:r>
              <a:rPr lang="ru-RU" dirty="0"/>
              <a:t>_. Кроме того, придётся каждый раз вносить изменения в класс </a:t>
            </a:r>
            <a:r>
              <a:rPr lang="ru-RU" dirty="0" err="1"/>
              <a:t>Person</a:t>
            </a:r>
            <a:r>
              <a:rPr lang="ru-RU" dirty="0"/>
              <a:t>, если другие его наследники тоже захотят изменять уровень удовлетворённости.</a:t>
            </a:r>
          </a:p>
          <a:p>
            <a:r>
              <a:rPr lang="ru-RU" dirty="0"/>
              <a:t>В C++ есть ещё один спецификатор доступа, {{</a:t>
            </a:r>
            <a:r>
              <a:rPr lang="ru-RU" dirty="0" err="1"/>
              <a:t>protected</a:t>
            </a:r>
            <a:r>
              <a:rPr lang="ru-RU" dirty="0"/>
              <a:t> }}[</a:t>
            </a:r>
            <a:r>
              <a:rPr lang="ru-RU" dirty="0" err="1"/>
              <a:t>be_translate_cpp_protected</a:t>
            </a:r>
            <a:r>
              <a:rPr lang="ru-RU" dirty="0"/>
              <a:t>], который обретает смысл при использовании наследования. Данные и методы, объявленные с этим спецификатором, становятся доступны не только самому классу, но и его наследникам. Остальной код к ним доступа не имеет.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5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объявить защищённым, оно станет доступно дочернему классу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Сделав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защищённым, мы слегка нарушили инкапсуляцию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— к состоянию Человека кроме него самого теперь имеют доступ его наследники. Если в будущем вы захотите от этого поля избавиться или изменить его тип, потребуется внести изменения во все подклассы, которые с этим полем напрямую взаимодействуют.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имеют одинаковый набор данных и методов, которые есть у людей вне зависимости от их рода деятельности: имя, возраст, пол. В то же время представленные классы имеют специфичные для конкретных профессий данные и методы: программист владеет языками программирования, а рабочий — одной или несколькими специализациями.</a:t>
            </a:r>
          </a:p>
          <a:p>
            <a:r>
              <a:rPr lang="ru-RU" dirty="0"/>
              <a:t>При попытке установить, как друг с другом связаны Программист и Рабочий, выяснится, что знакомые вам виды отношений к ним не подходят. Эти классы друг с другом никак не связаны. Кроме того, есть потребность добавить ещё одну сущность, обобщающую Программистов и Рабочих. И такой сущностью является класс {{</a:t>
            </a:r>
            <a:r>
              <a:rPr lang="ru-RU" dirty="0" err="1"/>
              <a:t>Person</a:t>
            </a:r>
            <a:r>
              <a:rPr lang="ru-RU" dirty="0"/>
              <a:t>}}[</a:t>
            </a:r>
            <a:r>
              <a:rPr lang="ru-RU" dirty="0" err="1"/>
              <a:t>be_translate_cpp_person</a:t>
            </a:r>
            <a:r>
              <a:rPr lang="ru-RU" dirty="0"/>
              <a:t>].</a:t>
            </a:r>
          </a:p>
          <a:p>
            <a:r>
              <a:rPr lang="ru-RU" dirty="0"/>
              <a:t>Здесь мы сталкиваемся с новым видом отношений между классами — «является». И рабочий, и программист «являются» людьми. Всё, что верно для людей, верно и для рабочих, и для программистов. У людей есть имя, пол и возраст. Рабочий и программист сохраняют эти свойства, добавляя к ним свои данные и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0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защищённые данные и методы помечаются символом #: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34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не единственный пользователь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</a:t>
            </a:r>
            <a:r>
              <a:rPr lang="ru-RU" dirty="0">
                <a:effectLst/>
              </a:rPr>
              <a:t>лучше сделать члены-данные базового класса</a:t>
            </a:r>
            <a:r>
              <a:rPr lang="ru-RU" dirty="0"/>
              <a:t> приватными и для доступа к состоянию использовать защищённые </a:t>
            </a:r>
            <a:r>
              <a:rPr lang="ru-RU" dirty="0" err="1"/>
              <a:t>set</a:t>
            </a:r>
            <a:r>
              <a:rPr lang="ru-RU" dirty="0"/>
              <a:t>-методы. Так будет легче защитить код дочерних классов от возможных изменений базового класса: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9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Особое применение в C++ имеет защищённый конструктор. Этот конструктор будет доступен лишь классам-наследникам, поэтому</a:t>
            </a:r>
            <a:r>
              <a:rPr lang="ru-RU" dirty="0">
                <a:effectLst/>
              </a:rPr>
              <a:t>,</a:t>
            </a:r>
            <a:r>
              <a:rPr lang="ru-RU" dirty="0"/>
              <a:t> используя его, создать экземпляр класса не получится. Объявив конструкторы родительского класса защищёнными, можно запретить создание экземпляров этого класса и вместо этого создавать экземпляры его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не имеет особого смысла создавать в программе экземпляры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так как этот класс представляет из себя слишком абстрактную сущность. Объявив конструктор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защищённым, в программе можно будет создавать лишь экземпляры конкретных фигур, таких как окружности и прямоугольники: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C++ для удаления объектов, которые созданы в динамической памяти с использованием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new</a:t>
            </a:r>
            <a:r>
              <a:rPr lang="ru-RU" dirty="0"/>
              <a:t>, служит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. Помимо освобождения памяти, занимаемой объектом, он предварительно выполняет вызов деструктора удаляемого объекта:</a:t>
            </a:r>
          </a:p>
          <a:p>
            <a:endParaRPr lang="en-US" dirty="0"/>
          </a:p>
          <a:p>
            <a:r>
              <a:rPr lang="ru-RU" dirty="0"/>
              <a:t>При публичном наследовании указатели и ссылки на дочерние классы могут приводиться к указателям и ссылкам на класс-родитель. Это даёт возможность единообразно взаимодействовать с подклассами, используя ссылку или указатель на их общего родителя: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1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❌Программа упадёт.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❌Объект </a:t>
            </a:r>
            <a:r>
              <a:rPr lang="ru-RU" dirty="0" err="1"/>
              <a:t>Circle</a:t>
            </a:r>
            <a:r>
              <a:rPr lang="ru-RU" dirty="0"/>
              <a:t> будет удалён без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❌Вызовется только деструктор класса </a:t>
            </a:r>
            <a:r>
              <a:rPr lang="ru-RU" dirty="0" err="1"/>
              <a:t>Shape</a:t>
            </a:r>
            <a:r>
              <a:rPr lang="ru-RU" dirty="0"/>
              <a:t>, а деструктор </a:t>
            </a:r>
            <a:r>
              <a:rPr lang="ru-RU" dirty="0" err="1"/>
              <a:t>Circle</a:t>
            </a:r>
            <a:r>
              <a:rPr lang="ru-RU" dirty="0"/>
              <a:t> вызван не будет.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✅Надо смотреть, как объявлен деструктор класса </a:t>
            </a:r>
            <a:r>
              <a:rPr lang="ru-RU" dirty="0" err="1"/>
              <a:t>Shape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Ответ на этот вопрос зависит от того, какой у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деструктор: виртуальный или </a:t>
            </a:r>
            <a:r>
              <a:rPr lang="ru-RU" dirty="0" err="1"/>
              <a:t>невиртуальный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68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удаляет экземпляр класса-наследника через указатель на родительский класс, деструктор родителя должен быть виртуальным. В противном случае вызов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вызовет неопределённое поведение: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75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деструкторы, как и методы класса, </a:t>
            </a:r>
            <a:r>
              <a:rPr lang="ru-RU" dirty="0" err="1"/>
              <a:t>невиртуальные</a:t>
            </a:r>
            <a:r>
              <a:rPr lang="ru-RU" dirty="0"/>
              <a:t>. Это нужно, чтобы минимизировать накладные расходы при разрушении объекта или свести их к нулю, когда полями объекта будут типы с тривиальным деструктором. Тривиальный деструктор — деструктор, который не выполняет никаких действий.</a:t>
            </a:r>
          </a:p>
          <a:p>
            <a:r>
              <a:rPr lang="ru-RU" dirty="0"/>
              <a:t>Практически всегда стоит объявлять деструктор базового класса публичным и виртуальным. Это позволит избежать проблем при удалении его наследников через указатель на базовый класс, например</a:t>
            </a:r>
            <a:r>
              <a:rPr lang="ru-RU" dirty="0">
                <a:effectLst/>
              </a:rPr>
              <a:t> </a:t>
            </a:r>
            <a:r>
              <a:rPr lang="ru-RU" dirty="0"/>
              <a:t>когда в контейнере хранятся умные указатели на базовый класс иерархии.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8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294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 в C++ — это интерфейс, класс без членов-данных. Все его методы — чисто виртуальные.</a:t>
            </a:r>
          </a:p>
          <a:p>
            <a:r>
              <a:rPr lang="ru-RU" dirty="0"/>
              <a:t>Интерфейс не имеет ни состояния, ни поведения, поэтому на первый взгляд он может показаться бесполезным. На деле же это совсем не так. Интерфейс задаёт набор методов, которые должны быть у объекта, чтобы с ним взаимодействовать. Фактически интерфейс описывает протокол для работы с объектом, не конкретизируя, какой это должен быть объект.</a:t>
            </a:r>
          </a:p>
          <a:p>
            <a:r>
              <a:rPr lang="ru-RU" dirty="0"/>
              <a:t>В качестве аналогии интерфейса из реального мира можно привести интерфейс USB для подключения различных периферийных устройств к вычислительной технике. Требования к разъёмам и протоколам передачи данных стандартизованы, что позволяет соединять друг с другом устройства разных производителей. В отсутствие стандартизации мы оказались бы в ситуации, когда устройства разных производителей несовместимы.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интерфейсы отображаются подобно классам, с уточняющей пометкой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&lt;&lt;Interface&gt;&gt;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04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для примера два интерфейса: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>
                <a:effectLst/>
              </a:rPr>
              <a:t>.</a:t>
            </a:r>
            <a:r>
              <a:rPr lang="ru-RU" dirty="0"/>
              <a:t>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объявляет набор методов для рисования графических примитивов, таких как отрезки прямых, кривые и эллипсы.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объявляет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</a:t>
            </a:r>
            <a:r>
              <a:rPr lang="ru-RU" dirty="0"/>
              <a:t> для рисования объекта на графическом устройстве,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.</a:t>
            </a:r>
          </a:p>
          <a:p>
            <a:r>
              <a:rPr lang="ru-RU" dirty="0"/>
              <a:t>Интерфейсы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и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можно сравнить с «материнским» и «‎отцовским» разъёмами стандарта USB. В любое устройство с «материнским» разъёмом можно вставить устройство с «‎отцовским» разъёмом. Точно так же любой объект, реализующий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, сможет рисовать своё изображение на любом объекте,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831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 класс X, унаследованный от интерфейса Y, говорят: класс X реализует интерфейс Y.</a:t>
            </a:r>
          </a:p>
          <a:p>
            <a:r>
              <a:rPr lang="ru-RU" dirty="0"/>
              <a:t>Класс, наследующийся от </a:t>
            </a:r>
            <a:r>
              <a:rPr lang="ru-RU" dirty="0" err="1"/>
              <a:t>Drawable</a:t>
            </a:r>
            <a:r>
              <a:rPr lang="ru-RU" dirty="0"/>
              <a:t>, должен реализовать метод </a:t>
            </a:r>
            <a:r>
              <a:rPr lang="ru-RU" dirty="0" err="1"/>
              <a:t>Draw</a:t>
            </a:r>
            <a:r>
              <a:rPr lang="ru-RU" dirty="0"/>
              <a:t>, чтобы, используя переданный интерфейс Graphics, нарисовать своё изображение. Если этого не сделать, класс-наследник будет абстрактным. Иногда это то, что нужно. Например, объявив Фигуру объектом, который можно нарисовать, и не реализовав в ней метод </a:t>
            </a:r>
            <a:r>
              <a:rPr lang="ru-RU" dirty="0" err="1"/>
              <a:t>Draw</a:t>
            </a:r>
            <a:r>
              <a:rPr lang="ru-RU" dirty="0"/>
              <a:t>, потребуем от всех конкретных классов-наследников Фигуры реализовать этот метод: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01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отношение между интерфейсом и реализующим его классом обозначается пунктирной линией с треугольным наконечником, направленным к интерфейсу. Почти как при наследовании, только линия пунктирная:</a:t>
            </a:r>
          </a:p>
          <a:p>
            <a:r>
              <a:rPr lang="ru-RU" dirty="0"/>
              <a:t>Как видно из диаграммы, реализовывать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могут не только фигуры, но и любые другие классы. Например, к</a:t>
            </a:r>
            <a:r>
              <a:rPr lang="ru-RU" dirty="0">
                <a:effectLst/>
              </a:rPr>
              <a:t>отики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75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Graphics может иметь несколько реализаций,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BitmapGraphics</a:t>
            </a:r>
            <a:r>
              <a:rPr lang="ru-RU" dirty="0"/>
              <a:t> — класс, позволяющий рисовать на {{растровом изображении}}[be_theme2_lesson7_растровое изображение] в памяти компьютера. Полученное растровое изображение впоследствии можно сохранить в файл на диске.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Printer</a:t>
            </a:r>
            <a:r>
              <a:rPr lang="ru-RU" dirty="0"/>
              <a:t> — класс для вывода изображения на принтер. Сначала изображение строится в памяти компьютера, а затем выводится на печать вызовом отдельного метода Print.</a:t>
            </a:r>
          </a:p>
          <a:p>
            <a:r>
              <a:rPr lang="ru-RU" dirty="0"/>
              <a:t>Введённый интерфейс Graphics позволил абстрагироваться от различий между рисованием на растровом изображении и выводом изображения на принтер. Код, который использует интерфейс Graphics, может рисовать, используя любые объекты, которые реализуют этот интерфейс. Создав классы, реализующие методы интерфейса Graphics с применением распространённых графических библиотек, таких как OpenGL, Direct3D, </a:t>
            </a:r>
            <a:r>
              <a:rPr lang="ru-RU" dirty="0" err="1"/>
              <a:t>Vulkan</a:t>
            </a:r>
            <a:r>
              <a:rPr lang="ru-RU" dirty="0"/>
              <a:t> или Metal, код сможет использовать функциональность этих библиотек, но не привязываться ни к одной из них.</a:t>
            </a:r>
          </a:p>
          <a:p>
            <a:r>
              <a:rPr lang="ru-RU" dirty="0"/>
              <a:t>Интерфейс </a:t>
            </a:r>
            <a:r>
              <a:rPr lang="ru-RU" dirty="0" err="1"/>
              <a:t>Drawable</a:t>
            </a:r>
            <a:r>
              <a:rPr lang="ru-RU" dirty="0"/>
              <a:t> позволил унифицировать рисование объектов. Любой объект, который поддерживает этот интерфейс, можно нарисовать на любом графическом устройстве, реализующем </a:t>
            </a:r>
            <a:r>
              <a:rPr lang="ru-RU" dirty="0" err="1"/>
              <a:t>интерфейc</a:t>
            </a:r>
            <a:r>
              <a:rPr lang="ru-RU" dirty="0"/>
              <a:t> Graphics.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27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Интерфейсы помогают наладить взаимодействие между объектами, у которых минимум информации друг о друге. Это позволяет создавать гибкие архитектуры. Работая с ними, можно заменять одни части программы без модификации других.</a:t>
            </a:r>
            <a:endParaRPr lang="en-US" dirty="0"/>
          </a:p>
          <a:p>
            <a:r>
              <a:rPr lang="ru-RU" dirty="0"/>
              <a:t>Помогают интерфейсы и при написании модульных тестов. Класс, который зависит от передаваемого извне интерфейса или абстрактного класса, легче протестировать, чем класс, зависящий от конкретных классов: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49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Пришли мыши к Сове: «Сова, ты старая и мудрая. Скажи, что нам сделать, чтобы коты перестали нас ловить и есть». Сова говорит им: «Мышки, станьте ёжиками. Если вы будете колючими, вас никто не съест!»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Обалдевшие от восторга мыши побежали домой, там опомнились и вернулись к сове. «Сова, расскажи, — а как нам стать ёжиками?». А Сова им в ответ: «Я решаю важные стратегические вопросы! С тактикой разбирайтесь сами!»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 </a:t>
            </a:r>
            <a:r>
              <a:rPr lang="ru-RU" dirty="0" err="1"/>
              <a:t>static_cast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безопасно использовать только чтобы привести тип вверх по иерархии классов. Безопасно привести тип вниз по иерархии этим оператором можно, только если известно, что объект перед вами — это экземпляр нужного класса или его наследника. В противном случае попытка обратиться к объекту по ссылке или указателю несовместимого типа приведёт к неопределённому поведению.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функции </a:t>
            </a:r>
            <a:r>
              <a:rPr lang="ru-RU" dirty="0" err="1"/>
              <a:t>PlayWithAnimal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неизвестно, какого типа объект был передан в функцию, ведь она способна принять любого наследника </a:t>
            </a:r>
            <a:r>
              <a:rPr lang="ru-RU" dirty="0" err="1"/>
              <a:t>Animal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61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безопасного приведения типа в пределах иерархии классов служит оператор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en.cppreference.com/w/cpp/language/dynamic_cast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отличие от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 во время выполнения программы проверяет возможность преобразования, используя информацию о типе объекта. Такое преобразование выполняется медленнее, чем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зато безопаснее.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 служебную информацию, хранящуюся в объекте, чтобы установить его тип и выполнить нужное преобразование. Исходный класс или структура должны иметь хотя бы одну виртуальную функцию. Достаточно будет даже виртуального деструктора.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приведении одного типа указателя к указателю другого типа возвращается ненулевой указатель, если преобразование типа возможно. В противном случае — нулевой: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11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преобразовывать не только указатели, но и ссылки. Так как в C++ нет понятия нулевой ссылки, при невозможности преобразования выбрасывается исключение 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bad_cast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Приведение типа ссылок с использованием </a:t>
            </a:r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менее предпочтительно, чем приведение типа указателей. Исключения должны сигнализировать о внештатной ситуации, а не управлять выполнением программы.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выполнить над объектом действия, зависящие от его типа. Но везде, где возможно, отдавайте предпочтение полиморфизму и виртуальным методам. Это делает код более гибким и не нарушает инкапсуляцию.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рисования фигур можно использовать </a:t>
            </a:r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вводя чисто виртуальный метод </a:t>
            </a:r>
            <a:r>
              <a:rPr lang="ru-RU" dirty="0" err="1"/>
              <a:t>Draw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базовом классе: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3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вводит следующие концепции: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Класс-родитель (класс-предок, родительский класс, предок, суперкласс, родитель) — класс, от которого наследуются другие классы.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Класс-потомок (класс-наследник, дочерний класс, потомок, подкласс) — класс, определённый через наследование.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класс — класс, находящийся на вершине иерархии наследования, то есть не определённый через наследование. Любой </a:t>
            </a:r>
            <a:r>
              <a:rPr lang="ru-RU" dirty="0" err="1"/>
              <a:t>небазовый</a:t>
            </a:r>
            <a:r>
              <a:rPr lang="ru-RU" dirty="0"/>
              <a:t> класс является классом-потомком.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Иерархия наследования (иерархия классов) — структура, отражающая связи родителей и потомков. В простейшем случае представляет из себя дерево, узлами которого будут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744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неудачное решение с точки зрения архитектуры. Публичное наследование подразумевает поддержку полиморфизма, и от функции </a:t>
            </a:r>
            <a:r>
              <a:rPr lang="ru-RU" dirty="0" err="1"/>
              <a:t>DrawShape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ожидается, что она способна принимать любых наследников класса </a:t>
            </a:r>
            <a:r>
              <a:rPr lang="ru-RU" dirty="0" err="1"/>
              <a:t>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Создав новый класс-наследник </a:t>
            </a:r>
            <a:r>
              <a:rPr lang="ru-RU" dirty="0" err="1"/>
              <a:t>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легко забыть внести изменения в функцию </a:t>
            </a:r>
            <a:r>
              <a:rPr lang="ru-RU" dirty="0" err="1"/>
              <a:t>DrawShape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множество других мест, использующих </a:t>
            </a:r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Из-за этого </a:t>
            </a:r>
            <a:r>
              <a:rPr lang="ru-RU" dirty="0" err="1"/>
              <a:t>DrawShape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будет работать неправильно, и в целом поддержка программы станет сложнее. Поэтому </a:t>
            </a:r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нежелательно использовать в библиотеках — пользователи библиотеки лишаются возможности наследоваться от библиотечных классов, ведь о них код библиотеки ничего не знает.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029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не менее бывают ситуации, когда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полезен: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нет возможности добавить виртуальный метод в базовый класс. Например, из-за того, что это класс сторонней библиотеки. В таком случае вы можете использовать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выполнить приведение типа к нужным классам-наследникам и вызвать специфичные для них операции.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запросить у объекта нужный интерфейс и в случае успеха использовать его.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6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объявить класс-наследник в C++, нужно через двоеточие указать имя базового класса</a:t>
            </a:r>
            <a:r>
              <a:rPr lang="en-US" dirty="0"/>
              <a:t>.</a:t>
            </a:r>
          </a:p>
          <a:p>
            <a:r>
              <a:rPr lang="ru-RU" dirty="0"/>
              <a:t>В примере выше объявляется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, который наследуется от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(фигура). Ключевое слово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public</a:t>
            </a:r>
            <a:r>
              <a:rPr lang="ru-RU" dirty="0"/>
              <a:t> перед именем родительского класса означает публичное наследование. При публичном наследовании публичные методы родительского класса остаются публичными методами наследника. Такой тип наследования выражает отношение «Является» между классами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. Окружность является фигурой.</a:t>
            </a:r>
            <a:endParaRPr lang="en-US" dirty="0"/>
          </a:p>
          <a:p>
            <a:r>
              <a:rPr lang="ru-RU" dirty="0"/>
              <a:t>Публичное наследование ещё называется «наследованием интерфейса». Окружность унаследовала от Фигуры методы </a:t>
            </a:r>
            <a:r>
              <a:rPr lang="ru-RU" dirty="0" err="1"/>
              <a:t>GetColor</a:t>
            </a:r>
            <a:r>
              <a:rPr lang="ru-RU" dirty="0"/>
              <a:t> и </a:t>
            </a:r>
            <a:r>
              <a:rPr lang="ru-RU" dirty="0" err="1"/>
              <a:t>SetColor</a:t>
            </a:r>
            <a:r>
              <a:rPr lang="ru-RU" dirty="0"/>
              <a:t>, составляющие интерфейс фигуры. При этом родительский класс моделирует более общее, абстрактное понятие, а класс-наследник — более конкретное.</a:t>
            </a:r>
          </a:p>
          <a:p>
            <a:r>
              <a:rPr lang="ru-RU" dirty="0"/>
              <a:t>При создании экземпляра класса-наследника в программе создаётся один объект, содержащий данные и методы, специфичные как для этого класса, так и для его родителей.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8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визуальном представлении иерархии наследования значение имеет направление стрелок, а не расположение классов относительно друг друга. На следующем рисунке изображены два разных представления одной и той же иерархии наследования. Правая иерархия воспринимается легче, так как в ней элементы упорядочены по глубине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объекта начинается с вызова его конструктора, который выполняет необходимую инициализацию объекта. Конструирование дочернего класса происходит чуть сложнее: сначала выполняется конструктор класса-родителя, чтобы проинициализировать часть, относящуюся к родительскому классу. Если у родительского класса есть предок, перед вызовом конструктора родительского класса выполняется конструктор предка. Например, при инициализации Кошки сначала выполнится конструктор Животного, затем Млекопитающего, а следом за ним — Кошки.</a:t>
            </a:r>
          </a:p>
          <a:p>
            <a:r>
              <a:rPr lang="ru-RU" dirty="0"/>
              <a:t>Для этого компилятор перед вызовом конструктора наследника сам вызывает конструктор по умолчанию класса-родителя. Если в родительском классе есть параметризованный конструктор, наследник может вызвать его в списке инициализации своего конструктора. Более того, это единственный способ создать класс-наследник класса, не имеющего конструктор по умолчанию.</a:t>
            </a:r>
          </a:p>
          <a:p>
            <a:r>
              <a:rPr lang="ru-RU" dirty="0"/>
              <a:t>На слайде приведён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имеющий параметризованный конструктор. Из-за этого в классе отсутствует конструктор по умолчанию: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2532-C511-499F-B20B-C4296B5B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4BA75-1214-4911-9143-C76E3B80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529E-8784-4BF0-9E19-938FB428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57E5-E312-4270-946F-761894F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FFA0B-5E8C-481D-82A1-51E152AB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49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8A3B-7C34-4DFB-BFB7-05C7C03C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6A329-F0A4-4F7A-BA38-55CA070B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F3A5-A637-4BF3-B06E-660DB52A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DAE2-13CA-4A47-97A1-05C561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55EE-0902-4AE0-B75D-6550885A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E7498-4D89-4FC3-972E-4B529A653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BA8B3-62B9-4AD8-9721-4E7C6A78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E11C-50E8-4F2D-AFB5-2A685E58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CCFF-2F95-4C33-ADA1-5F19E24A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217-9DB0-438B-A354-B78FC2BF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A424-4EBE-4ED6-9B70-DCDB8482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DD2D-D1BC-41AF-9B32-5F0D03E8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130D-16A1-47A5-A825-11B72C98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00CB-3EC8-48B0-BA19-A210E8C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64F2-FF8B-4065-B53A-C105383A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2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8461-9624-47C1-AE9F-662E8582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9DD4-C0F4-49E0-9065-966622EC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2D-4151-4A8E-B0AF-44C2E70A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6658-2615-4593-9A91-3323266A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D426-ECF1-4356-9E8C-2BBA7CEB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13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74CE-242C-4646-857C-2DB187F8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F14E-F5A4-4560-A705-7078B344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3BA41-CA68-4565-8AD8-92AAE8BB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DB56-F64A-4ACC-A455-B045DC7A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2E2E3-4731-4932-8BF4-3019C121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A8E3F-056B-4EEA-92F2-DAFD52BC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E1A-2F5A-4AB0-9DAC-255406D2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D7B1-45A5-4457-9AE3-04DAFBD96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E39A6-4DD4-4931-BBCA-23FF69C4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D757C-FD42-48F6-A917-2DB16AE32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84748-281C-4E55-A90A-62AB98F86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B8341-ADB6-4A99-8526-8D97313F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831C7-D994-4E41-A0FA-F1918916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6211F-972A-4B15-A66D-7BAFFF69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7492-BF0B-4461-AF75-B13F8F97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80A3E-C9E9-4B69-AD9C-E9BC70AE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7C55D-442A-46CC-B791-87FBB47D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788F4-81CD-4DF0-BFF1-C12255F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12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ABC90-883C-48AB-87A3-0385DE30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4680-69F1-4DCF-B900-4D9E8F00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95A06-5586-48C7-BBE8-0DD72CA7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0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796C-7FC7-42CC-8EAD-CA44D6A9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85DD-65B8-4B82-9728-6AFE0F56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17334-F068-436D-89CA-C6F3F092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D34B-E25C-43F7-AB74-E9794EB0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0B894-11E5-41FB-8E9E-860FC401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222C-44B7-41F1-A976-67D84E4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5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2A1F-49FC-4600-8DAD-3DC92B4F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6FE03-4A48-4427-B038-33D5F3B1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F2A03-EC1E-4B89-A45F-2D77561C7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AE4F-1145-4A30-A3BD-7454A970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19A13-369A-4155-9AFC-1EC69B35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D14F-27C2-4523-A016-FDDB53DE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4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CCA17-030D-4453-B961-6A7D1124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26F8-3B7B-4B0E-B72C-F1D36948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DE7E-07EB-46C7-8ADA-A0C48FA8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695D-E29F-4217-BF3F-92DE0C88D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A3F6-D12D-456A-9D6E-62D3FB2B7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0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47F799-DEE5-4879-8BA0-7B246B566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D598-FECC-423F-A98D-D2C77F62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параметров конструктору родителя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78C5-693F-4C06-B636-F55A196DA00A}"/>
              </a:ext>
            </a:extLst>
          </p:cNvPr>
          <p:cNvSpPr txBox="1"/>
          <p:nvPr/>
        </p:nvSpPr>
        <p:spPr>
          <a:xfrm>
            <a:off x="1703513" y="2010092"/>
            <a:ext cx="5328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color_;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67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Выполняет </a:t>
            </a:r>
            <a:r>
              <a:rPr lang="ru-RU" b="1" dirty="0"/>
              <a:t>безопасное</a:t>
            </a:r>
            <a:r>
              <a:rPr lang="ru-RU" dirty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/>
              <a:t>Возможность преобразования проверяется во время работы программы</a:t>
            </a:r>
          </a:p>
          <a:p>
            <a:pPr lvl="1"/>
            <a:r>
              <a:rPr lang="ru-RU" dirty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r>
              <a:rPr lang="ru-RU" dirty="0"/>
              <a:t> (при приведении типа ссылки)</a:t>
            </a:r>
          </a:p>
          <a:p>
            <a:r>
              <a:rPr lang="ru-RU" dirty="0"/>
              <a:t>Для осуществления проверок времени выполнения используется информация о типах (</a:t>
            </a:r>
            <a:r>
              <a:rPr lang="en-US" dirty="0"/>
              <a:t>RTTI – Run-Time Type Information)</a:t>
            </a:r>
          </a:p>
          <a:p>
            <a:pPr lvl="1"/>
            <a:r>
              <a:rPr lang="en-US" dirty="0"/>
              <a:t>RTTI </a:t>
            </a:r>
            <a:r>
              <a:rPr lang="ru-RU" dirty="0"/>
              <a:t>требует, чтобы в классе имелся хотя бы один виртуальный метод (хотя бы деструктор)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F21C2E-518B-4465-909D-AE4CB87D2BC8}"/>
              </a:ext>
            </a:extLst>
          </p:cNvPr>
          <p:cNvSpPr/>
          <p:nvPr/>
        </p:nvSpPr>
        <p:spPr>
          <a:xfrm>
            <a:off x="335360" y="116632"/>
            <a:ext cx="8664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(Mouse*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&lt;Mouse*&gt;(&amp;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"Mouse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eats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cheese"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EatCheese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sings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songs"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"Jingle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Bells"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Yesterday"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Mouse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4761-0BFA-438F-91F9-6972E2DA39EC}"/>
              </a:ext>
            </a:extLst>
          </p:cNvPr>
          <p:cNvSpPr/>
          <p:nvPr/>
        </p:nvSpPr>
        <p:spPr>
          <a:xfrm>
            <a:off x="7464152" y="5517232"/>
            <a:ext cx="374441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Mouse eats cheese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Hedgehog sings songs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DC2DC-D196-4AD6-A771-2FD91D357E26}"/>
              </a:ext>
            </a:extLst>
          </p:cNvPr>
          <p:cNvSpPr/>
          <p:nvPr/>
        </p:nvSpPr>
        <p:spPr>
          <a:xfrm>
            <a:off x="335360" y="692696"/>
            <a:ext cx="113772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PlayWithAnimal2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невозможности приведения ссылки к нужному типу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оператор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dynaic_cast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выбросит исключение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bad_cast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Mouse&amp;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&lt;Mouse&amp;&gt;(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"Mouse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eats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cheese"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mouse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EatCheese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bad_cast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sings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songs"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"Jingle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Bells"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Yesterday"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bad_cast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74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2000-6C6D-49D3-A62A-1C48692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Неудачное применение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50241A-4A6B-4883-9C98-5D9231CFF3AC}"/>
              </a:ext>
            </a:extLst>
          </p:cNvPr>
          <p:cNvSpPr/>
          <p:nvPr/>
        </p:nvSpPr>
        <p:spPr>
          <a:xfrm>
            <a:off x="838200" y="2492896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 ...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 ...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 ...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DrawShape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Canvas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canvas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 r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рисуем прямоугольник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r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холсте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canvas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Circle* c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Circle*&gt;(&amp;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рисуем окружность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c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холсте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canvas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33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злоупотребляйте использованием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dynamic_cast</a:t>
            </a:r>
            <a:r>
              <a:rPr lang="en-US" dirty="0"/>
              <a:t> </a:t>
            </a:r>
            <a:r>
              <a:rPr lang="ru-RU" dirty="0"/>
              <a:t>делает код привязанным к конкретным классам и интерфейсам</a:t>
            </a:r>
            <a:endParaRPr lang="en-US" dirty="0"/>
          </a:p>
          <a:p>
            <a:pPr lvl="1"/>
            <a:r>
              <a:rPr lang="ru-RU" dirty="0"/>
              <a:t>При добавлении нового класса в иерархию</a:t>
            </a:r>
            <a:r>
              <a:rPr lang="en-US" dirty="0"/>
              <a:t> </a:t>
            </a:r>
            <a:r>
              <a:rPr lang="ru-RU" dirty="0"/>
              <a:t>потребуется провести ревизию всего кода, использующего </a:t>
            </a:r>
            <a:r>
              <a:rPr lang="en-US" b="1" dirty="0" err="1"/>
              <a:t>dynamic_cast</a:t>
            </a:r>
            <a:endParaRPr lang="ru-RU" b="1" dirty="0"/>
          </a:p>
          <a:p>
            <a:r>
              <a:rPr lang="en-US" dirty="0" err="1"/>
              <a:t>dynamic_cast</a:t>
            </a:r>
            <a:r>
              <a:rPr lang="en-US" dirty="0"/>
              <a:t> </a:t>
            </a:r>
            <a:r>
              <a:rPr lang="ru-RU" dirty="0"/>
              <a:t>медленно работает </a:t>
            </a:r>
          </a:p>
          <a:p>
            <a:r>
              <a:rPr lang="ru-RU" dirty="0"/>
              <a:t>Отдавайте предпочтение виртуальным функциям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2777-40E1-471F-9B3B-DB2FB5ED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dirty="0" err="1"/>
              <a:t>dynamic_cast</a:t>
            </a:r>
            <a:r>
              <a:rPr lang="ru-RU" dirty="0"/>
              <a:t> полезен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273A-1190-443D-A783-1926CC82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 возможности сделать метод виртуальным</a:t>
            </a:r>
          </a:p>
          <a:p>
            <a:pPr lvl="1"/>
            <a:r>
              <a:rPr lang="ru-RU" dirty="0"/>
              <a:t>Например, в сторонней библиотеке</a:t>
            </a:r>
          </a:p>
          <a:p>
            <a:pPr lvl="1"/>
            <a:r>
              <a:rPr lang="ru-RU" dirty="0"/>
              <a:t>Приведите ссылку или указатель к конкретному классу оператором </a:t>
            </a:r>
            <a:r>
              <a:rPr lang="en-US" dirty="0" err="1"/>
              <a:t>dynamic_cast</a:t>
            </a:r>
            <a:r>
              <a:rPr lang="ru-RU" dirty="0"/>
              <a:t> и вызовите нужную операцию</a:t>
            </a:r>
          </a:p>
          <a:p>
            <a:r>
              <a:rPr lang="ru-RU" dirty="0"/>
              <a:t>Можно запросить нужный интерфейс у объекта и использовать его в случае успеха</a:t>
            </a:r>
          </a:p>
        </p:txBody>
      </p:sp>
    </p:spTree>
    <p:extLst>
      <p:ext uri="{BB962C8B-B14F-4D97-AF65-F5344CB8AC3E}">
        <p14:creationId xmlns:p14="http://schemas.microsoft.com/office/powerpoint/2010/main" val="13954789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dirty="0"/>
              <a:t>Такое наследование называют </a:t>
            </a:r>
            <a:r>
              <a:rPr lang="ru-RU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dirty="0"/>
              <a:t>Например, класс может реализовывать сразу несколько интерфейсов или </a:t>
            </a:r>
            <a:r>
              <a:rPr lang="ru-RU" dirty="0" err="1"/>
              <a:t>использвоать</a:t>
            </a:r>
            <a:r>
              <a:rPr lang="ru-RU" dirty="0"/>
              <a:t> несколько реализаций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иерархии классов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5951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4800601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7391401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2424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6024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3863976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5629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6780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5629276" y="4292601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4692651" y="4292601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3252788" y="4292601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2314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816726" y="1916113"/>
            <a:ext cx="37195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024035" y="4572008"/>
            <a:ext cx="331152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816080" y="4077073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B4808-81F7-490D-BA37-A15BD049C382}"/>
              </a:ext>
            </a:extLst>
          </p:cNvPr>
          <p:cNvSpPr txBox="1"/>
          <p:nvPr/>
        </p:nvSpPr>
        <p:spPr>
          <a:xfrm>
            <a:off x="1685764" y="856358"/>
            <a:ext cx="88204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Передаём цвет конструктору родительского класса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center_(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center_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radius_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Красная окружность с центром в точке {1, 2} радиусом 5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c{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{ 1, 2 }, 5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9D46A-2E7B-444E-903F-E2314D27334D}"/>
              </a:ext>
            </a:extLst>
          </p:cNvPr>
          <p:cNvSpPr/>
          <p:nvPr/>
        </p:nvSpPr>
        <p:spPr>
          <a:xfrm>
            <a:off x="1949885" y="1653436"/>
            <a:ext cx="7818523" cy="551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Ярким примером является т.н. «</a:t>
            </a:r>
            <a:r>
              <a:rPr lang="ru-RU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Порождаемый класс может наследоваться только от одного базового класса, но реализовывать несколько интерфейсов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5087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3359151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6743701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159376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4187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5916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4187826" y="4579939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5988051" y="4579939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проблемы ромбовидного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38283" y="1989139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4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ru-RU" sz="1400" dirty="0">
                <a:latin typeface="Courier New" pitchFamily="49" charset="0"/>
              </a:rPr>
              <a:t>	// как ест летучая мышь: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Возможное решение данной проблемы - виртуальное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Проблема: класс </a:t>
            </a:r>
            <a:r>
              <a:rPr lang="en-US" dirty="0" err="1"/>
              <a:t>CBat</a:t>
            </a:r>
            <a:r>
              <a:rPr lang="en-US" dirty="0"/>
              <a:t> </a:t>
            </a:r>
            <a:r>
              <a:rPr lang="ru-RU" dirty="0"/>
              <a:t>содержит в себе две копии данных объекта </a:t>
            </a:r>
            <a:r>
              <a:rPr lang="en-US" dirty="0" err="1"/>
              <a:t>CAnimal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CMammal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CWingedAnimal</a:t>
            </a:r>
            <a:endParaRPr lang="ru-RU" dirty="0"/>
          </a:p>
          <a:p>
            <a:r>
              <a:rPr lang="ru-RU" b="1" dirty="0"/>
              <a:t>Виртуальное наследование</a:t>
            </a:r>
            <a:r>
              <a:rPr lang="ru-RU" dirty="0"/>
              <a:t> в ряде случаев позволяет решить ряд неоднозначностей</a:t>
            </a:r>
          </a:p>
          <a:p>
            <a:pPr lvl="1"/>
            <a:r>
              <a:rPr lang="ru-RU" dirty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/>
          </a:p>
          <a:p>
            <a:pPr lvl="1"/>
            <a:r>
              <a:rPr lang="ru-RU" dirty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/>
              <a:t>virtual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виртуального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38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: public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4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Теперь нормально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Ограничения виртуального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Классы-предки не могут </a:t>
            </a:r>
            <a:r>
              <a:rPr lang="ru-RU"/>
              <a:t>одновременно переопределять </a:t>
            </a:r>
            <a:r>
              <a:rPr lang="ru-RU" dirty="0"/>
              <a:t>одни и те же методы своего родителя</a:t>
            </a:r>
          </a:p>
          <a:p>
            <a:pPr lvl="1"/>
            <a:r>
              <a:rPr lang="ru-RU" dirty="0"/>
              <a:t>В нашем случае – нельзя переопределять метод </a:t>
            </a:r>
            <a:r>
              <a:rPr lang="en-US" dirty="0"/>
              <a:t>Eat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одновременно и в  </a:t>
            </a:r>
            <a:r>
              <a:rPr lang="en-US" dirty="0" err="1"/>
              <a:t>CMammal</a:t>
            </a:r>
            <a:r>
              <a:rPr lang="ru-RU" dirty="0"/>
              <a:t>, и в </a:t>
            </a:r>
            <a:r>
              <a:rPr lang="en-US" dirty="0" err="1"/>
              <a:t>CWingedAnimal</a:t>
            </a:r>
            <a:r>
              <a:rPr lang="ru-RU" dirty="0"/>
              <a:t> – будет ошибка компиляции</a:t>
            </a:r>
            <a:endParaRPr lang="en-US" dirty="0"/>
          </a:p>
          <a:p>
            <a:pPr lvl="1"/>
            <a:r>
              <a:rPr lang="ru-RU" dirty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(</a:t>
            </a:r>
            <a:r>
              <a:rPr lang="en-US" dirty="0"/>
              <a:t>switch-case) </a:t>
            </a:r>
            <a:r>
              <a:rPr lang="ru-RU" dirty="0"/>
              <a:t>полиморфизмом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DF88-69EE-45D2-B246-C565AE8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B01D-F3A9-4D72-9765-DFE57125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3E7465-03F5-4E59-AEA0-E6B0FCD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Публичное наследование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7FBFF1-4AFC-4DE1-87C9-027F2BC6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(«</a:t>
            </a:r>
            <a:r>
              <a:rPr lang="en-US" dirty="0"/>
              <a:t>is a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Дочерний класс является </a:t>
            </a:r>
          </a:p>
          <a:p>
            <a:r>
              <a:rPr lang="ru-RU" dirty="0"/>
              <a:t>Кнопка </a:t>
            </a:r>
            <a:r>
              <a:rPr lang="ru-RU" b="1" dirty="0"/>
              <a:t>является</a:t>
            </a:r>
            <a:r>
              <a:rPr lang="en-US" dirty="0"/>
              <a:t> </a:t>
            </a:r>
            <a:r>
              <a:rPr lang="ru-RU" dirty="0"/>
              <a:t>элементом управления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ru-RU" b="1" dirty="0"/>
              <a:t>являются</a:t>
            </a:r>
            <a:r>
              <a:rPr lang="ru-RU" dirty="0"/>
              <a:t> частными случаями </a:t>
            </a:r>
            <a:r>
              <a:rPr lang="en-US" dirty="0" err="1"/>
              <a:t>istream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970364-E587-463B-813A-9A59E67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D49DA-15D3-49E4-9369-4E9741F2DD08}"/>
              </a:ext>
            </a:extLst>
          </p:cNvPr>
          <p:cNvSpPr txBox="1"/>
          <p:nvPr/>
        </p:nvSpPr>
        <p:spPr>
          <a:xfrm>
            <a:off x="1559165" y="1988841"/>
            <a:ext cx="8871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Person(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name_(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age_(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2409-F746-4109-BB49-ED40121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типа вверх по иерархии классов – продолжение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C4D25-DFCA-455E-9B7B-74040A3171F4}"/>
              </a:ext>
            </a:extLst>
          </p:cNvPr>
          <p:cNvSpPr txBox="1"/>
          <p:nvPr/>
        </p:nvSpPr>
        <p:spPr>
          <a:xfrm>
            <a:off x="1524000" y="1878472"/>
            <a:ext cx="88945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8A205-F1FF-4C10-A47B-3A590A5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Работа с наследниками через ссылку или указатель на базовый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32E7-4395-4DC5-985E-6F0B6EC1D249}"/>
              </a:ext>
            </a:extLst>
          </p:cNvPr>
          <p:cNvSpPr txBox="1"/>
          <p:nvPr/>
        </p:nvSpPr>
        <p:spPr>
          <a:xfrm>
            <a:off x="1574032" y="1988841"/>
            <a:ext cx="90939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clubs"s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(boy);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7634-CBCA-4959-8792-5E21CF086B57}"/>
              </a:ext>
            </a:extLst>
          </p:cNvPr>
          <p:cNvSpPr txBox="1"/>
          <p:nvPr/>
        </p:nvSpPr>
        <p:spPr>
          <a:xfrm>
            <a:off x="4223792" y="6213179"/>
            <a:ext cx="6444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Harry Potter is too young to visit night clubs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DBE5-956B-4B47-9DA7-4B962A4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ссылок и указателей вверх по иерархии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7345-EF97-4925-8941-6A2681F0F3D1}"/>
              </a:ext>
            </a:extLst>
          </p:cNvPr>
          <p:cNvSpPr txBox="1"/>
          <p:nvPr/>
        </p:nvSpPr>
        <p:spPr>
          <a:xfrm>
            <a:off x="1703512" y="2348880"/>
            <a:ext cx="85834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 people{ &amp;boy, &amp;worker 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person : people)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5A11F-86AE-4EE8-AEF6-8B2E22F7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Хранение данных класса-наследника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AC0D3F-A1F4-414B-872C-E6D3A38F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49" y="2829875"/>
            <a:ext cx="8444291" cy="23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BC9F-6453-4C0A-AC5C-3554E07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Виртуальные методы, полиморфизм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CC374-7ABA-4853-B1AA-EADD5BC00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3D03B-9A55-437B-A41E-1C29765F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F4E8-555D-4900-95CF-C22E9E315CB1}"/>
              </a:ext>
            </a:extLst>
          </p:cNvPr>
          <p:cNvSpPr txBox="1"/>
          <p:nvPr/>
        </p:nvSpPr>
        <p:spPr>
          <a:xfrm>
            <a:off x="1703512" y="1847089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PYTHON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Programmer(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programming_languages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867758-EC74-41CD-B4F5-4DA41B82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224B-9C24-4195-A6A4-B69E6EB20C4F}"/>
              </a:ext>
            </a:extLst>
          </p:cNvPr>
          <p:cNvSpPr txBox="1"/>
          <p:nvPr/>
        </p:nvSpPr>
        <p:spPr>
          <a:xfrm>
            <a:off x="1775520" y="2276872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виртуального метода может быть переопределена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его наследниками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F3E4-62CA-40DA-BF8A-29840935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виртуального метода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2D6D-A6C9-4817-B425-3003923FDCF7}"/>
              </a:ext>
            </a:extLst>
          </p:cNvPr>
          <p:cNvSpPr txBox="1"/>
          <p:nvPr/>
        </p:nvSpPr>
        <p:spPr>
          <a:xfrm>
            <a:off x="1631504" y="2204864"/>
            <a:ext cx="903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переопределяет (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реализацию родителя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Сначала вызываем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родительского класса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Добавляем дополнительное поведение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C136A-9D4A-46ED-B69C-12CF856F8074}"/>
              </a:ext>
            </a:extLst>
          </p:cNvPr>
          <p:cNvSpPr txBox="1"/>
          <p:nvPr/>
        </p:nvSpPr>
        <p:spPr>
          <a:xfrm>
            <a:off x="1847528" y="2780928"/>
            <a:ext cx="8439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"Ivan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Ivanov"s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(person);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2CC8-005C-4929-B52B-C05D9D230BFE}"/>
              </a:ext>
            </a:extLst>
          </p:cNvPr>
          <p:cNvSpPr txBox="1"/>
          <p:nvPr/>
        </p:nvSpPr>
        <p:spPr>
          <a:xfrm>
            <a:off x="6125324" y="5567341"/>
            <a:ext cx="4587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 Ivanov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E01668A-FD54-44BF-9221-DCB5448A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2906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CCDA-760F-4B96-867C-44F998DB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58D9C-72B8-40D9-8F14-0E28AA8A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– возможность работы с разными реализациями через один и тот же интерфейс</a:t>
            </a:r>
          </a:p>
          <a:p>
            <a:pPr lvl="1"/>
            <a:r>
              <a:rPr lang="ru-RU" dirty="0"/>
              <a:t>Полиморфизм времени выполнения</a:t>
            </a:r>
          </a:p>
          <a:p>
            <a:pPr lvl="1"/>
            <a:r>
              <a:rPr lang="ru-RU" dirty="0"/>
              <a:t>Полиморфизм времени компиляции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переопределяемый метод родительского класса должен быть объявлен виртуальным</a:t>
            </a:r>
          </a:p>
          <a:p>
            <a:pPr lvl="1"/>
            <a:r>
              <a:rPr lang="ru-RU" dirty="0"/>
              <a:t>Компилятор будет знать, что метод может быть переопределён подклассами</a:t>
            </a:r>
          </a:p>
          <a:p>
            <a:pPr lvl="1"/>
            <a:r>
              <a:rPr lang="ru-RU" dirty="0"/>
              <a:t>Объект с виртуальными методами хранит дополнительную информацию, позволяющую узнать о типе объекта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61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02F9-39DF-4373-8AA4-DE669A2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83A5F-02C4-493B-8C7F-764C26E8D59E}"/>
              </a:ext>
            </a:extLst>
          </p:cNvPr>
          <p:cNvSpPr txBox="1"/>
          <p:nvPr/>
        </p:nvSpPr>
        <p:spPr>
          <a:xfrm>
            <a:off x="1524000" y="18532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класса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замещает собой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невиртуальный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D7704-52A9-4D30-83FA-1480DA3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AD5F2-59E3-426B-AEC0-321EB02B7EA7}"/>
              </a:ext>
            </a:extLst>
          </p:cNvPr>
          <p:cNvSpPr txBox="1"/>
          <p:nvPr/>
        </p:nvSpPr>
        <p:spPr>
          <a:xfrm>
            <a:off x="1524000" y="1847089"/>
            <a:ext cx="9144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Компилятор вызовет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::Dance, так как он не виртуальный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Вызовется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он вызывается у переменной типа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worker.Dance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A4594-6A6D-49EA-8E73-5B830DC1F38A}"/>
              </a:ext>
            </a:extLst>
          </p:cNvPr>
          <p:cNvSpPr txBox="1"/>
          <p:nvPr/>
        </p:nvSpPr>
        <p:spPr>
          <a:xfrm>
            <a:off x="6888088" y="6018580"/>
            <a:ext cx="38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19EE-E31E-4224-93F6-90C5F925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/>
              <a:t>override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64BBF-9C02-4024-A15F-9A59E3B551BC}"/>
              </a:ext>
            </a:extLst>
          </p:cNvPr>
          <p:cNvSpPr txBox="1"/>
          <p:nvPr/>
        </p:nvSpPr>
        <p:spPr>
          <a:xfrm>
            <a:off x="1524000" y="1847089"/>
            <a:ext cx="8763000" cy="477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72DBB-C4FD-4762-99C1-6A21BCD04409}"/>
              </a:ext>
            </a:extLst>
          </p:cNvPr>
          <p:cNvSpPr txBox="1"/>
          <p:nvPr/>
        </p:nvSpPr>
        <p:spPr>
          <a:xfrm>
            <a:off x="6096000" y="5229201"/>
            <a:ext cx="4860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error C3668: 'Worker::Dance': method with override specifier 'override' did not override any base class methods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4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B646-C1E1-467C-A92D-C46BD4DA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05CDB-4860-4757-A56C-E938291C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Объявляйте метод родителя виртуальным, чтобы подклассы могли переопределить реализацию этого метода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дочерних классах используйте спецификатор </a:t>
            </a:r>
            <a:r>
              <a:rPr lang="en-US" b="1" dirty="0">
                <a:solidFill>
                  <a:srgbClr val="FF0000"/>
                </a:solidFill>
              </a:rPr>
              <a:t>override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Если не требуется переопределять метод в наследниках, не объявляйте его виртуальным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наследниках не создавайте метод с таким же именем</a:t>
            </a:r>
          </a:p>
          <a:p>
            <a:r>
              <a:rPr lang="ru-RU" dirty="0"/>
              <a:t>Виртуальный метод</a:t>
            </a:r>
            <a:r>
              <a:rPr lang="en-US" dirty="0"/>
              <a:t> </a:t>
            </a:r>
            <a:r>
              <a:rPr lang="ru-RU" dirty="0"/>
              <a:t>остаётся виртуальным в классах наследниках</a:t>
            </a:r>
          </a:p>
        </p:txBody>
      </p:sp>
    </p:spTree>
    <p:extLst>
      <p:ext uri="{BB962C8B-B14F-4D97-AF65-F5344CB8AC3E}">
        <p14:creationId xmlns:p14="http://schemas.microsoft.com/office/powerpoint/2010/main" val="11171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A50870-CFC1-4EB2-AF6E-6E0E448B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данные и методы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15C76-EE5C-4A39-BB4B-1C43C0C6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7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FB34B7-B797-452C-B7AB-F8459D0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Публичные и приватные данные и методы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1D457D-E39B-4E3A-95C3-D49C932F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формируют интерфейс класса</a:t>
            </a:r>
          </a:p>
          <a:p>
            <a:r>
              <a:rPr lang="ru-RU" dirty="0"/>
              <a:t>Приватные данные и методы формируют реализацию</a:t>
            </a:r>
          </a:p>
          <a:p>
            <a:pPr lvl="1"/>
            <a:r>
              <a:rPr lang="ru-RU" dirty="0"/>
              <a:t>Данные обычно объявляются приватными, чтобы защитить состояние класса от изменения извне</a:t>
            </a:r>
          </a:p>
          <a:p>
            <a:r>
              <a:rPr lang="ru-RU" dirty="0"/>
              <a:t>Приватная часть скрыта в том числе и от наследников</a:t>
            </a:r>
          </a:p>
          <a:p>
            <a:pPr lvl="1"/>
            <a:r>
              <a:rPr lang="ru-RU" dirty="0"/>
              <a:t>Иногда это бывает неудобно</a:t>
            </a:r>
          </a:p>
        </p:txBody>
      </p:sp>
    </p:spTree>
    <p:extLst>
      <p:ext uri="{BB962C8B-B14F-4D97-AF65-F5344CB8AC3E}">
        <p14:creationId xmlns:p14="http://schemas.microsoft.com/office/powerpoint/2010/main" val="44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27F0-6004-4063-A1D2-808A079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7C272-3AA4-4521-983E-C665387A0854}"/>
              </a:ext>
            </a:extLst>
          </p:cNvPr>
          <p:cNvSpPr txBox="1"/>
          <p:nvPr/>
        </p:nvSpPr>
        <p:spPr>
          <a:xfrm>
            <a:off x="1524000" y="1847089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Gender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1C261-8A01-46FA-8F9F-61C4AA3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Добавляем уровень удовлетворённости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A48D-DDFA-4B4B-9C54-A3BDA3CAF489}"/>
              </a:ext>
            </a:extLst>
          </p:cNvPr>
          <p:cNvSpPr txBox="1"/>
          <p:nvPr/>
        </p:nvSpPr>
        <p:spPr>
          <a:xfrm>
            <a:off x="1981200" y="2060849"/>
            <a:ext cx="843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Танец поднимает настроение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++satisfaction_;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Уровень удовлетворения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D7130-300B-4461-A4F2-07CA2006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9BBF5-87C9-496B-80C7-030B8AE2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Рабочие в возрасте от 30 до 40 лет должны эмоционально реагировать</a:t>
            </a:r>
          </a:p>
          <a:p>
            <a:pPr lvl="1"/>
            <a:r>
              <a:rPr lang="ru-RU" dirty="0"/>
              <a:t>Восклицают «</a:t>
            </a:r>
            <a:r>
              <a:rPr lang="ru-RU" dirty="0" err="1"/>
              <a:t>Оппа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Уровень удовлетворённости увеличивается на два пункта</a:t>
            </a:r>
          </a:p>
          <a:p>
            <a:r>
              <a:rPr lang="ru-RU" dirty="0"/>
              <a:t>Работа уменьшает уровень удовлетворения рабочего на один пункт</a:t>
            </a:r>
          </a:p>
          <a:p>
            <a:r>
              <a:rPr lang="ru-RU" dirty="0"/>
              <a:t>Пользователи класса </a:t>
            </a:r>
            <a:r>
              <a:rPr lang="en-US" dirty="0"/>
              <a:t>Person</a:t>
            </a:r>
            <a:r>
              <a:rPr lang="ru-RU" dirty="0"/>
              <a:t> имеют доступ к значению удовлетворённости только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291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C8DE-936B-45F7-AA03-F064741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67FDA-646B-4ACE-9B78-53D61D95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</a:t>
            </a:r>
            <a:r>
              <a:rPr lang="ru-RU" dirty="0"/>
              <a:t>нужен доступ к полю </a:t>
            </a:r>
            <a:r>
              <a:rPr lang="en-US" dirty="0"/>
              <a:t>satisfaction_</a:t>
            </a:r>
            <a:r>
              <a:rPr lang="ru-RU" dirty="0"/>
              <a:t> родителя</a:t>
            </a:r>
          </a:p>
          <a:p>
            <a:r>
              <a:rPr lang="ru-RU" dirty="0"/>
              <a:t>Можно объявить класс </a:t>
            </a:r>
            <a:r>
              <a:rPr lang="en-US" dirty="0"/>
              <a:t>Worker</a:t>
            </a:r>
            <a:r>
              <a:rPr lang="ru-RU" dirty="0"/>
              <a:t> другом класса </a:t>
            </a:r>
            <a:r>
              <a:rPr lang="en-US" dirty="0"/>
              <a:t>Person</a:t>
            </a:r>
          </a:p>
          <a:p>
            <a:pPr lvl="1"/>
            <a:r>
              <a:rPr lang="ru-RU" dirty="0"/>
              <a:t>Это даст доступ ко всем полям</a:t>
            </a:r>
          </a:p>
          <a:p>
            <a:pPr lvl="1"/>
            <a:r>
              <a:rPr lang="ru-RU" dirty="0"/>
              <a:t>Придётся вносить изменения в </a:t>
            </a:r>
            <a:r>
              <a:rPr lang="en-US" dirty="0"/>
              <a:t>Person</a:t>
            </a:r>
            <a:r>
              <a:rPr lang="ru-RU" dirty="0"/>
              <a:t>, если другие наследники тоже захотят изменять уровень удовлетворённости</a:t>
            </a:r>
          </a:p>
          <a:p>
            <a:r>
              <a:rPr lang="ru-RU" dirty="0"/>
              <a:t>Решение – использовать спецификатор</a:t>
            </a:r>
            <a:r>
              <a:rPr lang="en-US" dirty="0"/>
              <a:t> </a:t>
            </a:r>
            <a:r>
              <a:rPr lang="en-US" b="1" dirty="0"/>
              <a:t>protected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4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2B59B-3812-467E-98C5-5F871C8DF5AF}"/>
              </a:ext>
            </a:extLst>
          </p:cNvPr>
          <p:cNvSpPr txBox="1"/>
          <p:nvPr/>
        </p:nvSpPr>
        <p:spPr>
          <a:xfrm>
            <a:off x="1703512" y="-1"/>
            <a:ext cx="878497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Уровень удовлетворения теперь доступен наследникам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++satisfaction_;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D60BB-E3C3-4926-8B5C-439DA6BB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94" y="2180878"/>
            <a:ext cx="2325613" cy="4651226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6FCC15F-EF86-4977-B9BE-E2CB96B5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защищённых полей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9448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1314B-A0F5-4510-A36B-14EC47257BE8}"/>
              </a:ext>
            </a:extLst>
          </p:cNvPr>
          <p:cNvSpPr txBox="1"/>
          <p:nvPr/>
        </p:nvSpPr>
        <p:spPr>
          <a:xfrm>
            <a:off x="1752600" y="0"/>
            <a:ext cx="86868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satisfaction_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- 1);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F4DA2-E6E4-4CD4-834D-1223AC2D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7600E-CBC5-4876-ADA6-FAB43F131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15DDC9-3DC0-4CDC-818D-4CA83DF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19E8D4-4427-46AA-BBC7-5E2EE79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Доступен лишь классам наследникам</a:t>
            </a:r>
          </a:p>
          <a:p>
            <a:pPr lvl="1"/>
            <a:r>
              <a:rPr lang="ru-RU" dirty="0"/>
              <a:t>Код вне класса не может создать экземпляр класса напрямую</a:t>
            </a:r>
          </a:p>
          <a:p>
            <a:r>
              <a:rPr lang="ru-RU" dirty="0"/>
              <a:t>Защищённый конструктор в родительском классе запрещает создание экземпляров родителя</a:t>
            </a:r>
          </a:p>
          <a:p>
            <a:pPr lvl="1"/>
            <a:r>
              <a:rPr lang="ru-RU" dirty="0"/>
              <a:t>Вместо этого создаются экземпляры классов-наследников</a:t>
            </a:r>
          </a:p>
        </p:txBody>
      </p:sp>
    </p:spTree>
    <p:extLst>
      <p:ext uri="{BB962C8B-B14F-4D97-AF65-F5344CB8AC3E}">
        <p14:creationId xmlns:p14="http://schemas.microsoft.com/office/powerpoint/2010/main" val="19953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3F84C1-9ADD-4B7E-8823-F01632D0EEF9}"/>
              </a:ext>
            </a:extLst>
          </p:cNvPr>
          <p:cNvSpPr txBox="1"/>
          <p:nvPr/>
        </p:nvSpPr>
        <p:spPr>
          <a:xfrm>
            <a:off x="479376" y="162972"/>
            <a:ext cx="454621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explicit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Shape(Color color)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color_(color)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Color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Color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4DD26-70B4-438C-8440-71F1E14E6B56}"/>
              </a:ext>
            </a:extLst>
          </p:cNvPr>
          <p:cNvSpPr txBox="1"/>
          <p:nvPr/>
        </p:nvSpPr>
        <p:spPr>
          <a:xfrm>
            <a:off x="5519936" y="4797152"/>
            <a:ext cx="63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 компиляции - конструктор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недоступен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OK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экземпляр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имеет публичный конструктор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(10.0,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1140-1596-4EE9-932B-86CB0C7B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Деструкторы и наследование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7981B-B3CB-4ECD-A137-7DF05A642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BD9E-5D89-4300-B99C-90B3286A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Programmer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7E091-70FC-40B9-BB8F-263B280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Частично совпадает набор данных и методов</a:t>
            </a:r>
          </a:p>
          <a:p>
            <a:pPr lvl="1"/>
            <a:r>
              <a:rPr lang="ru-RU" dirty="0"/>
              <a:t>Имя, возраст, пол</a:t>
            </a:r>
          </a:p>
          <a:p>
            <a:r>
              <a:rPr lang="ru-RU" dirty="0"/>
              <a:t>Есть специфичные для профессий данные и методы</a:t>
            </a:r>
          </a:p>
          <a:p>
            <a:pPr lvl="1"/>
            <a:r>
              <a:rPr lang="ru-RU" dirty="0"/>
              <a:t>Программист: языки программирования</a:t>
            </a:r>
          </a:p>
          <a:p>
            <a:pPr lvl="1"/>
            <a:r>
              <a:rPr lang="ru-RU" dirty="0"/>
              <a:t>Рабочий: специализации</a:t>
            </a:r>
          </a:p>
          <a:p>
            <a:r>
              <a:rPr lang="ru-RU" dirty="0"/>
              <a:t>Рабочий и программист – являются людьми</a:t>
            </a:r>
          </a:p>
          <a:p>
            <a:pPr lvl="1"/>
            <a:r>
              <a:rPr lang="ru-RU" dirty="0"/>
              <a:t>Всё, что верно для людей, верно и для рабочих, и программистов</a:t>
            </a:r>
          </a:p>
          <a:p>
            <a:r>
              <a:rPr lang="ru-RU" dirty="0"/>
              <a:t>Рабочий и программист сохраняют свойства людей, добавляя к ним свои данные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014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3D1C7A-5223-4050-8FFA-C70EF43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 в динамической памяти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6750D-3D82-4AEE-BADB-BEABE1D3A033}"/>
              </a:ext>
            </a:extLst>
          </p:cNvPr>
          <p:cNvSpPr txBox="1"/>
          <p:nvPr/>
        </p:nvSpPr>
        <p:spPr>
          <a:xfrm>
            <a:off x="838200" y="1988840"/>
            <a:ext cx="9448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Функция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может обработать вектор указателей на любые фигуры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vector&lt;Shape*&gt;&amp;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Circle* circle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Rectangle* rectangle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Rectangle(10, 20, Color::BLUE);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vector&lt;Shape*&gt; shapes = { &amp;circle, &amp;rectangle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DoSomething(shapes);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ADA2-ADC7-46BE-B10F-6016CA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Удаление экземпляра класса наследника, передав в </a:t>
            </a:r>
            <a:r>
              <a:rPr lang="en-US" sz="4000" dirty="0"/>
              <a:t>delete</a:t>
            </a:r>
            <a:r>
              <a:rPr lang="ru-RU" sz="4000" dirty="0"/>
              <a:t> указатель на родительский класс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F58D-D67D-4EA8-9F27-4C91DC395442}"/>
              </a:ext>
            </a:extLst>
          </p:cNvPr>
          <p:cNvSpPr txBox="1"/>
          <p:nvPr/>
        </p:nvSpPr>
        <p:spPr>
          <a:xfrm>
            <a:off x="911424" y="2639350"/>
            <a:ext cx="80648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Shape* shape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 произойдёт?</a:t>
            </a:r>
            <a:endParaRPr lang="ru-RU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C368F6F-A10F-4A2B-95E0-AB6B8B1F9C36}"/>
              </a:ext>
            </a:extLst>
          </p:cNvPr>
          <p:cNvSpPr/>
          <p:nvPr/>
        </p:nvSpPr>
        <p:spPr>
          <a:xfrm>
            <a:off x="1775520" y="4293097"/>
            <a:ext cx="4032448" cy="722814"/>
          </a:xfrm>
          <a:prstGeom prst="hexagon">
            <a:avLst>
              <a:gd name="adj" fmla="val 5216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А. Программа упадёт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674ADA5-81FE-40CB-8995-78516C18D768}"/>
              </a:ext>
            </a:extLst>
          </p:cNvPr>
          <p:cNvSpPr/>
          <p:nvPr/>
        </p:nvSpPr>
        <p:spPr>
          <a:xfrm>
            <a:off x="6384032" y="4293096"/>
            <a:ext cx="4032448" cy="722815"/>
          </a:xfrm>
          <a:prstGeom prst="hexagon">
            <a:avLst>
              <a:gd name="adj" fmla="val 58373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</a:t>
            </a:r>
            <a:r>
              <a:rPr lang="ru-RU" dirty="0"/>
              <a:t>Вызовется деструктор </a:t>
            </a:r>
            <a:r>
              <a:rPr lang="en-US" dirty="0"/>
              <a:t>Circle</a:t>
            </a:r>
            <a:endParaRPr lang="ru-RU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F2B36B2-B50A-45C2-8558-081BBCD08063}"/>
              </a:ext>
            </a:extLst>
          </p:cNvPr>
          <p:cNvSpPr/>
          <p:nvPr/>
        </p:nvSpPr>
        <p:spPr>
          <a:xfrm>
            <a:off x="1775520" y="5301208"/>
            <a:ext cx="4032448" cy="722814"/>
          </a:xfrm>
          <a:prstGeom prst="hexagon">
            <a:avLst>
              <a:gd name="adj" fmla="val 5216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. Вызовется деструктор </a:t>
            </a:r>
            <a:r>
              <a:rPr lang="en-US" dirty="0"/>
              <a:t>Shape</a:t>
            </a:r>
            <a:endParaRPr lang="ru-RU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80867CB-0A3D-49B5-8D98-97B901BDF04C}"/>
              </a:ext>
            </a:extLst>
          </p:cNvPr>
          <p:cNvSpPr/>
          <p:nvPr/>
        </p:nvSpPr>
        <p:spPr>
          <a:xfrm>
            <a:off x="6384032" y="5274245"/>
            <a:ext cx="4032448" cy="722815"/>
          </a:xfrm>
          <a:prstGeom prst="hexagon">
            <a:avLst>
              <a:gd name="adj" fmla="val 58373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</a:t>
            </a:r>
            <a:r>
              <a:rPr lang="ru-RU" dirty="0"/>
              <a:t>Надо смотреть, как объявлен деструктор </a:t>
            </a:r>
            <a:r>
              <a:rPr lang="en-US" dirty="0"/>
              <a:t>Shape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1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3BAF3-B01B-4BC8-9E44-E9593E99E53E}"/>
              </a:ext>
            </a:extLst>
          </p:cNvPr>
          <p:cNvSpPr txBox="1"/>
          <p:nvPr/>
        </p:nvSpPr>
        <p:spPr>
          <a:xfrm>
            <a:off x="1055440" y="1707554"/>
            <a:ext cx="92315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Также можно написать тело деструктора вручную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 ~Shape() 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*/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shape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(10, Color::RED);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OK, так как деструктор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виртуальный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9C9944-F027-4D85-8529-169A29D3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8205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03A561-3C7D-4699-BDA1-BA02C42D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Виртуальный деструктор в базовом классе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16D66-57F1-418A-8581-9F59E5850095}"/>
              </a:ext>
            </a:extLst>
          </p:cNvPr>
          <p:cNvSpPr txBox="1"/>
          <p:nvPr/>
        </p:nvSpPr>
        <p:spPr>
          <a:xfrm>
            <a:off x="838200" y="1714603"/>
            <a:ext cx="9591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shapes;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Color::RED));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20.0, Color::BLUE));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Деструктор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корректно удалит фигуры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через указатель на класс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снимок экрана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EA7EBF9-077F-D741-4F88-8FE94323F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99957"/>
            <a:ext cx="6696744" cy="64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74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/>
              <a:t>Публичное (открытое) наследование</a:t>
            </a:r>
          </a:p>
          <a:p>
            <a:pPr lvl="1"/>
            <a:r>
              <a:rPr lang="ru-RU" dirty="0"/>
              <a:t>Приватное (закрытое) наследование</a:t>
            </a:r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наследование (один базовый класс)</a:t>
            </a:r>
            <a:endParaRPr lang="en-US" dirty="0"/>
          </a:p>
          <a:p>
            <a:pPr lvl="1"/>
            <a:r>
              <a:rPr lang="ru-RU" dirty="0"/>
              <a:t>Множественное наследование (два и более базовых классов)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Открытое</a:t>
            </a:r>
            <a:r>
              <a:rPr lang="en-US" dirty="0"/>
              <a:t> (</a:t>
            </a:r>
            <a:r>
              <a:rPr lang="ru-RU" dirty="0"/>
              <a:t>публичное)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Публичное наследование – это </a:t>
            </a:r>
            <a:r>
              <a:rPr lang="ru-RU" sz="2800" b="1" dirty="0"/>
              <a:t>наследование 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dirty="0"/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r>
              <a:rPr lang="ru-RU" dirty="0"/>
              <a:t>Производный класс является </a:t>
            </a:r>
            <a:r>
              <a:rPr lang="ru-RU" b="1" dirty="0">
                <a:solidFill>
                  <a:srgbClr val="FF0000"/>
                </a:solidFill>
              </a:rPr>
              <a:t>подтипом</a:t>
            </a:r>
            <a:r>
              <a:rPr lang="ru-RU" dirty="0"/>
              <a:t> родительского</a:t>
            </a:r>
          </a:p>
          <a:p>
            <a:r>
              <a:rPr lang="ru-RU" dirty="0"/>
              <a:t>Производный класс служит примером отношения «</a:t>
            </a:r>
            <a:r>
              <a:rPr lang="ru-RU" b="1" dirty="0"/>
              <a:t>является</a:t>
            </a:r>
            <a:r>
              <a:rPr lang="ru-RU" dirty="0"/>
              <a:t>» (</a:t>
            </a:r>
            <a:r>
              <a:rPr lang="en-US" dirty="0"/>
              <a:t>is a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Производный класс </a:t>
            </a:r>
            <a:r>
              <a:rPr lang="ru-RU" b="1" dirty="0"/>
              <a:t>является</a:t>
            </a:r>
            <a:r>
              <a:rPr lang="ru-RU" dirty="0"/>
              <a:t> объектом родительского</a:t>
            </a:r>
          </a:p>
          <a:p>
            <a:pPr lvl="1"/>
            <a:r>
              <a:rPr lang="ru-RU" dirty="0"/>
              <a:t>Примеры: «Собака </a:t>
            </a:r>
            <a:r>
              <a:rPr lang="ru-RU" b="1" dirty="0"/>
              <a:t>является</a:t>
            </a:r>
            <a:r>
              <a:rPr lang="ru-RU" dirty="0"/>
              <a:t> животным», «Прямоугольник </a:t>
            </a:r>
            <a:r>
              <a:rPr lang="ru-RU" b="1" dirty="0"/>
              <a:t>является</a:t>
            </a:r>
            <a:r>
              <a:rPr lang="ru-RU" dirty="0"/>
              <a:t> замкнутой фигурой»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иерархия в человеческом обществе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52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GetUniversityName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GetGroupName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GetGrade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  <a:r>
              <a:rPr lang="en-US" sz="1400" b="1" dirty="0">
                <a:latin typeface="Courier New" pitchFamily="49" charset="0"/>
              </a:rPr>
              <a:t>	// </a:t>
            </a:r>
            <a:r>
              <a:rPr lang="ru-RU" sz="1400" b="1" dirty="0">
                <a:latin typeface="Courier New" pitchFamily="49" charset="0"/>
              </a:rPr>
              <a:t>год обучения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 err="1">
                <a:latin typeface="Courier New" pitchFamily="49" charset="0"/>
              </a:rPr>
              <a:t>JobPosition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>
                <a:latin typeface="Courier New" pitchFamily="49" charset="0"/>
              </a:rPr>
              <a:t>Experience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44364-5377-FA3E-4CFF-2111214C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73" y="2109219"/>
            <a:ext cx="3579108" cy="171519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Публичное наследование как наследование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/>
              <a:t>С объектами класса-наследника можно обращаться так же как с объектами базового класса</a:t>
            </a:r>
            <a:endParaRPr lang="en-US" dirty="0"/>
          </a:p>
          <a:p>
            <a:pPr lvl="2"/>
            <a:r>
              <a:rPr lang="ru-RU" dirty="0"/>
              <a:t>Если это не так, то, вероятно, открытое наследование использовать не следует</a:t>
            </a:r>
          </a:p>
          <a:p>
            <a:r>
              <a:rPr lang="ru-RU" dirty="0"/>
              <a:t>Указатели и ссылки на класс-потомок могут приводиться к указателям и ссылкам на базовый класс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публичного наследования</a:t>
            </a:r>
            <a:r>
              <a:rPr lang="en-US" dirty="0"/>
              <a:t> – </a:t>
            </a:r>
            <a:r>
              <a:rPr lang="ru-RU" dirty="0"/>
              <a:t>иерархия фигур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38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ProcessShape</a:t>
            </a:r>
            <a:r>
              <a:rPr lang="en-US" sz="1400" b="1" dirty="0">
                <a:latin typeface="Courier New" pitchFamily="49" charset="0"/>
              </a:rPr>
              <a:t>(Shape &amp; shape)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Circle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Shape *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0182" y="5857893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Circle </a:t>
            </a:r>
            <a:r>
              <a:rPr lang="ru-RU" sz="1400" dirty="0"/>
              <a:t>можно использовать везде, где используется </a:t>
            </a:r>
            <a:r>
              <a:rPr lang="en-US" sz="1400" dirty="0"/>
              <a:t>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310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Указатель и ссылка на производный класс проводится к указателю на базовый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950B8-85FC-0F71-A8A9-27F54679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51" y="2144615"/>
            <a:ext cx="4810984" cy="276004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 неправильного использования публичного наследования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2024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2024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2345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2024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2381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3881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ход мыслей:</a:t>
            </a:r>
          </a:p>
          <a:p>
            <a:r>
              <a:rPr lang="ru-RU" dirty="0"/>
              <a:t>«Окружность можно получить, добавив к точке радиус, а цилиндр – добавив к окружности высоту»</a:t>
            </a:r>
          </a:p>
        </p:txBody>
      </p:sp>
      <p:sp>
        <p:nvSpPr>
          <p:cNvPr id="55" name="Умножение 54"/>
          <p:cNvSpPr/>
          <p:nvPr/>
        </p:nvSpPr>
        <p:spPr>
          <a:xfrm>
            <a:off x="2595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2595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881422" y="3286125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контекст использования открытого наследования:</a:t>
            </a:r>
          </a:p>
          <a:p>
            <a:r>
              <a:rPr lang="ru-RU" dirty="0"/>
              <a:t>Открытое наследование должно использоваться </a:t>
            </a:r>
            <a:r>
              <a:rPr lang="ru-RU" b="1" dirty="0">
                <a:solidFill>
                  <a:srgbClr val="FF0000"/>
                </a:solidFill>
              </a:rPr>
              <a:t>не для </a:t>
            </a:r>
            <a:r>
              <a:rPr lang="ru-RU" dirty="0"/>
              <a:t>того, чтобы производный класс мог использовать код базового для </a:t>
            </a:r>
            <a:r>
              <a:rPr lang="ru-RU" b="1" dirty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Класс-наследник должен представлять собой </a:t>
            </a:r>
            <a:r>
              <a:rPr lang="ru-RU" b="1" dirty="0">
                <a:solidFill>
                  <a:srgbClr val="FF0000"/>
                </a:solidFill>
              </a:rPr>
              <a:t>частный случай более общей абстракции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2860" y="5500703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Здесь:</a:t>
            </a:r>
          </a:p>
          <a:p>
            <a:r>
              <a:rPr lang="ru-RU" dirty="0"/>
              <a:t>Окружность </a:t>
            </a:r>
            <a:r>
              <a:rPr lang="ru-RU" b="1" dirty="0"/>
              <a:t>не является </a:t>
            </a:r>
            <a:r>
              <a:rPr lang="ru-RU" dirty="0"/>
              <a:t>частным случаем точки</a:t>
            </a:r>
          </a:p>
          <a:p>
            <a:r>
              <a:rPr lang="ru-RU" dirty="0"/>
              <a:t>Цилиндр </a:t>
            </a:r>
            <a:r>
              <a:rPr lang="ru-RU" b="1" dirty="0"/>
              <a:t>не является</a:t>
            </a:r>
            <a:r>
              <a:rPr lang="ru-RU" dirty="0"/>
              <a:t> частным случаем окружности, и, тем более,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Закрытое (приватное)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При приватном наследовании открытые и защищенные поля и методы родительского класса становятся </a:t>
            </a:r>
            <a:r>
              <a:rPr lang="ru-RU" b="1" dirty="0"/>
              <a:t>закрытыми</a:t>
            </a:r>
            <a:r>
              <a:rPr lang="ru-RU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Производный класс напрямую не поддерживает открытый интерфейс базового, но </a:t>
            </a:r>
            <a:r>
              <a:rPr lang="ru-RU" b="1" dirty="0"/>
              <a:t>пользуется его реализацией</a:t>
            </a:r>
            <a:r>
              <a:rPr lang="ru-RU" dirty="0"/>
              <a:t>, предоставляя </a:t>
            </a:r>
            <a:r>
              <a:rPr lang="ru-RU" b="1" dirty="0"/>
              <a:t>собственный</a:t>
            </a:r>
            <a:r>
              <a:rPr lang="ru-RU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Производный класс служит примером отношения «</a:t>
            </a:r>
            <a:r>
              <a:rPr lang="ru-RU" b="1" dirty="0"/>
              <a:t>реализован на основе</a:t>
            </a:r>
            <a:r>
              <a:rPr lang="ru-RU" dirty="0"/>
              <a:t>» (</a:t>
            </a:r>
            <a:r>
              <a:rPr lang="en-US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Примеры: «Класс </a:t>
            </a:r>
            <a:r>
              <a:rPr lang="en-US" sz="2000" dirty="0"/>
              <a:t>Stack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класса</a:t>
            </a:r>
            <a:r>
              <a:rPr lang="en-US" sz="2000" dirty="0"/>
              <a:t> Array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</a:t>
            </a:r>
            <a:r>
              <a:rPr lang="ru-RU" dirty="0"/>
              <a:t> стек целых чисел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8201" y="2000241"/>
            <a:ext cx="651165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8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 стеку не применимы операции индексированного доступа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Композиция – 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>
                <a:solidFill>
                  <a:srgbClr val="FF0000"/>
                </a:solidFill>
              </a:rPr>
              <a:t>композицию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При композиции новый 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Композиция делает 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предпочтительным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82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Pop();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dirty="0"/>
              <a:t>При защищенном наследовании открытые поля и методы родительского класса становятся </a:t>
            </a:r>
            <a:r>
              <a:rPr lang="ru-RU" b="1" dirty="0"/>
              <a:t>защищенными</a:t>
            </a:r>
            <a:r>
              <a:rPr lang="ru-RU" dirty="0"/>
              <a:t> полями и методами производного</a:t>
            </a:r>
          </a:p>
          <a:p>
            <a:pPr lvl="1"/>
            <a:r>
              <a:rPr lang="ru-RU" dirty="0"/>
              <a:t>Этими методами и полями могут пользоваться классы, порождённые от класса-наследника</a:t>
            </a:r>
            <a:endParaRPr lang="en-US" dirty="0"/>
          </a:p>
          <a:p>
            <a:r>
              <a:rPr lang="ru-RU" dirty="0"/>
              <a:t>Как и в случае закрытого наследования, порожденный класс должен предоставить собственный публичный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83432" y="1628800"/>
            <a:ext cx="789865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>
                <a:latin typeface="Courier New" pitchFamily="49" charset="0"/>
              </a:rPr>
              <a:t>InsertItem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index,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E1E0E-95F5-4E0D-AA80-B116252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FDFA9-0F20-4A56-A0C8-359483F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Класс-родитель</a:t>
            </a:r>
            <a:r>
              <a:rPr lang="ru-RU" dirty="0"/>
              <a:t> – класс, от которого наследуются другие классы</a:t>
            </a:r>
          </a:p>
          <a:p>
            <a:r>
              <a:rPr lang="ru-RU" b="1" dirty="0"/>
              <a:t>Класс-потомок</a:t>
            </a:r>
            <a:r>
              <a:rPr lang="ru-RU" dirty="0"/>
              <a:t> – класс, определённый через наследование</a:t>
            </a:r>
          </a:p>
          <a:p>
            <a:r>
              <a:rPr lang="ru-RU" b="1" dirty="0"/>
              <a:t>Базовый класс</a:t>
            </a:r>
            <a:r>
              <a:rPr lang="ru-RU" dirty="0"/>
              <a:t> – класс, находящийся на вершине иерархии наследования</a:t>
            </a:r>
          </a:p>
          <a:p>
            <a:pPr lvl="1"/>
            <a:r>
              <a:rPr lang="ru-RU" dirty="0"/>
              <a:t>Класс, не определённый через наследование</a:t>
            </a:r>
          </a:p>
          <a:p>
            <a:pPr lvl="1"/>
            <a:r>
              <a:rPr lang="ru-RU" dirty="0"/>
              <a:t>Любой </a:t>
            </a:r>
            <a:r>
              <a:rPr lang="ru-RU" dirty="0" err="1"/>
              <a:t>небазовый</a:t>
            </a:r>
            <a:r>
              <a:rPr lang="ru-RU" dirty="0"/>
              <a:t> класс – класс-потомок</a:t>
            </a:r>
          </a:p>
          <a:p>
            <a:r>
              <a:rPr lang="ru-RU" b="1" dirty="0"/>
              <a:t>Иерархия наследования</a:t>
            </a:r>
            <a:r>
              <a:rPr lang="ru-RU" dirty="0"/>
              <a:t> – структура, отражающая связи родителей и потомков</a:t>
            </a:r>
          </a:p>
          <a:p>
            <a:pPr lvl="1"/>
            <a:r>
              <a:rPr lang="ru-RU" dirty="0"/>
              <a:t>В простейшем случае – дерево. Узлы – потомки, корень – базовый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191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Различия между защищенным и закрытым наследованием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/>
              <a:t>При закрытом наследовании – они доступны только самому производному классу</a:t>
            </a:r>
          </a:p>
          <a:p>
            <a:r>
              <a:rPr lang="ru-RU" dirty="0"/>
              <a:t>Разницу между защищенным и закрытым наследованием почувствуют лишь наследники производного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 наследования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типов наследования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1952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2428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72428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72428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4095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public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215568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5568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6238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protected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8382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 : private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1881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1881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1881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881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6358708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453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4238613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6381753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8453455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4167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Публичное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6238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Защищенное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8382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Закрытое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238613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6381753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8453455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наследования в других языках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/>
              <a:t>Вместо приватного наследования используют композицию</a:t>
            </a:r>
          </a:p>
          <a:p>
            <a:pPr lvl="1"/>
            <a:r>
              <a:rPr lang="ru-RU" dirty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Вызов конструкторов и деструкторов при наследовании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при конструировании экземпляра класса-наследника </a:t>
            </a:r>
            <a:r>
              <a:rPr lang="ru-RU" b="1" dirty="0"/>
              <a:t>всегда</a:t>
            </a:r>
            <a:r>
              <a:rPr lang="ru-RU" dirty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вызов конструктора базового класса происходит </a:t>
            </a:r>
            <a:r>
              <a:rPr lang="ru-RU" b="1" dirty="0"/>
              <a:t>до</a:t>
            </a:r>
            <a:r>
              <a:rPr lang="ru-RU" dirty="0"/>
              <a:t> инициализации полей класса наследника</a:t>
            </a:r>
          </a:p>
          <a:p>
            <a:r>
              <a:rPr lang="ru-RU" dirty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/>
              <a:t>конструктор по умолчанию </a:t>
            </a:r>
            <a:r>
              <a:rPr lang="ru-RU" dirty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вызова деструкторов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порядок вызова деструкторов </a:t>
            </a:r>
            <a:r>
              <a:rPr lang="ru-RU" b="1" dirty="0"/>
              <a:t>всегда</a:t>
            </a:r>
            <a:r>
              <a:rPr lang="ru-RU" dirty="0"/>
              <a:t> </a:t>
            </a:r>
            <a:r>
              <a:rPr lang="ru-RU" dirty="0" err="1"/>
              <a:t>обратен</a:t>
            </a:r>
            <a:r>
              <a:rPr lang="ru-RU" dirty="0"/>
              <a:t> порядку вызова конструкторов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начала вызывается тело деструктора класса</a:t>
            </a:r>
          </a:p>
          <a:p>
            <a:pPr lvl="1"/>
            <a:r>
              <a:rPr lang="ru-RU" dirty="0"/>
              <a:t>Затем деструкторы полей класса в обратном порядке</a:t>
            </a:r>
          </a:p>
          <a:p>
            <a:pPr lvl="1"/>
            <a:r>
              <a:rPr lang="ru-RU" dirty="0"/>
              <a:t>Затем происходит разрушение родителя и т.д.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673C82-2A25-4514-8E6F-4E09BA5B27F0}"/>
              </a:ext>
            </a:extLst>
          </p:cNvPr>
          <p:cNvSpPr/>
          <p:nvPr/>
        </p:nvSpPr>
        <p:spPr>
          <a:xfrm>
            <a:off x="119336" y="1"/>
            <a:ext cx="864096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Computer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Computer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"Computer::Computer"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~Computer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"Computer::~Computer"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m_name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"Person::Person("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"Person::~Person"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}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::~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Computer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m_computer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"John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Carmack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C950F-85A5-418C-BE10-AD402DE389F0}"/>
              </a:ext>
            </a:extLst>
          </p:cNvPr>
          <p:cNvSpPr/>
          <p:nvPr/>
        </p:nvSpPr>
        <p:spPr>
          <a:xfrm>
            <a:off x="8198746" y="227762"/>
            <a:ext cx="3869073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Person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Person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John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Carmack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Computer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Computer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Programmer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Programmer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Programmer</a:t>
            </a:r>
            <a:r>
              <a:rPr lang="ru-RU" dirty="0">
                <a:latin typeface="Consolas" panose="020B0609020204030204" pitchFamily="49" charset="0"/>
              </a:rPr>
              <a:t>::~</a:t>
            </a:r>
            <a:r>
              <a:rPr lang="ru-RU" dirty="0" err="1">
                <a:latin typeface="Consolas" panose="020B0609020204030204" pitchFamily="49" charset="0"/>
              </a:rPr>
              <a:t>Programmer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Computer</a:t>
            </a:r>
            <a:r>
              <a:rPr lang="ru-RU" dirty="0">
                <a:latin typeface="Consolas" panose="020B0609020204030204" pitchFamily="49" charset="0"/>
              </a:rPr>
              <a:t>::~</a:t>
            </a:r>
            <a:r>
              <a:rPr lang="ru-RU" dirty="0" err="1">
                <a:latin typeface="Consolas" panose="020B0609020204030204" pitchFamily="49" charset="0"/>
              </a:rPr>
              <a:t>Computer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Person</a:t>
            </a:r>
            <a:r>
              <a:rPr lang="ru-RU" dirty="0">
                <a:latin typeface="Consolas" panose="020B0609020204030204" pitchFamily="49" charset="0"/>
              </a:rPr>
              <a:t>::~</a:t>
            </a:r>
            <a:r>
              <a:rPr lang="ru-RU" dirty="0" err="1">
                <a:latin typeface="Consolas" panose="020B0609020204030204" pitchFamily="49" charset="0"/>
              </a:rPr>
              <a:t>Person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методов в классе-наследнике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методов в классе наследнике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 производного класса замещает собой</a:t>
            </a:r>
            <a:r>
              <a:rPr lang="ru-RU" b="1" dirty="0"/>
              <a:t> все методы</a:t>
            </a:r>
            <a:r>
              <a:rPr lang="ru-RU" dirty="0"/>
              <a:t> родительского класса </a:t>
            </a:r>
            <a:r>
              <a:rPr lang="ru-RU" b="1" dirty="0"/>
              <a:t>с тем же именем</a:t>
            </a:r>
          </a:p>
          <a:p>
            <a:pPr lvl="1"/>
            <a:r>
              <a:rPr lang="ru-RU" dirty="0"/>
              <a:t>Количество и типы аргументов значения не имеют</a:t>
            </a:r>
          </a:p>
          <a:p>
            <a:r>
              <a:rPr lang="ru-RU" dirty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/>
              <a:t>БазовыйКласс</a:t>
            </a:r>
            <a:r>
              <a:rPr lang="en-US" dirty="0"/>
              <a:t>::</a:t>
            </a:r>
            <a:r>
              <a:rPr lang="ru-RU" dirty="0"/>
              <a:t>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BE52F-8AB5-4948-9808-0AB69F595F77}"/>
              </a:ext>
            </a:extLst>
          </p:cNvPr>
          <p:cNvSpPr txBox="1"/>
          <p:nvPr/>
        </p:nvSpPr>
        <p:spPr>
          <a:xfrm>
            <a:off x="1524001" y="980728"/>
            <a:ext cx="5364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8F1D-46E3-4FCE-8F26-D73C3509FAFA}"/>
              </a:ext>
            </a:extLst>
          </p:cNvPr>
          <p:cNvSpPr txBox="1"/>
          <p:nvPr/>
        </p:nvSpPr>
        <p:spPr>
          <a:xfrm>
            <a:off x="6096000" y="321470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5F147-D045-4B66-BE05-1F8168A86AD5}"/>
              </a:ext>
            </a:extLst>
          </p:cNvPr>
          <p:cNvSpPr/>
          <p:nvPr/>
        </p:nvSpPr>
        <p:spPr>
          <a:xfrm>
            <a:off x="6023992" y="2852936"/>
            <a:ext cx="41764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86F1-6D06-464C-ADA0-9138FD3F11FD}"/>
              </a:ext>
            </a:extLst>
          </p:cNvPr>
          <p:cNvSpPr txBox="1"/>
          <p:nvPr/>
        </p:nvSpPr>
        <p:spPr>
          <a:xfrm>
            <a:off x="1524000" y="5315891"/>
            <a:ext cx="4597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c.SetRadius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1857365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::Print(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67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</a:t>
            </a:r>
            <a:r>
              <a:rPr lang="ru-RU" sz="1200" b="1" dirty="0">
                <a:latin typeface="Courier New" pitchFamily="49" charset="0"/>
              </a:rPr>
              <a:t> наследника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derived.Print</a:t>
            </a:r>
            <a:r>
              <a:rPr lang="en-US" sz="1200" b="1" dirty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 </a:t>
            </a:r>
            <a:r>
              <a:rPr lang="ru-RU" sz="1200" b="1" dirty="0">
                <a:latin typeface="Courier New" pitchFamily="49" charset="0"/>
              </a:rPr>
              <a:t>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</a:t>
            </a:r>
            <a:r>
              <a:rPr lang="ru-RU" sz="1200" b="1" dirty="0">
                <a:latin typeface="Courier New" pitchFamily="49" charset="0"/>
              </a:rPr>
              <a:t> 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04112" y="5429265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CDerived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test1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10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81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52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881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10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910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952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910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910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59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672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– иерархия геометрических фигур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/>
              <a:t>CShape</a:t>
            </a:r>
            <a:r>
              <a:rPr lang="en-US" dirty="0"/>
              <a:t> – </a:t>
            </a:r>
            <a:r>
              <a:rPr lang="ru-RU" dirty="0"/>
              <a:t>базовый класс «фигура»</a:t>
            </a:r>
          </a:p>
          <a:p>
            <a:pPr lvl="2"/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– класс, моделирующий окружность</a:t>
            </a:r>
          </a:p>
          <a:p>
            <a:pPr lvl="2"/>
            <a:r>
              <a:rPr lang="en-US" dirty="0" err="1"/>
              <a:t>CRectangle</a:t>
            </a:r>
            <a:r>
              <a:rPr lang="en-US" dirty="0"/>
              <a:t>  - </a:t>
            </a:r>
            <a:r>
              <a:rPr lang="ru-RU" dirty="0"/>
              <a:t>класс, моделирующий прямоугольник</a:t>
            </a:r>
          </a:p>
          <a:p>
            <a:r>
              <a:rPr lang="ru-RU" dirty="0"/>
              <a:t>Каждая фигура обладает следующими свойствами:</a:t>
            </a:r>
          </a:p>
          <a:p>
            <a:pPr lvl="1"/>
            <a:r>
              <a:rPr lang="ru-RU" dirty="0"/>
              <a:t>Имя</a:t>
            </a:r>
            <a:r>
              <a:rPr lang="en-US" dirty="0"/>
              <a:t>: </a:t>
            </a:r>
            <a:r>
              <a:rPr lang="ru-RU" dirty="0"/>
              <a:t>«</a:t>
            </a:r>
            <a:r>
              <a:rPr lang="en-US" dirty="0"/>
              <a:t>Shape</a:t>
            </a:r>
            <a:r>
              <a:rPr lang="ru-RU" dirty="0"/>
              <a:t>», «</a:t>
            </a:r>
            <a:r>
              <a:rPr lang="en-US" dirty="0"/>
              <a:t>Circle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либо «</a:t>
            </a:r>
            <a:r>
              <a:rPr lang="en-US" dirty="0"/>
              <a:t>Rectangle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Площадь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03389" y="188914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вроде, все работает: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952596" y="1989139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CCircle</a:t>
            </a:r>
            <a:r>
              <a:rPr lang="en-US" sz="1600" b="1" dirty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CRectangle</a:t>
            </a:r>
            <a:r>
              <a:rPr lang="en-US" sz="1600" b="1" dirty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"Circle area: " &lt;&lt; </a:t>
            </a:r>
            <a:r>
              <a:rPr lang="en-US" sz="1600" b="1" dirty="0" err="1">
                <a:latin typeface="Courier New" pitchFamily="49" charset="0"/>
              </a:rPr>
              <a:t>circle.GetArea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"Rectangle area: " &lt;&lt; </a:t>
            </a:r>
            <a:r>
              <a:rPr lang="en-US" sz="1600" b="1" dirty="0" err="1">
                <a:latin typeface="Courier New" pitchFamily="49" charset="0"/>
              </a:rPr>
              <a:t>rectangle.GetArea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24034" y="5357827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так - нет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9720" y="5857893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же проблема?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/>
              <a:t>В нашем случае происходит вызов методов класса </a:t>
            </a:r>
            <a:r>
              <a:rPr lang="en-US" dirty="0" err="1"/>
              <a:t>CShape</a:t>
            </a:r>
            <a:r>
              <a:rPr lang="ru-RU" dirty="0"/>
              <a:t>, т.к. функция </a:t>
            </a:r>
            <a:r>
              <a:rPr lang="en-US" dirty="0" err="1"/>
              <a:t>PrintShapeArea</a:t>
            </a:r>
            <a:r>
              <a:rPr lang="en-US" dirty="0"/>
              <a:t> </a:t>
            </a:r>
            <a:r>
              <a:rPr lang="ru-RU" dirty="0"/>
              <a:t>принимает ссылку данного типа</a:t>
            </a:r>
          </a:p>
          <a:p>
            <a:r>
              <a:rPr lang="ru-RU" dirty="0"/>
              <a:t>Методы, при вызове которых необходимо руководствоваться </a:t>
            </a:r>
            <a:r>
              <a:rPr lang="ru-RU" b="1" dirty="0">
                <a:solidFill>
                  <a:srgbClr val="FF0000"/>
                </a:solidFill>
              </a:rPr>
              <a:t>типом объекта</a:t>
            </a:r>
            <a:r>
              <a:rPr lang="ru-RU" dirty="0"/>
              <a:t>, должны быть объявлены </a:t>
            </a:r>
            <a:r>
              <a:rPr lang="ru-RU" b="1" dirty="0">
                <a:solidFill>
                  <a:srgbClr val="FF0000"/>
                </a:solidFill>
              </a:rPr>
              <a:t>виртуальными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Метод класса, для которого допускается альтернативная реализация в подклассе должен быть объявлен </a:t>
            </a:r>
            <a:r>
              <a:rPr lang="ru-RU" sz="2800" b="1" dirty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dirty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Виртуальные функции обозначаются в объявлении класса при помощи ключевого слова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endParaRPr lang="ru-RU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Полиморфизм позволяет осуществлять работу с разными реализациями через один и тот же интерфейс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95884" y="44625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std::string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заработало как надо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38282" y="5857893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04" y="2132857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реализации виртуальных методов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методы, объявленные в базовом классе виртуальными, остаются виртуальными в классах-потомках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Рекомендуется помечать переопределённые методы ключевым словом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виртуальные методы ведут себя, как обычные методы, если они вызваны </a:t>
            </a:r>
            <a:r>
              <a:rPr lang="ru-RU" b="1" dirty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/>
              <a:t>разрушения</a:t>
            </a:r>
            <a:r>
              <a:rPr lang="ru-RU" dirty="0"/>
              <a:t> экземпляра класса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/>
              <a:t>В других языках программирования может быть по-другому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51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51584" y="5643826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</a:rPr>
              <a:t>Output:</a:t>
            </a:r>
            <a:endParaRPr lang="ru-RU" sz="1400" b="1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ru-RU" sz="1400" dirty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03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096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096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775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096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071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096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096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096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775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775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Деструктор 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/>
              <a:t>Это обеспечивает корректный вызов 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класс</a:t>
            </a:r>
          </a:p>
          <a:p>
            <a:r>
              <a:rPr lang="ru-RU" dirty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/>
              <a:t>Классы стандартных коллекций </a:t>
            </a:r>
            <a:r>
              <a:rPr lang="en-US" dirty="0"/>
              <a:t>STL </a:t>
            </a:r>
            <a:r>
              <a:rPr lang="ru-RU" dirty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при использовании </a:t>
            </a:r>
            <a:r>
              <a:rPr lang="ru-RU" dirty="0" err="1"/>
              <a:t>невиртуального</a:t>
            </a:r>
            <a:r>
              <a:rPr lang="ru-RU" dirty="0"/>
              <a:t> деструктора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785952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1752" y="1928803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96198" y="4357695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53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667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667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67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67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667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667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667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Исправляем проблему, объявив деструктор виртуальным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785952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1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34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953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667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667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67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67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667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667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667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Подводим итоги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Всегда используем виртуальный деструктор:</a:t>
            </a:r>
          </a:p>
          <a:p>
            <a:pPr lvl="1"/>
            <a:r>
              <a:rPr lang="ru-RU" dirty="0"/>
              <a:t>В базовых классах</a:t>
            </a:r>
          </a:p>
          <a:p>
            <a:pPr lvl="1"/>
            <a:r>
              <a:rPr lang="ru-RU" dirty="0"/>
              <a:t>В классах, от которых возможно наследование в будущем</a:t>
            </a:r>
          </a:p>
          <a:p>
            <a:pPr lvl="2"/>
            <a:r>
              <a:rPr lang="ru-RU" dirty="0"/>
              <a:t>Например, в классах с виртуальными методами</a:t>
            </a:r>
          </a:p>
          <a:p>
            <a:r>
              <a:rPr lang="ru-RU" dirty="0"/>
              <a:t>Не используем виртуальные деструкторы</a:t>
            </a:r>
          </a:p>
          <a:p>
            <a:pPr lvl="1"/>
            <a:r>
              <a:rPr lang="ru-RU" dirty="0"/>
              <a:t>В классах, от которых не планируется создавать производные классы в будущем</a:t>
            </a:r>
            <a:endParaRPr lang="en-US" dirty="0"/>
          </a:p>
          <a:p>
            <a:r>
              <a:rPr lang="ru-RU" dirty="0"/>
              <a:t>Также возможно в базовом классе объявить защищенный </a:t>
            </a:r>
            <a:r>
              <a:rPr lang="ru-RU" dirty="0" err="1"/>
              <a:t>невиртуальный</a:t>
            </a:r>
            <a:r>
              <a:rPr lang="ru-RU" dirty="0"/>
              <a:t> деструктор</a:t>
            </a:r>
          </a:p>
          <a:p>
            <a:pPr lvl="1"/>
            <a:r>
              <a:rPr lang="ru-RU" dirty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/>
              <a:t>Данный деструктор будет доступен классам-наследникам</a:t>
            </a:r>
          </a:p>
          <a:p>
            <a:r>
              <a:rPr lang="ru-RU" dirty="0"/>
              <a:t>Также можно объявить класс как </a:t>
            </a:r>
            <a:r>
              <a:rPr lang="en-US" dirty="0"/>
              <a:t>final - </a:t>
            </a:r>
            <a:r>
              <a:rPr lang="ru-RU" dirty="0"/>
              <a:t>в этом случае от него нельзя будет </a:t>
            </a:r>
            <a:r>
              <a:rPr lang="ru-RU" dirty="0" err="1"/>
              <a:t>унаследоваться</a:t>
            </a:r>
            <a:r>
              <a:rPr lang="ru-RU" dirty="0"/>
              <a:t> вообще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SomeClass</a:t>
            </a:r>
            <a:r>
              <a:rPr lang="en-US" dirty="0"/>
              <a:t> final {…}</a:t>
            </a:r>
            <a:endParaRPr lang="ru-RU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35480"/>
            <a:ext cx="10515600" cy="456535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Родительский класс может быть </a:t>
            </a:r>
            <a:r>
              <a:rPr lang="ru-RU" sz="2800" b="1" i="1" dirty="0"/>
              <a:t>абстрактным понятием</a:t>
            </a:r>
            <a:r>
              <a:rPr lang="ru-RU" sz="2800" dirty="0"/>
              <a:t>, и выступает как каркас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/>
              <a:t>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>
              <a:lnSpc>
                <a:spcPct val="80000"/>
              </a:lnSpc>
            </a:pPr>
            <a:r>
              <a:rPr lang="ru-RU" dirty="0"/>
              <a:t>Методы, не имеющие осмысленной реализации в родительском классе объявляют </a:t>
            </a:r>
            <a:r>
              <a:rPr lang="ru-RU" b="1" dirty="0">
                <a:solidFill>
                  <a:srgbClr val="FF0000"/>
                </a:solidFill>
              </a:rPr>
              <a:t>чисто виртуальными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pure virtual</a:t>
            </a:r>
            <a:r>
              <a:rPr lang="ru-RU" dirty="0"/>
              <a:t>)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Добавляется инициализатор </a:t>
            </a:r>
            <a:r>
              <a:rPr lang="en-US" b="1" dirty="0"/>
              <a:t>=0</a:t>
            </a:r>
            <a:endParaRPr lang="ru-RU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функция, либо он не реализует хотя бы одну чисто виртуальную функцию своего родителя</a:t>
            </a:r>
          </a:p>
          <a:p>
            <a:pPr>
              <a:lnSpc>
                <a:spcPct val="80000"/>
              </a:lnSpc>
            </a:pPr>
            <a:r>
              <a:rPr lang="ru-RU" sz="2700" b="1" dirty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24C0CE-3C21-138E-A86C-4D4F2B70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47316"/>
            <a:ext cx="7495395" cy="63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229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0599-BBF3-40AE-A7CD-36BAD44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8A83C-0C39-4383-B1F4-8ECC7A47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Предельный случай абстрактного класса</a:t>
            </a:r>
          </a:p>
          <a:p>
            <a:pPr lvl="1"/>
            <a:r>
              <a:rPr lang="ru-RU" dirty="0"/>
              <a:t>Все методы интерфейса (кроме деструктора) – чисто виртуальные</a:t>
            </a:r>
          </a:p>
          <a:p>
            <a:r>
              <a:rPr lang="ru-RU" dirty="0"/>
              <a:t>Не имеет ни состояния, ни поведения</a:t>
            </a:r>
          </a:p>
          <a:p>
            <a:r>
              <a:rPr lang="ru-RU" dirty="0"/>
              <a:t>Описывает протокол взаимодействия с объектом</a:t>
            </a:r>
            <a:endParaRPr lang="en-US" dirty="0"/>
          </a:p>
          <a:p>
            <a:r>
              <a:rPr lang="ru-RU" dirty="0"/>
              <a:t>Примеры из реального мира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USB</a:t>
            </a:r>
            <a:r>
              <a:rPr lang="ru-RU" dirty="0"/>
              <a:t> для подключения периферийных устройств</a:t>
            </a:r>
            <a:endParaRPr lang="en-US" dirty="0"/>
          </a:p>
          <a:p>
            <a:pPr lvl="1"/>
            <a:r>
              <a:rPr lang="ru-RU" dirty="0"/>
              <a:t>Разъём </a:t>
            </a:r>
            <a:r>
              <a:rPr lang="en-US" dirty="0"/>
              <a:t>Mini-Jack</a:t>
            </a:r>
            <a:r>
              <a:rPr lang="ru-RU" dirty="0"/>
              <a:t> для подключения аудиоустройств</a:t>
            </a:r>
          </a:p>
          <a:p>
            <a:r>
              <a:rPr lang="ru-RU" dirty="0"/>
              <a:t>Во некоторых языках программирования для обозначения интерфейса используется отдельное ключевое слово</a:t>
            </a:r>
          </a:p>
          <a:p>
            <a:pPr lvl="1"/>
            <a:r>
              <a:rPr lang="en-US" dirty="0"/>
              <a:t>interface </a:t>
            </a:r>
            <a:r>
              <a:rPr lang="ru-RU" dirty="0"/>
              <a:t>в</a:t>
            </a:r>
            <a:r>
              <a:rPr lang="en-US" dirty="0"/>
              <a:t> Java/C#</a:t>
            </a:r>
          </a:p>
          <a:p>
            <a:pPr lvl="1"/>
            <a:r>
              <a:rPr lang="en-US" dirty="0"/>
              <a:t>protocol </a:t>
            </a:r>
            <a:r>
              <a:rPr lang="ru-RU" dirty="0"/>
              <a:t>в </a:t>
            </a:r>
            <a:r>
              <a:rPr lang="en-US" dirty="0"/>
              <a:t>Swift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64A5-F206-423A-B43F-9B83F0B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D63E6-4F3E-4326-9949-2E86C758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3429000"/>
            <a:ext cx="8724900" cy="2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6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12D654C4-DA68-4A1E-BE06-4ACE1ACE9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00" y="2852936"/>
            <a:ext cx="8172400" cy="1922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83551-27D5-4EE0-BDAF-63EDAFDB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интерфейса на диаграмме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8379498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8F3615-85B1-4F2D-8D76-A180C9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интерфейсами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405E36-4641-448A-9F54-4DD6EAB4C788}"/>
              </a:ext>
            </a:extLst>
          </p:cNvPr>
          <p:cNvSpPr/>
          <p:nvPr/>
        </p:nvSpPr>
        <p:spPr>
          <a:xfrm>
            <a:off x="911424" y="1628800"/>
            <a:ext cx="10801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Интерфейс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Graphics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предоставляет методы для рисования графических примитивов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Graphics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~Graphics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LineTo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DrawEllipse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left_top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right_bottom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Прочие методы рисования графических примитивов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Объекты, которые можно нарисовать с помощью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Graphics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Drawable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Drawable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Graphics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49BED1-461A-8507-2767-82155A5C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Shape - </a:t>
            </a:r>
            <a:r>
              <a:rPr lang="ru-RU" dirty="0"/>
              <a:t>абстрактная фигура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CD5FD-0600-491D-AFF2-CD36C0492205}"/>
              </a:ext>
            </a:extLst>
          </p:cNvPr>
          <p:cNvSpPr/>
          <p:nvPr/>
        </p:nvSpPr>
        <p:spPr>
          <a:xfrm>
            <a:off x="825550" y="1702644"/>
            <a:ext cx="4824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Drawable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65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5E6E-CE12-4EC9-90A0-087B8BA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 – конкретная фигура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B6F05-7DD1-407A-BDD2-94FE267A508D}"/>
              </a:ext>
            </a:extLst>
          </p:cNvPr>
          <p:cNvSpPr/>
          <p:nvPr/>
        </p:nvSpPr>
        <p:spPr>
          <a:xfrm>
            <a:off x="838200" y="1844824"/>
            <a:ext cx="81542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Graphics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DrawEllipse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204B2D-7B21-3707-5932-660FAC4704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404664"/>
            <a:ext cx="4284662" cy="6267450"/>
          </a:xfrm>
        </p:spPr>
      </p:pic>
    </p:spTree>
    <p:extLst>
      <p:ext uri="{BB962C8B-B14F-4D97-AF65-F5344CB8AC3E}">
        <p14:creationId xmlns:p14="http://schemas.microsoft.com/office/powerpoint/2010/main" val="29816346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161512-5428-9AFE-0FCC-B94482CB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41" y="0"/>
            <a:ext cx="803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60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интерфейсов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/>
              <a:t>Интерфейс – один из вариантов обеспечения полиморфизма времени выполнения</a:t>
            </a:r>
          </a:p>
          <a:p>
            <a:r>
              <a:rPr lang="ru-RU" dirty="0"/>
              <a:t>Все классы, реализующие некоторый интерфейс, представлены внешне одинаково, но могут иметь разную реализацию</a:t>
            </a:r>
          </a:p>
          <a:p>
            <a:r>
              <a:rPr lang="ru-RU" dirty="0"/>
              <a:t>Достоинства интерфейсов</a:t>
            </a:r>
          </a:p>
          <a:p>
            <a:pPr lvl="1"/>
            <a:r>
              <a:rPr lang="ru-RU" dirty="0"/>
              <a:t>Устраняют зависимость от конкретных классов</a:t>
            </a:r>
          </a:p>
          <a:p>
            <a:pPr lvl="1"/>
            <a:r>
              <a:rPr lang="ru-RU" dirty="0"/>
              <a:t>Делают код более гибким</a:t>
            </a:r>
          </a:p>
          <a:p>
            <a:pPr lvl="1"/>
            <a:r>
              <a:rPr lang="ru-RU" dirty="0"/>
              <a:t>Облегчают тестирование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типов вверх и вниз по иерархии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Приведение типов в пределах иерархии классов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Приведение типов вверх по иерархии происходит неявно</a:t>
            </a:r>
          </a:p>
          <a:p>
            <a:pPr lvl="1"/>
            <a:r>
              <a:rPr lang="ru-RU" dirty="0"/>
              <a:t>Всякая собака является животным</a:t>
            </a:r>
          </a:p>
          <a:p>
            <a:pPr lvl="1"/>
            <a:r>
              <a:rPr lang="ru-RU" dirty="0"/>
              <a:t>Всякий ястреб является птицей</a:t>
            </a:r>
          </a:p>
          <a:p>
            <a:pPr lvl="1"/>
            <a:r>
              <a:rPr lang="ru-RU" dirty="0"/>
              <a:t>Исключение – ромбовидное множественное наследование</a:t>
            </a:r>
          </a:p>
          <a:p>
            <a:r>
              <a:rPr lang="ru-RU" dirty="0"/>
              <a:t>Приведение типов вниз по иерархии не всегда возможно </a:t>
            </a:r>
          </a:p>
          <a:p>
            <a:pPr lvl="1"/>
            <a:r>
              <a:rPr lang="ru-RU" dirty="0"/>
              <a:t>Не всякое млекопитающее – собака, но </a:t>
            </a:r>
            <a:r>
              <a:rPr lang="ru-RU" b="1" dirty="0"/>
              <a:t>некоторые млекопитающие</a:t>
            </a:r>
            <a:r>
              <a:rPr lang="ru-RU" dirty="0"/>
              <a:t> могут быть собаками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такого приведения типов используется  оператор </a:t>
            </a:r>
            <a:r>
              <a:rPr lang="en-US" b="1" dirty="0" err="1"/>
              <a:t>dynamic_cast</a:t>
            </a:r>
            <a:endParaRPr lang="ru-RU" b="1" dirty="0"/>
          </a:p>
          <a:p>
            <a:r>
              <a:rPr lang="ru-RU" dirty="0"/>
              <a:t>Приведение типа между несвязанными классами иерархии недопустимо</a:t>
            </a:r>
          </a:p>
          <a:p>
            <a:pPr lvl="1"/>
            <a:r>
              <a:rPr lang="ru-RU" dirty="0"/>
              <a:t>Собаки не являются птицами</a:t>
            </a:r>
          </a:p>
          <a:p>
            <a:pPr lvl="1"/>
            <a:r>
              <a:rPr lang="ru-RU" dirty="0"/>
              <a:t>Кошка – не ястреб и не собака</a:t>
            </a:r>
          </a:p>
          <a:p>
            <a:pPr lvl="1"/>
            <a:r>
              <a:rPr lang="ru-RU" dirty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17051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7201015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9018093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6486633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7872794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9540333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7484904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8699349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9265209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7633229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6776743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8794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8596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7596199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9024958" y="5786455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8385644" y="4781618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FDD4E9-8237-4DCC-8F9C-777DBAAE09F1}"/>
              </a:ext>
            </a:extLst>
          </p:cNvPr>
          <p:cNvSpPr/>
          <p:nvPr/>
        </p:nvSpPr>
        <p:spPr>
          <a:xfrm>
            <a:off x="47328" y="0"/>
            <a:ext cx="5256584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health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EatCheese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health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 +=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song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sing_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history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sing_history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EC5233-C76D-41EE-A912-B4558BE41546}"/>
              </a:ext>
            </a:extLst>
          </p:cNvPr>
          <p:cNvSpPr/>
          <p:nvPr/>
        </p:nvSpPr>
        <p:spPr>
          <a:xfrm>
            <a:off x="5807968" y="0"/>
            <a:ext cx="638403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Mouse&amp;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&lt;Mouse&amp;&gt;(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"Mouse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eats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cheese"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EatCheese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&amp;&gt;(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sings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songs"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"Jingle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Bells"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Yesterday"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Mouse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F975D-BEDF-4033-A9E9-6878AF38C7B5}"/>
              </a:ext>
            </a:extLst>
          </p:cNvPr>
          <p:cNvSpPr/>
          <p:nvPr/>
        </p:nvSpPr>
        <p:spPr>
          <a:xfrm>
            <a:off x="6061596" y="5445224"/>
            <a:ext cx="427213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Mouse eats cheese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Hedgehog sings songs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Segmentation fault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11843</Words>
  <Application>Microsoft Office PowerPoint</Application>
  <PresentationFormat>Широкоэкранный</PresentationFormat>
  <Paragraphs>1670</Paragraphs>
  <Slides>118</Slides>
  <Notes>51</Notes>
  <HiddenSlides>18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118</vt:i4>
      </vt:variant>
    </vt:vector>
  </HeadingPairs>
  <TitlesOfParts>
    <vt:vector size="125" baseType="lpstr">
      <vt:lpstr>Arial</vt:lpstr>
      <vt:lpstr>Calibri</vt:lpstr>
      <vt:lpstr>Calibri Light</vt:lpstr>
      <vt:lpstr>Consolas</vt:lpstr>
      <vt:lpstr>Courier New</vt:lpstr>
      <vt:lpstr>SFMono-Regular</vt:lpstr>
      <vt:lpstr>Office Theme</vt:lpstr>
      <vt:lpstr>Наследование</vt:lpstr>
      <vt:lpstr>Программист</vt:lpstr>
      <vt:lpstr>Рабочий</vt:lpstr>
      <vt:lpstr>Классы Worker и Programmer</vt:lpstr>
      <vt:lpstr>Наследование</vt:lpstr>
      <vt:lpstr>Основные понятия</vt:lpstr>
      <vt:lpstr>Презентация PowerPoint</vt:lpstr>
      <vt:lpstr>Обозначение наследования на диаграммах классов</vt:lpstr>
      <vt:lpstr>Обозначение наследования на диаграммах классов</vt:lpstr>
      <vt:lpstr>Передача параметров конструктору родителя</vt:lpstr>
      <vt:lpstr>Презентация PowerPoint</vt:lpstr>
      <vt:lpstr>Приведение типа вверх по иерархии классов</vt:lpstr>
      <vt:lpstr>Публичное наследование</vt:lpstr>
      <vt:lpstr>Приведение типа вверх по иерархии классов</vt:lpstr>
      <vt:lpstr>Приведение типа вверх по иерархии классов – продолжение</vt:lpstr>
      <vt:lpstr>Работа с наследниками через ссылку или указатель на базовый класс</vt:lpstr>
      <vt:lpstr>Приведение ссылок и указателей вверх по иерархии</vt:lpstr>
      <vt:lpstr>Хранение данных класса-наследника в C++</vt:lpstr>
      <vt:lpstr>Виртуальные методы, полиморфизм</vt:lpstr>
      <vt:lpstr>Виртуальные методы</vt:lpstr>
      <vt:lpstr>Переопределение виртуального метода</vt:lpstr>
      <vt:lpstr>Пример</vt:lpstr>
      <vt:lpstr>Полиморфизм</vt:lpstr>
      <vt:lpstr>Замещение метода родительского класса</vt:lpstr>
      <vt:lpstr>Замещение метода родительского класса</vt:lpstr>
      <vt:lpstr>Спецификатор override</vt:lpstr>
      <vt:lpstr>Итоги</vt:lpstr>
      <vt:lpstr>Защищённые данные и методы класса</vt:lpstr>
      <vt:lpstr>Публичные и приватные данные и методы</vt:lpstr>
      <vt:lpstr>Добавляем уровень удовлетворённости</vt:lpstr>
      <vt:lpstr>Новые требования</vt:lpstr>
      <vt:lpstr>Защищённые члены класса</vt:lpstr>
      <vt:lpstr>Презентация PowerPoint</vt:lpstr>
      <vt:lpstr>Обозначение защищённых полей на диаграммах классов</vt:lpstr>
      <vt:lpstr>Презентация PowerPoint</vt:lpstr>
      <vt:lpstr>Защищённый конструктор</vt:lpstr>
      <vt:lpstr>Защищённый конструктор</vt:lpstr>
      <vt:lpstr>Презентация PowerPoint</vt:lpstr>
      <vt:lpstr>Деструкторы и наследование</vt:lpstr>
      <vt:lpstr>Создание объектов в динамической памяти</vt:lpstr>
      <vt:lpstr>Удаление экземпляра класса наследника, передав в delete указатель на родительский класс?</vt:lpstr>
      <vt:lpstr>Виртуальный деструктор</vt:lpstr>
      <vt:lpstr>Виртуальный деструктор в базовом классе</vt:lpstr>
      <vt:lpstr>Презентация PowerPoint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Порядок вызова деструкторов</vt:lpstr>
      <vt:lpstr>Презентация PowerPoint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Презентация PowerPoint</vt:lpstr>
      <vt:lpstr>Интерфейс</vt:lpstr>
      <vt:lpstr>Обозначение интерфейса на диаграмме классов</vt:lpstr>
      <vt:lpstr>Связи между интерфейсами</vt:lpstr>
      <vt:lpstr>Класс Shape - абстрактная фигура</vt:lpstr>
      <vt:lpstr>Окружность – конкретная фигура</vt:lpstr>
      <vt:lpstr>Презентация PowerPoint</vt:lpstr>
      <vt:lpstr>Презентация PowerPoint</vt:lpstr>
      <vt:lpstr>Применение интерфейсов</vt:lpstr>
      <vt:lpstr>Приведение типов вверх и вниз по иерархии классов</vt:lpstr>
      <vt:lpstr>Приведение типов в пределах иерархии классов</vt:lpstr>
      <vt:lpstr>Презентация PowerPoint</vt:lpstr>
      <vt:lpstr>Оператор dynamic_cast</vt:lpstr>
      <vt:lpstr>Презентация PowerPoint</vt:lpstr>
      <vt:lpstr>Презентация PowerPoint</vt:lpstr>
      <vt:lpstr>Неудачное применение dynamic_cast</vt:lpstr>
      <vt:lpstr>Не злоупотребляйте использованием dynamic_cast</vt:lpstr>
      <vt:lpstr>Когда dynamic_cast полезен?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257</cp:revision>
  <dcterms:created xsi:type="dcterms:W3CDTF">2007-04-12T21:07:55Z</dcterms:created>
  <dcterms:modified xsi:type="dcterms:W3CDTF">2024-04-19T19:16:14Z</dcterms:modified>
</cp:coreProperties>
</file>