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tags/tag57.xml" ContentType="application/vnd.openxmlformats-officedocument.presentationml.tags+xml"/>
  <Override PartName="/ppt/notesSlides/notesSlide146.xml" ContentType="application/vnd.openxmlformats-officedocument.presentationml.notesSlide+xml"/>
  <Override PartName="/ppt/tags/tag58.xml" ContentType="application/vnd.openxmlformats-officedocument.presentationml.tags+xml"/>
  <Override PartName="/ppt/notesSlides/notesSlide147.xml" ContentType="application/vnd.openxmlformats-officedocument.presentationml.notesSlide+xml"/>
  <Override PartName="/ppt/tags/tag59.xml" ContentType="application/vnd.openxmlformats-officedocument.presentationml.tags+xml"/>
  <Override PartName="/ppt/notesSlides/notesSlide148.xml" ContentType="application/vnd.openxmlformats-officedocument.presentationml.notesSlide+xml"/>
  <Override PartName="/ppt/tags/tag60.xml" ContentType="application/vnd.openxmlformats-officedocument.presentationml.tags+xml"/>
  <Override PartName="/ppt/notesSlides/notesSlide149.xml" ContentType="application/vnd.openxmlformats-officedocument.presentationml.notesSlide+xml"/>
  <Override PartName="/ppt/tags/tag61.xml" ContentType="application/vnd.openxmlformats-officedocument.presentationml.tags+xml"/>
  <Override PartName="/ppt/notesSlides/notesSlide150.xml" ContentType="application/vnd.openxmlformats-officedocument.presentationml.notesSlide+xml"/>
  <Override PartName="/ppt/tags/tag62.xml" ContentType="application/vnd.openxmlformats-officedocument.presentationml.tags+xml"/>
  <Override PartName="/ppt/notesSlides/notesSlide151.xml" ContentType="application/vnd.openxmlformats-officedocument.presentationml.notesSlide+xml"/>
  <Override PartName="/ppt/tags/tag63.xml" ContentType="application/vnd.openxmlformats-officedocument.presentationml.tags+xml"/>
  <Override PartName="/ppt/notesSlides/notesSlide152.xml" ContentType="application/vnd.openxmlformats-officedocument.presentationml.notesSlide+xml"/>
  <Override PartName="/ppt/tags/tag64.xml" ContentType="application/vnd.openxmlformats-officedocument.presentationml.tags+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tags/tag65.xml" ContentType="application/vnd.openxmlformats-officedocument.presentationml.tags+xml"/>
  <Override PartName="/ppt/notesSlides/notesSlide155.xml" ContentType="application/vnd.openxmlformats-officedocument.presentationml.notesSlide+xml"/>
  <Override PartName="/ppt/tags/tag66.xml" ContentType="application/vnd.openxmlformats-officedocument.presentationml.tags+xml"/>
  <Override PartName="/ppt/notesSlides/notesSlide156.xml" ContentType="application/vnd.openxmlformats-officedocument.presentationml.notesSlide+xml"/>
  <Override PartName="/ppt/tags/tag67.xml" ContentType="application/vnd.openxmlformats-officedocument.presentationml.tags+xml"/>
  <Override PartName="/ppt/notesSlides/notesSlide157.xml" ContentType="application/vnd.openxmlformats-officedocument.presentationml.notesSlide+xml"/>
  <Override PartName="/ppt/tags/tag68.xml" ContentType="application/vnd.openxmlformats-officedocument.presentationml.tags+xml"/>
  <Override PartName="/ppt/notesSlides/notesSlide158.xml" ContentType="application/vnd.openxmlformats-officedocument.presentationml.notesSlide+xml"/>
  <Override PartName="/ppt/tags/tag69.xml" ContentType="application/vnd.openxmlformats-officedocument.presentationml.tags+xml"/>
  <Override PartName="/ppt/notesSlides/notesSlide159.xml" ContentType="application/vnd.openxmlformats-officedocument.presentationml.notesSlide+xml"/>
  <Override PartName="/ppt/tags/tag70.xml" ContentType="application/vnd.openxmlformats-officedocument.presentationml.tags+xml"/>
  <Override PartName="/ppt/notesSlides/notesSlide160.xml" ContentType="application/vnd.openxmlformats-officedocument.presentationml.notesSlide+xml"/>
  <Override PartName="/ppt/tags/tag71.xml" ContentType="application/vnd.openxmlformats-officedocument.presentationml.tags+xml"/>
  <Override PartName="/ppt/notesSlides/notesSlide161.xml" ContentType="application/vnd.openxmlformats-officedocument.presentationml.notesSlide+xml"/>
  <Override PartName="/ppt/tags/tag72.xml" ContentType="application/vnd.openxmlformats-officedocument.presentationml.tags+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tags/tag73.xml" ContentType="application/vnd.openxmlformats-officedocument.presentationml.tags+xml"/>
  <Override PartName="/ppt/notesSlides/notesSlide164.xml" ContentType="application/vnd.openxmlformats-officedocument.presentationml.notesSlide+xml"/>
  <Override PartName="/ppt/tags/tag74.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75.xml" ContentType="application/vnd.openxmlformats-officedocument.presentationml.tags+xml"/>
  <Override PartName="/ppt/notesSlides/notesSlide167.xml" ContentType="application/vnd.openxmlformats-officedocument.presentationml.notesSlide+xml"/>
  <Override PartName="/ppt/tags/tag76.xml" ContentType="application/vnd.openxmlformats-officedocument.presentationml.tags+xml"/>
  <Override PartName="/ppt/notesSlides/notesSlide168.xml" ContentType="application/vnd.openxmlformats-officedocument.presentationml.notesSlide+xml"/>
  <Override PartName="/ppt/tags/tag77.xml" ContentType="application/vnd.openxmlformats-officedocument.presentationml.tags+xml"/>
  <Override PartName="/ppt/notesSlides/notesSlide169.xml" ContentType="application/vnd.openxmlformats-officedocument.presentationml.notesSlide+xml"/>
  <Override PartName="/ppt/tags/tag78.xml" ContentType="application/vnd.openxmlformats-officedocument.presentationml.tags+xml"/>
  <Override PartName="/ppt/notesSlides/notesSlide170.xml" ContentType="application/vnd.openxmlformats-officedocument.presentationml.notesSlide+xml"/>
  <Override PartName="/ppt/tags/tag79.xml" ContentType="application/vnd.openxmlformats-officedocument.presentationml.tags+xml"/>
  <Override PartName="/ppt/notesSlides/notesSlide171.xml" ContentType="application/vnd.openxmlformats-officedocument.presentationml.notesSlide+xml"/>
  <Override PartName="/ppt/tags/tag80.xml" ContentType="application/vnd.openxmlformats-officedocument.presentationml.tags+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tags/tag81.xml" ContentType="application/vnd.openxmlformats-officedocument.presentationml.tags+xml"/>
  <Override PartName="/ppt/notesSlides/notesSlide174.xml" ContentType="application/vnd.openxmlformats-officedocument.presentationml.notesSlide+xml"/>
  <Override PartName="/ppt/tags/tag82.xml" ContentType="application/vnd.openxmlformats-officedocument.presentationml.tags+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omments/modernComment_1D9_74DD5B5E.xml" ContentType="application/vnd.ms-powerpoint.comment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516" r:id="rId123"/>
    <p:sldId id="517" r:id="rId124"/>
    <p:sldId id="518" r:id="rId125"/>
    <p:sldId id="519" r:id="rId126"/>
    <p:sldId id="520" r:id="rId127"/>
    <p:sldId id="521" r:id="rId128"/>
    <p:sldId id="405" r:id="rId129"/>
    <p:sldId id="387" r:id="rId130"/>
    <p:sldId id="388" r:id="rId131"/>
    <p:sldId id="522" r:id="rId132"/>
    <p:sldId id="523" r:id="rId133"/>
    <p:sldId id="433" r:id="rId134"/>
    <p:sldId id="434" r:id="rId135"/>
    <p:sldId id="435" r:id="rId136"/>
    <p:sldId id="436" r:id="rId137"/>
    <p:sldId id="437" r:id="rId138"/>
    <p:sldId id="524" r:id="rId139"/>
    <p:sldId id="465" r:id="rId140"/>
    <p:sldId id="471" r:id="rId141"/>
    <p:sldId id="466" r:id="rId142"/>
    <p:sldId id="467" r:id="rId143"/>
    <p:sldId id="468" r:id="rId144"/>
    <p:sldId id="469" r:id="rId145"/>
    <p:sldId id="470" r:id="rId146"/>
    <p:sldId id="472" r:id="rId147"/>
    <p:sldId id="473" r:id="rId148"/>
    <p:sldId id="526" r:id="rId149"/>
    <p:sldId id="474" r:id="rId150"/>
    <p:sldId id="475" r:id="rId151"/>
    <p:sldId id="515" r:id="rId152"/>
    <p:sldId id="439" r:id="rId153"/>
    <p:sldId id="528" r:id="rId154"/>
    <p:sldId id="440" r:id="rId155"/>
    <p:sldId id="460" r:id="rId156"/>
    <p:sldId id="527" r:id="rId157"/>
    <p:sldId id="444" r:id="rId158"/>
    <p:sldId id="441" r:id="rId159"/>
    <p:sldId id="442" r:id="rId160"/>
    <p:sldId id="443" r:id="rId161"/>
    <p:sldId id="529" r:id="rId162"/>
    <p:sldId id="445" r:id="rId163"/>
    <p:sldId id="446" r:id="rId164"/>
    <p:sldId id="461" r:id="rId165"/>
    <p:sldId id="485" r:id="rId166"/>
    <p:sldId id="484" r:id="rId167"/>
    <p:sldId id="462" r:id="rId168"/>
    <p:sldId id="463" r:id="rId169"/>
    <p:sldId id="464" r:id="rId170"/>
    <p:sldId id="476" r:id="rId171"/>
    <p:sldId id="447" r:id="rId172"/>
    <p:sldId id="448" r:id="rId173"/>
    <p:sldId id="449" r:id="rId174"/>
    <p:sldId id="530" r:id="rId175"/>
    <p:sldId id="531" r:id="rId176"/>
    <p:sldId id="532" r:id="rId177"/>
    <p:sldId id="450" r:id="rId178"/>
    <p:sldId id="451" r:id="rId179"/>
    <p:sldId id="452" r:id="rId180"/>
    <p:sldId id="545" r:id="rId181"/>
    <p:sldId id="453" r:id="rId182"/>
    <p:sldId id="454" r:id="rId183"/>
    <p:sldId id="455" r:id="rId184"/>
    <p:sldId id="456" r:id="rId185"/>
    <p:sldId id="543" r:id="rId186"/>
    <p:sldId id="544" r:id="rId187"/>
    <p:sldId id="525" r:id="rId188"/>
    <p:sldId id="533" r:id="rId189"/>
    <p:sldId id="534" r:id="rId190"/>
    <p:sldId id="457" r:id="rId191"/>
    <p:sldId id="458" r:id="rId192"/>
    <p:sldId id="459" r:id="rId193"/>
    <p:sldId id="352" r:id="rId194"/>
    <p:sldId id="488" r:id="rId195"/>
    <p:sldId id="487" r:id="rId196"/>
    <p:sldId id="489" r:id="rId197"/>
    <p:sldId id="490" r:id="rId198"/>
    <p:sldId id="491" r:id="rId199"/>
    <p:sldId id="492" r:id="rId200"/>
    <p:sldId id="493" r:id="rId201"/>
    <p:sldId id="349" r:id="rId202"/>
    <p:sldId id="494" r:id="rId203"/>
    <p:sldId id="495" r:id="rId204"/>
    <p:sldId id="496" r:id="rId205"/>
    <p:sldId id="497" r:id="rId206"/>
    <p:sldId id="498" r:id="rId207"/>
    <p:sldId id="499" r:id="rId208"/>
    <p:sldId id="500" r:id="rId209"/>
    <p:sldId id="501" r:id="rId210"/>
    <p:sldId id="502" r:id="rId211"/>
    <p:sldId id="503" r:id="rId212"/>
    <p:sldId id="504" r:id="rId213"/>
    <p:sldId id="505" r:id="rId214"/>
    <p:sldId id="506" r:id="rId215"/>
    <p:sldId id="507" r:id="rId216"/>
    <p:sldId id="508" r:id="rId217"/>
    <p:sldId id="509" r:id="rId218"/>
    <p:sldId id="510" r:id="rId219"/>
    <p:sldId id="511" r:id="rId220"/>
    <p:sldId id="512" r:id="rId221"/>
    <p:sldId id="350" r:id="rId222"/>
    <p:sldId id="351" r:id="rId223"/>
    <p:sldId id="535" r:id="rId224"/>
    <p:sldId id="536" r:id="rId225"/>
    <p:sldId id="537" r:id="rId226"/>
    <p:sldId id="538" r:id="rId227"/>
    <p:sldId id="539" r:id="rId228"/>
    <p:sldId id="540" r:id="rId229"/>
    <p:sldId id="541" r:id="rId230"/>
    <p:sldId id="542" r:id="rId231"/>
    <p:sldId id="389" r:id="rId232"/>
    <p:sldId id="390" r:id="rId233"/>
    <p:sldId id="391" r:id="rId234"/>
    <p:sldId id="392" r:id="rId235"/>
    <p:sldId id="393" r:id="rId236"/>
    <p:sldId id="394" r:id="rId237"/>
    <p:sldId id="395" r:id="rId238"/>
    <p:sldId id="396" r:id="rId239"/>
    <p:sldId id="398" r:id="rId240"/>
    <p:sldId id="399" r:id="rId241"/>
    <p:sldId id="400" r:id="rId242"/>
    <p:sldId id="401" r:id="rId243"/>
    <p:sldId id="402" r:id="rId244"/>
    <p:sldId id="403" r:id="rId245"/>
    <p:sldId id="404" r:id="rId246"/>
    <p:sldId id="408" r:id="rId247"/>
    <p:sldId id="409" r:id="rId248"/>
    <p:sldId id="410" r:id="rId249"/>
    <p:sldId id="411" r:id="rId250"/>
    <p:sldId id="412" r:id="rId251"/>
    <p:sldId id="413" r:id="rId252"/>
    <p:sldId id="414" r:id="rId253"/>
    <p:sldId id="415" r:id="rId254"/>
    <p:sldId id="416" r:id="rId255"/>
    <p:sldId id="417" r:id="rId256"/>
    <p:sldId id="418" r:id="rId257"/>
    <p:sldId id="419" r:id="rId258"/>
    <p:sldId id="420" r:id="rId259"/>
    <p:sldId id="421" r:id="rId260"/>
    <p:sldId id="422" r:id="rId261"/>
    <p:sldId id="424" r:id="rId262"/>
    <p:sldId id="425" r:id="rId263"/>
    <p:sldId id="426" r:id="rId264"/>
    <p:sldId id="427" r:id="rId265"/>
    <p:sldId id="428" r:id="rId266"/>
    <p:sldId id="429" r:id="rId267"/>
    <p:sldId id="430" r:id="rId268"/>
    <p:sldId id="431" r:id="rId269"/>
  </p:sldIdLst>
  <p:sldSz cx="9144000" cy="6858000" type="screen4x3"/>
  <p:notesSz cx="6858000" cy="9144000"/>
  <p:custDataLst>
    <p:tags r:id="rId27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545"/>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21" autoAdjust="0"/>
    <p:restoredTop sz="72884" autoAdjust="0"/>
  </p:normalViewPr>
  <p:slideViewPr>
    <p:cSldViewPr>
      <p:cViewPr>
        <p:scale>
          <a:sx n="100" d="100"/>
          <a:sy n="100" d="100"/>
        </p:scale>
        <p:origin x="1845" y="-405"/>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notesMaster" Target="notesMasters/notesMaster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gs" Target="tags/tag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presProps" Target="pres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viewProps" Target="view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ableStyles" Target="tableStyle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microsoft.com/office/2018/10/relationships/authors" Targe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25.01.2024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22.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177</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178</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179</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180</a:t>
            </a:fld>
            <a:endParaRPr lang="ru-RU"/>
          </a:p>
        </p:txBody>
      </p:sp>
    </p:spTree>
    <p:extLst>
      <p:ext uri="{BB962C8B-B14F-4D97-AF65-F5344CB8AC3E}">
        <p14:creationId xmlns:p14="http://schemas.microsoft.com/office/powerpoint/2010/main" val="3762577267"/>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181</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182</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184</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189</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196</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200</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201</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202</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203</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204</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205</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206</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207</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208</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209</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210</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211</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212</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213</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214</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215</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216</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217</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219</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220</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221</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222</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224</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225</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228</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230</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231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232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233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234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235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236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237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238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240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241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242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246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247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249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250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252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253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254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255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256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259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260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135</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25.01.2024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25.01.2024</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25.01.2024</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microsoft.com/office/2018/10/relationships/comments" Target="../comments/modernComment_1D9_74DD5B5E.xml"/><Relationship Id="rId2" Type="http://schemas.openxmlformats.org/officeDocument/2006/relationships/hyperlink" Target="http://en.cppreference.com/w/cpp/string/basic_string_view"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1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hyperlink" Target="https://wandbox.org/permlink/MSu4VTL6jHwk4vfN" TargetMode="External"/><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5.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0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6.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5.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40.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42.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38.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41.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43.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44.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46.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47.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54.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55.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56.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57.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58.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83.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lnSpcReduction="10000"/>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3960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fontScale="90000"/>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68" y="1604928"/>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323528" y="1916832"/>
            <a:ext cx="2952328"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345453" y="3417649"/>
            <a:ext cx="3506467"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a:t>
            </a:r>
            <a:r>
              <a:rPr lang="en-US" sz="1800" dirty="0">
                <a:solidFill>
                  <a:srgbClr val="000000"/>
                </a:solidFill>
                <a:highlight>
                  <a:srgbClr val="FFFF00"/>
                </a:highlight>
                <a:latin typeface="Consolas" panose="020B0609020204030204" pitchFamily="49" charset="0"/>
              </a:rPr>
              <a:t> </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345453" y="4918466"/>
            <a:ext cx="3362451"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9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3707904" y="1967565"/>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07504" y="6211669"/>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251520" y="1628800"/>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251520" y="3129639"/>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251520" y="4682593"/>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51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251520" y="3157875"/>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9870"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9868" y="6171113"/>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8800" y="1403462"/>
            <a:ext cx="2399783" cy="923330"/>
          </a:xfrm>
          <a:prstGeom prst="rect">
            <a:avLst/>
          </a:prstGeom>
          <a:noFill/>
        </p:spPr>
        <p:txBody>
          <a:bodyPr wrap="square">
            <a:spAutoFit/>
          </a:bodyPr>
          <a:lstStyle/>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8800" y="2382495"/>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29870" y="3638527"/>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8800" y="4854373"/>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35386" y="1512097"/>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50903" y="4280981"/>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7636" y="6028310"/>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37728" y="294524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5988" y="425791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50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60158" y="3268411"/>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60158" y="4974293"/>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60158" y="3286896"/>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699792" y="6136643"/>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60158" y="1556792"/>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5652120" y="6485106"/>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323528" y="1628800"/>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t>
            </a:r>
            <a:r>
              <a:rPr lang="en-US" sz="1800" dirty="0">
                <a:solidFill>
                  <a:srgbClr val="0000FF"/>
                </a:solidFill>
                <a:latin typeface="Consolas" panose="020B0609020204030204" pitchFamily="49" charset="0"/>
              </a:rPr>
              <a:t>amespace</a:t>
            </a:r>
            <a:r>
              <a:rPr lang="ru-RU"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Add1(</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namespace</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Add2(</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2267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304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457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451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451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1497124" y="2299816"/>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3283698" y="1670827"/>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2385952" y="3085727"/>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4516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3650609" y="4017312"/>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4355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2"/>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 xmlns:p188="http://schemas.microsoft.com/office/powerpoint/2018/8/main" r:id="rId3"/>
    </p:ext>
  </p:extLs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683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1043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1475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1907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2339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2771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810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810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3203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3635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4067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4499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4932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5364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1259632" y="2564904"/>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4572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4699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4699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3878517"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304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457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451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451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1497124"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2860098" y="2094428"/>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2411760" y="3095747"/>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4143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3650609" y="4017312"/>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2385951"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2752312"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3118673"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3485034"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3851395"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4217756"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4584117"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4950478"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5316839"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5683200"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6049561"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3059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fontScale="90000"/>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1979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755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1043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1996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2950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3903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4857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971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1403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5966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807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457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5966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6326060" y="3037341"/>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5436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3258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3310348"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00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457200" y="2414044"/>
            <a:ext cx="8229600" cy="3347537"/>
          </a:xfrm>
        </p:spPr>
      </p:pic>
    </p:spTree>
    <p:extLst>
      <p:ext uri="{BB962C8B-B14F-4D97-AF65-F5344CB8AC3E}">
        <p14:creationId xmlns:p14="http://schemas.microsoft.com/office/powerpoint/2010/main" val="342816681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C3D-74EB-4CDB-B29E-C7314F1A0207}"/>
              </a:ext>
            </a:extLst>
          </p:cNvPr>
          <p:cNvSpPr>
            <a:spLocks noGrp="1"/>
          </p:cNvSpPr>
          <p:nvPr>
            <p:ph type="title"/>
          </p:nvPr>
        </p:nvSpPr>
        <p:spPr/>
        <p:txBody>
          <a:bodyPr/>
          <a:lstStyle/>
          <a:p>
            <a:r>
              <a:rPr lang="ru-RU" dirty="0"/>
              <a:t>Двоичный поиск</a:t>
            </a:r>
          </a:p>
        </p:txBody>
      </p:sp>
      <p:sp>
        <p:nvSpPr>
          <p:cNvPr id="3" name="Rectangle 2">
            <a:extLst>
              <a:ext uri="{FF2B5EF4-FFF2-40B4-BE49-F238E27FC236}">
                <a16:creationId xmlns:a16="http://schemas.microsoft.com/office/drawing/2014/main" id="{662117BC-7CFB-4922-8899-646B2B872D0B}"/>
              </a:ext>
            </a:extLst>
          </p:cNvPr>
          <p:cNvSpPr/>
          <p:nvPr/>
        </p:nvSpPr>
        <p:spPr>
          <a:xfrm>
            <a:off x="10436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4" name="Rectangle 3">
            <a:extLst>
              <a:ext uri="{FF2B5EF4-FFF2-40B4-BE49-F238E27FC236}">
                <a16:creationId xmlns:a16="http://schemas.microsoft.com/office/drawing/2014/main" id="{840FB6B5-DF92-460B-9D76-0DD248C9620A}"/>
              </a:ext>
            </a:extLst>
          </p:cNvPr>
          <p:cNvSpPr/>
          <p:nvPr/>
        </p:nvSpPr>
        <p:spPr>
          <a:xfrm>
            <a:off x="152842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5" name="Rectangle 4">
            <a:extLst>
              <a:ext uri="{FF2B5EF4-FFF2-40B4-BE49-F238E27FC236}">
                <a16:creationId xmlns:a16="http://schemas.microsoft.com/office/drawing/2014/main" id="{524A86F8-C7BF-4F7A-9355-E8FF681C7A29}"/>
              </a:ext>
            </a:extLst>
          </p:cNvPr>
          <p:cNvSpPr/>
          <p:nvPr/>
        </p:nvSpPr>
        <p:spPr>
          <a:xfrm>
            <a:off x="201324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6" name="Rectangle 5">
            <a:extLst>
              <a:ext uri="{FF2B5EF4-FFF2-40B4-BE49-F238E27FC236}">
                <a16:creationId xmlns:a16="http://schemas.microsoft.com/office/drawing/2014/main" id="{50043C84-41A6-468F-831A-F022E828E206}"/>
              </a:ext>
            </a:extLst>
          </p:cNvPr>
          <p:cNvSpPr/>
          <p:nvPr/>
        </p:nvSpPr>
        <p:spPr>
          <a:xfrm>
            <a:off x="249806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7" name="Rectangle 6">
            <a:extLst>
              <a:ext uri="{FF2B5EF4-FFF2-40B4-BE49-F238E27FC236}">
                <a16:creationId xmlns:a16="http://schemas.microsoft.com/office/drawing/2014/main" id="{4DE86C9E-B018-4F18-9574-6A5922579F8D}"/>
              </a:ext>
            </a:extLst>
          </p:cNvPr>
          <p:cNvSpPr/>
          <p:nvPr/>
        </p:nvSpPr>
        <p:spPr>
          <a:xfrm>
            <a:off x="298288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8" name="Rectangle 7">
            <a:extLst>
              <a:ext uri="{FF2B5EF4-FFF2-40B4-BE49-F238E27FC236}">
                <a16:creationId xmlns:a16="http://schemas.microsoft.com/office/drawing/2014/main" id="{6036BABA-3641-443B-90BA-0E146CE47EA5}"/>
              </a:ext>
            </a:extLst>
          </p:cNvPr>
          <p:cNvSpPr/>
          <p:nvPr/>
        </p:nvSpPr>
        <p:spPr>
          <a:xfrm>
            <a:off x="34677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9" name="Rectangle 8">
            <a:extLst>
              <a:ext uri="{FF2B5EF4-FFF2-40B4-BE49-F238E27FC236}">
                <a16:creationId xmlns:a16="http://schemas.microsoft.com/office/drawing/2014/main" id="{8625CB65-8969-45A0-85C8-C2208F368FEE}"/>
              </a:ext>
            </a:extLst>
          </p:cNvPr>
          <p:cNvSpPr/>
          <p:nvPr/>
        </p:nvSpPr>
        <p:spPr>
          <a:xfrm>
            <a:off x="3946252"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sp>
        <p:nvSpPr>
          <p:cNvPr id="10" name="Rectangle 9">
            <a:extLst>
              <a:ext uri="{FF2B5EF4-FFF2-40B4-BE49-F238E27FC236}">
                <a16:creationId xmlns:a16="http://schemas.microsoft.com/office/drawing/2014/main" id="{661C5E59-5D8A-4376-9727-C9225BCF996A}"/>
              </a:ext>
            </a:extLst>
          </p:cNvPr>
          <p:cNvSpPr/>
          <p:nvPr/>
        </p:nvSpPr>
        <p:spPr>
          <a:xfrm>
            <a:off x="4424796"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ru-RU" dirty="0"/>
          </a:p>
        </p:txBody>
      </p:sp>
      <p:grpSp>
        <p:nvGrpSpPr>
          <p:cNvPr id="14" name="Group 13">
            <a:extLst>
              <a:ext uri="{FF2B5EF4-FFF2-40B4-BE49-F238E27FC236}">
                <a16:creationId xmlns:a16="http://schemas.microsoft.com/office/drawing/2014/main" id="{24A2CC4D-530E-4B8F-92B3-1CBA57D5FB97}"/>
              </a:ext>
            </a:extLst>
          </p:cNvPr>
          <p:cNvGrpSpPr/>
          <p:nvPr/>
        </p:nvGrpSpPr>
        <p:grpSpPr>
          <a:xfrm>
            <a:off x="2118432" y="2492896"/>
            <a:ext cx="3818532" cy="369332"/>
            <a:chOff x="2118432" y="2852936"/>
            <a:chExt cx="3818532" cy="369332"/>
          </a:xfrm>
        </p:grpSpPr>
        <p:sp>
          <p:nvSpPr>
            <p:cNvPr id="12" name="Arrow: Down 11">
              <a:extLst>
                <a:ext uri="{FF2B5EF4-FFF2-40B4-BE49-F238E27FC236}">
                  <a16:creationId xmlns:a16="http://schemas.microsoft.com/office/drawing/2014/main" id="{0CA657D2-ABE2-415F-AE2C-00D448B4B953}"/>
                </a:ext>
              </a:extLst>
            </p:cNvPr>
            <p:cNvSpPr/>
            <p:nvPr/>
          </p:nvSpPr>
          <p:spPr>
            <a:xfrm rot="5400000" flipV="1">
              <a:off x="2118432"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0F27D157-2655-43E1-AFCA-B91EF4F1D71C}"/>
                </a:ext>
              </a:extLst>
            </p:cNvPr>
            <p:cNvSpPr txBox="1"/>
            <p:nvPr/>
          </p:nvSpPr>
          <p:spPr>
            <a:xfrm>
              <a:off x="2555776" y="2852936"/>
              <a:ext cx="3381188" cy="369332"/>
            </a:xfrm>
            <a:prstGeom prst="rect">
              <a:avLst/>
            </a:prstGeom>
            <a:noFill/>
          </p:spPr>
          <p:txBody>
            <a:bodyPr wrap="square" rtlCol="0">
              <a:spAutoFit/>
            </a:bodyPr>
            <a:lstStyle/>
            <a:p>
              <a:r>
                <a:rPr lang="en-US" dirty="0" err="1"/>
                <a:t>lower_bound</a:t>
              </a:r>
              <a:r>
                <a:rPr lang="en-US" dirty="0"/>
                <a:t>(numbers, 5)</a:t>
              </a:r>
              <a:endParaRPr lang="ru-RU" dirty="0"/>
            </a:p>
          </p:txBody>
        </p:sp>
      </p:grpSp>
      <p:grpSp>
        <p:nvGrpSpPr>
          <p:cNvPr id="15" name="Group 14">
            <a:extLst>
              <a:ext uri="{FF2B5EF4-FFF2-40B4-BE49-F238E27FC236}">
                <a16:creationId xmlns:a16="http://schemas.microsoft.com/office/drawing/2014/main" id="{5B2C63FF-D7AC-48BC-93A3-10E0A50E3585}"/>
              </a:ext>
            </a:extLst>
          </p:cNvPr>
          <p:cNvGrpSpPr/>
          <p:nvPr/>
        </p:nvGrpSpPr>
        <p:grpSpPr>
          <a:xfrm>
            <a:off x="3602446" y="2924966"/>
            <a:ext cx="3782702" cy="369332"/>
            <a:chOff x="2154262" y="2852936"/>
            <a:chExt cx="3782702" cy="369332"/>
          </a:xfrm>
        </p:grpSpPr>
        <p:sp>
          <p:nvSpPr>
            <p:cNvPr id="16" name="Arrow: Down 15">
              <a:extLst>
                <a:ext uri="{FF2B5EF4-FFF2-40B4-BE49-F238E27FC236}">
                  <a16:creationId xmlns:a16="http://schemas.microsoft.com/office/drawing/2014/main" id="{73D2A989-6ADD-4D13-B82D-F2228D417BF9}"/>
                </a:ext>
              </a:extLst>
            </p:cNvPr>
            <p:cNvSpPr/>
            <p:nvPr/>
          </p:nvSpPr>
          <p:spPr>
            <a:xfrm rot="5400000" flipV="1">
              <a:off x="2154262"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6B1AE55B-7DF0-4577-9549-0AB6AA7B5E46}"/>
                </a:ext>
              </a:extLst>
            </p:cNvPr>
            <p:cNvSpPr txBox="1"/>
            <p:nvPr/>
          </p:nvSpPr>
          <p:spPr>
            <a:xfrm>
              <a:off x="2691768" y="2852936"/>
              <a:ext cx="3245196" cy="369332"/>
            </a:xfrm>
            <a:prstGeom prst="rect">
              <a:avLst/>
            </a:prstGeom>
            <a:noFill/>
          </p:spPr>
          <p:txBody>
            <a:bodyPr wrap="square" rtlCol="0">
              <a:spAutoFit/>
            </a:bodyPr>
            <a:lstStyle/>
            <a:p>
              <a:r>
                <a:rPr lang="en-US" dirty="0" err="1"/>
                <a:t>lower_bound</a:t>
              </a:r>
              <a:r>
                <a:rPr lang="en-US" dirty="0"/>
                <a:t>(numbers, 8)</a:t>
              </a:r>
              <a:endParaRPr lang="ru-RU" dirty="0"/>
            </a:p>
          </p:txBody>
        </p:sp>
      </p:grpSp>
      <p:grpSp>
        <p:nvGrpSpPr>
          <p:cNvPr id="18" name="Group 17">
            <a:extLst>
              <a:ext uri="{FF2B5EF4-FFF2-40B4-BE49-F238E27FC236}">
                <a16:creationId xmlns:a16="http://schemas.microsoft.com/office/drawing/2014/main" id="{502BA6A6-51AA-4C66-8B48-12116B89211E}"/>
              </a:ext>
            </a:extLst>
          </p:cNvPr>
          <p:cNvGrpSpPr/>
          <p:nvPr/>
        </p:nvGrpSpPr>
        <p:grpSpPr>
          <a:xfrm>
            <a:off x="2498068" y="3491760"/>
            <a:ext cx="3438896" cy="369332"/>
            <a:chOff x="2498068" y="2852936"/>
            <a:chExt cx="3438896" cy="369332"/>
          </a:xfrm>
        </p:grpSpPr>
        <p:sp>
          <p:nvSpPr>
            <p:cNvPr id="19" name="Arrow: Down 18">
              <a:extLst>
                <a:ext uri="{FF2B5EF4-FFF2-40B4-BE49-F238E27FC236}">
                  <a16:creationId xmlns:a16="http://schemas.microsoft.com/office/drawing/2014/main" id="{F537954E-E904-4D0A-A2C7-16B6C64168FE}"/>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AD21CBC8-0361-43AB-B541-2602398C7FAF}"/>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5)</a:t>
              </a:r>
              <a:endParaRPr lang="ru-RU" dirty="0"/>
            </a:p>
          </p:txBody>
        </p:sp>
      </p:grpSp>
      <p:grpSp>
        <p:nvGrpSpPr>
          <p:cNvPr id="21" name="Group 20">
            <a:extLst>
              <a:ext uri="{FF2B5EF4-FFF2-40B4-BE49-F238E27FC236}">
                <a16:creationId xmlns:a16="http://schemas.microsoft.com/office/drawing/2014/main" id="{24433750-D643-451D-B985-79D203320A71}"/>
              </a:ext>
            </a:extLst>
          </p:cNvPr>
          <p:cNvGrpSpPr/>
          <p:nvPr/>
        </p:nvGrpSpPr>
        <p:grpSpPr>
          <a:xfrm>
            <a:off x="3941489" y="3963118"/>
            <a:ext cx="3438896" cy="369332"/>
            <a:chOff x="2498068" y="2852936"/>
            <a:chExt cx="3438896" cy="369332"/>
          </a:xfrm>
        </p:grpSpPr>
        <p:sp>
          <p:nvSpPr>
            <p:cNvPr id="22" name="Arrow: Down 21">
              <a:extLst>
                <a:ext uri="{FF2B5EF4-FFF2-40B4-BE49-F238E27FC236}">
                  <a16:creationId xmlns:a16="http://schemas.microsoft.com/office/drawing/2014/main" id="{7BE19E02-75F3-4519-8EF1-11BBF17093A3}"/>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E8AFD642-282A-46F7-A44C-2072BFDF2845}"/>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8)</a:t>
              </a:r>
              <a:endParaRPr lang="ru-RU" dirty="0"/>
            </a:p>
          </p:txBody>
        </p:sp>
      </p:grpSp>
      <p:grpSp>
        <p:nvGrpSpPr>
          <p:cNvPr id="24" name="Group 23">
            <a:extLst>
              <a:ext uri="{FF2B5EF4-FFF2-40B4-BE49-F238E27FC236}">
                <a16:creationId xmlns:a16="http://schemas.microsoft.com/office/drawing/2014/main" id="{70E9668D-D3B0-48CF-814C-95A1221B2A8D}"/>
              </a:ext>
            </a:extLst>
          </p:cNvPr>
          <p:cNvGrpSpPr/>
          <p:nvPr/>
        </p:nvGrpSpPr>
        <p:grpSpPr>
          <a:xfrm>
            <a:off x="2608058" y="4653136"/>
            <a:ext cx="4412214" cy="369332"/>
            <a:chOff x="2120361" y="2852936"/>
            <a:chExt cx="4412214" cy="369332"/>
          </a:xfrm>
        </p:grpSpPr>
        <p:sp>
          <p:nvSpPr>
            <p:cNvPr id="25" name="Arrow: Down 24">
              <a:extLst>
                <a:ext uri="{FF2B5EF4-FFF2-40B4-BE49-F238E27FC236}">
                  <a16:creationId xmlns:a16="http://schemas.microsoft.com/office/drawing/2014/main" id="{AC787B5F-4061-45D8-9D2B-3B1751022C37}"/>
                </a:ext>
              </a:extLst>
            </p:cNvPr>
            <p:cNvSpPr/>
            <p:nvPr/>
          </p:nvSpPr>
          <p:spPr>
            <a:xfrm rot="5400000" flipV="1">
              <a:off x="2120361"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a:extLst>
                <a:ext uri="{FF2B5EF4-FFF2-40B4-BE49-F238E27FC236}">
                  <a16:creationId xmlns:a16="http://schemas.microsoft.com/office/drawing/2014/main" id="{DAC90E20-1968-4DFB-BBE1-2A727B892E57}"/>
                </a:ext>
              </a:extLst>
            </p:cNvPr>
            <p:cNvSpPr txBox="1"/>
            <p:nvPr/>
          </p:nvSpPr>
          <p:spPr>
            <a:xfrm>
              <a:off x="3937100" y="2852936"/>
              <a:ext cx="2595475" cy="369332"/>
            </a:xfrm>
            <a:prstGeom prst="rect">
              <a:avLst/>
            </a:prstGeom>
            <a:noFill/>
          </p:spPr>
          <p:txBody>
            <a:bodyPr wrap="square" rtlCol="0">
              <a:spAutoFit/>
            </a:bodyPr>
            <a:lstStyle/>
            <a:p>
              <a:r>
                <a:rPr lang="en-US" dirty="0" err="1"/>
                <a:t>equal_range</a:t>
              </a:r>
              <a:r>
                <a:rPr lang="en-US" dirty="0"/>
                <a:t>(numbers, 7)</a:t>
              </a:r>
              <a:endParaRPr lang="ru-RU" dirty="0"/>
            </a:p>
          </p:txBody>
        </p:sp>
        <p:sp>
          <p:nvSpPr>
            <p:cNvPr id="27" name="Arrow: Down 26">
              <a:extLst>
                <a:ext uri="{FF2B5EF4-FFF2-40B4-BE49-F238E27FC236}">
                  <a16:creationId xmlns:a16="http://schemas.microsoft.com/office/drawing/2014/main" id="{EAE52642-3A9D-4FEB-AA81-A17750DDA075}"/>
                </a:ext>
              </a:extLst>
            </p:cNvPr>
            <p:cNvSpPr/>
            <p:nvPr/>
          </p:nvSpPr>
          <p:spPr>
            <a:xfrm rot="16200000" flipV="1">
              <a:off x="3476290"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29" name="Straight Connector 28">
            <a:extLst>
              <a:ext uri="{FF2B5EF4-FFF2-40B4-BE49-F238E27FC236}">
                <a16:creationId xmlns:a16="http://schemas.microsoft.com/office/drawing/2014/main" id="{AC67A313-F255-401F-90DD-65749CD1CAE1}"/>
              </a:ext>
            </a:extLst>
          </p:cNvPr>
          <p:cNvCxnSpPr>
            <a:cxnSpLocks/>
            <a:stCxn id="9" idx="1"/>
          </p:cNvCxnSpPr>
          <p:nvPr/>
        </p:nvCxnSpPr>
        <p:spPr>
          <a:xfrm>
            <a:off x="3946252" y="2168860"/>
            <a:ext cx="12743" cy="305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B3C2D-475F-4FC5-B2AE-C923EC19D813}"/>
              </a:ext>
            </a:extLst>
          </p:cNvPr>
          <p:cNvCxnSpPr>
            <a:cxnSpLocks/>
            <a:stCxn id="7" idx="1"/>
          </p:cNvCxnSpPr>
          <p:nvPr/>
        </p:nvCxnSpPr>
        <p:spPr>
          <a:xfrm>
            <a:off x="2982888" y="2168860"/>
            <a:ext cx="0" cy="29883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C63193-1127-4910-A0F3-9F383416813C}"/>
              </a:ext>
            </a:extLst>
          </p:cNvPr>
          <p:cNvCxnSpPr>
            <a:cxnSpLocks/>
          </p:cNvCxnSpPr>
          <p:nvPr/>
        </p:nvCxnSpPr>
        <p:spPr>
          <a:xfrm>
            <a:off x="3470236" y="2132856"/>
            <a:ext cx="12607" cy="3024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E49D400-FCA6-4B2A-9429-7E55F6B4F427}"/>
              </a:ext>
            </a:extLst>
          </p:cNvPr>
          <p:cNvSpPr/>
          <p:nvPr/>
        </p:nvSpPr>
        <p:spPr>
          <a:xfrm>
            <a:off x="3866778" y="1542206"/>
            <a:ext cx="5154860" cy="369332"/>
          </a:xfrm>
          <a:prstGeom prst="rect">
            <a:avLst/>
          </a:prstGeom>
        </p:spPr>
        <p:txBody>
          <a:bodyPr wrap="square">
            <a:spAutoFit/>
          </a:bodyPr>
          <a:lstStyle/>
          <a:p>
            <a:r>
              <a:rPr lang="de-DE" dirty="0">
                <a:hlinkClick r:id="rId3"/>
              </a:rPr>
              <a:t>https://wandbox.org/permlink/MSu4VTL6jHwk4vfN</a:t>
            </a:r>
            <a:r>
              <a:rPr lang="de-DE" dirty="0"/>
              <a:t> </a:t>
            </a:r>
            <a:endParaRPr lang="ru-RU" dirty="0"/>
          </a:p>
        </p:txBody>
      </p:sp>
      <p:grpSp>
        <p:nvGrpSpPr>
          <p:cNvPr id="37" name="Group 36">
            <a:extLst>
              <a:ext uri="{FF2B5EF4-FFF2-40B4-BE49-F238E27FC236}">
                <a16:creationId xmlns:a16="http://schemas.microsoft.com/office/drawing/2014/main" id="{D2EFDD80-5B6E-41F2-8300-E8DD550B1F1A}"/>
              </a:ext>
            </a:extLst>
          </p:cNvPr>
          <p:cNvGrpSpPr/>
          <p:nvPr/>
        </p:nvGrpSpPr>
        <p:grpSpPr>
          <a:xfrm>
            <a:off x="2120257" y="5201641"/>
            <a:ext cx="3396939" cy="384196"/>
            <a:chOff x="2047350" y="2838072"/>
            <a:chExt cx="3396939" cy="384196"/>
          </a:xfrm>
        </p:grpSpPr>
        <p:sp>
          <p:nvSpPr>
            <p:cNvPr id="38" name="Arrow: Down 37">
              <a:extLst>
                <a:ext uri="{FF2B5EF4-FFF2-40B4-BE49-F238E27FC236}">
                  <a16:creationId xmlns:a16="http://schemas.microsoft.com/office/drawing/2014/main" id="{5A2CF22C-180F-4C8D-8A26-06CDCDDFC989}"/>
                </a:ext>
              </a:extLst>
            </p:cNvPr>
            <p:cNvSpPr/>
            <p:nvPr/>
          </p:nvSpPr>
          <p:spPr>
            <a:xfrm rot="5400000" flipV="1">
              <a:off x="2047350"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a:extLst>
                <a:ext uri="{FF2B5EF4-FFF2-40B4-BE49-F238E27FC236}">
                  <a16:creationId xmlns:a16="http://schemas.microsoft.com/office/drawing/2014/main" id="{DC897AB7-8C51-44F0-A161-C60418B5AF33}"/>
                </a:ext>
              </a:extLst>
            </p:cNvPr>
            <p:cNvSpPr txBox="1"/>
            <p:nvPr/>
          </p:nvSpPr>
          <p:spPr>
            <a:xfrm>
              <a:off x="2848814" y="2838072"/>
              <a:ext cx="2595475" cy="369332"/>
            </a:xfrm>
            <a:prstGeom prst="rect">
              <a:avLst/>
            </a:prstGeom>
            <a:noFill/>
          </p:spPr>
          <p:txBody>
            <a:bodyPr wrap="square" rtlCol="0">
              <a:spAutoFit/>
            </a:bodyPr>
            <a:lstStyle/>
            <a:p>
              <a:r>
                <a:rPr lang="en-US" dirty="0" err="1"/>
                <a:t>equal_range</a:t>
              </a:r>
              <a:r>
                <a:rPr lang="en-US" dirty="0"/>
                <a:t>(numbers, 5)</a:t>
              </a:r>
              <a:endParaRPr lang="ru-RU" dirty="0"/>
            </a:p>
          </p:txBody>
        </p:sp>
        <p:sp>
          <p:nvSpPr>
            <p:cNvPr id="40" name="Arrow: Down 39">
              <a:extLst>
                <a:ext uri="{FF2B5EF4-FFF2-40B4-BE49-F238E27FC236}">
                  <a16:creationId xmlns:a16="http://schemas.microsoft.com/office/drawing/2014/main" id="{C9EE6096-419A-4049-90A4-904748F90D84}"/>
                </a:ext>
              </a:extLst>
            </p:cNvPr>
            <p:cNvSpPr/>
            <p:nvPr/>
          </p:nvSpPr>
          <p:spPr>
            <a:xfrm rot="16200000" flipV="1">
              <a:off x="2461730"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41" name="Straight Connector 40">
            <a:extLst>
              <a:ext uri="{FF2B5EF4-FFF2-40B4-BE49-F238E27FC236}">
                <a16:creationId xmlns:a16="http://schemas.microsoft.com/office/drawing/2014/main" id="{07C10AA1-F130-4818-88F7-B0F45D99D8FC}"/>
              </a:ext>
            </a:extLst>
          </p:cNvPr>
          <p:cNvCxnSpPr>
            <a:cxnSpLocks/>
            <a:stCxn id="6" idx="1"/>
          </p:cNvCxnSpPr>
          <p:nvPr/>
        </p:nvCxnSpPr>
        <p:spPr>
          <a:xfrm>
            <a:off x="2498068" y="2168860"/>
            <a:ext cx="0" cy="39964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672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0" y="-1"/>
            <a:ext cx="9144000" cy="6740307"/>
          </a:xfrm>
          <a:prstGeom prst="rect">
            <a:avLst/>
          </a:prstGeom>
          <a:noFill/>
        </p:spPr>
        <p:txBody>
          <a:bodyPr wrap="square">
            <a:spAutoFit/>
          </a:bodyPr>
          <a:lstStyle/>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4932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0" y="15272"/>
            <a:ext cx="8136904" cy="6740307"/>
          </a:xfrm>
          <a:prstGeom prst="rect">
            <a:avLst/>
          </a:prstGeom>
          <a:noFill/>
        </p:spPr>
        <p:txBody>
          <a:bodyPr wrap="square">
            <a:spAutoFit/>
          </a:bodyPr>
          <a:lstStyle/>
          <a:p>
            <a:r>
              <a:rPr lang="en-US" sz="1800" dirty="0" err="1">
                <a:solidFill>
                  <a:srgbClr val="0000FF"/>
                </a:solidFill>
                <a:latin typeface="Consolas" panose="020B0609020204030204" pitchFamily="49" charset="0"/>
              </a:rPr>
              <a:t>enum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 { </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Yellow</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Green</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Black</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White</a:t>
            </a:r>
            <a:r>
              <a:rPr lang="en-US" sz="1800" dirty="0">
                <a:solidFill>
                  <a:srgbClr val="000000"/>
                </a:solidFill>
                <a:latin typeface="Consolas" panose="020B0609020204030204" pitchFamily="49" charset="0"/>
              </a:rPr>
              <a:t> };</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double</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2B91AF"/>
                </a:solidFill>
                <a:latin typeface="Consolas" panose="020B0609020204030204" pitchFamily="49" charset="0"/>
              </a:rPr>
              <a:t>  Point</a:t>
            </a:r>
            <a:r>
              <a:rPr lang="en-US" sz="1800" dirty="0">
                <a:solidFill>
                  <a:srgbClr val="000000"/>
                </a:solidFill>
                <a:latin typeface="Consolas" panose="020B0609020204030204" pitchFamily="49" charset="0"/>
              </a:rPr>
              <a:t> vertex1, vertex2, vertex3;</a:t>
            </a:r>
          </a:p>
          <a:p>
            <a:r>
              <a:rPr lang="en-US" sz="1800" dirty="0">
                <a:solidFill>
                  <a:srgbClr val="2B91AF"/>
                </a:solidFill>
                <a:latin typeface="Consolas" panose="020B0609020204030204" pitchFamily="49" charset="0"/>
              </a:rPr>
              <a:t>  optional</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a:t>
            </a:r>
          </a:p>
          <a:p>
            <a:r>
              <a:rPr lang="en-US" sz="1800" dirty="0">
                <a:solidFill>
                  <a:srgbClr val="2B91AF"/>
                </a:solidFill>
                <a:latin typeface="Consolas" panose="020B0609020204030204" pitchFamily="49" charset="0"/>
              </a:rPr>
              <a:t>  optional</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color</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switch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color</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"red"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Yellow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"yellow"</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Green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"green"</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Black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"black"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White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"white"</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default</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assert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"unknown color "</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5529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5484270" y="1518132"/>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6211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7488" y="14167"/>
            <a:ext cx="9126512" cy="5078313"/>
          </a:xfrm>
          <a:prstGeom prst="rect">
            <a:avLst/>
          </a:prstGeom>
          <a:noFill/>
        </p:spPr>
        <p:txBody>
          <a:bodyPr wrap="square">
            <a:spAutoFit/>
          </a:bodyPr>
          <a:lstStyle/>
          <a:p>
            <a:r>
              <a:rPr lang="en-US" sz="1800" dirty="0">
                <a:solidFill>
                  <a:srgbClr val="000000"/>
                </a:solidFill>
                <a:latin typeface="Consolas" panose="020B0609020204030204" pitchFamily="49" charset="0"/>
              </a:rPr>
              <a:t>std::</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a:solidFill>
                  <a:srgbClr val="008080"/>
                </a:solidFill>
                <a:latin typeface="Consolas" panose="020B0609020204030204" pitchFamily="49" charset="0"/>
              </a:rPr>
              <a:t>operator&lt;&lt;</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point</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point</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point</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a:solidFill>
                  <a:srgbClr val="008080"/>
                </a:solidFill>
                <a:latin typeface="Consolas" panose="020B0609020204030204" pitchFamily="49" charset="0"/>
              </a:rPr>
              <a:t>operator&lt;&lt;</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&amp;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"{p1: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.vertex1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p2: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.vertex2</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p3: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.vertex3;</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outlineColor</a:t>
            </a:r>
            <a:r>
              <a:rPr lang="en-US" sz="1800" dirty="0">
                <a:solidFill>
                  <a:srgbClr val="A31515"/>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none"s</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fillColor</a:t>
            </a:r>
            <a:r>
              <a:rPr lang="en-US" sz="1800" dirty="0">
                <a:solidFill>
                  <a:srgbClr val="A31515"/>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none"s</a:t>
            </a:r>
            <a:r>
              <a:rPr lang="en-US" sz="1800" dirty="0">
                <a:solidFill>
                  <a:srgbClr val="000000"/>
                </a:solidFill>
                <a:latin typeface="Consolas" panose="020B0609020204030204" pitchFamily="49" charset="0"/>
              </a:rPr>
              <a:t>);</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ru-RU" sz="1800" dirty="0">
                <a:solidFill>
                  <a:srgbClr val="000000"/>
                </a:solidFill>
                <a:latin typeface="Consolas" panose="020B0609020204030204" pitchFamily="49" charset="0"/>
              </a:rPr>
              <a:t> {</a:t>
            </a:r>
          </a:p>
          <a:p>
            <a:r>
              <a:rPr lang="ru-RU" sz="1800" dirty="0">
                <a:solidFill>
                  <a:srgbClr val="2B91AF"/>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 t{ { 0, 0 }, { 0, 1 }, { 1, 0 },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nullopt</a:t>
            </a:r>
            <a:r>
              <a:rPr lang="en-US" sz="1800" dirty="0">
                <a:solidFill>
                  <a:srgbClr val="000000"/>
                </a:solidFill>
                <a:latin typeface="Consolas" panose="020B0609020204030204" pitchFamily="49" charset="0"/>
              </a:rPr>
              <a:t> };</a:t>
            </a:r>
          </a:p>
          <a:p>
            <a:r>
              <a:rPr lang="ru-RU"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7020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6372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7020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8152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3716181"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862322"/>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3923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4999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fontScale="90000"/>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486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fontScale="90000"/>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0" y="1700808"/>
            <a:ext cx="9036496" cy="5016758"/>
          </a:xfrm>
          <a:prstGeom prst="rect">
            <a:avLst/>
          </a:prstGeom>
          <a:noFill/>
        </p:spPr>
        <p:txBody>
          <a:bodyPr wrap="square">
            <a:spAutoFit/>
          </a:bodyPr>
          <a:lstStyle/>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main</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main</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3635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5868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effectLst/>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effectLst/>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effectLst/>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fontScale="90000"/>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fontScale="92500" lnSpcReduction="20000"/>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fontScale="90000"/>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3596013"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3596014" y="3873383"/>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3596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5952612"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5952612"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5952612"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3524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3163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3163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3163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3163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6702224" y="236593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6836374" y="3354560"/>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3596013"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755576" y="4461806"/>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fontScale="90000"/>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0" y="1502688"/>
            <a:ext cx="9036496" cy="5355312"/>
          </a:xfrm>
          <a:prstGeom prst="rect">
            <a:avLst/>
          </a:prstGeom>
          <a:noFill/>
        </p:spPr>
        <p:txBody>
          <a:bodyPr wrap="square">
            <a:spAutoFit/>
          </a:body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&lt;iostream&gt;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std;</a:t>
            </a:r>
          </a:p>
          <a:p>
            <a:endParaRPr lang="ru-RU" sz="1800" dirty="0">
              <a:solidFill>
                <a:srgbClr val="000000"/>
              </a:solidFill>
              <a:latin typeface="Consolas" panose="020B0609020204030204" pitchFamily="49" charset="0"/>
            </a:endParaRPr>
          </a:p>
          <a:p>
            <a:r>
              <a:rPr lang="ru-RU" sz="1800" dirty="0">
                <a:solidFill>
                  <a:srgbClr val="008000"/>
                </a:solidFill>
                <a:latin typeface="Consolas" panose="020B0609020204030204" pitchFamily="49" charset="0"/>
              </a:rPr>
              <a:t>// Функция для рекурсивного вычисления факториала:</a:t>
            </a:r>
            <a:endParaRPr lang="ru-RU" sz="1800" dirty="0">
              <a:solidFill>
                <a:srgbClr val="000000"/>
              </a:solidFill>
              <a:latin typeface="Consolas" panose="020B0609020204030204" pitchFamily="49" charset="0"/>
            </a:endParaRPr>
          </a:p>
          <a:p>
            <a:r>
              <a:rPr lang="ru-RU" sz="1800" dirty="0">
                <a:solidFill>
                  <a:srgbClr val="008000"/>
                </a:solidFill>
                <a:latin typeface="Consolas" panose="020B0609020204030204" pitchFamily="49" charset="0"/>
              </a:rPr>
              <a:t>// 0! = 1</a:t>
            </a:r>
            <a:endParaRPr lang="ru-RU"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n! = n*(n-1)!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Factorial(</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  cout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A31515"/>
                </a:solidFill>
                <a:latin typeface="Consolas" panose="020B0609020204030204" pitchFamily="49" charset="0"/>
              </a:rPr>
              <a:t>"  Factorial("s</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A31515"/>
                </a:solidFill>
                <a:latin typeface="Consolas" panose="020B0609020204030204" pitchFamily="49" charset="0"/>
              </a:rPr>
              <a:t>"): &amp;n="s</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&amp;</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endl;</a:t>
            </a:r>
          </a:p>
          <a:p>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return</a:t>
            </a:r>
            <a:r>
              <a:rPr lang="pt-BR" sz="1800" dirty="0">
                <a:solidFill>
                  <a:srgbClr val="000000"/>
                </a:solidFill>
                <a:latin typeface="Consolas" panose="020B0609020204030204" pitchFamily="49" charset="0"/>
              </a:rPr>
              <a:t>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&gt; 0 ?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 Factorial(</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- 1) : 1;</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4; ++i)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Calculating factorial of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 = Factorial(</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"Result is: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f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  }</a:t>
            </a:r>
          </a:p>
          <a:p>
            <a:r>
              <a:rPr lang="ru-RU" sz="1800"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3325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539552" y="260649"/>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97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fontScale="90000"/>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458035" y="1988840"/>
            <a:ext cx="6624736" cy="3693319"/>
          </a:xfrm>
          <a:prstGeom prst="rect">
            <a:avLst/>
          </a:prstGeom>
          <a:noFill/>
        </p:spPr>
        <p:txBody>
          <a:bodyPr wrap="square">
            <a:spAutoFit/>
          </a:bodyPr>
          <a:lstStyle/>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Run(</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time</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 = speed * </a:t>
            </a:r>
            <a:r>
              <a:rPr lang="en-US" sz="1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time</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457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effectLst/>
                <a:latin typeface="SFMono-Regular"/>
              </a:rPr>
              <a:t>distance</a:t>
            </a:r>
            <a:r>
              <a:rPr lang="ru-RU" dirty="0"/>
              <a:t> перед выходом из функции </a:t>
            </a:r>
            <a:r>
              <a:rPr lang="ru-RU" dirty="0" err="1">
                <a:solidFill>
                  <a:srgbClr val="EB5757"/>
                </a:solidFill>
                <a:effectLst/>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7596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3516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17693"/>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844824"/>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3167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426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909310"/>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3203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4185</TotalTime>
  <Words>32316</Words>
  <Application>Microsoft Office PowerPoint</Application>
  <PresentationFormat>On-screen Show (4:3)</PresentationFormat>
  <Paragraphs>4184</Paragraphs>
  <Slides>268</Slides>
  <Notes>183</Notes>
  <HiddenSlides>18</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268</vt:i4>
      </vt:variant>
    </vt:vector>
  </HeadingPairs>
  <TitlesOfParts>
    <vt:vector size="281" baseType="lpstr">
      <vt:lpstr>SFMono-Regular</vt:lpstr>
      <vt:lpstr>Arial</vt:lpstr>
      <vt:lpstr>Arial Narrow</vt:lpstr>
      <vt:lpstr>Calibri</vt:lpstr>
      <vt:lpstr>Consolas</vt:lpstr>
      <vt:lpstr>Courier New</vt:lpstr>
      <vt:lpstr>Lucida Console</vt:lpstr>
      <vt:lpstr>Tahoma</vt:lpstr>
      <vt:lpstr>Times New Roman</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PowerPoint Presentation</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PowerPoint Presentation</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PowerPoint Presentation</vt:lpstr>
      <vt:lpstr>PowerPoint Presentation</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PowerPoint Presentation</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PowerPoint Presentation</vt:lpstr>
      <vt:lpstr>PowerPoint Presentation</vt:lpstr>
      <vt:lpstr>PowerPoint Presentation</vt:lpstr>
      <vt:lpstr>PowerPoint Presentation</vt:lpstr>
      <vt:lpstr>PowerPoint Presentation</vt:lpstr>
      <vt:lpstr>PowerPoint Presentation</vt:lpstr>
      <vt:lpstr>Объединения</vt:lpstr>
      <vt:lpstr>Объединения</vt:lpstr>
      <vt:lpstr>PowerPoint Presentation</vt:lpstr>
      <vt:lpstr>Пример 2</vt:lpstr>
      <vt:lpstr>Массивы</vt:lpstr>
      <vt:lpstr>Массивы</vt:lpstr>
      <vt:lpstr>PowerPoint Presentation</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PowerPoint Presentation</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std::vector</vt:lpstr>
      <vt:lpstr>Вектор std::vector</vt:lpstr>
      <vt:lpstr>Внутреннее устройство vector</vt:lpstr>
      <vt:lpstr>Пример</vt:lpstr>
      <vt:lpstr>PowerPoint Presentation</vt:lpstr>
      <vt:lpstr>Резервирование памяти</vt:lpstr>
      <vt:lpstr>Двусторонняя очередь (double-ended queue) std::deque</vt:lpstr>
      <vt:lpstr>Двусвязный список std::list</vt:lpstr>
      <vt:lpstr>Пример</vt:lpstr>
      <vt:lpstr>PowerPoint Presentation</vt:lpstr>
      <vt:lpstr>Вставка в последовательные контейнеры</vt:lpstr>
      <vt:lpstr>Классы std::map и std::multimap</vt:lpstr>
      <vt:lpstr>Пример</vt:lpstr>
      <vt:lpstr>Пример – подсчет частоты встречаемости символов</vt:lpstr>
      <vt:lpstr>PowerPoint Presentation</vt:lpstr>
      <vt:lpstr>PowerPoint Presentation</vt:lpstr>
      <vt:lpstr>Классы std::unordered_map и std::unordered_multimap</vt:lpstr>
      <vt:lpstr>PowerPoint Presentation</vt:lpstr>
      <vt:lpstr>PowerPoint Presentation</vt:lpstr>
      <vt:lpstr>PowerPoint Presentation</vt:lpstr>
      <vt:lpstr>Классы множеств std::set и std::multiset</vt:lpstr>
      <vt:lpstr>Пример</vt:lpstr>
      <vt:lpstr>Итераторы</vt:lpstr>
      <vt:lpstr>Контейнеры и итераторы</vt:lpstr>
      <vt:lpstr>Категории итераторов</vt:lpstr>
      <vt:lpstr>PowerPoint Presentation</vt:lpstr>
      <vt:lpstr>Алгоритмы</vt:lpstr>
      <vt:lpstr>Пример: сортировка массива с использованием STL</vt:lpstr>
      <vt:lpstr>PowerPoint Presentation</vt:lpstr>
      <vt:lpstr>Двоичный поиск</vt:lpstr>
      <vt:lpstr>Пример</vt:lpstr>
      <vt:lpstr>PowerPoint Presentation</vt:lpstr>
      <vt:lpstr>PowerPoint Presentation</vt:lpstr>
      <vt:lpstr>PowerPoint Presentation</vt:lpstr>
      <vt:lpstr>Идиома erase-remove</vt:lpstr>
      <vt:lpstr>PowerPoint Presentation</vt:lpstr>
      <vt:lpstr>optional</vt:lpstr>
      <vt:lpstr>PowerPoint Presentation</vt:lpstr>
      <vt:lpstr>PowerPoint Presentation</vt:lpstr>
      <vt:lpstr>Контейнеры STL и умные указатели</vt:lpstr>
      <vt:lpstr>PowerPoint Presentation</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PowerPoint Presentation</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PowerPoint Presentation</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Указатели на функции</vt:lpstr>
      <vt:lpstr>PowerPoint Presentation</vt:lpstr>
      <vt:lpstr>PowerPoint Presentation</vt:lpstr>
      <vt:lpstr>PowerPoint Presentation</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PowerPoint Presentation</vt:lpstr>
      <vt:lpstr>PowerPoint Presentation</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Alexey Malov</cp:lastModifiedBy>
  <cp:revision>149</cp:revision>
  <dcterms:created xsi:type="dcterms:W3CDTF">2016-02-02T19:36:42Z</dcterms:created>
  <dcterms:modified xsi:type="dcterms:W3CDTF">2024-01-25T14:18:04Z</dcterms:modified>
</cp:coreProperties>
</file>