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xml" ContentType="application/vnd.openxmlformats-officedocument.presentationml.tags+xml"/>
  <Override PartName="/ppt/notesSlides/notesSlide27.xml" ContentType="application/vnd.openxmlformats-officedocument.presentationml.notesSlide+xml"/>
  <Override PartName="/ppt/tags/tag3.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4.xml" ContentType="application/vnd.openxmlformats-officedocument.presentationml.tags+xml"/>
  <Override PartName="/ppt/notesSlides/notesSlide30.xml" ContentType="application/vnd.openxmlformats-officedocument.presentationml.notesSlide+xml"/>
  <Override PartName="/ppt/tags/tag5.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6.xml" ContentType="application/vnd.openxmlformats-officedocument.presentationml.tags+xml"/>
  <Override PartName="/ppt/notesSlides/notesSlide33.xml" ContentType="application/vnd.openxmlformats-officedocument.presentationml.notesSlide+xml"/>
  <Override PartName="/ppt/tags/tag7.xml" ContentType="application/vnd.openxmlformats-officedocument.presentationml.tags+xml"/>
  <Override PartName="/ppt/notesSlides/notesSlide34.xml" ContentType="application/vnd.openxmlformats-officedocument.presentationml.notesSlide+xml"/>
  <Override PartName="/ppt/tags/tag8.xml" ContentType="application/vnd.openxmlformats-officedocument.presentationml.tags+xml"/>
  <Override PartName="/ppt/notesSlides/notesSlide35.xml" ContentType="application/vnd.openxmlformats-officedocument.presentationml.notesSlide+xml"/>
  <Override PartName="/ppt/tags/tag9.xml" ContentType="application/vnd.openxmlformats-officedocument.presentationml.tags+xml"/>
  <Override PartName="/ppt/notesSlides/notesSlide36.xml" ContentType="application/vnd.openxmlformats-officedocument.presentationml.notesSlide+xml"/>
  <Override PartName="/ppt/tags/tag10.xml" ContentType="application/vnd.openxmlformats-officedocument.presentationml.tags+xml"/>
  <Override PartName="/ppt/notesSlides/notesSlide37.xml" ContentType="application/vnd.openxmlformats-officedocument.presentationml.notesSlide+xml"/>
  <Override PartName="/ppt/tags/tag11.xml" ContentType="application/vnd.openxmlformats-officedocument.presentationml.tags+xml"/>
  <Override PartName="/ppt/notesSlides/notesSlide38.xml" ContentType="application/vnd.openxmlformats-officedocument.presentationml.notesSlide+xml"/>
  <Override PartName="/ppt/tags/tag12.xml" ContentType="application/vnd.openxmlformats-officedocument.presentationml.tags+xml"/>
  <Override PartName="/ppt/notesSlides/notesSlide39.xml" ContentType="application/vnd.openxmlformats-officedocument.presentationml.notesSlide+xml"/>
  <Override PartName="/ppt/tags/tag13.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4.xml" ContentType="application/vnd.openxmlformats-officedocument.presentationml.tags+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16.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17.xml" ContentType="application/vnd.openxmlformats-officedocument.presentationml.tags+xml"/>
  <Override PartName="/ppt/notesSlides/notesSlide62.xml" ContentType="application/vnd.openxmlformats-officedocument.presentationml.notesSlide+xml"/>
  <Override PartName="/ppt/tags/tag18.xml" ContentType="application/vnd.openxmlformats-officedocument.presentationml.tags+xml"/>
  <Override PartName="/ppt/notesSlides/notesSlide63.xml" ContentType="application/vnd.openxmlformats-officedocument.presentationml.notesSlide+xml"/>
  <Override PartName="/ppt/tags/tag19.xml" ContentType="application/vnd.openxmlformats-officedocument.presentationml.tags+xml"/>
  <Override PartName="/ppt/notesSlides/notesSlide64.xml" ContentType="application/vnd.openxmlformats-officedocument.presentationml.notesSlide+xml"/>
  <Override PartName="/ppt/tags/tag20.xml" ContentType="application/vnd.openxmlformats-officedocument.presentationml.tags+xml"/>
  <Override PartName="/ppt/notesSlides/notesSlide65.xml" ContentType="application/vnd.openxmlformats-officedocument.presentationml.notesSlide+xml"/>
  <Override PartName="/ppt/tags/tag21.xml" ContentType="application/vnd.openxmlformats-officedocument.presentationml.tags+xml"/>
  <Override PartName="/ppt/notesSlides/notesSlide66.xml" ContentType="application/vnd.openxmlformats-officedocument.presentationml.notesSlide+xml"/>
  <Override PartName="/ppt/tags/tag22.xml" ContentType="application/vnd.openxmlformats-officedocument.presentationml.tags+xml"/>
  <Override PartName="/ppt/notesSlides/notesSlide67.xml" ContentType="application/vnd.openxmlformats-officedocument.presentationml.notesSlide+xml"/>
  <Override PartName="/ppt/tags/tag23.xml" ContentType="application/vnd.openxmlformats-officedocument.presentationml.tags+xml"/>
  <Override PartName="/ppt/notesSlides/notesSlide68.xml" ContentType="application/vnd.openxmlformats-officedocument.presentationml.notesSlide+xml"/>
  <Override PartName="/ppt/tags/tag24.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25.xml" ContentType="application/vnd.openxmlformats-officedocument.presentationml.tags+xml"/>
  <Override PartName="/ppt/notesSlides/notesSlide71.xml" ContentType="application/vnd.openxmlformats-officedocument.presentationml.notesSlide+xml"/>
  <Override PartName="/ppt/tags/tag26.xml" ContentType="application/vnd.openxmlformats-officedocument.presentationml.tags+xml"/>
  <Override PartName="/ppt/notesSlides/notesSlide72.xml" ContentType="application/vnd.openxmlformats-officedocument.presentationml.notesSlide+xml"/>
  <Override PartName="/ppt/tags/tag27.xml" ContentType="application/vnd.openxmlformats-officedocument.presentationml.tags+xml"/>
  <Override PartName="/ppt/notesSlides/notesSlide7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06"/>
  </p:notesMasterIdLst>
  <p:sldIdLst>
    <p:sldId id="256" r:id="rId2"/>
    <p:sldId id="566" r:id="rId3"/>
    <p:sldId id="488" r:id="rId4"/>
    <p:sldId id="487" r:id="rId5"/>
    <p:sldId id="489" r:id="rId6"/>
    <p:sldId id="490" r:id="rId7"/>
    <p:sldId id="491" r:id="rId8"/>
    <p:sldId id="492" r:id="rId9"/>
    <p:sldId id="493" r:id="rId10"/>
    <p:sldId id="349" r:id="rId11"/>
    <p:sldId id="494" r:id="rId12"/>
    <p:sldId id="495" r:id="rId13"/>
    <p:sldId id="496" r:id="rId14"/>
    <p:sldId id="497" r:id="rId15"/>
    <p:sldId id="498" r:id="rId16"/>
    <p:sldId id="499" r:id="rId17"/>
    <p:sldId id="500" r:id="rId18"/>
    <p:sldId id="501" r:id="rId19"/>
    <p:sldId id="502" r:id="rId20"/>
    <p:sldId id="503" r:id="rId21"/>
    <p:sldId id="504" r:id="rId22"/>
    <p:sldId id="505" r:id="rId23"/>
    <p:sldId id="506" r:id="rId24"/>
    <p:sldId id="507" r:id="rId25"/>
    <p:sldId id="508" r:id="rId26"/>
    <p:sldId id="509" r:id="rId27"/>
    <p:sldId id="510" r:id="rId28"/>
    <p:sldId id="511" r:id="rId29"/>
    <p:sldId id="512" r:id="rId30"/>
    <p:sldId id="565" r:id="rId31"/>
    <p:sldId id="408" r:id="rId32"/>
    <p:sldId id="409" r:id="rId33"/>
    <p:sldId id="410" r:id="rId34"/>
    <p:sldId id="411" r:id="rId35"/>
    <p:sldId id="412" r:id="rId36"/>
    <p:sldId id="413" r:id="rId37"/>
    <p:sldId id="414" r:id="rId38"/>
    <p:sldId id="415" r:id="rId39"/>
    <p:sldId id="416" r:id="rId40"/>
    <p:sldId id="417" r:id="rId41"/>
    <p:sldId id="567" r:id="rId42"/>
    <p:sldId id="401" r:id="rId43"/>
    <p:sldId id="402" r:id="rId44"/>
    <p:sldId id="403" r:id="rId45"/>
    <p:sldId id="404" r:id="rId46"/>
    <p:sldId id="568" r:id="rId47"/>
    <p:sldId id="351" r:id="rId48"/>
    <p:sldId id="535" r:id="rId49"/>
    <p:sldId id="536" r:id="rId50"/>
    <p:sldId id="537" r:id="rId51"/>
    <p:sldId id="538" r:id="rId52"/>
    <p:sldId id="539" r:id="rId53"/>
    <p:sldId id="540" r:id="rId54"/>
    <p:sldId id="541" r:id="rId55"/>
    <p:sldId id="542" r:id="rId56"/>
    <p:sldId id="569" r:id="rId57"/>
    <p:sldId id="418" r:id="rId58"/>
    <p:sldId id="419" r:id="rId59"/>
    <p:sldId id="543" r:id="rId60"/>
    <p:sldId id="544" r:id="rId61"/>
    <p:sldId id="545" r:id="rId62"/>
    <p:sldId id="546" r:id="rId63"/>
    <p:sldId id="547" r:id="rId64"/>
    <p:sldId id="548" r:id="rId65"/>
    <p:sldId id="549" r:id="rId66"/>
    <p:sldId id="550" r:id="rId67"/>
    <p:sldId id="551" r:id="rId68"/>
    <p:sldId id="552" r:id="rId69"/>
    <p:sldId id="553" r:id="rId70"/>
    <p:sldId id="554" r:id="rId71"/>
    <p:sldId id="559" r:id="rId72"/>
    <p:sldId id="560" r:id="rId73"/>
    <p:sldId id="561" r:id="rId74"/>
    <p:sldId id="555" r:id="rId75"/>
    <p:sldId id="556" r:id="rId76"/>
    <p:sldId id="562" r:id="rId77"/>
    <p:sldId id="563" r:id="rId78"/>
    <p:sldId id="557" r:id="rId79"/>
    <p:sldId id="570" r:id="rId80"/>
    <p:sldId id="420" r:id="rId81"/>
    <p:sldId id="421" r:id="rId82"/>
    <p:sldId id="424" r:id="rId83"/>
    <p:sldId id="571" r:id="rId84"/>
    <p:sldId id="425" r:id="rId85"/>
    <p:sldId id="426" r:id="rId86"/>
    <p:sldId id="572" r:id="rId87"/>
    <p:sldId id="427" r:id="rId88"/>
    <p:sldId id="428" r:id="rId89"/>
    <p:sldId id="429" r:id="rId90"/>
    <p:sldId id="430" r:id="rId91"/>
    <p:sldId id="431" r:id="rId92"/>
    <p:sldId id="564" r:id="rId93"/>
    <p:sldId id="389" r:id="rId94"/>
    <p:sldId id="390" r:id="rId95"/>
    <p:sldId id="391" r:id="rId96"/>
    <p:sldId id="392" r:id="rId97"/>
    <p:sldId id="393" r:id="rId98"/>
    <p:sldId id="394" r:id="rId99"/>
    <p:sldId id="395" r:id="rId100"/>
    <p:sldId id="396" r:id="rId101"/>
    <p:sldId id="398" r:id="rId102"/>
    <p:sldId id="399" r:id="rId103"/>
    <p:sldId id="400" r:id="rId104"/>
    <p:sldId id="422" r:id="rId105"/>
  </p:sldIdLst>
  <p:sldSz cx="12192000" cy="6858000"/>
  <p:notesSz cx="6858000" cy="9144000"/>
  <p:custDataLst>
    <p:tags r:id="rId107"/>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655D4A-5D90-476B-ACFC-70A995BADD2F}">
          <p14:sldIdLst>
            <p14:sldId id="256"/>
          </p14:sldIdLst>
        </p14:section>
        <p14:section name="Модель памяти" id="{614234C3-F438-4BA1-8CCC-D915472788FC}">
          <p14:sldIdLst>
            <p14:sldId id="566"/>
            <p14:sldId id="488"/>
            <p14:sldId id="487"/>
            <p14:sldId id="489"/>
            <p14:sldId id="490"/>
            <p14:sldId id="491"/>
            <p14:sldId id="492"/>
          </p14:sldIdLst>
        </p14:section>
        <p14:section name="Указатели" id="{A5DD05E4-C584-4EB0-9E12-E9F249687BEB}">
          <p14:sldIdLst>
            <p14:sldId id="493"/>
            <p14:sldId id="349"/>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Lst>
        </p14:section>
        <p14:section name="Адресная арифметика" id="{9294E62D-FF98-42CD-905E-5407DA99D33A}">
          <p14:sldIdLst>
            <p14:sldId id="565"/>
            <p14:sldId id="408"/>
            <p14:sldId id="409"/>
            <p14:sldId id="410"/>
            <p14:sldId id="411"/>
            <p14:sldId id="412"/>
            <p14:sldId id="413"/>
            <p14:sldId id="414"/>
            <p14:sldId id="415"/>
            <p14:sldId id="416"/>
            <p14:sldId id="417"/>
          </p14:sldIdLst>
        </p14:section>
        <p14:section name="Указатели на функции" id="{0B2D42CF-C129-4447-918B-9F7608BE9EF3}">
          <p14:sldIdLst>
            <p14:sldId id="567"/>
            <p14:sldId id="401"/>
            <p14:sldId id="402"/>
            <p14:sldId id="403"/>
            <p14:sldId id="404"/>
          </p14:sldIdLst>
        </p14:section>
        <p14:section name="Выделение памяти" id="{08DF6BD9-5F03-4310-8940-492576EF9630}">
          <p14:sldIdLst>
            <p14:sldId id="568"/>
            <p14:sldId id="351"/>
            <p14:sldId id="535"/>
            <p14:sldId id="536"/>
            <p14:sldId id="537"/>
            <p14:sldId id="538"/>
            <p14:sldId id="539"/>
            <p14:sldId id="540"/>
            <p14:sldId id="541"/>
            <p14:sldId id="542"/>
          </p14:sldIdLst>
        </p14:section>
        <p14:section name="Работа с динамической памятью" id="{637FC607-F043-404B-8AF9-D5A27A053A31}">
          <p14:sldIdLst>
            <p14:sldId id="569"/>
            <p14:sldId id="418"/>
            <p14:sldId id="419"/>
            <p14:sldId id="543"/>
            <p14:sldId id="544"/>
            <p14:sldId id="545"/>
            <p14:sldId id="546"/>
          </p14:sldIdLst>
        </p14:section>
        <p14:section name="Работа с сырой памятью" id="{988519A5-6542-49F9-A485-7F2C85A90DE5}">
          <p14:sldIdLst>
            <p14:sldId id="547"/>
            <p14:sldId id="548"/>
            <p14:sldId id="549"/>
            <p14:sldId id="550"/>
            <p14:sldId id="551"/>
            <p14:sldId id="552"/>
            <p14:sldId id="553"/>
            <p14:sldId id="554"/>
            <p14:sldId id="559"/>
            <p14:sldId id="560"/>
            <p14:sldId id="561"/>
            <p14:sldId id="555"/>
            <p14:sldId id="556"/>
            <p14:sldId id="562"/>
            <p14:sldId id="563"/>
            <p14:sldId id="557"/>
          </p14:sldIdLst>
        </p14:section>
        <p14:section name="Прочие средства работы с динамической памятью" id="{F32E5AE5-C7CF-489E-8206-E90314BCAE3E}">
          <p14:sldIdLst>
            <p14:sldId id="570"/>
            <p14:sldId id="420"/>
            <p14:sldId id="421"/>
            <p14:sldId id="424"/>
          </p14:sldIdLst>
        </p14:section>
        <p14:section name="Проблемы работы с диначеской памятью" id="{2D92F889-4623-4308-839F-0F797560BE15}">
          <p14:sldIdLst>
            <p14:sldId id="571"/>
            <p14:sldId id="425"/>
            <p14:sldId id="426"/>
            <p14:sldId id="572"/>
            <p14:sldId id="427"/>
            <p14:sldId id="428"/>
            <p14:sldId id="429"/>
            <p14:sldId id="430"/>
            <p14:sldId id="431"/>
            <p14:sldId id="564"/>
          </p14:sldIdLst>
        </p14:section>
        <p14:section name="Кладбище" id="{6BA01E7E-530A-4243-82E3-18BD93E143ED}">
          <p14:sldIdLst>
            <p14:sldId id="389"/>
            <p14:sldId id="390"/>
            <p14:sldId id="391"/>
            <p14:sldId id="392"/>
            <p14:sldId id="393"/>
            <p14:sldId id="394"/>
            <p14:sldId id="395"/>
            <p14:sldId id="396"/>
            <p14:sldId id="398"/>
            <p14:sldId id="399"/>
            <p14:sldId id="400"/>
            <p14:sldId id="42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722E03-E50A-125D-914E-77E41B71B406}" name="Alexey Malov" initials="AM" userId="S::alexey.malov@ispring.com::84d975bf-7581-4e72-b098-b36a7b6fbb5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03" autoAdjust="0"/>
    <p:restoredTop sz="79241" autoAdjust="0"/>
  </p:normalViewPr>
  <p:slideViewPr>
    <p:cSldViewPr>
      <p:cViewPr>
        <p:scale>
          <a:sx n="66" d="100"/>
          <a:sy n="66" d="100"/>
        </p:scale>
        <p:origin x="1368" y="504"/>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2155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microsoft.com/office/2018/10/relationships/authors" Target="authors.xml"/><Relationship Id="rId16" Type="http://schemas.openxmlformats.org/officeDocument/2006/relationships/slide" Target="slides/slide15.xml"/><Relationship Id="rId107" Type="http://schemas.openxmlformats.org/officeDocument/2006/relationships/tags" Target="tags/tag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pPr/>
              <a:t>17.05.2024</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pPr/>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47.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a:t>
            </a:fld>
            <a:endParaRPr lang="ru-RU"/>
          </a:p>
        </p:txBody>
      </p:sp>
    </p:spTree>
    <p:extLst>
      <p:ext uri="{BB962C8B-B14F-4D97-AF65-F5344CB8AC3E}">
        <p14:creationId xmlns:p14="http://schemas.microsoft.com/office/powerpoint/2010/main" val="356855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Чтобы использовать указатель, нужно присвоить ему адрес существующего объекта. Для этого есть унарный оператор </a:t>
            </a:r>
            <a:r>
              <a:rPr lang="ru-RU" dirty="0">
                <a:solidFill>
                  <a:srgbClr val="EB5757"/>
                </a:solidFill>
                <a:effectLst/>
                <a:latin typeface="SFMono-Regular"/>
              </a:rPr>
              <a:t>&amp;</a:t>
            </a:r>
            <a:r>
              <a:rPr lang="ru-RU" dirty="0"/>
              <a:t> — оператор взятия адреса. Он применяется к объекту, адрес которого хотите получить, и возвращает адрес этого объекта:</a:t>
            </a:r>
            <a:endParaRPr lang="en-US" dirty="0"/>
          </a:p>
          <a:p>
            <a:r>
              <a:rPr lang="ru-RU" dirty="0"/>
              <a:t>Если присвоить указателю </a:t>
            </a:r>
            <a:r>
              <a:rPr lang="ru-RU" dirty="0" err="1">
                <a:solidFill>
                  <a:srgbClr val="EB5757"/>
                </a:solidFill>
                <a:effectLst/>
                <a:latin typeface="SFMono-Regular"/>
              </a:rPr>
              <a:t>value_ptr</a:t>
            </a:r>
            <a:r>
              <a:rPr lang="ru-RU" dirty="0"/>
              <a:t> результат выражения </a:t>
            </a:r>
            <a:r>
              <a:rPr lang="ru-RU" dirty="0">
                <a:solidFill>
                  <a:srgbClr val="EB5757"/>
                </a:solidFill>
                <a:effectLst/>
                <a:latin typeface="SFMono-Regular"/>
              </a:rPr>
              <a:t>&amp;</a:t>
            </a:r>
            <a:r>
              <a:rPr lang="ru-RU" dirty="0" err="1">
                <a:solidFill>
                  <a:srgbClr val="EB5757"/>
                </a:solidFill>
                <a:effectLst/>
                <a:latin typeface="SFMono-Regular"/>
              </a:rPr>
              <a:t>value</a:t>
            </a:r>
            <a:r>
              <a:rPr lang="ru-RU" dirty="0"/>
              <a:t>, указатель будет содержать адрес ячейки памяти, где располагается переменная </a:t>
            </a:r>
            <a:r>
              <a:rPr lang="ru-RU" dirty="0" err="1">
                <a:solidFill>
                  <a:srgbClr val="EB5757"/>
                </a:solidFill>
                <a:effectLst/>
                <a:latin typeface="SFMono-Regular"/>
              </a:rPr>
              <a:t>value</a:t>
            </a:r>
            <a:r>
              <a:rPr lang="ru-RU"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Переменную </a:t>
            </a:r>
            <a:r>
              <a:rPr lang="ru-RU" dirty="0" err="1"/>
              <a:t>value</a:t>
            </a:r>
            <a:r>
              <a:rPr lang="ru-RU" dirty="0"/>
              <a:t> и указатель </a:t>
            </a:r>
            <a:r>
              <a:rPr lang="ru-RU" dirty="0" err="1"/>
              <a:t>value_ptr</a:t>
            </a:r>
            <a:r>
              <a:rPr lang="ru-RU" dirty="0"/>
              <a:t> в памяти можем представить так:</a:t>
            </a:r>
          </a:p>
          <a:p>
            <a:r>
              <a:rPr lang="ru-RU" dirty="0"/>
              <a:t>Адреса ячеек памяти приведены для примера.</a:t>
            </a:r>
          </a:p>
        </p:txBody>
      </p:sp>
      <p:sp>
        <p:nvSpPr>
          <p:cNvPr id="4" name="Номер слайда 3"/>
          <p:cNvSpPr>
            <a:spLocks noGrp="1"/>
          </p:cNvSpPr>
          <p:nvPr>
            <p:ph type="sldNum" sz="quarter" idx="5"/>
          </p:nvPr>
        </p:nvSpPr>
        <p:spPr/>
        <p:txBody>
          <a:bodyPr/>
          <a:lstStyle/>
          <a:p>
            <a:fld id="{C72A1285-F988-4153-B7C5-B887A867730D}" type="slidenum">
              <a:rPr lang="ru-RU" smtClean="0"/>
              <a:pPr/>
              <a:t>12</a:t>
            </a:fld>
            <a:endParaRPr lang="ru-RU"/>
          </a:p>
        </p:txBody>
      </p:sp>
    </p:spTree>
    <p:extLst>
      <p:ext uri="{BB962C8B-B14F-4D97-AF65-F5344CB8AC3E}">
        <p14:creationId xmlns:p14="http://schemas.microsoft.com/office/powerpoint/2010/main" val="1005370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Указателю можно присвоить только адрес объекта совместимого типа. Так, присвоить адрес переменной типа </a:t>
            </a:r>
            <a:r>
              <a:rPr lang="ru-RU" dirty="0" err="1">
                <a:solidFill>
                  <a:srgbClr val="EB5757"/>
                </a:solidFill>
                <a:effectLst/>
                <a:latin typeface="SFMono-Regular"/>
              </a:rPr>
              <a:t>double</a:t>
            </a:r>
            <a:r>
              <a:rPr lang="ru-RU" dirty="0"/>
              <a:t> указателю на тип </a:t>
            </a:r>
            <a:r>
              <a:rPr lang="ru-RU" dirty="0" err="1">
                <a:solidFill>
                  <a:srgbClr val="EB5757"/>
                </a:solidFill>
                <a:effectLst/>
                <a:latin typeface="SFMono-Regular"/>
              </a:rPr>
              <a:t>int</a:t>
            </a:r>
            <a:r>
              <a:rPr lang="ru-RU" dirty="0"/>
              <a:t> нельзя:</a:t>
            </a:r>
          </a:p>
        </p:txBody>
      </p:sp>
      <p:sp>
        <p:nvSpPr>
          <p:cNvPr id="4" name="Номер слайда 3"/>
          <p:cNvSpPr>
            <a:spLocks noGrp="1"/>
          </p:cNvSpPr>
          <p:nvPr>
            <p:ph type="sldNum" sz="quarter" idx="5"/>
          </p:nvPr>
        </p:nvSpPr>
        <p:spPr/>
        <p:txBody>
          <a:bodyPr/>
          <a:lstStyle/>
          <a:p>
            <a:fld id="{C72A1285-F988-4153-B7C5-B887A867730D}" type="slidenum">
              <a:rPr lang="ru-RU" smtClean="0"/>
              <a:pPr/>
              <a:t>13</a:t>
            </a:fld>
            <a:endParaRPr lang="ru-RU"/>
          </a:p>
        </p:txBody>
      </p:sp>
    </p:spTree>
    <p:extLst>
      <p:ext uri="{BB962C8B-B14F-4D97-AF65-F5344CB8AC3E}">
        <p14:creationId xmlns:p14="http://schemas.microsoft.com/office/powerpoint/2010/main" val="2149026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Объявление указателя лучше объединить с его инициализацией — так запись короче, и неинициализированных указателей в программе не будет</a:t>
            </a:r>
          </a:p>
        </p:txBody>
      </p:sp>
      <p:sp>
        <p:nvSpPr>
          <p:cNvPr id="4" name="Номер слайда 3"/>
          <p:cNvSpPr>
            <a:spLocks noGrp="1"/>
          </p:cNvSpPr>
          <p:nvPr>
            <p:ph type="sldNum" sz="quarter" idx="5"/>
          </p:nvPr>
        </p:nvSpPr>
        <p:spPr/>
        <p:txBody>
          <a:bodyPr/>
          <a:lstStyle/>
          <a:p>
            <a:fld id="{C72A1285-F988-4153-B7C5-B887A867730D}" type="slidenum">
              <a:rPr lang="ru-RU" smtClean="0"/>
              <a:pPr/>
              <a:t>14</a:t>
            </a:fld>
            <a:endParaRPr lang="ru-RU"/>
          </a:p>
        </p:txBody>
      </p:sp>
    </p:spTree>
    <p:extLst>
      <p:ext uri="{BB962C8B-B14F-4D97-AF65-F5344CB8AC3E}">
        <p14:creationId xmlns:p14="http://schemas.microsoft.com/office/powerpoint/2010/main" val="3009226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Оператор взятия адреса можно применять не только к отдельным переменным, но и к полям структур и классов.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a:t>
            </a:r>
            <a:r>
              <a:rPr lang="ru-RU" dirty="0" err="1"/>
              <a:t>y_ptr</a:t>
            </a:r>
            <a:r>
              <a:rPr lang="ru-RU" dirty="0"/>
              <a:t> имеет тип </a:t>
            </a:r>
            <a:r>
              <a:rPr lang="ru-RU" dirty="0" err="1"/>
              <a:t>double</a:t>
            </a:r>
            <a:r>
              <a:rPr lang="ru-RU" dirty="0"/>
              <a:t>* и ссылается на поле y точки p.</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15</a:t>
            </a:fld>
            <a:endParaRPr lang="ru-RU"/>
          </a:p>
        </p:txBody>
      </p:sp>
    </p:spTree>
    <p:extLst>
      <p:ext uri="{BB962C8B-B14F-4D97-AF65-F5344CB8AC3E}">
        <p14:creationId xmlns:p14="http://schemas.microsoft.com/office/powerpoint/2010/main" val="1130609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В C++ ссылки — не объекты. Они вводят новое имя для доступа к уже существующему объекту. Поэтому оператор </a:t>
            </a:r>
            <a:r>
              <a:rPr lang="ru-RU" dirty="0">
                <a:solidFill>
                  <a:srgbClr val="EB5757"/>
                </a:solidFill>
                <a:effectLst/>
                <a:latin typeface="SFMono-Regular"/>
              </a:rPr>
              <a:t>&amp;</a:t>
            </a:r>
            <a:r>
              <a:rPr lang="ru-RU" dirty="0"/>
              <a:t>, применённый к ссылке, возвращает не указатель на ссылку, а указатель на сам объект</a:t>
            </a:r>
            <a:r>
              <a:rPr lang="en-US" dirty="0"/>
              <a:t>.</a:t>
            </a:r>
          </a:p>
          <a:p>
            <a:r>
              <a:rPr lang="ru-RU" dirty="0"/>
              <a:t>И переменная </a:t>
            </a:r>
            <a:r>
              <a:rPr lang="ru-RU" dirty="0" err="1">
                <a:solidFill>
                  <a:srgbClr val="EB5757"/>
                </a:solidFill>
                <a:effectLst/>
                <a:latin typeface="SFMono-Regular"/>
              </a:rPr>
              <a:t>answer</a:t>
            </a:r>
            <a:r>
              <a:rPr lang="ru-RU" dirty="0"/>
              <a:t>, и ссылка </a:t>
            </a:r>
            <a:r>
              <a:rPr lang="ru-RU" dirty="0" err="1">
                <a:solidFill>
                  <a:srgbClr val="EB5757"/>
                </a:solidFill>
                <a:effectLst/>
                <a:latin typeface="SFMono-Regular"/>
              </a:rPr>
              <a:t>answer_ref</a:t>
            </a:r>
            <a:r>
              <a:rPr lang="ru-RU" dirty="0"/>
              <a:t> относятся к одному и тому же объекту. Поэтому взятие адреса ссылки равнозначно взятию адреса объекта</a:t>
            </a:r>
            <a:r>
              <a:rPr lang="en-US"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16</a:t>
            </a:fld>
            <a:endParaRPr lang="ru-RU"/>
          </a:p>
        </p:txBody>
      </p:sp>
    </p:spTree>
    <p:extLst>
      <p:ext uri="{BB962C8B-B14F-4D97-AF65-F5344CB8AC3E}">
        <p14:creationId xmlns:p14="http://schemas.microsoft.com/office/powerpoint/2010/main" val="2179819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Оператор &lt;&lt; может вывести в поток значение указателя: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17</a:t>
            </a:fld>
            <a:endParaRPr lang="ru-RU"/>
          </a:p>
        </p:txBody>
      </p:sp>
    </p:spTree>
    <p:extLst>
      <p:ext uri="{BB962C8B-B14F-4D97-AF65-F5344CB8AC3E}">
        <p14:creationId xmlns:p14="http://schemas.microsoft.com/office/powerpoint/2010/main" val="3699311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Неинициализированный указатель содержит неопределённое значение. Использовать такой указатель для доступа к объекту нельзя — поведение программы будет неопределённым. Также нет смысла сравнивать этот указатель с другими — в общем случае отличить значение неинициализированного указателя от инициализированного адресом существующего объекта невозможно.</a:t>
            </a:r>
          </a:p>
          <a:p>
            <a:r>
              <a:rPr lang="ru-RU" dirty="0"/>
              <a:t>Чтобы не иметь дело с неинициализированными указателями, выполняйте инициализацию указателя при его объявлении: присвойте ему адрес существующего объекта совместимого типа или специальное значение </a:t>
            </a:r>
            <a:r>
              <a:rPr lang="ru-RU" dirty="0" err="1"/>
              <a:t>nullptr</a:t>
            </a:r>
            <a:r>
              <a:rPr lang="ru-RU" dirty="0"/>
              <a:t> — нулевой указатель.</a:t>
            </a:r>
          </a:p>
          <a:p>
            <a:r>
              <a:rPr lang="ru-RU" dirty="0"/>
              <a:t>Нулевой указатель хранит значение </a:t>
            </a:r>
            <a:r>
              <a:rPr lang="ru-RU" dirty="0" err="1"/>
              <a:t>nullptr</a:t>
            </a:r>
            <a:r>
              <a:rPr lang="ru-RU" dirty="0"/>
              <a:t>. C++ гарантирует, что по адресу </a:t>
            </a:r>
            <a:r>
              <a:rPr lang="ru-RU" dirty="0" err="1"/>
              <a:t>nullptr</a:t>
            </a:r>
            <a:r>
              <a:rPr lang="ru-RU" dirty="0"/>
              <a:t> не будет размещаться ни один объект программы. Поэтому перед использованием указателя вы сможете определить, есть ли в нём адрес существующего объекта. Для этого сравните указатель со значением </a:t>
            </a:r>
            <a:r>
              <a:rPr lang="ru-RU" dirty="0" err="1"/>
              <a:t>nullptr</a:t>
            </a:r>
            <a:r>
              <a:rPr lang="ru-RU" dirty="0"/>
              <a:t>:</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a:t>
            </a:fld>
            <a:endParaRPr lang="ru-RU"/>
          </a:p>
        </p:txBody>
      </p:sp>
    </p:spTree>
    <p:extLst>
      <p:ext uri="{BB962C8B-B14F-4D97-AF65-F5344CB8AC3E}">
        <p14:creationId xmlns:p14="http://schemas.microsoft.com/office/powerpoint/2010/main" val="2344050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Чтобы получить доступ к объекту в C++, используют унарную операцию разыменования указателя. Она обозначается символом </a:t>
            </a:r>
            <a:r>
              <a:rPr lang="ru-RU" dirty="0">
                <a:solidFill>
                  <a:srgbClr val="EB5757"/>
                </a:solidFill>
                <a:effectLst/>
                <a:latin typeface="SFMono-Regular"/>
              </a:rPr>
              <a:t>*</a:t>
            </a:r>
            <a:r>
              <a:rPr lang="ru-RU" dirty="0"/>
              <a:t>. </a:t>
            </a:r>
            <a:endParaRPr lang="en-US" dirty="0"/>
          </a:p>
          <a:p>
            <a:r>
              <a:rPr lang="ru-RU" dirty="0"/>
              <a:t>Эта операция выполняет обратное действие. Если её применить к указателю, она вернёт ссылку на объект, адрес которого хранит указатель. Доступ к объекту посредством указателя ещё называют косвенным доступом. Рассмотрим, как указатели дают доступ к переменной</a:t>
            </a:r>
            <a:r>
              <a:rPr lang="en-US" dirty="0"/>
              <a:t>.</a:t>
            </a:r>
          </a:p>
          <a:p>
            <a:r>
              <a:rPr lang="ru-RU" dirty="0"/>
              <a:t>В программе создаются переменная </a:t>
            </a:r>
            <a:r>
              <a:rPr lang="ru-RU" dirty="0" err="1">
                <a:solidFill>
                  <a:srgbClr val="EB5757"/>
                </a:solidFill>
                <a:effectLst/>
                <a:latin typeface="SFMono-Regular"/>
              </a:rPr>
              <a:t>value</a:t>
            </a:r>
            <a:r>
              <a:rPr lang="ru-RU" dirty="0"/>
              <a:t> и два указателя </a:t>
            </a:r>
            <a:r>
              <a:rPr lang="ru-RU" dirty="0">
                <a:solidFill>
                  <a:srgbClr val="EB5757"/>
                </a:solidFill>
                <a:effectLst/>
                <a:latin typeface="SFMono-Regular"/>
              </a:rPr>
              <a:t>value_ptr1</a:t>
            </a:r>
            <a:r>
              <a:rPr lang="ru-RU" dirty="0"/>
              <a:t> и </a:t>
            </a:r>
            <a:r>
              <a:rPr lang="ru-RU" dirty="0">
                <a:solidFill>
                  <a:srgbClr val="EB5757"/>
                </a:solidFill>
                <a:effectLst/>
                <a:latin typeface="SFMono-Regular"/>
              </a:rPr>
              <a:t>value_ptr2</a:t>
            </a:r>
            <a:r>
              <a:rPr lang="ru-RU" dirty="0"/>
              <a:t>, ссылающиеся на неё. Доступ к значению </a:t>
            </a:r>
            <a:r>
              <a:rPr lang="ru-RU" dirty="0" err="1">
                <a:solidFill>
                  <a:srgbClr val="EB5757"/>
                </a:solidFill>
                <a:effectLst/>
                <a:latin typeface="SFMono-Regular"/>
              </a:rPr>
              <a:t>value</a:t>
            </a:r>
            <a:r>
              <a:rPr lang="ru-RU" dirty="0"/>
              <a:t> можно получить как напрямую по имени самой переменной, так и косвенно — </a:t>
            </a:r>
            <a:r>
              <a:rPr lang="ru-RU" dirty="0" err="1"/>
              <a:t>разыменовать</a:t>
            </a:r>
            <a:r>
              <a:rPr lang="ru-RU" dirty="0"/>
              <a:t> любой из указателей на неё.</a:t>
            </a:r>
          </a:p>
        </p:txBody>
      </p:sp>
      <p:sp>
        <p:nvSpPr>
          <p:cNvPr id="4" name="Номер слайда 3"/>
          <p:cNvSpPr>
            <a:spLocks noGrp="1"/>
          </p:cNvSpPr>
          <p:nvPr>
            <p:ph type="sldNum" sz="quarter" idx="5"/>
          </p:nvPr>
        </p:nvSpPr>
        <p:spPr/>
        <p:txBody>
          <a:bodyPr/>
          <a:lstStyle/>
          <a:p>
            <a:fld id="{C72A1285-F988-4153-B7C5-B887A867730D}" type="slidenum">
              <a:rPr lang="ru-RU" smtClean="0"/>
              <a:pPr/>
              <a:t>19</a:t>
            </a:fld>
            <a:endParaRPr lang="ru-RU"/>
          </a:p>
        </p:txBody>
      </p:sp>
    </p:spTree>
    <p:extLst>
      <p:ext uri="{BB962C8B-B14F-4D97-AF65-F5344CB8AC3E}">
        <p14:creationId xmlns:p14="http://schemas.microsoft.com/office/powerpoint/2010/main" val="3518266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Чтобы обратиться к полям и методам классов и структур через указатель, можно использовать оператор </a:t>
            </a:r>
            <a:r>
              <a:rPr lang="ru-RU" dirty="0">
                <a:solidFill>
                  <a:srgbClr val="EB5757"/>
                </a:solidFill>
                <a:effectLst/>
                <a:latin typeface="SFMono-Regular"/>
              </a:rPr>
              <a:t>-&gt;</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20</a:t>
            </a:fld>
            <a:endParaRPr lang="ru-RU"/>
          </a:p>
        </p:txBody>
      </p:sp>
    </p:spTree>
    <p:extLst>
      <p:ext uri="{BB962C8B-B14F-4D97-AF65-F5344CB8AC3E}">
        <p14:creationId xmlns:p14="http://schemas.microsoft.com/office/powerpoint/2010/main" val="3882019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Операцию разыменования </a:t>
            </a:r>
            <a:r>
              <a:rPr lang="ru-RU" dirty="0">
                <a:solidFill>
                  <a:srgbClr val="EB5757"/>
                </a:solidFill>
                <a:effectLst/>
                <a:latin typeface="SFMono-Regular"/>
              </a:rPr>
              <a:t>*</a:t>
            </a:r>
            <a:r>
              <a:rPr lang="ru-RU" dirty="0"/>
              <a:t> и операцию доступа к полям и методов </a:t>
            </a:r>
            <a:r>
              <a:rPr lang="ru-RU" dirty="0">
                <a:solidFill>
                  <a:srgbClr val="EB5757"/>
                </a:solidFill>
                <a:effectLst/>
                <a:latin typeface="SFMono-Regular"/>
              </a:rPr>
              <a:t>-&gt;</a:t>
            </a:r>
            <a:r>
              <a:rPr lang="ru-RU" dirty="0"/>
              <a:t> можно применять только к указателям, которые хранят адрес существующего объекта в памяти. Использовать их с неинициализированным или нулевым указателем нельзя — это приведёт к неопределённому поведению. Прежде чем применять указатель, который может потенциально иметь нулевое значение, сделайте проверку на равенство </a:t>
            </a:r>
            <a:r>
              <a:rPr lang="ru-RU" dirty="0" err="1">
                <a:solidFill>
                  <a:srgbClr val="EB5757"/>
                </a:solidFill>
                <a:effectLst/>
                <a:latin typeface="SFMono-Regular"/>
              </a:rPr>
              <a:t>nullptr</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21</a:t>
            </a:fld>
            <a:endParaRPr lang="ru-RU"/>
          </a:p>
        </p:txBody>
      </p:sp>
    </p:spTree>
    <p:extLst>
      <p:ext uri="{BB962C8B-B14F-4D97-AF65-F5344CB8AC3E}">
        <p14:creationId xmlns:p14="http://schemas.microsoft.com/office/powerpoint/2010/main" val="4260430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C++ — язык программирования высокого уровня, позволяющий создавать программы для разных программно-аппаратных платформ — от микроконтроллеров и мобильных телефонов до суперкомпьютеров.</a:t>
            </a:r>
            <a:endParaRPr lang="en-US" dirty="0"/>
          </a:p>
          <a:p>
            <a:endParaRPr lang="ru-RU" dirty="0"/>
          </a:p>
          <a:p>
            <a:r>
              <a:rPr lang="ru-RU" dirty="0"/>
              <a:t>Архитектурные различия между этими платформами значительны: набор инструкций процессора, устройство памяти, организация ввода-вывода со внешними устройствами. Компилятор берёт на себя заботу о том, как преобразовать программу в машинный код для целевой платформы, а стандартная библиотека предоставляет надёжные компоненты, подходящие для решения повседневных задач.</a:t>
            </a:r>
            <a:endParaRPr lang="en-US" dirty="0"/>
          </a:p>
          <a:p>
            <a:endParaRPr lang="ru-RU" dirty="0"/>
          </a:p>
          <a:p>
            <a:r>
              <a:rPr lang="ru-RU" dirty="0"/>
              <a:t>Сильная сторона C++ в том, что когда стандартные решения не подходят, язык даёт вам возможность «спуститься» на более низкий уровень, ближе к железу, чтобы оптимально распорядиться ресурсами компьютера.</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3</a:t>
            </a:fld>
            <a:endParaRPr lang="ru-RU"/>
          </a:p>
        </p:txBody>
      </p:sp>
    </p:spTree>
    <p:extLst>
      <p:ext uri="{BB962C8B-B14F-4D97-AF65-F5344CB8AC3E}">
        <p14:creationId xmlns:p14="http://schemas.microsoft.com/office/powerpoint/2010/main" val="35390734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Переменные в C++ можно объявить константными, чтобы защитить их значение от непреднамеренной модификации. При попытке изменить значение константной переменной компилятор выдаст ошибку.</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Свойство константности сохраняется и при взятии адреса объекта. Операция &amp; возвращает указатель на константный объект — его ещё называют указателем на константу. Такой указатель разрешает читать значение объекта, но не модифицировать его:</a:t>
            </a:r>
          </a:p>
          <a:p>
            <a:r>
              <a:rPr lang="ru-RU" dirty="0"/>
              <a:t>Здесь компилятор не разрешает задать указателю типа </a:t>
            </a:r>
            <a:r>
              <a:rPr lang="ru-RU" dirty="0" err="1">
                <a:solidFill>
                  <a:srgbClr val="EB5757"/>
                </a:solidFill>
                <a:effectLst/>
                <a:latin typeface="SFMono-Regular"/>
              </a:rPr>
              <a:t>int</a:t>
            </a:r>
            <a:r>
              <a:rPr lang="ru-RU" dirty="0">
                <a:solidFill>
                  <a:srgbClr val="EB5757"/>
                </a:solidFill>
                <a:effectLst/>
                <a:latin typeface="SFMono-Regular"/>
              </a:rPr>
              <a:t>*</a:t>
            </a:r>
            <a:r>
              <a:rPr lang="ru-RU" dirty="0"/>
              <a:t> значение адреса константного объекта. Такой указатель позволил бы изменить состояние объекта. В этом плане указатели на константу похожи на константные ссылки.</a:t>
            </a:r>
            <a:endParaRPr lang="en-US"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22</a:t>
            </a:fld>
            <a:endParaRPr lang="ru-RU"/>
          </a:p>
        </p:txBody>
      </p:sp>
    </p:spTree>
    <p:extLst>
      <p:ext uri="{BB962C8B-B14F-4D97-AF65-F5344CB8AC3E}">
        <p14:creationId xmlns:p14="http://schemas.microsoft.com/office/powerpoint/2010/main" val="186509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на константу может хранить адрес </a:t>
            </a:r>
            <a:r>
              <a:rPr lang="ru-RU" dirty="0" err="1"/>
              <a:t>неконстантного</a:t>
            </a:r>
            <a:r>
              <a:rPr lang="ru-RU" dirty="0"/>
              <a:t> объекта и таким образом предоставить доступ к объекту только для чтения. В этом случае указатель на константу ведёт себя подобно константой ссылке. </a:t>
            </a:r>
          </a:p>
          <a:p>
            <a:r>
              <a:rPr lang="ru-RU" dirty="0"/>
              <a:t>Константные ссылки и указатели на константу запрещают модифицировать объект, только если вы используете именно их. Изменять значение объекта иным способом можно.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этой программе доступ к переменной </a:t>
            </a:r>
            <a:r>
              <a:rPr lang="ru-RU" dirty="0" err="1"/>
              <a:t>value</a:t>
            </a:r>
            <a:r>
              <a:rPr lang="ru-RU" dirty="0"/>
              <a:t> через указатель </a:t>
            </a:r>
            <a:r>
              <a:rPr lang="ru-RU" dirty="0" err="1"/>
              <a:t>const_value_ptr</a:t>
            </a:r>
            <a:r>
              <a:rPr lang="ru-RU" dirty="0"/>
              <a:t> разрешается только для чтения. Саму переменную </a:t>
            </a:r>
            <a:r>
              <a:rPr lang="ru-RU" dirty="0" err="1"/>
              <a:t>value</a:t>
            </a:r>
            <a:r>
              <a:rPr lang="ru-RU" dirty="0"/>
              <a:t> можно изменять как обычно.</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23</a:t>
            </a:fld>
            <a:endParaRPr lang="ru-RU"/>
          </a:p>
        </p:txBody>
      </p:sp>
    </p:spTree>
    <p:extLst>
      <p:ext uri="{BB962C8B-B14F-4D97-AF65-F5344CB8AC3E}">
        <p14:creationId xmlns:p14="http://schemas.microsoft.com/office/powerpoint/2010/main" val="1937818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В отличие от ссылок, указатели могут в процессе жизни менять своё значение, храня в разные моменты времени адреса разных объектов. Простейший способ изменить значение указателя — присвоить ему адрес другого объекта:</a:t>
            </a:r>
          </a:p>
        </p:txBody>
      </p:sp>
      <p:sp>
        <p:nvSpPr>
          <p:cNvPr id="4" name="Номер слайда 3"/>
          <p:cNvSpPr>
            <a:spLocks noGrp="1"/>
          </p:cNvSpPr>
          <p:nvPr>
            <p:ph type="sldNum" sz="quarter" idx="5"/>
          </p:nvPr>
        </p:nvSpPr>
        <p:spPr/>
        <p:txBody>
          <a:bodyPr/>
          <a:lstStyle/>
          <a:p>
            <a:fld id="{C72A1285-F988-4153-B7C5-B887A867730D}" type="slidenum">
              <a:rPr lang="ru-RU" smtClean="0"/>
              <a:pPr/>
              <a:t>24</a:t>
            </a:fld>
            <a:endParaRPr lang="ru-RU"/>
          </a:p>
        </p:txBody>
      </p:sp>
    </p:spTree>
    <p:extLst>
      <p:ext uri="{BB962C8B-B14F-4D97-AF65-F5344CB8AC3E}">
        <p14:creationId xmlns:p14="http://schemas.microsoft.com/office/powerpoint/2010/main" val="3914601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Указатель на константу сам константой не будет и может в любой момент начать ссылаться на другой объект:</a:t>
            </a:r>
          </a:p>
        </p:txBody>
      </p:sp>
      <p:sp>
        <p:nvSpPr>
          <p:cNvPr id="4" name="Номер слайда 3"/>
          <p:cNvSpPr>
            <a:spLocks noGrp="1"/>
          </p:cNvSpPr>
          <p:nvPr>
            <p:ph type="sldNum" sz="quarter" idx="5"/>
          </p:nvPr>
        </p:nvSpPr>
        <p:spPr/>
        <p:txBody>
          <a:bodyPr/>
          <a:lstStyle/>
          <a:p>
            <a:fld id="{C72A1285-F988-4153-B7C5-B887A867730D}" type="slidenum">
              <a:rPr lang="ru-RU" smtClean="0"/>
              <a:pPr/>
              <a:t>25</a:t>
            </a:fld>
            <a:endParaRPr lang="ru-RU"/>
          </a:p>
        </p:txBody>
      </p:sp>
    </p:spTree>
    <p:extLst>
      <p:ext uri="{BB962C8B-B14F-4D97-AF65-F5344CB8AC3E}">
        <p14:creationId xmlns:p14="http://schemas.microsoft.com/office/powerpoint/2010/main" val="24566469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Значение константного указателя нельзя изменить после инициализации. Чтобы объявить такой указатель, поставьте </a:t>
            </a:r>
            <a:r>
              <a:rPr lang="ru-RU" dirty="0" err="1"/>
              <a:t>const</a:t>
            </a:r>
            <a:r>
              <a:rPr lang="ru-RU" dirty="0"/>
              <a:t> справа от знака *. Как и обычная константа, константный указатель должен быть инициализирован при объявлении:</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26</a:t>
            </a:fld>
            <a:endParaRPr lang="ru-RU"/>
          </a:p>
        </p:txBody>
      </p:sp>
    </p:spTree>
    <p:extLst>
      <p:ext uri="{BB962C8B-B14F-4D97-AF65-F5344CB8AC3E}">
        <p14:creationId xmlns:p14="http://schemas.microsoft.com/office/powerpoint/2010/main" val="545213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Есть простое мнемоническое правило, которое позволяет запомнить, к чему относится </a:t>
            </a:r>
            <a:r>
              <a:rPr lang="ru-RU" dirty="0" err="1">
                <a:solidFill>
                  <a:srgbClr val="EB5757"/>
                </a:solidFill>
                <a:effectLst/>
                <a:latin typeface="SFMono-Regular"/>
              </a:rPr>
              <a:t>const</a:t>
            </a:r>
            <a:r>
              <a:rPr lang="ru-RU" dirty="0"/>
              <a:t> в типе указателя. Для этого прочитайте объявление указателя справа налево, заменяя символ </a:t>
            </a:r>
            <a:r>
              <a:rPr lang="ru-RU" dirty="0">
                <a:solidFill>
                  <a:srgbClr val="EB5757"/>
                </a:solidFill>
                <a:effectLst/>
                <a:latin typeface="SFMono-Regular"/>
              </a:rPr>
              <a:t>*</a:t>
            </a:r>
            <a:r>
              <a:rPr lang="ru-RU" dirty="0"/>
              <a:t> на слово «указатель».</a:t>
            </a:r>
          </a:p>
        </p:txBody>
      </p:sp>
      <p:sp>
        <p:nvSpPr>
          <p:cNvPr id="4" name="Номер слайда 3"/>
          <p:cNvSpPr>
            <a:spLocks noGrp="1"/>
          </p:cNvSpPr>
          <p:nvPr>
            <p:ph type="sldNum" sz="quarter" idx="5"/>
          </p:nvPr>
        </p:nvSpPr>
        <p:spPr/>
        <p:txBody>
          <a:bodyPr/>
          <a:lstStyle/>
          <a:p>
            <a:fld id="{C72A1285-F988-4153-B7C5-B887A867730D}" type="slidenum">
              <a:rPr lang="ru-RU" smtClean="0"/>
              <a:pPr/>
              <a:t>28</a:t>
            </a:fld>
            <a:endParaRPr lang="ru-RU"/>
          </a:p>
        </p:txBody>
      </p:sp>
    </p:spTree>
    <p:extLst>
      <p:ext uri="{BB962C8B-B14F-4D97-AF65-F5344CB8AC3E}">
        <p14:creationId xmlns:p14="http://schemas.microsoft.com/office/powerpoint/2010/main" val="23959863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Указатели на константу нужны, чтобы хранить адрес константного объекта и ограничивать доступ к </a:t>
            </a:r>
            <a:r>
              <a:rPr lang="ru-RU" dirty="0" err="1"/>
              <a:t>неконстантным</a:t>
            </a:r>
            <a:r>
              <a:rPr lang="ru-RU" dirty="0"/>
              <a:t> объектам. Само значение указателя также может быть константным. Инициализированный при объявлении указатель будет хранить адрес одного и того же объекта в памяти.</a:t>
            </a:r>
          </a:p>
        </p:txBody>
      </p:sp>
      <p:sp>
        <p:nvSpPr>
          <p:cNvPr id="4" name="Номер слайда 3"/>
          <p:cNvSpPr>
            <a:spLocks noGrp="1"/>
          </p:cNvSpPr>
          <p:nvPr>
            <p:ph type="sldNum" sz="quarter" idx="5"/>
          </p:nvPr>
        </p:nvSpPr>
        <p:spPr/>
        <p:txBody>
          <a:bodyPr/>
          <a:lstStyle/>
          <a:p>
            <a:fld id="{C72A1285-F988-4153-B7C5-B887A867730D}" type="slidenum">
              <a:rPr lang="ru-RU" smtClean="0"/>
              <a:pPr/>
              <a:t>29</a:t>
            </a:fld>
            <a:endParaRPr lang="ru-RU"/>
          </a:p>
        </p:txBody>
      </p:sp>
    </p:spTree>
    <p:extLst>
      <p:ext uri="{BB962C8B-B14F-4D97-AF65-F5344CB8AC3E}">
        <p14:creationId xmlns:p14="http://schemas.microsoft.com/office/powerpoint/2010/main" val="21535808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xfrm>
            <a:off x="381000" y="685800"/>
            <a:ext cx="6096000" cy="3429000"/>
          </a:xfrm>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31</a:t>
            </a:fld>
            <a:endParaRPr lang="ru-RU"/>
          </a:p>
        </p:txBody>
      </p:sp>
    </p:spTree>
    <p:extLst>
      <p:ext uri="{BB962C8B-B14F-4D97-AF65-F5344CB8AC3E}">
        <p14:creationId xmlns:p14="http://schemas.microsoft.com/office/powerpoint/2010/main" val="2607609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xfrm>
            <a:off x="381000" y="685800"/>
            <a:ext cx="6096000" cy="3429000"/>
          </a:xfrm>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32</a:t>
            </a:fld>
            <a:endParaRPr lang="ru-RU"/>
          </a:p>
        </p:txBody>
      </p:sp>
    </p:spTree>
    <p:extLst>
      <p:ext uri="{BB962C8B-B14F-4D97-AF65-F5344CB8AC3E}">
        <p14:creationId xmlns:p14="http://schemas.microsoft.com/office/powerpoint/2010/main" val="25528145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33</a:t>
            </a:fld>
            <a:endParaRPr lang="ru-RU"/>
          </a:p>
        </p:txBody>
      </p:sp>
    </p:spTree>
    <p:extLst>
      <p:ext uri="{BB962C8B-B14F-4D97-AF65-F5344CB8AC3E}">
        <p14:creationId xmlns:p14="http://schemas.microsoft.com/office/powerpoint/2010/main" val="399687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Один из таких ресурсов — память, которая используется для хранения кода программы и обработки её данных. Чтобы код на C++ мог выполняться на разных программно-аппаратных платформах, язык предоставляет программисту модель памяти ******— абстракцию, скрывающую особенности работы с памятью на конкретной платформе.</a:t>
            </a:r>
          </a:p>
          <a:p>
            <a:endParaRPr lang="ru-RU" dirty="0"/>
          </a:p>
          <a:p>
            <a:r>
              <a:rPr lang="ru-RU" dirty="0"/>
              <a:t>С точки зрения C++ память компьютера состоит из одной или нескольких непрерывных последовательностей ячеек. Эти ячейки называются байтами.</a:t>
            </a:r>
          </a:p>
          <a:p>
            <a:endParaRPr lang="ru-RU" dirty="0"/>
          </a:p>
          <a:p>
            <a:r>
              <a:rPr lang="ru-RU" dirty="0"/>
              <a:t>Байт — минимальная адресуемая единица памяти. В большинстве современных компьютеров каждый байт состоит из восьми двоичных разрядов, называемых битами, что позволяет ему принимать 2^8=256 различных значений. Каждый байт в памяти имеет уникальный адрес </a:t>
            </a:r>
            <a:r>
              <a:rPr lang="ru-RU" b="1" dirty="0"/>
              <a:t>—</a:t>
            </a:r>
            <a:r>
              <a:rPr lang="ru-RU" dirty="0"/>
              <a:t> числовое значение, задающее его местоположение в памяти.</a:t>
            </a:r>
          </a:p>
          <a:p>
            <a:endParaRPr lang="ru-RU" dirty="0"/>
          </a:p>
          <a:p>
            <a:r>
              <a:rPr lang="ru-RU" dirty="0"/>
              <a:t>На рисунке показано схематичное представление памяти программы. В ячейке с адресом 0x400018 находится байт со значением 42. Значения остальных ячеек памяти для примера не важны, поэтому на рисунке их нет.</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Префикс 0x говорит о том, что целое число записано в шестнадцатеричной системе счисления. Разряды этой системы счисления — степени числа, то есть 1, 16, 256, 65536. Шестнадцатеричная система счисления часто используется для записи адресов, так как «круглые» числа в ней — это степени числа 16, а значит, и числа 2.</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4</a:t>
            </a:fld>
            <a:endParaRPr lang="ru-RU"/>
          </a:p>
        </p:txBody>
      </p:sp>
    </p:spTree>
    <p:extLst>
      <p:ext uri="{BB962C8B-B14F-4D97-AF65-F5344CB8AC3E}">
        <p14:creationId xmlns:p14="http://schemas.microsoft.com/office/powerpoint/2010/main" val="27768641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xfrm>
            <a:off x="381000" y="685800"/>
            <a:ext cx="6096000" cy="3429000"/>
          </a:xfrm>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34</a:t>
            </a:fld>
            <a:endParaRPr lang="ru-RU"/>
          </a:p>
        </p:txBody>
      </p:sp>
    </p:spTree>
    <p:extLst>
      <p:ext uri="{BB962C8B-B14F-4D97-AF65-F5344CB8AC3E}">
        <p14:creationId xmlns:p14="http://schemas.microsoft.com/office/powerpoint/2010/main" val="33131057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xfrm>
            <a:off x="381000" y="685800"/>
            <a:ext cx="6096000" cy="3429000"/>
          </a:xfrm>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35</a:t>
            </a:fld>
            <a:endParaRPr lang="ru-RU"/>
          </a:p>
        </p:txBody>
      </p:sp>
    </p:spTree>
    <p:extLst>
      <p:ext uri="{BB962C8B-B14F-4D97-AF65-F5344CB8AC3E}">
        <p14:creationId xmlns:p14="http://schemas.microsoft.com/office/powerpoint/2010/main" val="27272785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36243451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xfrm>
            <a:off x="381000" y="685800"/>
            <a:ext cx="6096000" cy="3429000"/>
          </a:xfrm>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37</a:t>
            </a:fld>
            <a:endParaRPr lang="ru-RU"/>
          </a:p>
        </p:txBody>
      </p:sp>
    </p:spTree>
    <p:extLst>
      <p:ext uri="{BB962C8B-B14F-4D97-AF65-F5344CB8AC3E}">
        <p14:creationId xmlns:p14="http://schemas.microsoft.com/office/powerpoint/2010/main" val="9315343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xfrm>
            <a:off x="381000" y="685800"/>
            <a:ext cx="6096000" cy="3429000"/>
          </a:xfrm>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38</a:t>
            </a:fld>
            <a:endParaRPr lang="ru-RU"/>
          </a:p>
        </p:txBody>
      </p:sp>
    </p:spTree>
    <p:extLst>
      <p:ext uri="{BB962C8B-B14F-4D97-AF65-F5344CB8AC3E}">
        <p14:creationId xmlns:p14="http://schemas.microsoft.com/office/powerpoint/2010/main" val="18829560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xfrm>
            <a:off x="381000" y="685800"/>
            <a:ext cx="6096000" cy="3429000"/>
          </a:xfrm>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39</a:t>
            </a:fld>
            <a:endParaRPr lang="ru-RU"/>
          </a:p>
        </p:txBody>
      </p:sp>
    </p:spTree>
    <p:extLst>
      <p:ext uri="{BB962C8B-B14F-4D97-AF65-F5344CB8AC3E}">
        <p14:creationId xmlns:p14="http://schemas.microsoft.com/office/powerpoint/2010/main" val="4755506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xfrm>
            <a:off x="381000" y="685800"/>
            <a:ext cx="6096000" cy="3429000"/>
          </a:xfrm>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40</a:t>
            </a:fld>
            <a:endParaRPr lang="ru-RU"/>
          </a:p>
        </p:txBody>
      </p:sp>
    </p:spTree>
    <p:extLst>
      <p:ext uri="{BB962C8B-B14F-4D97-AF65-F5344CB8AC3E}">
        <p14:creationId xmlns:p14="http://schemas.microsoft.com/office/powerpoint/2010/main" val="38383916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xfrm>
            <a:off x="381000" y="685800"/>
            <a:ext cx="6096000" cy="3429000"/>
          </a:xfrm>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42</a:t>
            </a:fld>
            <a:endParaRPr lang="ru-RU"/>
          </a:p>
        </p:txBody>
      </p:sp>
    </p:spTree>
    <p:extLst>
      <p:ext uri="{BB962C8B-B14F-4D97-AF65-F5344CB8AC3E}">
        <p14:creationId xmlns:p14="http://schemas.microsoft.com/office/powerpoint/2010/main" val="16609268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xfrm>
            <a:off x="381000" y="685800"/>
            <a:ext cx="6096000" cy="3429000"/>
          </a:xfrm>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43</a:t>
            </a:fld>
            <a:endParaRPr lang="ru-RU"/>
          </a:p>
        </p:txBody>
      </p:sp>
    </p:spTree>
    <p:extLst>
      <p:ext uri="{BB962C8B-B14F-4D97-AF65-F5344CB8AC3E}">
        <p14:creationId xmlns:p14="http://schemas.microsoft.com/office/powerpoint/2010/main" val="27298331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xfrm>
            <a:off x="381000" y="685800"/>
            <a:ext cx="6096000" cy="3429000"/>
          </a:xfrm>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44</a:t>
            </a:fld>
            <a:endParaRPr lang="ru-RU"/>
          </a:p>
        </p:txBody>
      </p:sp>
    </p:spTree>
    <p:extLst>
      <p:ext uri="{BB962C8B-B14F-4D97-AF65-F5344CB8AC3E}">
        <p14:creationId xmlns:p14="http://schemas.microsoft.com/office/powerpoint/2010/main" val="3234681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Программы на C++ не манипулируют содержимым ячеек памяти напрямую. Вместо этого они работают с объектами — создают, разрушают их, считывают и модифицируют состояние объектов. В данной теме под термином «объект» будем по умолчанию подразумевать понятие не из объектно-ориентированного программирования, а более абстрактное. Объектом в C++ называется регион в памяти, который обладает такими свойствами:</a:t>
            </a:r>
          </a:p>
          <a:p>
            <a:pPr>
              <a:buFont typeface="Arial" panose="020B0604020202020204" pitchFamily="34" charset="0"/>
              <a:buChar char="•"/>
            </a:pPr>
            <a:r>
              <a:rPr lang="ru-RU" b="1" dirty="0"/>
              <a:t>Размер в байтах</a:t>
            </a:r>
            <a:r>
              <a:rPr lang="ru-RU" dirty="0"/>
              <a:t>. Типы </a:t>
            </a:r>
            <a:r>
              <a:rPr lang="ru-RU" dirty="0" err="1"/>
              <a:t>char</a:t>
            </a:r>
            <a:r>
              <a:rPr lang="ru-RU" dirty="0"/>
              <a:t>, </a:t>
            </a:r>
            <a:r>
              <a:rPr lang="ru-RU" dirty="0" err="1"/>
              <a:t>unsigned</a:t>
            </a:r>
            <a:r>
              <a:rPr lang="ru-RU" dirty="0"/>
              <a:t> </a:t>
            </a:r>
            <a:r>
              <a:rPr lang="ru-RU" dirty="0" err="1"/>
              <a:t>char</a:t>
            </a:r>
            <a:r>
              <a:rPr lang="ru-RU" dirty="0"/>
              <a:t>, int8_t, uint8_t и </a:t>
            </a:r>
            <a:r>
              <a:rPr lang="ru-RU" dirty="0" err="1"/>
              <a:t>std</a:t>
            </a:r>
            <a:r>
              <a:rPr lang="ru-RU" dirty="0"/>
              <a:t>::</a:t>
            </a:r>
            <a:r>
              <a:rPr lang="ru-RU" dirty="0" err="1"/>
              <a:t>byte</a:t>
            </a:r>
            <a:r>
              <a:rPr lang="ru-RU" dirty="0"/>
              <a:t> занимают ровно один байт памяти, а другие типы могут требовать несколько байтов. Например, значение типа </a:t>
            </a:r>
            <a:r>
              <a:rPr lang="ru-RU" dirty="0" err="1"/>
              <a:t>int</a:t>
            </a:r>
            <a:r>
              <a:rPr lang="ru-RU" dirty="0"/>
              <a:t> в программах, компилируемых для 32-разрядных процессоров, может занимать в памяти четыре байта, а для 16-разрядных — два. Узнать, сколько байт занимает тип или переменная, позволяет оператор </a:t>
            </a:r>
            <a:r>
              <a:rPr lang="ru-RU" b="1" dirty="0" err="1"/>
              <a:t>sizeof</a:t>
            </a:r>
            <a:r>
              <a:rPr lang="ru-RU" dirty="0"/>
              <a:t>.</a:t>
            </a:r>
          </a:p>
          <a:p>
            <a:pPr>
              <a:buFont typeface="Arial" panose="020B0604020202020204" pitchFamily="34" charset="0"/>
              <a:buChar char="•"/>
            </a:pPr>
            <a:r>
              <a:rPr lang="ru-RU" b="1" dirty="0"/>
              <a:t>Требования к выравниванию в памяти</a:t>
            </a:r>
            <a:r>
              <a:rPr lang="ru-RU" dirty="0"/>
              <a:t>— степень двойки, число, равное количеству байтов между адресами, по которым могут размещаться объекты данного типа. Оператор </a:t>
            </a:r>
            <a:r>
              <a:rPr lang="ru-RU" b="1" dirty="0" err="1"/>
              <a:t>alignof</a:t>
            </a:r>
            <a:r>
              <a:rPr lang="ru-RU" dirty="0"/>
              <a:t> возвращает значение выравнивания для заданного типа на целевой платформе. В общем случае оно может отличаться от размера объекта, возвращаемого </a:t>
            </a:r>
            <a:r>
              <a:rPr lang="ru-RU" b="1" dirty="0" err="1"/>
              <a:t>sizeof</a:t>
            </a:r>
            <a:r>
              <a:rPr lang="ru-RU" dirty="0"/>
              <a:t>.</a:t>
            </a:r>
          </a:p>
          <a:p>
            <a:pPr>
              <a:buFont typeface="Arial" panose="020B0604020202020204" pitchFamily="34" charset="0"/>
              <a:buChar char="•"/>
            </a:pPr>
            <a:r>
              <a:rPr lang="ru-RU" b="1" dirty="0"/>
              <a:t>Тип</a:t>
            </a:r>
            <a:r>
              <a:rPr lang="ru-RU" dirty="0"/>
              <a:t>. Позволяет программе правильно работать с областью памяти, которую объект занимает. Например, несмотря на то, что размеры типов </a:t>
            </a:r>
            <a:r>
              <a:rPr lang="ru-RU" dirty="0" err="1"/>
              <a:t>float</a:t>
            </a:r>
            <a:r>
              <a:rPr lang="ru-RU" dirty="0"/>
              <a:t> и </a:t>
            </a:r>
            <a:r>
              <a:rPr lang="ru-RU" dirty="0" err="1"/>
              <a:t>int</a:t>
            </a:r>
            <a:r>
              <a:rPr lang="ru-RU" dirty="0"/>
              <a:t> могут совпадать, для работы с ними компилятор генерирует различающийся машинный код.</a:t>
            </a:r>
          </a:p>
          <a:p>
            <a:pPr>
              <a:buFont typeface="Arial" panose="020B0604020202020204" pitchFamily="34" charset="0"/>
              <a:buChar char="•"/>
            </a:pPr>
            <a:r>
              <a:rPr lang="ru-RU" b="1" dirty="0"/>
              <a:t>Значение</a:t>
            </a:r>
            <a:r>
              <a:rPr lang="ru-RU" dirty="0"/>
              <a:t>, которое определяется содержимым области памяти, занимаемой объектом. Значение может быть неопределённым — например, при объявлении неинициализированной локальной переменной примитивного типа данных, такого как </a:t>
            </a:r>
            <a:r>
              <a:rPr lang="ru-RU" dirty="0" err="1"/>
              <a:t>int</a:t>
            </a:r>
            <a:r>
              <a:rPr lang="ru-RU" dirty="0"/>
              <a:t> или </a:t>
            </a:r>
            <a:r>
              <a:rPr lang="ru-RU" dirty="0" err="1"/>
              <a:t>char</a:t>
            </a:r>
            <a:r>
              <a:rPr lang="ru-RU" dirty="0"/>
              <a:t>.</a:t>
            </a:r>
          </a:p>
          <a:p>
            <a:pPr>
              <a:buFont typeface="Arial" panose="020B0604020202020204" pitchFamily="34" charset="0"/>
              <a:buChar char="•"/>
            </a:pPr>
            <a:r>
              <a:rPr lang="ru-RU" b="1" dirty="0"/>
              <a:t>Продолжительность времени жизни</a:t>
            </a:r>
            <a:r>
              <a:rPr lang="ru-RU" dirty="0"/>
              <a:t>. Например, время жизни локальных переменных ограничено блоком, внутри которого они объявлены, а глобальных переменных — продолжительностью работы программы.</a:t>
            </a:r>
          </a:p>
          <a:p>
            <a:pPr>
              <a:buFont typeface="Arial" panose="020B0604020202020204" pitchFamily="34" charset="0"/>
              <a:buChar char="•"/>
            </a:pPr>
            <a:r>
              <a:rPr lang="ru-RU" dirty="0"/>
              <a:t>Опциональное </a:t>
            </a:r>
            <a:r>
              <a:rPr lang="ru-RU" b="1" dirty="0"/>
              <a:t>имя</a:t>
            </a:r>
            <a:r>
              <a:rPr lang="ru-RU" dirty="0"/>
              <a:t>. Имя позволяет обращаться к объекту в программе. Простейший пример — имя переменной. Имя может отсутствовать у временного объекта, который создают как промежуточный результат вычислений. Один объект может быть доступен по нескольким именам. Так, например, ссылка создаст ещё одно имя для уже существующего объекта.</a:t>
            </a:r>
          </a:p>
          <a:p>
            <a:pPr>
              <a:buFont typeface="Arial" panose="020B0604020202020204" pitchFamily="34" charset="0"/>
              <a:buChar char="•"/>
            </a:pPr>
            <a:endParaRPr lang="ru-RU" dirty="0"/>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5</a:t>
            </a:fld>
            <a:endParaRPr lang="ru-RU"/>
          </a:p>
        </p:txBody>
      </p:sp>
    </p:spTree>
    <p:extLst>
      <p:ext uri="{BB962C8B-B14F-4D97-AF65-F5344CB8AC3E}">
        <p14:creationId xmlns:p14="http://schemas.microsoft.com/office/powerpoint/2010/main" val="28628628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xfrm>
            <a:off x="381000" y="685800"/>
            <a:ext cx="6096000" cy="3429000"/>
          </a:xfrm>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45</a:t>
            </a:fld>
            <a:endParaRPr lang="ru-RU"/>
          </a:p>
        </p:txBody>
      </p:sp>
    </p:spTree>
    <p:extLst>
      <p:ext uri="{BB962C8B-B14F-4D97-AF65-F5344CB8AC3E}">
        <p14:creationId xmlns:p14="http://schemas.microsoft.com/office/powerpoint/2010/main" val="25721070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47</a:t>
            </a:fld>
            <a:endParaRPr lang="ru-RU"/>
          </a:p>
        </p:txBody>
      </p:sp>
      <p:sp>
        <p:nvSpPr>
          <p:cNvPr id="139267" name="Rectangle 2"/>
          <p:cNvSpPr>
            <a:spLocks noGrp="1" noRot="1" noChangeAspect="1" noChangeArrowheads="1" noTextEdit="1"/>
          </p:cNvSpPr>
          <p:nvPr>
            <p:ph type="sldImg"/>
          </p:nvPr>
        </p:nvSpPr>
        <p:spPr>
          <a:xfrm>
            <a:off x="381000" y="685800"/>
            <a:ext cx="6096000" cy="3429000"/>
          </a:xfrm>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dirty="0"/>
              <a:t>Хранение данных</a:t>
            </a:r>
          </a:p>
          <a:p>
            <a:pPr eaLnBrk="1" hangingPunct="1">
              <a:lnSpc>
                <a:spcPct val="80000"/>
              </a:lnSpc>
            </a:pPr>
            <a:r>
              <a:rPr lang="ru-RU" sz="900" dirty="0"/>
              <a:t>Одной из самых важных функций любого языка программирования является предоставление возможностей для управления </a:t>
            </a:r>
            <a:r>
              <a:rPr lang="ru-RU" sz="900" dirty="0">
                <a:hlinkClick r:id="rId3" tooltip="Компьютерная память"/>
              </a:rPr>
              <a:t>памятью</a:t>
            </a:r>
            <a:r>
              <a:rPr lang="ru-RU" sz="900" dirty="0"/>
              <a:t> и объектами, хранящимися в ней.</a:t>
            </a:r>
          </a:p>
          <a:p>
            <a:pPr eaLnBrk="1" hangingPunct="1">
              <a:lnSpc>
                <a:spcPct val="80000"/>
              </a:lnSpc>
            </a:pPr>
            <a:r>
              <a:rPr lang="ru-RU" sz="900" dirty="0"/>
              <a:t>В С</a:t>
            </a:r>
            <a:r>
              <a:rPr lang="en-US" sz="900" dirty="0"/>
              <a:t>++</a:t>
            </a:r>
            <a:r>
              <a:rPr lang="ru-RU" sz="900" dirty="0"/>
              <a:t> есть три разных способа выделения памяти для объектов:</a:t>
            </a:r>
          </a:p>
          <a:p>
            <a:pPr eaLnBrk="1" hangingPunct="1">
              <a:lnSpc>
                <a:spcPct val="80000"/>
              </a:lnSpc>
            </a:pPr>
            <a:r>
              <a:rPr lang="ru-RU" sz="900" i="1" dirty="0"/>
              <a:t>Статическое выделение памяти</a:t>
            </a:r>
            <a:r>
              <a:rPr lang="ru-RU" sz="900" dirty="0"/>
              <a:t>: пространство для объектов создаётся в области хранения данных кода программы в момент компиляции; </a:t>
            </a:r>
            <a:r>
              <a:rPr lang="ru-RU" sz="900" dirty="0">
                <a:hlinkClick r:id="rId4" tooltip="Время жизни (программирование)"/>
              </a:rPr>
              <a:t>время жизни</a:t>
            </a:r>
            <a:r>
              <a:rPr lang="ru-RU" sz="900" dirty="0"/>
              <a:t> таких объектов совпадает со временем жизни этого кода. </a:t>
            </a:r>
          </a:p>
          <a:p>
            <a:pPr eaLnBrk="1" hangingPunct="1">
              <a:lnSpc>
                <a:spcPct val="80000"/>
              </a:lnSpc>
            </a:pPr>
            <a:r>
              <a:rPr lang="ru-RU" sz="900" i="1" dirty="0"/>
              <a:t>Автоматическое выделение памяти</a:t>
            </a:r>
            <a:r>
              <a:rPr lang="ru-RU" sz="900" dirty="0"/>
              <a:t>: объекты можно временно хранить в </a:t>
            </a:r>
            <a:r>
              <a:rPr lang="ru-RU" sz="900" dirty="0">
                <a:hlinkClick r:id="rId5" tooltip="Стек"/>
              </a:rPr>
              <a:t>стеке</a:t>
            </a:r>
            <a:r>
              <a:rPr lang="ru-RU" sz="9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dirty="0"/>
              <a:t>Динамическое выделение памяти</a:t>
            </a:r>
            <a:r>
              <a:rPr lang="ru-RU" sz="900" dirty="0"/>
              <a:t>: блоки памяти нужного размера могут запрашиваться во время выполнения программы с помощью библиотечных функций </a:t>
            </a:r>
            <a:r>
              <a:rPr lang="ru-RU" sz="900" dirty="0" err="1"/>
              <a:t>malloc</a:t>
            </a:r>
            <a:r>
              <a:rPr lang="ru-RU" sz="900" dirty="0"/>
              <a:t>, </a:t>
            </a:r>
            <a:r>
              <a:rPr lang="ru-RU" sz="900" dirty="0" err="1"/>
              <a:t>realloc</a:t>
            </a:r>
            <a:r>
              <a:rPr lang="ru-RU" sz="900" dirty="0"/>
              <a:t> и </a:t>
            </a:r>
            <a:r>
              <a:rPr lang="ru-RU" sz="900" dirty="0" err="1"/>
              <a:t>free</a:t>
            </a:r>
            <a:r>
              <a:rPr lang="ru-RU" sz="900" dirty="0"/>
              <a:t> из области памяти, называемой </a:t>
            </a:r>
            <a:r>
              <a:rPr lang="ru-RU" sz="900" dirty="0">
                <a:hlinkClick r:id="rId6" tooltip="Куча (информатика)"/>
              </a:rPr>
              <a:t>кучей</a:t>
            </a:r>
            <a:r>
              <a:rPr lang="ru-RU" sz="900" dirty="0"/>
              <a:t>. Эти блоки освобождаются и могут быть использованы снова после вызова для них функции </a:t>
            </a:r>
            <a:r>
              <a:rPr lang="ru-RU" sz="900" dirty="0" err="1"/>
              <a:t>free</a:t>
            </a:r>
            <a:r>
              <a:rPr lang="ru-RU" sz="900" dirty="0"/>
              <a:t>. </a:t>
            </a:r>
          </a:p>
          <a:p>
            <a:pPr eaLnBrk="1" hangingPunct="1">
              <a:lnSpc>
                <a:spcPct val="80000"/>
              </a:lnSpc>
            </a:pPr>
            <a:r>
              <a:rPr lang="ru-RU" sz="900" dirty="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dirty="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dirty="0">
                <a:hlinkClick r:id="rId7" tooltip="Компилятор"/>
              </a:rPr>
              <a:t>компилятором</a:t>
            </a:r>
            <a:r>
              <a:rPr lang="ru-RU" sz="900" dirty="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dirty="0">
                <a:hlinkClick r:id="rId8" tooltip="Баг"/>
              </a:rPr>
              <a:t>ошибок</a:t>
            </a:r>
            <a:r>
              <a:rPr lang="ru-RU" sz="900" dirty="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48</a:t>
            </a:fld>
            <a:endParaRPr lang="ru-RU"/>
          </a:p>
        </p:txBody>
      </p:sp>
    </p:spTree>
    <p:extLst>
      <p:ext uri="{BB962C8B-B14F-4D97-AF65-F5344CB8AC3E}">
        <p14:creationId xmlns:p14="http://schemas.microsoft.com/office/powerpoint/2010/main" val="23284344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Так как переменная </a:t>
            </a:r>
            <a:r>
              <a:rPr lang="ru-RU" dirty="0" err="1">
                <a:solidFill>
                  <a:srgbClr val="EB5757"/>
                </a:solidFill>
                <a:effectLst/>
                <a:latin typeface="SFMono-Regular"/>
              </a:rPr>
              <a:t>value</a:t>
            </a:r>
            <a:r>
              <a:rPr lang="ru-RU" dirty="0"/>
              <a:t> — глобальная, её адрес остаётся неизменным на протяжении всей работы программы. Любая функция может изменить значение </a:t>
            </a:r>
            <a:r>
              <a:rPr lang="ru-RU" dirty="0" err="1">
                <a:solidFill>
                  <a:srgbClr val="EB5757"/>
                </a:solidFill>
                <a:effectLst/>
                <a:latin typeface="SFMono-Regular"/>
              </a:rPr>
              <a:t>value</a:t>
            </a:r>
            <a:r>
              <a:rPr lang="ru-RU" dirty="0"/>
              <a:t> и повлиять тем самым на работу остальных функций, которые используют эту глобальную переменную.</a:t>
            </a:r>
          </a:p>
        </p:txBody>
      </p:sp>
      <p:sp>
        <p:nvSpPr>
          <p:cNvPr id="4" name="Номер слайда 3"/>
          <p:cNvSpPr>
            <a:spLocks noGrp="1"/>
          </p:cNvSpPr>
          <p:nvPr>
            <p:ph type="sldNum" sz="quarter" idx="5"/>
          </p:nvPr>
        </p:nvSpPr>
        <p:spPr/>
        <p:txBody>
          <a:bodyPr/>
          <a:lstStyle/>
          <a:p>
            <a:fld id="{C72A1285-F988-4153-B7C5-B887A867730D}" type="slidenum">
              <a:rPr lang="ru-RU" smtClean="0"/>
              <a:pPr/>
              <a:t>49</a:t>
            </a:fld>
            <a:endParaRPr lang="ru-RU"/>
          </a:p>
        </p:txBody>
      </p:sp>
    </p:spTree>
    <p:extLst>
      <p:ext uri="{BB962C8B-B14F-4D97-AF65-F5344CB8AC3E}">
        <p14:creationId xmlns:p14="http://schemas.microsoft.com/office/powerpoint/2010/main" val="36371308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Память для хранения объекта автоматически выделяется при входе в блок, где этот объект объявлен, и освобождается при выходе из блока. Такой способ выделения памяти используют локальные переменные и аргументы функций.</a:t>
            </a:r>
          </a:p>
          <a:p>
            <a:r>
              <a:rPr lang="ru-RU" dirty="0"/>
              <a:t>Стандарт C++ не оговаривает, как должно происходить автоматическое выделение памяти для локальных переменных. Распространённые компиляторы хранят локальные переменные в области памяти, где располагается стек вызовов функций.</a:t>
            </a:r>
          </a:p>
          <a:p>
            <a:r>
              <a:rPr lang="ru-RU" dirty="0"/>
              <a:t>При входе в функцию программа выделяет кадр стека — блок памяти, способный вместить все локальные переменные текущей функции. При выходе из функции этот кадр удаляется.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50</a:t>
            </a:fld>
            <a:endParaRPr lang="ru-RU"/>
          </a:p>
        </p:txBody>
      </p:sp>
    </p:spTree>
    <p:extLst>
      <p:ext uri="{BB962C8B-B14F-4D97-AF65-F5344CB8AC3E}">
        <p14:creationId xmlns:p14="http://schemas.microsoft.com/office/powerpoint/2010/main" val="7322145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При первом входе в функцию </a:t>
            </a:r>
            <a:r>
              <a:rPr lang="ru-RU" dirty="0" err="1">
                <a:solidFill>
                  <a:srgbClr val="EB5757"/>
                </a:solidFill>
                <a:effectLst/>
                <a:latin typeface="SFMono-Regular"/>
              </a:rPr>
              <a:t>Factorial</a:t>
            </a:r>
            <a:r>
              <a:rPr lang="ru-RU" dirty="0"/>
              <a:t> адрес, по которому расположена переменная </a:t>
            </a:r>
            <a:r>
              <a:rPr lang="ru-RU" dirty="0">
                <a:solidFill>
                  <a:srgbClr val="EB5757"/>
                </a:solidFill>
                <a:effectLst/>
                <a:latin typeface="SFMono-Regular"/>
              </a:rPr>
              <a:t>n</a:t>
            </a:r>
            <a:r>
              <a:rPr lang="ru-RU" dirty="0"/>
              <a:t>, всегда один и тот же — в нашем случае </a:t>
            </a:r>
            <a:r>
              <a:rPr lang="en-US" dirty="0">
                <a:solidFill>
                  <a:srgbClr val="EB5757"/>
                </a:solidFill>
                <a:effectLst/>
                <a:latin typeface="SFMono-Regular"/>
              </a:rPr>
              <a:t>0x7fff9c2d29fc</a:t>
            </a:r>
            <a:r>
              <a:rPr lang="ru-RU" dirty="0"/>
              <a:t>. С каждым следующим рекурсивным вызовом переменная </a:t>
            </a:r>
            <a:r>
              <a:rPr lang="ru-RU" dirty="0">
                <a:solidFill>
                  <a:srgbClr val="EB5757"/>
                </a:solidFill>
                <a:effectLst/>
                <a:latin typeface="SFMono-Regular"/>
              </a:rPr>
              <a:t>n</a:t>
            </a:r>
            <a:r>
              <a:rPr lang="ru-RU" dirty="0"/>
              <a:t> размещается по адресу, меньшему на </a:t>
            </a:r>
            <a:r>
              <a:rPr lang="ru-RU" dirty="0">
                <a:solidFill>
                  <a:srgbClr val="EB5757"/>
                </a:solidFill>
                <a:effectLst/>
                <a:latin typeface="SFMono-Regular"/>
              </a:rPr>
              <a:t>0x</a:t>
            </a:r>
            <a:r>
              <a:rPr lang="en-US" dirty="0">
                <a:solidFill>
                  <a:srgbClr val="EB5757"/>
                </a:solidFill>
                <a:effectLst/>
                <a:latin typeface="SFMono-Regular"/>
              </a:rPr>
              <a:t>7</a:t>
            </a:r>
            <a:r>
              <a:rPr lang="ru-RU" dirty="0">
                <a:solidFill>
                  <a:srgbClr val="EB5757"/>
                </a:solidFill>
                <a:effectLst/>
                <a:latin typeface="SFMono-Regular"/>
              </a:rPr>
              <a:t>0</a:t>
            </a:r>
            <a:r>
              <a:rPr lang="ru-RU" dirty="0"/>
              <a:t> — </a:t>
            </a:r>
            <a:r>
              <a:rPr lang="en-US" dirty="0"/>
              <a:t>112</a:t>
            </a:r>
            <a:r>
              <a:rPr lang="ru-RU" dirty="0"/>
              <a:t> в десятичной системе. </a:t>
            </a:r>
          </a:p>
          <a:p>
            <a:r>
              <a:rPr lang="ru-RU" dirty="0"/>
              <a:t>Можно сделать вывод, что размер кадра стека функции </a:t>
            </a:r>
            <a:r>
              <a:rPr lang="ru-RU" dirty="0" err="1">
                <a:solidFill>
                  <a:srgbClr val="EB5757"/>
                </a:solidFill>
                <a:effectLst/>
                <a:latin typeface="SFMono-Regular"/>
              </a:rPr>
              <a:t>Factorial</a:t>
            </a:r>
            <a:r>
              <a:rPr lang="ru-RU" dirty="0"/>
              <a:t> равен 112 байтам. Стек на платформе x86/x64 «растёт» сверху вниз. Этим объясняется уменьшение адреса размещения локальных переменных при вложенных вызовах функции.</a:t>
            </a:r>
          </a:p>
        </p:txBody>
      </p:sp>
      <p:sp>
        <p:nvSpPr>
          <p:cNvPr id="4" name="Номер слайда 3"/>
          <p:cNvSpPr>
            <a:spLocks noGrp="1"/>
          </p:cNvSpPr>
          <p:nvPr>
            <p:ph type="sldNum" sz="quarter" idx="5"/>
          </p:nvPr>
        </p:nvSpPr>
        <p:spPr/>
        <p:txBody>
          <a:bodyPr/>
          <a:lstStyle/>
          <a:p>
            <a:fld id="{C72A1285-F988-4153-B7C5-B887A867730D}" type="slidenum">
              <a:rPr lang="ru-RU" smtClean="0"/>
              <a:pPr/>
              <a:t>53</a:t>
            </a:fld>
            <a:endParaRPr lang="ru-RU"/>
          </a:p>
        </p:txBody>
      </p:sp>
    </p:spTree>
    <p:extLst>
      <p:ext uri="{BB962C8B-B14F-4D97-AF65-F5344CB8AC3E}">
        <p14:creationId xmlns:p14="http://schemas.microsoft.com/office/powerpoint/2010/main" val="28810188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Операция сложения </a:t>
            </a:r>
            <a:r>
              <a:rPr lang="ru-RU" dirty="0" err="1"/>
              <a:t>левоассоциативна</a:t>
            </a:r>
            <a:r>
              <a:rPr lang="ru-RU" dirty="0"/>
              <a:t>: </a:t>
            </a:r>
            <a:r>
              <a:rPr lang="en-US" dirty="0"/>
              <a:t>A+B+C=(A+B)+C</a:t>
            </a:r>
          </a:p>
          <a:p>
            <a:r>
              <a:rPr lang="ru-RU" dirty="0"/>
              <a:t>Но порядок вычисления аргументов отдаётся на усмотрение компилятора. Методы </a:t>
            </a:r>
            <a:r>
              <a:rPr lang="en-US" dirty="0"/>
              <a:t>Run </a:t>
            </a:r>
            <a:r>
              <a:rPr lang="ru-RU" dirty="0"/>
              <a:t>могут быть вызваны в произвольном порядке, поэтому</a:t>
            </a:r>
            <a:r>
              <a:rPr lang="en-US" dirty="0"/>
              <a:t> </a:t>
            </a:r>
            <a:r>
              <a:rPr lang="ru-RU" dirty="0"/>
              <a:t>вызовы </a:t>
            </a:r>
            <a:r>
              <a:rPr lang="en-US" dirty="0"/>
              <a:t>Run </a:t>
            </a:r>
            <a:r>
              <a:rPr lang="ru-RU" dirty="0"/>
              <a:t>могут быть выполнены 6 разными способами. Так как каждый вызов меняет глобальное состояние, то значение переменной </a:t>
            </a:r>
            <a:r>
              <a:rPr lang="en-US" dirty="0"/>
              <a:t>distance </a:t>
            </a:r>
            <a:r>
              <a:rPr lang="ru-RU" dirty="0"/>
              <a:t>будет зависеть от</a:t>
            </a:r>
            <a:r>
              <a:rPr lang="en-US" dirty="0"/>
              <a:t> </a:t>
            </a:r>
            <a:r>
              <a:rPr lang="ru-RU" dirty="0"/>
              <a:t>порядка вычислений.</a:t>
            </a:r>
          </a:p>
          <a:p>
            <a:r>
              <a:rPr lang="ru-RU" dirty="0"/>
              <a:t>Вывод – глобальные переменные – зло.</a:t>
            </a:r>
          </a:p>
        </p:txBody>
      </p:sp>
      <p:sp>
        <p:nvSpPr>
          <p:cNvPr id="4" name="Номер слайда 3"/>
          <p:cNvSpPr>
            <a:spLocks noGrp="1"/>
          </p:cNvSpPr>
          <p:nvPr>
            <p:ph type="sldNum" sz="quarter" idx="5"/>
          </p:nvPr>
        </p:nvSpPr>
        <p:spPr/>
        <p:txBody>
          <a:bodyPr/>
          <a:lstStyle/>
          <a:p>
            <a:fld id="{C72A1285-F988-4153-B7C5-B887A867730D}" type="slidenum">
              <a:rPr lang="ru-RU" smtClean="0"/>
              <a:pPr/>
              <a:t>55</a:t>
            </a:fld>
            <a:endParaRPr lang="ru-RU"/>
          </a:p>
        </p:txBody>
      </p:sp>
    </p:spTree>
    <p:extLst>
      <p:ext uri="{BB962C8B-B14F-4D97-AF65-F5344CB8AC3E}">
        <p14:creationId xmlns:p14="http://schemas.microsoft.com/office/powerpoint/2010/main" val="1802077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xfrm>
            <a:off x="381000" y="685800"/>
            <a:ext cx="6096000" cy="3429000"/>
          </a:xfrm>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57</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1F2328"/>
                </a:solidFill>
                <a:effectLst/>
                <a:latin typeface="-apple-system"/>
              </a:rPr>
              <a:t>Забота программиста — удалять созданные в куче объекты, когда в них нет необходимости. Память, как и любой ресурс, ограничена. Когда в куче нет свободного места для создания объекта, оператор </a:t>
            </a:r>
            <a:r>
              <a:rPr lang="ru-RU" dirty="0" err="1"/>
              <a:t>new</a:t>
            </a:r>
            <a:r>
              <a:rPr lang="ru-RU" b="0" i="0" dirty="0">
                <a:solidFill>
                  <a:srgbClr val="1F2328"/>
                </a:solidFill>
                <a:effectLst/>
                <a:latin typeface="-apple-system"/>
              </a:rPr>
              <a:t> выбрасывает исключение </a:t>
            </a:r>
            <a:r>
              <a:rPr lang="ru-RU" dirty="0" err="1"/>
              <a:t>std</a:t>
            </a:r>
            <a:r>
              <a:rPr lang="ru-RU" dirty="0"/>
              <a:t>::</a:t>
            </a:r>
            <a:r>
              <a:rPr lang="ru-RU" dirty="0" err="1"/>
              <a:t>bad_alloc</a:t>
            </a:r>
            <a:r>
              <a:rPr lang="ru-RU" b="0" i="0" dirty="0">
                <a:solidFill>
                  <a:srgbClr val="1F2328"/>
                </a:solidFill>
                <a:effectLst/>
                <a:latin typeface="-apple-system"/>
              </a:rPr>
              <a:t>. Поймав это исключение, программа может сообщить пользователю о нехватке памяти, предложить выйти из программы или сохранить данные на диск.</a:t>
            </a:r>
          </a:p>
          <a:p>
            <a:r>
              <a:rPr lang="ru-RU" b="0" i="0" dirty="0">
                <a:solidFill>
                  <a:srgbClr val="1F2328"/>
                </a:solidFill>
                <a:effectLst/>
                <a:latin typeface="-apple-system"/>
              </a:rPr>
              <a:t>Рассмотрим эту ситуацию на примере маленькой, но жадной программы. Она моделирует ситуацию, когда «арендатор», получив земельный участок, «теряет» документы на него. Так как без документов вернуть участок невозможно, все государственные земли быстро станут считаться занятыми, и арендовать будет нечего. Экономика страны продемонстрирует стабильный отрицательный рост с последующей сменой политического режима:</a:t>
            </a:r>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61</a:t>
            </a:fld>
            <a:endParaRPr lang="ru-RU"/>
          </a:p>
        </p:txBody>
      </p:sp>
    </p:spTree>
    <p:extLst>
      <p:ext uri="{BB962C8B-B14F-4D97-AF65-F5344CB8AC3E}">
        <p14:creationId xmlns:p14="http://schemas.microsoft.com/office/powerpoint/2010/main" val="243922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На рисунке вы видите четыре объекта в памяти программы: переменная p типа </a:t>
            </a:r>
            <a:r>
              <a:rPr lang="ru-RU" dirty="0" err="1"/>
              <a:t>Point</a:t>
            </a:r>
            <a:r>
              <a:rPr lang="ru-RU" dirty="0"/>
              <a:t>, целое число </a:t>
            </a:r>
            <a:r>
              <a:rPr lang="ru-RU" dirty="0" err="1"/>
              <a:t>age</a:t>
            </a:r>
            <a:r>
              <a:rPr lang="ru-RU" dirty="0"/>
              <a:t>, переменная </a:t>
            </a:r>
            <a:r>
              <a:rPr lang="ru-RU" dirty="0" err="1"/>
              <a:t>weight</a:t>
            </a:r>
            <a:r>
              <a:rPr lang="ru-RU" dirty="0"/>
              <a:t> типа </a:t>
            </a:r>
            <a:r>
              <a:rPr lang="ru-RU" dirty="0" err="1"/>
              <a:t>double</a:t>
            </a:r>
            <a:r>
              <a:rPr lang="ru-RU" dirty="0"/>
              <a:t> и неинициализированная переменная </a:t>
            </a:r>
            <a:r>
              <a:rPr lang="ru-RU" dirty="0" err="1"/>
              <a:t>year</a:t>
            </a:r>
            <a:r>
              <a:rPr lang="ru-RU" dirty="0"/>
              <a:t> типа int16_t. Ссылка на объект p позволяет обратиться к нему по альтернативному имени </a:t>
            </a:r>
            <a:r>
              <a:rPr lang="ru-RU" dirty="0" err="1"/>
              <a:t>p_ref</a:t>
            </a:r>
            <a:r>
              <a:rPr lang="ru-RU" dirty="0"/>
              <a:t>.</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Каждый из этих объектов имеет представление в памяти, специфичное для некоторой платформы. Компилятор отвечает за корректное чтение и запись значений объектов в память.</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6</a:t>
            </a:fld>
            <a:endParaRPr lang="ru-RU"/>
          </a:p>
        </p:txBody>
      </p:sp>
    </p:spTree>
    <p:extLst>
      <p:ext uri="{BB962C8B-B14F-4D97-AF65-F5344CB8AC3E}">
        <p14:creationId xmlns:p14="http://schemas.microsoft.com/office/powerpoint/2010/main" val="24972700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1F2328"/>
                </a:solidFill>
                <a:effectLst/>
                <a:latin typeface="-apple-system"/>
              </a:rPr>
              <a:t>В следующем примере в области стека выделяется массив размера, достаточного для хранения объекта типа </a:t>
            </a:r>
            <a:r>
              <a:rPr lang="ru-RU" dirty="0" err="1"/>
              <a:t>Cat</a:t>
            </a:r>
            <a:r>
              <a:rPr lang="ru-RU" b="0" i="0" dirty="0">
                <a:solidFill>
                  <a:srgbClr val="1F2328"/>
                </a:solidFill>
                <a:effectLst/>
                <a:latin typeface="-apple-system"/>
              </a:rPr>
              <a:t>. Затем размещающий оператор </a:t>
            </a:r>
            <a:r>
              <a:rPr lang="ru-RU" dirty="0" err="1"/>
              <a:t>new</a:t>
            </a:r>
            <a:r>
              <a:rPr lang="ru-RU" b="0" i="0" dirty="0">
                <a:solidFill>
                  <a:srgbClr val="1F2328"/>
                </a:solidFill>
                <a:effectLst/>
                <a:latin typeface="-apple-system"/>
              </a:rPr>
              <a:t> конструирует в этом массиве экземпляр класса </a:t>
            </a:r>
            <a:r>
              <a:rPr lang="ru-RU" dirty="0" err="1"/>
              <a:t>Cat</a:t>
            </a:r>
            <a:r>
              <a:rPr lang="ru-RU" b="0" i="0" dirty="0">
                <a:solidFill>
                  <a:srgbClr val="1F2328"/>
                </a:solidFill>
                <a:effectLst/>
                <a:latin typeface="-apple-system"/>
              </a:rPr>
              <a:t>. Перед выходом из </a:t>
            </a:r>
            <a:r>
              <a:rPr lang="ru-RU" dirty="0" err="1"/>
              <a:t>main</a:t>
            </a:r>
            <a:r>
              <a:rPr lang="ru-RU" b="0" i="0" dirty="0">
                <a:solidFill>
                  <a:srgbClr val="1F2328"/>
                </a:solidFill>
                <a:effectLst/>
                <a:latin typeface="-apple-system"/>
              </a:rPr>
              <a:t> сконструированный вручную объект нужно разрушить, явно вызвав его деструктор:</a:t>
            </a:r>
          </a:p>
          <a:p>
            <a:r>
              <a:rPr lang="ru-RU" b="0" i="0" dirty="0">
                <a:solidFill>
                  <a:srgbClr val="1F2328"/>
                </a:solidFill>
                <a:effectLst/>
                <a:latin typeface="-apple-system"/>
              </a:rPr>
              <a:t>Спецификатор </a:t>
            </a:r>
            <a:r>
              <a:rPr lang="ru-RU" dirty="0" err="1"/>
              <a:t>alignas</a:t>
            </a:r>
            <a:r>
              <a:rPr lang="ru-RU" b="0" i="0" dirty="0">
                <a:solidFill>
                  <a:srgbClr val="1F2328"/>
                </a:solidFill>
                <a:effectLst/>
                <a:latin typeface="-apple-system"/>
              </a:rPr>
              <a:t> сообщает компилятору, что массив </a:t>
            </a:r>
            <a:r>
              <a:rPr lang="ru-RU" dirty="0" err="1"/>
              <a:t>buf</a:t>
            </a:r>
            <a:r>
              <a:rPr lang="ru-RU" b="0" i="0" dirty="0">
                <a:solidFill>
                  <a:srgbClr val="1F2328"/>
                </a:solidFill>
                <a:effectLst/>
                <a:latin typeface="-apple-system"/>
              </a:rPr>
              <a:t> должен быть размещён в памяти с выравниванием, нужным типу </a:t>
            </a:r>
            <a:r>
              <a:rPr lang="ru-RU" dirty="0" err="1"/>
              <a:t>Cat</a:t>
            </a:r>
            <a:r>
              <a:rPr lang="ru-RU" b="0" i="0" dirty="0">
                <a:solidFill>
                  <a:srgbClr val="1F2328"/>
                </a:solidFill>
                <a:effectLst/>
                <a:latin typeface="-apple-system"/>
              </a:rPr>
              <a:t>. Иначе возможно неопределённое поведение.</a:t>
            </a:r>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69</a:t>
            </a:fld>
            <a:endParaRPr lang="ru-RU"/>
          </a:p>
        </p:txBody>
      </p:sp>
    </p:spTree>
    <p:extLst>
      <p:ext uri="{BB962C8B-B14F-4D97-AF65-F5344CB8AC3E}">
        <p14:creationId xmlns:p14="http://schemas.microsoft.com/office/powerpoint/2010/main" val="42037547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1F2328"/>
                </a:solidFill>
                <a:effectLst/>
                <a:latin typeface="-apple-system"/>
              </a:rPr>
              <a:t>Деструктор </a:t>
            </a:r>
            <a:r>
              <a:rPr lang="ru-RU" dirty="0" err="1"/>
              <a:t>unique_ptr</a:t>
            </a:r>
            <a:r>
              <a:rPr lang="ru-RU" b="0" i="0" dirty="0">
                <a:solidFill>
                  <a:srgbClr val="1F2328"/>
                </a:solidFill>
                <a:effectLst/>
                <a:latin typeface="-apple-system"/>
              </a:rPr>
              <a:t> использует оператор </a:t>
            </a:r>
            <a:r>
              <a:rPr lang="ru-RU" dirty="0" err="1"/>
              <a:t>delete</a:t>
            </a:r>
            <a:r>
              <a:rPr lang="ru-RU" b="0" i="0" dirty="0">
                <a:solidFill>
                  <a:srgbClr val="1F2328"/>
                </a:solidFill>
                <a:effectLst/>
                <a:latin typeface="-apple-system"/>
              </a:rPr>
              <a:t>, чтобы удалить объект. Это приведёт к неопределённому поведению. Если для получения объекта вы применили размещающий оператор </a:t>
            </a:r>
            <a:r>
              <a:rPr lang="ru-RU" dirty="0" err="1"/>
              <a:t>new</a:t>
            </a:r>
            <a:r>
              <a:rPr lang="ru-RU" b="0" i="0" dirty="0">
                <a:solidFill>
                  <a:srgbClr val="1F2328"/>
                </a:solidFill>
                <a:effectLst/>
                <a:latin typeface="-apple-system"/>
              </a:rPr>
              <a:t>, удалить такой объект нужно явным вызовом деструктора.</a:t>
            </a:r>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70</a:t>
            </a:fld>
            <a:endParaRPr lang="ru-RU"/>
          </a:p>
        </p:txBody>
      </p:sp>
    </p:spTree>
    <p:extLst>
      <p:ext uri="{BB962C8B-B14F-4D97-AF65-F5344CB8AC3E}">
        <p14:creationId xmlns:p14="http://schemas.microsoft.com/office/powerpoint/2010/main" val="7812260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80</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xfrm>
            <a:off x="381000" y="685800"/>
            <a:ext cx="6096000" cy="3429000"/>
          </a:xfrm>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81</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82</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84</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85</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87</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88</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89</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На разных платформах размеры и требования к выравниванию данных могут отличаться. Например, скомпилированная для 64-разрядной ОС </a:t>
            </a:r>
            <a:r>
              <a:rPr lang="ru-RU" dirty="0" err="1"/>
              <a:t>Windows</a:t>
            </a:r>
            <a:r>
              <a:rPr lang="ru-RU" dirty="0"/>
              <a:t> программа выводит следующие значения</a:t>
            </a:r>
          </a:p>
          <a:p>
            <a:endParaRPr lang="ru-RU" dirty="0"/>
          </a:p>
          <a:p>
            <a:r>
              <a:rPr lang="ru-RU" dirty="0"/>
              <a:t>Размер структуры </a:t>
            </a:r>
            <a:r>
              <a:rPr lang="ru-RU" dirty="0" err="1">
                <a:solidFill>
                  <a:srgbClr val="EB5757"/>
                </a:solidFill>
                <a:effectLst/>
                <a:latin typeface="SFMono-Regular"/>
              </a:rPr>
              <a:t>Sportsman</a:t>
            </a:r>
            <a:r>
              <a:rPr lang="ru-RU" dirty="0"/>
              <a:t> получился больше суммарного размера её полей — компилятор добавил пустое пространство внутри структуры, чтобы её поля располагались по выровненным адресам, а размер структуры был кратен величине её выравнивания.</a:t>
            </a:r>
          </a:p>
        </p:txBody>
      </p:sp>
      <p:sp>
        <p:nvSpPr>
          <p:cNvPr id="4" name="Номер слайда 3"/>
          <p:cNvSpPr>
            <a:spLocks noGrp="1"/>
          </p:cNvSpPr>
          <p:nvPr>
            <p:ph type="sldNum" sz="quarter" idx="5"/>
          </p:nvPr>
        </p:nvSpPr>
        <p:spPr/>
        <p:txBody>
          <a:bodyPr/>
          <a:lstStyle/>
          <a:p>
            <a:fld id="{C72A1285-F988-4153-B7C5-B887A867730D}" type="slidenum">
              <a:rPr lang="ru-RU" smtClean="0"/>
              <a:pPr/>
              <a:t>7</a:t>
            </a:fld>
            <a:endParaRPr lang="ru-RU"/>
          </a:p>
        </p:txBody>
      </p:sp>
    </p:spTree>
    <p:extLst>
      <p:ext uri="{BB962C8B-B14F-4D97-AF65-F5344CB8AC3E}">
        <p14:creationId xmlns:p14="http://schemas.microsoft.com/office/powerpoint/2010/main" val="31432761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90</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91</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xfrm>
            <a:off x="381000" y="685800"/>
            <a:ext cx="6096000" cy="3429000"/>
          </a:xfrm>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93</a:t>
            </a:fld>
            <a:endParaRPr lang="ru-RU"/>
          </a:p>
        </p:txBody>
      </p:sp>
    </p:spTree>
    <p:extLst>
      <p:ext uri="{BB962C8B-B14F-4D97-AF65-F5344CB8AC3E}">
        <p14:creationId xmlns:p14="http://schemas.microsoft.com/office/powerpoint/2010/main" val="30949307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94</a:t>
            </a:fld>
            <a:endParaRPr lang="ru-RU"/>
          </a:p>
        </p:txBody>
      </p:sp>
      <p:sp>
        <p:nvSpPr>
          <p:cNvPr id="179203" name="Rectangle 2"/>
          <p:cNvSpPr>
            <a:spLocks noGrp="1" noRot="1" noChangeAspect="1" noChangeArrowheads="1" noTextEdit="1"/>
          </p:cNvSpPr>
          <p:nvPr>
            <p:ph type="sldImg"/>
          </p:nvPr>
        </p:nvSpPr>
        <p:spPr>
          <a:xfrm>
            <a:off x="381000" y="685800"/>
            <a:ext cx="6096000" cy="3429000"/>
          </a:xfrm>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86226844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xfrm>
            <a:off x="381000" y="685800"/>
            <a:ext cx="6096000" cy="3429000"/>
          </a:xfrm>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95</a:t>
            </a:fld>
            <a:endParaRPr lang="ru-RU"/>
          </a:p>
        </p:txBody>
      </p:sp>
    </p:spTree>
    <p:extLst>
      <p:ext uri="{BB962C8B-B14F-4D97-AF65-F5344CB8AC3E}">
        <p14:creationId xmlns:p14="http://schemas.microsoft.com/office/powerpoint/2010/main" val="9328552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xfrm>
            <a:off x="381000" y="685800"/>
            <a:ext cx="6096000" cy="3429000"/>
          </a:xfrm>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96</a:t>
            </a:fld>
            <a:endParaRPr lang="ru-RU"/>
          </a:p>
        </p:txBody>
      </p:sp>
    </p:spTree>
    <p:extLst>
      <p:ext uri="{BB962C8B-B14F-4D97-AF65-F5344CB8AC3E}">
        <p14:creationId xmlns:p14="http://schemas.microsoft.com/office/powerpoint/2010/main" val="39482975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xfrm>
            <a:off x="381000" y="685800"/>
            <a:ext cx="6096000" cy="3429000"/>
          </a:xfrm>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97</a:t>
            </a:fld>
            <a:endParaRPr lang="ru-RU"/>
          </a:p>
        </p:txBody>
      </p:sp>
    </p:spTree>
    <p:extLst>
      <p:ext uri="{BB962C8B-B14F-4D97-AF65-F5344CB8AC3E}">
        <p14:creationId xmlns:p14="http://schemas.microsoft.com/office/powerpoint/2010/main" val="370455066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xfrm>
            <a:off x="381000" y="685800"/>
            <a:ext cx="6096000" cy="3429000"/>
          </a:xfrm>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98</a:t>
            </a:fld>
            <a:endParaRPr lang="ru-RU"/>
          </a:p>
        </p:txBody>
      </p:sp>
    </p:spTree>
    <p:extLst>
      <p:ext uri="{BB962C8B-B14F-4D97-AF65-F5344CB8AC3E}">
        <p14:creationId xmlns:p14="http://schemas.microsoft.com/office/powerpoint/2010/main" val="25343658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99</a:t>
            </a:fld>
            <a:endParaRPr lang="ru-RU"/>
          </a:p>
        </p:txBody>
      </p:sp>
      <p:sp>
        <p:nvSpPr>
          <p:cNvPr id="184323" name="Rectangle 2"/>
          <p:cNvSpPr>
            <a:spLocks noGrp="1" noRot="1" noChangeAspect="1" noChangeArrowheads="1" noTextEdit="1"/>
          </p:cNvSpPr>
          <p:nvPr>
            <p:ph type="sldImg"/>
          </p:nvPr>
        </p:nvSpPr>
        <p:spPr>
          <a:xfrm>
            <a:off x="381000" y="685800"/>
            <a:ext cx="6096000" cy="3429000"/>
          </a:xfrm>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11876641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xfrm>
            <a:off x="381000" y="685800"/>
            <a:ext cx="6096000" cy="3429000"/>
          </a:xfrm>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100</a:t>
            </a:fld>
            <a:endParaRPr lang="ru-RU"/>
          </a:p>
        </p:txBody>
      </p:sp>
    </p:spTree>
    <p:extLst>
      <p:ext uri="{BB962C8B-B14F-4D97-AF65-F5344CB8AC3E}">
        <p14:creationId xmlns:p14="http://schemas.microsoft.com/office/powerpoint/2010/main" val="2325981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9</a:t>
            </a:fld>
            <a:endParaRPr lang="ru-RU"/>
          </a:p>
        </p:txBody>
      </p:sp>
    </p:spTree>
    <p:extLst>
      <p:ext uri="{BB962C8B-B14F-4D97-AF65-F5344CB8AC3E}">
        <p14:creationId xmlns:p14="http://schemas.microsoft.com/office/powerpoint/2010/main" val="23087437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101</a:t>
            </a:fld>
            <a:endParaRPr lang="ru-RU"/>
          </a:p>
        </p:txBody>
      </p:sp>
    </p:spTree>
    <p:extLst>
      <p:ext uri="{BB962C8B-B14F-4D97-AF65-F5344CB8AC3E}">
        <p14:creationId xmlns:p14="http://schemas.microsoft.com/office/powerpoint/2010/main" val="5979671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xfrm>
            <a:off x="381000" y="685800"/>
            <a:ext cx="6096000" cy="3429000"/>
          </a:xfrm>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102</a:t>
            </a:fld>
            <a:endParaRPr lang="ru-RU"/>
          </a:p>
        </p:txBody>
      </p:sp>
    </p:spTree>
    <p:extLst>
      <p:ext uri="{BB962C8B-B14F-4D97-AF65-F5344CB8AC3E}">
        <p14:creationId xmlns:p14="http://schemas.microsoft.com/office/powerpoint/2010/main" val="118900788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xfrm>
            <a:off x="381000" y="685800"/>
            <a:ext cx="6096000" cy="3429000"/>
          </a:xfrm>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103</a:t>
            </a:fld>
            <a:endParaRPr lang="ru-RU"/>
          </a:p>
        </p:txBody>
      </p:sp>
    </p:spTree>
    <p:extLst>
      <p:ext uri="{BB962C8B-B14F-4D97-AF65-F5344CB8AC3E}">
        <p14:creationId xmlns:p14="http://schemas.microsoft.com/office/powerpoint/2010/main" val="72089727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xfrm>
            <a:off x="381000" y="685800"/>
            <a:ext cx="6096000" cy="3429000"/>
          </a:xfrm>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104</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10</a:t>
            </a:fld>
            <a:endParaRPr lang="ru-RU"/>
          </a:p>
        </p:txBody>
      </p:sp>
      <p:sp>
        <p:nvSpPr>
          <p:cNvPr id="137219" name="Rectangle 2"/>
          <p:cNvSpPr>
            <a:spLocks noGrp="1" noRot="1" noChangeAspect="1" noChangeArrowheads="1" noTextEdit="1"/>
          </p:cNvSpPr>
          <p:nvPr>
            <p:ph type="sldImg"/>
          </p:nvPr>
        </p:nvSpPr>
        <p:spPr>
          <a:xfrm>
            <a:off x="381000" y="685800"/>
            <a:ext cx="6096000" cy="3429000"/>
          </a:xfrm>
          <a:ln/>
        </p:spPr>
      </p:sp>
      <p:sp>
        <p:nvSpPr>
          <p:cNvPr id="137220" name="Rectangle 3"/>
          <p:cNvSpPr>
            <a:spLocks noGrp="1" noChangeArrowheads="1"/>
          </p:cNvSpPr>
          <p:nvPr>
            <p:ph type="body" idx="1"/>
          </p:nvPr>
        </p:nvSpPr>
        <p:spPr>
          <a:noFill/>
          <a:ln/>
        </p:spPr>
        <p:txBody>
          <a:bodyPr/>
          <a:lstStyle/>
          <a:p>
            <a:r>
              <a:rPr lang="ru-RU" dirty="0"/>
              <a:t>Вы узнали об устройстве памяти компьютера и о том, как в ней представляются объекты, с которыми работает ваша программа. Сегодня познакомитесь с указателями — средством языка, открывающим доступ к памяти компьютера.</a:t>
            </a:r>
          </a:p>
          <a:p>
            <a:r>
              <a:rPr lang="ru-RU" dirty="0"/>
              <a:t>Указатель — переменная, которая хранит адрес объекта в памяти программы. Это как лист бумаги с адресом. Зная адрес своего друга, вы можете его навестить. Точно так же можно обратиться к объекту при наличии указателя на него.</a:t>
            </a:r>
          </a:p>
          <a:p>
            <a:r>
              <a:rPr lang="ru-RU" dirty="0"/>
              <a:t>Указатели объявляются подобно обычным переменным, только с использованием символа «звёздочка» </a:t>
            </a:r>
            <a:r>
              <a:rPr lang="ru-RU" dirty="0">
                <a:solidFill>
                  <a:srgbClr val="EB5757"/>
                </a:solidFill>
                <a:effectLst/>
                <a:latin typeface="SFMono-Regular"/>
              </a:rPr>
              <a:t>*</a:t>
            </a:r>
            <a:r>
              <a:rPr lang="ru-RU" dirty="0"/>
              <a:t> после типа. Например, так выглядит указатель, способный хранить адрес объекта типа </a:t>
            </a:r>
            <a:r>
              <a:rPr lang="ru-RU" dirty="0" err="1">
                <a:solidFill>
                  <a:srgbClr val="EB5757"/>
                </a:solidFill>
                <a:effectLst/>
                <a:latin typeface="SFMono-Regular"/>
              </a:rPr>
              <a:t>int</a:t>
            </a:r>
            <a:r>
              <a:rPr lang="en-US" dirty="0">
                <a:solidFill>
                  <a:srgbClr val="EB5757"/>
                </a:solidFill>
                <a:effectLst/>
                <a:latin typeface="SFMono-Regular"/>
              </a:rPr>
              <a:t>.</a:t>
            </a:r>
          </a:p>
          <a:p>
            <a:r>
              <a:rPr lang="ru-RU" dirty="0"/>
              <a:t>Переменная </a:t>
            </a:r>
            <a:r>
              <a:rPr lang="ru-RU" dirty="0">
                <a:solidFill>
                  <a:srgbClr val="EB5757"/>
                </a:solidFill>
                <a:effectLst/>
                <a:latin typeface="SFMono-Regular"/>
              </a:rPr>
              <a:t>p</a:t>
            </a:r>
            <a:r>
              <a:rPr lang="ru-RU" dirty="0"/>
              <a:t> может хранить адрес целого числа. Так как переменная-указатель </a:t>
            </a:r>
            <a:r>
              <a:rPr lang="ru-RU" dirty="0">
                <a:solidFill>
                  <a:srgbClr val="EB5757"/>
                </a:solidFill>
                <a:effectLst/>
                <a:latin typeface="SFMono-Regular"/>
              </a:rPr>
              <a:t>p</a:t>
            </a:r>
            <a:r>
              <a:rPr lang="ru-RU" dirty="0"/>
              <a:t> не инициализирована, использовать её для доступа к объекту нельзя. Объявление указателя выделяет память для хранения адреса на платформе, но не инициализирует эту область памяти.</a:t>
            </a:r>
          </a:p>
        </p:txBody>
      </p:sp>
    </p:spTree>
    <p:extLst>
      <p:ext uri="{BB962C8B-B14F-4D97-AF65-F5344CB8AC3E}">
        <p14:creationId xmlns:p14="http://schemas.microsoft.com/office/powerpoint/2010/main" val="1665892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Размер указателей равен размеру адреса на конкретной платформе и не зависит от размера самих объектов. </a:t>
            </a:r>
            <a:endParaRPr lang="en-US" dirty="0"/>
          </a:p>
          <a:p>
            <a:r>
              <a:rPr lang="ru-RU" dirty="0"/>
              <a:t>Типичный размер и выравнивание указателя на 32-битной платформе равны четырём байтам, а на 64-разрядной — восьми.</a:t>
            </a:r>
          </a:p>
        </p:txBody>
      </p:sp>
      <p:sp>
        <p:nvSpPr>
          <p:cNvPr id="4" name="Номер слайда 3"/>
          <p:cNvSpPr>
            <a:spLocks noGrp="1"/>
          </p:cNvSpPr>
          <p:nvPr>
            <p:ph type="sldNum" sz="quarter" idx="5"/>
          </p:nvPr>
        </p:nvSpPr>
        <p:spPr/>
        <p:txBody>
          <a:bodyPr/>
          <a:lstStyle/>
          <a:p>
            <a:fld id="{C72A1285-F988-4153-B7C5-B887A867730D}" type="slidenum">
              <a:rPr lang="ru-RU" smtClean="0"/>
              <a:pPr/>
              <a:t>11</a:t>
            </a:fld>
            <a:endParaRPr lang="ru-RU"/>
          </a:p>
        </p:txBody>
      </p:sp>
    </p:spTree>
    <p:extLst>
      <p:ext uri="{BB962C8B-B14F-4D97-AF65-F5344CB8AC3E}">
        <p14:creationId xmlns:p14="http://schemas.microsoft.com/office/powerpoint/2010/main" val="1903286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2C55-1068-44A2-82CD-4A743E928D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69118CAC-FF14-4794-872A-0B58773704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883136DA-9A4C-40BA-AA17-EA981E33A997}"/>
              </a:ext>
            </a:extLst>
          </p:cNvPr>
          <p:cNvSpPr>
            <a:spLocks noGrp="1"/>
          </p:cNvSpPr>
          <p:nvPr>
            <p:ph type="dt" sz="half" idx="10"/>
          </p:nvPr>
        </p:nvSpPr>
        <p:spPr/>
        <p:txBody>
          <a:bodyPr/>
          <a:lstStyle/>
          <a:p>
            <a:fld id="{2590F9C9-AB92-4E86-B698-DEC9BF4350FF}" type="datetimeFigureOut">
              <a:rPr lang="ru-RU" smtClean="0"/>
              <a:pPr/>
              <a:t>17.05.2024</a:t>
            </a:fld>
            <a:endParaRPr lang="ru-RU"/>
          </a:p>
        </p:txBody>
      </p:sp>
      <p:sp>
        <p:nvSpPr>
          <p:cNvPr id="5" name="Footer Placeholder 4">
            <a:extLst>
              <a:ext uri="{FF2B5EF4-FFF2-40B4-BE49-F238E27FC236}">
                <a16:creationId xmlns:a16="http://schemas.microsoft.com/office/drawing/2014/main" id="{4EB9565D-5DAF-464C-82B5-47EFB421093C}"/>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AD81BC0-D73B-43B8-8006-98D7A5B18062}"/>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13790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E94-21A1-4EBE-A5A8-131A3D8C6AB0}"/>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44264F14-09E0-466A-A888-D63A8EC8F45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C38EB26F-3CBB-4723-A051-957A026FAF42}"/>
              </a:ext>
            </a:extLst>
          </p:cNvPr>
          <p:cNvSpPr>
            <a:spLocks noGrp="1"/>
          </p:cNvSpPr>
          <p:nvPr>
            <p:ph type="dt" sz="half" idx="10"/>
          </p:nvPr>
        </p:nvSpPr>
        <p:spPr/>
        <p:txBody>
          <a:bodyPr/>
          <a:lstStyle/>
          <a:p>
            <a:fld id="{2590F9C9-AB92-4E86-B698-DEC9BF4350FF}" type="datetimeFigureOut">
              <a:rPr lang="ru-RU" smtClean="0"/>
              <a:pPr/>
              <a:t>17.05.2024</a:t>
            </a:fld>
            <a:endParaRPr lang="ru-RU"/>
          </a:p>
        </p:txBody>
      </p:sp>
      <p:sp>
        <p:nvSpPr>
          <p:cNvPr id="5" name="Footer Placeholder 4">
            <a:extLst>
              <a:ext uri="{FF2B5EF4-FFF2-40B4-BE49-F238E27FC236}">
                <a16:creationId xmlns:a16="http://schemas.microsoft.com/office/drawing/2014/main" id="{9AD476C5-257A-4B9E-A8CB-4E370B37C3D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B07C76A-3A7C-436A-AF34-DF2DA5E83AE9}"/>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81409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5F875-DD72-4DC4-B341-AFD9F2621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39D1CC3C-59B8-4399-A3F8-342E1496EE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E05FA286-6C9E-4DA4-8B49-B014663BD553}"/>
              </a:ext>
            </a:extLst>
          </p:cNvPr>
          <p:cNvSpPr>
            <a:spLocks noGrp="1"/>
          </p:cNvSpPr>
          <p:nvPr>
            <p:ph type="dt" sz="half" idx="10"/>
          </p:nvPr>
        </p:nvSpPr>
        <p:spPr/>
        <p:txBody>
          <a:bodyPr/>
          <a:lstStyle/>
          <a:p>
            <a:fld id="{2590F9C9-AB92-4E86-B698-DEC9BF4350FF}" type="datetimeFigureOut">
              <a:rPr lang="ru-RU" smtClean="0"/>
              <a:pPr/>
              <a:t>17.05.2024</a:t>
            </a:fld>
            <a:endParaRPr lang="ru-RU"/>
          </a:p>
        </p:txBody>
      </p:sp>
      <p:sp>
        <p:nvSpPr>
          <p:cNvPr id="5" name="Footer Placeholder 4">
            <a:extLst>
              <a:ext uri="{FF2B5EF4-FFF2-40B4-BE49-F238E27FC236}">
                <a16:creationId xmlns:a16="http://schemas.microsoft.com/office/drawing/2014/main" id="{C6E1ED6D-C751-4EFD-A3DA-7390F9FD778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10475682-EF44-4A00-A3B6-4CF5ED7F315A}"/>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488115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34585" y="214314"/>
            <a:ext cx="10390716" cy="1462087"/>
          </a:xfrm>
        </p:spPr>
        <p:txBody>
          <a:bodyPr/>
          <a:lstStyle/>
          <a:p>
            <a:r>
              <a:rPr lang="ru-RU"/>
              <a:t>Образец заголовка</a:t>
            </a:r>
          </a:p>
        </p:txBody>
      </p:sp>
      <p:sp>
        <p:nvSpPr>
          <p:cNvPr id="3" name="Таблица 2"/>
          <p:cNvSpPr>
            <a:spLocks noGrp="1"/>
          </p:cNvSpPr>
          <p:nvPr>
            <p:ph type="tbl" idx="1"/>
          </p:nvPr>
        </p:nvSpPr>
        <p:spPr>
          <a:xfrm>
            <a:off x="1576917" y="2017713"/>
            <a:ext cx="10363200" cy="4114800"/>
          </a:xfrm>
        </p:spPr>
        <p:txBody>
          <a:bodyPr>
            <a:normAutofit/>
          </a:bodyPr>
          <a:lstStyle/>
          <a:p>
            <a:pPr lvl="0"/>
            <a:endParaRPr lang="ru-RU" noProof="0"/>
          </a:p>
        </p:txBody>
      </p:sp>
      <p:sp>
        <p:nvSpPr>
          <p:cNvPr id="4" name="Дата 3"/>
          <p:cNvSpPr>
            <a:spLocks noGrp="1"/>
          </p:cNvSpPr>
          <p:nvPr>
            <p:ph type="dt" sz="half" idx="10"/>
          </p:nvPr>
        </p:nvSpPr>
        <p:spPr>
          <a:xfrm>
            <a:off x="1549400" y="6243638"/>
            <a:ext cx="2540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4876800" y="6243638"/>
            <a:ext cx="38608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9389533" y="6243638"/>
            <a:ext cx="2540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348781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8B86-0259-498D-9F1D-890E4853ACEF}"/>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B10B8B12-9163-4F0A-8DAE-AFB4CBC6370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3F36A382-819C-4C90-BB8B-9A3A9D80EA26}"/>
              </a:ext>
            </a:extLst>
          </p:cNvPr>
          <p:cNvSpPr>
            <a:spLocks noGrp="1"/>
          </p:cNvSpPr>
          <p:nvPr>
            <p:ph type="dt" sz="half" idx="10"/>
          </p:nvPr>
        </p:nvSpPr>
        <p:spPr/>
        <p:txBody>
          <a:bodyPr/>
          <a:lstStyle/>
          <a:p>
            <a:fld id="{2590F9C9-AB92-4E86-B698-DEC9BF4350FF}" type="datetimeFigureOut">
              <a:rPr lang="ru-RU" smtClean="0"/>
              <a:pPr/>
              <a:t>17.05.2024</a:t>
            </a:fld>
            <a:endParaRPr lang="ru-RU"/>
          </a:p>
        </p:txBody>
      </p:sp>
      <p:sp>
        <p:nvSpPr>
          <p:cNvPr id="5" name="Footer Placeholder 4">
            <a:extLst>
              <a:ext uri="{FF2B5EF4-FFF2-40B4-BE49-F238E27FC236}">
                <a16:creationId xmlns:a16="http://schemas.microsoft.com/office/drawing/2014/main" id="{55830B75-1D6F-4808-A43F-C1338A8E8BF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B1275CC4-7EFF-40D7-AD6B-048DB231F445}"/>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23474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6DFB9-1D2C-4C99-9976-80D45F82B6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2818B29D-ACB6-4F20-A63F-AD683F65C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FC7DDFE-7665-40F4-8709-37F31AC4665A}"/>
              </a:ext>
            </a:extLst>
          </p:cNvPr>
          <p:cNvSpPr>
            <a:spLocks noGrp="1"/>
          </p:cNvSpPr>
          <p:nvPr>
            <p:ph type="dt" sz="half" idx="10"/>
          </p:nvPr>
        </p:nvSpPr>
        <p:spPr/>
        <p:txBody>
          <a:bodyPr/>
          <a:lstStyle/>
          <a:p>
            <a:fld id="{2590F9C9-AB92-4E86-B698-DEC9BF4350FF}" type="datetimeFigureOut">
              <a:rPr lang="ru-RU" smtClean="0"/>
              <a:pPr/>
              <a:t>17.05.2024</a:t>
            </a:fld>
            <a:endParaRPr lang="ru-RU"/>
          </a:p>
        </p:txBody>
      </p:sp>
      <p:sp>
        <p:nvSpPr>
          <p:cNvPr id="5" name="Footer Placeholder 4">
            <a:extLst>
              <a:ext uri="{FF2B5EF4-FFF2-40B4-BE49-F238E27FC236}">
                <a16:creationId xmlns:a16="http://schemas.microsoft.com/office/drawing/2014/main" id="{98935FF8-8475-420D-B26A-2BBC6975ED9F}"/>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459B57D3-45C8-4599-A3A4-224EF17A948D}"/>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597478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257C-E519-4004-9664-5EE2DEEBE306}"/>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62D14FD9-045B-4C7F-988A-793C9DDD1D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14292FC0-5215-485D-B178-1923B27881A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FDDB3E4B-3202-4B3C-B276-911106E40897}"/>
              </a:ext>
            </a:extLst>
          </p:cNvPr>
          <p:cNvSpPr>
            <a:spLocks noGrp="1"/>
          </p:cNvSpPr>
          <p:nvPr>
            <p:ph type="dt" sz="half" idx="10"/>
          </p:nvPr>
        </p:nvSpPr>
        <p:spPr/>
        <p:txBody>
          <a:bodyPr/>
          <a:lstStyle/>
          <a:p>
            <a:fld id="{2590F9C9-AB92-4E86-B698-DEC9BF4350FF}" type="datetimeFigureOut">
              <a:rPr lang="ru-RU" smtClean="0"/>
              <a:pPr/>
              <a:t>17.05.2024</a:t>
            </a:fld>
            <a:endParaRPr lang="ru-RU"/>
          </a:p>
        </p:txBody>
      </p:sp>
      <p:sp>
        <p:nvSpPr>
          <p:cNvPr id="6" name="Footer Placeholder 5">
            <a:extLst>
              <a:ext uri="{FF2B5EF4-FFF2-40B4-BE49-F238E27FC236}">
                <a16:creationId xmlns:a16="http://schemas.microsoft.com/office/drawing/2014/main" id="{64BD2B61-3FC8-4F39-8668-A4B6CF03F9E3}"/>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F7EF1529-0A6F-472C-8162-0809B794FBC0}"/>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300163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872A2-4F60-4CCD-822D-BA26D782D06A}"/>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FB817310-7D32-449E-8B15-BA4AD9264A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DD8049-2981-4DBC-9A47-E4B3503FE2F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D1570114-2659-411A-91CA-84B6FB6FD4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81DACC-6CA4-48F6-AB55-E0AE146F33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9F53C7C0-3FB7-4520-91B5-A83C85E2A035}"/>
              </a:ext>
            </a:extLst>
          </p:cNvPr>
          <p:cNvSpPr>
            <a:spLocks noGrp="1"/>
          </p:cNvSpPr>
          <p:nvPr>
            <p:ph type="dt" sz="half" idx="10"/>
          </p:nvPr>
        </p:nvSpPr>
        <p:spPr/>
        <p:txBody>
          <a:bodyPr/>
          <a:lstStyle/>
          <a:p>
            <a:fld id="{2590F9C9-AB92-4E86-B698-DEC9BF4350FF}" type="datetimeFigureOut">
              <a:rPr lang="ru-RU" smtClean="0"/>
              <a:pPr/>
              <a:t>17.05.2024</a:t>
            </a:fld>
            <a:endParaRPr lang="ru-RU"/>
          </a:p>
        </p:txBody>
      </p:sp>
      <p:sp>
        <p:nvSpPr>
          <p:cNvPr id="8" name="Footer Placeholder 7">
            <a:extLst>
              <a:ext uri="{FF2B5EF4-FFF2-40B4-BE49-F238E27FC236}">
                <a16:creationId xmlns:a16="http://schemas.microsoft.com/office/drawing/2014/main" id="{68811D75-3F94-44BC-B9A2-007C43EB8F0F}"/>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D2C99E5D-E837-44F0-8032-4C2DE4136E5E}"/>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00947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E088-F4DC-427D-BE79-3F7232B45D53}"/>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78194E55-A7DB-461A-B228-D91789878570}"/>
              </a:ext>
            </a:extLst>
          </p:cNvPr>
          <p:cNvSpPr>
            <a:spLocks noGrp="1"/>
          </p:cNvSpPr>
          <p:nvPr>
            <p:ph type="dt" sz="half" idx="10"/>
          </p:nvPr>
        </p:nvSpPr>
        <p:spPr/>
        <p:txBody>
          <a:bodyPr/>
          <a:lstStyle/>
          <a:p>
            <a:fld id="{2590F9C9-AB92-4E86-B698-DEC9BF4350FF}" type="datetimeFigureOut">
              <a:rPr lang="ru-RU" smtClean="0"/>
              <a:pPr/>
              <a:t>17.05.2024</a:t>
            </a:fld>
            <a:endParaRPr lang="ru-RU"/>
          </a:p>
        </p:txBody>
      </p:sp>
      <p:sp>
        <p:nvSpPr>
          <p:cNvPr id="4" name="Footer Placeholder 3">
            <a:extLst>
              <a:ext uri="{FF2B5EF4-FFF2-40B4-BE49-F238E27FC236}">
                <a16:creationId xmlns:a16="http://schemas.microsoft.com/office/drawing/2014/main" id="{B4B0D332-2F02-4297-803D-C24BAA7C311A}"/>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CB4ED2AD-5C1C-4C18-ADEC-8112D8B38E1A}"/>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273677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241CC0-6A58-46A9-8D3D-3BEC81FEC803}"/>
              </a:ext>
            </a:extLst>
          </p:cNvPr>
          <p:cNvSpPr>
            <a:spLocks noGrp="1"/>
          </p:cNvSpPr>
          <p:nvPr>
            <p:ph type="dt" sz="half" idx="10"/>
          </p:nvPr>
        </p:nvSpPr>
        <p:spPr/>
        <p:txBody>
          <a:bodyPr/>
          <a:lstStyle/>
          <a:p>
            <a:fld id="{2590F9C9-AB92-4E86-B698-DEC9BF4350FF}" type="datetimeFigureOut">
              <a:rPr lang="ru-RU" smtClean="0"/>
              <a:pPr/>
              <a:t>17.05.2024</a:t>
            </a:fld>
            <a:endParaRPr lang="ru-RU"/>
          </a:p>
        </p:txBody>
      </p:sp>
      <p:sp>
        <p:nvSpPr>
          <p:cNvPr id="3" name="Footer Placeholder 2">
            <a:extLst>
              <a:ext uri="{FF2B5EF4-FFF2-40B4-BE49-F238E27FC236}">
                <a16:creationId xmlns:a16="http://schemas.microsoft.com/office/drawing/2014/main" id="{1235FB09-9210-4FF3-B521-92AC0717057A}"/>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BF21D5FF-9F9B-438D-962B-19E33EA7719F}"/>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3978505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BB67B-1DE1-4C38-B86C-EE4E5FE5E2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37365E22-365F-4133-AE2C-BFE9368A2F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7DE76D52-A043-43E2-878C-F0D059B73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521B72-F8F3-4BAF-9039-4FCA7A5AFE9E}"/>
              </a:ext>
            </a:extLst>
          </p:cNvPr>
          <p:cNvSpPr>
            <a:spLocks noGrp="1"/>
          </p:cNvSpPr>
          <p:nvPr>
            <p:ph type="dt" sz="half" idx="10"/>
          </p:nvPr>
        </p:nvSpPr>
        <p:spPr/>
        <p:txBody>
          <a:bodyPr/>
          <a:lstStyle/>
          <a:p>
            <a:fld id="{2590F9C9-AB92-4E86-B698-DEC9BF4350FF}" type="datetimeFigureOut">
              <a:rPr lang="ru-RU" smtClean="0"/>
              <a:pPr/>
              <a:t>17.05.2024</a:t>
            </a:fld>
            <a:endParaRPr lang="ru-RU"/>
          </a:p>
        </p:txBody>
      </p:sp>
      <p:sp>
        <p:nvSpPr>
          <p:cNvPr id="6" name="Footer Placeholder 5">
            <a:extLst>
              <a:ext uri="{FF2B5EF4-FFF2-40B4-BE49-F238E27FC236}">
                <a16:creationId xmlns:a16="http://schemas.microsoft.com/office/drawing/2014/main" id="{443C61C2-EF1C-4C27-9CE7-95CD0A8208CB}"/>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2D2278CE-F8F6-4357-8DE5-C5A74A902D2B}"/>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545810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2B80C-2148-42E9-A299-F6AFD8D5F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2F36453F-1A78-4AC8-BEE7-23D2EBA9D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437AD1CC-F62E-4D14-B0B2-A5BFC0D90A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4C1507-4C3F-4C2A-83FD-8D1EE9B025F1}"/>
              </a:ext>
            </a:extLst>
          </p:cNvPr>
          <p:cNvSpPr>
            <a:spLocks noGrp="1"/>
          </p:cNvSpPr>
          <p:nvPr>
            <p:ph type="dt" sz="half" idx="10"/>
          </p:nvPr>
        </p:nvSpPr>
        <p:spPr/>
        <p:txBody>
          <a:bodyPr/>
          <a:lstStyle/>
          <a:p>
            <a:fld id="{2590F9C9-AB92-4E86-B698-DEC9BF4350FF}" type="datetimeFigureOut">
              <a:rPr lang="ru-RU" smtClean="0"/>
              <a:pPr/>
              <a:t>17.05.2024</a:t>
            </a:fld>
            <a:endParaRPr lang="ru-RU"/>
          </a:p>
        </p:txBody>
      </p:sp>
      <p:sp>
        <p:nvSpPr>
          <p:cNvPr id="6" name="Footer Placeholder 5">
            <a:extLst>
              <a:ext uri="{FF2B5EF4-FFF2-40B4-BE49-F238E27FC236}">
                <a16:creationId xmlns:a16="http://schemas.microsoft.com/office/drawing/2014/main" id="{2E1CAD7A-2676-460D-902D-1573FADC473F}"/>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69CCB590-E5BD-4AA2-BDC3-280A70356699}"/>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13464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384AB9-7DB0-4EF3-8BF0-3BA42E7212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1AB3234E-B82A-4AAC-B0D9-04778BA62C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A5DB06BE-AC98-4682-81AB-EA91CCDAD6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0F9C9-AB92-4E86-B698-DEC9BF4350FF}" type="datetimeFigureOut">
              <a:rPr lang="ru-RU" smtClean="0"/>
              <a:pPr/>
              <a:t>17.05.2024</a:t>
            </a:fld>
            <a:endParaRPr lang="ru-RU"/>
          </a:p>
        </p:txBody>
      </p:sp>
      <p:sp>
        <p:nvSpPr>
          <p:cNvPr id="5" name="Footer Placeholder 4">
            <a:extLst>
              <a:ext uri="{FF2B5EF4-FFF2-40B4-BE49-F238E27FC236}">
                <a16:creationId xmlns:a16="http://schemas.microsoft.com/office/drawing/2014/main" id="{2F13F399-1978-443D-8A54-1C7438E428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AEE86AD1-D5ED-4EF9-89A0-3ABFEAC15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FDEFA0-FF01-4CA2-B8AA-E5F5B71BEE8D}" type="slidenum">
              <a:rPr lang="ru-RU" smtClean="0"/>
              <a:pPr/>
              <a:t>‹#›</a:t>
            </a:fld>
            <a:endParaRPr lang="ru-RU"/>
          </a:p>
        </p:txBody>
      </p:sp>
    </p:spTree>
    <p:extLst>
      <p:ext uri="{BB962C8B-B14F-4D97-AF65-F5344CB8AC3E}">
        <p14:creationId xmlns:p14="http://schemas.microsoft.com/office/powerpoint/2010/main" val="217001975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hyperlink" Target="https://wandbox.org/permlink/rSAREvf038yO7aUt"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hyperlink" Target="https://wandbox.org/permlink/sPUhscTpFSZLcKYZ"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ru.wikipedia.org/wiki/%D0%9A%D1%83%D1%87%D0%B0_(%D0%BF%D0%B0%D0%BC%D1%8F%D1%82%D1%8C)"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hyperlink" Target="https://wandbox.org/permlink/Q8Vb1F7boaXZKDl2" TargetMode="External"/><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andbox.org/permlink/tC4HG6ZqcZT2lm3P" TargetMode="Externa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hyperlink" Target="https://wandbox.org/permlink/Jj4a3ezbjh1JgpPv" TargetMode="External"/><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hyperlink" Target="https://en.cppreference.com/w/cpp/memory/new/operator_delete" TargetMode="External"/><Relationship Id="rId2" Type="http://schemas.openxmlformats.org/officeDocument/2006/relationships/hyperlink" Target="https://en.cppreference.com/w/cpp/memory/new/operator_new"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8" Type="http://schemas.openxmlformats.org/officeDocument/2006/relationships/hyperlink" Target="https://en.cppreference.com/w/cpp/memory/uninitialized_default_construct" TargetMode="External"/><Relationship Id="rId13" Type="http://schemas.openxmlformats.org/officeDocument/2006/relationships/hyperlink" Target="https://en.cppreference.com/w/cpp/memory/destroy" TargetMode="External"/><Relationship Id="rId3" Type="http://schemas.openxmlformats.org/officeDocument/2006/relationships/hyperlink" Target="https://en.cppreference.com/w/cpp/memory/uninitialized_copy_n" TargetMode="External"/><Relationship Id="rId7" Type="http://schemas.openxmlformats.org/officeDocument/2006/relationships/hyperlink" Target="https://en.cppreference.com/w/cpp/memory/uninitialized_move_n" TargetMode="External"/><Relationship Id="rId12" Type="http://schemas.openxmlformats.org/officeDocument/2006/relationships/hyperlink" Target="https://en.cppreference.com/w/cpp/memory/destroy_at" TargetMode="External"/><Relationship Id="rId2" Type="http://schemas.openxmlformats.org/officeDocument/2006/relationships/hyperlink" Target="https://en.cppreference.com/w/cpp/memory/uninitialized_copy" TargetMode="External"/><Relationship Id="rId1" Type="http://schemas.openxmlformats.org/officeDocument/2006/relationships/slideLayout" Target="../slideLayouts/slideLayout2.xml"/><Relationship Id="rId6" Type="http://schemas.openxmlformats.org/officeDocument/2006/relationships/hyperlink" Target="https://en.cppreference.com/w/cpp/memory/uninitialized_move/" TargetMode="External"/><Relationship Id="rId11" Type="http://schemas.openxmlformats.org/officeDocument/2006/relationships/hyperlink" Target="https://en.cppreference.com/w/cpp/memory/uninitialized_value_construct_n" TargetMode="External"/><Relationship Id="rId5" Type="http://schemas.openxmlformats.org/officeDocument/2006/relationships/hyperlink" Target="https://en.cppreference.com/w/cpp/memory/uninitialized_fill_n" TargetMode="External"/><Relationship Id="rId15" Type="http://schemas.openxmlformats.org/officeDocument/2006/relationships/hyperlink" Target="https://en.cppreference.com/w/cpp/memory/construct_at" TargetMode="External"/><Relationship Id="rId10" Type="http://schemas.openxmlformats.org/officeDocument/2006/relationships/hyperlink" Target="https://en.cppreference.com/w/cpp/memory/uninitialized_value_construct" TargetMode="External"/><Relationship Id="rId4" Type="http://schemas.openxmlformats.org/officeDocument/2006/relationships/hyperlink" Target="https://en.cppreference.com/w/cpp/memory/uninitialized_fill" TargetMode="External"/><Relationship Id="rId9" Type="http://schemas.openxmlformats.org/officeDocument/2006/relationships/hyperlink" Target="https://en.cppreference.com/w/cpp/memory/uninitialized_default_construct_n" TargetMode="External"/><Relationship Id="rId14" Type="http://schemas.openxmlformats.org/officeDocument/2006/relationships/hyperlink" Target="https://en.cppreference.com/w/cpp/memory/destroy_n"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2.xml"/><Relationship Id="rId1"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043428A6-C2DB-41FE-9A27-384A9AB66A2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54429"/>
            <a:ext cx="12192000" cy="6966858"/>
          </a:xfrm>
          <a:prstGeom prst="rect">
            <a:avLst/>
          </a:prstGeom>
        </p:spPr>
      </p:pic>
      <p:sp>
        <p:nvSpPr>
          <p:cNvPr id="7" name="Заголовок 6">
            <a:extLst>
              <a:ext uri="{FF2B5EF4-FFF2-40B4-BE49-F238E27FC236}">
                <a16:creationId xmlns:a16="http://schemas.microsoft.com/office/drawing/2014/main" id="{77CAD62A-E4D8-4B1B-9985-B57FC37A6792}"/>
              </a:ext>
            </a:extLst>
          </p:cNvPr>
          <p:cNvSpPr>
            <a:spLocks noGrp="1"/>
          </p:cNvSpPr>
          <p:nvPr>
            <p:ph type="ctrTitle"/>
          </p:nvPr>
        </p:nvSpPr>
        <p:spPr>
          <a:xfrm>
            <a:off x="695400" y="1606781"/>
            <a:ext cx="10801200" cy="3006650"/>
          </a:xfrm>
        </p:spPr>
        <p:txBody>
          <a:bodyPr>
            <a:noAutofit/>
          </a:bodyPr>
          <a:lstStyle/>
          <a:p>
            <a:pPr algn="l"/>
            <a:r>
              <a:rPr lang="ru-RU" sz="8000" dirty="0">
                <a:solidFill>
                  <a:schemeClr val="bg1"/>
                </a:solidFill>
                <a:latin typeface="Impact" panose="020B0806030902050204" pitchFamily="34" charset="0"/>
              </a:rPr>
              <a:t>Работа с динамической памятью</a:t>
            </a:r>
          </a:p>
        </p:txBody>
      </p:sp>
      <p:sp>
        <p:nvSpPr>
          <p:cNvPr id="9" name="Подзаголовок 8">
            <a:extLst>
              <a:ext uri="{FF2B5EF4-FFF2-40B4-BE49-F238E27FC236}">
                <a16:creationId xmlns:a16="http://schemas.microsoft.com/office/drawing/2014/main" id="{F4B82558-19EA-4C3E-B922-1C26A663A34E}"/>
              </a:ext>
            </a:extLst>
          </p:cNvPr>
          <p:cNvSpPr>
            <a:spLocks noGrp="1"/>
          </p:cNvSpPr>
          <p:nvPr>
            <p:ph type="subTitle" idx="1"/>
          </p:nvPr>
        </p:nvSpPr>
        <p:spPr/>
        <p:txBody>
          <a:bodyPr/>
          <a:lstStyle/>
          <a:p>
            <a:endParaRPr lang="ru-RU" dirty="0">
              <a:solidFill>
                <a:schemeClr val="bg1"/>
              </a:solidFill>
            </a:endParaRP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переменная, которая хранит адрес объекта в памяти компьютера</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Организация связанных структур данных (списки, деревья)</a:t>
            </a:r>
          </a:p>
          <a:p>
            <a:pPr>
              <a:lnSpc>
                <a:spcPct val="90000"/>
              </a:lnSpc>
            </a:pPr>
            <a:r>
              <a:rPr lang="ru-RU" dirty="0"/>
              <a:t>Объявление указателя</a:t>
            </a:r>
          </a:p>
          <a:p>
            <a:pPr lvl="1">
              <a:lnSpc>
                <a:spcPct val="90000"/>
              </a:lnSpc>
            </a:pPr>
            <a:r>
              <a:rPr lang="en-US" dirty="0">
                <a:latin typeface="Consolas" panose="020B0609020204030204" pitchFamily="49" charset="0"/>
              </a:rPr>
              <a:t>int* p</a:t>
            </a:r>
            <a:r>
              <a:rPr lang="en-US" dirty="0"/>
              <a:t>;</a:t>
            </a:r>
            <a:endParaRPr lang="ru-RU" dirty="0"/>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fade">
                                      <p:cBhvr>
                                        <p:cTn id="26" dur="500"/>
                                        <p:tgtEl>
                                          <p:spTgt spid="3481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819">
                                            <p:txEl>
                                              <p:pRg st="6" end="6"/>
                                            </p:txEl>
                                          </p:spTgt>
                                        </p:tgtEl>
                                        <p:attrNameLst>
                                          <p:attrName>style.visibility</p:attrName>
                                        </p:attrNameLst>
                                      </p:cBhvr>
                                      <p:to>
                                        <p:strVal val="visible"/>
                                      </p:to>
                                    </p:set>
                                    <p:animEffect transition="in" filter="fade">
                                      <p:cBhvr>
                                        <p:cTn id="29"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en-US" b="1" dirty="0" err="1"/>
              <a:t>nullptr</a:t>
            </a:r>
            <a:r>
              <a:rPr lang="ru-RU" dirty="0"/>
              <a:t>, чтобы подчеркнуть, что он не ссылается ни на какую переменную:</a:t>
            </a:r>
          </a:p>
          <a:p>
            <a:pPr lvl="2" eaLnBrk="1" hangingPunct="1">
              <a:lnSpc>
                <a:spcPct val="80000"/>
              </a:lnSpc>
            </a:pPr>
            <a:r>
              <a:rPr lang="en-US" sz="2000" dirty="0"/>
              <a:t>char * p2 = </a:t>
            </a:r>
            <a:r>
              <a:rPr lang="en-US" sz="2000" dirty="0" err="1"/>
              <a:t>nullptr</a:t>
            </a:r>
            <a:r>
              <a:rPr lang="en-US" sz="2000" dirty="0"/>
              <a:t>;</a:t>
            </a:r>
            <a:endParaRPr lang="ru-RU"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2953799474"/>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Прямоугольник 6"/>
          <p:cNvSpPr/>
          <p:nvPr/>
        </p:nvSpPr>
        <p:spPr>
          <a:xfrm>
            <a:off x="152400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50874634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1725526047"/>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По умолчанию параметры в функцию передаются по значению</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666845"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5881687"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287087085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ru-RU"/>
              <a:t>Пример</a:t>
            </a:r>
          </a:p>
        </p:txBody>
      </p:sp>
      <p:sp>
        <p:nvSpPr>
          <p:cNvPr id="105475" name="Text Box 4"/>
          <p:cNvSpPr txBox="1">
            <a:spLocks noChangeArrowheads="1"/>
          </p:cNvSpPr>
          <p:nvPr/>
        </p:nvSpPr>
        <p:spPr bwMode="auto">
          <a:xfrm>
            <a:off x="838201" y="2225676"/>
            <a:ext cx="8017572" cy="3139321"/>
          </a:xfrm>
          <a:prstGeom prst="rect">
            <a:avLst/>
          </a:prstGeom>
          <a:noFill/>
          <a:ln w="9525">
            <a:noFill/>
            <a:miter lim="800000"/>
            <a:headEnd/>
            <a:tailEnd/>
          </a:ln>
        </p:spPr>
        <p:txBody>
          <a:bodyPr wrap="square">
            <a:spAutoFit/>
          </a:bodyPr>
          <a:lstStyle/>
          <a:p>
            <a:r>
              <a:rPr lang="en-US" b="1" dirty="0">
                <a:latin typeface="Courier New" pitchFamily="49" charset="0"/>
              </a:rPr>
              <a:t>int n = 30;</a:t>
            </a:r>
          </a:p>
          <a:p>
            <a:endParaRPr lang="en-US" i="1" dirty="0">
              <a:latin typeface="Courier New" pitchFamily="49" charset="0"/>
            </a:endParaRPr>
          </a:p>
          <a:p>
            <a:r>
              <a:rPr lang="en-US" i="1" dirty="0">
                <a:latin typeface="Courier New" pitchFamily="49" charset="0"/>
              </a:rPr>
              <a:t>// </a:t>
            </a:r>
            <a:r>
              <a:rPr lang="ru-RU" i="1" dirty="0">
                <a:latin typeface="Courier New" pitchFamily="49" charset="0"/>
              </a:rPr>
              <a:t>выделяем память</a:t>
            </a:r>
            <a:r>
              <a:rPr lang="en-US" i="1" dirty="0">
                <a:latin typeface="Courier New" pitchFamily="49" charset="0"/>
              </a:rPr>
              <a:t> </a:t>
            </a:r>
            <a:r>
              <a:rPr lang="ru-RU" i="1" dirty="0">
                <a:latin typeface="Courier New" pitchFamily="49" charset="0"/>
              </a:rPr>
              <a:t>под </a:t>
            </a:r>
            <a:r>
              <a:rPr lang="en-US" i="1" dirty="0">
                <a:latin typeface="Courier New" pitchFamily="49" charset="0"/>
              </a:rPr>
              <a:t>n </a:t>
            </a:r>
            <a:r>
              <a:rPr lang="ru-RU" i="1" dirty="0">
                <a:latin typeface="Courier New" pitchFamily="49" charset="0"/>
              </a:rPr>
              <a:t>элементов типа </a:t>
            </a:r>
            <a:r>
              <a:rPr lang="en-US" i="1" dirty="0">
                <a:latin typeface="Courier New" pitchFamily="49" charset="0"/>
              </a:rPr>
              <a:t>int</a:t>
            </a:r>
          </a:p>
          <a:p>
            <a:r>
              <a:rPr lang="en-US" b="1" dirty="0">
                <a:latin typeface="Courier New" pitchFamily="49" charset="0"/>
              </a:rPr>
              <a:t>int * </a:t>
            </a:r>
            <a:r>
              <a:rPr lang="en-US" b="1" dirty="0" err="1">
                <a:latin typeface="Courier New" pitchFamily="49" charset="0"/>
              </a:rPr>
              <a:t>arr</a:t>
            </a:r>
            <a:r>
              <a:rPr lang="en-US" b="1" dirty="0">
                <a:latin typeface="Courier New" pitchFamily="49" charset="0"/>
              </a:rPr>
              <a:t> = (int*)malloc(</a:t>
            </a:r>
            <a:r>
              <a:rPr lang="en-US" b="1" dirty="0" err="1">
                <a:latin typeface="Courier New" pitchFamily="49" charset="0"/>
              </a:rPr>
              <a:t>sizeof</a:t>
            </a:r>
            <a:r>
              <a:rPr lang="en-US" b="1" dirty="0">
                <a:latin typeface="Courier New" pitchFamily="49" charset="0"/>
              </a:rPr>
              <a:t>(int) * n);</a:t>
            </a:r>
          </a:p>
          <a:p>
            <a:endParaRPr lang="en-US" b="1" dirty="0">
              <a:latin typeface="Courier New" pitchFamily="49" charset="0"/>
            </a:endParaRPr>
          </a:p>
          <a:p>
            <a:r>
              <a:rPr lang="en-US" b="1" dirty="0" err="1">
                <a:latin typeface="Courier New" pitchFamily="49" charset="0"/>
              </a:rPr>
              <a:t>memset</a:t>
            </a:r>
            <a:r>
              <a:rPr lang="en-US" b="1" dirty="0">
                <a:latin typeface="Courier New" pitchFamily="49" charset="0"/>
              </a:rPr>
              <a:t>(</a:t>
            </a:r>
            <a:r>
              <a:rPr lang="en-US" b="1" dirty="0" err="1">
                <a:latin typeface="Courier New" pitchFamily="49" charset="0"/>
              </a:rPr>
              <a:t>arr</a:t>
            </a:r>
            <a:r>
              <a:rPr lang="en-US" b="1" dirty="0">
                <a:latin typeface="Courier New" pitchFamily="49" charset="0"/>
              </a:rPr>
              <a:t>, 1, </a:t>
            </a:r>
            <a:r>
              <a:rPr lang="en-US" b="1" dirty="0" err="1">
                <a:latin typeface="Courier New" pitchFamily="49" charset="0"/>
              </a:rPr>
              <a:t>sizeof</a:t>
            </a:r>
            <a:r>
              <a:rPr lang="en-US" b="1" dirty="0">
                <a:latin typeface="Courier New" pitchFamily="49" charset="0"/>
              </a:rPr>
              <a:t>(int) * n);</a:t>
            </a:r>
          </a:p>
          <a:p>
            <a:endParaRPr lang="en-US" b="1" dirty="0">
              <a:latin typeface="Courier New" pitchFamily="49" charset="0"/>
            </a:endParaRPr>
          </a:p>
          <a:p>
            <a:r>
              <a:rPr lang="en-US" b="1" dirty="0" err="1">
                <a:latin typeface="Courier New" pitchFamily="49" charset="0"/>
              </a:rPr>
              <a:t>arr</a:t>
            </a:r>
            <a:r>
              <a:rPr lang="en-US" b="1" dirty="0">
                <a:latin typeface="Courier New" pitchFamily="49" charset="0"/>
              </a:rPr>
              <a:t>[0] = 5;</a:t>
            </a:r>
          </a:p>
          <a:p>
            <a:endParaRPr lang="en-US" b="1" dirty="0">
              <a:latin typeface="Courier New" pitchFamily="49" charset="0"/>
            </a:endParaRPr>
          </a:p>
          <a:p>
            <a:r>
              <a:rPr lang="en-US" b="1" dirty="0">
                <a:latin typeface="Courier New" pitchFamily="49" charset="0"/>
              </a:rPr>
              <a:t>free(</a:t>
            </a:r>
            <a:r>
              <a:rPr lang="en-US" b="1" dirty="0" err="1">
                <a:latin typeface="Courier New" pitchFamily="49" charset="0"/>
              </a:rPr>
              <a:t>arr</a:t>
            </a:r>
            <a:r>
              <a:rPr lang="en-US" b="1" dirty="0">
                <a:latin typeface="Courier New" pitchFamily="49" charset="0"/>
              </a:rPr>
              <a:t>);</a:t>
            </a:r>
          </a:p>
          <a:p>
            <a:r>
              <a:rPr lang="en-US" b="1" dirty="0" err="1">
                <a:latin typeface="Courier New" pitchFamily="49" charset="0"/>
              </a:rPr>
              <a:t>arr</a:t>
            </a:r>
            <a:r>
              <a:rPr lang="en-US" b="1" dirty="0">
                <a:latin typeface="Courier New" pitchFamily="49" charset="0"/>
              </a:rPr>
              <a:t> = NULL;</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2329B8-1566-435C-8B2B-C93DBE2FCD22}"/>
              </a:ext>
            </a:extLst>
          </p:cNvPr>
          <p:cNvSpPr>
            <a:spLocks noGrp="1"/>
          </p:cNvSpPr>
          <p:nvPr>
            <p:ph type="title"/>
          </p:nvPr>
        </p:nvSpPr>
        <p:spPr/>
        <p:txBody>
          <a:bodyPr/>
          <a:lstStyle/>
          <a:p>
            <a:r>
              <a:rPr lang="ru-RU" dirty="0"/>
              <a:t>Размер указателя</a:t>
            </a:r>
          </a:p>
        </p:txBody>
      </p:sp>
      <p:sp>
        <p:nvSpPr>
          <p:cNvPr id="7" name="TextBox 6">
            <a:extLst>
              <a:ext uri="{FF2B5EF4-FFF2-40B4-BE49-F238E27FC236}">
                <a16:creationId xmlns:a16="http://schemas.microsoft.com/office/drawing/2014/main" id="{66D78CD2-81AD-471A-BD62-AF3231D741D2}"/>
              </a:ext>
            </a:extLst>
          </p:cNvPr>
          <p:cNvSpPr txBox="1"/>
          <p:nvPr/>
        </p:nvSpPr>
        <p:spPr>
          <a:xfrm>
            <a:off x="1626924" y="1502688"/>
            <a:ext cx="9036496" cy="5355312"/>
          </a:xfrm>
          <a:prstGeom prst="rect">
            <a:avLst/>
          </a:prstGeom>
          <a:noFill/>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Vector3D</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z;</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"char*: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size:"s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"int*: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size:"s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"double*: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size:"s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"Vector3D*: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size:"s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Vector3D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5AE7A37-A7B6-4CE7-8AEF-E488A9960C06}"/>
              </a:ext>
            </a:extLst>
          </p:cNvPr>
          <p:cNvSpPr txBox="1"/>
          <p:nvPr/>
        </p:nvSpPr>
        <p:spPr>
          <a:xfrm>
            <a:off x="6600056" y="1502688"/>
            <a:ext cx="4063364" cy="1477328"/>
          </a:xfrm>
          <a:prstGeom prst="rect">
            <a:avLst/>
          </a:prstGeom>
          <a:noFill/>
        </p:spPr>
        <p:txBody>
          <a:bodyPr wrap="square">
            <a:spAutoFit/>
          </a:bodyPr>
          <a:lstStyle/>
          <a:p>
            <a:r>
              <a:rPr lang="ru-RU" b="1" dirty="0"/>
              <a:t>64-битная платформа</a:t>
            </a:r>
          </a:p>
          <a:p>
            <a:r>
              <a:rPr lang="en-US" dirty="0">
                <a:latin typeface="Consolas" panose="020B0609020204030204" pitchFamily="49" charset="0"/>
              </a:rPr>
              <a:t>char*: size:8</a:t>
            </a:r>
          </a:p>
          <a:p>
            <a:r>
              <a:rPr lang="en-US" dirty="0">
                <a:latin typeface="Consolas" panose="020B0609020204030204" pitchFamily="49" charset="0"/>
              </a:rPr>
              <a:t>int*: size:8</a:t>
            </a:r>
          </a:p>
          <a:p>
            <a:r>
              <a:rPr lang="en-US" dirty="0">
                <a:latin typeface="Consolas" panose="020B0609020204030204" pitchFamily="49" charset="0"/>
              </a:rPr>
              <a:t>double*: size:8</a:t>
            </a:r>
          </a:p>
          <a:p>
            <a:r>
              <a:rPr lang="en-US" dirty="0">
                <a:latin typeface="Consolas" panose="020B0609020204030204" pitchFamily="49" charset="0"/>
              </a:rPr>
              <a:t>Vector3D*: size:8</a:t>
            </a:r>
            <a:endParaRPr lang="ru-RU" dirty="0">
              <a:latin typeface="Consolas" panose="020B0609020204030204" pitchFamily="49" charset="0"/>
            </a:endParaRPr>
          </a:p>
        </p:txBody>
      </p:sp>
      <p:sp>
        <p:nvSpPr>
          <p:cNvPr id="11" name="TextBox 10">
            <a:extLst>
              <a:ext uri="{FF2B5EF4-FFF2-40B4-BE49-F238E27FC236}">
                <a16:creationId xmlns:a16="http://schemas.microsoft.com/office/drawing/2014/main" id="{DF986A89-B134-4E46-87BD-377B13E20498}"/>
              </a:ext>
            </a:extLst>
          </p:cNvPr>
          <p:cNvSpPr txBox="1"/>
          <p:nvPr/>
        </p:nvSpPr>
        <p:spPr>
          <a:xfrm>
            <a:off x="6604636" y="3717032"/>
            <a:ext cx="4063364" cy="1477328"/>
          </a:xfrm>
          <a:prstGeom prst="rect">
            <a:avLst/>
          </a:prstGeom>
          <a:noFill/>
        </p:spPr>
        <p:txBody>
          <a:bodyPr wrap="square">
            <a:spAutoFit/>
          </a:bodyPr>
          <a:lstStyle/>
          <a:p>
            <a:r>
              <a:rPr lang="ru-RU" b="1" dirty="0"/>
              <a:t>32-битная платформа</a:t>
            </a:r>
          </a:p>
          <a:p>
            <a:r>
              <a:rPr lang="en-US" dirty="0">
                <a:latin typeface="Consolas" panose="020B0609020204030204" pitchFamily="49" charset="0"/>
              </a:rPr>
              <a:t>char*: size:4</a:t>
            </a:r>
          </a:p>
          <a:p>
            <a:r>
              <a:rPr lang="en-US" dirty="0">
                <a:latin typeface="Consolas" panose="020B0609020204030204" pitchFamily="49" charset="0"/>
              </a:rPr>
              <a:t>int*: size:4</a:t>
            </a:r>
          </a:p>
          <a:p>
            <a:r>
              <a:rPr lang="en-US" dirty="0">
                <a:latin typeface="Consolas" panose="020B0609020204030204" pitchFamily="49" charset="0"/>
              </a:rPr>
              <a:t>double*: size:4</a:t>
            </a:r>
          </a:p>
          <a:p>
            <a:r>
              <a:rPr lang="en-US" dirty="0">
                <a:latin typeface="Consolas" panose="020B0609020204030204" pitchFamily="49" charset="0"/>
              </a:rPr>
              <a:t>Vector3D*: size:4</a:t>
            </a:r>
            <a:endParaRPr lang="ru-RU" dirty="0">
              <a:latin typeface="Consolas" panose="020B0609020204030204" pitchFamily="49" charset="0"/>
            </a:endParaRPr>
          </a:p>
        </p:txBody>
      </p:sp>
    </p:spTree>
    <p:extLst>
      <p:ext uri="{BB962C8B-B14F-4D97-AF65-F5344CB8AC3E}">
        <p14:creationId xmlns:p14="http://schemas.microsoft.com/office/powerpoint/2010/main" val="250990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055900-5890-4FD2-BAB9-30529684AB1E}"/>
              </a:ext>
            </a:extLst>
          </p:cNvPr>
          <p:cNvSpPr>
            <a:spLocks noGrp="1"/>
          </p:cNvSpPr>
          <p:nvPr>
            <p:ph type="title"/>
          </p:nvPr>
        </p:nvSpPr>
        <p:spPr/>
        <p:txBody>
          <a:bodyPr>
            <a:normAutofit/>
          </a:bodyPr>
          <a:lstStyle/>
          <a:p>
            <a:r>
              <a:rPr lang="ru-RU" b="1" dirty="0"/>
              <a:t>Инициализация указателя и получение адреса объекта</a:t>
            </a:r>
          </a:p>
        </p:txBody>
      </p:sp>
      <p:sp>
        <p:nvSpPr>
          <p:cNvPr id="4" name="TextBox 3">
            <a:extLst>
              <a:ext uri="{FF2B5EF4-FFF2-40B4-BE49-F238E27FC236}">
                <a16:creationId xmlns:a16="http://schemas.microsoft.com/office/drawing/2014/main" id="{EEA317C5-8D12-4D0B-96E5-C1B430D95457}"/>
              </a:ext>
            </a:extLst>
          </p:cNvPr>
          <p:cNvSpPr txBox="1"/>
          <p:nvPr/>
        </p:nvSpPr>
        <p:spPr>
          <a:xfrm>
            <a:off x="1857872" y="1645563"/>
            <a:ext cx="8810128" cy="2862322"/>
          </a:xfrm>
          <a:prstGeom prst="rect">
            <a:avLst/>
          </a:prstGeom>
          <a:noFill/>
        </p:spPr>
        <p:txBody>
          <a:bodyPr wrap="square">
            <a:spAutoFit/>
          </a:bodyPr>
          <a:lstStyle/>
          <a:p>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main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ещё не инициализирован</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Теперь в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хранится адрес переменной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542D883C-335F-431F-8334-69D17DBA56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1624" y="4182998"/>
            <a:ext cx="6665516" cy="2595880"/>
          </a:xfrm>
          <a:prstGeom prst="rect">
            <a:avLst/>
          </a:prstGeom>
        </p:spPr>
      </p:pic>
    </p:spTree>
    <p:extLst>
      <p:ext uri="{BB962C8B-B14F-4D97-AF65-F5344CB8AC3E}">
        <p14:creationId xmlns:p14="http://schemas.microsoft.com/office/powerpoint/2010/main" val="1527957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810F54-B00D-4C7A-A9A6-772D5931F7B6}"/>
              </a:ext>
            </a:extLst>
          </p:cNvPr>
          <p:cNvSpPr>
            <a:spLocks noGrp="1"/>
          </p:cNvSpPr>
          <p:nvPr>
            <p:ph type="title"/>
          </p:nvPr>
        </p:nvSpPr>
        <p:spPr/>
        <p:txBody>
          <a:bodyPr>
            <a:normAutofit/>
          </a:bodyPr>
          <a:lstStyle/>
          <a:p>
            <a:r>
              <a:rPr lang="ru-RU" dirty="0"/>
              <a:t>Указатели на несовместимые типы</a:t>
            </a:r>
          </a:p>
        </p:txBody>
      </p:sp>
      <p:sp>
        <p:nvSpPr>
          <p:cNvPr id="4" name="TextBox 3">
            <a:extLst>
              <a:ext uri="{FF2B5EF4-FFF2-40B4-BE49-F238E27FC236}">
                <a16:creationId xmlns:a16="http://schemas.microsoft.com/office/drawing/2014/main" id="{71670C66-9960-4DD4-8E90-CA514FD9B0A9}"/>
              </a:ext>
            </a:extLst>
          </p:cNvPr>
          <p:cNvSpPr txBox="1"/>
          <p:nvPr/>
        </p:nvSpPr>
        <p:spPr>
          <a:xfrm>
            <a:off x="1552269" y="1988841"/>
            <a:ext cx="9115731" cy="3139321"/>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int_value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doubleValue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1.2345;</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так как по адресу &amp;</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doubleValue</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располагается объект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double</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doubleValue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error: cannot convert 'double*' to 'int*' in assignment</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740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B4BCE4-205D-4011-8474-9646E4F1041D}"/>
              </a:ext>
            </a:extLst>
          </p:cNvPr>
          <p:cNvSpPr>
            <a:spLocks noGrp="1"/>
          </p:cNvSpPr>
          <p:nvPr>
            <p:ph type="title"/>
          </p:nvPr>
        </p:nvSpPr>
        <p:spPr/>
        <p:txBody>
          <a:bodyPr>
            <a:normAutofit/>
          </a:bodyPr>
          <a:lstStyle/>
          <a:p>
            <a:r>
              <a:rPr lang="ru-RU" dirty="0"/>
              <a:t>Инициализация указателя</a:t>
            </a:r>
            <a:r>
              <a:rPr lang="en-US" dirty="0"/>
              <a:t> </a:t>
            </a:r>
            <a:r>
              <a:rPr lang="ru-RU" dirty="0"/>
              <a:t>при его объявлении</a:t>
            </a:r>
          </a:p>
        </p:txBody>
      </p:sp>
      <p:sp>
        <p:nvSpPr>
          <p:cNvPr id="4" name="TextBox 3">
            <a:extLst>
              <a:ext uri="{FF2B5EF4-FFF2-40B4-BE49-F238E27FC236}">
                <a16:creationId xmlns:a16="http://schemas.microsoft.com/office/drawing/2014/main" id="{CBF77D62-FA6E-4F82-B39D-8252FF27BBFF}"/>
              </a:ext>
            </a:extLst>
          </p:cNvPr>
          <p:cNvSpPr txBox="1"/>
          <p:nvPr/>
        </p:nvSpPr>
        <p:spPr>
          <a:xfrm>
            <a:off x="1983870" y="2060848"/>
            <a:ext cx="7128792" cy="1631216"/>
          </a:xfrm>
          <a:prstGeom prst="rect">
            <a:avLst/>
          </a:prstGeom>
          <a:noFill/>
        </p:spPr>
        <p:txBody>
          <a:bodyPr wrap="square">
            <a:spAutoFit/>
          </a:bodyPr>
          <a:lstStyle/>
          <a:p>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42;</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valuePtr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3224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2189A0-9AFB-49E2-95F8-DD37476B2C12}"/>
              </a:ext>
            </a:extLst>
          </p:cNvPr>
          <p:cNvSpPr>
            <a:spLocks noGrp="1"/>
          </p:cNvSpPr>
          <p:nvPr>
            <p:ph type="title"/>
          </p:nvPr>
        </p:nvSpPr>
        <p:spPr/>
        <p:txBody>
          <a:bodyPr/>
          <a:lstStyle/>
          <a:p>
            <a:r>
              <a:rPr lang="ru-RU" dirty="0"/>
              <a:t>Адрес вложенного объекта</a:t>
            </a:r>
          </a:p>
        </p:txBody>
      </p:sp>
      <p:sp>
        <p:nvSpPr>
          <p:cNvPr id="4" name="TextBox 3">
            <a:extLst>
              <a:ext uri="{FF2B5EF4-FFF2-40B4-BE49-F238E27FC236}">
                <a16:creationId xmlns:a16="http://schemas.microsoft.com/office/drawing/2014/main" id="{8D043289-E29E-4E0F-BD15-6496A80D4DEB}"/>
              </a:ext>
            </a:extLst>
          </p:cNvPr>
          <p:cNvSpPr txBox="1"/>
          <p:nvPr/>
        </p:nvSpPr>
        <p:spPr>
          <a:xfrm>
            <a:off x="1981200" y="1844824"/>
            <a:ext cx="8291264" cy="3416320"/>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Point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y_ptr</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хранит адрес координаты</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Y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точки</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p</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y_ptr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p.y</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1E43651D-0312-48E5-9886-A57A39AF42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6161" y="5013177"/>
            <a:ext cx="5903438" cy="1844824"/>
          </a:xfrm>
          <a:prstGeom prst="rect">
            <a:avLst/>
          </a:prstGeom>
        </p:spPr>
      </p:pic>
      <p:sp>
        <p:nvSpPr>
          <p:cNvPr id="5" name="TextBox 4">
            <a:extLst>
              <a:ext uri="{FF2B5EF4-FFF2-40B4-BE49-F238E27FC236}">
                <a16:creationId xmlns:a16="http://schemas.microsoft.com/office/drawing/2014/main" id="{B7FAD205-724F-9EDB-9E79-F11386DFA9CA}"/>
              </a:ext>
            </a:extLst>
          </p:cNvPr>
          <p:cNvSpPr txBox="1"/>
          <p:nvPr/>
        </p:nvSpPr>
        <p:spPr>
          <a:xfrm>
            <a:off x="5240182" y="1655916"/>
            <a:ext cx="5404829" cy="369332"/>
          </a:xfrm>
          <a:prstGeom prst="rect">
            <a:avLst/>
          </a:prstGeom>
          <a:noFill/>
        </p:spPr>
        <p:txBody>
          <a:bodyPr wrap="square">
            <a:spAutoFit/>
          </a:bodyPr>
          <a:lstStyle/>
          <a:p>
            <a:pPr algn="r"/>
            <a:r>
              <a:rPr lang="ru-RU" dirty="0">
                <a:hlinkClick r:id="rId4"/>
              </a:rPr>
              <a:t>https://wandbox.org/permlink/rSAREvf038yO7aUt</a:t>
            </a:r>
            <a:endParaRPr lang="ru-RU" dirty="0"/>
          </a:p>
        </p:txBody>
      </p:sp>
    </p:spTree>
    <p:extLst>
      <p:ext uri="{BB962C8B-B14F-4D97-AF65-F5344CB8AC3E}">
        <p14:creationId xmlns:p14="http://schemas.microsoft.com/office/powerpoint/2010/main" val="3808079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B5E053-A400-4B14-AC6F-8C43704F2BC3}"/>
              </a:ext>
            </a:extLst>
          </p:cNvPr>
          <p:cNvSpPr>
            <a:spLocks noGrp="1"/>
          </p:cNvSpPr>
          <p:nvPr>
            <p:ph type="title"/>
          </p:nvPr>
        </p:nvSpPr>
        <p:spPr/>
        <p:txBody>
          <a:bodyPr/>
          <a:lstStyle/>
          <a:p>
            <a:r>
              <a:rPr lang="ru-RU" dirty="0"/>
              <a:t>Адрес ссылки</a:t>
            </a:r>
          </a:p>
        </p:txBody>
      </p:sp>
      <p:sp>
        <p:nvSpPr>
          <p:cNvPr id="4" name="TextBox 3">
            <a:extLst>
              <a:ext uri="{FF2B5EF4-FFF2-40B4-BE49-F238E27FC236}">
                <a16:creationId xmlns:a16="http://schemas.microsoft.com/office/drawing/2014/main" id="{BD7E7F84-7AB0-4415-959F-5F6D481FEC41}"/>
              </a:ext>
            </a:extLst>
          </p:cNvPr>
          <p:cNvSpPr txBox="1"/>
          <p:nvPr/>
        </p:nvSpPr>
        <p:spPr>
          <a:xfrm>
            <a:off x="2207568" y="1699752"/>
            <a:ext cx="7704856" cy="2862322"/>
          </a:xfrm>
          <a:prstGeom prst="rect">
            <a:avLst/>
          </a:prstGeom>
          <a:noFill/>
        </p:spPr>
        <p:txBody>
          <a:bodyPr wrap="square">
            <a:spAutoFit/>
          </a:bodyPr>
          <a:lstStyle/>
          <a:p>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answer = 42;</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answer;</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answer_ptr</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хранит адрес переменной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answer</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answer_ptr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assert(&amp;answer == </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answer_ptr</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66845A3A-B8C5-46A4-AC64-C66A223829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4067" y="4797152"/>
            <a:ext cx="6503867" cy="1728192"/>
          </a:xfrm>
          <a:prstGeom prst="rect">
            <a:avLst/>
          </a:prstGeom>
        </p:spPr>
      </p:pic>
      <p:sp>
        <p:nvSpPr>
          <p:cNvPr id="5" name="TextBox 4">
            <a:extLst>
              <a:ext uri="{FF2B5EF4-FFF2-40B4-BE49-F238E27FC236}">
                <a16:creationId xmlns:a16="http://schemas.microsoft.com/office/drawing/2014/main" id="{A9F6C229-C673-F570-8316-CA7F687E2948}"/>
              </a:ext>
            </a:extLst>
          </p:cNvPr>
          <p:cNvSpPr txBox="1"/>
          <p:nvPr/>
        </p:nvSpPr>
        <p:spPr>
          <a:xfrm>
            <a:off x="5447928" y="1634516"/>
            <a:ext cx="4977010" cy="369332"/>
          </a:xfrm>
          <a:prstGeom prst="rect">
            <a:avLst/>
          </a:prstGeom>
          <a:noFill/>
        </p:spPr>
        <p:txBody>
          <a:bodyPr wrap="square">
            <a:spAutoFit/>
          </a:bodyPr>
          <a:lstStyle/>
          <a:p>
            <a:pPr algn="r"/>
            <a:r>
              <a:rPr lang="ru-RU" dirty="0">
                <a:hlinkClick r:id="rId4"/>
              </a:rPr>
              <a:t>https://wandbox.org/permlink/sPUhscTpFSZLcKYZ</a:t>
            </a:r>
            <a:endParaRPr lang="ru-RU" dirty="0"/>
          </a:p>
        </p:txBody>
      </p:sp>
    </p:spTree>
    <p:extLst>
      <p:ext uri="{BB962C8B-B14F-4D97-AF65-F5344CB8AC3E}">
        <p14:creationId xmlns:p14="http://schemas.microsoft.com/office/powerpoint/2010/main" val="2948617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A0270C-7579-4F21-BC41-7232DAD73A10}"/>
              </a:ext>
            </a:extLst>
          </p:cNvPr>
          <p:cNvSpPr>
            <a:spLocks noGrp="1"/>
          </p:cNvSpPr>
          <p:nvPr>
            <p:ph type="title"/>
          </p:nvPr>
        </p:nvSpPr>
        <p:spPr/>
        <p:txBody>
          <a:bodyPr/>
          <a:lstStyle/>
          <a:p>
            <a:r>
              <a:rPr lang="ru-RU" dirty="0"/>
              <a:t>Вывод указателя в поток</a:t>
            </a:r>
          </a:p>
        </p:txBody>
      </p:sp>
      <p:sp>
        <p:nvSpPr>
          <p:cNvPr id="4" name="TextBox 3">
            <a:extLst>
              <a:ext uri="{FF2B5EF4-FFF2-40B4-BE49-F238E27FC236}">
                <a16:creationId xmlns:a16="http://schemas.microsoft.com/office/drawing/2014/main" id="{98564BA8-7651-430A-97D2-FDB471841FF3}"/>
              </a:ext>
            </a:extLst>
          </p:cNvPr>
          <p:cNvSpPr txBox="1"/>
          <p:nvPr/>
        </p:nvSpPr>
        <p:spPr>
          <a:xfrm>
            <a:off x="1981200" y="1700809"/>
            <a:ext cx="7859216" cy="3139321"/>
          </a:xfrm>
          <a:prstGeom prst="rect">
            <a:avLst/>
          </a:prstGeom>
          <a:noFill/>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 42;</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value_ptr</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89F3602-D467-4318-B4C8-B286AB6F3B34}"/>
              </a:ext>
            </a:extLst>
          </p:cNvPr>
          <p:cNvSpPr txBox="1"/>
          <p:nvPr/>
        </p:nvSpPr>
        <p:spPr>
          <a:xfrm>
            <a:off x="2423592" y="5157193"/>
            <a:ext cx="3744416" cy="646331"/>
          </a:xfrm>
          <a:prstGeom prst="rect">
            <a:avLst/>
          </a:prstGeom>
          <a:noFill/>
        </p:spPr>
        <p:txBody>
          <a:bodyPr wrap="square" rtlCol="0">
            <a:spAutoFit/>
          </a:bodyPr>
          <a:lstStyle/>
          <a:p>
            <a:r>
              <a:rPr lang="en-US" b="1" dirty="0"/>
              <a:t>Linux, x64, </a:t>
            </a:r>
            <a:r>
              <a:rPr lang="en-US" b="1" dirty="0" err="1"/>
              <a:t>gcc</a:t>
            </a:r>
            <a:r>
              <a:rPr lang="en-US" b="1" dirty="0"/>
              <a:t>:</a:t>
            </a:r>
            <a:endParaRPr lang="ru-RU" b="1" dirty="0"/>
          </a:p>
          <a:p>
            <a:r>
              <a:rPr lang="en-US" dirty="0">
                <a:latin typeface="Consolas" panose="020B0609020204030204" pitchFamily="49" charset="0"/>
              </a:rPr>
              <a:t>value_ptr:0x7ffd6596006c</a:t>
            </a:r>
            <a:endParaRPr lang="ru-RU" dirty="0">
              <a:latin typeface="Consolas" panose="020B0609020204030204" pitchFamily="49" charset="0"/>
            </a:endParaRPr>
          </a:p>
        </p:txBody>
      </p:sp>
      <p:sp>
        <p:nvSpPr>
          <p:cNvPr id="8" name="TextBox 7">
            <a:extLst>
              <a:ext uri="{FF2B5EF4-FFF2-40B4-BE49-F238E27FC236}">
                <a16:creationId xmlns:a16="http://schemas.microsoft.com/office/drawing/2014/main" id="{93D573FA-C8F2-4D3D-8460-9738EC714C22}"/>
              </a:ext>
            </a:extLst>
          </p:cNvPr>
          <p:cNvSpPr txBox="1"/>
          <p:nvPr/>
        </p:nvSpPr>
        <p:spPr>
          <a:xfrm>
            <a:off x="6384032" y="5157193"/>
            <a:ext cx="3744416" cy="646331"/>
          </a:xfrm>
          <a:prstGeom prst="rect">
            <a:avLst/>
          </a:prstGeom>
          <a:noFill/>
        </p:spPr>
        <p:txBody>
          <a:bodyPr wrap="square" rtlCol="0">
            <a:spAutoFit/>
          </a:bodyPr>
          <a:lstStyle/>
          <a:p>
            <a:r>
              <a:rPr lang="en-US" b="1" dirty="0"/>
              <a:t>Windows, x86, MSVC 2019:</a:t>
            </a:r>
            <a:endParaRPr lang="ru-RU" b="1" dirty="0"/>
          </a:p>
          <a:p>
            <a:r>
              <a:rPr lang="en-US" dirty="0">
                <a:latin typeface="Consolas" panose="020B0609020204030204" pitchFamily="49" charset="0"/>
              </a:rPr>
              <a:t>value_ptr:00EFF930</a:t>
            </a:r>
            <a:endParaRPr lang="ru-RU" dirty="0">
              <a:latin typeface="Consolas" panose="020B0609020204030204" pitchFamily="49" charset="0"/>
            </a:endParaRPr>
          </a:p>
        </p:txBody>
      </p:sp>
    </p:spTree>
    <p:extLst>
      <p:ext uri="{BB962C8B-B14F-4D97-AF65-F5344CB8AC3E}">
        <p14:creationId xmlns:p14="http://schemas.microsoft.com/office/powerpoint/2010/main" val="160091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2DEDEA-851A-424A-864E-C6C59395DDAC}"/>
              </a:ext>
            </a:extLst>
          </p:cNvPr>
          <p:cNvSpPr>
            <a:spLocks noGrp="1"/>
          </p:cNvSpPr>
          <p:nvPr>
            <p:ph type="title"/>
          </p:nvPr>
        </p:nvSpPr>
        <p:spPr/>
        <p:txBody>
          <a:bodyPr/>
          <a:lstStyle/>
          <a:p>
            <a:r>
              <a:rPr lang="ru-RU" dirty="0"/>
              <a:t>Нулевой указатель</a:t>
            </a:r>
          </a:p>
        </p:txBody>
      </p:sp>
      <p:sp>
        <p:nvSpPr>
          <p:cNvPr id="4" name="TextBox 3">
            <a:extLst>
              <a:ext uri="{FF2B5EF4-FFF2-40B4-BE49-F238E27FC236}">
                <a16:creationId xmlns:a16="http://schemas.microsoft.com/office/drawing/2014/main" id="{8B795FF4-1AA4-47FF-884F-85564C4F7E8E}"/>
              </a:ext>
            </a:extLst>
          </p:cNvPr>
          <p:cNvSpPr txBox="1"/>
          <p:nvPr/>
        </p:nvSpPr>
        <p:spPr>
          <a:xfrm>
            <a:off x="1524000" y="1421156"/>
            <a:ext cx="4572000" cy="5355312"/>
          </a:xfrm>
          <a:prstGeom prst="rect">
            <a:avLst/>
          </a:prstGeom>
          <a:noFill/>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&gt;= 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p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"p: "s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093D600-080B-4BCF-AABB-DD61402C21B8}"/>
              </a:ext>
            </a:extLst>
          </p:cNvPr>
          <p:cNvSpPr txBox="1"/>
          <p:nvPr/>
        </p:nvSpPr>
        <p:spPr>
          <a:xfrm>
            <a:off x="6096000" y="1426945"/>
            <a:ext cx="4572001" cy="5355312"/>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(p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"p is not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nullptr"s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(p)</a:t>
            </a:r>
            <a:endParaRPr lang="en-US"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(p !=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"p is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nullptr"s</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p>
        </p:txBody>
      </p:sp>
    </p:spTree>
    <p:extLst>
      <p:ext uri="{BB962C8B-B14F-4D97-AF65-F5344CB8AC3E}">
        <p14:creationId xmlns:p14="http://schemas.microsoft.com/office/powerpoint/2010/main" val="410246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animEffect transition="in" filter="fade">
                                      <p:cBhvr>
                                        <p:cTn id="19" dur="500"/>
                                        <p:tgtEl>
                                          <p:spTgt spid="4">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4" end="14"/>
                                            </p:txEl>
                                          </p:spTgt>
                                        </p:tgtEl>
                                        <p:attrNameLst>
                                          <p:attrName>style.visibility</p:attrName>
                                        </p:attrNameLst>
                                      </p:cBhvr>
                                      <p:to>
                                        <p:strVal val="visible"/>
                                      </p:to>
                                    </p:set>
                                    <p:animEffect transition="in" filter="fade">
                                      <p:cBhvr>
                                        <p:cTn id="22" dur="500"/>
                                        <p:tgtEl>
                                          <p:spTgt spid="4">
                                            <p:txEl>
                                              <p:pRg st="14" end="1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5" end="15"/>
                                            </p:txEl>
                                          </p:spTgt>
                                        </p:tgtEl>
                                        <p:attrNameLst>
                                          <p:attrName>style.visibility</p:attrName>
                                        </p:attrNameLst>
                                      </p:cBhvr>
                                      <p:to>
                                        <p:strVal val="visible"/>
                                      </p:to>
                                    </p:set>
                                    <p:animEffect transition="in" filter="fade">
                                      <p:cBhvr>
                                        <p:cTn id="25" dur="500"/>
                                        <p:tgtEl>
                                          <p:spTgt spid="4">
                                            <p:txEl>
                                              <p:pRg st="15" end="1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16" end="16"/>
                                            </p:txEl>
                                          </p:spTgt>
                                        </p:tgtEl>
                                        <p:attrNameLst>
                                          <p:attrName>style.visibility</p:attrName>
                                        </p:attrNameLst>
                                      </p:cBhvr>
                                      <p:to>
                                        <p:strVal val="visible"/>
                                      </p:to>
                                    </p:set>
                                    <p:animEffect transition="in" filter="fade">
                                      <p:cBhvr>
                                        <p:cTn id="28" dur="500"/>
                                        <p:tgtEl>
                                          <p:spTgt spid="4">
                                            <p:txEl>
                                              <p:pRg st="16" end="1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18" end="18"/>
                                            </p:txEl>
                                          </p:spTgt>
                                        </p:tgtEl>
                                        <p:attrNameLst>
                                          <p:attrName>style.visibility</p:attrName>
                                        </p:attrNameLst>
                                      </p:cBhvr>
                                      <p:to>
                                        <p:strVal val="visible"/>
                                      </p:to>
                                    </p:set>
                                    <p:animEffect transition="in" filter="fade">
                                      <p:cBhvr>
                                        <p:cTn id="33" dur="500"/>
                                        <p:tgtEl>
                                          <p:spTgt spid="4">
                                            <p:txEl>
                                              <p:pRg st="18" end="1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500"/>
                                        <p:tgtEl>
                                          <p:spTgt spid="6">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fade">
                                      <p:cBhvr>
                                        <p:cTn id="50" dur="500"/>
                                        <p:tgtEl>
                                          <p:spTgt spid="6">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fade">
                                      <p:cBhvr>
                                        <p:cTn id="53" dur="500"/>
                                        <p:tgtEl>
                                          <p:spTgt spid="6">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7" end="7"/>
                                            </p:txEl>
                                          </p:spTgt>
                                        </p:tgtEl>
                                        <p:attrNameLst>
                                          <p:attrName>style.visibility</p:attrName>
                                        </p:attrNameLst>
                                      </p:cBhvr>
                                      <p:to>
                                        <p:strVal val="visible"/>
                                      </p:to>
                                    </p:set>
                                    <p:animEffect transition="in" filter="fade">
                                      <p:cBhvr>
                                        <p:cTn id="58" dur="500"/>
                                        <p:tgtEl>
                                          <p:spTgt spid="6">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Effect transition="in" filter="fade">
                                      <p:cBhvr>
                                        <p:cTn id="61" dur="500"/>
                                        <p:tgtEl>
                                          <p:spTgt spid="6">
                                            <p:txEl>
                                              <p:pRg st="8" end="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6">
                                            <p:txEl>
                                              <p:pRg st="9" end="9"/>
                                            </p:txEl>
                                          </p:spTgt>
                                        </p:tgtEl>
                                        <p:attrNameLst>
                                          <p:attrName>style.visibility</p:attrName>
                                        </p:attrNameLst>
                                      </p:cBhvr>
                                      <p:to>
                                        <p:strVal val="visible"/>
                                      </p:to>
                                    </p:set>
                                    <p:animEffect transition="in" filter="fade">
                                      <p:cBhvr>
                                        <p:cTn id="64" dur="500"/>
                                        <p:tgtEl>
                                          <p:spTgt spid="6">
                                            <p:txEl>
                                              <p:pRg st="9" end="9"/>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Effect transition="in" filter="fade">
                                      <p:cBhvr>
                                        <p:cTn id="67" dur="500"/>
                                        <p:tgtEl>
                                          <p:spTgt spid="6">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12" end="12"/>
                                            </p:txEl>
                                          </p:spTgt>
                                        </p:tgtEl>
                                        <p:attrNameLst>
                                          <p:attrName>style.visibility</p:attrName>
                                        </p:attrNameLst>
                                      </p:cBhvr>
                                      <p:to>
                                        <p:strVal val="visible"/>
                                      </p:to>
                                    </p:set>
                                    <p:animEffect transition="in" filter="fade">
                                      <p:cBhvr>
                                        <p:cTn id="72" dur="500"/>
                                        <p:tgtEl>
                                          <p:spTgt spid="6">
                                            <p:txEl>
                                              <p:pRg st="12" end="1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6">
                                            <p:txEl>
                                              <p:pRg st="13" end="13"/>
                                            </p:txEl>
                                          </p:spTgt>
                                        </p:tgtEl>
                                        <p:attrNameLst>
                                          <p:attrName>style.visibility</p:attrName>
                                        </p:attrNameLst>
                                      </p:cBhvr>
                                      <p:to>
                                        <p:strVal val="visible"/>
                                      </p:to>
                                    </p:set>
                                    <p:animEffect transition="in" filter="fade">
                                      <p:cBhvr>
                                        <p:cTn id="75" dur="500"/>
                                        <p:tgtEl>
                                          <p:spTgt spid="6">
                                            <p:txEl>
                                              <p:pRg st="13" end="13"/>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6">
                                            <p:txEl>
                                              <p:pRg st="14" end="14"/>
                                            </p:txEl>
                                          </p:spTgt>
                                        </p:tgtEl>
                                        <p:attrNameLst>
                                          <p:attrName>style.visibility</p:attrName>
                                        </p:attrNameLst>
                                      </p:cBhvr>
                                      <p:to>
                                        <p:strVal val="visible"/>
                                      </p:to>
                                    </p:set>
                                    <p:animEffect transition="in" filter="fade">
                                      <p:cBhvr>
                                        <p:cTn id="78" dur="500"/>
                                        <p:tgtEl>
                                          <p:spTgt spid="6">
                                            <p:txEl>
                                              <p:pRg st="14" end="14"/>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animEffect transition="in" filter="fade">
                                      <p:cBhvr>
                                        <p:cTn id="81" dur="500"/>
                                        <p:tgtEl>
                                          <p:spTgt spid="6">
                                            <p:txEl>
                                              <p:pRg st="15" end="15"/>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6">
                                            <p:txEl>
                                              <p:pRg st="16" end="16"/>
                                            </p:txEl>
                                          </p:spTgt>
                                        </p:tgtEl>
                                        <p:attrNameLst>
                                          <p:attrName>style.visibility</p:attrName>
                                        </p:attrNameLst>
                                      </p:cBhvr>
                                      <p:to>
                                        <p:strVal val="visible"/>
                                      </p:to>
                                    </p:set>
                                    <p:animEffect transition="in" filter="fade">
                                      <p:cBhvr>
                                        <p:cTn id="84" dur="500"/>
                                        <p:tgtEl>
                                          <p:spTgt spid="6">
                                            <p:txEl>
                                              <p:pRg st="16" end="16"/>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6">
                                            <p:txEl>
                                              <p:pRg st="17" end="17"/>
                                            </p:txEl>
                                          </p:spTgt>
                                        </p:tgtEl>
                                        <p:attrNameLst>
                                          <p:attrName>style.visibility</p:attrName>
                                        </p:attrNameLst>
                                      </p:cBhvr>
                                      <p:to>
                                        <p:strVal val="visible"/>
                                      </p:to>
                                    </p:set>
                                    <p:animEffect transition="in" filter="fade">
                                      <p:cBhvr>
                                        <p:cTn id="87"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69A2E5-645E-4F45-98F5-A7B73CB86357}"/>
              </a:ext>
            </a:extLst>
          </p:cNvPr>
          <p:cNvSpPr>
            <a:spLocks noGrp="1"/>
          </p:cNvSpPr>
          <p:nvPr>
            <p:ph type="title"/>
          </p:nvPr>
        </p:nvSpPr>
        <p:spPr/>
        <p:txBody>
          <a:bodyPr/>
          <a:lstStyle/>
          <a:p>
            <a:r>
              <a:rPr lang="ru-RU" dirty="0"/>
              <a:t>Разыменование указателя</a:t>
            </a:r>
          </a:p>
        </p:txBody>
      </p:sp>
      <p:sp>
        <p:nvSpPr>
          <p:cNvPr id="4" name="TextBox 3">
            <a:extLst>
              <a:ext uri="{FF2B5EF4-FFF2-40B4-BE49-F238E27FC236}">
                <a16:creationId xmlns:a16="http://schemas.microsoft.com/office/drawing/2014/main" id="{19ED7AD6-A5B3-43B5-8152-3AC19549A2A1}"/>
              </a:ext>
            </a:extLst>
          </p:cNvPr>
          <p:cNvSpPr txBox="1"/>
          <p:nvPr/>
        </p:nvSpPr>
        <p:spPr>
          <a:xfrm>
            <a:off x="1536357" y="1403462"/>
            <a:ext cx="9144000" cy="3785652"/>
          </a:xfrm>
          <a:prstGeom prst="rect">
            <a:avLst/>
          </a:prstGeom>
          <a:noFill/>
        </p:spPr>
        <p:txBody>
          <a:bodyPr wrap="square">
            <a:spAutoFit/>
          </a:bodyPr>
          <a:lstStyle/>
          <a:p>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_</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1 = &amp;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value_ptr2 = value_ptr1;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6F008A"/>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(value_ptr1 == value_ptr2);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*value_ptr2 = 3;</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6F008A"/>
                </a:solidFill>
                <a:latin typeface="Consolas" panose="020B0609020204030204" pitchFamily="49" charset="0"/>
                <a:ea typeface="Calibri" panose="020F0502020204030204" pitchFamily="34" charset="0"/>
                <a:cs typeface="Consolas" panose="020B0609020204030204" pitchFamily="49" charset="0"/>
              </a:rPr>
              <a:t>  assert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D80C374-6B8E-4095-A06A-DAD374A138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1744" y="5026344"/>
            <a:ext cx="6280690" cy="1831656"/>
          </a:xfrm>
          <a:prstGeom prst="rect">
            <a:avLst/>
          </a:prstGeom>
        </p:spPr>
      </p:pic>
    </p:spTree>
    <p:extLst>
      <p:ext uri="{BB962C8B-B14F-4D97-AF65-F5344CB8AC3E}">
        <p14:creationId xmlns:p14="http://schemas.microsoft.com/office/powerpoint/2010/main" val="84798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500"/>
                                        <p:tgtEl>
                                          <p:spTgt spid="4">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2" end="12"/>
                                            </p:txEl>
                                          </p:spTgt>
                                        </p:tgtEl>
                                        <p:attrNameLst>
                                          <p:attrName>style.visibility</p:attrName>
                                        </p:attrNameLst>
                                      </p:cBhvr>
                                      <p:to>
                                        <p:strVal val="visible"/>
                                      </p:to>
                                    </p:set>
                                    <p:animEffect transition="in" filter="fade">
                                      <p:cBhvr>
                                        <p:cTn id="30" dur="500"/>
                                        <p:tgtEl>
                                          <p:spTgt spid="4">
                                            <p:txEl>
                                              <p:pRg st="12" end="1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animEffect transition="in" filter="fade">
                                      <p:cBhvr>
                                        <p:cTn id="3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AE69EAC5-49B1-4DB0-9641-9146648A1AB5}"/>
              </a:ext>
            </a:extLst>
          </p:cNvPr>
          <p:cNvSpPr>
            <a:spLocks noGrp="1"/>
          </p:cNvSpPr>
          <p:nvPr>
            <p:ph type="title"/>
          </p:nvPr>
        </p:nvSpPr>
        <p:spPr/>
        <p:txBody>
          <a:bodyPr/>
          <a:lstStyle/>
          <a:p>
            <a:r>
              <a:rPr lang="ru-RU" dirty="0"/>
              <a:t>Модель памяти</a:t>
            </a:r>
          </a:p>
        </p:txBody>
      </p:sp>
      <p:sp>
        <p:nvSpPr>
          <p:cNvPr id="5" name="Текст 4">
            <a:extLst>
              <a:ext uri="{FF2B5EF4-FFF2-40B4-BE49-F238E27FC236}">
                <a16:creationId xmlns:a16="http://schemas.microsoft.com/office/drawing/2014/main" id="{181150B4-7BE0-499A-95C8-E34C9E29939B}"/>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4266971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FB840-D875-4E37-ACF2-82FB75914880}"/>
              </a:ext>
            </a:extLst>
          </p:cNvPr>
          <p:cNvSpPr>
            <a:spLocks noGrp="1"/>
          </p:cNvSpPr>
          <p:nvPr>
            <p:ph type="title"/>
          </p:nvPr>
        </p:nvSpPr>
        <p:spPr/>
        <p:txBody>
          <a:bodyPr>
            <a:normAutofit/>
          </a:bodyPr>
          <a:lstStyle/>
          <a:p>
            <a:r>
              <a:rPr lang="ru-RU" dirty="0"/>
              <a:t>Доступ к полям и методам классов и структур</a:t>
            </a:r>
          </a:p>
        </p:txBody>
      </p:sp>
      <p:sp>
        <p:nvSpPr>
          <p:cNvPr id="4" name="TextBox 3">
            <a:extLst>
              <a:ext uri="{FF2B5EF4-FFF2-40B4-BE49-F238E27FC236}">
                <a16:creationId xmlns:a16="http://schemas.microsoft.com/office/drawing/2014/main" id="{D1092059-A9BF-4373-AC73-7BA0B15E89BC}"/>
              </a:ext>
            </a:extLst>
          </p:cNvPr>
          <p:cNvSpPr txBox="1"/>
          <p:nvPr/>
        </p:nvSpPr>
        <p:spPr>
          <a:xfrm>
            <a:off x="1524000" y="1628801"/>
            <a:ext cx="9144000" cy="5078313"/>
          </a:xfrm>
          <a:prstGeom prst="rect">
            <a:avLst/>
          </a:prstGeom>
          <a:noFill/>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message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Hello"s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2B91AF"/>
                </a:solidFill>
                <a:latin typeface="Consolas" panose="020B0609020204030204" pitchFamily="49" charset="0"/>
                <a:ea typeface="Calibri" panose="020F0502020204030204" pitchFamily="34" charset="0"/>
                <a:cs typeface="Consolas" panose="020B0609020204030204" pitchFamily="49" charset="0"/>
              </a:rPr>
              <a:t>string</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message</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Чтобы обратиться к полю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нужно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разыменовать</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Также обращение к полям и методам структур и классов</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доступно при помощи оператора -&gt;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substr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(0, 4)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Hell"</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s</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441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Effect transition="in" filter="fade">
                                      <p:cBhvr>
                                        <p:cTn id="7" dur="500"/>
                                        <p:tgtEl>
                                          <p:spTgt spid="4">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2" end="12"/>
                                            </p:txEl>
                                          </p:spTgt>
                                        </p:tgtEl>
                                        <p:attrNameLst>
                                          <p:attrName>style.visibility</p:attrName>
                                        </p:attrNameLst>
                                      </p:cBhvr>
                                      <p:to>
                                        <p:strVal val="visible"/>
                                      </p:to>
                                    </p:set>
                                    <p:animEffect transition="in" filter="fade">
                                      <p:cBhvr>
                                        <p:cTn id="10" dur="500"/>
                                        <p:tgtEl>
                                          <p:spTgt spid="4">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4" end="14"/>
                                            </p:txEl>
                                          </p:spTgt>
                                        </p:tgtEl>
                                        <p:attrNameLst>
                                          <p:attrName>style.visibility</p:attrName>
                                        </p:attrNameLst>
                                      </p:cBhvr>
                                      <p:to>
                                        <p:strVal val="visible"/>
                                      </p:to>
                                    </p:set>
                                    <p:animEffect transition="in" filter="fade">
                                      <p:cBhvr>
                                        <p:cTn id="15" dur="500"/>
                                        <p:tgtEl>
                                          <p:spTgt spid="4">
                                            <p:txEl>
                                              <p:pRg st="14" end="1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5" end="15"/>
                                            </p:txEl>
                                          </p:spTgt>
                                        </p:tgtEl>
                                        <p:attrNameLst>
                                          <p:attrName>style.visibility</p:attrName>
                                        </p:attrNameLst>
                                      </p:cBhvr>
                                      <p:to>
                                        <p:strVal val="visible"/>
                                      </p:to>
                                    </p:set>
                                    <p:animEffect transition="in" filter="fade">
                                      <p:cBhvr>
                                        <p:cTn id="18" dur="500"/>
                                        <p:tgtEl>
                                          <p:spTgt spid="4">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6" end="16"/>
                                            </p:txEl>
                                          </p:spTgt>
                                        </p:tgtEl>
                                        <p:attrNameLst>
                                          <p:attrName>style.visibility</p:attrName>
                                        </p:attrNameLst>
                                      </p:cBhvr>
                                      <p:to>
                                        <p:strVal val="visible"/>
                                      </p:to>
                                    </p:set>
                                    <p:animEffect transition="in" filter="fade">
                                      <p:cBhvr>
                                        <p:cTn id="21"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710D8D28-AD12-47D4-BECC-BFD0A483A2E6}"/>
              </a:ext>
            </a:extLst>
          </p:cNvPr>
          <p:cNvSpPr>
            <a:spLocks noGrp="1"/>
          </p:cNvSpPr>
          <p:nvPr>
            <p:ph type="title"/>
          </p:nvPr>
        </p:nvSpPr>
        <p:spPr/>
        <p:txBody>
          <a:bodyPr>
            <a:normAutofit/>
          </a:bodyPr>
          <a:lstStyle/>
          <a:p>
            <a:r>
              <a:rPr lang="ru-RU" dirty="0"/>
              <a:t>Проверка указателя перед разыменованием</a:t>
            </a:r>
          </a:p>
        </p:txBody>
      </p:sp>
      <p:sp>
        <p:nvSpPr>
          <p:cNvPr id="4" name="TextBox 3">
            <a:extLst>
              <a:ext uri="{FF2B5EF4-FFF2-40B4-BE49-F238E27FC236}">
                <a16:creationId xmlns:a16="http://schemas.microsoft.com/office/drawing/2014/main" id="{893DB20F-CF93-445E-940D-27C29D5F1ECE}"/>
              </a:ext>
            </a:extLst>
          </p:cNvPr>
          <p:cNvSpPr txBox="1"/>
          <p:nvPr/>
        </p:nvSpPr>
        <p:spPr>
          <a:xfrm>
            <a:off x="1981200" y="1553984"/>
            <a:ext cx="8327776" cy="4165243"/>
          </a:xfrm>
          <a:prstGeom prst="rect">
            <a:avLst/>
          </a:prstGeom>
          <a:noFill/>
        </p:spPr>
        <p:txBody>
          <a:bodyPr wrap="square">
            <a:spAutoFit/>
          </a:bodyPr>
          <a:lstStyle/>
          <a:p>
            <a:pPr>
              <a:spcAft>
                <a:spcPts val="800"/>
              </a:spcAft>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 {</a:t>
            </a: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&gt;= 0)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p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*p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8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fade">
                                      <p:cBhvr>
                                        <p:cTn id="7" dur="500"/>
                                        <p:tgtEl>
                                          <p:spTgt spid="4">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fade">
                                      <p:cBhvr>
                                        <p:cTn id="10" dur="500"/>
                                        <p:tgtEl>
                                          <p:spTgt spid="4">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animEffect transition="in" filter="fade">
                                      <p:cBhvr>
                                        <p:cTn id="13"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D7EEF5-0A9A-4652-A9A3-038B8EB6F669}"/>
              </a:ext>
            </a:extLst>
          </p:cNvPr>
          <p:cNvSpPr>
            <a:spLocks noGrp="1"/>
          </p:cNvSpPr>
          <p:nvPr>
            <p:ph type="title"/>
          </p:nvPr>
        </p:nvSpPr>
        <p:spPr/>
        <p:txBody>
          <a:bodyPr/>
          <a:lstStyle/>
          <a:p>
            <a:r>
              <a:rPr lang="ru-RU" dirty="0"/>
              <a:t>Указатель на константу</a:t>
            </a:r>
          </a:p>
        </p:txBody>
      </p:sp>
      <p:sp>
        <p:nvSpPr>
          <p:cNvPr id="4" name="TextBox 3">
            <a:extLst>
              <a:ext uri="{FF2B5EF4-FFF2-40B4-BE49-F238E27FC236}">
                <a16:creationId xmlns:a16="http://schemas.microsoft.com/office/drawing/2014/main" id="{B28C9B40-282F-49B7-BA4D-E740BD6412DC}"/>
              </a:ext>
            </a:extLst>
          </p:cNvPr>
          <p:cNvSpPr txBox="1"/>
          <p:nvPr/>
        </p:nvSpPr>
        <p:spPr>
          <a:xfrm>
            <a:off x="1415480" y="1556793"/>
            <a:ext cx="9252520" cy="5262979"/>
          </a:xfrm>
          <a:prstGeom prst="rect">
            <a:avLst/>
          </a:prstGeom>
          <a:noFill/>
        </p:spPr>
        <p:txBody>
          <a:bodyPr wrap="square">
            <a:spAutoFit/>
          </a:bodyPr>
          <a:lstStyle/>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неконстантная</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ссылка не может ссылаться на константный объект</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&amp;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value_ref</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А вот так можно</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const_value_ref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value;</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указатель на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неконстантное</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значение</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не может хранить адрес константного объекта</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value_ptr</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&amp;</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на константу типа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const_value_ptr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можно также объявить как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это одно и то же</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на константу можно использовать только для чтения значения объекта</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Выполнить модификацию объекта с его помощью нельзя.</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43;</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B2F0FF52-F2AB-4336-9703-5810E96FAA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0094" y="3573016"/>
            <a:ext cx="4017907" cy="1230676"/>
          </a:xfrm>
          <a:prstGeom prst="rect">
            <a:avLst/>
          </a:prstGeom>
        </p:spPr>
      </p:pic>
    </p:spTree>
    <p:extLst>
      <p:ext uri="{BB962C8B-B14F-4D97-AF65-F5344CB8AC3E}">
        <p14:creationId xmlns:p14="http://schemas.microsoft.com/office/powerpoint/2010/main" val="67964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4" end="14"/>
                                            </p:txEl>
                                          </p:spTgt>
                                        </p:tgtEl>
                                        <p:attrNameLst>
                                          <p:attrName>style.visibility</p:attrName>
                                        </p:attrNameLst>
                                      </p:cBhvr>
                                      <p:to>
                                        <p:strVal val="visible"/>
                                      </p:to>
                                    </p:set>
                                    <p:animEffect transition="in" filter="fade">
                                      <p:cBhvr>
                                        <p:cTn id="34" dur="500"/>
                                        <p:tgtEl>
                                          <p:spTgt spid="4">
                                            <p:txEl>
                                              <p:pRg st="14" end="1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animEffect transition="in" filter="fade">
                                      <p:cBhvr>
                                        <p:cTn id="37" dur="500"/>
                                        <p:tgtEl>
                                          <p:spTgt spid="4">
                                            <p:txEl>
                                              <p:pRg st="15" end="1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6" end="16"/>
                                            </p:txEl>
                                          </p:spTgt>
                                        </p:tgtEl>
                                        <p:attrNameLst>
                                          <p:attrName>style.visibility</p:attrName>
                                        </p:attrNameLst>
                                      </p:cBhvr>
                                      <p:to>
                                        <p:strVal val="visible"/>
                                      </p:to>
                                    </p:set>
                                    <p:animEffect transition="in" filter="fade">
                                      <p:cBhvr>
                                        <p:cTn id="40" dur="500"/>
                                        <p:tgtEl>
                                          <p:spTgt spid="4">
                                            <p:txEl>
                                              <p:pRg st="16" end="1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8" end="18"/>
                                            </p:txEl>
                                          </p:spTgt>
                                        </p:tgtEl>
                                        <p:attrNameLst>
                                          <p:attrName>style.visibility</p:attrName>
                                        </p:attrNameLst>
                                      </p:cBhvr>
                                      <p:to>
                                        <p:strVal val="visible"/>
                                      </p:to>
                                    </p:set>
                                    <p:animEffect transition="in" filter="fade">
                                      <p:cBhvr>
                                        <p:cTn id="45" dur="500"/>
                                        <p:tgtEl>
                                          <p:spTgt spid="4">
                                            <p:txEl>
                                              <p:pRg st="18" end="18"/>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9" end="19"/>
                                            </p:txEl>
                                          </p:spTgt>
                                        </p:tgtEl>
                                        <p:attrNameLst>
                                          <p:attrName>style.visibility</p:attrName>
                                        </p:attrNameLst>
                                      </p:cBhvr>
                                      <p:to>
                                        <p:strVal val="visible"/>
                                      </p:to>
                                    </p:set>
                                    <p:animEffect transition="in" filter="fade">
                                      <p:cBhvr>
                                        <p:cTn id="48" dur="500"/>
                                        <p:tgtEl>
                                          <p:spTgt spid="4">
                                            <p:txEl>
                                              <p:pRg st="19" end="19"/>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animEffect transition="in" filter="fade">
                                      <p:cBhvr>
                                        <p:cTn id="51" dur="500"/>
                                        <p:tgtEl>
                                          <p:spTgt spid="4">
                                            <p:txEl>
                                              <p:pRg st="20" end="2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1" end="21"/>
                                            </p:txEl>
                                          </p:spTgt>
                                        </p:tgtEl>
                                        <p:attrNameLst>
                                          <p:attrName>style.visibility</p:attrName>
                                        </p:attrNameLst>
                                      </p:cBhvr>
                                      <p:to>
                                        <p:strVal val="visible"/>
                                      </p:to>
                                    </p:set>
                                    <p:animEffect transition="in" filter="fade">
                                      <p:cBhvr>
                                        <p:cTn id="54" dur="500"/>
                                        <p:tgtEl>
                                          <p:spTgt spid="4">
                                            <p:txEl>
                                              <p:pRg st="21" end="2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2" end="22"/>
                                            </p:txEl>
                                          </p:spTgt>
                                        </p:tgtEl>
                                        <p:attrNameLst>
                                          <p:attrName>style.visibility</p:attrName>
                                        </p:attrNameLst>
                                      </p:cBhvr>
                                      <p:to>
                                        <p:strVal val="visible"/>
                                      </p:to>
                                    </p:set>
                                    <p:animEffect transition="in" filter="fade">
                                      <p:cBhvr>
                                        <p:cTn id="57" dur="500"/>
                                        <p:tgtEl>
                                          <p:spTgt spid="4">
                                            <p:txEl>
                                              <p:pRg st="22" end="2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1745A4-DE8C-4797-87BA-68DA331E3600}"/>
              </a:ext>
            </a:extLst>
          </p:cNvPr>
          <p:cNvSpPr>
            <a:spLocks noGrp="1"/>
          </p:cNvSpPr>
          <p:nvPr>
            <p:ph type="title"/>
          </p:nvPr>
        </p:nvSpPr>
        <p:spPr/>
        <p:txBody>
          <a:bodyPr>
            <a:normAutofit/>
          </a:bodyPr>
          <a:lstStyle/>
          <a:p>
            <a:r>
              <a:rPr lang="ru-RU" dirty="0"/>
              <a:t>Константный указатель на </a:t>
            </a:r>
            <a:r>
              <a:rPr lang="ru-RU" dirty="0" err="1"/>
              <a:t>неконстантный</a:t>
            </a:r>
            <a:r>
              <a:rPr lang="ru-RU" dirty="0"/>
              <a:t> объект</a:t>
            </a:r>
          </a:p>
        </p:txBody>
      </p:sp>
      <p:sp>
        <p:nvSpPr>
          <p:cNvPr id="4" name="TextBox 3">
            <a:extLst>
              <a:ext uri="{FF2B5EF4-FFF2-40B4-BE49-F238E27FC236}">
                <a16:creationId xmlns:a16="http://schemas.microsoft.com/office/drawing/2014/main" id="{D9DC1BB2-4E28-42A3-A18C-DA4800D4E707}"/>
              </a:ext>
            </a:extLst>
          </p:cNvPr>
          <p:cNvSpPr txBox="1"/>
          <p:nvPr/>
        </p:nvSpPr>
        <p:spPr>
          <a:xfrm>
            <a:off x="1524000" y="1484784"/>
            <a:ext cx="8964488" cy="5062924"/>
          </a:xfrm>
          <a:prstGeom prst="rect">
            <a:avLst/>
          </a:prstGeom>
          <a:noFill/>
        </p:spPr>
        <p:txBody>
          <a:bodyPr wrap="square">
            <a:spAutoFit/>
          </a:bodyPr>
          <a:lstStyle/>
          <a:p>
            <a:r>
              <a:rPr lang="en-US" sz="17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7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7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на константу может хранить адрес </a:t>
            </a:r>
            <a:r>
              <a:rPr lang="ru-RU" sz="1700" dirty="0" err="1">
                <a:solidFill>
                  <a:srgbClr val="008000"/>
                </a:solidFill>
                <a:latin typeface="Consolas" panose="020B0609020204030204" pitchFamily="49" charset="0"/>
                <a:ea typeface="Calibri" panose="020F0502020204030204" pitchFamily="34" charset="0"/>
                <a:cs typeface="Consolas" panose="020B0609020204030204" pitchFamily="49" charset="0"/>
              </a:rPr>
              <a:t>неконстантного</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объекта</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Константная ссылка может ссылаться на </a:t>
            </a:r>
            <a:r>
              <a:rPr lang="ru-RU" sz="1700" dirty="0" err="1">
                <a:solidFill>
                  <a:srgbClr val="008000"/>
                </a:solidFill>
                <a:latin typeface="Consolas" panose="020B0609020204030204" pitchFamily="49" charset="0"/>
                <a:ea typeface="Calibri" panose="020F0502020204030204" pitchFamily="34" charset="0"/>
                <a:cs typeface="Consolas" panose="020B0609020204030204" pitchFamily="49" charset="0"/>
              </a:rPr>
              <a:t>неконстантный</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объект</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value;</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43;</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Константные ссылки и указатели на константу означают,</a:t>
            </a:r>
            <a:endPar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что с ИХ помощью нельзя изменить</a:t>
            </a:r>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значение объекта.</a:t>
            </a:r>
            <a:endPar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Само значение может быть изменено иным способом.</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43);</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43);</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7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3A1AF99-F07D-42B0-AB76-A64F9A78FD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0056" y="5557805"/>
            <a:ext cx="3888432" cy="1300195"/>
          </a:xfrm>
          <a:prstGeom prst="rect">
            <a:avLst/>
          </a:prstGeom>
        </p:spPr>
      </p:pic>
    </p:spTree>
    <p:extLst>
      <p:ext uri="{BB962C8B-B14F-4D97-AF65-F5344CB8AC3E}">
        <p14:creationId xmlns:p14="http://schemas.microsoft.com/office/powerpoint/2010/main" val="194989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500"/>
                                        <p:tgtEl>
                                          <p:spTgt spid="4">
                                            <p:txEl>
                                              <p:pRg st="13" end="1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4" end="14"/>
                                            </p:txEl>
                                          </p:spTgt>
                                        </p:tgtEl>
                                        <p:attrNameLst>
                                          <p:attrName>style.visibility</p:attrName>
                                        </p:attrNameLst>
                                      </p:cBhvr>
                                      <p:to>
                                        <p:strVal val="visible"/>
                                      </p:to>
                                    </p:set>
                                    <p:animEffect transition="in" filter="fade">
                                      <p:cBhvr>
                                        <p:cTn id="29" dur="500"/>
                                        <p:tgtEl>
                                          <p:spTgt spid="4">
                                            <p:txEl>
                                              <p:pRg st="14" end="1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5" end="15"/>
                                            </p:txEl>
                                          </p:spTgt>
                                        </p:tgtEl>
                                        <p:attrNameLst>
                                          <p:attrName>style.visibility</p:attrName>
                                        </p:attrNameLst>
                                      </p:cBhvr>
                                      <p:to>
                                        <p:strVal val="visible"/>
                                      </p:to>
                                    </p:set>
                                    <p:animEffect transition="in" filter="fade">
                                      <p:cBhvr>
                                        <p:cTn id="32" dur="500"/>
                                        <p:tgtEl>
                                          <p:spTgt spid="4">
                                            <p:txEl>
                                              <p:pRg st="15" end="1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animEffect transition="in" filter="fade">
                                      <p:cBhvr>
                                        <p:cTn id="35" dur="500"/>
                                        <p:tgtEl>
                                          <p:spTgt spid="4">
                                            <p:txEl>
                                              <p:pRg st="16" end="1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7" end="17"/>
                                            </p:txEl>
                                          </p:spTgt>
                                        </p:tgtEl>
                                        <p:attrNameLst>
                                          <p:attrName>style.visibility</p:attrName>
                                        </p:attrNameLst>
                                      </p:cBhvr>
                                      <p:to>
                                        <p:strVal val="visible"/>
                                      </p:to>
                                    </p:set>
                                    <p:animEffect transition="in" filter="fade">
                                      <p:cBhvr>
                                        <p:cTn id="38" dur="500"/>
                                        <p:tgtEl>
                                          <p:spTgt spid="4">
                                            <p:txEl>
                                              <p:pRg st="17" end="1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E60085-52FD-4932-A10B-E51EFF547DB1}"/>
              </a:ext>
            </a:extLst>
          </p:cNvPr>
          <p:cNvSpPr>
            <a:spLocks noGrp="1"/>
          </p:cNvSpPr>
          <p:nvPr>
            <p:ph type="title"/>
          </p:nvPr>
        </p:nvSpPr>
        <p:spPr/>
        <p:txBody>
          <a:bodyPr/>
          <a:lstStyle/>
          <a:p>
            <a:r>
              <a:rPr lang="ru-RU" dirty="0"/>
              <a:t>Изменение значения указателя</a:t>
            </a:r>
          </a:p>
        </p:txBody>
      </p:sp>
      <p:sp>
        <p:nvSpPr>
          <p:cNvPr id="4" name="TextBox 3">
            <a:extLst>
              <a:ext uri="{FF2B5EF4-FFF2-40B4-BE49-F238E27FC236}">
                <a16:creationId xmlns:a16="http://schemas.microsoft.com/office/drawing/2014/main" id="{DD629550-E856-4011-B8F5-753D5F61F4AE}"/>
              </a:ext>
            </a:extLst>
          </p:cNvPr>
          <p:cNvSpPr txBox="1"/>
          <p:nvPr/>
        </p:nvSpPr>
        <p:spPr>
          <a:xfrm>
            <a:off x="1631504" y="1484785"/>
            <a:ext cx="9036496" cy="4770537"/>
          </a:xfrm>
          <a:prstGeom prst="rect">
            <a:avLst/>
          </a:prstGeom>
          <a:noFill/>
        </p:spPr>
        <p:txBody>
          <a:bodyPr wrap="square">
            <a:spAutoFit/>
          </a:bodyPr>
          <a:lstStyle/>
          <a:p>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Сначала</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ссылается на</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"&amp;value: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s &lt;&lt; &amp;value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Затем ссылается на</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latin typeface="Consolas" panose="020B0609020204030204" pitchFamily="49" charset="0"/>
                <a:ea typeface="Calibri" panose="020F0502020204030204" pitchFamily="34" charset="0"/>
                <a:cs typeface="Consolas" panose="020B0609020204030204" pitchFamily="49" charset="0"/>
              </a:rPr>
              <a:t>another_value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"&amp;</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s &lt;&lt; &amp;</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assert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54CA014-E2FD-4E63-AE4D-6068062A4647}"/>
              </a:ext>
            </a:extLst>
          </p:cNvPr>
          <p:cNvSpPr txBox="1"/>
          <p:nvPr/>
        </p:nvSpPr>
        <p:spPr>
          <a:xfrm>
            <a:off x="6528048" y="5798034"/>
            <a:ext cx="4139952" cy="1077218"/>
          </a:xfrm>
          <a:prstGeom prst="rect">
            <a:avLst/>
          </a:prstGeom>
          <a:solidFill>
            <a:schemeClr val="accent2">
              <a:lumMod val="20000"/>
              <a:lumOff val="80000"/>
            </a:schemeClr>
          </a:solidFill>
        </p:spPr>
        <p:txBody>
          <a:bodyPr wrap="square" rtlCol="0">
            <a:spAutoFit/>
          </a:bodyPr>
          <a:lstStyle/>
          <a:p>
            <a:r>
              <a:rPr lang="en-US" sz="1600" dirty="0">
                <a:solidFill>
                  <a:srgbClr val="000000"/>
                </a:solidFill>
                <a:latin typeface="Consolas" panose="020B0609020204030204" pitchFamily="49" charset="0"/>
              </a:rPr>
              <a:t>&amp;value: 00000031D55AFC20</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00000031D55AFC20</a:t>
            </a:r>
          </a:p>
          <a:p>
            <a:r>
              <a:rPr lang="en-US" sz="1600" dirty="0">
                <a:solidFill>
                  <a:srgbClr val="000000"/>
                </a:solidFill>
                <a:latin typeface="Consolas" panose="020B0609020204030204" pitchFamily="49" charset="0"/>
              </a:rPr>
              <a:t>&amp;</a:t>
            </a:r>
            <a:r>
              <a:rPr lang="en-US" sz="1600" dirty="0" err="1">
                <a:solidFill>
                  <a:srgbClr val="000000"/>
                </a:solidFill>
                <a:latin typeface="Consolas" panose="020B0609020204030204" pitchFamily="49" charset="0"/>
              </a:rPr>
              <a:t>another_value</a:t>
            </a:r>
            <a:r>
              <a:rPr lang="en-US" sz="1600" dirty="0">
                <a:solidFill>
                  <a:srgbClr val="000000"/>
                </a:solidFill>
                <a:latin typeface="Consolas" panose="020B0609020204030204" pitchFamily="49" charset="0"/>
              </a:rPr>
              <a:t>: 00000031D55AFC24</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00000031D55AFC24</a:t>
            </a:r>
            <a:endParaRPr lang="ru-RU" sz="1600" dirty="0"/>
          </a:p>
        </p:txBody>
      </p:sp>
    </p:spTree>
    <p:extLst>
      <p:ext uri="{BB962C8B-B14F-4D97-AF65-F5344CB8AC3E}">
        <p14:creationId xmlns:p14="http://schemas.microsoft.com/office/powerpoint/2010/main" val="74721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500"/>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fade">
                                      <p:cBhvr>
                                        <p:cTn id="34" dur="500"/>
                                        <p:tgtEl>
                                          <p:spTgt spid="4">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animEffect transition="in" filter="fade">
                                      <p:cBhvr>
                                        <p:cTn id="45" dur="500"/>
                                        <p:tgtEl>
                                          <p:spTgt spid="4">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6" end="16"/>
                                            </p:txEl>
                                          </p:spTgt>
                                        </p:tgtEl>
                                        <p:attrNameLst>
                                          <p:attrName>style.visibility</p:attrName>
                                        </p:attrNameLst>
                                      </p:cBhvr>
                                      <p:to>
                                        <p:strVal val="visible"/>
                                      </p:to>
                                    </p:set>
                                    <p:animEffect transition="in" filter="fade">
                                      <p:cBhvr>
                                        <p:cTn id="48" dur="500"/>
                                        <p:tgtEl>
                                          <p:spTgt spid="4">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7" end="17"/>
                                            </p:txEl>
                                          </p:spTgt>
                                        </p:tgtEl>
                                        <p:attrNameLst>
                                          <p:attrName>style.visibility</p:attrName>
                                        </p:attrNameLst>
                                      </p:cBhvr>
                                      <p:to>
                                        <p:strVal val="visible"/>
                                      </p:to>
                                    </p:set>
                                    <p:animEffect transition="in" filter="fade">
                                      <p:cBhvr>
                                        <p:cTn id="51" dur="500"/>
                                        <p:tgtEl>
                                          <p:spTgt spid="4">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fade">
                                      <p:cBhvr>
                                        <p:cTn id="56" dur="500"/>
                                        <p:tgtEl>
                                          <p:spTgt spid="5">
                                            <p:txEl>
                                              <p:pRg st="2" end="2"/>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animEffect transition="in" filter="fade">
                                      <p:cBhvr>
                                        <p:cTn id="5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723634-B9FA-48B1-82F1-A43EA75D98FB}"/>
              </a:ext>
            </a:extLst>
          </p:cNvPr>
          <p:cNvSpPr>
            <a:spLocks noGrp="1"/>
          </p:cNvSpPr>
          <p:nvPr>
            <p:ph type="title"/>
          </p:nvPr>
        </p:nvSpPr>
        <p:spPr/>
        <p:txBody>
          <a:bodyPr>
            <a:normAutofit/>
          </a:bodyPr>
          <a:lstStyle/>
          <a:p>
            <a:r>
              <a:rPr lang="ru-RU" dirty="0"/>
              <a:t>Изменение указателя на константу</a:t>
            </a:r>
          </a:p>
        </p:txBody>
      </p:sp>
      <p:sp>
        <p:nvSpPr>
          <p:cNvPr id="4" name="TextBox 3">
            <a:extLst>
              <a:ext uri="{FF2B5EF4-FFF2-40B4-BE49-F238E27FC236}">
                <a16:creationId xmlns:a16="http://schemas.microsoft.com/office/drawing/2014/main" id="{A0624BD6-04EE-401A-831C-34D33E7BE859}"/>
              </a:ext>
            </a:extLst>
          </p:cNvPr>
          <p:cNvSpPr txBox="1"/>
          <p:nvPr/>
        </p:nvSpPr>
        <p:spPr>
          <a:xfrm>
            <a:off x="1524000" y="1556792"/>
            <a:ext cx="9144000" cy="3539430"/>
          </a:xfrm>
          <a:prstGeom prst="rect">
            <a:avLst/>
          </a:prstGeom>
          <a:noFill/>
        </p:spPr>
        <p:txBody>
          <a:bodyPr wrap="square">
            <a:spAutoFit/>
          </a:bodyPr>
          <a:lstStyle/>
          <a:p>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на константу. Само значение указателя константным не является.</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 Можно присвоить указателю адрес другого объекта.</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descr="Изображение выглядит как текст, устройство, счетчик, датчик&#10;&#10;Автоматически созданное описание">
            <a:extLst>
              <a:ext uri="{FF2B5EF4-FFF2-40B4-BE49-F238E27FC236}">
                <a16:creationId xmlns:a16="http://schemas.microsoft.com/office/drawing/2014/main" id="{EF73D674-3F80-4AF3-AB27-D3EC1D9B90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28048" y="4365217"/>
            <a:ext cx="4144596" cy="2465719"/>
          </a:xfrm>
          <a:prstGeom prst="rect">
            <a:avLst/>
          </a:prstGeom>
        </p:spPr>
      </p:pic>
      <p:pic>
        <p:nvPicPr>
          <p:cNvPr id="14" name="Рисунок 13">
            <a:extLst>
              <a:ext uri="{FF2B5EF4-FFF2-40B4-BE49-F238E27FC236}">
                <a16:creationId xmlns:a16="http://schemas.microsoft.com/office/drawing/2014/main" id="{77D7FFF1-0DB1-0BBC-E94F-780A7FA965E6}"/>
              </a:ext>
            </a:extLst>
          </p:cNvPr>
          <p:cNvPicPr>
            <a:picLocks noChangeAspect="1"/>
          </p:cNvPicPr>
          <p:nvPr/>
        </p:nvPicPr>
        <p:blipFill>
          <a:blip r:embed="rId4"/>
          <a:stretch>
            <a:fillRect/>
          </a:stretch>
        </p:blipFill>
        <p:spPr>
          <a:xfrm>
            <a:off x="6523404" y="4834299"/>
            <a:ext cx="4144596" cy="1996636"/>
          </a:xfrm>
          <a:prstGeom prst="rect">
            <a:avLst/>
          </a:prstGeom>
        </p:spPr>
      </p:pic>
    </p:spTree>
    <p:extLst>
      <p:ext uri="{BB962C8B-B14F-4D97-AF65-F5344CB8AC3E}">
        <p14:creationId xmlns:p14="http://schemas.microsoft.com/office/powerpoint/2010/main" val="286607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animEffect transition="in" filter="fade">
                                      <p:cBhvr>
                                        <p:cTn id="23" dur="500"/>
                                        <p:tgtEl>
                                          <p:spTgt spid="4">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10" end="10"/>
                                            </p:txEl>
                                          </p:spTgt>
                                        </p:tgtEl>
                                        <p:attrNameLst>
                                          <p:attrName>style.visibility</p:attrName>
                                        </p:attrNameLst>
                                      </p:cBhvr>
                                      <p:to>
                                        <p:strVal val="visible"/>
                                      </p:to>
                                    </p:set>
                                    <p:animEffect transition="in" filter="fade">
                                      <p:cBhvr>
                                        <p:cTn id="28" dur="500"/>
                                        <p:tgtEl>
                                          <p:spTgt spid="4">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animEffect transition="in" filter="fade">
                                      <p:cBhvr>
                                        <p:cTn id="31" dur="500"/>
                                        <p:tgtEl>
                                          <p:spTgt spid="4">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12" end="12"/>
                                            </p:txEl>
                                          </p:spTgt>
                                        </p:tgtEl>
                                        <p:attrNameLst>
                                          <p:attrName>style.visibility</p:attrName>
                                        </p:attrNameLst>
                                      </p:cBhvr>
                                      <p:to>
                                        <p:strVal val="visible"/>
                                      </p:to>
                                    </p:set>
                                    <p:animEffect transition="in" filter="fade">
                                      <p:cBhvr>
                                        <p:cTn id="34" dur="500"/>
                                        <p:tgtEl>
                                          <p:spTgt spid="4">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xit" presetSubtype="0" fill="hold" nodeType="with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B3CE10-6AE0-4EDE-A346-D72BFB3F8DD8}"/>
              </a:ext>
            </a:extLst>
          </p:cNvPr>
          <p:cNvSpPr>
            <a:spLocks noGrp="1"/>
          </p:cNvSpPr>
          <p:nvPr>
            <p:ph type="title"/>
          </p:nvPr>
        </p:nvSpPr>
        <p:spPr/>
        <p:txBody>
          <a:bodyPr/>
          <a:lstStyle/>
          <a:p>
            <a:r>
              <a:rPr lang="ru-RU" dirty="0"/>
              <a:t>Константные указатели</a:t>
            </a:r>
          </a:p>
        </p:txBody>
      </p:sp>
      <p:sp>
        <p:nvSpPr>
          <p:cNvPr id="4" name="TextBox 3">
            <a:extLst>
              <a:ext uri="{FF2B5EF4-FFF2-40B4-BE49-F238E27FC236}">
                <a16:creationId xmlns:a16="http://schemas.microsoft.com/office/drawing/2014/main" id="{94490C63-D633-42C9-9C42-6EBB55D4E8F9}"/>
              </a:ext>
            </a:extLst>
          </p:cNvPr>
          <p:cNvSpPr txBox="1"/>
          <p:nvPr/>
        </p:nvSpPr>
        <p:spPr>
          <a:xfrm>
            <a:off x="1524000" y="1844824"/>
            <a:ext cx="9144000" cy="1754326"/>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 42;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F4BAB4EB-FC29-4342-A0FF-4C0CE19A66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9697" y="4509121"/>
            <a:ext cx="5852667" cy="1652159"/>
          </a:xfrm>
          <a:prstGeom prst="rect">
            <a:avLst/>
          </a:prstGeom>
        </p:spPr>
      </p:pic>
    </p:spTree>
    <p:extLst>
      <p:ext uri="{BB962C8B-B14F-4D97-AF65-F5344CB8AC3E}">
        <p14:creationId xmlns:p14="http://schemas.microsoft.com/office/powerpoint/2010/main" val="1793827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0172A8-9D17-423C-919A-6E9D7096D256}"/>
              </a:ext>
            </a:extLst>
          </p:cNvPr>
          <p:cNvSpPr>
            <a:spLocks noGrp="1"/>
          </p:cNvSpPr>
          <p:nvPr>
            <p:ph type="title"/>
          </p:nvPr>
        </p:nvSpPr>
        <p:spPr/>
        <p:txBody>
          <a:bodyPr>
            <a:normAutofit/>
          </a:bodyPr>
          <a:lstStyle/>
          <a:p>
            <a:r>
              <a:rPr lang="ru-RU" dirty="0"/>
              <a:t>Константные указатели на константу</a:t>
            </a:r>
          </a:p>
        </p:txBody>
      </p:sp>
      <p:sp>
        <p:nvSpPr>
          <p:cNvPr id="4" name="TextBox 3">
            <a:extLst>
              <a:ext uri="{FF2B5EF4-FFF2-40B4-BE49-F238E27FC236}">
                <a16:creationId xmlns:a16="http://schemas.microsoft.com/office/drawing/2014/main" id="{B53281C1-3939-4BE4-93DB-4F80606F7810}"/>
              </a:ext>
            </a:extLst>
          </p:cNvPr>
          <p:cNvSpPr txBox="1"/>
          <p:nvPr/>
        </p:nvSpPr>
        <p:spPr>
          <a:xfrm>
            <a:off x="1524000" y="1422815"/>
            <a:ext cx="8964488" cy="2585323"/>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 42;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данных через указатель:</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4F33DD47-9CF4-4624-8DA8-4B70A3AAB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5600" y="4293096"/>
            <a:ext cx="7388992" cy="1938696"/>
          </a:xfrm>
          <a:prstGeom prst="rect">
            <a:avLst/>
          </a:prstGeom>
        </p:spPr>
      </p:pic>
    </p:spTree>
    <p:extLst>
      <p:ext uri="{BB962C8B-B14F-4D97-AF65-F5344CB8AC3E}">
        <p14:creationId xmlns:p14="http://schemas.microsoft.com/office/powerpoint/2010/main" val="306243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animEffect transition="in" filter="fade">
                                      <p:cBhvr>
                                        <p:cTn id="18" dur="500"/>
                                        <p:tgtEl>
                                          <p:spTgt spid="4">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3E6065-A6EF-42EE-8A5C-ACDF6E9A377A}"/>
              </a:ext>
            </a:extLst>
          </p:cNvPr>
          <p:cNvSpPr>
            <a:spLocks noGrp="1"/>
          </p:cNvSpPr>
          <p:nvPr>
            <p:ph type="title"/>
          </p:nvPr>
        </p:nvSpPr>
        <p:spPr/>
        <p:txBody>
          <a:bodyPr/>
          <a:lstStyle/>
          <a:p>
            <a:r>
              <a:rPr lang="ru-RU" dirty="0"/>
              <a:t>Определение типа указателя</a:t>
            </a:r>
          </a:p>
        </p:txBody>
      </p:sp>
      <p:sp>
        <p:nvSpPr>
          <p:cNvPr id="4" name="TextBox 3">
            <a:extLst>
              <a:ext uri="{FF2B5EF4-FFF2-40B4-BE49-F238E27FC236}">
                <a16:creationId xmlns:a16="http://schemas.microsoft.com/office/drawing/2014/main" id="{C8882393-686F-456D-9F00-519F3259FFCC}"/>
              </a:ext>
            </a:extLst>
          </p:cNvPr>
          <p:cNvSpPr txBox="1"/>
          <p:nvPr/>
        </p:nvSpPr>
        <p:spPr>
          <a:xfrm>
            <a:off x="1631504" y="1916833"/>
            <a:ext cx="9036496" cy="3693319"/>
          </a:xfrm>
          <a:prstGeom prst="rect">
            <a:avLst/>
          </a:prstGeom>
          <a:noFill/>
        </p:spPr>
        <p:txBody>
          <a:bodyPr wrap="square">
            <a:spAutoFit/>
          </a:bodyPr>
          <a:lstStyle/>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p1 - это указатель на данные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p1;</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p2 - это указатель на данные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data = 42;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p3 - это константный указатель на данные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p3 = &amp;</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data</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p4 - это константный указатель на данные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p4 = &amp;data;</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46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animEffect transition="in" filter="fade">
                                      <p:cBhvr>
                                        <p:cTn id="25" dur="500"/>
                                        <p:tgtEl>
                                          <p:spTgt spid="4">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42C6FF-6E9D-4A50-A7C8-231606339B70}"/>
              </a:ext>
            </a:extLst>
          </p:cNvPr>
          <p:cNvSpPr>
            <a:spLocks noGrp="1"/>
          </p:cNvSpPr>
          <p:nvPr>
            <p:ph type="title"/>
          </p:nvPr>
        </p:nvSpPr>
        <p:spPr/>
        <p:txBody>
          <a:bodyPr>
            <a:normAutofit/>
          </a:bodyPr>
          <a:lstStyle/>
          <a:p>
            <a:r>
              <a:rPr lang="ru-RU" dirty="0"/>
              <a:t>Константность и указатели - итоги</a:t>
            </a:r>
          </a:p>
        </p:txBody>
      </p:sp>
      <p:sp>
        <p:nvSpPr>
          <p:cNvPr id="3" name="Объект 2">
            <a:extLst>
              <a:ext uri="{FF2B5EF4-FFF2-40B4-BE49-F238E27FC236}">
                <a16:creationId xmlns:a16="http://schemas.microsoft.com/office/drawing/2014/main" id="{C2F08493-7D45-4078-A22B-245BA25452CB}"/>
              </a:ext>
            </a:extLst>
          </p:cNvPr>
          <p:cNvSpPr>
            <a:spLocks noGrp="1"/>
          </p:cNvSpPr>
          <p:nvPr>
            <p:ph idx="1"/>
          </p:nvPr>
        </p:nvSpPr>
        <p:spPr/>
        <p:txBody>
          <a:bodyPr/>
          <a:lstStyle/>
          <a:p>
            <a:r>
              <a:rPr lang="ru-RU" dirty="0"/>
              <a:t>Указатели на константу хранят адрес константного объекта</a:t>
            </a:r>
          </a:p>
          <a:p>
            <a:pPr lvl="1"/>
            <a:r>
              <a:rPr lang="ru-RU" dirty="0"/>
              <a:t>Также ограничивают доступ к </a:t>
            </a:r>
            <a:r>
              <a:rPr lang="ru-RU" dirty="0" err="1"/>
              <a:t>неконстантным</a:t>
            </a:r>
            <a:endParaRPr lang="ru-RU" dirty="0"/>
          </a:p>
          <a:p>
            <a:r>
              <a:rPr lang="ru-RU" dirty="0"/>
              <a:t>Значение указателя также может быть константным</a:t>
            </a:r>
          </a:p>
          <a:p>
            <a:pPr lvl="1"/>
            <a:r>
              <a:rPr lang="ru-RU" dirty="0"/>
              <a:t>Указатель хранит адрес одного объекта</a:t>
            </a:r>
          </a:p>
        </p:txBody>
      </p:sp>
    </p:spTree>
    <p:extLst>
      <p:ext uri="{BB962C8B-B14F-4D97-AF65-F5344CB8AC3E}">
        <p14:creationId xmlns:p14="http://schemas.microsoft.com/office/powerpoint/2010/main" val="242148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4ABE647-F5DA-4D54-9353-55461CDB90D6}"/>
              </a:ext>
            </a:extLst>
          </p:cNvPr>
          <p:cNvSpPr>
            <a:spLocks noGrp="1"/>
          </p:cNvSpPr>
          <p:nvPr>
            <p:ph type="title"/>
          </p:nvPr>
        </p:nvSpPr>
        <p:spPr/>
        <p:txBody>
          <a:bodyPr/>
          <a:lstStyle/>
          <a:p>
            <a:r>
              <a:rPr lang="ru-RU" dirty="0"/>
              <a:t>Модель памяти </a:t>
            </a:r>
            <a:r>
              <a:rPr lang="en-US" dirty="0"/>
              <a:t>C++</a:t>
            </a:r>
            <a:endParaRPr lang="ru-RU" dirty="0"/>
          </a:p>
        </p:txBody>
      </p:sp>
      <p:sp>
        <p:nvSpPr>
          <p:cNvPr id="5" name="Объект 4">
            <a:extLst>
              <a:ext uri="{FF2B5EF4-FFF2-40B4-BE49-F238E27FC236}">
                <a16:creationId xmlns:a16="http://schemas.microsoft.com/office/drawing/2014/main" id="{6B66D0B9-CC83-4560-966C-47C360AC6CCF}"/>
              </a:ext>
            </a:extLst>
          </p:cNvPr>
          <p:cNvSpPr>
            <a:spLocks noGrp="1"/>
          </p:cNvSpPr>
          <p:nvPr>
            <p:ph idx="1"/>
          </p:nvPr>
        </p:nvSpPr>
        <p:spPr/>
        <p:txBody>
          <a:bodyPr/>
          <a:lstStyle/>
          <a:p>
            <a:r>
              <a:rPr lang="ru-RU" dirty="0"/>
              <a:t>С++ - кроссплатформенный язык высокого уровня</a:t>
            </a:r>
          </a:p>
          <a:p>
            <a:pPr lvl="1"/>
            <a:r>
              <a:rPr lang="ru-RU" dirty="0"/>
              <a:t>Платформы могут очень сильно различаться</a:t>
            </a:r>
          </a:p>
          <a:p>
            <a:pPr lvl="1"/>
            <a:r>
              <a:rPr lang="ru-RU" dirty="0"/>
              <a:t>Компилятор и стандартная библиотека позволяют создавать эффективный код</a:t>
            </a:r>
          </a:p>
          <a:p>
            <a:r>
              <a:rPr lang="ru-RU" dirty="0"/>
              <a:t>Когда стандартные решения не подходят, можно приблизиться к «железу», чтобы оптимально распорядиться ресурсами компьютера</a:t>
            </a:r>
          </a:p>
        </p:txBody>
      </p:sp>
    </p:spTree>
    <p:extLst>
      <p:ext uri="{BB962C8B-B14F-4D97-AF65-F5344CB8AC3E}">
        <p14:creationId xmlns:p14="http://schemas.microsoft.com/office/powerpoint/2010/main" val="75050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3EB5F3-B287-4EE7-8438-A438A2A87E54}"/>
              </a:ext>
            </a:extLst>
          </p:cNvPr>
          <p:cNvSpPr>
            <a:spLocks noGrp="1"/>
          </p:cNvSpPr>
          <p:nvPr>
            <p:ph type="title"/>
          </p:nvPr>
        </p:nvSpPr>
        <p:spPr/>
        <p:txBody>
          <a:bodyPr/>
          <a:lstStyle/>
          <a:p>
            <a:r>
              <a:rPr lang="ru-RU" dirty="0"/>
              <a:t>Адресная арифметика</a:t>
            </a:r>
          </a:p>
        </p:txBody>
      </p:sp>
      <p:sp>
        <p:nvSpPr>
          <p:cNvPr id="4" name="Текст 3">
            <a:extLst>
              <a:ext uri="{FF2B5EF4-FFF2-40B4-BE49-F238E27FC236}">
                <a16:creationId xmlns:a16="http://schemas.microsoft.com/office/drawing/2014/main" id="{2893B2A1-FE3B-4846-B7BC-15385C3A203B}"/>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925930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1465738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44071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fade">
                                      <p:cBhvr>
                                        <p:cTn id="7" dur="500"/>
                                        <p:tgtEl>
                                          <p:spTgt spid="911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1139">
                                            <p:txEl>
                                              <p:pRg st="1" end="1"/>
                                            </p:txEl>
                                          </p:spTgt>
                                        </p:tgtEl>
                                        <p:attrNameLst>
                                          <p:attrName>style.visibility</p:attrName>
                                        </p:attrNameLst>
                                      </p:cBhvr>
                                      <p:to>
                                        <p:strVal val="visible"/>
                                      </p:to>
                                    </p:set>
                                    <p:animEffect transition="in" filter="fade">
                                      <p:cBhvr>
                                        <p:cTn id="10" dur="500"/>
                                        <p:tgtEl>
                                          <p:spTgt spid="911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1139">
                                            <p:txEl>
                                              <p:pRg st="2" end="2"/>
                                            </p:txEl>
                                          </p:spTgt>
                                        </p:tgtEl>
                                        <p:attrNameLst>
                                          <p:attrName>style.visibility</p:attrName>
                                        </p:attrNameLst>
                                      </p:cBhvr>
                                      <p:to>
                                        <p:strVal val="visible"/>
                                      </p:to>
                                    </p:set>
                                    <p:animEffect transition="in" filter="fade">
                                      <p:cBhvr>
                                        <p:cTn id="13" dur="500"/>
                                        <p:tgtEl>
                                          <p:spTgt spid="911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1139">
                                            <p:txEl>
                                              <p:pRg st="3" end="3"/>
                                            </p:txEl>
                                          </p:spTgt>
                                        </p:tgtEl>
                                        <p:attrNameLst>
                                          <p:attrName>style.visibility</p:attrName>
                                        </p:attrNameLst>
                                      </p:cBhvr>
                                      <p:to>
                                        <p:strVal val="visible"/>
                                      </p:to>
                                    </p:set>
                                    <p:animEffect transition="in" filter="fade">
                                      <p:cBhvr>
                                        <p:cTn id="16" dur="500"/>
                                        <p:tgtEl>
                                          <p:spTgt spid="911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1139">
                                            <p:txEl>
                                              <p:pRg st="4" end="4"/>
                                            </p:txEl>
                                          </p:spTgt>
                                        </p:tgtEl>
                                        <p:attrNameLst>
                                          <p:attrName>style.visibility</p:attrName>
                                        </p:attrNameLst>
                                      </p:cBhvr>
                                      <p:to>
                                        <p:strVal val="visible"/>
                                      </p:to>
                                    </p:set>
                                    <p:animEffect transition="in" filter="fade">
                                      <p:cBhvr>
                                        <p:cTn id="19" dur="500"/>
                                        <p:tgtEl>
                                          <p:spTgt spid="9113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1139">
                                            <p:txEl>
                                              <p:pRg st="5" end="5"/>
                                            </p:txEl>
                                          </p:spTgt>
                                        </p:tgtEl>
                                        <p:attrNameLst>
                                          <p:attrName>style.visibility</p:attrName>
                                        </p:attrNameLst>
                                      </p:cBhvr>
                                      <p:to>
                                        <p:strVal val="visible"/>
                                      </p:to>
                                    </p:set>
                                    <p:animEffect transition="in" filter="fade">
                                      <p:cBhvr>
                                        <p:cTn id="24" dur="500"/>
                                        <p:tgtEl>
                                          <p:spTgt spid="9113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1139">
                                            <p:txEl>
                                              <p:pRg st="6" end="6"/>
                                            </p:txEl>
                                          </p:spTgt>
                                        </p:tgtEl>
                                        <p:attrNameLst>
                                          <p:attrName>style.visibility</p:attrName>
                                        </p:attrNameLst>
                                      </p:cBhvr>
                                      <p:to>
                                        <p:strVal val="visible"/>
                                      </p:to>
                                    </p:set>
                                    <p:animEffect transition="in" filter="fade">
                                      <p:cBhvr>
                                        <p:cTn id="27" dur="500"/>
                                        <p:tgtEl>
                                          <p:spTgt spid="9113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1139">
                                            <p:txEl>
                                              <p:pRg st="7" end="7"/>
                                            </p:txEl>
                                          </p:spTgt>
                                        </p:tgtEl>
                                        <p:attrNameLst>
                                          <p:attrName>style.visibility</p:attrName>
                                        </p:attrNameLst>
                                      </p:cBhvr>
                                      <p:to>
                                        <p:strVal val="visible"/>
                                      </p:to>
                                    </p:set>
                                    <p:animEffect transition="in" filter="fade">
                                      <p:cBhvr>
                                        <p:cTn id="30" dur="500"/>
                                        <p:tgtEl>
                                          <p:spTgt spid="9113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1139">
                                            <p:txEl>
                                              <p:pRg st="8" end="8"/>
                                            </p:txEl>
                                          </p:spTgt>
                                        </p:tgtEl>
                                        <p:attrNameLst>
                                          <p:attrName>style.visibility</p:attrName>
                                        </p:attrNameLst>
                                      </p:cBhvr>
                                      <p:to>
                                        <p:strVal val="visible"/>
                                      </p:to>
                                    </p:set>
                                    <p:animEffect transition="in" filter="fade">
                                      <p:cBhvr>
                                        <p:cTn id="33" dur="500"/>
                                        <p:tgtEl>
                                          <p:spTgt spid="911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Адресная арифметика в действии</a:t>
            </a:r>
          </a:p>
        </p:txBody>
      </p:sp>
      <p:sp>
        <p:nvSpPr>
          <p:cNvPr id="4" name="Прямоугольник 3"/>
          <p:cNvSpPr/>
          <p:nvPr/>
        </p:nvSpPr>
        <p:spPr>
          <a:xfrm>
            <a:off x="3071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3071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3071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3071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3071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3071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3071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3071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6096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4583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6096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4583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4583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6096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6096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4583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680177" y="3284984"/>
            <a:ext cx="1103187"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7680177" y="2852936"/>
            <a:ext cx="1058303"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7680177" y="3717032"/>
            <a:ext cx="1103187"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7680176" y="4149080"/>
            <a:ext cx="1380506"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7680176" y="4581128"/>
            <a:ext cx="1396536"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7680177" y="5085184"/>
            <a:ext cx="1269899"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7680176" y="5589240"/>
            <a:ext cx="1340432"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7680176" y="1988840"/>
            <a:ext cx="1053494"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7680176" y="2420888"/>
            <a:ext cx="1053494"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7680177" y="6021288"/>
            <a:ext cx="1866217"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52748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
                                            <p:txEl>
                                              <p:pRg st="0" end="0"/>
                                            </p:txEl>
                                          </p:spTgt>
                                        </p:tgtEl>
                                        <p:attrNameLst>
                                          <p:attrName>style.visibility</p:attrName>
                                        </p:attrNameLst>
                                      </p:cBhvr>
                                      <p:to>
                                        <p:strVal val="visible"/>
                                      </p:to>
                                    </p:set>
                                    <p:animEffect transition="in" filter="fade">
                                      <p:cBhvr>
                                        <p:cTn id="27" dur="500"/>
                                        <p:tgtEl>
                                          <p:spTgt spid="3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
                                            <p:txEl>
                                              <p:pRg st="0" end="0"/>
                                            </p:txEl>
                                          </p:spTgt>
                                        </p:tgtEl>
                                        <p:attrNameLst>
                                          <p:attrName>style.visibility</p:attrName>
                                        </p:attrNameLst>
                                      </p:cBhvr>
                                      <p:to>
                                        <p:strVal val="visible"/>
                                      </p:to>
                                    </p:set>
                                    <p:animEffect transition="in" filter="fade">
                                      <p:cBhvr>
                                        <p:cTn id="37" dur="500"/>
                                        <p:tgtEl>
                                          <p:spTgt spid="3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xEl>
                                              <p:pRg st="0" end="0"/>
                                            </p:txEl>
                                          </p:spTgt>
                                        </p:tgtEl>
                                        <p:attrNameLst>
                                          <p:attrName>style.visibility</p:attrName>
                                        </p:attrNameLst>
                                      </p:cBhvr>
                                      <p:to>
                                        <p:strVal val="visible"/>
                                      </p:to>
                                    </p:set>
                                    <p:animEffect transition="in" filter="fade">
                                      <p:cBhvr>
                                        <p:cTn id="42" dur="500"/>
                                        <p:tgtEl>
                                          <p:spTgt spid="3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fade">
                                      <p:cBhvr>
                                        <p:cTn id="47" dur="500"/>
                                        <p:tgtEl>
                                          <p:spTgt spid="4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4">
                                            <p:txEl>
                                              <p:pRg st="0" end="0"/>
                                            </p:txEl>
                                          </p:spTgt>
                                        </p:tgtEl>
                                        <p:attrNameLst>
                                          <p:attrName>style.visibility</p:attrName>
                                        </p:attrNameLst>
                                      </p:cBhvr>
                                      <p:to>
                                        <p:strVal val="visible"/>
                                      </p:to>
                                    </p:set>
                                    <p:animEffect transition="in" filter="fade">
                                      <p:cBhvr>
                                        <p:cTn id="52"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7" grpId="0"/>
      <p:bldP spid="42" grpId="0"/>
      <p:bldP spid="4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a:defRPr/>
            </a:pPr>
            <a:r>
              <a:rPr lang="ru-RU"/>
              <a:t>Примеры</a:t>
            </a:r>
          </a:p>
        </p:txBody>
      </p:sp>
      <p:sp>
        <p:nvSpPr>
          <p:cNvPr id="92163" name="Text Box 5"/>
          <p:cNvSpPr txBox="1">
            <a:spLocks noChangeArrowheads="1"/>
          </p:cNvSpPr>
          <p:nvPr/>
        </p:nvSpPr>
        <p:spPr bwMode="auto">
          <a:xfrm>
            <a:off x="838200" y="2262188"/>
            <a:ext cx="9090021" cy="3970318"/>
          </a:xfrm>
          <a:prstGeom prst="rect">
            <a:avLst/>
          </a:prstGeom>
          <a:noFill/>
          <a:ln w="9525">
            <a:noFill/>
            <a:miter lim="800000"/>
            <a:headEnd/>
            <a:tailEnd/>
          </a:ln>
        </p:spPr>
        <p:txBody>
          <a:bodyPr wrap="square">
            <a:spAutoFit/>
          </a:bodyPr>
          <a:lstStyle/>
          <a:p>
            <a:r>
              <a:rPr lang="en-US" dirty="0">
                <a:latin typeface="Courier New" pitchFamily="49" charset="0"/>
              </a:rPr>
              <a:t>int </a:t>
            </a:r>
            <a:r>
              <a:rPr lang="en-US" dirty="0" err="1">
                <a:latin typeface="Courier New" pitchFamily="49" charset="0"/>
              </a:rPr>
              <a:t>arr</a:t>
            </a:r>
            <a:r>
              <a:rPr lang="en-US" dirty="0">
                <a:latin typeface="Courier New" pitchFamily="49" charset="0"/>
              </a:rPr>
              <a:t>[10];</a:t>
            </a:r>
          </a:p>
          <a:p>
            <a:endParaRPr lang="ru-RU" dirty="0">
              <a:latin typeface="Courier New" pitchFamily="49" charset="0"/>
            </a:endParaRPr>
          </a:p>
          <a:p>
            <a:r>
              <a:rPr lang="en-US" dirty="0">
                <a:latin typeface="Courier New" pitchFamily="49" charset="0"/>
              </a:rPr>
              <a:t>// </a:t>
            </a:r>
            <a:r>
              <a:rPr lang="ru-RU" dirty="0">
                <a:latin typeface="Courier New" pitchFamily="49" charset="0"/>
              </a:rPr>
              <a:t>получаем указатель на начальный элемент массива</a:t>
            </a:r>
            <a:endParaRPr lang="en-US" dirty="0">
              <a:latin typeface="Courier New" pitchFamily="49" charset="0"/>
            </a:endParaRPr>
          </a:p>
          <a:p>
            <a:r>
              <a:rPr lang="en-US" dirty="0">
                <a:latin typeface="Courier New" pitchFamily="49" charset="0"/>
              </a:rPr>
              <a:t>int *p = </a:t>
            </a:r>
            <a:r>
              <a:rPr lang="en-US" dirty="0" err="1">
                <a:latin typeface="Courier New" pitchFamily="49" charset="0"/>
              </a:rPr>
              <a:t>arr</a:t>
            </a:r>
            <a:r>
              <a:rPr lang="en-US" dirty="0">
                <a:latin typeface="Courier New" pitchFamily="49" charset="0"/>
              </a:rPr>
              <a:t>;</a:t>
            </a:r>
            <a:r>
              <a:rPr lang="ru-RU" dirty="0">
                <a:latin typeface="Courier New" pitchFamily="49" charset="0"/>
              </a:rPr>
              <a:t> </a:t>
            </a:r>
            <a:r>
              <a:rPr lang="en-US" dirty="0">
                <a:latin typeface="Courier New" pitchFamily="49" charset="0"/>
              </a:rPr>
              <a:t>//</a:t>
            </a:r>
            <a:r>
              <a:rPr lang="ru-RU" dirty="0">
                <a:latin typeface="Courier New" pitchFamily="49" charset="0"/>
              </a:rPr>
              <a:t> эквивалентно </a:t>
            </a:r>
            <a:r>
              <a:rPr lang="en-US" dirty="0">
                <a:latin typeface="Courier New" pitchFamily="49" charset="0"/>
              </a:rPr>
              <a:t>int *p = &amp;</a:t>
            </a:r>
            <a:r>
              <a:rPr lang="en-US" dirty="0" err="1">
                <a:latin typeface="Courier New" pitchFamily="49" charset="0"/>
              </a:rPr>
              <a:t>arr</a:t>
            </a:r>
            <a:r>
              <a:rPr lang="en-US" dirty="0">
                <a:latin typeface="Courier New" pitchFamily="49" charset="0"/>
              </a:rPr>
              <a:t>[0];</a:t>
            </a:r>
          </a:p>
          <a:p>
            <a:endParaRPr lang="en-US" dirty="0">
              <a:latin typeface="Courier New" pitchFamily="49" charset="0"/>
            </a:endParaRPr>
          </a:p>
          <a:p>
            <a:r>
              <a:rPr lang="en-US" dirty="0">
                <a:latin typeface="Courier New" pitchFamily="49" charset="0"/>
              </a:rPr>
              <a:t>// </a:t>
            </a:r>
            <a:r>
              <a:rPr lang="ru-RU" dirty="0">
                <a:latin typeface="Courier New" pitchFamily="49" charset="0"/>
              </a:rPr>
              <a:t>следующие две строки эквивалентны</a:t>
            </a:r>
            <a:endParaRPr lang="en-US" dirty="0">
              <a:latin typeface="Courier New" pitchFamily="49" charset="0"/>
            </a:endParaRPr>
          </a:p>
          <a:p>
            <a:r>
              <a:rPr lang="en-US" dirty="0">
                <a:latin typeface="Courier New" pitchFamily="49" charset="0"/>
              </a:rPr>
              <a:t>*(p + 4) = 5;</a:t>
            </a:r>
          </a:p>
          <a:p>
            <a:r>
              <a:rPr lang="en-US" dirty="0" err="1">
                <a:latin typeface="Courier New" pitchFamily="49" charset="0"/>
              </a:rPr>
              <a:t>arr</a:t>
            </a:r>
            <a:r>
              <a:rPr lang="en-US" dirty="0">
                <a:latin typeface="Courier New" pitchFamily="49" charset="0"/>
              </a:rPr>
              <a:t>[4] = 5;</a:t>
            </a:r>
            <a:endParaRPr lang="ru-RU" dirty="0">
              <a:latin typeface="Courier New" pitchFamily="49" charset="0"/>
            </a:endParaRPr>
          </a:p>
          <a:p>
            <a:endParaRPr lang="en-US" dirty="0">
              <a:latin typeface="Courier New" pitchFamily="49" charset="0"/>
            </a:endParaRPr>
          </a:p>
          <a:p>
            <a:r>
              <a:rPr lang="ru-RU" dirty="0">
                <a:latin typeface="Courier New" pitchFamily="49" charset="0"/>
              </a:rPr>
              <a:t>/*</a:t>
            </a:r>
            <a:r>
              <a:rPr lang="en-US" dirty="0">
                <a:latin typeface="Courier New" pitchFamily="49" charset="0"/>
              </a:rPr>
              <a:t> </a:t>
            </a:r>
            <a:r>
              <a:rPr lang="ru-RU" dirty="0">
                <a:latin typeface="Courier New" pitchFamily="49" charset="0"/>
              </a:rPr>
              <a:t>несмотря на то, что в массиве всего 10 элементов,</a:t>
            </a:r>
          </a:p>
          <a:p>
            <a:r>
              <a:rPr lang="ru-RU" dirty="0">
                <a:latin typeface="Courier New" pitchFamily="49" charset="0"/>
              </a:rPr>
              <a:t>допускается получать указатель на ячейку, следующую </a:t>
            </a:r>
          </a:p>
          <a:p>
            <a:r>
              <a:rPr lang="ru-RU" dirty="0">
                <a:latin typeface="Courier New" pitchFamily="49" charset="0"/>
              </a:rPr>
              <a:t>за последним элементом массива */</a:t>
            </a:r>
          </a:p>
          <a:p>
            <a:r>
              <a:rPr lang="en-US" dirty="0">
                <a:latin typeface="Courier New" pitchFamily="49" charset="0"/>
              </a:rPr>
              <a:t>p = &amp;a[10];</a:t>
            </a:r>
          </a:p>
          <a:p>
            <a:r>
              <a:rPr lang="en-US" dirty="0">
                <a:latin typeface="Courier New" pitchFamily="49" charset="0"/>
              </a:rPr>
              <a:t>*(p – 1) = 3;	// </a:t>
            </a:r>
            <a:r>
              <a:rPr lang="ru-RU" dirty="0">
                <a:latin typeface="Courier New" pitchFamily="49" charset="0"/>
              </a:rPr>
              <a:t>эквивалентно </a:t>
            </a:r>
            <a:r>
              <a:rPr lang="en-US" dirty="0" err="1">
                <a:latin typeface="Courier New" pitchFamily="49" charset="0"/>
              </a:rPr>
              <a:t>arr</a:t>
            </a:r>
            <a:r>
              <a:rPr lang="en-US" dirty="0">
                <a:latin typeface="Courier New" pitchFamily="49" charset="0"/>
              </a:rPr>
              <a:t>[9] = 3;</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26282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63">
                                            <p:txEl>
                                              <p:pRg st="2" end="2"/>
                                            </p:txEl>
                                          </p:spTgt>
                                        </p:tgtEl>
                                        <p:attrNameLst>
                                          <p:attrName>style.visibility</p:attrName>
                                        </p:attrNameLst>
                                      </p:cBhvr>
                                      <p:to>
                                        <p:strVal val="visible"/>
                                      </p:to>
                                    </p:set>
                                    <p:animEffect transition="in" filter="fade">
                                      <p:cBhvr>
                                        <p:cTn id="7" dur="500"/>
                                        <p:tgtEl>
                                          <p:spTgt spid="9216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2163">
                                            <p:txEl>
                                              <p:pRg st="3" end="3"/>
                                            </p:txEl>
                                          </p:spTgt>
                                        </p:tgtEl>
                                        <p:attrNameLst>
                                          <p:attrName>style.visibility</p:attrName>
                                        </p:attrNameLst>
                                      </p:cBhvr>
                                      <p:to>
                                        <p:strVal val="visible"/>
                                      </p:to>
                                    </p:set>
                                    <p:animEffect transition="in" filter="fade">
                                      <p:cBhvr>
                                        <p:cTn id="10" dur="500"/>
                                        <p:tgtEl>
                                          <p:spTgt spid="9216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2163">
                                            <p:txEl>
                                              <p:pRg st="5" end="5"/>
                                            </p:txEl>
                                          </p:spTgt>
                                        </p:tgtEl>
                                        <p:attrNameLst>
                                          <p:attrName>style.visibility</p:attrName>
                                        </p:attrNameLst>
                                      </p:cBhvr>
                                      <p:to>
                                        <p:strVal val="visible"/>
                                      </p:to>
                                    </p:set>
                                    <p:animEffect transition="in" filter="fade">
                                      <p:cBhvr>
                                        <p:cTn id="15" dur="500"/>
                                        <p:tgtEl>
                                          <p:spTgt spid="9216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2163">
                                            <p:txEl>
                                              <p:pRg st="6" end="6"/>
                                            </p:txEl>
                                          </p:spTgt>
                                        </p:tgtEl>
                                        <p:attrNameLst>
                                          <p:attrName>style.visibility</p:attrName>
                                        </p:attrNameLst>
                                      </p:cBhvr>
                                      <p:to>
                                        <p:strVal val="visible"/>
                                      </p:to>
                                    </p:set>
                                    <p:animEffect transition="in" filter="fade">
                                      <p:cBhvr>
                                        <p:cTn id="18" dur="500"/>
                                        <p:tgtEl>
                                          <p:spTgt spid="9216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2163">
                                            <p:txEl>
                                              <p:pRg st="7" end="7"/>
                                            </p:txEl>
                                          </p:spTgt>
                                        </p:tgtEl>
                                        <p:attrNameLst>
                                          <p:attrName>style.visibility</p:attrName>
                                        </p:attrNameLst>
                                      </p:cBhvr>
                                      <p:to>
                                        <p:strVal val="visible"/>
                                      </p:to>
                                    </p:set>
                                    <p:animEffect transition="in" filter="fade">
                                      <p:cBhvr>
                                        <p:cTn id="21" dur="500"/>
                                        <p:tgtEl>
                                          <p:spTgt spid="9216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2163">
                                            <p:txEl>
                                              <p:pRg st="9" end="9"/>
                                            </p:txEl>
                                          </p:spTgt>
                                        </p:tgtEl>
                                        <p:attrNameLst>
                                          <p:attrName>style.visibility</p:attrName>
                                        </p:attrNameLst>
                                      </p:cBhvr>
                                      <p:to>
                                        <p:strVal val="visible"/>
                                      </p:to>
                                    </p:set>
                                    <p:animEffect transition="in" filter="fade">
                                      <p:cBhvr>
                                        <p:cTn id="26" dur="500"/>
                                        <p:tgtEl>
                                          <p:spTgt spid="92163">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2163">
                                            <p:txEl>
                                              <p:pRg st="10" end="10"/>
                                            </p:txEl>
                                          </p:spTgt>
                                        </p:tgtEl>
                                        <p:attrNameLst>
                                          <p:attrName>style.visibility</p:attrName>
                                        </p:attrNameLst>
                                      </p:cBhvr>
                                      <p:to>
                                        <p:strVal val="visible"/>
                                      </p:to>
                                    </p:set>
                                    <p:animEffect transition="in" filter="fade">
                                      <p:cBhvr>
                                        <p:cTn id="29" dur="500"/>
                                        <p:tgtEl>
                                          <p:spTgt spid="92163">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2163">
                                            <p:txEl>
                                              <p:pRg st="11" end="11"/>
                                            </p:txEl>
                                          </p:spTgt>
                                        </p:tgtEl>
                                        <p:attrNameLst>
                                          <p:attrName>style.visibility</p:attrName>
                                        </p:attrNameLst>
                                      </p:cBhvr>
                                      <p:to>
                                        <p:strVal val="visible"/>
                                      </p:to>
                                    </p:set>
                                    <p:animEffect transition="in" filter="fade">
                                      <p:cBhvr>
                                        <p:cTn id="32" dur="500"/>
                                        <p:tgtEl>
                                          <p:spTgt spid="9216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2163">
                                            <p:txEl>
                                              <p:pRg st="12" end="12"/>
                                            </p:txEl>
                                          </p:spTgt>
                                        </p:tgtEl>
                                        <p:attrNameLst>
                                          <p:attrName>style.visibility</p:attrName>
                                        </p:attrNameLst>
                                      </p:cBhvr>
                                      <p:to>
                                        <p:strVal val="visible"/>
                                      </p:to>
                                    </p:set>
                                    <p:animEffect transition="in" filter="fade">
                                      <p:cBhvr>
                                        <p:cTn id="35" dur="500"/>
                                        <p:tgtEl>
                                          <p:spTgt spid="9216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2163">
                                            <p:txEl>
                                              <p:pRg st="13" end="13"/>
                                            </p:txEl>
                                          </p:spTgt>
                                        </p:tgtEl>
                                        <p:attrNameLst>
                                          <p:attrName>style.visibility</p:attrName>
                                        </p:attrNameLst>
                                      </p:cBhvr>
                                      <p:to>
                                        <p:strVal val="visible"/>
                                      </p:to>
                                    </p:set>
                                    <p:animEffect transition="in" filter="fade">
                                      <p:cBhvr>
                                        <p:cTn id="38" dur="500"/>
                                        <p:tgtEl>
                                          <p:spTgt spid="9216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282513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fade">
                                      <p:cBhvr>
                                        <p:cTn id="7" dur="500"/>
                                        <p:tgtEl>
                                          <p:spTgt spid="93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fade">
                                      <p:cBhvr>
                                        <p:cTn id="12" dur="500"/>
                                        <p:tgtEl>
                                          <p:spTgt spid="931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a:bodyPr>
          <a:lstStyle/>
          <a:p>
            <a:r>
              <a:rPr lang="ru-RU" dirty="0"/>
              <a:t>Присваивание указателей, </a:t>
            </a:r>
            <a:r>
              <a:rPr lang="ru-RU" b="1" dirty="0">
                <a:solidFill>
                  <a:srgbClr val="FF0000"/>
                </a:solidFill>
              </a:rPr>
              <a:t>не копирует данные</a:t>
            </a:r>
          </a:p>
          <a:p>
            <a:pPr lvl="1"/>
            <a:r>
              <a:rPr lang="en-US" dirty="0"/>
              <a:t>char * p = "Hello";</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msg[]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295931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72628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211">
                                            <p:txEl>
                                              <p:pRg st="1" end="1"/>
                                            </p:txEl>
                                          </p:spTgt>
                                        </p:tgtEl>
                                        <p:attrNameLst>
                                          <p:attrName>style.visibility</p:attrName>
                                        </p:attrNameLst>
                                      </p:cBhvr>
                                      <p:to>
                                        <p:strVal val="visible"/>
                                      </p:to>
                                    </p:set>
                                    <p:animEffect transition="in" filter="fade">
                                      <p:cBhvr>
                                        <p:cTn id="10" dur="500"/>
                                        <p:tgtEl>
                                          <p:spTgt spid="942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4211">
                                            <p:txEl>
                                              <p:pRg st="2" end="2"/>
                                            </p:txEl>
                                          </p:spTgt>
                                        </p:tgtEl>
                                        <p:attrNameLst>
                                          <p:attrName>style.visibility</p:attrName>
                                        </p:attrNameLst>
                                      </p:cBhvr>
                                      <p:to>
                                        <p:strVal val="visible"/>
                                      </p:to>
                                    </p:set>
                                    <p:animEffect transition="in" filter="fade">
                                      <p:cBhvr>
                                        <p:cTn id="13" dur="500"/>
                                        <p:tgtEl>
                                          <p:spTgt spid="942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4211">
                                            <p:txEl>
                                              <p:pRg st="3" end="3"/>
                                            </p:txEl>
                                          </p:spTgt>
                                        </p:tgtEl>
                                        <p:attrNameLst>
                                          <p:attrName>style.visibility</p:attrName>
                                        </p:attrNameLst>
                                      </p:cBhvr>
                                      <p:to>
                                        <p:strVal val="visible"/>
                                      </p:to>
                                    </p:set>
                                    <p:animEffect transition="in" filter="fade">
                                      <p:cBhvr>
                                        <p:cTn id="18" dur="500"/>
                                        <p:tgtEl>
                                          <p:spTgt spid="9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3858858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
        <p:nvSpPr>
          <p:cNvPr id="5" name="TextBox 4">
            <a:extLst>
              <a:ext uri="{FF2B5EF4-FFF2-40B4-BE49-F238E27FC236}">
                <a16:creationId xmlns:a16="http://schemas.microsoft.com/office/drawing/2014/main" id="{F9AB4083-7197-4231-B590-3003284854E9}"/>
              </a:ext>
            </a:extLst>
          </p:cNvPr>
          <p:cNvSpPr txBox="1"/>
          <p:nvPr/>
        </p:nvSpPr>
        <p:spPr>
          <a:xfrm>
            <a:off x="1487488" y="4653136"/>
            <a:ext cx="8640960" cy="2031325"/>
          </a:xfrm>
          <a:prstGeom prst="rect">
            <a:avLst/>
          </a:prstGeom>
          <a:noFill/>
        </p:spPr>
        <p:txBody>
          <a:bodyPr wrap="square">
            <a:spAutoFit/>
          </a:bodyPr>
          <a:lstStyle/>
          <a:p>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PointerIncrement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numbers[] = { </a:t>
            </a:r>
            <a:r>
              <a:rPr lang="en-US" b="0" dirty="0">
                <a:solidFill>
                  <a:srgbClr val="098658"/>
                </a:solidFill>
                <a:effectLst/>
                <a:latin typeface="Consolas" panose="020B0609020204030204" pitchFamily="49" charset="0"/>
              </a:rPr>
              <a:t>23</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16</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17</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15</a:t>
            </a:r>
            <a:r>
              <a:rPr lang="en-US" b="0" dirty="0">
                <a:solidFill>
                  <a:srgbClr val="000000"/>
                </a:solidFill>
                <a:effectLst/>
                <a:latin typeface="Consolas" panose="020B0609020204030204" pitchFamily="49" charset="0"/>
              </a:rPr>
              <a:t> };</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p>
          <a:p>
            <a:r>
              <a:rPr lang="ru-RU"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p = numbers; p != std::end(numbers); ++p) {</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p &lt;&lt;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302983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92404E-C883-408C-BF86-068A210FE9BA}"/>
              </a:ext>
            </a:extLst>
          </p:cNvPr>
          <p:cNvSpPr>
            <a:spLocks noGrp="1"/>
          </p:cNvSpPr>
          <p:nvPr>
            <p:ph type="title"/>
          </p:nvPr>
        </p:nvSpPr>
        <p:spPr/>
        <p:txBody>
          <a:bodyPr/>
          <a:lstStyle/>
          <a:p>
            <a:r>
              <a:rPr lang="ru-RU" dirty="0"/>
              <a:t>Модель памяти</a:t>
            </a:r>
          </a:p>
        </p:txBody>
      </p:sp>
      <p:pic>
        <p:nvPicPr>
          <p:cNvPr id="6" name="Рисунок 5">
            <a:extLst>
              <a:ext uri="{FF2B5EF4-FFF2-40B4-BE49-F238E27FC236}">
                <a16:creationId xmlns:a16="http://schemas.microsoft.com/office/drawing/2014/main" id="{5E9182FA-574A-4BB2-8BEF-CD9F9F715A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0482" y="2564905"/>
            <a:ext cx="7858425" cy="3499407"/>
          </a:xfrm>
          <a:prstGeom prst="rect">
            <a:avLst/>
          </a:prstGeom>
        </p:spPr>
      </p:pic>
    </p:spTree>
    <p:extLst>
      <p:ext uri="{BB962C8B-B14F-4D97-AF65-F5344CB8AC3E}">
        <p14:creationId xmlns:p14="http://schemas.microsoft.com/office/powerpoint/2010/main" val="4006294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Text Box 6"/>
          <p:cNvSpPr txBox="1">
            <a:spLocks noChangeArrowheads="1"/>
          </p:cNvSpPr>
          <p:nvPr/>
        </p:nvSpPr>
        <p:spPr bwMode="auto">
          <a:xfrm>
            <a:off x="7924801" y="5867401"/>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
        <p:nvSpPr>
          <p:cNvPr id="7" name="TextBox 6">
            <a:extLst>
              <a:ext uri="{FF2B5EF4-FFF2-40B4-BE49-F238E27FC236}">
                <a16:creationId xmlns:a16="http://schemas.microsoft.com/office/drawing/2014/main" id="{873D4BA9-E4A8-4C4E-AB18-84344E8E85B7}"/>
              </a:ext>
            </a:extLst>
          </p:cNvPr>
          <p:cNvSpPr txBox="1"/>
          <p:nvPr/>
        </p:nvSpPr>
        <p:spPr>
          <a:xfrm>
            <a:off x="119336" y="0"/>
            <a:ext cx="10801200" cy="7294305"/>
          </a:xfrm>
          <a:prstGeom prst="rect">
            <a:avLst/>
          </a:prstGeom>
          <a:noFill/>
        </p:spPr>
        <p:txBody>
          <a:bodyPr wrap="square">
            <a:spAutoFit/>
          </a:bodyPr>
          <a:lstStyle/>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&lt;iostream&gt;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возвращаем адрес найденного символа в строке или </a:t>
            </a:r>
            <a:r>
              <a:rPr lang="en-US" b="0" dirty="0" err="1">
                <a:solidFill>
                  <a:srgbClr val="008000"/>
                </a:solidFill>
                <a:effectLst/>
                <a:latin typeface="Consolas" panose="020B0609020204030204" pitchFamily="49" charset="0"/>
              </a:rPr>
              <a:t>nullptr</a:t>
            </a: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 случае отсутствия</a:t>
            </a:r>
            <a:endParaRPr lang="ru-RU"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FindChar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str[],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ch</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p = str;</a:t>
            </a:r>
          </a:p>
          <a:p>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while</a:t>
            </a:r>
            <a:r>
              <a:rPr lang="en-US" b="0" dirty="0">
                <a:solidFill>
                  <a:srgbClr val="000000"/>
                </a:solidFill>
                <a:effectLst/>
                <a:latin typeface="Consolas" panose="020B0609020204030204" pitchFamily="49" charset="0"/>
              </a:rPr>
              <a:t> (*p != </a:t>
            </a:r>
            <a:r>
              <a:rPr lang="en-US" b="0" dirty="0">
                <a:solidFill>
                  <a:srgbClr val="A31515"/>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(*p == </a:t>
            </a:r>
            <a:r>
              <a:rPr lang="en-US" b="0" dirty="0" err="1">
                <a:solidFill>
                  <a:srgbClr val="000000"/>
                </a:solidFill>
                <a:effectLst/>
                <a:latin typeface="Consolas" panose="020B0609020204030204" pitchFamily="49" charset="0"/>
              </a:rPr>
              <a:t>ch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return</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p;</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++p;</a:t>
            </a:r>
          </a:p>
          <a:p>
            <a:r>
              <a:rPr lang="en-US" b="0" dirty="0">
                <a:solidFill>
                  <a:srgbClr val="000000"/>
                </a:solidFill>
                <a:effectLst/>
                <a:latin typeface="Consolas" panose="020B0609020204030204" pitchFamily="49" charset="0"/>
              </a:rPr>
              <a:t>    }</a:t>
            </a:r>
          </a:p>
          <a:p>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nullptr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str[] = </a:t>
            </a:r>
            <a:r>
              <a:rPr lang="en-US" b="0" dirty="0">
                <a:solidFill>
                  <a:srgbClr val="A31515"/>
                </a:solidFill>
                <a:effectLst/>
                <a:latin typeface="Consolas" panose="020B0609020204030204" pitchFamily="49" charset="0"/>
              </a:rPr>
              <a:t>"Hello, world!\n"</a:t>
            </a:r>
            <a:r>
              <a:rPr lang="en-US" b="0" dirty="0">
                <a:solidFill>
                  <a:srgbClr val="000000"/>
                </a:solidFill>
                <a:effectLst/>
                <a:latin typeface="Consolas" panose="020B0609020204030204" pitchFamily="49" charset="0"/>
              </a:rPr>
              <a:t>;</a:t>
            </a:r>
          </a:p>
          <a:p>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pw = </a:t>
            </a:r>
            <a:r>
              <a:rPr lang="en-US" b="0" dirty="0" err="1">
                <a:solidFill>
                  <a:srgbClr val="000000"/>
                </a:solidFill>
                <a:effectLst/>
                <a:latin typeface="Consolas" panose="020B0609020204030204" pitchFamily="49" charset="0"/>
              </a:rPr>
              <a:t>FindChar</a:t>
            </a:r>
            <a:r>
              <a:rPr lang="en-US" b="0" dirty="0">
                <a:solidFill>
                  <a:srgbClr val="000000"/>
                </a:solidFill>
                <a:effectLst/>
                <a:latin typeface="Consolas" panose="020B0609020204030204" pitchFamily="49" charset="0"/>
              </a:rPr>
              <a:t>(str, </a:t>
            </a:r>
            <a:r>
              <a:rPr lang="en-US" b="0" dirty="0">
                <a:solidFill>
                  <a:srgbClr val="A31515"/>
                </a:solidFill>
                <a:effectLst/>
                <a:latin typeface="Consolas" panose="020B0609020204030204" pitchFamily="49" charset="0"/>
              </a:rPr>
              <a:t>'w'</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(pw)</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pw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15017285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8ECBF83-23B9-4FA3-9680-C41CA45E92CF}"/>
              </a:ext>
            </a:extLst>
          </p:cNvPr>
          <p:cNvSpPr>
            <a:spLocks noGrp="1"/>
          </p:cNvSpPr>
          <p:nvPr>
            <p:ph type="title"/>
          </p:nvPr>
        </p:nvSpPr>
        <p:spPr/>
        <p:txBody>
          <a:bodyPr/>
          <a:lstStyle/>
          <a:p>
            <a:r>
              <a:rPr lang="ru-RU" dirty="0"/>
              <a:t>Указатели на функции</a:t>
            </a:r>
          </a:p>
        </p:txBody>
      </p:sp>
      <p:sp>
        <p:nvSpPr>
          <p:cNvPr id="5" name="Текст 4">
            <a:extLst>
              <a:ext uri="{FF2B5EF4-FFF2-40B4-BE49-F238E27FC236}">
                <a16:creationId xmlns:a16="http://schemas.microsoft.com/office/drawing/2014/main" id="{2D3BA1BD-A785-416D-929C-7953D10DEFF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3218699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a:bodyPr>
          <a:lstStyle/>
          <a:p>
            <a:pPr eaLnBrk="1" hangingPunct="1"/>
            <a:r>
              <a:rPr lang="ru-RU" dirty="0"/>
              <a:t>В </a:t>
            </a:r>
            <a:r>
              <a:rPr lang="en-US" dirty="0"/>
              <a:t>C </a:t>
            </a:r>
            <a:r>
              <a:rPr lang="ru-RU" dirty="0"/>
              <a:t>и С</a:t>
            </a:r>
            <a:r>
              <a:rPr lang="en-US" dirty="0"/>
              <a:t>++</a:t>
            </a:r>
            <a:r>
              <a:rPr lang="ru-RU" dirty="0"/>
              <a:t>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Можно иметь несколько функций, имеющих общий интерфейс</a:t>
            </a:r>
          </a:p>
          <a:p>
            <a:pPr lvl="1" eaLnBrk="1" hangingPunct="1"/>
            <a:r>
              <a:rPr lang="ru-RU" dirty="0"/>
              <a:t>Чтобы получить адрес функции служит операция </a:t>
            </a:r>
            <a:r>
              <a:rPr lang="en-US" dirty="0"/>
              <a:t>&amp;</a:t>
            </a:r>
          </a:p>
          <a:p>
            <a:r>
              <a:rPr lang="en-US" dirty="0"/>
              <a:t>Lambda-</a:t>
            </a:r>
            <a:r>
              <a:rPr lang="ru-RU" dirty="0"/>
              <a:t>функции без состояния</a:t>
            </a:r>
            <a:r>
              <a:rPr lang="en-US" dirty="0"/>
              <a:t> </a:t>
            </a:r>
            <a:r>
              <a:rPr lang="ru-RU" dirty="0"/>
              <a:t>можно преобразовывать в указатель на функцию</a:t>
            </a:r>
            <a:endParaRPr lang="en-US" dirty="0"/>
          </a:p>
          <a:p>
            <a:r>
              <a:rPr lang="ru-RU" dirty="0"/>
              <a:t>Альтернативы</a:t>
            </a:r>
            <a:endParaRPr lang="en-US" dirty="0"/>
          </a:p>
          <a:p>
            <a:pPr lvl="1"/>
            <a:r>
              <a:rPr lang="ru-RU" dirty="0"/>
              <a:t>Функциональные объекты</a:t>
            </a:r>
          </a:p>
          <a:p>
            <a:pPr lvl="1"/>
            <a:r>
              <a:rPr lang="en-US" dirty="0"/>
              <a:t>std::function</a:t>
            </a:r>
            <a:endParaRPr lang="ru-RU" dirty="0"/>
          </a:p>
          <a:p>
            <a:endParaRPr lang="ru-RU" dirty="0"/>
          </a:p>
          <a:p>
            <a:pPr lvl="1" eaLnBrk="1" hangingPunct="1"/>
            <a:endParaRPr lang="ru-RU" dirty="0"/>
          </a:p>
        </p:txBody>
      </p:sp>
    </p:spTree>
    <p:custDataLst>
      <p:tags r:id="rId1"/>
    </p:custDataLst>
    <p:extLst>
      <p:ext uri="{BB962C8B-B14F-4D97-AF65-F5344CB8AC3E}">
        <p14:creationId xmlns:p14="http://schemas.microsoft.com/office/powerpoint/2010/main" val="164588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fade">
                                      <p:cBhvr>
                                        <p:cTn id="7" dur="500"/>
                                        <p:tgtEl>
                                          <p:spTgt spid="860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6019">
                                            <p:txEl>
                                              <p:pRg st="1" end="1"/>
                                            </p:txEl>
                                          </p:spTgt>
                                        </p:tgtEl>
                                        <p:attrNameLst>
                                          <p:attrName>style.visibility</p:attrName>
                                        </p:attrNameLst>
                                      </p:cBhvr>
                                      <p:to>
                                        <p:strVal val="visible"/>
                                      </p:to>
                                    </p:set>
                                    <p:animEffect transition="in" filter="fade">
                                      <p:cBhvr>
                                        <p:cTn id="10" dur="500"/>
                                        <p:tgtEl>
                                          <p:spTgt spid="860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6019">
                                            <p:txEl>
                                              <p:pRg st="2" end="2"/>
                                            </p:txEl>
                                          </p:spTgt>
                                        </p:tgtEl>
                                        <p:attrNameLst>
                                          <p:attrName>style.visibility</p:attrName>
                                        </p:attrNameLst>
                                      </p:cBhvr>
                                      <p:to>
                                        <p:strVal val="visible"/>
                                      </p:to>
                                    </p:set>
                                    <p:animEffect transition="in" filter="fade">
                                      <p:cBhvr>
                                        <p:cTn id="13" dur="500"/>
                                        <p:tgtEl>
                                          <p:spTgt spid="860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6019">
                                            <p:txEl>
                                              <p:pRg st="3" end="3"/>
                                            </p:txEl>
                                          </p:spTgt>
                                        </p:tgtEl>
                                        <p:attrNameLst>
                                          <p:attrName>style.visibility</p:attrName>
                                        </p:attrNameLst>
                                      </p:cBhvr>
                                      <p:to>
                                        <p:strVal val="visible"/>
                                      </p:to>
                                    </p:set>
                                    <p:animEffect transition="in" filter="fade">
                                      <p:cBhvr>
                                        <p:cTn id="18" dur="500"/>
                                        <p:tgtEl>
                                          <p:spTgt spid="8601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6019">
                                            <p:txEl>
                                              <p:pRg st="4" end="4"/>
                                            </p:txEl>
                                          </p:spTgt>
                                        </p:tgtEl>
                                        <p:attrNameLst>
                                          <p:attrName>style.visibility</p:attrName>
                                        </p:attrNameLst>
                                      </p:cBhvr>
                                      <p:to>
                                        <p:strVal val="visible"/>
                                      </p:to>
                                    </p:set>
                                    <p:animEffect transition="in" filter="fade">
                                      <p:cBhvr>
                                        <p:cTn id="23" dur="500"/>
                                        <p:tgtEl>
                                          <p:spTgt spid="8601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6019">
                                            <p:txEl>
                                              <p:pRg st="5" end="5"/>
                                            </p:txEl>
                                          </p:spTgt>
                                        </p:tgtEl>
                                        <p:attrNameLst>
                                          <p:attrName>style.visibility</p:attrName>
                                        </p:attrNameLst>
                                      </p:cBhvr>
                                      <p:to>
                                        <p:strVal val="visible"/>
                                      </p:to>
                                    </p:set>
                                    <p:animEffect transition="in" filter="fade">
                                      <p:cBhvr>
                                        <p:cTn id="26" dur="500"/>
                                        <p:tgtEl>
                                          <p:spTgt spid="8601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6019">
                                            <p:txEl>
                                              <p:pRg st="6" end="6"/>
                                            </p:txEl>
                                          </p:spTgt>
                                        </p:tgtEl>
                                        <p:attrNameLst>
                                          <p:attrName>style.visibility</p:attrName>
                                        </p:attrNameLst>
                                      </p:cBhvr>
                                      <p:to>
                                        <p:strVal val="visible"/>
                                      </p:to>
                                    </p:set>
                                    <p:animEffect transition="in" filter="fade">
                                      <p:cBhvr>
                                        <p:cTn id="29" dur="500"/>
                                        <p:tgtEl>
                                          <p:spTgt spid="860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882" y="-24714"/>
            <a:ext cx="12204882" cy="6494085"/>
          </a:xfrm>
          <a:prstGeom prst="rect">
            <a:avLst/>
          </a:prstGeom>
          <a:noFill/>
        </p:spPr>
        <p:txBody>
          <a:bodyPr wrap="square" lIns="45720" rIns="45720">
            <a:spAutoFit/>
          </a:bodyPr>
          <a:lstStyle/>
          <a:p>
            <a:pPr defTabSz="363538"/>
            <a:r>
              <a:rPr lang="en-US" sz="1600" dirty="0">
                <a:solidFill>
                  <a:schemeClr val="bg2">
                    <a:lumMod val="50000"/>
                  </a:schemeClr>
                </a:solidFill>
                <a:latin typeface="Consolas" panose="020B0609020204030204" pitchFamily="49" charset="0"/>
              </a:rPr>
              <a:t>// </a:t>
            </a:r>
            <a:r>
              <a:rPr lang="en-US" sz="1600" dirty="0" err="1">
                <a:solidFill>
                  <a:schemeClr val="bg2">
                    <a:lumMod val="50000"/>
                  </a:schemeClr>
                </a:solidFill>
                <a:latin typeface="Consolas" panose="020B0609020204030204" pitchFamily="49" charset="0"/>
              </a:rPr>
              <a:t>OrderedFunction</a:t>
            </a:r>
            <a:r>
              <a:rPr lang="en-US" sz="1600" dirty="0">
                <a:solidFill>
                  <a:schemeClr val="bg2">
                    <a:lumMod val="50000"/>
                  </a:schemeClr>
                </a:solidFill>
                <a:latin typeface="Consolas" panose="020B0609020204030204" pitchFamily="49" charset="0"/>
              </a:rPr>
              <a:t> – </a:t>
            </a:r>
            <a:r>
              <a:rPr lang="ru-RU" sz="1600" dirty="0">
                <a:solidFill>
                  <a:schemeClr val="bg2">
                    <a:lumMod val="50000"/>
                  </a:schemeClr>
                </a:solidFill>
                <a:latin typeface="Consolas" panose="020B0609020204030204" pitchFamily="49" charset="0"/>
              </a:rPr>
              <a:t>указатель на функцию, принимающую (</a:t>
            </a:r>
            <a:r>
              <a:rPr lang="en-US" sz="1600" dirty="0">
                <a:solidFill>
                  <a:schemeClr val="bg2">
                    <a:lumMod val="50000"/>
                  </a:schemeClr>
                </a:solidFill>
                <a:latin typeface="Consolas" panose="020B0609020204030204" pitchFamily="49" charset="0"/>
              </a:rPr>
              <a:t>int, int</a:t>
            </a:r>
            <a:r>
              <a:rPr lang="ru-RU" sz="1600" dirty="0">
                <a:solidFill>
                  <a:schemeClr val="bg2">
                    <a:lumMod val="50000"/>
                  </a:schemeClr>
                </a:solidFill>
                <a:latin typeface="Consolas" panose="020B0609020204030204" pitchFamily="49" charset="0"/>
              </a:rPr>
              <a:t>) и возвращающую </a:t>
            </a:r>
            <a:r>
              <a:rPr lang="en-US" sz="1600" dirty="0">
                <a:solidFill>
                  <a:schemeClr val="bg2">
                    <a:lumMod val="50000"/>
                  </a:schemeClr>
                </a:solidFill>
                <a:latin typeface="Consolas" panose="020B0609020204030204" pitchFamily="49" charset="0"/>
              </a:rPr>
              <a:t>bool</a:t>
            </a:r>
          </a:p>
          <a:p>
            <a:pPr defTabSz="363538"/>
            <a:r>
              <a:rPr lang="en-US" sz="1600" dirty="0" err="1">
                <a:solidFill>
                  <a:srgbClr val="0000FF"/>
                </a:solidFill>
                <a:latin typeface="Consolas" panose="020B0609020204030204" pitchFamily="49" charset="0"/>
              </a:rPr>
              <a:t>typedef</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bool</a:t>
            </a:r>
            <a:r>
              <a:rPr lang="en-US" sz="1600" dirty="0">
                <a:solidFill>
                  <a:srgbClr val="000000"/>
                </a:solidFill>
                <a:latin typeface="Consolas" panose="020B0609020204030204" pitchFamily="49" charset="0"/>
              </a:rPr>
              <a:t> (*</a:t>
            </a:r>
            <a:r>
              <a:rPr lang="en-US" sz="1600" dirty="0" err="1">
                <a:solidFill>
                  <a:srgbClr val="880000"/>
                </a:solidFill>
                <a:latin typeface="Consolas" panose="020B0609020204030204" pitchFamily="49" charset="0"/>
              </a:rPr>
              <a:t>OrderedFunction</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b</a:t>
            </a:r>
            <a:r>
              <a:rPr lang="en-US" sz="1600" dirty="0">
                <a:solidFill>
                  <a:srgbClr val="000000"/>
                </a:solidFill>
                <a:latin typeface="Consolas" panose="020B0609020204030204" pitchFamily="49" charset="0"/>
              </a:rPr>
              <a:t>);</a:t>
            </a:r>
          </a:p>
          <a:p>
            <a:pPr defTabSz="363538"/>
            <a:endParaRPr lang="ru-RU" sz="1600" dirty="0">
              <a:solidFill>
                <a:srgbClr val="000000"/>
              </a:solidFill>
              <a:latin typeface="Consolas" panose="020B0609020204030204" pitchFamily="49" charset="0"/>
            </a:endParaRPr>
          </a:p>
          <a:p>
            <a:pPr defTabSz="363538"/>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880000"/>
                </a:solidFill>
                <a:latin typeface="Consolas" panose="020B0609020204030204" pitchFamily="49" charset="0"/>
              </a:rPr>
              <a:t>BubbleSort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array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size</a:t>
            </a:r>
            <a:r>
              <a:rPr lang="en-US" sz="1600" dirty="0">
                <a:solidFill>
                  <a:srgbClr val="000000"/>
                </a:solidFill>
                <a:latin typeface="Consolas" panose="020B0609020204030204" pitchFamily="49" charset="0"/>
              </a:rPr>
              <a:t>, </a:t>
            </a:r>
            <a:r>
              <a:rPr lang="en-US" sz="1600" dirty="0" err="1">
                <a:solidFill>
                  <a:srgbClr val="880000"/>
                </a:solidFill>
                <a:latin typeface="Consolas" panose="020B0609020204030204" pitchFamily="49" charset="0"/>
              </a:rPr>
              <a:t>OrderedFunction</a:t>
            </a:r>
            <a:r>
              <a:rPr lang="en-US" sz="1600" dirty="0">
                <a:solidFill>
                  <a:srgbClr val="000000"/>
                </a:solidFill>
                <a:latin typeface="Consolas" panose="020B0609020204030204" pitchFamily="49" charset="0"/>
              </a:rPr>
              <a:t> </a:t>
            </a:r>
            <a:r>
              <a:rPr lang="en-US" sz="1600" dirty="0" err="1">
                <a:solidFill>
                  <a:srgbClr val="000080"/>
                </a:solidFill>
                <a:latin typeface="Consolas" panose="020B0609020204030204" pitchFamily="49" charset="0"/>
              </a:rPr>
              <a:t>isOrdered</a:t>
            </a:r>
            <a:r>
              <a:rPr lang="en-US" sz="1600" dirty="0">
                <a:solidFill>
                  <a:srgbClr val="000000"/>
                </a:solidFill>
                <a:latin typeface="Consolas" panose="020B0609020204030204" pitchFamily="49" charset="0"/>
              </a:rPr>
              <a:t>)</a:t>
            </a:r>
            <a:r>
              <a:rPr lang="ru-RU" sz="1600" dirty="0">
                <a:solidFill>
                  <a:srgbClr val="000000"/>
                </a:solidFill>
                <a:latin typeface="Consolas" panose="020B0609020204030204" pitchFamily="49" charset="0"/>
              </a:rPr>
              <a:t> {</a:t>
            </a:r>
          </a:p>
          <a:p>
            <a:pPr defTabSz="363538"/>
            <a:r>
              <a:rPr lang="en-US" sz="1600" dirty="0">
                <a:solidFill>
                  <a:srgbClr val="0000FF"/>
                </a:solidFill>
                <a:latin typeface="Consolas" panose="020B0609020204030204" pitchFamily="49" charset="0"/>
              </a:rPr>
              <a:t>  bool</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sorted</a:t>
            </a:r>
            <a:r>
              <a:rPr lang="en-US" sz="1600" dirty="0">
                <a:solidFill>
                  <a:srgbClr val="000000"/>
                </a:solidFill>
                <a:latin typeface="Consolas" panose="020B0609020204030204" pitchFamily="49" charset="0"/>
              </a:rPr>
              <a:t>;</a:t>
            </a:r>
          </a:p>
          <a:p>
            <a:pPr defTabSz="363538"/>
            <a:r>
              <a:rPr lang="en-US" sz="1600" dirty="0">
                <a:solidFill>
                  <a:srgbClr val="0000FF"/>
                </a:solidFill>
                <a:latin typeface="Consolas" panose="020B0609020204030204" pitchFamily="49" charset="0"/>
              </a:rPr>
              <a:t>  do</a:t>
            </a:r>
            <a:r>
              <a:rPr lang="en-US" sz="1600" dirty="0">
                <a:solidFill>
                  <a:srgbClr val="000000"/>
                </a:solidFill>
                <a:latin typeface="Consolas" panose="020B0609020204030204" pitchFamily="49" charset="0"/>
              </a:rPr>
              <a:t> </a:t>
            </a:r>
          </a:p>
          <a:p>
            <a:pPr defTabSz="363538"/>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a:t>
            </a:r>
          </a:p>
          <a:p>
            <a:pPr defTabSz="363538"/>
            <a:r>
              <a:rPr lang="en-US" sz="1600" dirty="0">
                <a:solidFill>
                  <a:srgbClr val="000080"/>
                </a:solidFill>
                <a:latin typeface="Consolas" panose="020B0609020204030204" pitchFamily="49" charset="0"/>
              </a:rPr>
              <a:t>    sorted</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a:t>
            </a:r>
          </a:p>
          <a:p>
            <a:pPr defTabSz="363538"/>
            <a:r>
              <a:rPr lang="nn-NO" sz="1600" dirty="0">
                <a:solidFill>
                  <a:srgbClr val="0000FF"/>
                </a:solidFill>
                <a:latin typeface="Consolas" panose="020B0609020204030204" pitchFamily="49" charset="0"/>
              </a:rPr>
              <a:t>    for</a:t>
            </a:r>
            <a:r>
              <a:rPr lang="nn-NO" sz="1600" dirty="0">
                <a:solidFill>
                  <a:srgbClr val="000000"/>
                </a:solidFill>
                <a:latin typeface="Consolas" panose="020B0609020204030204" pitchFamily="49" charset="0"/>
              </a:rPr>
              <a:t> (</a:t>
            </a:r>
            <a:r>
              <a:rPr lang="nn-NO" sz="1600" dirty="0">
                <a:solidFill>
                  <a:srgbClr val="0000FF"/>
                </a:solidFill>
                <a:latin typeface="Consolas" panose="020B0609020204030204" pitchFamily="49" charset="0"/>
              </a:rPr>
              <a:t>int</a:t>
            </a:r>
            <a:r>
              <a:rPr lang="nn-NO" sz="1600" dirty="0">
                <a:solidFill>
                  <a:srgbClr val="000000"/>
                </a:solidFill>
                <a:latin typeface="Consolas" panose="020B0609020204030204" pitchFamily="49" charset="0"/>
              </a:rPr>
              <a:t> </a:t>
            </a:r>
            <a:r>
              <a:rPr lang="nn-NO" sz="1600" dirty="0">
                <a:solidFill>
                  <a:srgbClr val="000080"/>
                </a:solidFill>
                <a:latin typeface="Consolas" panose="020B0609020204030204" pitchFamily="49" charset="0"/>
              </a:rPr>
              <a:t>i</a:t>
            </a:r>
            <a:r>
              <a:rPr lang="nn-NO" sz="1600" dirty="0">
                <a:solidFill>
                  <a:srgbClr val="000000"/>
                </a:solidFill>
                <a:latin typeface="Consolas" panose="020B0609020204030204" pitchFamily="49" charset="0"/>
              </a:rPr>
              <a:t> = 0; </a:t>
            </a:r>
            <a:r>
              <a:rPr lang="nn-NO" sz="1600" dirty="0">
                <a:solidFill>
                  <a:srgbClr val="000080"/>
                </a:solidFill>
                <a:latin typeface="Consolas" panose="020B0609020204030204" pitchFamily="49" charset="0"/>
              </a:rPr>
              <a:t>i</a:t>
            </a:r>
            <a:r>
              <a:rPr lang="nn-NO" sz="1600" dirty="0">
                <a:solidFill>
                  <a:srgbClr val="000000"/>
                </a:solidFill>
                <a:latin typeface="Consolas" panose="020B0609020204030204" pitchFamily="49" charset="0"/>
              </a:rPr>
              <a:t> &lt; </a:t>
            </a:r>
            <a:r>
              <a:rPr lang="nn-NO" sz="1600" dirty="0">
                <a:solidFill>
                  <a:srgbClr val="000080"/>
                </a:solidFill>
                <a:latin typeface="Consolas" panose="020B0609020204030204" pitchFamily="49" charset="0"/>
              </a:rPr>
              <a:t>size</a:t>
            </a:r>
            <a:r>
              <a:rPr lang="nn-NO" sz="1600" dirty="0">
                <a:solidFill>
                  <a:srgbClr val="000000"/>
                </a:solidFill>
                <a:latin typeface="Consolas" panose="020B0609020204030204" pitchFamily="49" charset="0"/>
              </a:rPr>
              <a:t> - 1; ++</a:t>
            </a:r>
            <a:r>
              <a:rPr lang="nn-NO" sz="1600" dirty="0">
                <a:solidFill>
                  <a:srgbClr val="000080"/>
                </a:solidFill>
                <a:latin typeface="Consolas" panose="020B0609020204030204" pitchFamily="49" charset="0"/>
              </a:rPr>
              <a:t>i</a:t>
            </a:r>
            <a:r>
              <a:rPr lang="nn-NO" sz="1600" dirty="0">
                <a:solidFill>
                  <a:srgbClr val="000000"/>
                </a:solidFill>
                <a:latin typeface="Consolas" panose="020B0609020204030204" pitchFamily="49" charset="0"/>
              </a:rPr>
              <a:t>)</a:t>
            </a:r>
          </a:p>
          <a:p>
            <a:pPr defTabSz="363538"/>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a:t>
            </a:r>
          </a:p>
          <a:p>
            <a:pPr defTabSz="363538"/>
            <a:r>
              <a:rPr lang="en-US" sz="1600" dirty="0">
                <a:solidFill>
                  <a:srgbClr val="0000FF"/>
                </a:solidFill>
                <a:latin typeface="Consolas" panose="020B0609020204030204" pitchFamily="49" charset="0"/>
              </a:rPr>
              <a:t>      if</a:t>
            </a:r>
            <a:r>
              <a:rPr lang="en-US" sz="1600" dirty="0">
                <a:solidFill>
                  <a:srgbClr val="000000"/>
                </a:solidFill>
                <a:latin typeface="Consolas" panose="020B0609020204030204" pitchFamily="49" charset="0"/>
              </a:rPr>
              <a:t> (!</a:t>
            </a:r>
            <a:r>
              <a:rPr lang="en-US" sz="1600" dirty="0" err="1">
                <a:solidFill>
                  <a:srgbClr val="000080"/>
                </a:solidFill>
                <a:latin typeface="Consolas" panose="020B0609020204030204" pitchFamily="49" charset="0"/>
              </a:rPr>
              <a:t>isOrdered</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array</a:t>
            </a:r>
            <a:r>
              <a:rPr lang="en-US" sz="1600" dirty="0">
                <a:solidFill>
                  <a:srgbClr val="000000"/>
                </a:solidFill>
                <a:latin typeface="Consolas" panose="020B0609020204030204" pitchFamily="49" charset="0"/>
              </a:rPr>
              <a:t>[</a:t>
            </a:r>
            <a:r>
              <a:rPr lang="en-US" sz="1600" dirty="0" err="1">
                <a:solidFill>
                  <a:srgbClr val="000080"/>
                </a:solidFill>
                <a:latin typeface="Consolas" panose="020B0609020204030204" pitchFamily="49" charset="0"/>
              </a:rPr>
              <a:t>i</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array</a:t>
            </a:r>
            <a:r>
              <a:rPr lang="en-US" sz="1600" dirty="0">
                <a:solidFill>
                  <a:srgbClr val="000000"/>
                </a:solidFill>
                <a:latin typeface="Consolas" panose="020B0609020204030204" pitchFamily="49" charset="0"/>
              </a:rPr>
              <a:t>[</a:t>
            </a:r>
            <a:r>
              <a:rPr lang="en-US" sz="1600" dirty="0" err="1">
                <a:solidFill>
                  <a:srgbClr val="000080"/>
                </a:solidFill>
                <a:latin typeface="Consolas" panose="020B0609020204030204" pitchFamily="49" charset="0"/>
              </a:rPr>
              <a:t>i</a:t>
            </a:r>
            <a:r>
              <a:rPr lang="en-US" sz="1600" dirty="0">
                <a:solidFill>
                  <a:srgbClr val="000000"/>
                </a:solidFill>
                <a:latin typeface="Consolas" panose="020B0609020204030204" pitchFamily="49" charset="0"/>
              </a:rPr>
              <a:t> + 1]))</a:t>
            </a:r>
          </a:p>
          <a:p>
            <a:pPr defTabSz="363538"/>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a:t>
            </a:r>
          </a:p>
          <a:p>
            <a:pPr defTabSz="179388"/>
            <a:r>
              <a:rPr lang="en-US" sz="1600" dirty="0">
                <a:solidFill>
                  <a:srgbClr val="0000FF"/>
                </a:solidFill>
                <a:latin typeface="Consolas" panose="020B0609020204030204" pitchFamily="49" charset="0"/>
              </a:rPr>
              <a:t>        </a:t>
            </a:r>
            <a:r>
              <a:rPr lang="en-US" sz="1600" dirty="0">
                <a:solidFill>
                  <a:srgbClr val="2B91AF"/>
                </a:solidFill>
                <a:highlight>
                  <a:srgbClr val="FFFFFF"/>
                </a:highlight>
                <a:latin typeface="Consolas" panose="020B0609020204030204" pitchFamily="49" charset="0"/>
              </a:rPr>
              <a:t>std</a:t>
            </a:r>
            <a:r>
              <a:rPr lang="en-US" sz="1600" dirty="0">
                <a:solidFill>
                  <a:srgbClr val="000000"/>
                </a:solidFill>
                <a:highlight>
                  <a:srgbClr val="FFFFFF"/>
                </a:highlight>
                <a:latin typeface="Consolas" panose="020B0609020204030204" pitchFamily="49" charset="0"/>
              </a:rPr>
              <a:t>::</a:t>
            </a:r>
            <a:r>
              <a:rPr lang="en-US" sz="1600" dirty="0">
                <a:solidFill>
                  <a:srgbClr val="880000"/>
                </a:solidFill>
                <a:highlight>
                  <a:srgbClr val="FFFFFF"/>
                </a:highlight>
                <a:latin typeface="Consolas" panose="020B0609020204030204" pitchFamily="49" charset="0"/>
              </a:rPr>
              <a:t>swap</a:t>
            </a:r>
            <a:r>
              <a:rPr lang="en-US" sz="1600" dirty="0">
                <a:solidFill>
                  <a:srgbClr val="000000"/>
                </a:solidFill>
                <a:highlight>
                  <a:srgbClr val="FFFFFF"/>
                </a:highlight>
                <a:latin typeface="Consolas" panose="020B0609020204030204" pitchFamily="49" charset="0"/>
              </a:rPr>
              <a:t>(</a:t>
            </a:r>
            <a:r>
              <a:rPr lang="en-US" sz="1600" dirty="0">
                <a:solidFill>
                  <a:srgbClr val="808080"/>
                </a:solidFill>
                <a:highlight>
                  <a:srgbClr val="FFFFFF"/>
                </a:highlight>
                <a:latin typeface="Consolas" panose="020B0609020204030204" pitchFamily="49" charset="0"/>
              </a:rPr>
              <a:t>array</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i</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array</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i</a:t>
            </a:r>
            <a:r>
              <a:rPr lang="en-US" sz="1600" dirty="0">
                <a:solidFill>
                  <a:srgbClr val="000000"/>
                </a:solidFill>
                <a:highlight>
                  <a:srgbClr val="FFFFFF"/>
                </a:highlight>
                <a:latin typeface="Consolas" panose="020B0609020204030204" pitchFamily="49" charset="0"/>
              </a:rPr>
              <a:t> + 1]);</a:t>
            </a:r>
          </a:p>
          <a:p>
            <a:pPr defTabSz="363538"/>
            <a:r>
              <a:rPr lang="en-US" sz="1600" dirty="0">
                <a:solidFill>
                  <a:srgbClr val="000080"/>
                </a:solidFill>
                <a:latin typeface="Consolas" panose="020B0609020204030204" pitchFamily="49" charset="0"/>
              </a:rPr>
              <a:t>        sorted</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false</a:t>
            </a:r>
            <a:r>
              <a:rPr lang="en-US" sz="1600" dirty="0">
                <a:solidFill>
                  <a:srgbClr val="000000"/>
                </a:solidFill>
                <a:latin typeface="Consolas" panose="020B0609020204030204" pitchFamily="49" charset="0"/>
              </a:rPr>
              <a:t>;</a:t>
            </a:r>
          </a:p>
          <a:p>
            <a:pPr defTabSz="363538"/>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a:t>
            </a:r>
          </a:p>
          <a:p>
            <a:pPr defTabSz="363538"/>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a:t>
            </a:r>
          </a:p>
          <a:p>
            <a:pPr defTabSz="363538"/>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size</a:t>
            </a:r>
            <a:r>
              <a:rPr lang="en-US" sz="1600" dirty="0">
                <a:solidFill>
                  <a:srgbClr val="000000"/>
                </a:solidFill>
                <a:latin typeface="Consolas" panose="020B0609020204030204" pitchFamily="49" charset="0"/>
              </a:rPr>
              <a:t>;</a:t>
            </a:r>
          </a:p>
          <a:p>
            <a:pPr defTabSz="363538"/>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while </a:t>
            </a:r>
            <a:r>
              <a:rPr lang="en-US" sz="1600" dirty="0">
                <a:solidFill>
                  <a:srgbClr val="000000"/>
                </a:solidFill>
                <a:latin typeface="Consolas" panose="020B0609020204030204" pitchFamily="49" charset="0"/>
              </a:rPr>
              <a:t>(!</a:t>
            </a:r>
            <a:r>
              <a:rPr lang="en-US" sz="1600" dirty="0">
                <a:solidFill>
                  <a:srgbClr val="000080"/>
                </a:solidFill>
                <a:latin typeface="Consolas" panose="020B0609020204030204" pitchFamily="49" charset="0"/>
              </a:rPr>
              <a:t>sorted</a:t>
            </a:r>
            <a:r>
              <a:rPr lang="en-US" sz="1600" dirty="0">
                <a:solidFill>
                  <a:srgbClr val="000000"/>
                </a:solidFill>
                <a:latin typeface="Consolas" panose="020B0609020204030204" pitchFamily="49" charset="0"/>
              </a:rPr>
              <a:t> &amp;&amp; (</a:t>
            </a:r>
            <a:r>
              <a:rPr lang="en-US" sz="1600" dirty="0">
                <a:solidFill>
                  <a:srgbClr val="000080"/>
                </a:solidFill>
                <a:latin typeface="Consolas" panose="020B0609020204030204" pitchFamily="49" charset="0"/>
              </a:rPr>
              <a:t>size</a:t>
            </a:r>
            <a:r>
              <a:rPr lang="en-US" sz="1600" dirty="0">
                <a:solidFill>
                  <a:srgbClr val="000000"/>
                </a:solidFill>
                <a:latin typeface="Consolas" panose="020B0609020204030204" pitchFamily="49" charset="0"/>
              </a:rPr>
              <a:t> &gt; 1));</a:t>
            </a:r>
          </a:p>
          <a:p>
            <a:pPr defTabSz="363538"/>
            <a:r>
              <a:rPr lang="ru-RU" sz="1600" dirty="0">
                <a:solidFill>
                  <a:srgbClr val="000000"/>
                </a:solidFill>
                <a:latin typeface="Consolas" panose="020B0609020204030204" pitchFamily="49" charset="0"/>
              </a:rPr>
              <a:t>}</a:t>
            </a:r>
          </a:p>
          <a:p>
            <a:pPr defTabSz="363538"/>
            <a:endParaRPr lang="ru-RU" sz="1600" dirty="0">
              <a:solidFill>
                <a:srgbClr val="000000"/>
              </a:solidFill>
              <a:latin typeface="Consolas" panose="020B0609020204030204" pitchFamily="49" charset="0"/>
            </a:endParaRPr>
          </a:p>
          <a:p>
            <a:pPr defTabSz="363538"/>
            <a:r>
              <a:rPr lang="en-US" sz="1600" dirty="0" err="1">
                <a:solidFill>
                  <a:srgbClr val="0000FF"/>
                </a:solidFill>
                <a:latin typeface="Consolas" panose="020B0609020204030204" pitchFamily="49" charset="0"/>
              </a:rPr>
              <a:t>bool</a:t>
            </a:r>
            <a:r>
              <a:rPr lang="en-US" sz="1600" dirty="0">
                <a:solidFill>
                  <a:srgbClr val="000000"/>
                </a:solidFill>
                <a:latin typeface="Consolas" panose="020B0609020204030204" pitchFamily="49" charset="0"/>
              </a:rPr>
              <a:t> </a:t>
            </a:r>
            <a:r>
              <a:rPr lang="en-US" sz="1600" dirty="0" err="1">
                <a:solidFill>
                  <a:srgbClr val="880000"/>
                </a:solidFill>
                <a:latin typeface="Consolas" panose="020B0609020204030204" pitchFamily="49" charset="0"/>
              </a:rPr>
              <a:t>IsOrdered</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b</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a</a:t>
            </a:r>
            <a:r>
              <a:rPr lang="en-US" sz="1600" dirty="0">
                <a:solidFill>
                  <a:srgbClr val="000000"/>
                </a:solidFill>
                <a:latin typeface="Consolas" panose="020B0609020204030204" pitchFamily="49" charset="0"/>
              </a:rPr>
              <a:t> &lt;= </a:t>
            </a:r>
            <a:r>
              <a:rPr lang="en-US" sz="1600" dirty="0">
                <a:solidFill>
                  <a:srgbClr val="000080"/>
                </a:solidFill>
                <a:latin typeface="Consolas" panose="020B0609020204030204" pitchFamily="49" charset="0"/>
              </a:rPr>
              <a:t>b</a:t>
            </a:r>
            <a:r>
              <a:rPr lang="en-US" sz="1600" dirty="0">
                <a:solidFill>
                  <a:srgbClr val="000000"/>
                </a:solidFill>
                <a:latin typeface="Consolas" panose="020B0609020204030204" pitchFamily="49" charset="0"/>
              </a:rPr>
              <a:t>; }</a:t>
            </a:r>
          </a:p>
          <a:p>
            <a:pPr defTabSz="363538"/>
            <a:endParaRPr lang="ru-RU" sz="1600" dirty="0">
              <a:solidFill>
                <a:srgbClr val="000000"/>
              </a:solidFill>
              <a:latin typeface="Consolas" panose="020B0609020204030204" pitchFamily="49" charset="0"/>
            </a:endParaRPr>
          </a:p>
          <a:p>
            <a:pPr defTabSz="363538"/>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80000"/>
                </a:solidFill>
                <a:latin typeface="Consolas" panose="020B0609020204030204" pitchFamily="49" charset="0"/>
              </a:rPr>
              <a:t>main</a:t>
            </a:r>
            <a:r>
              <a:rPr lang="en-US" sz="1600" dirty="0">
                <a:solidFill>
                  <a:srgbClr val="000000"/>
                </a:solidFill>
                <a:latin typeface="Consolas" panose="020B0609020204030204" pitchFamily="49" charset="0"/>
              </a:rPr>
              <a:t>()</a:t>
            </a:r>
            <a:r>
              <a:rPr lang="ru-RU" sz="1600" dirty="0">
                <a:solidFill>
                  <a:srgbClr val="000000"/>
                </a:solidFill>
                <a:latin typeface="Consolas" panose="020B0609020204030204" pitchFamily="49" charset="0"/>
              </a:rPr>
              <a:t> {</a:t>
            </a:r>
          </a:p>
          <a:p>
            <a:pPr defTabSz="363538"/>
            <a:r>
              <a:rPr lang="en-US" sz="1600" dirty="0">
                <a:solidFill>
                  <a:srgbClr val="0000FF"/>
                </a:solidFill>
                <a:latin typeface="Consolas" panose="020B0609020204030204" pitchFamily="49" charset="0"/>
              </a:rPr>
              <a:t>  int</a:t>
            </a:r>
            <a:r>
              <a:rPr lang="en-US" sz="1600" dirty="0">
                <a:solidFill>
                  <a:srgbClr val="000000"/>
                </a:solidFill>
                <a:latin typeface="Consolas" panose="020B0609020204030204" pitchFamily="49" charset="0"/>
              </a:rPr>
              <a:t> </a:t>
            </a:r>
            <a:r>
              <a:rPr lang="en-US" sz="1600" dirty="0" err="1">
                <a:solidFill>
                  <a:srgbClr val="000080"/>
                </a:solidFill>
                <a:latin typeface="Consolas" panose="020B0609020204030204" pitchFamily="49" charset="0"/>
              </a:rPr>
              <a:t>arr</a:t>
            </a:r>
            <a:r>
              <a:rPr lang="en-US" sz="1600" dirty="0">
                <a:solidFill>
                  <a:srgbClr val="000000"/>
                </a:solidFill>
                <a:latin typeface="Consolas" panose="020B0609020204030204" pitchFamily="49" charset="0"/>
              </a:rPr>
              <a:t>[5] = { 3, 5, 1, 7, 9 };</a:t>
            </a:r>
          </a:p>
          <a:p>
            <a:pPr defTabSz="363538"/>
            <a:r>
              <a:rPr lang="en-US" sz="1600" dirty="0">
                <a:solidFill>
                  <a:srgbClr val="880000"/>
                </a:solidFill>
                <a:latin typeface="Consolas" panose="020B0609020204030204" pitchFamily="49" charset="0"/>
              </a:rPr>
              <a:t>  </a:t>
            </a:r>
            <a:r>
              <a:rPr lang="en-US" sz="1600" dirty="0" err="1">
                <a:solidFill>
                  <a:srgbClr val="880000"/>
                </a:solidFill>
                <a:latin typeface="Consolas" panose="020B0609020204030204" pitchFamily="49" charset="0"/>
              </a:rPr>
              <a:t>BubbleSort</a:t>
            </a:r>
            <a:r>
              <a:rPr lang="en-US" sz="1600" dirty="0">
                <a:solidFill>
                  <a:srgbClr val="000000"/>
                </a:solidFill>
                <a:latin typeface="Consolas" panose="020B0609020204030204" pitchFamily="49" charset="0"/>
              </a:rPr>
              <a:t>(</a:t>
            </a:r>
            <a:r>
              <a:rPr lang="en-US" sz="1600" dirty="0" err="1">
                <a:solidFill>
                  <a:srgbClr val="000080"/>
                </a:solidFill>
                <a:latin typeface="Consolas" panose="020B0609020204030204" pitchFamily="49" charset="0"/>
              </a:rPr>
              <a:t>arr</a:t>
            </a:r>
            <a:r>
              <a:rPr lang="en-US" sz="1600" dirty="0">
                <a:solidFill>
                  <a:srgbClr val="000000"/>
                </a:solidFill>
                <a:latin typeface="Consolas" panose="020B0609020204030204" pitchFamily="49" charset="0"/>
              </a:rPr>
              <a:t>, 5, </a:t>
            </a:r>
            <a:r>
              <a:rPr lang="en-US" sz="1600" dirty="0" err="1">
                <a:solidFill>
                  <a:srgbClr val="880000"/>
                </a:solidFill>
                <a:latin typeface="Consolas" panose="020B0609020204030204" pitchFamily="49" charset="0"/>
              </a:rPr>
              <a:t>IsOrdered</a:t>
            </a:r>
            <a:r>
              <a:rPr lang="en-US" sz="1600" dirty="0">
                <a:solidFill>
                  <a:srgbClr val="000000"/>
                </a:solidFill>
                <a:latin typeface="Consolas" panose="020B0609020204030204" pitchFamily="49" charset="0"/>
              </a:rPr>
              <a:t>);</a:t>
            </a:r>
          </a:p>
          <a:p>
            <a:pPr defTabSz="363538"/>
            <a:r>
              <a:rPr lang="ru-RU" sz="1600" dirty="0">
                <a:solidFill>
                  <a:srgbClr val="000000"/>
                </a:solidFill>
                <a:latin typeface="Consolas" panose="020B0609020204030204" pitchFamily="49" charset="0"/>
              </a:rPr>
              <a:t>}</a:t>
            </a:r>
            <a:endParaRPr lang="ru-RU" sz="1600" dirty="0"/>
          </a:p>
        </p:txBody>
      </p:sp>
    </p:spTree>
    <p:custDataLst>
      <p:tags r:id="rId1"/>
    </p:custDataLst>
    <p:extLst>
      <p:ext uri="{BB962C8B-B14F-4D97-AF65-F5344CB8AC3E}">
        <p14:creationId xmlns:p14="http://schemas.microsoft.com/office/powerpoint/2010/main" val="39309390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12192000" cy="6494085"/>
          </a:xfrm>
          <a:prstGeom prst="rect">
            <a:avLst/>
          </a:prstGeom>
          <a:noFill/>
        </p:spPr>
        <p:txBody>
          <a:bodyPr wrap="square" lIns="45720" rIns="45720">
            <a:spAutoFit/>
          </a:bodyPr>
          <a:lstStyle/>
          <a:p>
            <a:pPr defTabSz="363538"/>
            <a:r>
              <a:rPr lang="en-US" sz="1600" dirty="0">
                <a:solidFill>
                  <a:schemeClr val="bg2">
                    <a:lumMod val="50000"/>
                  </a:schemeClr>
                </a:solidFill>
                <a:latin typeface="Consolas" panose="020B0609020204030204" pitchFamily="49" charset="0"/>
              </a:rPr>
              <a:t>// </a:t>
            </a:r>
            <a:r>
              <a:rPr lang="en-US" sz="1600" dirty="0" err="1">
                <a:solidFill>
                  <a:schemeClr val="bg2">
                    <a:lumMod val="50000"/>
                  </a:schemeClr>
                </a:solidFill>
                <a:latin typeface="Consolas" panose="020B0609020204030204" pitchFamily="49" charset="0"/>
              </a:rPr>
              <a:t>OrderedFunction</a:t>
            </a:r>
            <a:r>
              <a:rPr lang="en-US" sz="1600" dirty="0">
                <a:solidFill>
                  <a:schemeClr val="bg2">
                    <a:lumMod val="50000"/>
                  </a:schemeClr>
                </a:solidFill>
                <a:latin typeface="Consolas" panose="020B0609020204030204" pitchFamily="49" charset="0"/>
              </a:rPr>
              <a:t> – </a:t>
            </a:r>
            <a:r>
              <a:rPr lang="ru-RU" sz="1600" dirty="0">
                <a:solidFill>
                  <a:schemeClr val="bg2">
                    <a:lumMod val="50000"/>
                  </a:schemeClr>
                </a:solidFill>
                <a:latin typeface="Consolas" panose="020B0609020204030204" pitchFamily="49" charset="0"/>
              </a:rPr>
              <a:t>указатель на функцию, принимающую (</a:t>
            </a:r>
            <a:r>
              <a:rPr lang="en-US" sz="1600" dirty="0">
                <a:solidFill>
                  <a:schemeClr val="bg2">
                    <a:lumMod val="50000"/>
                  </a:schemeClr>
                </a:solidFill>
                <a:latin typeface="Consolas" panose="020B0609020204030204" pitchFamily="49" charset="0"/>
              </a:rPr>
              <a:t>int, int</a:t>
            </a:r>
            <a:r>
              <a:rPr lang="ru-RU" sz="1600" dirty="0">
                <a:solidFill>
                  <a:schemeClr val="bg2">
                    <a:lumMod val="50000"/>
                  </a:schemeClr>
                </a:solidFill>
                <a:latin typeface="Consolas" panose="020B0609020204030204" pitchFamily="49" charset="0"/>
              </a:rPr>
              <a:t>) и возвращающую </a:t>
            </a:r>
            <a:r>
              <a:rPr lang="en-US" sz="1600" dirty="0">
                <a:solidFill>
                  <a:schemeClr val="bg2">
                    <a:lumMod val="50000"/>
                  </a:schemeClr>
                </a:solidFill>
                <a:latin typeface="Consolas" panose="020B0609020204030204" pitchFamily="49" charset="0"/>
              </a:rPr>
              <a:t>bool</a:t>
            </a:r>
          </a:p>
          <a:p>
            <a:pPr defTabSz="363538"/>
            <a:r>
              <a:rPr lang="en-US" sz="1600" dirty="0">
                <a:solidFill>
                  <a:srgbClr val="0000FF"/>
                </a:solidFill>
                <a:latin typeface="Consolas" panose="020B0609020204030204" pitchFamily="49" charset="0"/>
              </a:rPr>
              <a:t>typedef</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bool</a:t>
            </a:r>
            <a:r>
              <a:rPr lang="en-US" sz="1600" dirty="0">
                <a:solidFill>
                  <a:srgbClr val="000000"/>
                </a:solidFill>
                <a:latin typeface="Consolas" panose="020B0609020204030204" pitchFamily="49" charset="0"/>
              </a:rPr>
              <a:t> (*</a:t>
            </a:r>
            <a:r>
              <a:rPr lang="en-US" sz="1600" dirty="0" err="1">
                <a:solidFill>
                  <a:srgbClr val="880000"/>
                </a:solidFill>
                <a:latin typeface="Consolas" panose="020B0609020204030204" pitchFamily="49" charset="0"/>
              </a:rPr>
              <a:t>OrderedFunction</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b</a:t>
            </a:r>
            <a:r>
              <a:rPr lang="en-US" sz="1600" dirty="0">
                <a:solidFill>
                  <a:srgbClr val="000000"/>
                </a:solidFill>
                <a:latin typeface="Consolas" panose="020B0609020204030204" pitchFamily="49" charset="0"/>
              </a:rPr>
              <a:t>);</a:t>
            </a:r>
          </a:p>
          <a:p>
            <a:pPr defTabSz="363538"/>
            <a:endParaRPr lang="ru-RU" sz="1600" dirty="0">
              <a:solidFill>
                <a:srgbClr val="000000"/>
              </a:solidFill>
              <a:latin typeface="Consolas" panose="020B0609020204030204" pitchFamily="49" charset="0"/>
            </a:endParaRPr>
          </a:p>
          <a:p>
            <a:pPr defTabSz="363538"/>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880000"/>
                </a:solidFill>
                <a:latin typeface="Consolas" panose="020B0609020204030204" pitchFamily="49" charset="0"/>
              </a:rPr>
              <a:t>BubbleSort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array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size</a:t>
            </a:r>
            <a:r>
              <a:rPr lang="en-US" sz="1600" dirty="0">
                <a:solidFill>
                  <a:srgbClr val="000000"/>
                </a:solidFill>
                <a:latin typeface="Consolas" panose="020B0609020204030204" pitchFamily="49" charset="0"/>
              </a:rPr>
              <a:t>, </a:t>
            </a:r>
            <a:r>
              <a:rPr lang="en-US" sz="1600" dirty="0" err="1">
                <a:solidFill>
                  <a:srgbClr val="880000"/>
                </a:solidFill>
                <a:latin typeface="Consolas" panose="020B0609020204030204" pitchFamily="49" charset="0"/>
              </a:rPr>
              <a:t>OrderedFunction</a:t>
            </a:r>
            <a:r>
              <a:rPr lang="en-US" sz="1600" dirty="0">
                <a:solidFill>
                  <a:srgbClr val="000000"/>
                </a:solidFill>
                <a:latin typeface="Consolas" panose="020B0609020204030204" pitchFamily="49" charset="0"/>
              </a:rPr>
              <a:t> </a:t>
            </a:r>
            <a:r>
              <a:rPr lang="en-US" sz="1600" dirty="0" err="1">
                <a:solidFill>
                  <a:srgbClr val="000080"/>
                </a:solidFill>
                <a:latin typeface="Consolas" panose="020B0609020204030204" pitchFamily="49" charset="0"/>
              </a:rPr>
              <a:t>isOrdered</a:t>
            </a:r>
            <a:r>
              <a:rPr lang="en-US" sz="1600" dirty="0">
                <a:solidFill>
                  <a:srgbClr val="000000"/>
                </a:solidFill>
                <a:latin typeface="Consolas" panose="020B0609020204030204" pitchFamily="49" charset="0"/>
              </a:rPr>
              <a:t>)</a:t>
            </a:r>
            <a:r>
              <a:rPr lang="ru-RU" sz="1600" dirty="0">
                <a:solidFill>
                  <a:srgbClr val="000000"/>
                </a:solidFill>
                <a:latin typeface="Consolas" panose="020B0609020204030204" pitchFamily="49" charset="0"/>
              </a:rPr>
              <a:t> {</a:t>
            </a:r>
          </a:p>
          <a:p>
            <a:pPr defTabSz="363538"/>
            <a:r>
              <a:rPr lang="en-US" sz="1600" dirty="0">
                <a:solidFill>
                  <a:srgbClr val="0000FF"/>
                </a:solidFill>
                <a:latin typeface="Consolas" panose="020B0609020204030204" pitchFamily="49" charset="0"/>
              </a:rPr>
              <a:t>  bool</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sorted</a:t>
            </a:r>
            <a:r>
              <a:rPr lang="en-US" sz="1600" dirty="0">
                <a:solidFill>
                  <a:srgbClr val="000000"/>
                </a:solidFill>
                <a:latin typeface="Consolas" panose="020B0609020204030204" pitchFamily="49" charset="0"/>
              </a:rPr>
              <a:t>;</a:t>
            </a:r>
          </a:p>
          <a:p>
            <a:pPr defTabSz="363538"/>
            <a:r>
              <a:rPr lang="en-US" sz="1600" dirty="0">
                <a:solidFill>
                  <a:srgbClr val="0000FF"/>
                </a:solidFill>
                <a:latin typeface="Consolas" panose="020B0609020204030204" pitchFamily="49" charset="0"/>
              </a:rPr>
              <a:t>  do</a:t>
            </a:r>
            <a:r>
              <a:rPr lang="en-US" sz="1600" dirty="0">
                <a:solidFill>
                  <a:srgbClr val="000000"/>
                </a:solidFill>
                <a:latin typeface="Consolas" panose="020B0609020204030204" pitchFamily="49" charset="0"/>
              </a:rPr>
              <a:t> </a:t>
            </a:r>
          </a:p>
          <a:p>
            <a:pPr defTabSz="363538"/>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a:t>
            </a:r>
          </a:p>
          <a:p>
            <a:pPr defTabSz="363538"/>
            <a:r>
              <a:rPr lang="en-US" sz="1600" dirty="0">
                <a:solidFill>
                  <a:srgbClr val="000080"/>
                </a:solidFill>
                <a:latin typeface="Consolas" panose="020B0609020204030204" pitchFamily="49" charset="0"/>
              </a:rPr>
              <a:t>    sorted</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a:t>
            </a:r>
          </a:p>
          <a:p>
            <a:pPr defTabSz="363538"/>
            <a:r>
              <a:rPr lang="nn-NO" sz="1600" dirty="0">
                <a:solidFill>
                  <a:srgbClr val="0000FF"/>
                </a:solidFill>
                <a:latin typeface="Consolas" panose="020B0609020204030204" pitchFamily="49" charset="0"/>
              </a:rPr>
              <a:t>    for</a:t>
            </a:r>
            <a:r>
              <a:rPr lang="nn-NO" sz="1600" dirty="0">
                <a:solidFill>
                  <a:srgbClr val="000000"/>
                </a:solidFill>
                <a:latin typeface="Consolas" panose="020B0609020204030204" pitchFamily="49" charset="0"/>
              </a:rPr>
              <a:t> (</a:t>
            </a:r>
            <a:r>
              <a:rPr lang="nn-NO" sz="1600" dirty="0">
                <a:solidFill>
                  <a:srgbClr val="0000FF"/>
                </a:solidFill>
                <a:latin typeface="Consolas" panose="020B0609020204030204" pitchFamily="49" charset="0"/>
              </a:rPr>
              <a:t>int</a:t>
            </a:r>
            <a:r>
              <a:rPr lang="nn-NO" sz="1600" dirty="0">
                <a:solidFill>
                  <a:srgbClr val="000000"/>
                </a:solidFill>
                <a:latin typeface="Consolas" panose="020B0609020204030204" pitchFamily="49" charset="0"/>
              </a:rPr>
              <a:t> </a:t>
            </a:r>
            <a:r>
              <a:rPr lang="nn-NO" sz="1600" dirty="0">
                <a:solidFill>
                  <a:srgbClr val="000080"/>
                </a:solidFill>
                <a:latin typeface="Consolas" panose="020B0609020204030204" pitchFamily="49" charset="0"/>
              </a:rPr>
              <a:t>i</a:t>
            </a:r>
            <a:r>
              <a:rPr lang="nn-NO" sz="1600" dirty="0">
                <a:solidFill>
                  <a:srgbClr val="000000"/>
                </a:solidFill>
                <a:latin typeface="Consolas" panose="020B0609020204030204" pitchFamily="49" charset="0"/>
              </a:rPr>
              <a:t> = 0; </a:t>
            </a:r>
            <a:r>
              <a:rPr lang="nn-NO" sz="1600" dirty="0">
                <a:solidFill>
                  <a:srgbClr val="000080"/>
                </a:solidFill>
                <a:latin typeface="Consolas" panose="020B0609020204030204" pitchFamily="49" charset="0"/>
              </a:rPr>
              <a:t>i</a:t>
            </a:r>
            <a:r>
              <a:rPr lang="nn-NO" sz="1600" dirty="0">
                <a:solidFill>
                  <a:srgbClr val="000000"/>
                </a:solidFill>
                <a:latin typeface="Consolas" panose="020B0609020204030204" pitchFamily="49" charset="0"/>
              </a:rPr>
              <a:t> &lt; </a:t>
            </a:r>
            <a:r>
              <a:rPr lang="nn-NO" sz="1600" dirty="0">
                <a:solidFill>
                  <a:srgbClr val="000080"/>
                </a:solidFill>
                <a:latin typeface="Consolas" panose="020B0609020204030204" pitchFamily="49" charset="0"/>
              </a:rPr>
              <a:t>size</a:t>
            </a:r>
            <a:r>
              <a:rPr lang="nn-NO" sz="1600" dirty="0">
                <a:solidFill>
                  <a:srgbClr val="000000"/>
                </a:solidFill>
                <a:latin typeface="Consolas" panose="020B0609020204030204" pitchFamily="49" charset="0"/>
              </a:rPr>
              <a:t> - 1; ++</a:t>
            </a:r>
            <a:r>
              <a:rPr lang="nn-NO" sz="1600" dirty="0">
                <a:solidFill>
                  <a:srgbClr val="000080"/>
                </a:solidFill>
                <a:latin typeface="Consolas" panose="020B0609020204030204" pitchFamily="49" charset="0"/>
              </a:rPr>
              <a:t>i</a:t>
            </a:r>
            <a:r>
              <a:rPr lang="nn-NO" sz="1600" dirty="0">
                <a:solidFill>
                  <a:srgbClr val="000000"/>
                </a:solidFill>
                <a:latin typeface="Consolas" panose="020B0609020204030204" pitchFamily="49" charset="0"/>
              </a:rPr>
              <a:t>)</a:t>
            </a:r>
          </a:p>
          <a:p>
            <a:pPr defTabSz="363538"/>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a:t>
            </a:r>
          </a:p>
          <a:p>
            <a:pPr defTabSz="363538"/>
            <a:r>
              <a:rPr lang="en-US" sz="1600" dirty="0">
                <a:solidFill>
                  <a:srgbClr val="0000FF"/>
                </a:solidFill>
                <a:latin typeface="Consolas" panose="020B0609020204030204" pitchFamily="49" charset="0"/>
              </a:rPr>
              <a:t>      if</a:t>
            </a:r>
            <a:r>
              <a:rPr lang="en-US" sz="1600" dirty="0">
                <a:solidFill>
                  <a:srgbClr val="000000"/>
                </a:solidFill>
                <a:latin typeface="Consolas" panose="020B0609020204030204" pitchFamily="49" charset="0"/>
              </a:rPr>
              <a:t> (!</a:t>
            </a:r>
            <a:r>
              <a:rPr lang="en-US" sz="1600" dirty="0" err="1">
                <a:solidFill>
                  <a:srgbClr val="000080"/>
                </a:solidFill>
                <a:latin typeface="Consolas" panose="020B0609020204030204" pitchFamily="49" charset="0"/>
              </a:rPr>
              <a:t>isOrdered</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array</a:t>
            </a:r>
            <a:r>
              <a:rPr lang="en-US" sz="1600" dirty="0">
                <a:solidFill>
                  <a:srgbClr val="000000"/>
                </a:solidFill>
                <a:latin typeface="Consolas" panose="020B0609020204030204" pitchFamily="49" charset="0"/>
              </a:rPr>
              <a:t>[</a:t>
            </a:r>
            <a:r>
              <a:rPr lang="en-US" sz="1600" dirty="0" err="1">
                <a:solidFill>
                  <a:srgbClr val="000080"/>
                </a:solidFill>
                <a:latin typeface="Consolas" panose="020B0609020204030204" pitchFamily="49" charset="0"/>
              </a:rPr>
              <a:t>i</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array</a:t>
            </a:r>
            <a:r>
              <a:rPr lang="en-US" sz="1600" dirty="0">
                <a:solidFill>
                  <a:srgbClr val="000000"/>
                </a:solidFill>
                <a:latin typeface="Consolas" panose="020B0609020204030204" pitchFamily="49" charset="0"/>
              </a:rPr>
              <a:t>[</a:t>
            </a:r>
            <a:r>
              <a:rPr lang="en-US" sz="1600" dirty="0" err="1">
                <a:solidFill>
                  <a:srgbClr val="000080"/>
                </a:solidFill>
                <a:latin typeface="Consolas" panose="020B0609020204030204" pitchFamily="49" charset="0"/>
              </a:rPr>
              <a:t>i</a:t>
            </a:r>
            <a:r>
              <a:rPr lang="en-US" sz="1600" dirty="0">
                <a:solidFill>
                  <a:srgbClr val="000000"/>
                </a:solidFill>
                <a:latin typeface="Consolas" panose="020B0609020204030204" pitchFamily="49" charset="0"/>
              </a:rPr>
              <a:t> + 1]))</a:t>
            </a:r>
          </a:p>
          <a:p>
            <a:pPr defTabSz="363538"/>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a:t>
            </a:r>
          </a:p>
          <a:p>
            <a:pPr defTabSz="179388"/>
            <a:r>
              <a:rPr lang="en-US" sz="1600" dirty="0">
                <a:solidFill>
                  <a:srgbClr val="0000FF"/>
                </a:solidFill>
                <a:latin typeface="Consolas" panose="020B0609020204030204" pitchFamily="49" charset="0"/>
              </a:rPr>
              <a:t>        </a:t>
            </a:r>
            <a:r>
              <a:rPr lang="en-US" sz="1600" dirty="0">
                <a:solidFill>
                  <a:srgbClr val="2B91AF"/>
                </a:solidFill>
                <a:highlight>
                  <a:srgbClr val="FFFFFF"/>
                </a:highlight>
                <a:latin typeface="Consolas" panose="020B0609020204030204" pitchFamily="49" charset="0"/>
              </a:rPr>
              <a:t>std</a:t>
            </a:r>
            <a:r>
              <a:rPr lang="en-US" sz="1600" dirty="0">
                <a:solidFill>
                  <a:srgbClr val="000000"/>
                </a:solidFill>
                <a:highlight>
                  <a:srgbClr val="FFFFFF"/>
                </a:highlight>
                <a:latin typeface="Consolas" panose="020B0609020204030204" pitchFamily="49" charset="0"/>
              </a:rPr>
              <a:t>::</a:t>
            </a:r>
            <a:r>
              <a:rPr lang="en-US" sz="1600" dirty="0">
                <a:solidFill>
                  <a:srgbClr val="880000"/>
                </a:solidFill>
                <a:highlight>
                  <a:srgbClr val="FFFFFF"/>
                </a:highlight>
                <a:latin typeface="Consolas" panose="020B0609020204030204" pitchFamily="49" charset="0"/>
              </a:rPr>
              <a:t>swap</a:t>
            </a:r>
            <a:r>
              <a:rPr lang="en-US" sz="1600" dirty="0">
                <a:solidFill>
                  <a:srgbClr val="000000"/>
                </a:solidFill>
                <a:highlight>
                  <a:srgbClr val="FFFFFF"/>
                </a:highlight>
                <a:latin typeface="Consolas" panose="020B0609020204030204" pitchFamily="49" charset="0"/>
              </a:rPr>
              <a:t>(</a:t>
            </a:r>
            <a:r>
              <a:rPr lang="en-US" sz="1600" dirty="0">
                <a:solidFill>
                  <a:srgbClr val="808080"/>
                </a:solidFill>
                <a:highlight>
                  <a:srgbClr val="FFFFFF"/>
                </a:highlight>
                <a:latin typeface="Consolas" panose="020B0609020204030204" pitchFamily="49" charset="0"/>
              </a:rPr>
              <a:t>array</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i</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array</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i</a:t>
            </a:r>
            <a:r>
              <a:rPr lang="en-US" sz="1600" dirty="0">
                <a:solidFill>
                  <a:srgbClr val="000000"/>
                </a:solidFill>
                <a:highlight>
                  <a:srgbClr val="FFFFFF"/>
                </a:highlight>
                <a:latin typeface="Consolas" panose="020B0609020204030204" pitchFamily="49" charset="0"/>
              </a:rPr>
              <a:t> + 1]);</a:t>
            </a:r>
          </a:p>
          <a:p>
            <a:pPr defTabSz="363538"/>
            <a:r>
              <a:rPr lang="en-US" sz="1600" dirty="0">
                <a:solidFill>
                  <a:srgbClr val="000080"/>
                </a:solidFill>
                <a:latin typeface="Consolas" panose="020B0609020204030204" pitchFamily="49" charset="0"/>
              </a:rPr>
              <a:t>        sorted</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false</a:t>
            </a:r>
            <a:r>
              <a:rPr lang="en-US" sz="1600" dirty="0">
                <a:solidFill>
                  <a:srgbClr val="000000"/>
                </a:solidFill>
                <a:latin typeface="Consolas" panose="020B0609020204030204" pitchFamily="49" charset="0"/>
              </a:rPr>
              <a:t>;</a:t>
            </a:r>
          </a:p>
          <a:p>
            <a:pPr defTabSz="363538"/>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a:t>
            </a:r>
          </a:p>
          <a:p>
            <a:pPr defTabSz="363538"/>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a:t>
            </a:r>
          </a:p>
          <a:p>
            <a:pPr defTabSz="363538"/>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size</a:t>
            </a:r>
            <a:r>
              <a:rPr lang="en-US" sz="1600" dirty="0">
                <a:solidFill>
                  <a:srgbClr val="000000"/>
                </a:solidFill>
                <a:latin typeface="Consolas" panose="020B0609020204030204" pitchFamily="49" charset="0"/>
              </a:rPr>
              <a:t>;</a:t>
            </a:r>
          </a:p>
          <a:p>
            <a:pPr defTabSz="363538"/>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while </a:t>
            </a:r>
            <a:r>
              <a:rPr lang="en-US" sz="1600" dirty="0">
                <a:solidFill>
                  <a:srgbClr val="000000"/>
                </a:solidFill>
                <a:latin typeface="Consolas" panose="020B0609020204030204" pitchFamily="49" charset="0"/>
              </a:rPr>
              <a:t>(!</a:t>
            </a:r>
            <a:r>
              <a:rPr lang="en-US" sz="1600" dirty="0">
                <a:solidFill>
                  <a:srgbClr val="000080"/>
                </a:solidFill>
                <a:latin typeface="Consolas" panose="020B0609020204030204" pitchFamily="49" charset="0"/>
              </a:rPr>
              <a:t>sorted</a:t>
            </a:r>
            <a:r>
              <a:rPr lang="en-US" sz="1600" dirty="0">
                <a:solidFill>
                  <a:srgbClr val="000000"/>
                </a:solidFill>
                <a:latin typeface="Consolas" panose="020B0609020204030204" pitchFamily="49" charset="0"/>
              </a:rPr>
              <a:t> &amp;&amp; (</a:t>
            </a:r>
            <a:r>
              <a:rPr lang="en-US" sz="1600" dirty="0">
                <a:solidFill>
                  <a:srgbClr val="000080"/>
                </a:solidFill>
                <a:latin typeface="Consolas" panose="020B0609020204030204" pitchFamily="49" charset="0"/>
              </a:rPr>
              <a:t>size</a:t>
            </a:r>
            <a:r>
              <a:rPr lang="en-US" sz="1600" dirty="0">
                <a:solidFill>
                  <a:srgbClr val="000000"/>
                </a:solidFill>
                <a:latin typeface="Consolas" panose="020B0609020204030204" pitchFamily="49" charset="0"/>
              </a:rPr>
              <a:t> &gt; 1));</a:t>
            </a:r>
          </a:p>
          <a:p>
            <a:pPr defTabSz="363538"/>
            <a:r>
              <a:rPr lang="ru-RU" sz="1600" dirty="0">
                <a:solidFill>
                  <a:srgbClr val="000000"/>
                </a:solidFill>
                <a:latin typeface="Consolas" panose="020B0609020204030204" pitchFamily="49" charset="0"/>
              </a:rPr>
              <a:t>}</a:t>
            </a:r>
          </a:p>
          <a:p>
            <a:pPr defTabSz="363538"/>
            <a:endParaRPr lang="ru-RU" sz="1600" dirty="0">
              <a:solidFill>
                <a:srgbClr val="000000"/>
              </a:solidFill>
              <a:latin typeface="Consolas" panose="020B0609020204030204" pitchFamily="49" charset="0"/>
            </a:endParaRPr>
          </a:p>
          <a:p>
            <a:pPr defTabSz="363538"/>
            <a:endParaRPr lang="ru-RU" sz="1600" dirty="0">
              <a:solidFill>
                <a:srgbClr val="0000FF"/>
              </a:solidFill>
              <a:latin typeface="Consolas" panose="020B0609020204030204" pitchFamily="49" charset="0"/>
            </a:endParaRPr>
          </a:p>
          <a:p>
            <a:pPr defTabSz="363538"/>
            <a:endParaRPr lang="ru-RU" sz="1600" dirty="0">
              <a:solidFill>
                <a:srgbClr val="0000FF"/>
              </a:solidFill>
              <a:latin typeface="Consolas" panose="020B0609020204030204" pitchFamily="49" charset="0"/>
            </a:endParaRPr>
          </a:p>
          <a:p>
            <a:pPr defTabSz="363538"/>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80000"/>
                </a:solidFill>
                <a:latin typeface="Consolas" panose="020B0609020204030204" pitchFamily="49" charset="0"/>
              </a:rPr>
              <a:t>main</a:t>
            </a:r>
            <a:r>
              <a:rPr lang="en-US" sz="1600" dirty="0">
                <a:solidFill>
                  <a:srgbClr val="000000"/>
                </a:solidFill>
                <a:latin typeface="Consolas" panose="020B0609020204030204" pitchFamily="49" charset="0"/>
              </a:rPr>
              <a:t>()</a:t>
            </a:r>
            <a:r>
              <a:rPr lang="ru-RU" sz="1600" dirty="0">
                <a:solidFill>
                  <a:srgbClr val="000000"/>
                </a:solidFill>
                <a:latin typeface="Consolas" panose="020B0609020204030204" pitchFamily="49" charset="0"/>
              </a:rPr>
              <a:t> {</a:t>
            </a:r>
          </a:p>
          <a:p>
            <a:pPr defTabSz="363538"/>
            <a:r>
              <a:rPr lang="en-US" sz="1600" dirty="0">
                <a:solidFill>
                  <a:srgbClr val="0000FF"/>
                </a:solidFill>
                <a:latin typeface="Consolas" panose="020B0609020204030204" pitchFamily="49" charset="0"/>
              </a:rPr>
              <a:t>  int</a:t>
            </a:r>
            <a:r>
              <a:rPr lang="en-US" sz="1600" dirty="0">
                <a:solidFill>
                  <a:srgbClr val="000000"/>
                </a:solidFill>
                <a:latin typeface="Consolas" panose="020B0609020204030204" pitchFamily="49" charset="0"/>
              </a:rPr>
              <a:t> </a:t>
            </a:r>
            <a:r>
              <a:rPr lang="en-US" sz="1600" dirty="0" err="1">
                <a:solidFill>
                  <a:srgbClr val="000080"/>
                </a:solidFill>
                <a:latin typeface="Consolas" panose="020B0609020204030204" pitchFamily="49" charset="0"/>
              </a:rPr>
              <a:t>arr</a:t>
            </a:r>
            <a:r>
              <a:rPr lang="en-US" sz="1600" dirty="0">
                <a:solidFill>
                  <a:srgbClr val="000000"/>
                </a:solidFill>
                <a:latin typeface="Consolas" panose="020B0609020204030204" pitchFamily="49" charset="0"/>
              </a:rPr>
              <a:t>[5] = { 3, 5, 1, 7, 9 };</a:t>
            </a:r>
          </a:p>
          <a:p>
            <a:pPr defTabSz="363538"/>
            <a:r>
              <a:rPr lang="en-US" sz="1600" dirty="0">
                <a:solidFill>
                  <a:srgbClr val="880000"/>
                </a:solidFill>
                <a:latin typeface="Consolas" panose="020B0609020204030204" pitchFamily="49" charset="0"/>
              </a:rPr>
              <a:t>  </a:t>
            </a:r>
            <a:r>
              <a:rPr lang="en-US" sz="1600" dirty="0" err="1">
                <a:solidFill>
                  <a:srgbClr val="880000"/>
                </a:solidFill>
                <a:latin typeface="Consolas" panose="020B0609020204030204" pitchFamily="49" charset="0"/>
              </a:rPr>
              <a:t>BubbleSort</a:t>
            </a:r>
            <a:r>
              <a:rPr lang="en-US" sz="1600" dirty="0">
                <a:solidFill>
                  <a:srgbClr val="000000"/>
                </a:solidFill>
                <a:latin typeface="Consolas" panose="020B0609020204030204" pitchFamily="49" charset="0"/>
              </a:rPr>
              <a:t>(</a:t>
            </a:r>
            <a:r>
              <a:rPr lang="en-US" sz="1600" dirty="0" err="1">
                <a:solidFill>
                  <a:srgbClr val="000080"/>
                </a:solidFill>
                <a:latin typeface="Consolas" panose="020B0609020204030204" pitchFamily="49" charset="0"/>
              </a:rPr>
              <a:t>arr</a:t>
            </a:r>
            <a:r>
              <a:rPr lang="en-US" sz="1600" dirty="0">
                <a:solidFill>
                  <a:srgbClr val="000000"/>
                </a:solidFill>
                <a:latin typeface="Consolas" panose="020B0609020204030204" pitchFamily="49" charset="0"/>
              </a:rPr>
              <a:t>, 5,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b</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a</a:t>
            </a:r>
            <a:r>
              <a:rPr lang="en-US" sz="1600" dirty="0">
                <a:solidFill>
                  <a:srgbClr val="000000"/>
                </a:solidFill>
                <a:latin typeface="Consolas" panose="020B0609020204030204" pitchFamily="49" charset="0"/>
              </a:rPr>
              <a:t> &lt;= </a:t>
            </a:r>
            <a:r>
              <a:rPr lang="en-US" sz="1600" dirty="0">
                <a:solidFill>
                  <a:srgbClr val="000080"/>
                </a:solidFill>
                <a:latin typeface="Consolas" panose="020B0609020204030204" pitchFamily="49" charset="0"/>
              </a:rPr>
              <a:t>b</a:t>
            </a:r>
            <a:r>
              <a:rPr lang="en-US" sz="1600" dirty="0">
                <a:solidFill>
                  <a:srgbClr val="000000"/>
                </a:solidFill>
                <a:latin typeface="Consolas" panose="020B0609020204030204" pitchFamily="49" charset="0"/>
              </a:rPr>
              <a:t>; });</a:t>
            </a:r>
          </a:p>
          <a:p>
            <a:pPr defTabSz="363538"/>
            <a:r>
              <a:rPr lang="ru-RU" sz="1600" dirty="0">
                <a:solidFill>
                  <a:srgbClr val="000000"/>
                </a:solidFill>
                <a:latin typeface="Consolas" panose="020B0609020204030204" pitchFamily="49" charset="0"/>
              </a:rPr>
              <a:t>}</a:t>
            </a:r>
            <a:endParaRPr lang="ru-RU" sz="1600" dirty="0"/>
          </a:p>
        </p:txBody>
      </p:sp>
    </p:spTree>
    <p:custDataLst>
      <p:tags r:id="rId1"/>
    </p:custDataLst>
    <p:extLst>
      <p:ext uri="{BB962C8B-B14F-4D97-AF65-F5344CB8AC3E}">
        <p14:creationId xmlns:p14="http://schemas.microsoft.com/office/powerpoint/2010/main" val="42626460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11784632" cy="6494085"/>
          </a:xfrm>
          <a:prstGeom prst="rect">
            <a:avLst/>
          </a:prstGeom>
          <a:solidFill>
            <a:schemeClr val="bg1"/>
          </a:solidFill>
        </p:spPr>
        <p:txBody>
          <a:bodyPr wrap="square" lIns="45720" rIns="45720">
            <a:spAutoFit/>
          </a:bodyPr>
          <a:lstStyle/>
          <a:p>
            <a:pPr defTabSz="179388"/>
            <a:r>
              <a:rPr lang="en-US" sz="1600" dirty="0">
                <a:solidFill>
                  <a:schemeClr val="bg2">
                    <a:lumMod val="50000"/>
                  </a:schemeClr>
                </a:solidFill>
                <a:latin typeface="Consolas" panose="020B0609020204030204" pitchFamily="49" charset="0"/>
              </a:rPr>
              <a:t>// </a:t>
            </a:r>
            <a:r>
              <a:rPr lang="en-US" sz="1600" dirty="0" err="1">
                <a:solidFill>
                  <a:schemeClr val="bg2">
                    <a:lumMod val="50000"/>
                  </a:schemeClr>
                </a:solidFill>
                <a:latin typeface="Consolas" panose="020B0609020204030204" pitchFamily="49" charset="0"/>
              </a:rPr>
              <a:t>OrderedFunction</a:t>
            </a:r>
            <a:r>
              <a:rPr lang="en-US" sz="1600" dirty="0">
                <a:solidFill>
                  <a:schemeClr val="bg2">
                    <a:lumMod val="50000"/>
                  </a:schemeClr>
                </a:solidFill>
                <a:latin typeface="Consolas" panose="020B0609020204030204" pitchFamily="49" charset="0"/>
              </a:rPr>
              <a:t> – </a:t>
            </a:r>
            <a:r>
              <a:rPr lang="ru-RU" sz="1600" dirty="0">
                <a:solidFill>
                  <a:schemeClr val="bg2">
                    <a:lumMod val="50000"/>
                  </a:schemeClr>
                </a:solidFill>
                <a:latin typeface="Consolas" panose="020B0609020204030204" pitchFamily="49" charset="0"/>
              </a:rPr>
              <a:t>полиморфная функция, принимающая два целых числа и возвращающая </a:t>
            </a:r>
            <a:r>
              <a:rPr lang="en-US" sz="1600" dirty="0">
                <a:solidFill>
                  <a:schemeClr val="bg2">
                    <a:lumMod val="50000"/>
                  </a:schemeClr>
                </a:solidFill>
                <a:latin typeface="Consolas" panose="020B0609020204030204" pitchFamily="49" charset="0"/>
              </a:rPr>
              <a:t>bool</a:t>
            </a:r>
          </a:p>
          <a:p>
            <a:pPr defTabSz="179388"/>
            <a:r>
              <a:rPr lang="en-US" sz="1600" dirty="0">
                <a:solidFill>
                  <a:srgbClr val="0000FF"/>
                </a:solidFill>
                <a:highlight>
                  <a:srgbClr val="FFFFFF"/>
                </a:highlight>
                <a:latin typeface="Consolas" panose="020B0609020204030204" pitchFamily="49" charset="0"/>
              </a:rPr>
              <a:t>using</a:t>
            </a:r>
            <a:r>
              <a:rPr lang="en-US" sz="1600" dirty="0">
                <a:solidFill>
                  <a:srgbClr val="000000"/>
                </a:solidFill>
                <a:highlight>
                  <a:srgbClr val="FFFFFF"/>
                </a:highlight>
                <a:latin typeface="Consolas" panose="020B0609020204030204" pitchFamily="49" charset="0"/>
              </a:rPr>
              <a:t> </a:t>
            </a:r>
            <a:r>
              <a:rPr lang="en-US" sz="1600" dirty="0" err="1">
                <a:solidFill>
                  <a:srgbClr val="216F85"/>
                </a:solidFill>
                <a:highlight>
                  <a:srgbClr val="FFFFFF"/>
                </a:highlight>
                <a:latin typeface="Consolas" panose="020B0609020204030204" pitchFamily="49" charset="0"/>
              </a:rPr>
              <a:t>OrderedFunction</a:t>
            </a:r>
            <a:r>
              <a:rPr lang="en-US" sz="1600" dirty="0">
                <a:solidFill>
                  <a:srgbClr val="216F85"/>
                </a:solidFill>
                <a:highlight>
                  <a:srgbClr val="FFFFFF"/>
                </a:highlight>
                <a:latin typeface="Consolas" panose="020B0609020204030204" pitchFamily="49" charset="0"/>
              </a:rPr>
              <a:t> </a:t>
            </a:r>
            <a:r>
              <a:rPr lang="en-US" sz="1600" dirty="0">
                <a:solidFill>
                  <a:srgbClr val="000000"/>
                </a:solidFill>
                <a:highlight>
                  <a:srgbClr val="FFFFFF"/>
                </a:highlight>
                <a:latin typeface="Consolas" panose="020B0609020204030204" pitchFamily="49" charset="0"/>
              </a:rPr>
              <a:t>= </a:t>
            </a:r>
            <a:r>
              <a:rPr lang="en-US" sz="1600" dirty="0">
                <a:solidFill>
                  <a:srgbClr val="2B91AF"/>
                </a:solidFill>
                <a:highlight>
                  <a:srgbClr val="FFFFFF"/>
                </a:highlight>
                <a:latin typeface="Consolas" panose="020B0609020204030204" pitchFamily="49" charset="0"/>
              </a:rPr>
              <a:t>std</a:t>
            </a:r>
            <a:r>
              <a:rPr lang="en-US" sz="1600" dirty="0">
                <a:solidFill>
                  <a:srgbClr val="000000"/>
                </a:solidFill>
                <a:highlight>
                  <a:srgbClr val="FFFFFF"/>
                </a:highlight>
                <a:latin typeface="Consolas" panose="020B0609020204030204" pitchFamily="49" charset="0"/>
              </a:rPr>
              <a:t>::</a:t>
            </a:r>
            <a:r>
              <a:rPr lang="en-US" sz="1600" dirty="0">
                <a:solidFill>
                  <a:srgbClr val="2B91A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&lt;</a:t>
            </a:r>
            <a:r>
              <a:rPr lang="en-US" sz="1600" dirty="0">
                <a:solidFill>
                  <a:srgbClr val="0000FF"/>
                </a:solidFill>
                <a:highlight>
                  <a:srgbClr val="FFFFFF"/>
                </a:highlight>
                <a:latin typeface="Consolas" panose="020B0609020204030204" pitchFamily="49" charset="0"/>
              </a:rPr>
              <a:t>bool</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a</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b</a:t>
            </a:r>
            <a:r>
              <a:rPr lang="en-US" sz="1600" dirty="0">
                <a:solidFill>
                  <a:srgbClr val="000000"/>
                </a:solidFill>
                <a:highlight>
                  <a:srgbClr val="FFFFFF"/>
                </a:highlight>
                <a:latin typeface="Consolas" panose="020B0609020204030204" pitchFamily="49" charset="0"/>
              </a:rPr>
              <a:t>)&gt;;</a:t>
            </a:r>
          </a:p>
          <a:p>
            <a:pPr defTabSz="179388"/>
            <a:endParaRPr lang="ru-RU" sz="1600" dirty="0">
              <a:solidFill>
                <a:srgbClr val="000000"/>
              </a:solidFill>
              <a:highlight>
                <a:srgbClr val="FFFFFF"/>
              </a:highlight>
              <a:latin typeface="Consolas" panose="020B0609020204030204" pitchFamily="49" charset="0"/>
            </a:endParaRPr>
          </a:p>
          <a:p>
            <a:pPr defTabSz="179388"/>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a:t>
            </a:r>
            <a:r>
              <a:rPr lang="en-US" sz="1600" dirty="0" err="1">
                <a:solidFill>
                  <a:srgbClr val="880000"/>
                </a:solidFill>
                <a:highlight>
                  <a:srgbClr val="FFFFFF"/>
                </a:highlight>
                <a:latin typeface="Consolas" panose="020B0609020204030204" pitchFamily="49" charset="0"/>
              </a:rPr>
              <a:t>BubbleSort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array</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size</a:t>
            </a:r>
            <a:r>
              <a:rPr lang="en-US" sz="1600" dirty="0">
                <a:solidFill>
                  <a:srgbClr val="000000"/>
                </a:solidFill>
                <a:highlight>
                  <a:srgbClr val="FFFFFF"/>
                </a:highlight>
                <a:latin typeface="Consolas" panose="020B0609020204030204" pitchFamily="49" charset="0"/>
              </a:rPr>
              <a:t>, </a:t>
            </a:r>
            <a:r>
              <a:rPr lang="en-US" sz="1600" dirty="0" err="1">
                <a:solidFill>
                  <a:srgbClr val="216F85"/>
                </a:solidFill>
                <a:highlight>
                  <a:srgbClr val="FFFFFF"/>
                </a:highlight>
                <a:latin typeface="Consolas" panose="020B0609020204030204" pitchFamily="49" charset="0"/>
              </a:rPr>
              <a:t>OrderedFunction</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const</a:t>
            </a:r>
            <a:r>
              <a:rPr lang="en-US" sz="1600" dirty="0">
                <a:solidFill>
                  <a:srgbClr val="000000"/>
                </a:solidFill>
                <a:highlight>
                  <a:srgbClr val="FFFFFF"/>
                </a:highlight>
                <a:latin typeface="Consolas" panose="020B0609020204030204" pitchFamily="49" charset="0"/>
              </a:rPr>
              <a:t>&amp; </a:t>
            </a:r>
            <a:r>
              <a:rPr lang="en-US" sz="1600" dirty="0" err="1">
                <a:solidFill>
                  <a:srgbClr val="000080"/>
                </a:solidFill>
                <a:highlight>
                  <a:srgbClr val="FFFFFF"/>
                </a:highlight>
                <a:latin typeface="Consolas" panose="020B0609020204030204" pitchFamily="49" charset="0"/>
              </a:rPr>
              <a:t>isOrdered</a:t>
            </a:r>
            <a:r>
              <a:rPr lang="en-US" sz="1600" dirty="0">
                <a:solidFill>
                  <a:srgbClr val="000000"/>
                </a:solidFill>
                <a:highlight>
                  <a:srgbClr val="FFFFFF"/>
                </a:highlight>
                <a:latin typeface="Consolas" panose="020B0609020204030204" pitchFamily="49" charset="0"/>
              </a:rPr>
              <a:t>) </a:t>
            </a:r>
            <a:r>
              <a:rPr lang="ru-RU" sz="1600" dirty="0">
                <a:solidFill>
                  <a:srgbClr val="000000"/>
                </a:solidFill>
                <a:highlight>
                  <a:srgbClr val="FFFFFF"/>
                </a:highlight>
                <a:latin typeface="Consolas" panose="020B0609020204030204" pitchFamily="49" charset="0"/>
              </a:rPr>
              <a:t>{</a:t>
            </a:r>
          </a:p>
          <a:p>
            <a:pPr defTabSz="179388"/>
            <a:r>
              <a:rPr lang="en-US" sz="1600" dirty="0">
                <a:solidFill>
                  <a:srgbClr val="0000FF"/>
                </a:solidFill>
                <a:highlight>
                  <a:srgbClr val="FFFFFF"/>
                </a:highlight>
                <a:latin typeface="Consolas" panose="020B0609020204030204" pitchFamily="49" charset="0"/>
              </a:rPr>
              <a:t>  bool</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sorted</a:t>
            </a:r>
            <a:r>
              <a:rPr lang="en-US" sz="1600" dirty="0">
                <a:solidFill>
                  <a:srgbClr val="000000"/>
                </a:solidFill>
                <a:highlight>
                  <a:srgbClr val="FFFFFF"/>
                </a:highlight>
                <a:latin typeface="Consolas" panose="020B0609020204030204" pitchFamily="49" charset="0"/>
              </a:rPr>
              <a:t>;</a:t>
            </a:r>
          </a:p>
          <a:p>
            <a:pPr defTabSz="179388"/>
            <a:r>
              <a:rPr lang="en-US" sz="1600" dirty="0">
                <a:solidFill>
                  <a:srgbClr val="0000FF"/>
                </a:solidFill>
                <a:highlight>
                  <a:srgbClr val="FFFFFF"/>
                </a:highlight>
                <a:latin typeface="Consolas" panose="020B0609020204030204" pitchFamily="49" charset="0"/>
              </a:rPr>
              <a:t>  do</a:t>
            </a:r>
            <a:endParaRPr lang="en-US" sz="1600" dirty="0">
              <a:solidFill>
                <a:srgbClr val="000000"/>
              </a:solidFill>
              <a:highlight>
                <a:srgbClr val="FFFFFF"/>
              </a:highlight>
              <a:latin typeface="Consolas" panose="020B0609020204030204" pitchFamily="49" charset="0"/>
            </a:endParaRP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0000"/>
                </a:solidFill>
                <a:highlight>
                  <a:srgbClr val="FFFFFF"/>
                </a:highlight>
                <a:latin typeface="Consolas" panose="020B0609020204030204" pitchFamily="49" charset="0"/>
              </a:rPr>
              <a:t>{</a:t>
            </a:r>
          </a:p>
          <a:p>
            <a:pPr defTabSz="179388"/>
            <a:r>
              <a:rPr lang="en-US" sz="1600" dirty="0">
                <a:solidFill>
                  <a:srgbClr val="000080"/>
                </a:solidFill>
                <a:highlight>
                  <a:srgbClr val="FFFFFF"/>
                </a:highlight>
                <a:latin typeface="Consolas" panose="020B0609020204030204" pitchFamily="49" charset="0"/>
              </a:rPr>
              <a:t>    sorted</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true</a:t>
            </a:r>
            <a:r>
              <a:rPr lang="en-US" sz="1600" dirty="0">
                <a:solidFill>
                  <a:srgbClr val="000000"/>
                </a:solidFill>
                <a:highlight>
                  <a:srgbClr val="FFFFFF"/>
                </a:highlight>
                <a:latin typeface="Consolas" panose="020B0609020204030204" pitchFamily="49" charset="0"/>
              </a:rPr>
              <a:t>;</a:t>
            </a:r>
          </a:p>
          <a:p>
            <a:pPr defTabSz="179388"/>
            <a:r>
              <a:rPr lang="nn-NO" sz="1600" dirty="0">
                <a:solidFill>
                  <a:srgbClr val="0000FF"/>
                </a:solidFill>
                <a:highlight>
                  <a:srgbClr val="FFFFFF"/>
                </a:highlight>
                <a:latin typeface="Consolas" panose="020B0609020204030204" pitchFamily="49" charset="0"/>
              </a:rPr>
              <a:t>    for</a:t>
            </a:r>
            <a:r>
              <a:rPr lang="nn-NO" sz="1600" dirty="0">
                <a:solidFill>
                  <a:srgbClr val="000000"/>
                </a:solidFill>
                <a:highlight>
                  <a:srgbClr val="FFFFFF"/>
                </a:highlight>
                <a:latin typeface="Consolas" panose="020B0609020204030204" pitchFamily="49" charset="0"/>
              </a:rPr>
              <a:t> (</a:t>
            </a:r>
            <a:r>
              <a:rPr lang="nn-NO" sz="1600" dirty="0">
                <a:solidFill>
                  <a:srgbClr val="0000FF"/>
                </a:solidFill>
                <a:highlight>
                  <a:srgbClr val="FFFFFF"/>
                </a:highlight>
                <a:latin typeface="Consolas" panose="020B0609020204030204" pitchFamily="49" charset="0"/>
              </a:rPr>
              <a:t>int</a:t>
            </a:r>
            <a:r>
              <a:rPr lang="nn-NO" sz="1600" dirty="0">
                <a:solidFill>
                  <a:srgbClr val="000000"/>
                </a:solidFill>
                <a:highlight>
                  <a:srgbClr val="FFFFFF"/>
                </a:highlight>
                <a:latin typeface="Consolas" panose="020B0609020204030204" pitchFamily="49" charset="0"/>
              </a:rPr>
              <a:t> </a:t>
            </a:r>
            <a:r>
              <a:rPr lang="nn-NO" sz="1600" dirty="0">
                <a:solidFill>
                  <a:srgbClr val="000080"/>
                </a:solidFill>
                <a:highlight>
                  <a:srgbClr val="FFFFFF"/>
                </a:highlight>
                <a:latin typeface="Consolas" panose="020B0609020204030204" pitchFamily="49" charset="0"/>
              </a:rPr>
              <a:t>i</a:t>
            </a:r>
            <a:r>
              <a:rPr lang="nn-NO" sz="1600" dirty="0">
                <a:solidFill>
                  <a:srgbClr val="000000"/>
                </a:solidFill>
                <a:highlight>
                  <a:srgbClr val="FFFFFF"/>
                </a:highlight>
                <a:latin typeface="Consolas" panose="020B0609020204030204" pitchFamily="49" charset="0"/>
              </a:rPr>
              <a:t> = 0; </a:t>
            </a:r>
            <a:r>
              <a:rPr lang="nn-NO" sz="1600" dirty="0">
                <a:solidFill>
                  <a:srgbClr val="000080"/>
                </a:solidFill>
                <a:highlight>
                  <a:srgbClr val="FFFFFF"/>
                </a:highlight>
                <a:latin typeface="Consolas" panose="020B0609020204030204" pitchFamily="49" charset="0"/>
              </a:rPr>
              <a:t>i</a:t>
            </a:r>
            <a:r>
              <a:rPr lang="nn-NO" sz="1600" dirty="0">
                <a:solidFill>
                  <a:srgbClr val="000000"/>
                </a:solidFill>
                <a:highlight>
                  <a:srgbClr val="FFFFFF"/>
                </a:highlight>
                <a:latin typeface="Consolas" panose="020B0609020204030204" pitchFamily="49" charset="0"/>
              </a:rPr>
              <a:t> &lt; </a:t>
            </a:r>
            <a:r>
              <a:rPr lang="nn-NO" sz="1600" dirty="0">
                <a:solidFill>
                  <a:srgbClr val="000080"/>
                </a:solidFill>
                <a:highlight>
                  <a:srgbClr val="FFFFFF"/>
                </a:highlight>
                <a:latin typeface="Consolas" panose="020B0609020204030204" pitchFamily="49" charset="0"/>
              </a:rPr>
              <a:t>size</a:t>
            </a:r>
            <a:r>
              <a:rPr lang="nn-NO" sz="1600" dirty="0">
                <a:solidFill>
                  <a:srgbClr val="000000"/>
                </a:solidFill>
                <a:highlight>
                  <a:srgbClr val="FFFFFF"/>
                </a:highlight>
                <a:latin typeface="Consolas" panose="020B0609020204030204" pitchFamily="49" charset="0"/>
              </a:rPr>
              <a:t> - 1; ++</a:t>
            </a:r>
            <a:r>
              <a:rPr lang="nn-NO" sz="1600" dirty="0">
                <a:solidFill>
                  <a:srgbClr val="000080"/>
                </a:solidFill>
                <a:highlight>
                  <a:srgbClr val="FFFFFF"/>
                </a:highlight>
                <a:latin typeface="Consolas" panose="020B0609020204030204" pitchFamily="49" charset="0"/>
              </a:rPr>
              <a:t>i</a:t>
            </a:r>
            <a:r>
              <a:rPr lang="nn-NO"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0000"/>
                </a:solidFill>
                <a:highlight>
                  <a:srgbClr val="FFFFFF"/>
                </a:highlight>
                <a:latin typeface="Consolas" panose="020B0609020204030204" pitchFamily="49" charset="0"/>
              </a:rPr>
              <a:t>{</a:t>
            </a:r>
          </a:p>
          <a:p>
            <a:pPr defTabSz="179388"/>
            <a:r>
              <a:rPr lang="en-US" sz="1600" dirty="0">
                <a:solidFill>
                  <a:srgbClr val="0000FF"/>
                </a:solidFill>
                <a:highlight>
                  <a:srgbClr val="FFFFFF"/>
                </a:highlight>
                <a:latin typeface="Consolas" panose="020B0609020204030204" pitchFamily="49" charset="0"/>
              </a:rPr>
              <a:t>      if</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isOrdered</a:t>
            </a:r>
            <a:r>
              <a:rPr lang="en-US" sz="1600" dirty="0">
                <a:solidFill>
                  <a:srgbClr val="000000"/>
                </a:solidFill>
                <a:highlight>
                  <a:srgbClr val="FFFFFF"/>
                </a:highlight>
                <a:latin typeface="Consolas" panose="020B0609020204030204" pitchFamily="49" charset="0"/>
              </a:rPr>
              <a:t>(</a:t>
            </a:r>
            <a:r>
              <a:rPr lang="en-US" sz="1600" dirty="0">
                <a:solidFill>
                  <a:srgbClr val="808080"/>
                </a:solidFill>
                <a:highlight>
                  <a:srgbClr val="FFFFFF"/>
                </a:highlight>
                <a:latin typeface="Consolas" panose="020B0609020204030204" pitchFamily="49" charset="0"/>
              </a:rPr>
              <a:t>array</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i</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array</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i</a:t>
            </a:r>
            <a:r>
              <a:rPr lang="en-US" sz="1600" dirty="0">
                <a:solidFill>
                  <a:srgbClr val="000000"/>
                </a:solidFill>
                <a:highlight>
                  <a:srgbClr val="FFFFFF"/>
                </a:highlight>
                <a:latin typeface="Consolas" panose="020B0609020204030204" pitchFamily="49" charset="0"/>
              </a:rPr>
              <a:t> + 1]))</a:t>
            </a: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0000"/>
                </a:solidFill>
                <a:highlight>
                  <a:srgbClr val="FFFFFF"/>
                </a:highlight>
                <a:latin typeface="Consolas" panose="020B0609020204030204" pitchFamily="49" charset="0"/>
              </a:rPr>
              <a:t>{</a:t>
            </a:r>
          </a:p>
          <a:p>
            <a:pPr defTabSz="179388"/>
            <a:r>
              <a:rPr lang="en-US" sz="1600" dirty="0">
                <a:solidFill>
                  <a:srgbClr val="880000"/>
                </a:solidFill>
                <a:highlight>
                  <a:srgbClr val="FFFFFF"/>
                </a:highlight>
                <a:latin typeface="Consolas" panose="020B0609020204030204" pitchFamily="49" charset="0"/>
              </a:rPr>
              <a:t>       </a:t>
            </a:r>
            <a:r>
              <a:rPr lang="en-US" sz="1600" dirty="0">
                <a:solidFill>
                  <a:srgbClr val="2B91AF"/>
                </a:solidFill>
                <a:highlight>
                  <a:srgbClr val="FFFFFF"/>
                </a:highlight>
                <a:latin typeface="Consolas" panose="020B0609020204030204" pitchFamily="49" charset="0"/>
              </a:rPr>
              <a:t> std</a:t>
            </a:r>
            <a:r>
              <a:rPr lang="en-US" sz="1600" dirty="0">
                <a:solidFill>
                  <a:srgbClr val="000000"/>
                </a:solidFill>
                <a:highlight>
                  <a:srgbClr val="FFFFFF"/>
                </a:highlight>
                <a:latin typeface="Consolas" panose="020B0609020204030204" pitchFamily="49" charset="0"/>
              </a:rPr>
              <a:t>::</a:t>
            </a:r>
            <a:r>
              <a:rPr lang="en-US" sz="1600" dirty="0">
                <a:solidFill>
                  <a:srgbClr val="880000"/>
                </a:solidFill>
                <a:highlight>
                  <a:srgbClr val="FFFFFF"/>
                </a:highlight>
                <a:latin typeface="Consolas" panose="020B0609020204030204" pitchFamily="49" charset="0"/>
              </a:rPr>
              <a:t>swap</a:t>
            </a:r>
            <a:r>
              <a:rPr lang="en-US" sz="1600" dirty="0">
                <a:solidFill>
                  <a:srgbClr val="000000"/>
                </a:solidFill>
                <a:highlight>
                  <a:srgbClr val="FFFFFF"/>
                </a:highlight>
                <a:latin typeface="Consolas" panose="020B0609020204030204" pitchFamily="49" charset="0"/>
              </a:rPr>
              <a:t>(</a:t>
            </a:r>
            <a:r>
              <a:rPr lang="en-US" sz="1600" dirty="0">
                <a:solidFill>
                  <a:srgbClr val="808080"/>
                </a:solidFill>
                <a:highlight>
                  <a:srgbClr val="FFFFFF"/>
                </a:highlight>
                <a:latin typeface="Consolas" panose="020B0609020204030204" pitchFamily="49" charset="0"/>
              </a:rPr>
              <a:t>array</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i</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array</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i</a:t>
            </a:r>
            <a:r>
              <a:rPr lang="en-US" sz="1600" dirty="0">
                <a:solidFill>
                  <a:srgbClr val="000000"/>
                </a:solidFill>
                <a:highlight>
                  <a:srgbClr val="FFFFFF"/>
                </a:highlight>
                <a:latin typeface="Consolas" panose="020B0609020204030204" pitchFamily="49" charset="0"/>
              </a:rPr>
              <a:t> + 1]);</a:t>
            </a:r>
          </a:p>
          <a:p>
            <a:pPr defTabSz="179388"/>
            <a:r>
              <a:rPr lang="en-US" sz="1600" dirty="0">
                <a:solidFill>
                  <a:srgbClr val="000080"/>
                </a:solidFill>
                <a:highlight>
                  <a:srgbClr val="FFFFFF"/>
                </a:highlight>
                <a:latin typeface="Consolas" panose="020B0609020204030204" pitchFamily="49" charset="0"/>
              </a:rPr>
              <a:t>        sorted</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false</a:t>
            </a:r>
            <a:r>
              <a:rPr lang="en-US"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size</a:t>
            </a:r>
            <a:r>
              <a:rPr lang="en-US"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while</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sorted</a:t>
            </a:r>
            <a:r>
              <a:rPr lang="en-US" sz="1600" dirty="0">
                <a:solidFill>
                  <a:srgbClr val="000000"/>
                </a:solidFill>
                <a:highlight>
                  <a:srgbClr val="FFFFFF"/>
                </a:highlight>
                <a:latin typeface="Consolas" panose="020B0609020204030204" pitchFamily="49" charset="0"/>
              </a:rPr>
              <a:t> &amp;&amp; (</a:t>
            </a:r>
            <a:r>
              <a:rPr lang="en-US" sz="1600" dirty="0">
                <a:solidFill>
                  <a:srgbClr val="000080"/>
                </a:solidFill>
                <a:highlight>
                  <a:srgbClr val="FFFFFF"/>
                </a:highlight>
                <a:latin typeface="Consolas" panose="020B0609020204030204" pitchFamily="49" charset="0"/>
              </a:rPr>
              <a:t>size</a:t>
            </a:r>
            <a:r>
              <a:rPr lang="en-US" sz="1600" dirty="0">
                <a:solidFill>
                  <a:srgbClr val="000000"/>
                </a:solidFill>
                <a:highlight>
                  <a:srgbClr val="FFFFFF"/>
                </a:highlight>
                <a:latin typeface="Consolas" panose="020B0609020204030204" pitchFamily="49" charset="0"/>
              </a:rPr>
              <a:t> &gt; 1));</a:t>
            </a:r>
          </a:p>
          <a:p>
            <a:pPr defTabSz="179388"/>
            <a:r>
              <a:rPr lang="ru-RU" sz="1600" dirty="0">
                <a:solidFill>
                  <a:srgbClr val="000000"/>
                </a:solidFill>
                <a:highlight>
                  <a:srgbClr val="FFFFFF"/>
                </a:highlight>
                <a:latin typeface="Consolas" panose="020B0609020204030204" pitchFamily="49" charset="0"/>
              </a:rPr>
              <a:t>}</a:t>
            </a:r>
          </a:p>
          <a:p>
            <a:pPr defTabSz="179388"/>
            <a:endParaRPr lang="en-US" sz="1600" dirty="0">
              <a:solidFill>
                <a:srgbClr val="000000"/>
              </a:solidFill>
              <a:highlight>
                <a:srgbClr val="FFFFFF"/>
              </a:highlight>
              <a:latin typeface="Consolas" panose="020B0609020204030204" pitchFamily="49" charset="0"/>
            </a:endParaRPr>
          </a:p>
          <a:p>
            <a:pPr defTabSz="179388"/>
            <a:endParaRPr lang="en-US"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en-US" sz="1600" dirty="0">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a:solidFill>
                  <a:srgbClr val="880000"/>
                </a:solidFill>
                <a:highlight>
                  <a:srgbClr val="FFFFFF"/>
                </a:highlight>
                <a:latin typeface="Consolas" panose="020B0609020204030204" pitchFamily="49" charset="0"/>
              </a:rPr>
              <a:t>main</a:t>
            </a:r>
            <a:r>
              <a:rPr lang="en-US" sz="1600" dirty="0">
                <a:solidFill>
                  <a:srgbClr val="000000"/>
                </a:solidFill>
                <a:highlight>
                  <a:srgbClr val="FFFFFF"/>
                </a:highlight>
                <a:latin typeface="Consolas" panose="020B0609020204030204" pitchFamily="49" charset="0"/>
              </a:rPr>
              <a:t>() </a:t>
            </a:r>
            <a:r>
              <a:rPr lang="ru-RU" sz="1600" dirty="0">
                <a:solidFill>
                  <a:srgbClr val="000000"/>
                </a:solidFill>
                <a:highlight>
                  <a:srgbClr val="FFFFFF"/>
                </a:highlight>
                <a:latin typeface="Consolas" panose="020B0609020204030204" pitchFamily="49" charset="0"/>
              </a:rPr>
              <a:t>{</a:t>
            </a:r>
          </a:p>
          <a:p>
            <a:pPr defTabSz="179388"/>
            <a:r>
              <a:rPr lang="en-US" sz="1600" dirty="0">
                <a:solidFill>
                  <a:srgbClr val="0000FF"/>
                </a:solidFill>
                <a:highlight>
                  <a:srgbClr val="FFFFFF"/>
                </a:highlight>
                <a:latin typeface="Consolas" panose="020B0609020204030204" pitchFamily="49" charset="0"/>
              </a:rPr>
              <a:t>  int</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arr</a:t>
            </a:r>
            <a:r>
              <a:rPr lang="en-US" sz="1600" dirty="0">
                <a:solidFill>
                  <a:srgbClr val="000000"/>
                </a:solidFill>
                <a:highlight>
                  <a:srgbClr val="FFFFFF"/>
                </a:highlight>
                <a:latin typeface="Consolas" panose="020B0609020204030204" pitchFamily="49" charset="0"/>
              </a:rPr>
              <a:t>[5] = { 3, 5, 1, 7, 9 };</a:t>
            </a:r>
          </a:p>
          <a:p>
            <a:pPr defTabSz="179388"/>
            <a:r>
              <a:rPr lang="en-US" sz="1600" dirty="0">
                <a:solidFill>
                  <a:srgbClr val="880000"/>
                </a:solidFill>
                <a:highlight>
                  <a:srgbClr val="FFFFFF"/>
                </a:highlight>
                <a:latin typeface="Consolas" panose="020B0609020204030204" pitchFamily="49" charset="0"/>
              </a:rPr>
              <a:t>  </a:t>
            </a:r>
            <a:r>
              <a:rPr lang="en-US" sz="1600" dirty="0" err="1">
                <a:solidFill>
                  <a:srgbClr val="880000"/>
                </a:solidFill>
                <a:highlight>
                  <a:srgbClr val="FFFFFF"/>
                </a:highlight>
                <a:latin typeface="Consolas" panose="020B0609020204030204" pitchFamily="49" charset="0"/>
              </a:rPr>
              <a:t>BubbleSort</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arr</a:t>
            </a:r>
            <a:r>
              <a:rPr lang="en-US" sz="1600" dirty="0">
                <a:solidFill>
                  <a:srgbClr val="000000"/>
                </a:solidFill>
                <a:highlight>
                  <a:srgbClr val="FFFFFF"/>
                </a:highlight>
                <a:latin typeface="Consolas" panose="020B0609020204030204" pitchFamily="49" charset="0"/>
              </a:rPr>
              <a:t>, 5, [](</a:t>
            </a:r>
            <a:r>
              <a:rPr lang="en-US" sz="1600" dirty="0">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a</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b</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a</a:t>
            </a:r>
            <a:r>
              <a:rPr lang="en-US" sz="1600" dirty="0">
                <a:solidFill>
                  <a:srgbClr val="000000"/>
                </a:solidFill>
                <a:highlight>
                  <a:srgbClr val="FFFFFF"/>
                </a:highlight>
                <a:latin typeface="Consolas" panose="020B0609020204030204" pitchFamily="49" charset="0"/>
              </a:rPr>
              <a:t> &lt;= </a:t>
            </a:r>
            <a:r>
              <a:rPr lang="en-US" sz="1600" dirty="0">
                <a:solidFill>
                  <a:srgbClr val="000080"/>
                </a:solidFill>
                <a:highlight>
                  <a:srgbClr val="FFFFFF"/>
                </a:highlight>
                <a:latin typeface="Consolas" panose="020B0609020204030204" pitchFamily="49" charset="0"/>
              </a:rPr>
              <a:t>b</a:t>
            </a:r>
            <a:r>
              <a:rPr lang="en-US" sz="1600" dirty="0">
                <a:solidFill>
                  <a:srgbClr val="000000"/>
                </a:solidFill>
                <a:highlight>
                  <a:srgbClr val="FFFFFF"/>
                </a:highlight>
                <a:latin typeface="Consolas" panose="020B0609020204030204" pitchFamily="49" charset="0"/>
              </a:rPr>
              <a:t>; });</a:t>
            </a:r>
          </a:p>
          <a:p>
            <a:pPr defTabSz="179388"/>
            <a:r>
              <a:rPr lang="ru-RU" sz="1600" dirty="0">
                <a:solidFill>
                  <a:srgbClr val="000000"/>
                </a:solidFill>
                <a:highlight>
                  <a:srgbClr val="FFFFFF"/>
                </a:highlight>
                <a:latin typeface="Consolas" panose="020B0609020204030204" pitchFamily="49" charset="0"/>
              </a:rPr>
              <a:t>}</a:t>
            </a:r>
            <a:endParaRPr lang="ru-RU" sz="1600" dirty="0"/>
          </a:p>
        </p:txBody>
      </p:sp>
    </p:spTree>
    <p:custDataLst>
      <p:tags r:id="rId1"/>
    </p:custDataLst>
    <p:extLst>
      <p:ext uri="{BB962C8B-B14F-4D97-AF65-F5344CB8AC3E}">
        <p14:creationId xmlns:p14="http://schemas.microsoft.com/office/powerpoint/2010/main" val="30504425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8A649B1-F25E-48B0-AA00-40BB7793EDCB}"/>
              </a:ext>
            </a:extLst>
          </p:cNvPr>
          <p:cNvSpPr>
            <a:spLocks noGrp="1"/>
          </p:cNvSpPr>
          <p:nvPr>
            <p:ph type="title"/>
          </p:nvPr>
        </p:nvSpPr>
        <p:spPr/>
        <p:txBody>
          <a:bodyPr/>
          <a:lstStyle/>
          <a:p>
            <a:r>
              <a:rPr lang="ru-RU" dirty="0"/>
              <a:t>Способы выделения памяти под объекты</a:t>
            </a:r>
          </a:p>
        </p:txBody>
      </p:sp>
      <p:sp>
        <p:nvSpPr>
          <p:cNvPr id="5" name="Текст 4">
            <a:extLst>
              <a:ext uri="{FF2B5EF4-FFF2-40B4-BE49-F238E27FC236}">
                <a16:creationId xmlns:a16="http://schemas.microsoft.com/office/drawing/2014/main" id="{E429AEB0-6517-4797-AEEB-E228028C8EED}"/>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2015389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dirty="0"/>
              <a:t>Способы выделения памяти в </a:t>
            </a:r>
            <a:r>
              <a:rPr lang="en-US" dirty="0"/>
              <a:t>C++</a:t>
            </a:r>
            <a:endParaRPr lang="ru-RU" dirty="0"/>
          </a:p>
        </p:txBody>
      </p:sp>
      <p:sp>
        <p:nvSpPr>
          <p:cNvPr id="25603" name="Rectangle 3"/>
          <p:cNvSpPr>
            <a:spLocks noGrp="1" noChangeArrowheads="1"/>
          </p:cNvSpPr>
          <p:nvPr>
            <p:ph idx="1"/>
          </p:nvPr>
        </p:nvSpPr>
        <p:spPr/>
        <p:txBody>
          <a:bodyPr/>
          <a:lstStyle/>
          <a:p>
            <a:r>
              <a:rPr lang="ru-RU" sz="2400" b="1" i="1" dirty="0"/>
              <a:t>Статическое</a:t>
            </a:r>
            <a:r>
              <a:rPr lang="ru-RU" sz="2400" dirty="0"/>
              <a:t>: память под объекты выделяется в момент компиляции программы</a:t>
            </a:r>
            <a:endParaRPr lang="en-US" sz="2400" dirty="0"/>
          </a:p>
          <a:p>
            <a:pPr lvl="1"/>
            <a:r>
              <a:rPr lang="ru-RU" sz="2000" dirty="0"/>
              <a:t>Объекты создаются при запуске программы, разрушаются при её завершении</a:t>
            </a:r>
          </a:p>
          <a:p>
            <a:r>
              <a:rPr lang="ru-RU" sz="2400" b="1" i="1" dirty="0"/>
              <a:t>Автоматическое</a:t>
            </a:r>
            <a:r>
              <a:rPr lang="ru-RU" sz="2400" dirty="0"/>
              <a:t>: память под объект выделяется при входе в блок, где объявлена переменная</a:t>
            </a:r>
            <a:r>
              <a:rPr lang="en-US" sz="2400" dirty="0"/>
              <a:t>,</a:t>
            </a:r>
            <a:r>
              <a:rPr lang="ru-RU" sz="2400" dirty="0"/>
              <a:t> и удаляется при выходе из блока</a:t>
            </a:r>
          </a:p>
          <a:p>
            <a:pPr lvl="1"/>
            <a:r>
              <a:rPr lang="ru-RU" sz="2000" dirty="0"/>
              <a:t>Обычно используется стек</a:t>
            </a:r>
          </a:p>
          <a:p>
            <a:pPr lvl="1"/>
            <a:r>
              <a:rPr lang="ru-RU" sz="2000" dirty="0"/>
              <a:t>Подходит для хранения относительно небольших объектов фиксированного размера</a:t>
            </a:r>
          </a:p>
          <a:p>
            <a:r>
              <a:rPr lang="ru-RU" sz="2400" b="1" i="1" dirty="0"/>
              <a:t>Динамическое</a:t>
            </a:r>
            <a:r>
              <a:rPr lang="ru-RU" sz="2400" dirty="0"/>
              <a:t>: программа выделяет память в области памяти, называемой </a:t>
            </a:r>
            <a:r>
              <a:rPr lang="ru-RU" sz="2400" dirty="0">
                <a:solidFill>
                  <a:srgbClr val="FF0000"/>
                </a:solidFill>
                <a:hlinkClick r:id="rId3" tooltip="Куча (информатика)"/>
              </a:rPr>
              <a:t>кучей</a:t>
            </a:r>
            <a:r>
              <a:rPr lang="ru-RU" sz="2400" dirty="0"/>
              <a:t>. Закончив работу с памятью, программа вызывает функцию освобождения памяти</a:t>
            </a:r>
          </a:p>
          <a:p>
            <a:pPr lvl="1"/>
            <a:r>
              <a:rPr lang="ru-RU" sz="2000" dirty="0"/>
              <a:t>Подходит для хранения данных динамического размера</a:t>
            </a:r>
          </a:p>
          <a:p>
            <a:pPr lvl="1"/>
            <a:r>
              <a:rPr lang="ru-RU" sz="2000" dirty="0"/>
              <a:t>Работа с кучей имеет накладные расходы на выделение и освобождение</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603">
                                            <p:txEl>
                                              <p:pRg st="4" end="4"/>
                                            </p:txEl>
                                          </p:spTgt>
                                        </p:tgtEl>
                                        <p:attrNameLst>
                                          <p:attrName>style.visibility</p:attrName>
                                        </p:attrNameLst>
                                      </p:cBhvr>
                                      <p:to>
                                        <p:strVal val="visible"/>
                                      </p:to>
                                    </p:set>
                                    <p:animEffect transition="in" filter="fade">
                                      <p:cBhvr>
                                        <p:cTn id="27" dur="2000"/>
                                        <p:tgtEl>
                                          <p:spTgt spid="256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603">
                                            <p:txEl>
                                              <p:pRg st="5" end="5"/>
                                            </p:txEl>
                                          </p:spTgt>
                                        </p:tgtEl>
                                        <p:attrNameLst>
                                          <p:attrName>style.visibility</p:attrName>
                                        </p:attrNameLst>
                                      </p:cBhvr>
                                      <p:to>
                                        <p:strVal val="visible"/>
                                      </p:to>
                                    </p:set>
                                    <p:animEffect transition="in" filter="fade">
                                      <p:cBhvr>
                                        <p:cTn id="32" dur="2000"/>
                                        <p:tgtEl>
                                          <p:spTgt spid="256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603">
                                            <p:txEl>
                                              <p:pRg st="6" end="6"/>
                                            </p:txEl>
                                          </p:spTgt>
                                        </p:tgtEl>
                                        <p:attrNameLst>
                                          <p:attrName>style.visibility</p:attrName>
                                        </p:attrNameLst>
                                      </p:cBhvr>
                                      <p:to>
                                        <p:strVal val="visible"/>
                                      </p:to>
                                    </p:set>
                                    <p:animEffect transition="in" filter="fade">
                                      <p:cBhvr>
                                        <p:cTn id="37" dur="2000"/>
                                        <p:tgtEl>
                                          <p:spTgt spid="256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603">
                                            <p:txEl>
                                              <p:pRg st="7" end="7"/>
                                            </p:txEl>
                                          </p:spTgt>
                                        </p:tgtEl>
                                        <p:attrNameLst>
                                          <p:attrName>style.visibility</p:attrName>
                                        </p:attrNameLst>
                                      </p:cBhvr>
                                      <p:to>
                                        <p:strVal val="visible"/>
                                      </p:to>
                                    </p:set>
                                    <p:animEffect transition="in" filter="fade">
                                      <p:cBhvr>
                                        <p:cTn id="42"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Заголовок 17">
            <a:extLst>
              <a:ext uri="{FF2B5EF4-FFF2-40B4-BE49-F238E27FC236}">
                <a16:creationId xmlns:a16="http://schemas.microsoft.com/office/drawing/2014/main" id="{434B2EF1-15DF-133B-422B-E15DCA38E1EC}"/>
              </a:ext>
            </a:extLst>
          </p:cNvPr>
          <p:cNvSpPr>
            <a:spLocks noGrp="1"/>
          </p:cNvSpPr>
          <p:nvPr>
            <p:ph type="title"/>
          </p:nvPr>
        </p:nvSpPr>
        <p:spPr/>
        <p:txBody>
          <a:bodyPr>
            <a:normAutofit/>
          </a:bodyPr>
          <a:lstStyle/>
          <a:p>
            <a:r>
              <a:rPr lang="ru-RU" dirty="0"/>
              <a:t>Один из способов распределения памяти для объектов</a:t>
            </a:r>
          </a:p>
        </p:txBody>
      </p:sp>
      <p:grpSp>
        <p:nvGrpSpPr>
          <p:cNvPr id="19" name="Группа 18">
            <a:extLst>
              <a:ext uri="{FF2B5EF4-FFF2-40B4-BE49-F238E27FC236}">
                <a16:creationId xmlns:a16="http://schemas.microsoft.com/office/drawing/2014/main" id="{90FF8F01-0AD4-214A-8A79-A00650F15289}"/>
              </a:ext>
            </a:extLst>
          </p:cNvPr>
          <p:cNvGrpSpPr/>
          <p:nvPr/>
        </p:nvGrpSpPr>
        <p:grpSpPr>
          <a:xfrm>
            <a:off x="2010352" y="2348880"/>
            <a:ext cx="6403400" cy="3672408"/>
            <a:chOff x="1187624" y="764704"/>
            <a:chExt cx="6403400" cy="3672408"/>
          </a:xfrm>
        </p:grpSpPr>
        <p:sp>
          <p:nvSpPr>
            <p:cNvPr id="20" name="Прямоугольник 19">
              <a:extLst>
                <a:ext uri="{FF2B5EF4-FFF2-40B4-BE49-F238E27FC236}">
                  <a16:creationId xmlns:a16="http://schemas.microsoft.com/office/drawing/2014/main" id="{2E9BC286-9D5B-5F32-FDAB-CFCF711CB330}"/>
                </a:ext>
              </a:extLst>
            </p:cNvPr>
            <p:cNvSpPr/>
            <p:nvPr/>
          </p:nvSpPr>
          <p:spPr>
            <a:xfrm>
              <a:off x="1475656" y="764704"/>
              <a:ext cx="1520912" cy="35283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Прямоугольник 20">
              <a:extLst>
                <a:ext uri="{FF2B5EF4-FFF2-40B4-BE49-F238E27FC236}">
                  <a16:creationId xmlns:a16="http://schemas.microsoft.com/office/drawing/2014/main" id="{58291E32-39CD-0D10-6C61-01FE1FF530DC}"/>
                </a:ext>
              </a:extLst>
            </p:cNvPr>
            <p:cNvSpPr/>
            <p:nvPr/>
          </p:nvSpPr>
          <p:spPr>
            <a:xfrm>
              <a:off x="1484400" y="980728"/>
              <a:ext cx="1512168"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Прямоугольник 21">
              <a:extLst>
                <a:ext uri="{FF2B5EF4-FFF2-40B4-BE49-F238E27FC236}">
                  <a16:creationId xmlns:a16="http://schemas.microsoft.com/office/drawing/2014/main" id="{6EB785A3-2FD7-C54C-236C-87B81DCFB0C5}"/>
                </a:ext>
              </a:extLst>
            </p:cNvPr>
            <p:cNvSpPr/>
            <p:nvPr/>
          </p:nvSpPr>
          <p:spPr>
            <a:xfrm>
              <a:off x="1484400" y="2276872"/>
              <a:ext cx="1512168" cy="100811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Прямоугольник 22">
              <a:extLst>
                <a:ext uri="{FF2B5EF4-FFF2-40B4-BE49-F238E27FC236}">
                  <a16:creationId xmlns:a16="http://schemas.microsoft.com/office/drawing/2014/main" id="{B5596752-B9FF-EA19-A5F8-FF6B65C96248}"/>
                </a:ext>
              </a:extLst>
            </p:cNvPr>
            <p:cNvSpPr/>
            <p:nvPr/>
          </p:nvSpPr>
          <p:spPr>
            <a:xfrm>
              <a:off x="1475656" y="3541008"/>
              <a:ext cx="1512168"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4" name="Правая фигурная скобка 23">
              <a:extLst>
                <a:ext uri="{FF2B5EF4-FFF2-40B4-BE49-F238E27FC236}">
                  <a16:creationId xmlns:a16="http://schemas.microsoft.com/office/drawing/2014/main" id="{FAE74B6D-A84D-A56D-EC6B-AFAA86E81AFA}"/>
                </a:ext>
              </a:extLst>
            </p:cNvPr>
            <p:cNvSpPr/>
            <p:nvPr/>
          </p:nvSpPr>
          <p:spPr>
            <a:xfrm>
              <a:off x="3140584" y="1010187"/>
              <a:ext cx="216024" cy="402590"/>
            </a:xfrm>
            <a:prstGeom prst="rightBrace">
              <a:avLst>
                <a:gd name="adj1" fmla="val 563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25" name="Правая фигурная скобка 24">
              <a:extLst>
                <a:ext uri="{FF2B5EF4-FFF2-40B4-BE49-F238E27FC236}">
                  <a16:creationId xmlns:a16="http://schemas.microsoft.com/office/drawing/2014/main" id="{880661B0-6EAE-0924-3A20-C31450955786}"/>
                </a:ext>
              </a:extLst>
            </p:cNvPr>
            <p:cNvSpPr/>
            <p:nvPr/>
          </p:nvSpPr>
          <p:spPr>
            <a:xfrm>
              <a:off x="3147612" y="3541008"/>
              <a:ext cx="216024" cy="504056"/>
            </a:xfrm>
            <a:prstGeom prst="rightBrace">
              <a:avLst>
                <a:gd name="adj1" fmla="val 563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26" name="Правая фигурная скобка 25">
              <a:extLst>
                <a:ext uri="{FF2B5EF4-FFF2-40B4-BE49-F238E27FC236}">
                  <a16:creationId xmlns:a16="http://schemas.microsoft.com/office/drawing/2014/main" id="{DEC24860-9AF6-E367-E30E-79AA5196B18D}"/>
                </a:ext>
              </a:extLst>
            </p:cNvPr>
            <p:cNvSpPr/>
            <p:nvPr/>
          </p:nvSpPr>
          <p:spPr>
            <a:xfrm>
              <a:off x="3147612" y="2276872"/>
              <a:ext cx="216024" cy="1008112"/>
            </a:xfrm>
            <a:prstGeom prst="rightBrace">
              <a:avLst>
                <a:gd name="adj1" fmla="val 563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27" name="TextBox 26">
              <a:extLst>
                <a:ext uri="{FF2B5EF4-FFF2-40B4-BE49-F238E27FC236}">
                  <a16:creationId xmlns:a16="http://schemas.microsoft.com/office/drawing/2014/main" id="{DAEE002B-2204-D889-C3E3-37C1705941F5}"/>
                </a:ext>
              </a:extLst>
            </p:cNvPr>
            <p:cNvSpPr txBox="1"/>
            <p:nvPr/>
          </p:nvSpPr>
          <p:spPr>
            <a:xfrm>
              <a:off x="3500624" y="894828"/>
              <a:ext cx="3456384" cy="646331"/>
            </a:xfrm>
            <a:prstGeom prst="rect">
              <a:avLst/>
            </a:prstGeom>
            <a:noFill/>
          </p:spPr>
          <p:txBody>
            <a:bodyPr wrap="square" rtlCol="0">
              <a:spAutoFit/>
            </a:bodyPr>
            <a:lstStyle/>
            <a:p>
              <a:r>
                <a:rPr lang="ru-RU" dirty="0"/>
                <a:t>Объекты с автоматическим временем жизни</a:t>
              </a:r>
            </a:p>
          </p:txBody>
        </p:sp>
        <p:sp>
          <p:nvSpPr>
            <p:cNvPr id="28" name="TextBox 27">
              <a:extLst>
                <a:ext uri="{FF2B5EF4-FFF2-40B4-BE49-F238E27FC236}">
                  <a16:creationId xmlns:a16="http://schemas.microsoft.com/office/drawing/2014/main" id="{684432F4-4AB1-5411-1C1B-0AE22B30D73A}"/>
                </a:ext>
              </a:extLst>
            </p:cNvPr>
            <p:cNvSpPr txBox="1"/>
            <p:nvPr/>
          </p:nvSpPr>
          <p:spPr>
            <a:xfrm>
              <a:off x="3500624" y="2457762"/>
              <a:ext cx="4020648" cy="646331"/>
            </a:xfrm>
            <a:prstGeom prst="rect">
              <a:avLst/>
            </a:prstGeom>
            <a:noFill/>
          </p:spPr>
          <p:txBody>
            <a:bodyPr wrap="square" rtlCol="0">
              <a:spAutoFit/>
            </a:bodyPr>
            <a:lstStyle/>
            <a:p>
              <a:r>
                <a:rPr lang="ru-RU" dirty="0"/>
                <a:t>Объекты с динамическим временем жизни</a:t>
              </a:r>
            </a:p>
          </p:txBody>
        </p:sp>
        <p:sp>
          <p:nvSpPr>
            <p:cNvPr id="29" name="TextBox 28">
              <a:extLst>
                <a:ext uri="{FF2B5EF4-FFF2-40B4-BE49-F238E27FC236}">
                  <a16:creationId xmlns:a16="http://schemas.microsoft.com/office/drawing/2014/main" id="{E9389FFA-4950-7130-71E3-75100B8DC1AC}"/>
                </a:ext>
              </a:extLst>
            </p:cNvPr>
            <p:cNvSpPr txBox="1"/>
            <p:nvPr/>
          </p:nvSpPr>
          <p:spPr>
            <a:xfrm>
              <a:off x="3500624" y="3469870"/>
              <a:ext cx="4090400" cy="646331"/>
            </a:xfrm>
            <a:prstGeom prst="rect">
              <a:avLst/>
            </a:prstGeom>
            <a:noFill/>
          </p:spPr>
          <p:txBody>
            <a:bodyPr wrap="square" rtlCol="0">
              <a:spAutoFit/>
            </a:bodyPr>
            <a:lstStyle/>
            <a:p>
              <a:r>
                <a:rPr lang="ru-RU" dirty="0"/>
                <a:t>Объекты со статическим временем жизни</a:t>
              </a:r>
            </a:p>
          </p:txBody>
        </p:sp>
        <p:cxnSp>
          <p:nvCxnSpPr>
            <p:cNvPr id="30" name="Прямая со стрелкой 29">
              <a:extLst>
                <a:ext uri="{FF2B5EF4-FFF2-40B4-BE49-F238E27FC236}">
                  <a16:creationId xmlns:a16="http://schemas.microsoft.com/office/drawing/2014/main" id="{C87984C8-06BF-BD22-E7B9-0F56A20B52D6}"/>
                </a:ext>
              </a:extLst>
            </p:cNvPr>
            <p:cNvCxnSpPr>
              <a:cxnSpLocks/>
            </p:cNvCxnSpPr>
            <p:nvPr/>
          </p:nvCxnSpPr>
          <p:spPr>
            <a:xfrm flipV="1">
              <a:off x="1187624" y="764704"/>
              <a:ext cx="0" cy="36724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a:extLst>
                <a:ext uri="{FF2B5EF4-FFF2-40B4-BE49-F238E27FC236}">
                  <a16:creationId xmlns:a16="http://schemas.microsoft.com/office/drawing/2014/main" id="{8A8226E2-CC3B-E175-584B-80FFD1F9DE3E}"/>
                </a:ext>
              </a:extLst>
            </p:cNvPr>
            <p:cNvCxnSpPr>
              <a:cxnSpLocks/>
              <a:stCxn id="21" idx="0"/>
            </p:cNvCxnSpPr>
            <p:nvPr/>
          </p:nvCxnSpPr>
          <p:spPr>
            <a:xfrm>
              <a:off x="2240484" y="980728"/>
              <a:ext cx="0" cy="648072"/>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a:extLst>
                <a:ext uri="{FF2B5EF4-FFF2-40B4-BE49-F238E27FC236}">
                  <a16:creationId xmlns:a16="http://schemas.microsoft.com/office/drawing/2014/main" id="{198D9A12-B414-C7E6-B3DF-E81F0D975E89}"/>
                </a:ext>
              </a:extLst>
            </p:cNvPr>
            <p:cNvCxnSpPr>
              <a:cxnSpLocks/>
              <a:stCxn id="22" idx="2"/>
            </p:cNvCxnSpPr>
            <p:nvPr/>
          </p:nvCxnSpPr>
          <p:spPr>
            <a:xfrm flipV="1">
              <a:off x="2240484" y="1916832"/>
              <a:ext cx="0" cy="1368152"/>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10297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CE7ADD-74B5-EBCF-0FEB-41086A0255AA}"/>
              </a:ext>
            </a:extLst>
          </p:cNvPr>
          <p:cNvSpPr>
            <a:spLocks noGrp="1"/>
          </p:cNvSpPr>
          <p:nvPr>
            <p:ph type="title"/>
          </p:nvPr>
        </p:nvSpPr>
        <p:spPr/>
        <p:txBody>
          <a:bodyPr>
            <a:normAutofit/>
          </a:bodyPr>
          <a:lstStyle/>
          <a:p>
            <a:r>
              <a:rPr lang="ru-RU" dirty="0"/>
              <a:t>Объекты со статическим временем жизни</a:t>
            </a:r>
          </a:p>
        </p:txBody>
      </p:sp>
      <p:sp>
        <p:nvSpPr>
          <p:cNvPr id="8" name="TextBox 7">
            <a:extLst>
              <a:ext uri="{FF2B5EF4-FFF2-40B4-BE49-F238E27FC236}">
                <a16:creationId xmlns:a16="http://schemas.microsoft.com/office/drawing/2014/main" id="{4F777F5E-F586-7625-7047-325C87CA5FAA}"/>
              </a:ext>
            </a:extLst>
          </p:cNvPr>
          <p:cNvSpPr txBox="1"/>
          <p:nvPr/>
        </p:nvSpPr>
        <p:spPr>
          <a:xfrm>
            <a:off x="838200" y="1700808"/>
            <a:ext cx="9722296" cy="5016758"/>
          </a:xfrm>
          <a:prstGeom prst="rect">
            <a:avLst/>
          </a:prstGeom>
          <a:noFill/>
        </p:spPr>
        <p:txBody>
          <a:bodyPr wrap="square">
            <a:spAutoFit/>
          </a:bodyPr>
          <a:lstStyle/>
          <a:p>
            <a:r>
              <a:rPr lang="en-US" sz="1600" kern="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Fn</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Глобальная переменная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существует в единственном экземпляре.</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Адрес переменной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тот же, какой был получен в функции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main</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kern="0" dirty="0" err="1">
                <a:solidFill>
                  <a:srgbClr val="A31515"/>
                </a:solidFill>
                <a:latin typeface="Consolas" panose="020B0609020204030204" pitchFamily="49" charset="0"/>
                <a:ea typeface="Calibri" panose="020F0502020204030204" pitchFamily="34" charset="0"/>
                <a:cs typeface="Consolas" panose="020B0609020204030204" pitchFamily="49" charset="0"/>
              </a:rPr>
              <a:t>Fn</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 &amp;value="s</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&amp;value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value = 1;</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main()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"main(): &amp;value="s</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&amp;value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"value="s</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value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Fn</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Функция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изменила значение переменной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Это изменение будет</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видно и в функции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main</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"value="s</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value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3D4639A-990D-ED45-22DF-473ABBB68F82}"/>
              </a:ext>
            </a:extLst>
          </p:cNvPr>
          <p:cNvSpPr txBox="1"/>
          <p:nvPr/>
        </p:nvSpPr>
        <p:spPr>
          <a:xfrm>
            <a:off x="6401780" y="6358754"/>
            <a:ext cx="5256584" cy="369332"/>
          </a:xfrm>
          <a:prstGeom prst="rect">
            <a:avLst/>
          </a:prstGeom>
          <a:noFill/>
        </p:spPr>
        <p:txBody>
          <a:bodyPr wrap="square">
            <a:spAutoFit/>
          </a:bodyPr>
          <a:lstStyle/>
          <a:p>
            <a:pPr algn="r"/>
            <a:r>
              <a:rPr lang="ru-RU" dirty="0">
                <a:hlinkClick r:id="rId3"/>
              </a:rPr>
              <a:t>https://wandbox.org/permlink/Q8Vb1F7boaXZKDl2</a:t>
            </a:r>
            <a:endParaRPr lang="ru-RU" dirty="0"/>
          </a:p>
        </p:txBody>
      </p:sp>
      <p:sp>
        <p:nvSpPr>
          <p:cNvPr id="13" name="TextBox 12">
            <a:extLst>
              <a:ext uri="{FF2B5EF4-FFF2-40B4-BE49-F238E27FC236}">
                <a16:creationId xmlns:a16="http://schemas.microsoft.com/office/drawing/2014/main" id="{79B4FA88-8A88-93F5-F369-899A49E0FEE0}"/>
              </a:ext>
            </a:extLst>
          </p:cNvPr>
          <p:cNvSpPr txBox="1"/>
          <p:nvPr/>
        </p:nvSpPr>
        <p:spPr>
          <a:xfrm>
            <a:off x="7392144" y="4001812"/>
            <a:ext cx="3275856" cy="1077218"/>
          </a:xfrm>
          <a:prstGeom prst="rect">
            <a:avLst/>
          </a:prstGeom>
          <a:no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latin typeface="Consolas" panose="020B0609020204030204" pitchFamily="49" charset="0"/>
                <a:ea typeface="Times New Roman" panose="02020603050405020304" pitchFamily="18" charset="0"/>
                <a:cs typeface="Courier New" panose="02070309020205020404" pitchFamily="49" charset="0"/>
              </a:rPr>
              <a:t>main(): &amp;value=0x405214</a:t>
            </a:r>
            <a:endParaRPr lang="ru-RU" sz="1600" kern="100" dirty="0">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latin typeface="Consolas" panose="020B0609020204030204" pitchFamily="49" charset="0"/>
                <a:ea typeface="Times New Roman" panose="02020603050405020304" pitchFamily="18" charset="0"/>
                <a:cs typeface="Courier New" panose="02070309020205020404" pitchFamily="49" charset="0"/>
              </a:rPr>
              <a:t>value=0</a:t>
            </a:r>
            <a:endParaRPr lang="ru-RU" sz="1600" kern="100" dirty="0">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err="1">
                <a:latin typeface="Consolas" panose="020B0609020204030204" pitchFamily="49" charset="0"/>
                <a:ea typeface="Times New Roman" panose="02020603050405020304" pitchFamily="18" charset="0"/>
                <a:cs typeface="Courier New" panose="02070309020205020404" pitchFamily="49" charset="0"/>
              </a:rPr>
              <a:t>Fn</a:t>
            </a:r>
            <a:r>
              <a:rPr lang="en-US" sz="1600" kern="0" dirty="0">
                <a:latin typeface="Consolas" panose="020B0609020204030204" pitchFamily="49" charset="0"/>
                <a:ea typeface="Times New Roman" panose="02020603050405020304" pitchFamily="18" charset="0"/>
                <a:cs typeface="Courier New" panose="02070309020205020404" pitchFamily="49" charset="0"/>
              </a:rPr>
              <a:t>(): &amp;value=0x405214</a:t>
            </a:r>
            <a:endParaRPr lang="ru-RU" sz="1600" kern="100" dirty="0">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600" kern="0" dirty="0" err="1">
                <a:latin typeface="Consolas" panose="020B0609020204030204" pitchFamily="49" charset="0"/>
                <a:ea typeface="Times New Roman" panose="02020603050405020304" pitchFamily="18" charset="0"/>
                <a:cs typeface="Courier New" panose="02070309020205020404" pitchFamily="49" charset="0"/>
              </a:rPr>
              <a:t>value</a:t>
            </a:r>
            <a:r>
              <a:rPr lang="ru-RU" sz="1600" kern="0" dirty="0">
                <a:latin typeface="Consolas" panose="020B0609020204030204" pitchFamily="49" charset="0"/>
                <a:ea typeface="Times New Roman" panose="02020603050405020304" pitchFamily="18" charset="0"/>
                <a:cs typeface="Courier New" panose="02070309020205020404" pitchFamily="49" charset="0"/>
              </a:rPr>
              <a:t>=1</a:t>
            </a:r>
            <a:endParaRPr lang="ru-RU" sz="160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Рисунок 3">
            <a:extLst>
              <a:ext uri="{FF2B5EF4-FFF2-40B4-BE49-F238E27FC236}">
                <a16:creationId xmlns:a16="http://schemas.microsoft.com/office/drawing/2014/main" id="{0F7FD4C7-C8EF-430F-8CF5-114F497D1089}"/>
              </a:ext>
            </a:extLst>
          </p:cNvPr>
          <p:cNvPicPr>
            <a:picLocks noChangeAspect="1"/>
          </p:cNvPicPr>
          <p:nvPr/>
        </p:nvPicPr>
        <p:blipFill>
          <a:blip r:embed="rId4"/>
          <a:stretch>
            <a:fillRect/>
          </a:stretch>
        </p:blipFill>
        <p:spPr>
          <a:xfrm>
            <a:off x="9695166" y="1484784"/>
            <a:ext cx="2207568" cy="2207568"/>
          </a:xfrm>
          <a:prstGeom prst="rect">
            <a:avLst/>
          </a:prstGeom>
        </p:spPr>
      </p:pic>
    </p:spTree>
    <p:extLst>
      <p:ext uri="{BB962C8B-B14F-4D97-AF65-F5344CB8AC3E}">
        <p14:creationId xmlns:p14="http://schemas.microsoft.com/office/powerpoint/2010/main" val="166277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3" end="13"/>
                                            </p:txEl>
                                          </p:spTgt>
                                        </p:tgtEl>
                                        <p:attrNameLst>
                                          <p:attrName>style.visibility</p:attrName>
                                        </p:attrNameLst>
                                      </p:cBhvr>
                                      <p:to>
                                        <p:strVal val="visible"/>
                                      </p:to>
                                    </p:set>
                                    <p:animEffect transition="in" filter="fade">
                                      <p:cBhvr>
                                        <p:cTn id="7" dur="500"/>
                                        <p:tgtEl>
                                          <p:spTgt spid="8">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4" end="14"/>
                                            </p:txEl>
                                          </p:spTgt>
                                        </p:tgtEl>
                                        <p:attrNameLst>
                                          <p:attrName>style.visibility</p:attrName>
                                        </p:attrNameLst>
                                      </p:cBhvr>
                                      <p:to>
                                        <p:strVal val="visible"/>
                                      </p:to>
                                    </p:set>
                                    <p:animEffect transition="in" filter="fade">
                                      <p:cBhvr>
                                        <p:cTn id="10" dur="500"/>
                                        <p:tgtEl>
                                          <p:spTgt spid="8">
                                            <p:txEl>
                                              <p:pRg st="14" end="1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fade">
                                      <p:cBhvr>
                                        <p:cTn id="15" dur="500"/>
                                        <p:tgtEl>
                                          <p:spTgt spid="13">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animEffect transition="in" filter="fade">
                                      <p:cBhvr>
                                        <p:cTn id="18" dur="500"/>
                                        <p:tgtEl>
                                          <p:spTgt spid="1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xEl>
                                              <p:pRg st="15" end="15"/>
                                            </p:txEl>
                                          </p:spTgt>
                                        </p:tgtEl>
                                        <p:attrNameLst>
                                          <p:attrName>style.visibility</p:attrName>
                                        </p:attrNameLst>
                                      </p:cBhvr>
                                      <p:to>
                                        <p:strVal val="visible"/>
                                      </p:to>
                                    </p:set>
                                    <p:animEffect transition="in" filter="fade">
                                      <p:cBhvr>
                                        <p:cTn id="23" dur="500"/>
                                        <p:tgtEl>
                                          <p:spTgt spid="8">
                                            <p:txEl>
                                              <p:pRg st="15" end="1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xEl>
                                              <p:pRg st="2" end="2"/>
                                            </p:txEl>
                                          </p:spTgt>
                                        </p:tgtEl>
                                        <p:attrNameLst>
                                          <p:attrName>style.visibility</p:attrName>
                                        </p:attrNameLst>
                                      </p:cBhvr>
                                      <p:to>
                                        <p:strVal val="visible"/>
                                      </p:to>
                                    </p:set>
                                    <p:animEffect transition="in" filter="fade">
                                      <p:cBhvr>
                                        <p:cTn id="28" dur="500"/>
                                        <p:tgtEl>
                                          <p:spTgt spid="1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xEl>
                                              <p:pRg st="16" end="16"/>
                                            </p:txEl>
                                          </p:spTgt>
                                        </p:tgtEl>
                                        <p:attrNameLst>
                                          <p:attrName>style.visibility</p:attrName>
                                        </p:attrNameLst>
                                      </p:cBhvr>
                                      <p:to>
                                        <p:strVal val="visible"/>
                                      </p:to>
                                    </p:set>
                                    <p:animEffect transition="in" filter="fade">
                                      <p:cBhvr>
                                        <p:cTn id="33" dur="500"/>
                                        <p:tgtEl>
                                          <p:spTgt spid="8">
                                            <p:txEl>
                                              <p:pRg st="16" end="1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8">
                                            <p:txEl>
                                              <p:pRg st="17" end="17"/>
                                            </p:txEl>
                                          </p:spTgt>
                                        </p:tgtEl>
                                        <p:attrNameLst>
                                          <p:attrName>style.visibility</p:attrName>
                                        </p:attrNameLst>
                                      </p:cBhvr>
                                      <p:to>
                                        <p:strVal val="visible"/>
                                      </p:to>
                                    </p:set>
                                    <p:animEffect transition="in" filter="fade">
                                      <p:cBhvr>
                                        <p:cTn id="36" dur="500"/>
                                        <p:tgtEl>
                                          <p:spTgt spid="8">
                                            <p:txEl>
                                              <p:pRg st="17" end="1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8">
                                            <p:txEl>
                                              <p:pRg st="18" end="18"/>
                                            </p:txEl>
                                          </p:spTgt>
                                        </p:tgtEl>
                                        <p:attrNameLst>
                                          <p:attrName>style.visibility</p:attrName>
                                        </p:attrNameLst>
                                      </p:cBhvr>
                                      <p:to>
                                        <p:strVal val="visible"/>
                                      </p:to>
                                    </p:set>
                                    <p:animEffect transition="in" filter="fade">
                                      <p:cBhvr>
                                        <p:cTn id="39" dur="500"/>
                                        <p:tgtEl>
                                          <p:spTgt spid="8">
                                            <p:txEl>
                                              <p:pRg st="18" end="1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
                                            <p:txEl>
                                              <p:pRg st="3" end="3"/>
                                            </p:txEl>
                                          </p:spTgt>
                                        </p:tgtEl>
                                        <p:attrNameLst>
                                          <p:attrName>style.visibility</p:attrName>
                                        </p:attrNameLst>
                                      </p:cBhvr>
                                      <p:to>
                                        <p:strVal val="visible"/>
                                      </p:to>
                                    </p:set>
                                    <p:animEffect transition="in" filter="fade">
                                      <p:cBhvr>
                                        <p:cTn id="44"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C53BAE-9C22-4F9E-91DB-0CCFCFAF64FB}"/>
              </a:ext>
            </a:extLst>
          </p:cNvPr>
          <p:cNvSpPr>
            <a:spLocks noGrp="1"/>
          </p:cNvSpPr>
          <p:nvPr>
            <p:ph type="title"/>
          </p:nvPr>
        </p:nvSpPr>
        <p:spPr/>
        <p:txBody>
          <a:bodyPr/>
          <a:lstStyle/>
          <a:p>
            <a:r>
              <a:rPr lang="ru-RU" dirty="0"/>
              <a:t>Объекты в памяти</a:t>
            </a:r>
          </a:p>
        </p:txBody>
      </p:sp>
      <p:sp>
        <p:nvSpPr>
          <p:cNvPr id="3" name="Объект 2">
            <a:extLst>
              <a:ext uri="{FF2B5EF4-FFF2-40B4-BE49-F238E27FC236}">
                <a16:creationId xmlns:a16="http://schemas.microsoft.com/office/drawing/2014/main" id="{0636AB03-1D9B-44E1-9ED6-9711A016EEE4}"/>
              </a:ext>
            </a:extLst>
          </p:cNvPr>
          <p:cNvSpPr>
            <a:spLocks noGrp="1"/>
          </p:cNvSpPr>
          <p:nvPr>
            <p:ph idx="1"/>
          </p:nvPr>
        </p:nvSpPr>
        <p:spPr/>
        <p:txBody>
          <a:bodyPr/>
          <a:lstStyle/>
          <a:p>
            <a:r>
              <a:rPr lang="ru-RU" dirty="0"/>
              <a:t>Объект – регион в памяти, обладающий свойствами</a:t>
            </a:r>
          </a:p>
          <a:p>
            <a:pPr lvl="1"/>
            <a:r>
              <a:rPr lang="ru-RU" dirty="0"/>
              <a:t>Размер</a:t>
            </a:r>
          </a:p>
          <a:p>
            <a:pPr lvl="1"/>
            <a:r>
              <a:rPr lang="ru-RU" dirty="0"/>
              <a:t>Выравнивание</a:t>
            </a:r>
          </a:p>
          <a:p>
            <a:pPr lvl="1"/>
            <a:r>
              <a:rPr lang="ru-RU" dirty="0"/>
              <a:t>Тип</a:t>
            </a:r>
          </a:p>
          <a:p>
            <a:pPr lvl="1"/>
            <a:r>
              <a:rPr lang="ru-RU" dirty="0"/>
              <a:t>Продолжительность времени жизни</a:t>
            </a:r>
          </a:p>
          <a:p>
            <a:pPr lvl="1"/>
            <a:r>
              <a:rPr lang="ru-RU" dirty="0"/>
              <a:t>Опциональное имя</a:t>
            </a:r>
          </a:p>
        </p:txBody>
      </p:sp>
    </p:spTree>
    <p:extLst>
      <p:ext uri="{BB962C8B-B14F-4D97-AF65-F5344CB8AC3E}">
        <p14:creationId xmlns:p14="http://schemas.microsoft.com/office/powerpoint/2010/main" val="4911031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5ACBB9-99E8-E0FE-0DF0-542679BA7DD2}"/>
              </a:ext>
            </a:extLst>
          </p:cNvPr>
          <p:cNvSpPr>
            <a:spLocks noGrp="1"/>
          </p:cNvSpPr>
          <p:nvPr>
            <p:ph type="title"/>
          </p:nvPr>
        </p:nvSpPr>
        <p:spPr/>
        <p:txBody>
          <a:bodyPr>
            <a:normAutofit/>
          </a:bodyPr>
          <a:lstStyle/>
          <a:p>
            <a:r>
              <a:rPr lang="ru-RU" dirty="0"/>
              <a:t>Автоматическое выделение памяти</a:t>
            </a:r>
          </a:p>
        </p:txBody>
      </p:sp>
      <p:sp>
        <p:nvSpPr>
          <p:cNvPr id="3" name="Объект 2">
            <a:extLst>
              <a:ext uri="{FF2B5EF4-FFF2-40B4-BE49-F238E27FC236}">
                <a16:creationId xmlns:a16="http://schemas.microsoft.com/office/drawing/2014/main" id="{5590829A-4F7D-76F8-EBEC-FBB8E0D016AC}"/>
              </a:ext>
            </a:extLst>
          </p:cNvPr>
          <p:cNvSpPr>
            <a:spLocks noGrp="1"/>
          </p:cNvSpPr>
          <p:nvPr>
            <p:ph idx="1"/>
          </p:nvPr>
        </p:nvSpPr>
        <p:spPr/>
        <p:txBody>
          <a:bodyPr>
            <a:normAutofit/>
          </a:bodyPr>
          <a:lstStyle/>
          <a:p>
            <a:r>
              <a:rPr lang="ru-RU" dirty="0"/>
              <a:t>Память для хранения объекта выделяется при входе в блок, в котором объявлен объект и освобождается при выходе из объекта</a:t>
            </a:r>
          </a:p>
          <a:p>
            <a:pPr lvl="1"/>
            <a:r>
              <a:rPr lang="ru-RU" dirty="0"/>
              <a:t>Используется локальными переменными и аргументами функций</a:t>
            </a:r>
          </a:p>
          <a:p>
            <a:r>
              <a:rPr lang="ru-RU" dirty="0"/>
              <a:t>Локальные переменные обычно хранятся в стеке вызова функций</a:t>
            </a:r>
          </a:p>
          <a:p>
            <a:pPr lvl="1"/>
            <a:r>
              <a:rPr lang="ru-RU" dirty="0"/>
              <a:t>При входе в функцию программа выделяет кадр стека для хранения локальных переменных</a:t>
            </a:r>
          </a:p>
          <a:p>
            <a:pPr lvl="1"/>
            <a:r>
              <a:rPr lang="ru-RU" dirty="0"/>
              <a:t>При выходе из функции кадр стека удаляется</a:t>
            </a:r>
            <a:endParaRPr lang="en-US" dirty="0"/>
          </a:p>
          <a:p>
            <a:pPr lvl="1"/>
            <a:r>
              <a:rPr lang="ru-RU" dirty="0"/>
              <a:t>Есть архитектуры, у которых стек данных располагается отдельно от стека вызова (например, «Эльбрус»)</a:t>
            </a:r>
          </a:p>
        </p:txBody>
      </p:sp>
    </p:spTree>
    <p:extLst>
      <p:ext uri="{BB962C8B-B14F-4D97-AF65-F5344CB8AC3E}">
        <p14:creationId xmlns:p14="http://schemas.microsoft.com/office/powerpoint/2010/main" val="22578791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4E366739-AFB8-81BF-00B0-F41E38B3E62D}"/>
              </a:ext>
            </a:extLst>
          </p:cNvPr>
          <p:cNvSpPr>
            <a:spLocks noGrp="1"/>
          </p:cNvSpPr>
          <p:nvPr>
            <p:ph type="title"/>
          </p:nvPr>
        </p:nvSpPr>
        <p:spPr/>
        <p:txBody>
          <a:bodyPr>
            <a:normAutofit/>
          </a:bodyPr>
          <a:lstStyle/>
          <a:p>
            <a:r>
              <a:rPr lang="ru-RU" dirty="0"/>
              <a:t>Кадр стека </a:t>
            </a:r>
            <a:r>
              <a:rPr lang="en-US" dirty="0"/>
              <a:t>main()-&gt;Func1()-&gt;Func2()</a:t>
            </a:r>
            <a:endParaRPr lang="ru-RU" dirty="0"/>
          </a:p>
        </p:txBody>
      </p:sp>
      <p:sp>
        <p:nvSpPr>
          <p:cNvPr id="6" name="Прямоугольник 5">
            <a:extLst>
              <a:ext uri="{FF2B5EF4-FFF2-40B4-BE49-F238E27FC236}">
                <a16:creationId xmlns:a16="http://schemas.microsoft.com/office/drawing/2014/main" id="{14C69D8E-4C9C-3BC1-9F6F-4094967AC5DB}"/>
              </a:ext>
            </a:extLst>
          </p:cNvPr>
          <p:cNvSpPr/>
          <p:nvPr/>
        </p:nvSpPr>
        <p:spPr>
          <a:xfrm>
            <a:off x="5120014" y="3116089"/>
            <a:ext cx="2314119"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chemeClr val="tx1"/>
                </a:solidFill>
              </a:rPr>
              <a:t>Кадр стека функции </a:t>
            </a:r>
            <a:r>
              <a:rPr lang="en-US" sz="1600" dirty="0">
                <a:solidFill>
                  <a:schemeClr val="tx1"/>
                </a:solidFill>
              </a:rPr>
              <a:t>Func1</a:t>
            </a:r>
            <a:endParaRPr lang="ru-RU" sz="1600" dirty="0">
              <a:solidFill>
                <a:schemeClr val="tx1"/>
              </a:solidFill>
            </a:endParaRPr>
          </a:p>
        </p:txBody>
      </p:sp>
      <p:sp>
        <p:nvSpPr>
          <p:cNvPr id="7" name="Прямоугольник 6">
            <a:extLst>
              <a:ext uri="{FF2B5EF4-FFF2-40B4-BE49-F238E27FC236}">
                <a16:creationId xmlns:a16="http://schemas.microsoft.com/office/drawing/2014/main" id="{D2EC5E7B-818A-DAB0-C8D8-4541DD19E2A0}"/>
              </a:ext>
            </a:extLst>
          </p:cNvPr>
          <p:cNvSpPr/>
          <p:nvPr/>
        </p:nvSpPr>
        <p:spPr>
          <a:xfrm>
            <a:off x="5120014" y="3873384"/>
            <a:ext cx="2314118" cy="905985"/>
          </a:xfrm>
          <a:prstGeom prst="rect">
            <a:avLst/>
          </a:prstGeom>
          <a:solidFill>
            <a:srgbClr val="00B0F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t>Кадр стека функции </a:t>
            </a:r>
            <a:r>
              <a:rPr lang="en-US" sz="1600" dirty="0"/>
              <a:t>Func2</a:t>
            </a:r>
            <a:endParaRPr lang="ru-RU" sz="1600" dirty="0"/>
          </a:p>
        </p:txBody>
      </p:sp>
      <p:sp>
        <p:nvSpPr>
          <p:cNvPr id="8" name="Прямоугольник 7">
            <a:extLst>
              <a:ext uri="{FF2B5EF4-FFF2-40B4-BE49-F238E27FC236}">
                <a16:creationId xmlns:a16="http://schemas.microsoft.com/office/drawing/2014/main" id="{2E1BFF91-B260-3CCE-A1E9-9732275A427D}"/>
              </a:ext>
            </a:extLst>
          </p:cNvPr>
          <p:cNvSpPr/>
          <p:nvPr/>
        </p:nvSpPr>
        <p:spPr>
          <a:xfrm>
            <a:off x="5120014" y="2068340"/>
            <a:ext cx="2314118" cy="927114"/>
          </a:xfrm>
          <a:prstGeom prst="rect">
            <a:avLst/>
          </a:prstGeom>
          <a:solidFill>
            <a:srgbClr val="FFFF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chemeClr val="tx1"/>
                </a:solidFill>
              </a:rPr>
              <a:t>Кадр стека функции</a:t>
            </a:r>
            <a:r>
              <a:rPr lang="en-US" sz="1600" dirty="0">
                <a:solidFill>
                  <a:schemeClr val="tx1"/>
                </a:solidFill>
              </a:rPr>
              <a:t> main</a:t>
            </a:r>
            <a:endParaRPr lang="ru-RU" sz="1600" dirty="0">
              <a:solidFill>
                <a:schemeClr val="tx1"/>
              </a:solidFill>
            </a:endParaRPr>
          </a:p>
        </p:txBody>
      </p:sp>
      <p:sp>
        <p:nvSpPr>
          <p:cNvPr id="9" name="TextBox 8">
            <a:extLst>
              <a:ext uri="{FF2B5EF4-FFF2-40B4-BE49-F238E27FC236}">
                <a16:creationId xmlns:a16="http://schemas.microsoft.com/office/drawing/2014/main" id="{21E468EC-7AF0-35F5-91FF-0E2931B5E7A6}"/>
              </a:ext>
            </a:extLst>
          </p:cNvPr>
          <p:cNvSpPr txBox="1"/>
          <p:nvPr/>
        </p:nvSpPr>
        <p:spPr>
          <a:xfrm>
            <a:off x="7476613" y="2135187"/>
            <a:ext cx="795411" cy="369332"/>
          </a:xfrm>
          <a:prstGeom prst="rect">
            <a:avLst/>
          </a:prstGeom>
          <a:noFill/>
        </p:spPr>
        <p:txBody>
          <a:bodyPr wrap="none" rtlCol="0">
            <a:spAutoFit/>
          </a:bodyPr>
          <a:lstStyle/>
          <a:p>
            <a:r>
              <a:rPr lang="en-US" dirty="0"/>
              <a:t>main()</a:t>
            </a:r>
            <a:endParaRPr lang="ru-RU" dirty="0"/>
          </a:p>
        </p:txBody>
      </p:sp>
      <p:sp>
        <p:nvSpPr>
          <p:cNvPr id="10" name="TextBox 9">
            <a:extLst>
              <a:ext uri="{FF2B5EF4-FFF2-40B4-BE49-F238E27FC236}">
                <a16:creationId xmlns:a16="http://schemas.microsoft.com/office/drawing/2014/main" id="{61198C37-4A27-0799-5D45-621E60B6C562}"/>
              </a:ext>
            </a:extLst>
          </p:cNvPr>
          <p:cNvSpPr txBox="1"/>
          <p:nvPr/>
        </p:nvSpPr>
        <p:spPr>
          <a:xfrm>
            <a:off x="7476613" y="3147150"/>
            <a:ext cx="889987" cy="369332"/>
          </a:xfrm>
          <a:prstGeom prst="rect">
            <a:avLst/>
          </a:prstGeom>
          <a:noFill/>
        </p:spPr>
        <p:txBody>
          <a:bodyPr wrap="none" rtlCol="0">
            <a:spAutoFit/>
          </a:bodyPr>
          <a:lstStyle/>
          <a:p>
            <a:r>
              <a:rPr lang="en-US" dirty="0"/>
              <a:t>Func1()</a:t>
            </a:r>
            <a:endParaRPr lang="ru-RU" dirty="0"/>
          </a:p>
        </p:txBody>
      </p:sp>
      <p:sp>
        <p:nvSpPr>
          <p:cNvPr id="11" name="TextBox 10">
            <a:extLst>
              <a:ext uri="{FF2B5EF4-FFF2-40B4-BE49-F238E27FC236}">
                <a16:creationId xmlns:a16="http://schemas.microsoft.com/office/drawing/2014/main" id="{48A4A1ED-754D-528F-A5A3-6F2E89AC92B8}"/>
              </a:ext>
            </a:extLst>
          </p:cNvPr>
          <p:cNvSpPr txBox="1"/>
          <p:nvPr/>
        </p:nvSpPr>
        <p:spPr>
          <a:xfrm>
            <a:off x="7476613" y="3867527"/>
            <a:ext cx="889987" cy="369332"/>
          </a:xfrm>
          <a:prstGeom prst="rect">
            <a:avLst/>
          </a:prstGeom>
          <a:noFill/>
        </p:spPr>
        <p:txBody>
          <a:bodyPr wrap="none" rtlCol="0">
            <a:spAutoFit/>
          </a:bodyPr>
          <a:lstStyle/>
          <a:p>
            <a:r>
              <a:rPr lang="en-US" dirty="0"/>
              <a:t>Func2()</a:t>
            </a:r>
            <a:endParaRPr lang="ru-RU" dirty="0"/>
          </a:p>
        </p:txBody>
      </p:sp>
      <p:cxnSp>
        <p:nvCxnSpPr>
          <p:cNvPr id="12" name="Прямая со стрелкой 11">
            <a:extLst>
              <a:ext uri="{FF2B5EF4-FFF2-40B4-BE49-F238E27FC236}">
                <a16:creationId xmlns:a16="http://schemas.microsoft.com/office/drawing/2014/main" id="{72EA4C75-D2A1-011F-D62E-8E5C9A629D37}"/>
              </a:ext>
            </a:extLst>
          </p:cNvPr>
          <p:cNvCxnSpPr>
            <a:cxnSpLocks/>
          </p:cNvCxnSpPr>
          <p:nvPr/>
        </p:nvCxnSpPr>
        <p:spPr>
          <a:xfrm flipV="1">
            <a:off x="5048006" y="1626370"/>
            <a:ext cx="0" cy="50792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a:extLst>
              <a:ext uri="{FF2B5EF4-FFF2-40B4-BE49-F238E27FC236}">
                <a16:creationId xmlns:a16="http://schemas.microsoft.com/office/drawing/2014/main" id="{D98174D6-2915-2EF8-EA00-76AB6066914E}"/>
              </a:ext>
            </a:extLst>
          </p:cNvPr>
          <p:cNvCxnSpPr>
            <a:cxnSpLocks/>
          </p:cNvCxnSpPr>
          <p:nvPr/>
        </p:nvCxnSpPr>
        <p:spPr>
          <a:xfrm>
            <a:off x="4687966" y="1914400"/>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id="{6F526E52-5E61-6BCA-BB78-D0972E51823F}"/>
              </a:ext>
            </a:extLst>
          </p:cNvPr>
          <p:cNvCxnSpPr>
            <a:cxnSpLocks/>
          </p:cNvCxnSpPr>
          <p:nvPr/>
        </p:nvCxnSpPr>
        <p:spPr>
          <a:xfrm>
            <a:off x="4687966" y="3066528"/>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a:extLst>
              <a:ext uri="{FF2B5EF4-FFF2-40B4-BE49-F238E27FC236}">
                <a16:creationId xmlns:a16="http://schemas.microsoft.com/office/drawing/2014/main" id="{1C15FBEB-FB5B-0A2E-9D6B-5700235A7F0E}"/>
              </a:ext>
            </a:extLst>
          </p:cNvPr>
          <p:cNvCxnSpPr>
            <a:cxnSpLocks/>
          </p:cNvCxnSpPr>
          <p:nvPr/>
        </p:nvCxnSpPr>
        <p:spPr>
          <a:xfrm>
            <a:off x="4687966" y="3830998"/>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a:extLst>
              <a:ext uri="{FF2B5EF4-FFF2-40B4-BE49-F238E27FC236}">
                <a16:creationId xmlns:a16="http://schemas.microsoft.com/office/drawing/2014/main" id="{21D9C707-5FA1-9B32-C2FE-EC1102F2C794}"/>
              </a:ext>
            </a:extLst>
          </p:cNvPr>
          <p:cNvCxnSpPr>
            <a:cxnSpLocks/>
          </p:cNvCxnSpPr>
          <p:nvPr/>
        </p:nvCxnSpPr>
        <p:spPr>
          <a:xfrm>
            <a:off x="4687966" y="4866728"/>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17" name="Полилиния: фигура 16">
            <a:extLst>
              <a:ext uri="{FF2B5EF4-FFF2-40B4-BE49-F238E27FC236}">
                <a16:creationId xmlns:a16="http://schemas.microsoft.com/office/drawing/2014/main" id="{E585FB68-6521-1FE3-76C1-D9804843C8B6}"/>
              </a:ext>
            </a:extLst>
          </p:cNvPr>
          <p:cNvSpPr/>
          <p:nvPr/>
        </p:nvSpPr>
        <p:spPr>
          <a:xfrm>
            <a:off x="8226224" y="2365938"/>
            <a:ext cx="478714" cy="887767"/>
          </a:xfrm>
          <a:custGeom>
            <a:avLst/>
            <a:gdLst>
              <a:gd name="connsiteX0" fmla="*/ 0 w 478714"/>
              <a:gd name="connsiteY0" fmla="*/ 0 h 887767"/>
              <a:gd name="connsiteX1" fmla="*/ 470517 w 478714"/>
              <a:gd name="connsiteY1" fmla="*/ 301841 h 887767"/>
              <a:gd name="connsiteX2" fmla="*/ 301841 w 478714"/>
              <a:gd name="connsiteY2" fmla="*/ 887767 h 887767"/>
            </a:gdLst>
            <a:ahLst/>
            <a:cxnLst>
              <a:cxn ang="0">
                <a:pos x="connsiteX0" y="connsiteY0"/>
              </a:cxn>
              <a:cxn ang="0">
                <a:pos x="connsiteX1" y="connsiteY1"/>
              </a:cxn>
              <a:cxn ang="0">
                <a:pos x="connsiteX2" y="connsiteY2"/>
              </a:cxn>
            </a:cxnLst>
            <a:rect l="l" t="t" r="r" b="b"/>
            <a:pathLst>
              <a:path w="478714" h="887767">
                <a:moveTo>
                  <a:pt x="0" y="0"/>
                </a:moveTo>
                <a:cubicBezTo>
                  <a:pt x="210105" y="76940"/>
                  <a:pt x="420210" y="153880"/>
                  <a:pt x="470517" y="301841"/>
                </a:cubicBezTo>
                <a:cubicBezTo>
                  <a:pt x="520824" y="449802"/>
                  <a:pt x="324035" y="756082"/>
                  <a:pt x="301841" y="88776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олилиния: фигура 17">
            <a:extLst>
              <a:ext uri="{FF2B5EF4-FFF2-40B4-BE49-F238E27FC236}">
                <a16:creationId xmlns:a16="http://schemas.microsoft.com/office/drawing/2014/main" id="{2175F5D4-F500-4B94-E86E-7D18960A2241}"/>
              </a:ext>
            </a:extLst>
          </p:cNvPr>
          <p:cNvSpPr/>
          <p:nvPr/>
        </p:nvSpPr>
        <p:spPr>
          <a:xfrm>
            <a:off x="8360374" y="3354561"/>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a:extLst>
              <a:ext uri="{FF2B5EF4-FFF2-40B4-BE49-F238E27FC236}">
                <a16:creationId xmlns:a16="http://schemas.microsoft.com/office/drawing/2014/main" id="{4B86A8E7-E890-3966-F32F-A37BF749B7C7}"/>
              </a:ext>
            </a:extLst>
          </p:cNvPr>
          <p:cNvSpPr/>
          <p:nvPr/>
        </p:nvSpPr>
        <p:spPr>
          <a:xfrm>
            <a:off x="5120014" y="4954078"/>
            <a:ext cx="2314113" cy="156882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Мусор от предыдущих вызовов функции</a:t>
            </a:r>
          </a:p>
        </p:txBody>
      </p:sp>
      <p:grpSp>
        <p:nvGrpSpPr>
          <p:cNvPr id="23" name="Группа 22">
            <a:extLst>
              <a:ext uri="{FF2B5EF4-FFF2-40B4-BE49-F238E27FC236}">
                <a16:creationId xmlns:a16="http://schemas.microsoft.com/office/drawing/2014/main" id="{50B6A07E-5C14-CDA2-B58A-3A231CBF3962}"/>
              </a:ext>
            </a:extLst>
          </p:cNvPr>
          <p:cNvGrpSpPr/>
          <p:nvPr/>
        </p:nvGrpSpPr>
        <p:grpSpPr>
          <a:xfrm>
            <a:off x="2279576" y="4461807"/>
            <a:ext cx="2588410" cy="646331"/>
            <a:chOff x="755576" y="4461806"/>
            <a:chExt cx="2588410" cy="646331"/>
          </a:xfrm>
        </p:grpSpPr>
        <p:sp>
          <p:nvSpPr>
            <p:cNvPr id="19" name="Стрелка: влево 18">
              <a:extLst>
                <a:ext uri="{FF2B5EF4-FFF2-40B4-BE49-F238E27FC236}">
                  <a16:creationId xmlns:a16="http://schemas.microsoft.com/office/drawing/2014/main" id="{3BAB8C14-5ED3-4723-2897-18D7C0679FB5}"/>
                </a:ext>
              </a:extLst>
            </p:cNvPr>
            <p:cNvSpPr/>
            <p:nvPr/>
          </p:nvSpPr>
          <p:spPr>
            <a:xfrm flipH="1">
              <a:off x="2810258" y="4682062"/>
              <a:ext cx="533728" cy="3693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a:extLst>
                <a:ext uri="{FF2B5EF4-FFF2-40B4-BE49-F238E27FC236}">
                  <a16:creationId xmlns:a16="http://schemas.microsoft.com/office/drawing/2014/main" id="{8E588522-D6E5-C1A9-FD17-4DB638DBCA86}"/>
                </a:ext>
              </a:extLst>
            </p:cNvPr>
            <p:cNvSpPr txBox="1"/>
            <p:nvPr/>
          </p:nvSpPr>
          <p:spPr>
            <a:xfrm>
              <a:off x="755576" y="4461806"/>
              <a:ext cx="2054682" cy="646331"/>
            </a:xfrm>
            <a:prstGeom prst="rect">
              <a:avLst/>
            </a:prstGeom>
            <a:noFill/>
          </p:spPr>
          <p:txBody>
            <a:bodyPr wrap="square" rtlCol="0">
              <a:spAutoFit/>
            </a:bodyPr>
            <a:lstStyle/>
            <a:p>
              <a:r>
                <a:rPr lang="ru-RU" dirty="0"/>
                <a:t>Позиция текущего кадра стека</a:t>
              </a:r>
            </a:p>
          </p:txBody>
        </p:sp>
      </p:grpSp>
      <p:sp>
        <p:nvSpPr>
          <p:cNvPr id="22" name="TextBox 21">
            <a:extLst>
              <a:ext uri="{FF2B5EF4-FFF2-40B4-BE49-F238E27FC236}">
                <a16:creationId xmlns:a16="http://schemas.microsoft.com/office/drawing/2014/main" id="{FB238C65-A63C-40C1-B33A-26EC6513008F}"/>
              </a:ext>
            </a:extLst>
          </p:cNvPr>
          <p:cNvSpPr txBox="1"/>
          <p:nvPr/>
        </p:nvSpPr>
        <p:spPr>
          <a:xfrm>
            <a:off x="196746" y="1564293"/>
            <a:ext cx="3636957" cy="2862322"/>
          </a:xfrm>
          <a:prstGeom prst="rect">
            <a:avLst/>
          </a:prstGeom>
          <a:noFill/>
        </p:spPr>
        <p:txBody>
          <a:bodyPr wrap="square">
            <a:spAutoFit/>
          </a:bodyPr>
          <a:lstStyle/>
          <a:p>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Func2(</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b)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Func1(</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b) {</a:t>
            </a:r>
          </a:p>
          <a:p>
            <a:r>
              <a:rPr lang="en-US" b="0" dirty="0">
                <a:solidFill>
                  <a:srgbClr val="000000"/>
                </a:solidFill>
                <a:effectLst/>
                <a:latin typeface="Consolas" panose="020B0609020204030204" pitchFamily="49" charset="0"/>
              </a:rPr>
              <a:t>    Func2(a + b);</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    Func1();</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2936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p:bldP spid="11" grpId="0"/>
      <p:bldP spid="17" grpId="0" animBg="1"/>
      <p:bldP spid="18" grpId="0" animBg="1"/>
      <p:bldP spid="2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9A61B4-8820-B86A-7043-54B78F2AB9A7}"/>
              </a:ext>
            </a:extLst>
          </p:cNvPr>
          <p:cNvSpPr>
            <a:spLocks noGrp="1"/>
          </p:cNvSpPr>
          <p:nvPr>
            <p:ph type="title"/>
          </p:nvPr>
        </p:nvSpPr>
        <p:spPr/>
        <p:txBody>
          <a:bodyPr>
            <a:normAutofit/>
          </a:bodyPr>
          <a:lstStyle/>
          <a:p>
            <a:r>
              <a:rPr lang="ru-RU" dirty="0"/>
              <a:t>Рекурсивное вычисление факториала</a:t>
            </a:r>
          </a:p>
        </p:txBody>
      </p:sp>
      <p:sp>
        <p:nvSpPr>
          <p:cNvPr id="4" name="TextBox 3">
            <a:extLst>
              <a:ext uri="{FF2B5EF4-FFF2-40B4-BE49-F238E27FC236}">
                <a16:creationId xmlns:a16="http://schemas.microsoft.com/office/drawing/2014/main" id="{34FEAE6C-3A7C-D85A-CC9E-3D6F0E9A7F29}"/>
              </a:ext>
            </a:extLst>
          </p:cNvPr>
          <p:cNvSpPr txBox="1"/>
          <p:nvPr/>
        </p:nvSpPr>
        <p:spPr>
          <a:xfrm>
            <a:off x="838200" y="1595021"/>
            <a:ext cx="9722296" cy="5078313"/>
          </a:xfrm>
          <a:prstGeom prst="rect">
            <a:avLst/>
          </a:prstGeom>
          <a:noFill/>
        </p:spPr>
        <p:txBody>
          <a:bodyPr wrap="square">
            <a:spAutoFit/>
          </a:bodyPr>
          <a:lstStyle/>
          <a:p>
            <a:r>
              <a:rPr lang="en-US" dirty="0">
                <a:solidFill>
                  <a:srgbClr val="808080"/>
                </a:solidFill>
                <a:latin typeface="Consolas" panose="020B0609020204030204" pitchFamily="49" charset="0"/>
              </a:rPr>
              <a:t>#include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&lt;iostream&gt;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srgbClr val="000000"/>
                </a:solidFill>
                <a:latin typeface="Consolas" panose="020B0609020204030204" pitchFamily="49" charset="0"/>
              </a:rPr>
              <a:t> std;</a:t>
            </a:r>
          </a:p>
          <a:p>
            <a:endParaRPr lang="ru-RU" dirty="0">
              <a:solidFill>
                <a:srgbClr val="000000"/>
              </a:solidFill>
              <a:latin typeface="Consolas" panose="020B0609020204030204" pitchFamily="49" charset="0"/>
            </a:endParaRPr>
          </a:p>
          <a:p>
            <a:r>
              <a:rPr lang="ru-RU" dirty="0">
                <a:solidFill>
                  <a:srgbClr val="008000"/>
                </a:solidFill>
                <a:latin typeface="Consolas" panose="020B0609020204030204" pitchFamily="49" charset="0"/>
              </a:rPr>
              <a:t>// Функция для рекурсивного вычисления факториала:</a:t>
            </a:r>
            <a:endParaRPr lang="ru-RU" dirty="0">
              <a:solidFill>
                <a:srgbClr val="000000"/>
              </a:solidFill>
              <a:latin typeface="Consolas" panose="020B0609020204030204" pitchFamily="49" charset="0"/>
            </a:endParaRPr>
          </a:p>
          <a:p>
            <a:r>
              <a:rPr lang="ru-RU" dirty="0">
                <a:solidFill>
                  <a:srgbClr val="008000"/>
                </a:solidFill>
                <a:latin typeface="Consolas" panose="020B0609020204030204" pitchFamily="49" charset="0"/>
              </a:rPr>
              <a:t>// 0! = 1</a:t>
            </a:r>
            <a:endParaRPr lang="ru-RU"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n! = n*(n-1)!</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Factorial(</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a:t>
            </a:r>
          </a:p>
          <a:p>
            <a:r>
              <a:rPr lang="pt-BR" dirty="0">
                <a:solidFill>
                  <a:srgbClr val="000000"/>
                </a:solidFill>
                <a:latin typeface="Consolas" panose="020B0609020204030204" pitchFamily="49" charset="0"/>
              </a:rPr>
              <a:t>  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  Factorial("s</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 &amp;n="s</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&amp;</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endl;</a:t>
            </a:r>
          </a:p>
          <a:p>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return</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&gt; 0 ?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Factorial(</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- 1) : 1;</a:t>
            </a:r>
          </a:p>
          <a:p>
            <a:r>
              <a:rPr lang="ru-RU"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 {</a:t>
            </a:r>
          </a:p>
          <a:p>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 0; i &lt; 4; ++i) {</a:t>
            </a:r>
          </a:p>
          <a:p>
            <a:r>
              <a:rPr lang="en-US">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Calculating factorial of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f = Factorial(</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"Result is: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f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  }</a:t>
            </a:r>
          </a:p>
          <a:p>
            <a:r>
              <a:rPr lang="ru-RU" dirty="0">
                <a:solidFill>
                  <a:srgbClr val="000000"/>
                </a:solidFill>
                <a:latin typeface="Consolas" panose="020B0609020204030204" pitchFamily="49" charset="0"/>
              </a:rPr>
              <a:t>}</a:t>
            </a:r>
            <a:endParaRPr lang="ru-RU" dirty="0"/>
          </a:p>
        </p:txBody>
      </p:sp>
      <p:sp>
        <p:nvSpPr>
          <p:cNvPr id="6" name="TextBox 5">
            <a:extLst>
              <a:ext uri="{FF2B5EF4-FFF2-40B4-BE49-F238E27FC236}">
                <a16:creationId xmlns:a16="http://schemas.microsoft.com/office/drawing/2014/main" id="{0447A21D-E543-314F-9C5B-29F1AAC3E28C}"/>
              </a:ext>
            </a:extLst>
          </p:cNvPr>
          <p:cNvSpPr txBox="1"/>
          <p:nvPr/>
        </p:nvSpPr>
        <p:spPr>
          <a:xfrm>
            <a:off x="6096000" y="6488668"/>
            <a:ext cx="5844648" cy="369332"/>
          </a:xfrm>
          <a:prstGeom prst="rect">
            <a:avLst/>
          </a:prstGeom>
          <a:noFill/>
        </p:spPr>
        <p:txBody>
          <a:bodyPr wrap="square">
            <a:spAutoFit/>
          </a:bodyPr>
          <a:lstStyle/>
          <a:p>
            <a:pPr algn="r"/>
            <a:r>
              <a:rPr lang="ru-RU" dirty="0">
                <a:hlinkClick r:id="rId2"/>
              </a:rPr>
              <a:t>https://wandbox.org/permlink/tC4HG6ZqcZT2lm3P</a:t>
            </a:r>
            <a:endParaRPr lang="ru-RU" dirty="0"/>
          </a:p>
        </p:txBody>
      </p:sp>
      <p:pic>
        <p:nvPicPr>
          <p:cNvPr id="5" name="Рисунок 4">
            <a:extLst>
              <a:ext uri="{FF2B5EF4-FFF2-40B4-BE49-F238E27FC236}">
                <a16:creationId xmlns:a16="http://schemas.microsoft.com/office/drawing/2014/main" id="{BB8E65A3-79B8-4531-9CA3-84038510FED0}"/>
              </a:ext>
            </a:extLst>
          </p:cNvPr>
          <p:cNvPicPr>
            <a:picLocks noChangeAspect="1"/>
          </p:cNvPicPr>
          <p:nvPr/>
        </p:nvPicPr>
        <p:blipFill>
          <a:blip r:embed="rId3"/>
          <a:stretch>
            <a:fillRect/>
          </a:stretch>
        </p:blipFill>
        <p:spPr>
          <a:xfrm>
            <a:off x="9426452" y="1268760"/>
            <a:ext cx="2534004" cy="2553056"/>
          </a:xfrm>
          <a:prstGeom prst="rect">
            <a:avLst/>
          </a:prstGeom>
        </p:spPr>
      </p:pic>
    </p:spTree>
    <p:extLst>
      <p:ext uri="{BB962C8B-B14F-4D97-AF65-F5344CB8AC3E}">
        <p14:creationId xmlns:p14="http://schemas.microsoft.com/office/powerpoint/2010/main" val="230459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fade">
                                      <p:cBhvr>
                                        <p:cTn id="16" dur="500"/>
                                        <p:tgtEl>
                                          <p:spTgt spid="4">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Effect transition="in" filter="fade">
                                      <p:cBhvr>
                                        <p:cTn id="19" dur="500"/>
                                        <p:tgtEl>
                                          <p:spTgt spid="4">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fade">
                                      <p:cBhvr>
                                        <p:cTn id="22" dur="500"/>
                                        <p:tgtEl>
                                          <p:spTgt spid="4">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animEffect transition="in" filter="fade">
                                      <p:cBhvr>
                                        <p:cTn id="25" dur="500"/>
                                        <p:tgtEl>
                                          <p:spTgt spid="4">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1" end="11"/>
                                            </p:txEl>
                                          </p:spTgt>
                                        </p:tgtEl>
                                        <p:attrNameLst>
                                          <p:attrName>style.visibility</p:attrName>
                                        </p:attrNameLst>
                                      </p:cBhvr>
                                      <p:to>
                                        <p:strVal val="visible"/>
                                      </p:to>
                                    </p:set>
                                    <p:animEffect transition="in" filter="fade">
                                      <p:cBhvr>
                                        <p:cTn id="30" dur="500"/>
                                        <p:tgtEl>
                                          <p:spTgt spid="4">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animEffect transition="in" filter="fade">
                                      <p:cBhvr>
                                        <p:cTn id="33" dur="500"/>
                                        <p:tgtEl>
                                          <p:spTgt spid="4">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13" end="13"/>
                                            </p:txEl>
                                          </p:spTgt>
                                        </p:tgtEl>
                                        <p:attrNameLst>
                                          <p:attrName>style.visibility</p:attrName>
                                        </p:attrNameLst>
                                      </p:cBhvr>
                                      <p:to>
                                        <p:strVal val="visible"/>
                                      </p:to>
                                    </p:set>
                                    <p:animEffect transition="in" filter="fade">
                                      <p:cBhvr>
                                        <p:cTn id="36" dur="500"/>
                                        <p:tgtEl>
                                          <p:spTgt spid="4">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14" end="14"/>
                                            </p:txEl>
                                          </p:spTgt>
                                        </p:tgtEl>
                                        <p:attrNameLst>
                                          <p:attrName>style.visibility</p:attrName>
                                        </p:attrNameLst>
                                      </p:cBhvr>
                                      <p:to>
                                        <p:strVal val="visible"/>
                                      </p:to>
                                    </p:set>
                                    <p:animEffect transition="in" filter="fade">
                                      <p:cBhvr>
                                        <p:cTn id="39" dur="500"/>
                                        <p:tgtEl>
                                          <p:spTgt spid="4">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15" end="15"/>
                                            </p:txEl>
                                          </p:spTgt>
                                        </p:tgtEl>
                                        <p:attrNameLst>
                                          <p:attrName>style.visibility</p:attrName>
                                        </p:attrNameLst>
                                      </p:cBhvr>
                                      <p:to>
                                        <p:strVal val="visible"/>
                                      </p:to>
                                    </p:set>
                                    <p:animEffect transition="in" filter="fade">
                                      <p:cBhvr>
                                        <p:cTn id="42" dur="500"/>
                                        <p:tgtEl>
                                          <p:spTgt spid="4">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16" end="16"/>
                                            </p:txEl>
                                          </p:spTgt>
                                        </p:tgtEl>
                                        <p:attrNameLst>
                                          <p:attrName>style.visibility</p:attrName>
                                        </p:attrNameLst>
                                      </p:cBhvr>
                                      <p:to>
                                        <p:strVal val="visible"/>
                                      </p:to>
                                    </p:set>
                                    <p:animEffect transition="in" filter="fade">
                                      <p:cBhvr>
                                        <p:cTn id="45" dur="500"/>
                                        <p:tgtEl>
                                          <p:spTgt spid="4">
                                            <p:txEl>
                                              <p:pRg st="16" end="16"/>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7" end="17"/>
                                            </p:txEl>
                                          </p:spTgt>
                                        </p:tgtEl>
                                        <p:attrNameLst>
                                          <p:attrName>style.visibility</p:attrName>
                                        </p:attrNameLst>
                                      </p:cBhvr>
                                      <p:to>
                                        <p:strVal val="visible"/>
                                      </p:to>
                                    </p:set>
                                    <p:animEffect transition="in" filter="fade">
                                      <p:cBhvr>
                                        <p:cTn id="48"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E85EFD-5770-042D-CFFC-3240BC9AF3C1}"/>
              </a:ext>
            </a:extLst>
          </p:cNvPr>
          <p:cNvSpPr txBox="1"/>
          <p:nvPr/>
        </p:nvSpPr>
        <p:spPr>
          <a:xfrm>
            <a:off x="2063552" y="260650"/>
            <a:ext cx="6318448" cy="6555641"/>
          </a:xfrm>
          <a:prstGeom prst="rect">
            <a:avLst/>
          </a:prstGeom>
          <a:noFill/>
        </p:spPr>
        <p:txBody>
          <a:bodyPr wrap="square">
            <a:spAutoFit/>
          </a:bodyPr>
          <a:lstStyle/>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0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rgbClr val="FF0000"/>
                </a:solidFill>
                <a:latin typeface="Consolas" panose="020B0609020204030204" pitchFamily="49" charset="0"/>
              </a:rPr>
              <a:t>0x7fff9c2d29fc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1</a:t>
            </a:r>
          </a:p>
          <a:p>
            <a:endParaRPr lang="ru-RU" sz="2000" dirty="0">
              <a:latin typeface="Consolas" panose="020B0609020204030204" pitchFamily="49" charset="0"/>
            </a:endParaRPr>
          </a:p>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1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(1): &amp;n=</a:t>
            </a:r>
            <a:r>
              <a:rPr lang="ru-RU" sz="2000" dirty="0">
                <a:solidFill>
                  <a:srgbClr val="FF0000"/>
                </a:solidFill>
                <a:latin typeface="Consolas" panose="020B0609020204030204" pitchFamily="49" charset="0"/>
              </a:rPr>
              <a:t>0x7fff9c2d29fc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rgbClr val="00B0F0"/>
                </a:solidFill>
                <a:latin typeface="Consolas" panose="020B0609020204030204" pitchFamily="49" charset="0"/>
              </a:rPr>
              <a:t>0x7fff9c2d298c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1</a:t>
            </a:r>
          </a:p>
          <a:p>
            <a:endParaRPr lang="ru-RU" sz="2000" dirty="0">
              <a:latin typeface="Consolas" panose="020B0609020204030204" pitchFamily="49" charset="0"/>
            </a:endParaRPr>
          </a:p>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2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(2): &amp;n=</a:t>
            </a:r>
            <a:r>
              <a:rPr lang="ru-RU" sz="2000" dirty="0">
                <a:solidFill>
                  <a:srgbClr val="FF0000"/>
                </a:solidFill>
                <a:latin typeface="Consolas" panose="020B0609020204030204" pitchFamily="49" charset="0"/>
              </a:rPr>
              <a:t>0x7fff9c2d29fc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(1): &amp;n=</a:t>
            </a:r>
            <a:r>
              <a:rPr lang="ru-RU" sz="2000" dirty="0">
                <a:solidFill>
                  <a:srgbClr val="00B0F0"/>
                </a:solidFill>
                <a:latin typeface="Consolas" panose="020B0609020204030204" pitchFamily="49" charset="0"/>
              </a:rPr>
              <a:t>0x7fff9c2d298c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rgbClr val="00B050"/>
                </a:solidFill>
                <a:latin typeface="Consolas" panose="020B0609020204030204" pitchFamily="49" charset="0"/>
              </a:rPr>
              <a:t>0x7fff9c2d291c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2</a:t>
            </a:r>
          </a:p>
          <a:p>
            <a:endParaRPr lang="ru-RU" sz="2000" dirty="0">
              <a:latin typeface="Consolas" panose="020B0609020204030204" pitchFamily="49" charset="0"/>
            </a:endParaRPr>
          </a:p>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3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(3): &amp;n=</a:t>
            </a:r>
            <a:r>
              <a:rPr lang="ru-RU" sz="2000" dirty="0">
                <a:solidFill>
                  <a:srgbClr val="FF0000"/>
                </a:solidFill>
                <a:latin typeface="Consolas" panose="020B0609020204030204" pitchFamily="49" charset="0"/>
              </a:rPr>
              <a:t>0x7fff9c2d29fc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(2): &amp;n=</a:t>
            </a:r>
            <a:r>
              <a:rPr lang="ru-RU" sz="2000" dirty="0">
                <a:solidFill>
                  <a:srgbClr val="00B0F0"/>
                </a:solidFill>
                <a:latin typeface="Consolas" panose="020B0609020204030204" pitchFamily="49" charset="0"/>
              </a:rPr>
              <a:t>0x7fff9c2d298c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(1): &amp;n=</a:t>
            </a:r>
            <a:r>
              <a:rPr lang="ru-RU" sz="2000" dirty="0">
                <a:solidFill>
                  <a:srgbClr val="00B050"/>
                </a:solidFill>
                <a:latin typeface="Consolas" panose="020B0609020204030204" pitchFamily="49" charset="0"/>
              </a:rPr>
              <a:t>0x7fff9c2d291c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chemeClr val="accent1">
                    <a:lumMod val="75000"/>
                  </a:schemeClr>
                </a:solidFill>
                <a:latin typeface="Consolas" panose="020B0609020204030204" pitchFamily="49" charset="0"/>
              </a:rPr>
              <a:t>0x7fff9c2d28ac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6</a:t>
            </a:r>
          </a:p>
        </p:txBody>
      </p:sp>
    </p:spTree>
    <p:extLst>
      <p:ext uri="{BB962C8B-B14F-4D97-AF65-F5344CB8AC3E}">
        <p14:creationId xmlns:p14="http://schemas.microsoft.com/office/powerpoint/2010/main" val="405749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Effect transition="in" filter="fade">
                                      <p:cBhvr>
                                        <p:cTn id="35" dur="500"/>
                                        <p:tgtEl>
                                          <p:spTgt spid="4">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fade">
                                      <p:cBhvr>
                                        <p:cTn id="40" dur="500"/>
                                        <p:tgtEl>
                                          <p:spTgt spid="4">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animEffect transition="in" filter="fade">
                                      <p:cBhvr>
                                        <p:cTn id="45" dur="500"/>
                                        <p:tgtEl>
                                          <p:spTgt spid="4">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12" end="12"/>
                                            </p:txEl>
                                          </p:spTgt>
                                        </p:tgtEl>
                                        <p:attrNameLst>
                                          <p:attrName>style.visibility</p:attrName>
                                        </p:attrNameLst>
                                      </p:cBhvr>
                                      <p:to>
                                        <p:strVal val="visible"/>
                                      </p:to>
                                    </p:set>
                                    <p:animEffect transition="in" filter="fade">
                                      <p:cBhvr>
                                        <p:cTn id="50" dur="500"/>
                                        <p:tgtEl>
                                          <p:spTgt spid="4">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animEffect transition="in" filter="fade">
                                      <p:cBhvr>
                                        <p:cTn id="55" dur="500"/>
                                        <p:tgtEl>
                                          <p:spTgt spid="4">
                                            <p:txEl>
                                              <p:pRg st="13" end="1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15" end="15"/>
                                            </p:txEl>
                                          </p:spTgt>
                                        </p:tgtEl>
                                        <p:attrNameLst>
                                          <p:attrName>style.visibility</p:attrName>
                                        </p:attrNameLst>
                                      </p:cBhvr>
                                      <p:to>
                                        <p:strVal val="visible"/>
                                      </p:to>
                                    </p:set>
                                    <p:animEffect transition="in" filter="fade">
                                      <p:cBhvr>
                                        <p:cTn id="60" dur="500"/>
                                        <p:tgtEl>
                                          <p:spTgt spid="4">
                                            <p:txEl>
                                              <p:pRg st="15" end="15"/>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
                                            <p:txEl>
                                              <p:pRg st="16" end="16"/>
                                            </p:txEl>
                                          </p:spTgt>
                                        </p:tgtEl>
                                        <p:attrNameLst>
                                          <p:attrName>style.visibility</p:attrName>
                                        </p:attrNameLst>
                                      </p:cBhvr>
                                      <p:to>
                                        <p:strVal val="visible"/>
                                      </p:to>
                                    </p:set>
                                    <p:animEffect transition="in" filter="fade">
                                      <p:cBhvr>
                                        <p:cTn id="65" dur="500"/>
                                        <p:tgtEl>
                                          <p:spTgt spid="4">
                                            <p:txEl>
                                              <p:pRg st="16" end="1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4">
                                            <p:txEl>
                                              <p:pRg st="17" end="17"/>
                                            </p:txEl>
                                          </p:spTgt>
                                        </p:tgtEl>
                                        <p:attrNameLst>
                                          <p:attrName>style.visibility</p:attrName>
                                        </p:attrNameLst>
                                      </p:cBhvr>
                                      <p:to>
                                        <p:strVal val="visible"/>
                                      </p:to>
                                    </p:set>
                                    <p:animEffect transition="in" filter="fade">
                                      <p:cBhvr>
                                        <p:cTn id="70" dur="500"/>
                                        <p:tgtEl>
                                          <p:spTgt spid="4">
                                            <p:txEl>
                                              <p:pRg st="17" end="17"/>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
                                            <p:txEl>
                                              <p:pRg st="18" end="18"/>
                                            </p:txEl>
                                          </p:spTgt>
                                        </p:tgtEl>
                                        <p:attrNameLst>
                                          <p:attrName>style.visibility</p:attrName>
                                        </p:attrNameLst>
                                      </p:cBhvr>
                                      <p:to>
                                        <p:strVal val="visible"/>
                                      </p:to>
                                    </p:set>
                                    <p:animEffect transition="in" filter="fade">
                                      <p:cBhvr>
                                        <p:cTn id="75" dur="500"/>
                                        <p:tgtEl>
                                          <p:spTgt spid="4">
                                            <p:txEl>
                                              <p:pRg st="18" end="18"/>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4">
                                            <p:txEl>
                                              <p:pRg st="19" end="19"/>
                                            </p:txEl>
                                          </p:spTgt>
                                        </p:tgtEl>
                                        <p:attrNameLst>
                                          <p:attrName>style.visibility</p:attrName>
                                        </p:attrNameLst>
                                      </p:cBhvr>
                                      <p:to>
                                        <p:strVal val="visible"/>
                                      </p:to>
                                    </p:set>
                                    <p:animEffect transition="in" filter="fade">
                                      <p:cBhvr>
                                        <p:cTn id="80" dur="500"/>
                                        <p:tgtEl>
                                          <p:spTgt spid="4">
                                            <p:txEl>
                                              <p:pRg st="19" end="19"/>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4">
                                            <p:txEl>
                                              <p:pRg st="20" end="20"/>
                                            </p:txEl>
                                          </p:spTgt>
                                        </p:tgtEl>
                                        <p:attrNameLst>
                                          <p:attrName>style.visibility</p:attrName>
                                        </p:attrNameLst>
                                      </p:cBhvr>
                                      <p:to>
                                        <p:strVal val="visible"/>
                                      </p:to>
                                    </p:set>
                                    <p:animEffect transition="in" filter="fade">
                                      <p:cBhvr>
                                        <p:cTn id="85" dur="500"/>
                                        <p:tgtEl>
                                          <p:spTgt spid="4">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D9C428FA-3F39-D57D-918F-A10EE3EEA51B}"/>
              </a:ext>
            </a:extLst>
          </p:cNvPr>
          <p:cNvGrpSpPr/>
          <p:nvPr/>
        </p:nvGrpSpPr>
        <p:grpSpPr>
          <a:xfrm>
            <a:off x="1721514" y="1789454"/>
            <a:ext cx="8748972" cy="4928804"/>
            <a:chOff x="143508" y="444412"/>
            <a:chExt cx="8748972" cy="4928804"/>
          </a:xfrm>
        </p:grpSpPr>
        <p:grpSp>
          <p:nvGrpSpPr>
            <p:cNvPr id="3" name="Группа 2">
              <a:extLst>
                <a:ext uri="{FF2B5EF4-FFF2-40B4-BE49-F238E27FC236}">
                  <a16:creationId xmlns:a16="http://schemas.microsoft.com/office/drawing/2014/main" id="{D94BF308-7B6E-A2F2-9773-7FF6D8BCB773}"/>
                </a:ext>
              </a:extLst>
            </p:cNvPr>
            <p:cNvGrpSpPr/>
            <p:nvPr/>
          </p:nvGrpSpPr>
          <p:grpSpPr>
            <a:xfrm>
              <a:off x="5076056" y="1988840"/>
              <a:ext cx="2016224" cy="648072"/>
              <a:chOff x="2051720" y="908720"/>
              <a:chExt cx="2016224" cy="648072"/>
            </a:xfrm>
          </p:grpSpPr>
          <p:sp>
            <p:nvSpPr>
              <p:cNvPr id="54" name="Прямоугольник 53">
                <a:extLst>
                  <a:ext uri="{FF2B5EF4-FFF2-40B4-BE49-F238E27FC236}">
                    <a16:creationId xmlns:a16="http://schemas.microsoft.com/office/drawing/2014/main" id="{A9387DAE-67C2-9B80-B3DF-A51CD6798E2E}"/>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5" name="Прямоугольник 54">
                <a:extLst>
                  <a:ext uri="{FF2B5EF4-FFF2-40B4-BE49-F238E27FC236}">
                    <a16:creationId xmlns:a16="http://schemas.microsoft.com/office/drawing/2014/main" id="{52A0D2A2-6A6A-AE4C-9AEE-BAA520C8742C}"/>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n=3</a:t>
                </a:r>
                <a:endParaRPr lang="ru-RU" dirty="0"/>
              </a:p>
            </p:txBody>
          </p:sp>
        </p:grpSp>
        <p:grpSp>
          <p:nvGrpSpPr>
            <p:cNvPr id="4" name="Группа 3">
              <a:extLst>
                <a:ext uri="{FF2B5EF4-FFF2-40B4-BE49-F238E27FC236}">
                  <a16:creationId xmlns:a16="http://schemas.microsoft.com/office/drawing/2014/main" id="{5A54C54B-D63B-4013-2F9F-B6D493B6AEF6}"/>
                </a:ext>
              </a:extLst>
            </p:cNvPr>
            <p:cNvGrpSpPr/>
            <p:nvPr/>
          </p:nvGrpSpPr>
          <p:grpSpPr>
            <a:xfrm>
              <a:off x="5076056" y="2746135"/>
              <a:ext cx="2016224" cy="648072"/>
              <a:chOff x="2051720" y="908720"/>
              <a:chExt cx="2016224" cy="648072"/>
            </a:xfrm>
          </p:grpSpPr>
          <p:sp>
            <p:nvSpPr>
              <p:cNvPr id="52" name="Прямоугольник 51">
                <a:extLst>
                  <a:ext uri="{FF2B5EF4-FFF2-40B4-BE49-F238E27FC236}">
                    <a16:creationId xmlns:a16="http://schemas.microsoft.com/office/drawing/2014/main" id="{643D2398-1E83-23A6-C55B-C8346AFB7249}"/>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Прямоугольник 52">
                <a:extLst>
                  <a:ext uri="{FF2B5EF4-FFF2-40B4-BE49-F238E27FC236}">
                    <a16:creationId xmlns:a16="http://schemas.microsoft.com/office/drawing/2014/main" id="{52BE8A1E-121F-FC6E-82A6-05545943F8B1}"/>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endParaRPr lang="ru-RU" dirty="0"/>
              </a:p>
            </p:txBody>
          </p:sp>
        </p:grpSp>
        <p:grpSp>
          <p:nvGrpSpPr>
            <p:cNvPr id="5" name="Группа 4">
              <a:extLst>
                <a:ext uri="{FF2B5EF4-FFF2-40B4-BE49-F238E27FC236}">
                  <a16:creationId xmlns:a16="http://schemas.microsoft.com/office/drawing/2014/main" id="{B6ABA6FE-F1DA-5C46-BF54-E7EB191EDEFF}"/>
                </a:ext>
              </a:extLst>
            </p:cNvPr>
            <p:cNvGrpSpPr/>
            <p:nvPr/>
          </p:nvGrpSpPr>
          <p:grpSpPr>
            <a:xfrm>
              <a:off x="5076056" y="3503430"/>
              <a:ext cx="2016224" cy="648072"/>
              <a:chOff x="2051720" y="908720"/>
              <a:chExt cx="2016224" cy="648072"/>
            </a:xfrm>
          </p:grpSpPr>
          <p:sp>
            <p:nvSpPr>
              <p:cNvPr id="50" name="Прямоугольник 49">
                <a:extLst>
                  <a:ext uri="{FF2B5EF4-FFF2-40B4-BE49-F238E27FC236}">
                    <a16:creationId xmlns:a16="http://schemas.microsoft.com/office/drawing/2014/main" id="{F4BBD532-DE3B-98F0-72A7-C737D8DA9FAD}"/>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1" name="Прямоугольник 50">
                <a:extLst>
                  <a:ext uri="{FF2B5EF4-FFF2-40B4-BE49-F238E27FC236}">
                    <a16:creationId xmlns:a16="http://schemas.microsoft.com/office/drawing/2014/main" id="{C93C98C9-4BEB-673B-88F1-3B1955E502CC}"/>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n=1</a:t>
                </a:r>
                <a:endParaRPr lang="ru-RU" dirty="0"/>
              </a:p>
            </p:txBody>
          </p:sp>
        </p:grpSp>
        <p:grpSp>
          <p:nvGrpSpPr>
            <p:cNvPr id="6" name="Группа 5">
              <a:extLst>
                <a:ext uri="{FF2B5EF4-FFF2-40B4-BE49-F238E27FC236}">
                  <a16:creationId xmlns:a16="http://schemas.microsoft.com/office/drawing/2014/main" id="{C7640847-4B46-39AD-16DA-FE930BA28F62}"/>
                </a:ext>
              </a:extLst>
            </p:cNvPr>
            <p:cNvGrpSpPr/>
            <p:nvPr/>
          </p:nvGrpSpPr>
          <p:grpSpPr>
            <a:xfrm>
              <a:off x="5076056" y="4260725"/>
              <a:ext cx="2016224" cy="648072"/>
              <a:chOff x="2051720" y="908720"/>
              <a:chExt cx="2016224" cy="648072"/>
            </a:xfrm>
          </p:grpSpPr>
          <p:sp>
            <p:nvSpPr>
              <p:cNvPr id="48" name="Прямоугольник 47">
                <a:extLst>
                  <a:ext uri="{FF2B5EF4-FFF2-40B4-BE49-F238E27FC236}">
                    <a16:creationId xmlns:a16="http://schemas.microsoft.com/office/drawing/2014/main" id="{432994DD-E30C-3277-49D5-7D98E9880420}"/>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Прямоугольник 48">
                <a:extLst>
                  <a:ext uri="{FF2B5EF4-FFF2-40B4-BE49-F238E27FC236}">
                    <a16:creationId xmlns:a16="http://schemas.microsoft.com/office/drawing/2014/main" id="{88F8B081-F2EE-7895-79F0-E92DB4C557A5}"/>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n=0</a:t>
                </a:r>
                <a:endParaRPr lang="ru-RU" dirty="0"/>
              </a:p>
            </p:txBody>
          </p:sp>
        </p:grpSp>
        <p:grpSp>
          <p:nvGrpSpPr>
            <p:cNvPr id="7" name="Группа 6">
              <a:extLst>
                <a:ext uri="{FF2B5EF4-FFF2-40B4-BE49-F238E27FC236}">
                  <a16:creationId xmlns:a16="http://schemas.microsoft.com/office/drawing/2014/main" id="{4441C338-25F8-8DCF-AAAD-56B186FB5441}"/>
                </a:ext>
              </a:extLst>
            </p:cNvPr>
            <p:cNvGrpSpPr/>
            <p:nvPr/>
          </p:nvGrpSpPr>
          <p:grpSpPr>
            <a:xfrm>
              <a:off x="5076056" y="941091"/>
              <a:ext cx="2016224" cy="927114"/>
              <a:chOff x="2051720" y="629678"/>
              <a:chExt cx="2016224" cy="927114"/>
            </a:xfrm>
          </p:grpSpPr>
          <p:sp>
            <p:nvSpPr>
              <p:cNvPr id="45" name="Прямоугольник 44">
                <a:extLst>
                  <a:ext uri="{FF2B5EF4-FFF2-40B4-BE49-F238E27FC236}">
                    <a16:creationId xmlns:a16="http://schemas.microsoft.com/office/drawing/2014/main" id="{31E57DC9-EFCB-7403-4383-F6DB71398FC5}"/>
                  </a:ext>
                </a:extLst>
              </p:cNvPr>
              <p:cNvSpPr/>
              <p:nvPr/>
            </p:nvSpPr>
            <p:spPr>
              <a:xfrm>
                <a:off x="2051720" y="629678"/>
                <a:ext cx="2016224" cy="927114"/>
              </a:xfrm>
              <a:prstGeom prst="rect">
                <a:avLst/>
              </a:prstGeom>
              <a:solidFill>
                <a:srgbClr val="FFFF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Прямоугольник 45">
                <a:extLst>
                  <a:ext uri="{FF2B5EF4-FFF2-40B4-BE49-F238E27FC236}">
                    <a16:creationId xmlns:a16="http://schemas.microsoft.com/office/drawing/2014/main" id="{43544CE9-6748-C45F-F81C-1CCC8BCF666F}"/>
                  </a:ext>
                </a:extLst>
              </p:cNvPr>
              <p:cNvSpPr/>
              <p:nvPr/>
            </p:nvSpPr>
            <p:spPr>
              <a:xfrm>
                <a:off x="2339752" y="777825"/>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i=3</a:t>
                </a:r>
                <a:endParaRPr lang="ru-RU" dirty="0"/>
              </a:p>
            </p:txBody>
          </p:sp>
          <p:sp>
            <p:nvSpPr>
              <p:cNvPr id="47" name="Прямоугольник 46">
                <a:extLst>
                  <a:ext uri="{FF2B5EF4-FFF2-40B4-BE49-F238E27FC236}">
                    <a16:creationId xmlns:a16="http://schemas.microsoft.com/office/drawing/2014/main" id="{BED44428-6BC6-2BF5-5C71-838FBE2F1F18}"/>
                  </a:ext>
                </a:extLst>
              </p:cNvPr>
              <p:cNvSpPr/>
              <p:nvPr/>
            </p:nvSpPr>
            <p:spPr>
              <a:xfrm>
                <a:off x="2339752" y="1149558"/>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endParaRPr lang="ru-RU" dirty="0"/>
              </a:p>
            </p:txBody>
          </p:sp>
        </p:grpSp>
        <p:sp>
          <p:nvSpPr>
            <p:cNvPr id="8" name="TextBox 7">
              <a:extLst>
                <a:ext uri="{FF2B5EF4-FFF2-40B4-BE49-F238E27FC236}">
                  <a16:creationId xmlns:a16="http://schemas.microsoft.com/office/drawing/2014/main" id="{500C766B-1637-2FF7-536D-4ED25EE6B72A}"/>
                </a:ext>
              </a:extLst>
            </p:cNvPr>
            <p:cNvSpPr txBox="1"/>
            <p:nvPr/>
          </p:nvSpPr>
          <p:spPr>
            <a:xfrm>
              <a:off x="7308304" y="1007938"/>
              <a:ext cx="795411" cy="369332"/>
            </a:xfrm>
            <a:prstGeom prst="rect">
              <a:avLst/>
            </a:prstGeom>
            <a:noFill/>
          </p:spPr>
          <p:txBody>
            <a:bodyPr wrap="none" rtlCol="0">
              <a:spAutoFit/>
            </a:bodyPr>
            <a:lstStyle/>
            <a:p>
              <a:r>
                <a:rPr lang="en-US" dirty="0"/>
                <a:t>main()</a:t>
              </a:r>
              <a:endParaRPr lang="ru-RU" dirty="0"/>
            </a:p>
          </p:txBody>
        </p:sp>
        <p:sp>
          <p:nvSpPr>
            <p:cNvPr id="9" name="TextBox 8">
              <a:extLst>
                <a:ext uri="{FF2B5EF4-FFF2-40B4-BE49-F238E27FC236}">
                  <a16:creationId xmlns:a16="http://schemas.microsoft.com/office/drawing/2014/main" id="{E773E0C7-D585-C4FC-6A5A-92C924695BA0}"/>
                </a:ext>
              </a:extLst>
            </p:cNvPr>
            <p:cNvSpPr txBox="1"/>
            <p:nvPr/>
          </p:nvSpPr>
          <p:spPr>
            <a:xfrm>
              <a:off x="7308304" y="2019901"/>
              <a:ext cx="1243802" cy="369332"/>
            </a:xfrm>
            <a:prstGeom prst="rect">
              <a:avLst/>
            </a:prstGeom>
            <a:noFill/>
          </p:spPr>
          <p:txBody>
            <a:bodyPr wrap="none" rtlCol="0">
              <a:spAutoFit/>
            </a:bodyPr>
            <a:lstStyle/>
            <a:p>
              <a:r>
                <a:rPr lang="en-US" dirty="0"/>
                <a:t>Factorial(3)</a:t>
              </a:r>
              <a:endParaRPr lang="ru-RU" dirty="0"/>
            </a:p>
          </p:txBody>
        </p:sp>
        <p:sp>
          <p:nvSpPr>
            <p:cNvPr id="10" name="TextBox 9">
              <a:extLst>
                <a:ext uri="{FF2B5EF4-FFF2-40B4-BE49-F238E27FC236}">
                  <a16:creationId xmlns:a16="http://schemas.microsoft.com/office/drawing/2014/main" id="{FA0813A7-CADB-2843-54FE-AEC2A284529C}"/>
                </a:ext>
              </a:extLst>
            </p:cNvPr>
            <p:cNvSpPr txBox="1"/>
            <p:nvPr/>
          </p:nvSpPr>
          <p:spPr>
            <a:xfrm>
              <a:off x="7308304" y="2740278"/>
              <a:ext cx="1243802" cy="369332"/>
            </a:xfrm>
            <a:prstGeom prst="rect">
              <a:avLst/>
            </a:prstGeom>
            <a:noFill/>
          </p:spPr>
          <p:txBody>
            <a:bodyPr wrap="none" rtlCol="0">
              <a:spAutoFit/>
            </a:bodyPr>
            <a:lstStyle/>
            <a:p>
              <a:r>
                <a:rPr lang="en-US" dirty="0"/>
                <a:t>Factorial(2)</a:t>
              </a:r>
              <a:endParaRPr lang="ru-RU" dirty="0"/>
            </a:p>
          </p:txBody>
        </p:sp>
        <p:sp>
          <p:nvSpPr>
            <p:cNvPr id="11" name="TextBox 10">
              <a:extLst>
                <a:ext uri="{FF2B5EF4-FFF2-40B4-BE49-F238E27FC236}">
                  <a16:creationId xmlns:a16="http://schemas.microsoft.com/office/drawing/2014/main" id="{53480D7C-EB65-D551-878E-541DDF61A3BE}"/>
                </a:ext>
              </a:extLst>
            </p:cNvPr>
            <p:cNvSpPr txBox="1"/>
            <p:nvPr/>
          </p:nvSpPr>
          <p:spPr>
            <a:xfrm>
              <a:off x="7308304" y="3503430"/>
              <a:ext cx="1243802" cy="369332"/>
            </a:xfrm>
            <a:prstGeom prst="rect">
              <a:avLst/>
            </a:prstGeom>
            <a:noFill/>
          </p:spPr>
          <p:txBody>
            <a:bodyPr wrap="none" rtlCol="0">
              <a:spAutoFit/>
            </a:bodyPr>
            <a:lstStyle/>
            <a:p>
              <a:r>
                <a:rPr lang="en-US" dirty="0"/>
                <a:t>Factorial(1)</a:t>
              </a:r>
              <a:endParaRPr lang="ru-RU" dirty="0"/>
            </a:p>
          </p:txBody>
        </p:sp>
        <p:sp>
          <p:nvSpPr>
            <p:cNvPr id="12" name="TextBox 11">
              <a:extLst>
                <a:ext uri="{FF2B5EF4-FFF2-40B4-BE49-F238E27FC236}">
                  <a16:creationId xmlns:a16="http://schemas.microsoft.com/office/drawing/2014/main" id="{CE41030E-EAE7-99D6-91E6-9AC6D280CA05}"/>
                </a:ext>
              </a:extLst>
            </p:cNvPr>
            <p:cNvSpPr txBox="1"/>
            <p:nvPr/>
          </p:nvSpPr>
          <p:spPr>
            <a:xfrm>
              <a:off x="7308304" y="4266582"/>
              <a:ext cx="1243802" cy="369332"/>
            </a:xfrm>
            <a:prstGeom prst="rect">
              <a:avLst/>
            </a:prstGeom>
            <a:noFill/>
          </p:spPr>
          <p:txBody>
            <a:bodyPr wrap="none" rtlCol="0">
              <a:spAutoFit/>
            </a:bodyPr>
            <a:lstStyle/>
            <a:p>
              <a:r>
                <a:rPr lang="en-US" dirty="0"/>
                <a:t>Factorial(0)</a:t>
              </a:r>
              <a:endParaRPr lang="ru-RU" dirty="0"/>
            </a:p>
          </p:txBody>
        </p:sp>
        <p:grpSp>
          <p:nvGrpSpPr>
            <p:cNvPr id="13" name="Группа 12">
              <a:extLst>
                <a:ext uri="{FF2B5EF4-FFF2-40B4-BE49-F238E27FC236}">
                  <a16:creationId xmlns:a16="http://schemas.microsoft.com/office/drawing/2014/main" id="{B48C1571-8AE5-C1C9-6747-3B71BEC75C1E}"/>
                </a:ext>
              </a:extLst>
            </p:cNvPr>
            <p:cNvGrpSpPr/>
            <p:nvPr/>
          </p:nvGrpSpPr>
          <p:grpSpPr>
            <a:xfrm>
              <a:off x="755576" y="1966393"/>
              <a:ext cx="2016224" cy="648072"/>
              <a:chOff x="2051720" y="908720"/>
              <a:chExt cx="2016224" cy="648072"/>
            </a:xfrm>
          </p:grpSpPr>
          <p:sp>
            <p:nvSpPr>
              <p:cNvPr id="43" name="Прямоугольник 42">
                <a:extLst>
                  <a:ext uri="{FF2B5EF4-FFF2-40B4-BE49-F238E27FC236}">
                    <a16:creationId xmlns:a16="http://schemas.microsoft.com/office/drawing/2014/main" id="{43910FBB-75CB-346B-71C7-67CC960B059E}"/>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4" name="Прямоугольник 43">
                <a:extLst>
                  <a:ext uri="{FF2B5EF4-FFF2-40B4-BE49-F238E27FC236}">
                    <a16:creationId xmlns:a16="http://schemas.microsoft.com/office/drawing/2014/main" id="{9AB6770B-F4D7-7702-FC82-24631BB692CA}"/>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endParaRPr lang="ru-RU" dirty="0"/>
              </a:p>
            </p:txBody>
          </p:sp>
        </p:grpSp>
        <p:grpSp>
          <p:nvGrpSpPr>
            <p:cNvPr id="14" name="Группа 13">
              <a:extLst>
                <a:ext uri="{FF2B5EF4-FFF2-40B4-BE49-F238E27FC236}">
                  <a16:creationId xmlns:a16="http://schemas.microsoft.com/office/drawing/2014/main" id="{0CE38470-78E4-78F6-CF2A-C6E6F8A30770}"/>
                </a:ext>
              </a:extLst>
            </p:cNvPr>
            <p:cNvGrpSpPr/>
            <p:nvPr/>
          </p:nvGrpSpPr>
          <p:grpSpPr>
            <a:xfrm>
              <a:off x="755576" y="2723688"/>
              <a:ext cx="2016224" cy="648072"/>
              <a:chOff x="2051720" y="908720"/>
              <a:chExt cx="2016224" cy="648072"/>
            </a:xfrm>
          </p:grpSpPr>
          <p:sp>
            <p:nvSpPr>
              <p:cNvPr id="41" name="Прямоугольник 40">
                <a:extLst>
                  <a:ext uri="{FF2B5EF4-FFF2-40B4-BE49-F238E27FC236}">
                    <a16:creationId xmlns:a16="http://schemas.microsoft.com/office/drawing/2014/main" id="{FD511C84-D3CB-A6AF-9124-B48316AEA593}"/>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2" name="Прямоугольник 41">
                <a:extLst>
                  <a:ext uri="{FF2B5EF4-FFF2-40B4-BE49-F238E27FC236}">
                    <a16:creationId xmlns:a16="http://schemas.microsoft.com/office/drawing/2014/main" id="{C8041B66-7697-2311-4296-C05D39748FBA}"/>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n=1</a:t>
                </a:r>
                <a:endParaRPr lang="ru-RU" dirty="0"/>
              </a:p>
            </p:txBody>
          </p:sp>
        </p:grpSp>
        <p:grpSp>
          <p:nvGrpSpPr>
            <p:cNvPr id="15" name="Группа 14">
              <a:extLst>
                <a:ext uri="{FF2B5EF4-FFF2-40B4-BE49-F238E27FC236}">
                  <a16:creationId xmlns:a16="http://schemas.microsoft.com/office/drawing/2014/main" id="{1A8B8972-A4CA-C6EF-A8B7-A88ECCAC87E1}"/>
                </a:ext>
              </a:extLst>
            </p:cNvPr>
            <p:cNvGrpSpPr/>
            <p:nvPr/>
          </p:nvGrpSpPr>
          <p:grpSpPr>
            <a:xfrm>
              <a:off x="755576" y="3480983"/>
              <a:ext cx="2016224" cy="648072"/>
              <a:chOff x="2051720" y="908720"/>
              <a:chExt cx="2016224" cy="648072"/>
            </a:xfrm>
          </p:grpSpPr>
          <p:sp>
            <p:nvSpPr>
              <p:cNvPr id="39" name="Прямоугольник 38">
                <a:extLst>
                  <a:ext uri="{FF2B5EF4-FFF2-40B4-BE49-F238E27FC236}">
                    <a16:creationId xmlns:a16="http://schemas.microsoft.com/office/drawing/2014/main" id="{80B7C5AB-4B36-C167-82D0-9F1FE7968B4B}"/>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Прямоугольник 39">
                <a:extLst>
                  <a:ext uri="{FF2B5EF4-FFF2-40B4-BE49-F238E27FC236}">
                    <a16:creationId xmlns:a16="http://schemas.microsoft.com/office/drawing/2014/main" id="{493DB7DC-992E-5DAA-5F35-C9109CE724B8}"/>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n=0</a:t>
                </a:r>
                <a:endParaRPr lang="ru-RU" dirty="0"/>
              </a:p>
            </p:txBody>
          </p:sp>
        </p:grpSp>
        <p:grpSp>
          <p:nvGrpSpPr>
            <p:cNvPr id="16" name="Группа 15">
              <a:extLst>
                <a:ext uri="{FF2B5EF4-FFF2-40B4-BE49-F238E27FC236}">
                  <a16:creationId xmlns:a16="http://schemas.microsoft.com/office/drawing/2014/main" id="{C0ED866B-9DBA-002C-FCD9-7E7393C2B2C4}"/>
                </a:ext>
              </a:extLst>
            </p:cNvPr>
            <p:cNvGrpSpPr/>
            <p:nvPr/>
          </p:nvGrpSpPr>
          <p:grpSpPr>
            <a:xfrm>
              <a:off x="755576" y="918644"/>
              <a:ext cx="2016224" cy="927114"/>
              <a:chOff x="2051720" y="629678"/>
              <a:chExt cx="2016224" cy="927114"/>
            </a:xfrm>
          </p:grpSpPr>
          <p:sp>
            <p:nvSpPr>
              <p:cNvPr id="36" name="Прямоугольник 35">
                <a:extLst>
                  <a:ext uri="{FF2B5EF4-FFF2-40B4-BE49-F238E27FC236}">
                    <a16:creationId xmlns:a16="http://schemas.microsoft.com/office/drawing/2014/main" id="{4F088665-28DA-C024-E116-BFA2E0EEB054}"/>
                  </a:ext>
                </a:extLst>
              </p:cNvPr>
              <p:cNvSpPr/>
              <p:nvPr/>
            </p:nvSpPr>
            <p:spPr>
              <a:xfrm>
                <a:off x="2051720" y="629678"/>
                <a:ext cx="2016224" cy="927114"/>
              </a:xfrm>
              <a:prstGeom prst="rect">
                <a:avLst/>
              </a:prstGeom>
              <a:solidFill>
                <a:srgbClr val="FFFF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Прямоугольник 36">
                <a:extLst>
                  <a:ext uri="{FF2B5EF4-FFF2-40B4-BE49-F238E27FC236}">
                    <a16:creationId xmlns:a16="http://schemas.microsoft.com/office/drawing/2014/main" id="{94442208-8E88-9AC2-DB72-1069F98D90A1}"/>
                  </a:ext>
                </a:extLst>
              </p:cNvPr>
              <p:cNvSpPr/>
              <p:nvPr/>
            </p:nvSpPr>
            <p:spPr>
              <a:xfrm>
                <a:off x="2339752" y="777825"/>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r>
                  <a:rPr lang="en-US" dirty="0"/>
                  <a:t>=2</a:t>
                </a:r>
                <a:endParaRPr lang="ru-RU" dirty="0"/>
              </a:p>
            </p:txBody>
          </p:sp>
          <p:sp>
            <p:nvSpPr>
              <p:cNvPr id="38" name="Прямоугольник 37">
                <a:extLst>
                  <a:ext uri="{FF2B5EF4-FFF2-40B4-BE49-F238E27FC236}">
                    <a16:creationId xmlns:a16="http://schemas.microsoft.com/office/drawing/2014/main" id="{FBA07562-7870-BB53-5D43-8E8B3FFC54A2}"/>
                  </a:ext>
                </a:extLst>
              </p:cNvPr>
              <p:cNvSpPr/>
              <p:nvPr/>
            </p:nvSpPr>
            <p:spPr>
              <a:xfrm>
                <a:off x="2339752" y="1149558"/>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endParaRPr lang="ru-RU" dirty="0"/>
              </a:p>
            </p:txBody>
          </p:sp>
        </p:grpSp>
        <p:sp>
          <p:nvSpPr>
            <p:cNvPr id="17" name="TextBox 16">
              <a:extLst>
                <a:ext uri="{FF2B5EF4-FFF2-40B4-BE49-F238E27FC236}">
                  <a16:creationId xmlns:a16="http://schemas.microsoft.com/office/drawing/2014/main" id="{4FA608B5-B13C-F5C9-EE4B-D1AF704B2DE5}"/>
                </a:ext>
              </a:extLst>
            </p:cNvPr>
            <p:cNvSpPr txBox="1"/>
            <p:nvPr/>
          </p:nvSpPr>
          <p:spPr>
            <a:xfrm>
              <a:off x="2987824" y="985491"/>
              <a:ext cx="795411" cy="369332"/>
            </a:xfrm>
            <a:prstGeom prst="rect">
              <a:avLst/>
            </a:prstGeom>
            <a:noFill/>
          </p:spPr>
          <p:txBody>
            <a:bodyPr wrap="none" rtlCol="0">
              <a:spAutoFit/>
            </a:bodyPr>
            <a:lstStyle/>
            <a:p>
              <a:r>
                <a:rPr lang="en-US" dirty="0"/>
                <a:t>main()</a:t>
              </a:r>
              <a:endParaRPr lang="ru-RU" dirty="0"/>
            </a:p>
          </p:txBody>
        </p:sp>
        <p:sp>
          <p:nvSpPr>
            <p:cNvPr id="18" name="TextBox 17">
              <a:extLst>
                <a:ext uri="{FF2B5EF4-FFF2-40B4-BE49-F238E27FC236}">
                  <a16:creationId xmlns:a16="http://schemas.microsoft.com/office/drawing/2014/main" id="{95F8C8B8-7801-725F-6FFC-7C46DE9EDAB9}"/>
                </a:ext>
              </a:extLst>
            </p:cNvPr>
            <p:cNvSpPr txBox="1"/>
            <p:nvPr/>
          </p:nvSpPr>
          <p:spPr>
            <a:xfrm>
              <a:off x="2987824" y="1997454"/>
              <a:ext cx="1243802" cy="369332"/>
            </a:xfrm>
            <a:prstGeom prst="rect">
              <a:avLst/>
            </a:prstGeom>
            <a:noFill/>
          </p:spPr>
          <p:txBody>
            <a:bodyPr wrap="none" rtlCol="0">
              <a:spAutoFit/>
            </a:bodyPr>
            <a:lstStyle/>
            <a:p>
              <a:r>
                <a:rPr lang="en-US" dirty="0"/>
                <a:t>Factorial(2)</a:t>
              </a:r>
              <a:endParaRPr lang="ru-RU" dirty="0"/>
            </a:p>
          </p:txBody>
        </p:sp>
        <p:sp>
          <p:nvSpPr>
            <p:cNvPr id="19" name="TextBox 18">
              <a:extLst>
                <a:ext uri="{FF2B5EF4-FFF2-40B4-BE49-F238E27FC236}">
                  <a16:creationId xmlns:a16="http://schemas.microsoft.com/office/drawing/2014/main" id="{E80CED10-AF63-5BD1-AFA0-D13B3F9A39BF}"/>
                </a:ext>
              </a:extLst>
            </p:cNvPr>
            <p:cNvSpPr txBox="1"/>
            <p:nvPr/>
          </p:nvSpPr>
          <p:spPr>
            <a:xfrm>
              <a:off x="2987824" y="2717831"/>
              <a:ext cx="1243802" cy="369332"/>
            </a:xfrm>
            <a:prstGeom prst="rect">
              <a:avLst/>
            </a:prstGeom>
            <a:noFill/>
          </p:spPr>
          <p:txBody>
            <a:bodyPr wrap="none" rtlCol="0">
              <a:spAutoFit/>
            </a:bodyPr>
            <a:lstStyle/>
            <a:p>
              <a:r>
                <a:rPr lang="en-US" dirty="0"/>
                <a:t>Factorial(1)</a:t>
              </a:r>
              <a:endParaRPr lang="ru-RU" dirty="0"/>
            </a:p>
          </p:txBody>
        </p:sp>
        <p:sp>
          <p:nvSpPr>
            <p:cNvPr id="20" name="TextBox 19">
              <a:extLst>
                <a:ext uri="{FF2B5EF4-FFF2-40B4-BE49-F238E27FC236}">
                  <a16:creationId xmlns:a16="http://schemas.microsoft.com/office/drawing/2014/main" id="{8F592402-A6FA-3290-2A6E-2A8F49532731}"/>
                </a:ext>
              </a:extLst>
            </p:cNvPr>
            <p:cNvSpPr txBox="1"/>
            <p:nvPr/>
          </p:nvSpPr>
          <p:spPr>
            <a:xfrm>
              <a:off x="2987824" y="3480983"/>
              <a:ext cx="1243802" cy="369332"/>
            </a:xfrm>
            <a:prstGeom prst="rect">
              <a:avLst/>
            </a:prstGeom>
            <a:noFill/>
          </p:spPr>
          <p:txBody>
            <a:bodyPr wrap="none" rtlCol="0">
              <a:spAutoFit/>
            </a:bodyPr>
            <a:lstStyle/>
            <a:p>
              <a:r>
                <a:rPr lang="en-US" dirty="0"/>
                <a:t>Factorial(0)</a:t>
              </a:r>
              <a:endParaRPr lang="ru-RU" dirty="0"/>
            </a:p>
          </p:txBody>
        </p:sp>
        <p:cxnSp>
          <p:nvCxnSpPr>
            <p:cNvPr id="21" name="Прямая со стрелкой 20">
              <a:extLst>
                <a:ext uri="{FF2B5EF4-FFF2-40B4-BE49-F238E27FC236}">
                  <a16:creationId xmlns:a16="http://schemas.microsoft.com/office/drawing/2014/main" id="{D9913BD4-4915-D59C-9A8B-003CCF3E7CA9}"/>
                </a:ext>
              </a:extLst>
            </p:cNvPr>
            <p:cNvCxnSpPr>
              <a:cxnSpLocks/>
            </p:cNvCxnSpPr>
            <p:nvPr/>
          </p:nvCxnSpPr>
          <p:spPr>
            <a:xfrm flipV="1">
              <a:off x="683568" y="476674"/>
              <a:ext cx="0" cy="4896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a:extLst>
                <a:ext uri="{FF2B5EF4-FFF2-40B4-BE49-F238E27FC236}">
                  <a16:creationId xmlns:a16="http://schemas.microsoft.com/office/drawing/2014/main" id="{8C925B92-99D9-3633-AF11-ED1738036996}"/>
                </a:ext>
              </a:extLst>
            </p:cNvPr>
            <p:cNvCxnSpPr>
              <a:cxnSpLocks/>
            </p:cNvCxnSpPr>
            <p:nvPr/>
          </p:nvCxnSpPr>
          <p:spPr>
            <a:xfrm flipV="1">
              <a:off x="5004048" y="444412"/>
              <a:ext cx="0" cy="49288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a:extLst>
                <a:ext uri="{FF2B5EF4-FFF2-40B4-BE49-F238E27FC236}">
                  <a16:creationId xmlns:a16="http://schemas.microsoft.com/office/drawing/2014/main" id="{C7FA0C38-22A4-E052-964B-D510E1A9D59A}"/>
                </a:ext>
              </a:extLst>
            </p:cNvPr>
            <p:cNvCxnSpPr>
              <a:cxnSpLocks/>
            </p:cNvCxnSpPr>
            <p:nvPr/>
          </p:nvCxnSpPr>
          <p:spPr>
            <a:xfrm>
              <a:off x="323528" y="764704"/>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a:extLst>
                <a:ext uri="{FF2B5EF4-FFF2-40B4-BE49-F238E27FC236}">
                  <a16:creationId xmlns:a16="http://schemas.microsoft.com/office/drawing/2014/main" id="{A4366229-2198-CF3E-D416-563C0700470F}"/>
                </a:ext>
              </a:extLst>
            </p:cNvPr>
            <p:cNvCxnSpPr>
              <a:cxnSpLocks/>
            </p:cNvCxnSpPr>
            <p:nvPr/>
          </p:nvCxnSpPr>
          <p:spPr>
            <a:xfrm>
              <a:off x="323528" y="191683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84397C88-3E18-FEAF-541F-61E97B95506F}"/>
                </a:ext>
              </a:extLst>
            </p:cNvPr>
            <p:cNvCxnSpPr>
              <a:cxnSpLocks/>
            </p:cNvCxnSpPr>
            <p:nvPr/>
          </p:nvCxnSpPr>
          <p:spPr>
            <a:xfrm>
              <a:off x="323528" y="268130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a:extLst>
                <a:ext uri="{FF2B5EF4-FFF2-40B4-BE49-F238E27FC236}">
                  <a16:creationId xmlns:a16="http://schemas.microsoft.com/office/drawing/2014/main" id="{1FA30F6E-ED6A-8915-7763-89B364EAD47C}"/>
                </a:ext>
              </a:extLst>
            </p:cNvPr>
            <p:cNvCxnSpPr>
              <a:cxnSpLocks/>
            </p:cNvCxnSpPr>
            <p:nvPr/>
          </p:nvCxnSpPr>
          <p:spPr>
            <a:xfrm>
              <a:off x="323528" y="344577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a:extLst>
                <a:ext uri="{FF2B5EF4-FFF2-40B4-BE49-F238E27FC236}">
                  <a16:creationId xmlns:a16="http://schemas.microsoft.com/office/drawing/2014/main" id="{00016097-0474-94A2-295C-23CC4125F777}"/>
                </a:ext>
              </a:extLst>
            </p:cNvPr>
            <p:cNvCxnSpPr>
              <a:cxnSpLocks/>
            </p:cNvCxnSpPr>
            <p:nvPr/>
          </p:nvCxnSpPr>
          <p:spPr>
            <a:xfrm>
              <a:off x="323528" y="421024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a:extLst>
                <a:ext uri="{FF2B5EF4-FFF2-40B4-BE49-F238E27FC236}">
                  <a16:creationId xmlns:a16="http://schemas.microsoft.com/office/drawing/2014/main" id="{6407854F-03B7-19A2-17AE-E565D8C85112}"/>
                </a:ext>
              </a:extLst>
            </p:cNvPr>
            <p:cNvCxnSpPr>
              <a:cxnSpLocks/>
            </p:cNvCxnSpPr>
            <p:nvPr/>
          </p:nvCxnSpPr>
          <p:spPr>
            <a:xfrm>
              <a:off x="143508" y="497471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29" name="Полилиния: фигура 28">
              <a:extLst>
                <a:ext uri="{FF2B5EF4-FFF2-40B4-BE49-F238E27FC236}">
                  <a16:creationId xmlns:a16="http://schemas.microsoft.com/office/drawing/2014/main" id="{DD697DD3-8256-8B23-21B0-BA7FB3F5A31B}"/>
                </a:ext>
              </a:extLst>
            </p:cNvPr>
            <p:cNvSpPr/>
            <p:nvPr/>
          </p:nvSpPr>
          <p:spPr>
            <a:xfrm>
              <a:off x="3861786" y="1216241"/>
              <a:ext cx="478714" cy="887767"/>
            </a:xfrm>
            <a:custGeom>
              <a:avLst/>
              <a:gdLst>
                <a:gd name="connsiteX0" fmla="*/ 0 w 478714"/>
                <a:gd name="connsiteY0" fmla="*/ 0 h 887767"/>
                <a:gd name="connsiteX1" fmla="*/ 470517 w 478714"/>
                <a:gd name="connsiteY1" fmla="*/ 301841 h 887767"/>
                <a:gd name="connsiteX2" fmla="*/ 301841 w 478714"/>
                <a:gd name="connsiteY2" fmla="*/ 887767 h 887767"/>
              </a:gdLst>
              <a:ahLst/>
              <a:cxnLst>
                <a:cxn ang="0">
                  <a:pos x="connsiteX0" y="connsiteY0"/>
                </a:cxn>
                <a:cxn ang="0">
                  <a:pos x="connsiteX1" y="connsiteY1"/>
                </a:cxn>
                <a:cxn ang="0">
                  <a:pos x="connsiteX2" y="connsiteY2"/>
                </a:cxn>
              </a:cxnLst>
              <a:rect l="l" t="t" r="r" b="b"/>
              <a:pathLst>
                <a:path w="478714" h="887767">
                  <a:moveTo>
                    <a:pt x="0" y="0"/>
                  </a:moveTo>
                  <a:cubicBezTo>
                    <a:pt x="210105" y="76940"/>
                    <a:pt x="420210" y="153880"/>
                    <a:pt x="470517" y="301841"/>
                  </a:cubicBezTo>
                  <a:cubicBezTo>
                    <a:pt x="520824" y="449802"/>
                    <a:pt x="324035" y="756082"/>
                    <a:pt x="301841" y="88776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Полилиния: фигура 29">
              <a:extLst>
                <a:ext uri="{FF2B5EF4-FFF2-40B4-BE49-F238E27FC236}">
                  <a16:creationId xmlns:a16="http://schemas.microsoft.com/office/drawing/2014/main" id="{010CD29F-F6DA-DEAA-0CA1-29D560D4DC25}"/>
                </a:ext>
              </a:extLst>
            </p:cNvPr>
            <p:cNvSpPr/>
            <p:nvPr/>
          </p:nvSpPr>
          <p:spPr>
            <a:xfrm>
              <a:off x="4190260" y="2991775"/>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Полилиния: фигура 30">
              <a:extLst>
                <a:ext uri="{FF2B5EF4-FFF2-40B4-BE49-F238E27FC236}">
                  <a16:creationId xmlns:a16="http://schemas.microsoft.com/office/drawing/2014/main" id="{B9C39B11-E028-2700-18C1-22AFF73D401F}"/>
                </a:ext>
              </a:extLst>
            </p:cNvPr>
            <p:cNvSpPr/>
            <p:nvPr/>
          </p:nvSpPr>
          <p:spPr>
            <a:xfrm>
              <a:off x="4188986" y="2204864"/>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Полилиния: фигура 31">
              <a:extLst>
                <a:ext uri="{FF2B5EF4-FFF2-40B4-BE49-F238E27FC236}">
                  <a16:creationId xmlns:a16="http://schemas.microsoft.com/office/drawing/2014/main" id="{2C5FC281-1D9A-76DA-2E80-78985E79985A}"/>
                </a:ext>
              </a:extLst>
            </p:cNvPr>
            <p:cNvSpPr/>
            <p:nvPr/>
          </p:nvSpPr>
          <p:spPr>
            <a:xfrm>
              <a:off x="8185043" y="1210807"/>
              <a:ext cx="478714" cy="887767"/>
            </a:xfrm>
            <a:custGeom>
              <a:avLst/>
              <a:gdLst>
                <a:gd name="connsiteX0" fmla="*/ 0 w 478714"/>
                <a:gd name="connsiteY0" fmla="*/ 0 h 887767"/>
                <a:gd name="connsiteX1" fmla="*/ 470517 w 478714"/>
                <a:gd name="connsiteY1" fmla="*/ 301841 h 887767"/>
                <a:gd name="connsiteX2" fmla="*/ 301841 w 478714"/>
                <a:gd name="connsiteY2" fmla="*/ 887767 h 887767"/>
              </a:gdLst>
              <a:ahLst/>
              <a:cxnLst>
                <a:cxn ang="0">
                  <a:pos x="connsiteX0" y="connsiteY0"/>
                </a:cxn>
                <a:cxn ang="0">
                  <a:pos x="connsiteX1" y="connsiteY1"/>
                </a:cxn>
                <a:cxn ang="0">
                  <a:pos x="connsiteX2" y="connsiteY2"/>
                </a:cxn>
              </a:cxnLst>
              <a:rect l="l" t="t" r="r" b="b"/>
              <a:pathLst>
                <a:path w="478714" h="887767">
                  <a:moveTo>
                    <a:pt x="0" y="0"/>
                  </a:moveTo>
                  <a:cubicBezTo>
                    <a:pt x="210105" y="76940"/>
                    <a:pt x="420210" y="153880"/>
                    <a:pt x="470517" y="301841"/>
                  </a:cubicBezTo>
                  <a:cubicBezTo>
                    <a:pt x="520824" y="449802"/>
                    <a:pt x="324035" y="756082"/>
                    <a:pt x="301841" y="88776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Полилиния: фигура 32">
              <a:extLst>
                <a:ext uri="{FF2B5EF4-FFF2-40B4-BE49-F238E27FC236}">
                  <a16:creationId xmlns:a16="http://schemas.microsoft.com/office/drawing/2014/main" id="{6F7B9DA7-BDA9-CC1C-48C3-071C244D9B2B}"/>
                </a:ext>
              </a:extLst>
            </p:cNvPr>
            <p:cNvSpPr/>
            <p:nvPr/>
          </p:nvSpPr>
          <p:spPr>
            <a:xfrm>
              <a:off x="8473462" y="2207085"/>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Полилиния: фигура 33">
              <a:extLst>
                <a:ext uri="{FF2B5EF4-FFF2-40B4-BE49-F238E27FC236}">
                  <a16:creationId xmlns:a16="http://schemas.microsoft.com/office/drawing/2014/main" id="{44015688-FFED-B52A-90FA-359594567128}"/>
                </a:ext>
              </a:extLst>
            </p:cNvPr>
            <p:cNvSpPr/>
            <p:nvPr/>
          </p:nvSpPr>
          <p:spPr>
            <a:xfrm>
              <a:off x="8460432" y="2960665"/>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Полилиния: фигура 34">
              <a:extLst>
                <a:ext uri="{FF2B5EF4-FFF2-40B4-BE49-F238E27FC236}">
                  <a16:creationId xmlns:a16="http://schemas.microsoft.com/office/drawing/2014/main" id="{5869A87C-39A4-72E3-94DB-D233A2CDF57A}"/>
                </a:ext>
              </a:extLst>
            </p:cNvPr>
            <p:cNvSpPr/>
            <p:nvPr/>
          </p:nvSpPr>
          <p:spPr>
            <a:xfrm>
              <a:off x="8460432" y="3721868"/>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58" name="Заголовок 57">
            <a:extLst>
              <a:ext uri="{FF2B5EF4-FFF2-40B4-BE49-F238E27FC236}">
                <a16:creationId xmlns:a16="http://schemas.microsoft.com/office/drawing/2014/main" id="{6DDF0A04-7BB3-9AC0-2F31-12FE89303C56}"/>
              </a:ext>
            </a:extLst>
          </p:cNvPr>
          <p:cNvSpPr>
            <a:spLocks noGrp="1"/>
          </p:cNvSpPr>
          <p:nvPr>
            <p:ph type="title"/>
          </p:nvPr>
        </p:nvSpPr>
        <p:spPr/>
        <p:txBody>
          <a:bodyPr>
            <a:normAutofit/>
          </a:bodyPr>
          <a:lstStyle/>
          <a:p>
            <a:r>
              <a:rPr lang="ru-RU" dirty="0"/>
              <a:t>Кадры стека при вычислении </a:t>
            </a:r>
            <a:r>
              <a:rPr lang="en-US" dirty="0"/>
              <a:t>Factorial(2)</a:t>
            </a:r>
            <a:r>
              <a:rPr lang="ru-RU" dirty="0"/>
              <a:t> и</a:t>
            </a:r>
            <a:r>
              <a:rPr lang="en-US" dirty="0"/>
              <a:t> Factorial(3)</a:t>
            </a:r>
            <a:endParaRPr lang="ru-RU" dirty="0"/>
          </a:p>
        </p:txBody>
      </p:sp>
    </p:spTree>
    <p:extLst>
      <p:ext uri="{BB962C8B-B14F-4D97-AF65-F5344CB8AC3E}">
        <p14:creationId xmlns:p14="http://schemas.microsoft.com/office/powerpoint/2010/main" val="23160160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D268CC-43BA-F1C6-1E98-A364DAFB7128}"/>
              </a:ext>
            </a:extLst>
          </p:cNvPr>
          <p:cNvSpPr>
            <a:spLocks noGrp="1"/>
          </p:cNvSpPr>
          <p:nvPr>
            <p:ph type="title"/>
          </p:nvPr>
        </p:nvSpPr>
        <p:spPr/>
        <p:txBody>
          <a:bodyPr/>
          <a:lstStyle/>
          <a:p>
            <a:r>
              <a:rPr lang="ru-RU" dirty="0"/>
              <a:t>Функции, использующие глобальные переменные</a:t>
            </a:r>
          </a:p>
        </p:txBody>
      </p:sp>
      <p:sp>
        <p:nvSpPr>
          <p:cNvPr id="6" name="TextBox 5">
            <a:extLst>
              <a:ext uri="{FF2B5EF4-FFF2-40B4-BE49-F238E27FC236}">
                <a16:creationId xmlns:a16="http://schemas.microsoft.com/office/drawing/2014/main" id="{A3AD1E69-BA64-93B7-7C8F-97505EF5D6B6}"/>
              </a:ext>
            </a:extLst>
          </p:cNvPr>
          <p:cNvSpPr txBox="1"/>
          <p:nvPr/>
        </p:nvSpPr>
        <p:spPr>
          <a:xfrm>
            <a:off x="838200" y="6221314"/>
            <a:ext cx="5256584" cy="369332"/>
          </a:xfrm>
          <a:prstGeom prst="rect">
            <a:avLst/>
          </a:prstGeom>
          <a:noFill/>
        </p:spPr>
        <p:txBody>
          <a:bodyPr wrap="square">
            <a:spAutoFit/>
          </a:bodyPr>
          <a:lstStyle/>
          <a:p>
            <a:r>
              <a:rPr lang="ru-RU" dirty="0"/>
              <a:t>Какое суммарное расстояние выведет программа</a:t>
            </a:r>
            <a:r>
              <a:rPr lang="en-US" dirty="0"/>
              <a:t>?</a:t>
            </a:r>
            <a:endParaRPr lang="ru-RU" dirty="0"/>
          </a:p>
        </p:txBody>
      </p:sp>
      <p:sp>
        <p:nvSpPr>
          <p:cNvPr id="9" name="TextBox 8">
            <a:extLst>
              <a:ext uri="{FF2B5EF4-FFF2-40B4-BE49-F238E27FC236}">
                <a16:creationId xmlns:a16="http://schemas.microsoft.com/office/drawing/2014/main" id="{63874059-351B-7FB5-8C0D-FCB6FBC64F02}"/>
              </a:ext>
            </a:extLst>
          </p:cNvPr>
          <p:cNvSpPr txBox="1"/>
          <p:nvPr/>
        </p:nvSpPr>
        <p:spPr>
          <a:xfrm>
            <a:off x="7248128" y="1005407"/>
            <a:ext cx="5472608" cy="369332"/>
          </a:xfrm>
          <a:prstGeom prst="rect">
            <a:avLst/>
          </a:prstGeom>
          <a:noFill/>
        </p:spPr>
        <p:txBody>
          <a:bodyPr wrap="square">
            <a:spAutoFit/>
          </a:bodyPr>
          <a:lstStyle/>
          <a:p>
            <a:r>
              <a:rPr lang="ru-RU" dirty="0">
                <a:hlinkClick r:id="rId3"/>
              </a:rPr>
              <a:t>https://wandbox.org/permlink/Jj4a3ezbjh1JgpPv</a:t>
            </a:r>
            <a:endParaRPr lang="ru-RU" dirty="0"/>
          </a:p>
        </p:txBody>
      </p:sp>
      <p:pic>
        <p:nvPicPr>
          <p:cNvPr id="5" name="Рисунок 4">
            <a:extLst>
              <a:ext uri="{FF2B5EF4-FFF2-40B4-BE49-F238E27FC236}">
                <a16:creationId xmlns:a16="http://schemas.microsoft.com/office/drawing/2014/main" id="{847865E0-BB0B-48A2-9FEB-7B1DDAA1EA31}"/>
              </a:ext>
            </a:extLst>
          </p:cNvPr>
          <p:cNvPicPr>
            <a:picLocks noChangeAspect="1"/>
          </p:cNvPicPr>
          <p:nvPr/>
        </p:nvPicPr>
        <p:blipFill>
          <a:blip r:embed="rId4"/>
          <a:stretch>
            <a:fillRect/>
          </a:stretch>
        </p:blipFill>
        <p:spPr>
          <a:xfrm>
            <a:off x="9428240" y="1658696"/>
            <a:ext cx="2126334" cy="2166454"/>
          </a:xfrm>
          <a:prstGeom prst="rect">
            <a:avLst/>
          </a:prstGeom>
        </p:spPr>
      </p:pic>
      <p:sp>
        <p:nvSpPr>
          <p:cNvPr id="12" name="TextBox 11">
            <a:extLst>
              <a:ext uri="{FF2B5EF4-FFF2-40B4-BE49-F238E27FC236}">
                <a16:creationId xmlns:a16="http://schemas.microsoft.com/office/drawing/2014/main" id="{0E83D617-53E7-4538-BFC9-5B2A7A1D55B4}"/>
              </a:ext>
            </a:extLst>
          </p:cNvPr>
          <p:cNvSpPr txBox="1"/>
          <p:nvPr/>
        </p:nvSpPr>
        <p:spPr>
          <a:xfrm>
            <a:off x="838200" y="1690688"/>
            <a:ext cx="8152782" cy="4524315"/>
          </a:xfrm>
          <a:prstGeom prst="rect">
            <a:avLst/>
          </a:prstGeom>
          <a:noFill/>
        </p:spPr>
        <p:txBody>
          <a:bodyPr wrap="square">
            <a:spAutoFit/>
          </a:bodyPr>
          <a:lstStyle/>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&lt;iostream&gt;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speed = </a:t>
            </a:r>
            <a:r>
              <a:rPr lang="en-US" b="0" dirty="0">
                <a:solidFill>
                  <a:srgbClr val="098658"/>
                </a:solidFill>
                <a:effectLst/>
                <a:latin typeface="Consolas" panose="020B0609020204030204" pitchFamily="49" charset="0"/>
              </a:rPr>
              <a:t>12</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Run(</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time)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distance = speed * time;</a:t>
            </a:r>
          </a:p>
          <a:p>
            <a:r>
              <a:rPr lang="en-US" b="0" dirty="0">
                <a:solidFill>
                  <a:srgbClr val="000000"/>
                </a:solidFill>
                <a:effectLst/>
                <a:latin typeface="Consolas" panose="020B0609020204030204" pitchFamily="49" charset="0"/>
              </a:rPr>
              <a:t>    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"Run "</a:t>
            </a:r>
            <a:r>
              <a:rPr lang="en-US" b="0" dirty="0">
                <a:solidFill>
                  <a:srgbClr val="000000"/>
                </a:solidFill>
                <a:effectLst/>
                <a:latin typeface="Consolas" panose="020B0609020204030204" pitchFamily="49" charset="0"/>
              </a:rPr>
              <a:t> &lt;&lt; time &lt;&lt; </a:t>
            </a:r>
            <a:r>
              <a:rPr lang="en-US" b="0" dirty="0">
                <a:solidFill>
                  <a:srgbClr val="A31515"/>
                </a:solidFill>
                <a:effectLst/>
                <a:latin typeface="Consolas" panose="020B0609020204030204" pitchFamily="49" charset="0"/>
              </a:rPr>
              <a:t>"h at speed "</a:t>
            </a:r>
            <a:r>
              <a:rPr lang="en-US" b="0" dirty="0">
                <a:solidFill>
                  <a:srgbClr val="000000"/>
                </a:solidFill>
                <a:effectLst/>
                <a:latin typeface="Consolas" panose="020B0609020204030204" pitchFamily="49" charset="0"/>
              </a:rPr>
              <a:t> &lt;&lt; speed</a:t>
            </a:r>
          </a:p>
          <a:p>
            <a:r>
              <a:rPr lang="en-US">
                <a:solidFill>
                  <a:srgbClr val="000000"/>
                </a:solidFill>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&lt;&lt; </a:t>
            </a:r>
            <a:r>
              <a:rPr lang="en-US" b="0" dirty="0">
                <a:solidFill>
                  <a:srgbClr val="A31515"/>
                </a:solidFill>
                <a:effectLst/>
                <a:latin typeface="Consolas" panose="020B0609020204030204" pitchFamily="49" charset="0"/>
              </a:rPr>
              <a:t>". Distance is "</a:t>
            </a:r>
            <a:r>
              <a:rPr lang="en-US" b="0" dirty="0">
                <a:solidFill>
                  <a:srgbClr val="000000"/>
                </a:solidFill>
                <a:effectLst/>
                <a:latin typeface="Consolas" panose="020B0609020204030204" pitchFamily="49" charset="0"/>
              </a:rPr>
              <a:t> &lt;&lt; distance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speed /=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distance;</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distance = Run(</a:t>
            </a:r>
            <a:r>
              <a:rPr lang="en-US" b="0" dirty="0">
                <a:solidFill>
                  <a:srgbClr val="098658"/>
                </a:solidFill>
                <a:effectLst/>
                <a:latin typeface="Consolas" panose="020B0609020204030204" pitchFamily="49" charset="0"/>
              </a:rPr>
              <a:t>10</a:t>
            </a:r>
            <a:r>
              <a:rPr lang="en-US" b="0" dirty="0">
                <a:solidFill>
                  <a:srgbClr val="000000"/>
                </a:solidFill>
                <a:effectLst/>
                <a:latin typeface="Consolas" panose="020B0609020204030204" pitchFamily="49" charset="0"/>
              </a:rPr>
              <a:t>) + Run(</a:t>
            </a:r>
            <a:r>
              <a:rPr lang="en-US" b="0" dirty="0">
                <a:solidFill>
                  <a:srgbClr val="098658"/>
                </a:solidFill>
                <a:effectLst/>
                <a:latin typeface="Consolas" panose="020B0609020204030204" pitchFamily="49" charset="0"/>
              </a:rPr>
              <a:t>20</a:t>
            </a:r>
            <a:r>
              <a:rPr lang="en-US" b="0" dirty="0">
                <a:solidFill>
                  <a:srgbClr val="000000"/>
                </a:solidFill>
                <a:effectLst/>
                <a:latin typeface="Consolas" panose="020B0609020204030204" pitchFamily="49" charset="0"/>
              </a:rPr>
              <a:t>) + Run(</a:t>
            </a:r>
            <a:r>
              <a:rPr lang="en-US" b="0" dirty="0">
                <a:solidFill>
                  <a:srgbClr val="098658"/>
                </a:solidFill>
                <a:effectLst/>
                <a:latin typeface="Consolas" panose="020B0609020204030204" pitchFamily="49" charset="0"/>
              </a:rPr>
              <a:t>30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distance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D47FB1AB-996E-43F5-992C-F6D1633B96B2}"/>
              </a:ext>
            </a:extLst>
          </p:cNvPr>
          <p:cNvSpPr txBox="1"/>
          <p:nvPr/>
        </p:nvSpPr>
        <p:spPr>
          <a:xfrm>
            <a:off x="7824192" y="4037192"/>
            <a:ext cx="3902767"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ru-RU" dirty="0" err="1"/>
              <a:t>Run</a:t>
            </a:r>
            <a:r>
              <a:rPr lang="ru-RU" dirty="0"/>
              <a:t> 10h </a:t>
            </a:r>
            <a:r>
              <a:rPr lang="ru-RU" dirty="0" err="1"/>
              <a:t>at</a:t>
            </a:r>
            <a:r>
              <a:rPr lang="ru-RU" dirty="0"/>
              <a:t> </a:t>
            </a:r>
            <a:r>
              <a:rPr lang="ru-RU" dirty="0" err="1"/>
              <a:t>speed</a:t>
            </a:r>
            <a:r>
              <a:rPr lang="ru-RU" dirty="0"/>
              <a:t> 12. </a:t>
            </a:r>
            <a:r>
              <a:rPr lang="ru-RU" dirty="0" err="1"/>
              <a:t>Distance</a:t>
            </a:r>
            <a:r>
              <a:rPr lang="ru-RU" dirty="0"/>
              <a:t> </a:t>
            </a:r>
            <a:r>
              <a:rPr lang="ru-RU" dirty="0" err="1"/>
              <a:t>is</a:t>
            </a:r>
            <a:r>
              <a:rPr lang="ru-RU" dirty="0"/>
              <a:t> 120</a:t>
            </a:r>
          </a:p>
          <a:p>
            <a:r>
              <a:rPr lang="ru-RU" dirty="0" err="1"/>
              <a:t>Run</a:t>
            </a:r>
            <a:r>
              <a:rPr lang="ru-RU" dirty="0"/>
              <a:t> 20h </a:t>
            </a:r>
            <a:r>
              <a:rPr lang="ru-RU" dirty="0" err="1"/>
              <a:t>at</a:t>
            </a:r>
            <a:r>
              <a:rPr lang="ru-RU" dirty="0"/>
              <a:t> </a:t>
            </a:r>
            <a:r>
              <a:rPr lang="ru-RU" dirty="0" err="1"/>
              <a:t>speed</a:t>
            </a:r>
            <a:r>
              <a:rPr lang="ru-RU" dirty="0"/>
              <a:t> 6. </a:t>
            </a:r>
            <a:r>
              <a:rPr lang="ru-RU" dirty="0" err="1"/>
              <a:t>Distance</a:t>
            </a:r>
            <a:r>
              <a:rPr lang="ru-RU" dirty="0"/>
              <a:t> </a:t>
            </a:r>
            <a:r>
              <a:rPr lang="ru-RU" dirty="0" err="1"/>
              <a:t>is</a:t>
            </a:r>
            <a:r>
              <a:rPr lang="ru-RU" dirty="0"/>
              <a:t> 120</a:t>
            </a:r>
          </a:p>
          <a:p>
            <a:r>
              <a:rPr lang="ru-RU" dirty="0" err="1"/>
              <a:t>Run</a:t>
            </a:r>
            <a:r>
              <a:rPr lang="ru-RU" dirty="0"/>
              <a:t> 30h </a:t>
            </a:r>
            <a:r>
              <a:rPr lang="ru-RU" dirty="0" err="1"/>
              <a:t>at</a:t>
            </a:r>
            <a:r>
              <a:rPr lang="ru-RU" dirty="0"/>
              <a:t> </a:t>
            </a:r>
            <a:r>
              <a:rPr lang="ru-RU" dirty="0" err="1"/>
              <a:t>speed</a:t>
            </a:r>
            <a:r>
              <a:rPr lang="ru-RU" dirty="0"/>
              <a:t> 3. </a:t>
            </a:r>
            <a:r>
              <a:rPr lang="ru-RU" dirty="0" err="1"/>
              <a:t>Distance</a:t>
            </a:r>
            <a:r>
              <a:rPr lang="ru-RU" dirty="0"/>
              <a:t> </a:t>
            </a:r>
            <a:r>
              <a:rPr lang="ru-RU" dirty="0" err="1"/>
              <a:t>is</a:t>
            </a:r>
            <a:r>
              <a:rPr lang="ru-RU" dirty="0"/>
              <a:t> 90</a:t>
            </a:r>
          </a:p>
          <a:p>
            <a:r>
              <a:rPr lang="ru-RU" dirty="0"/>
              <a:t>330</a:t>
            </a:r>
          </a:p>
        </p:txBody>
      </p:sp>
      <p:sp>
        <p:nvSpPr>
          <p:cNvPr id="16" name="TextBox 15">
            <a:extLst>
              <a:ext uri="{FF2B5EF4-FFF2-40B4-BE49-F238E27FC236}">
                <a16:creationId xmlns:a16="http://schemas.microsoft.com/office/drawing/2014/main" id="{9D712B39-CC79-47DA-A7E7-1BA2A790FD54}"/>
              </a:ext>
            </a:extLst>
          </p:cNvPr>
          <p:cNvSpPr txBox="1"/>
          <p:nvPr/>
        </p:nvSpPr>
        <p:spPr>
          <a:xfrm>
            <a:off x="7824192" y="5378114"/>
            <a:ext cx="3902767"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ru-RU" dirty="0" err="1"/>
              <a:t>Run</a:t>
            </a:r>
            <a:r>
              <a:rPr lang="ru-RU" dirty="0"/>
              <a:t> 30h </a:t>
            </a:r>
            <a:r>
              <a:rPr lang="ru-RU" dirty="0" err="1"/>
              <a:t>at</a:t>
            </a:r>
            <a:r>
              <a:rPr lang="ru-RU" dirty="0"/>
              <a:t> </a:t>
            </a:r>
            <a:r>
              <a:rPr lang="ru-RU" dirty="0" err="1"/>
              <a:t>speed</a:t>
            </a:r>
            <a:r>
              <a:rPr lang="ru-RU" dirty="0"/>
              <a:t> 12. </a:t>
            </a:r>
            <a:r>
              <a:rPr lang="ru-RU" dirty="0" err="1"/>
              <a:t>Distance</a:t>
            </a:r>
            <a:r>
              <a:rPr lang="ru-RU" dirty="0"/>
              <a:t> </a:t>
            </a:r>
            <a:r>
              <a:rPr lang="ru-RU" dirty="0" err="1"/>
              <a:t>is</a:t>
            </a:r>
            <a:r>
              <a:rPr lang="ru-RU" dirty="0"/>
              <a:t> 360</a:t>
            </a:r>
          </a:p>
          <a:p>
            <a:r>
              <a:rPr lang="ru-RU" dirty="0" err="1"/>
              <a:t>Run</a:t>
            </a:r>
            <a:r>
              <a:rPr lang="ru-RU" dirty="0"/>
              <a:t> 20h </a:t>
            </a:r>
            <a:r>
              <a:rPr lang="ru-RU" dirty="0" err="1"/>
              <a:t>at</a:t>
            </a:r>
            <a:r>
              <a:rPr lang="ru-RU" dirty="0"/>
              <a:t> </a:t>
            </a:r>
            <a:r>
              <a:rPr lang="ru-RU" dirty="0" err="1"/>
              <a:t>speed</a:t>
            </a:r>
            <a:r>
              <a:rPr lang="ru-RU" dirty="0"/>
              <a:t> 6. </a:t>
            </a:r>
            <a:r>
              <a:rPr lang="ru-RU" dirty="0" err="1"/>
              <a:t>Distance</a:t>
            </a:r>
            <a:r>
              <a:rPr lang="ru-RU" dirty="0"/>
              <a:t> </a:t>
            </a:r>
            <a:r>
              <a:rPr lang="ru-RU" dirty="0" err="1"/>
              <a:t>is</a:t>
            </a:r>
            <a:r>
              <a:rPr lang="ru-RU" dirty="0"/>
              <a:t> 120</a:t>
            </a:r>
          </a:p>
          <a:p>
            <a:r>
              <a:rPr lang="ru-RU" dirty="0" err="1"/>
              <a:t>Run</a:t>
            </a:r>
            <a:r>
              <a:rPr lang="ru-RU" dirty="0"/>
              <a:t> 10h </a:t>
            </a:r>
            <a:r>
              <a:rPr lang="ru-RU" dirty="0" err="1"/>
              <a:t>at</a:t>
            </a:r>
            <a:r>
              <a:rPr lang="ru-RU" dirty="0"/>
              <a:t> </a:t>
            </a:r>
            <a:r>
              <a:rPr lang="ru-RU" dirty="0" err="1"/>
              <a:t>speed</a:t>
            </a:r>
            <a:r>
              <a:rPr lang="ru-RU" dirty="0"/>
              <a:t> 3. </a:t>
            </a:r>
            <a:r>
              <a:rPr lang="ru-RU" dirty="0" err="1"/>
              <a:t>Distance</a:t>
            </a:r>
            <a:r>
              <a:rPr lang="ru-RU" dirty="0"/>
              <a:t> </a:t>
            </a:r>
            <a:r>
              <a:rPr lang="ru-RU" dirty="0" err="1"/>
              <a:t>is</a:t>
            </a:r>
            <a:r>
              <a:rPr lang="ru-RU" dirty="0"/>
              <a:t> 30</a:t>
            </a:r>
          </a:p>
          <a:p>
            <a:r>
              <a:rPr lang="ru-RU" dirty="0"/>
              <a:t>510</a:t>
            </a:r>
          </a:p>
        </p:txBody>
      </p:sp>
    </p:spTree>
    <p:extLst>
      <p:ext uri="{BB962C8B-B14F-4D97-AF65-F5344CB8AC3E}">
        <p14:creationId xmlns:p14="http://schemas.microsoft.com/office/powerpoint/2010/main" val="81856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6B70F33-378B-4EF0-8ECE-A7D886C4A39A}"/>
              </a:ext>
            </a:extLst>
          </p:cNvPr>
          <p:cNvSpPr>
            <a:spLocks noGrp="1"/>
          </p:cNvSpPr>
          <p:nvPr>
            <p:ph type="title"/>
          </p:nvPr>
        </p:nvSpPr>
        <p:spPr/>
        <p:txBody>
          <a:bodyPr/>
          <a:lstStyle/>
          <a:p>
            <a:r>
              <a:rPr lang="ru-RU" dirty="0"/>
              <a:t>Работа с динамической памятью</a:t>
            </a:r>
          </a:p>
        </p:txBody>
      </p:sp>
      <p:sp>
        <p:nvSpPr>
          <p:cNvPr id="5" name="Текст 4">
            <a:extLst>
              <a:ext uri="{FF2B5EF4-FFF2-40B4-BE49-F238E27FC236}">
                <a16:creationId xmlns:a16="http://schemas.microsoft.com/office/drawing/2014/main" id="{C2981653-8D0B-4273-B3AC-95A504F6C124}"/>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6468856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a:bodyPr>
          <a:lstStyle/>
          <a:p>
            <a:r>
              <a:rPr lang="ru-RU" dirty="0"/>
              <a:t>Часто до запуска программы неизвестно с каким объемом данных ей нужно работать</a:t>
            </a:r>
          </a:p>
          <a:p>
            <a:r>
              <a:rPr lang="ru-RU" dirty="0"/>
              <a:t>Стандартные контейнеры решают эту задачу, выделяя элементы в динамической памяти</a:t>
            </a:r>
          </a:p>
          <a:p>
            <a:r>
              <a:rPr lang="ru-RU" dirty="0"/>
              <a:t>Для хранения адреса динамической памяти используются указатели</a:t>
            </a:r>
          </a:p>
          <a:p>
            <a:pPr lvl="1"/>
            <a:r>
              <a:rPr lang="ru-RU" dirty="0"/>
              <a:t>Функции и операции выделения памяти возвращают указатель</a:t>
            </a:r>
          </a:p>
          <a:p>
            <a:pPr lvl="1"/>
            <a:r>
              <a:rPr lang="ru-RU" dirty="0"/>
              <a:t>Функции и операции освобождения памяти – принимают указатель в качестве аргумента</a:t>
            </a:r>
          </a:p>
          <a:p>
            <a:endParaRPr lang="ru-RU" dirty="0"/>
          </a:p>
        </p:txBody>
      </p:sp>
    </p:spTree>
    <p:custDataLst>
      <p:tags r:id="rId1"/>
    </p:custDataLst>
    <p:extLst>
      <p:ext uri="{BB962C8B-B14F-4D97-AF65-F5344CB8AC3E}">
        <p14:creationId xmlns:p14="http://schemas.microsoft.com/office/powerpoint/2010/main" val="224874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fade">
                                      <p:cBhvr>
                                        <p:cTn id="7" dur="500"/>
                                        <p:tgtEl>
                                          <p:spTgt spid="99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9331">
                                            <p:txEl>
                                              <p:pRg st="1" end="1"/>
                                            </p:txEl>
                                          </p:spTgt>
                                        </p:tgtEl>
                                        <p:attrNameLst>
                                          <p:attrName>style.visibility</p:attrName>
                                        </p:attrNameLst>
                                      </p:cBhvr>
                                      <p:to>
                                        <p:strVal val="visible"/>
                                      </p:to>
                                    </p:set>
                                    <p:animEffect transition="in" filter="fade">
                                      <p:cBhvr>
                                        <p:cTn id="12" dur="500"/>
                                        <p:tgtEl>
                                          <p:spTgt spid="993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9331">
                                            <p:txEl>
                                              <p:pRg st="2" end="2"/>
                                            </p:txEl>
                                          </p:spTgt>
                                        </p:tgtEl>
                                        <p:attrNameLst>
                                          <p:attrName>style.visibility</p:attrName>
                                        </p:attrNameLst>
                                      </p:cBhvr>
                                      <p:to>
                                        <p:strVal val="visible"/>
                                      </p:to>
                                    </p:set>
                                    <p:animEffect transition="in" filter="fade">
                                      <p:cBhvr>
                                        <p:cTn id="17" dur="500"/>
                                        <p:tgtEl>
                                          <p:spTgt spid="993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9331">
                                            <p:txEl>
                                              <p:pRg st="3" end="3"/>
                                            </p:txEl>
                                          </p:spTgt>
                                        </p:tgtEl>
                                        <p:attrNameLst>
                                          <p:attrName>style.visibility</p:attrName>
                                        </p:attrNameLst>
                                      </p:cBhvr>
                                      <p:to>
                                        <p:strVal val="visible"/>
                                      </p:to>
                                    </p:set>
                                    <p:animEffect transition="in" filter="fade">
                                      <p:cBhvr>
                                        <p:cTn id="20" dur="500"/>
                                        <p:tgtEl>
                                          <p:spTgt spid="99331">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9331">
                                            <p:txEl>
                                              <p:pRg st="4" end="4"/>
                                            </p:txEl>
                                          </p:spTgt>
                                        </p:tgtEl>
                                        <p:attrNameLst>
                                          <p:attrName>style.visibility</p:attrName>
                                        </p:attrNameLst>
                                      </p:cBhvr>
                                      <p:to>
                                        <p:strVal val="visible"/>
                                      </p:to>
                                    </p:set>
                                    <p:animEffect transition="in" filter="fade">
                                      <p:cBhvr>
                                        <p:cTn id="23" dur="500"/>
                                        <p:tgtEl>
                                          <p:spTgt spid="993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a:bodyPr>
          <a:lstStyle/>
          <a:p>
            <a:pPr>
              <a:lnSpc>
                <a:spcPct val="80000"/>
              </a:lnSpc>
            </a:pPr>
            <a:r>
              <a:rPr lang="ru-RU" dirty="0"/>
              <a:t>Оператор </a:t>
            </a:r>
            <a:r>
              <a:rPr lang="en-US" b="1" dirty="0"/>
              <a:t>new</a:t>
            </a:r>
            <a:r>
              <a:rPr lang="en-US" dirty="0"/>
              <a:t> </a:t>
            </a:r>
            <a:r>
              <a:rPr lang="ru-RU" dirty="0"/>
              <a:t>выделяет память под хранение объекта или массива в динамической памяти и конструирует в ней объект</a:t>
            </a:r>
            <a:endParaRPr lang="en-US" dirty="0"/>
          </a:p>
          <a:p>
            <a:pPr lvl="1">
              <a:lnSpc>
                <a:spcPct val="80000"/>
              </a:lnSpc>
            </a:pPr>
            <a:r>
              <a:rPr lang="ru-RU" sz="2400" dirty="0"/>
              <a:t>Тип </a:t>
            </a:r>
            <a:r>
              <a:rPr lang="en-US" sz="2400" dirty="0"/>
              <a:t>*p = new </a:t>
            </a:r>
            <a:r>
              <a:rPr lang="ru-RU" sz="2400" dirty="0"/>
              <a:t>Тип()</a:t>
            </a:r>
          </a:p>
          <a:p>
            <a:pPr lvl="1">
              <a:lnSpc>
                <a:spcPct val="80000"/>
              </a:lnSpc>
            </a:pPr>
            <a:r>
              <a:rPr lang="ru-RU" sz="2400" dirty="0"/>
              <a:t>Тип </a:t>
            </a:r>
            <a:r>
              <a:rPr lang="en-US" sz="2400" dirty="0"/>
              <a:t>*p = new </a:t>
            </a:r>
            <a:r>
              <a:rPr lang="ru-RU" sz="2400" dirty="0"/>
              <a:t>Тип(инициализатор,...)</a:t>
            </a:r>
          </a:p>
          <a:p>
            <a:pPr lvl="1">
              <a:lnSpc>
                <a:spcPct val="80000"/>
              </a:lnSpc>
            </a:pPr>
            <a:r>
              <a:rPr lang="ru-RU" sz="2400" dirty="0"/>
              <a:t>Тип </a:t>
            </a:r>
            <a:r>
              <a:rPr lang="en-US" sz="2400" dirty="0"/>
              <a:t>*p = new </a:t>
            </a:r>
            <a:r>
              <a:rPr lang="ru-RU" sz="2400" dirty="0"/>
              <a:t>Тип</a:t>
            </a:r>
            <a:r>
              <a:rPr lang="en-US" sz="2400" dirty="0"/>
              <a:t>[</a:t>
            </a:r>
            <a:r>
              <a:rPr lang="ru-RU" sz="2400" dirty="0"/>
              <a:t>кол-во элементов</a:t>
            </a:r>
            <a:r>
              <a:rPr lang="en-US" sz="2400" dirty="0"/>
              <a:t>]</a:t>
            </a:r>
            <a:endParaRPr lang="ru-RU" sz="2400" dirty="0"/>
          </a:p>
          <a:p>
            <a:pPr>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1">
              <a:lnSpc>
                <a:spcPct val="80000"/>
              </a:lnSpc>
            </a:pPr>
            <a:r>
              <a:rPr lang="en-US" sz="2400" dirty="0"/>
              <a:t>delete </a:t>
            </a:r>
            <a:r>
              <a:rPr lang="en-US" sz="2400" dirty="0" err="1"/>
              <a:t>pObject</a:t>
            </a:r>
            <a:r>
              <a:rPr lang="en-US" sz="2400" dirty="0"/>
              <a:t>;</a:t>
            </a:r>
          </a:p>
          <a:p>
            <a:pPr lvl="1">
              <a:lnSpc>
                <a:spcPct val="80000"/>
              </a:lnSpc>
            </a:pPr>
            <a:r>
              <a:rPr lang="en-US" sz="2400" dirty="0"/>
              <a:t>delete [] </a:t>
            </a:r>
            <a:r>
              <a:rPr lang="en-US" sz="2400" dirty="0" err="1"/>
              <a:t>pArray</a:t>
            </a:r>
            <a:r>
              <a:rPr lang="en-US" sz="2400" dirty="0"/>
              <a:t>;</a:t>
            </a:r>
            <a:endParaRPr lang="ru-RU" sz="2400" dirty="0"/>
          </a:p>
          <a:p>
            <a:pPr>
              <a:lnSpc>
                <a:spcPct val="80000"/>
              </a:lnSpc>
            </a:pPr>
            <a:r>
              <a:rPr lang="ru-RU" dirty="0"/>
              <a:t>Использование непарных версий </a:t>
            </a:r>
            <a:r>
              <a:rPr lang="en-US" dirty="0"/>
              <a:t>new </a:t>
            </a:r>
            <a:r>
              <a:rPr lang="ru-RU" dirty="0"/>
              <a:t>и</a:t>
            </a:r>
            <a:r>
              <a:rPr lang="en-US" dirty="0"/>
              <a:t> delete </a:t>
            </a:r>
            <a:r>
              <a:rPr lang="ru-RU" dirty="0"/>
              <a:t>приведёт к неопределённому поведению</a:t>
            </a:r>
          </a:p>
        </p:txBody>
      </p:sp>
    </p:spTree>
    <p:custDataLst>
      <p:tags r:id="rId1"/>
    </p:custDataLst>
    <p:extLst>
      <p:ext uri="{BB962C8B-B14F-4D97-AF65-F5344CB8AC3E}">
        <p14:creationId xmlns:p14="http://schemas.microsoft.com/office/powerpoint/2010/main" val="27427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500"/>
                                        <p:tgtEl>
                                          <p:spTgt spid="4096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963">
                                            <p:txEl>
                                              <p:pRg st="1" end="1"/>
                                            </p:txEl>
                                          </p:spTgt>
                                        </p:tgtEl>
                                        <p:attrNameLst>
                                          <p:attrName>style.visibility</p:attrName>
                                        </p:attrNameLst>
                                      </p:cBhvr>
                                      <p:to>
                                        <p:strVal val="visible"/>
                                      </p:to>
                                    </p:set>
                                    <p:animEffect transition="in" filter="fade">
                                      <p:cBhvr>
                                        <p:cTn id="10" dur="500"/>
                                        <p:tgtEl>
                                          <p:spTgt spid="4096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963">
                                            <p:txEl>
                                              <p:pRg st="2" end="2"/>
                                            </p:txEl>
                                          </p:spTgt>
                                        </p:tgtEl>
                                        <p:attrNameLst>
                                          <p:attrName>style.visibility</p:attrName>
                                        </p:attrNameLst>
                                      </p:cBhvr>
                                      <p:to>
                                        <p:strVal val="visible"/>
                                      </p:to>
                                    </p:set>
                                    <p:animEffect transition="in" filter="fade">
                                      <p:cBhvr>
                                        <p:cTn id="13" dur="500"/>
                                        <p:tgtEl>
                                          <p:spTgt spid="4096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963">
                                            <p:txEl>
                                              <p:pRg st="3" end="3"/>
                                            </p:txEl>
                                          </p:spTgt>
                                        </p:tgtEl>
                                        <p:attrNameLst>
                                          <p:attrName>style.visibility</p:attrName>
                                        </p:attrNameLst>
                                      </p:cBhvr>
                                      <p:to>
                                        <p:strVal val="visible"/>
                                      </p:to>
                                    </p:set>
                                    <p:animEffect transition="in" filter="fade">
                                      <p:cBhvr>
                                        <p:cTn id="16" dur="500"/>
                                        <p:tgtEl>
                                          <p:spTgt spid="4096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0963">
                                            <p:txEl>
                                              <p:pRg st="4" end="4"/>
                                            </p:txEl>
                                          </p:spTgt>
                                        </p:tgtEl>
                                        <p:attrNameLst>
                                          <p:attrName>style.visibility</p:attrName>
                                        </p:attrNameLst>
                                      </p:cBhvr>
                                      <p:to>
                                        <p:strVal val="visible"/>
                                      </p:to>
                                    </p:set>
                                    <p:animEffect transition="in" filter="fade">
                                      <p:cBhvr>
                                        <p:cTn id="21" dur="500"/>
                                        <p:tgtEl>
                                          <p:spTgt spid="4096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0963">
                                            <p:txEl>
                                              <p:pRg st="5" end="5"/>
                                            </p:txEl>
                                          </p:spTgt>
                                        </p:tgtEl>
                                        <p:attrNameLst>
                                          <p:attrName>style.visibility</p:attrName>
                                        </p:attrNameLst>
                                      </p:cBhvr>
                                      <p:to>
                                        <p:strVal val="visible"/>
                                      </p:to>
                                    </p:set>
                                    <p:animEffect transition="in" filter="fade">
                                      <p:cBhvr>
                                        <p:cTn id="24" dur="500"/>
                                        <p:tgtEl>
                                          <p:spTgt spid="4096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0963">
                                            <p:txEl>
                                              <p:pRg st="6" end="6"/>
                                            </p:txEl>
                                          </p:spTgt>
                                        </p:tgtEl>
                                        <p:attrNameLst>
                                          <p:attrName>style.visibility</p:attrName>
                                        </p:attrNameLst>
                                      </p:cBhvr>
                                      <p:to>
                                        <p:strVal val="visible"/>
                                      </p:to>
                                    </p:set>
                                    <p:animEffect transition="in" filter="fade">
                                      <p:cBhvr>
                                        <p:cTn id="27" dur="500"/>
                                        <p:tgtEl>
                                          <p:spTgt spid="4096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963">
                                            <p:txEl>
                                              <p:pRg st="7" end="7"/>
                                            </p:txEl>
                                          </p:spTgt>
                                        </p:tgtEl>
                                        <p:attrNameLst>
                                          <p:attrName>style.visibility</p:attrName>
                                        </p:attrNameLst>
                                      </p:cBhvr>
                                      <p:to>
                                        <p:strVal val="visible"/>
                                      </p:to>
                                    </p:set>
                                    <p:animEffect transition="in" filter="fade">
                                      <p:cBhvr>
                                        <p:cTn id="32" dur="500"/>
                                        <p:tgtEl>
                                          <p:spTgt spid="409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AD765A6-E957-45FE-9BC9-B2357F725D48}"/>
              </a:ext>
            </a:extLst>
          </p:cNvPr>
          <p:cNvSpPr>
            <a:spLocks noGrp="1"/>
          </p:cNvSpPr>
          <p:nvPr>
            <p:ph type="title"/>
          </p:nvPr>
        </p:nvSpPr>
        <p:spPr/>
        <p:txBody>
          <a:bodyPr/>
          <a:lstStyle/>
          <a:p>
            <a:r>
              <a:rPr lang="ru-RU" dirty="0"/>
              <a:t>Создание и удаление объекта</a:t>
            </a:r>
          </a:p>
        </p:txBody>
      </p:sp>
      <p:sp>
        <p:nvSpPr>
          <p:cNvPr id="6" name="TextBox 5">
            <a:extLst>
              <a:ext uri="{FF2B5EF4-FFF2-40B4-BE49-F238E27FC236}">
                <a16:creationId xmlns:a16="http://schemas.microsoft.com/office/drawing/2014/main" id="{E387803D-9E22-4B38-8246-E11A959D9D0D}"/>
              </a:ext>
            </a:extLst>
          </p:cNvPr>
          <p:cNvSpPr txBox="1"/>
          <p:nvPr/>
        </p:nvSpPr>
        <p:spPr>
          <a:xfrm>
            <a:off x="838200" y="2204864"/>
            <a:ext cx="11353800" cy="4524315"/>
          </a:xfrm>
          <a:prstGeom prst="rect">
            <a:avLst/>
          </a:prstGeom>
          <a:noFill/>
        </p:spPr>
        <p:txBody>
          <a:bodyPr wrap="square">
            <a:spAutoFit/>
          </a:bodyPr>
          <a:lstStyle/>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a:t>
            </a:r>
            <a:r>
              <a:rPr lang="en-US" b="0" dirty="0" err="1">
                <a:solidFill>
                  <a:srgbClr val="A31515"/>
                </a:solidFill>
                <a:effectLst/>
                <a:latin typeface="Consolas" panose="020B0609020204030204" pitchFamily="49" charset="0"/>
              </a:rPr>
              <a:t>cassert</a:t>
            </a:r>
            <a:r>
              <a:rPr lang="en-US" b="0" dirty="0">
                <a:solidFill>
                  <a:srgbClr val="A31515"/>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struct</a:t>
            </a:r>
            <a:r>
              <a:rPr lang="en-US" b="0" dirty="0">
                <a:solidFill>
                  <a:srgbClr val="000000"/>
                </a:solidFill>
                <a:effectLst/>
                <a:latin typeface="Consolas" panose="020B0609020204030204" pitchFamily="49" charset="0"/>
              </a:rPr>
              <a:t> Point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x, y;</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В куче создаётся объект типа </a:t>
            </a:r>
            <a:r>
              <a:rPr lang="en-US" b="0" dirty="0">
                <a:solidFill>
                  <a:srgbClr val="008000"/>
                </a:solidFill>
                <a:effectLst/>
                <a:latin typeface="Consolas" panose="020B0609020204030204" pitchFamily="49" charset="0"/>
              </a:rPr>
              <a:t>Point. </a:t>
            </a:r>
            <a:r>
              <a:rPr lang="ru-RU" b="0" dirty="0">
                <a:solidFill>
                  <a:srgbClr val="008000"/>
                </a:solidFill>
                <a:effectLst/>
                <a:latin typeface="Consolas" panose="020B0609020204030204" pitchFamily="49" charset="0"/>
              </a:rPr>
              <a:t>Адрес этого объекта сохраняется в </a:t>
            </a:r>
            <a:r>
              <a:rPr lang="en-US" b="0" dirty="0">
                <a:solidFill>
                  <a:srgbClr val="008000"/>
                </a:solidFill>
                <a:effectLst/>
                <a:latin typeface="Consolas" panose="020B0609020204030204" pitchFamily="49" charset="0"/>
              </a:rPr>
              <a:t>p.</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Point* p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Point{</a:t>
            </a:r>
            <a:r>
              <a:rPr lang="en-US" b="0" dirty="0">
                <a:solidFill>
                  <a:srgbClr val="098658"/>
                </a:solidFill>
                <a:effectLst/>
                <a:latin typeface="Consolas" panose="020B0609020204030204" pitchFamily="49" charset="0"/>
              </a:rPr>
              <a:t>10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20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Используем созданный объект по указателю на него</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assert</a:t>
            </a:r>
            <a:r>
              <a:rPr lang="en-US" b="0" dirty="0">
                <a:solidFill>
                  <a:srgbClr val="000000"/>
                </a:solidFill>
                <a:effectLst/>
                <a:latin typeface="Consolas" panose="020B0609020204030204" pitchFamily="49" charset="0"/>
              </a:rPr>
              <a:t>(p-&gt;x == </a:t>
            </a:r>
            <a:r>
              <a:rPr lang="en-US" b="0" dirty="0">
                <a:solidFill>
                  <a:srgbClr val="098658"/>
                </a:solidFill>
                <a:effectLst/>
                <a:latin typeface="Consolas" panose="020B0609020204030204" pitchFamily="49" charset="0"/>
              </a:rPr>
              <a:t>10</a:t>
            </a:r>
            <a:r>
              <a:rPr lang="en-US" b="0" dirty="0">
                <a:solidFill>
                  <a:srgbClr val="000000"/>
                </a:solidFill>
                <a:effectLst/>
                <a:latin typeface="Consolas" panose="020B0609020204030204" pitchFamily="49" charset="0"/>
              </a:rPr>
              <a:t> &amp;&amp; p-&gt;y == </a:t>
            </a:r>
            <a:r>
              <a:rPr lang="en-US" b="0" dirty="0">
                <a:solidFill>
                  <a:srgbClr val="098658"/>
                </a:solidFill>
                <a:effectLst/>
                <a:latin typeface="Consolas" panose="020B0609020204030204" pitchFamily="49" charset="0"/>
              </a:rPr>
              <a:t>20</a:t>
            </a:r>
            <a:r>
              <a:rPr lang="en-US" b="0" dirty="0">
                <a:solidFill>
                  <a:srgbClr val="000000"/>
                </a:solidFill>
                <a:effectLst/>
                <a:latin typeface="Consolas" panose="020B0609020204030204" pitchFamily="49" charset="0"/>
              </a:rPr>
              <a:t>);</a:t>
            </a:r>
          </a:p>
          <a:p>
            <a:br>
              <a:rPr lang="en-US" b="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Удаляем объект и возвращаем занимаемый им блок памяти обратно в кучу</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delete p;</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950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500"/>
                                        <p:tgtEl>
                                          <p:spTgt spid="6">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fade">
                                      <p:cBhvr>
                                        <p:cTn id="10" dur="500"/>
                                        <p:tgtEl>
                                          <p:spTgt spid="6">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animEffect transition="in" filter="fade">
                                      <p:cBhvr>
                                        <p:cTn id="15" dur="500"/>
                                        <p:tgtEl>
                                          <p:spTgt spid="6">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9" end="9"/>
                                            </p:txEl>
                                          </p:spTgt>
                                        </p:tgtEl>
                                        <p:attrNameLst>
                                          <p:attrName>style.visibility</p:attrName>
                                        </p:attrNameLst>
                                      </p:cBhvr>
                                      <p:to>
                                        <p:strVal val="visible"/>
                                      </p:to>
                                    </p:set>
                                    <p:animEffect transition="in" filter="fade">
                                      <p:cBhvr>
                                        <p:cTn id="18" dur="500"/>
                                        <p:tgtEl>
                                          <p:spTgt spid="6">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animEffect transition="in" filter="fade">
                                      <p:cBhvr>
                                        <p:cTn id="23" dur="500"/>
                                        <p:tgtEl>
                                          <p:spTgt spid="6">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11" end="11"/>
                                            </p:txEl>
                                          </p:spTgt>
                                        </p:tgtEl>
                                        <p:attrNameLst>
                                          <p:attrName>style.visibility</p:attrName>
                                        </p:attrNameLst>
                                      </p:cBhvr>
                                      <p:to>
                                        <p:strVal val="visible"/>
                                      </p:to>
                                    </p:set>
                                    <p:animEffect transition="in" filter="fade">
                                      <p:cBhvr>
                                        <p:cTn id="26"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B28695-A5D9-4339-AC6E-DD7333255572}"/>
              </a:ext>
            </a:extLst>
          </p:cNvPr>
          <p:cNvSpPr>
            <a:spLocks noGrp="1"/>
          </p:cNvSpPr>
          <p:nvPr>
            <p:ph type="title"/>
          </p:nvPr>
        </p:nvSpPr>
        <p:spPr/>
        <p:txBody>
          <a:bodyPr/>
          <a:lstStyle/>
          <a:p>
            <a:r>
              <a:rPr lang="ru-RU" dirty="0"/>
              <a:t>Объекты в памяти</a:t>
            </a:r>
          </a:p>
        </p:txBody>
      </p:sp>
      <p:pic>
        <p:nvPicPr>
          <p:cNvPr id="5" name="Объект 4" descr="Изображение выглядит как стол&#10;&#10;Автоматически созданное описание">
            <a:extLst>
              <a:ext uri="{FF2B5EF4-FFF2-40B4-BE49-F238E27FC236}">
                <a16:creationId xmlns:a16="http://schemas.microsoft.com/office/drawing/2014/main" id="{35D95740-CC69-4BF8-8D11-4DBECEC694E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39353" y="1977246"/>
            <a:ext cx="7913294" cy="4048095"/>
          </a:xfrm>
        </p:spPr>
      </p:pic>
    </p:spTree>
    <p:extLst>
      <p:ext uri="{BB962C8B-B14F-4D97-AF65-F5344CB8AC3E}">
        <p14:creationId xmlns:p14="http://schemas.microsoft.com/office/powerpoint/2010/main" val="39324089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B4DE9A-E379-414E-9923-35079B1F94F0}"/>
              </a:ext>
            </a:extLst>
          </p:cNvPr>
          <p:cNvSpPr txBox="1"/>
          <p:nvPr/>
        </p:nvSpPr>
        <p:spPr>
          <a:xfrm>
            <a:off x="0" y="0"/>
            <a:ext cx="12192000" cy="6463308"/>
          </a:xfrm>
          <a:prstGeom prst="rect">
            <a:avLst/>
          </a:prstGeom>
          <a:noFill/>
        </p:spPr>
        <p:txBody>
          <a:bodyPr wrap="square">
            <a:spAutoFit/>
          </a:bodyPr>
          <a:lstStyle/>
          <a:p>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value_ptr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value_ptr</a:t>
            </a:r>
            <a:r>
              <a:rPr lang="en-US" b="0" dirty="0">
                <a:solidFill>
                  <a:srgbClr val="000000"/>
                </a:solidFill>
                <a:effectLst/>
                <a:latin typeface="Consolas" panose="020B0609020204030204" pitchFamily="49" charset="0"/>
              </a:rPr>
              <a:t> = rand();</a:t>
            </a:r>
          </a:p>
          <a:p>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value_ptr</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 Удалить сейчас</a:t>
            </a:r>
            <a:r>
              <a:rPr lang="en-US" dirty="0">
                <a:solidFill>
                  <a:srgbClr val="008000"/>
                </a:solidFill>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delete </a:t>
            </a:r>
            <a:r>
              <a:rPr lang="en-US" b="0" dirty="0" err="1">
                <a:solidFill>
                  <a:srgbClr val="000000"/>
                </a:solidFill>
                <a:effectLst/>
                <a:latin typeface="Consolas" panose="020B0609020204030204" pitchFamily="49" charset="0"/>
              </a:rPr>
              <a:t>value_ptr</a:t>
            </a:r>
            <a:r>
              <a:rPr lang="en-US" b="0" dirty="0">
                <a:solidFill>
                  <a:srgbClr val="000000"/>
                </a:solidFill>
                <a:effectLst/>
                <a:latin typeface="Consolas" panose="020B0609020204030204" pitchFamily="49" charset="0"/>
              </a:rPr>
              <a:t>;</a:t>
            </a:r>
            <a:br>
              <a:rPr lang="en-US" b="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a:t>
            </a:r>
            <a:r>
              <a:rPr lang="en-US" b="0">
                <a:solidFill>
                  <a:srgbClr val="008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А вот обнулить указатель после удаления объекта имеет смысл, если</a:t>
            </a:r>
            <a:endParaRPr lang="ru-RU" b="0" dirty="0">
              <a:solidFill>
                <a:srgbClr val="000000"/>
              </a:solidFill>
              <a:effectLst/>
              <a:latin typeface="Consolas" panose="020B0609020204030204" pitchFamily="49" charset="0"/>
            </a:endParaRPr>
          </a:p>
          <a:p>
            <a:r>
              <a:rPr lang="ru-RU" b="0" dirty="0">
                <a:solidFill>
                  <a:srgbClr val="008000"/>
                </a:solidFill>
                <a:effectLst/>
                <a:latin typeface="Consolas" panose="020B0609020204030204" pitchFamily="49" charset="0"/>
              </a:rPr>
              <a:t>   </a:t>
            </a:r>
            <a:r>
              <a:rPr lang="ru-RU" b="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 этот указатель потенциально может ещё использоваться</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ru-RU" b="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value_ptr</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nullptr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Указатель мог ранее обнулиться, поэтому здесь его следует проверить</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value_ptr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value_ptr</a:t>
            </a:r>
            <a:r>
              <a:rPr lang="en-US" b="0" dirty="0">
                <a:solidFill>
                  <a:srgbClr val="000000"/>
                </a:solidFill>
                <a:effectLst/>
                <a:latin typeface="Consolas" panose="020B0609020204030204" pitchFamily="49" charset="0"/>
              </a:rPr>
              <a:t>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Удаляем объект, на который ссылается </a:t>
            </a:r>
            <a:r>
              <a:rPr lang="en-US" b="0" dirty="0" err="1">
                <a:solidFill>
                  <a:srgbClr val="008000"/>
                </a:solidFill>
                <a:effectLst/>
                <a:latin typeface="Consolas" panose="020B0609020204030204" pitchFamily="49" charset="0"/>
              </a:rPr>
              <a:t>value_ptr</a:t>
            </a: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ru-RU" dirty="0">
                <a:solidFill>
                  <a:srgbClr val="008000"/>
                </a:solidFill>
                <a:latin typeface="Consolas" panose="020B0609020204030204" pitchFamily="49" charset="0"/>
              </a:rPr>
              <a:t> Удаление указателя </a:t>
            </a:r>
            <a:r>
              <a:rPr lang="en-US" dirty="0" err="1">
                <a:solidFill>
                  <a:srgbClr val="008000"/>
                </a:solidFill>
                <a:latin typeface="Consolas" panose="020B0609020204030204" pitchFamily="49" charset="0"/>
              </a:rPr>
              <a:t>nullptr</a:t>
            </a:r>
            <a:r>
              <a:rPr lang="en-US"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ничего не делает, поэтому проверка на </a:t>
            </a:r>
            <a:r>
              <a:rPr lang="en-US" dirty="0" err="1">
                <a:solidFill>
                  <a:srgbClr val="008000"/>
                </a:solidFill>
                <a:latin typeface="Consolas" panose="020B0609020204030204" pitchFamily="49" charset="0"/>
              </a:rPr>
              <a:t>nullptr</a:t>
            </a:r>
            <a:r>
              <a:rPr lang="en-US"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не нужна</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delete </a:t>
            </a:r>
            <a:r>
              <a:rPr lang="en-US" b="0" dirty="0" err="1">
                <a:solidFill>
                  <a:srgbClr val="000000"/>
                </a:solidFill>
                <a:effectLst/>
                <a:latin typeface="Consolas" panose="020B0609020204030204" pitchFamily="49" charset="0"/>
              </a:rPr>
              <a:t>value_ptr</a:t>
            </a:r>
            <a:r>
              <a:rPr lang="en-US" b="0" dirty="0">
                <a:solidFill>
                  <a:srgbClr val="000000"/>
                </a:solidFill>
                <a:effectLst/>
                <a:latin typeface="Consolas" panose="020B0609020204030204" pitchFamily="49" charset="0"/>
              </a:rPr>
              <a:t>;</a:t>
            </a:r>
          </a:p>
          <a:p>
            <a:r>
              <a:rPr lang="en-US" b="0" dirty="0">
                <a:solidFill>
                  <a:srgbClr val="008000"/>
                </a:solidFill>
                <a:effectLst/>
                <a:latin typeface="Consolas" panose="020B0609020204030204" pitchFamily="49" charset="0"/>
              </a:rPr>
              <a:t>    // </a:t>
            </a:r>
            <a:r>
              <a:rPr lang="en-US" b="0" dirty="0" err="1">
                <a:solidFill>
                  <a:srgbClr val="008000"/>
                </a:solidFill>
                <a:effectLst/>
                <a:latin typeface="Consolas" panose="020B0609020204030204" pitchFamily="49" charset="0"/>
              </a:rPr>
              <a:t>value_ptr</a:t>
            </a:r>
            <a:r>
              <a:rPr lang="en-US" b="0" dirty="0">
                <a:solidFill>
                  <a:srgbClr val="008000"/>
                </a:solidFill>
                <a:effectLst/>
                <a:latin typeface="Consolas" panose="020B0609020204030204" pitchFamily="49" charset="0"/>
              </a:rPr>
              <a:t> = </a:t>
            </a:r>
            <a:r>
              <a:rPr lang="en-US" b="0" dirty="0" err="1">
                <a:solidFill>
                  <a:srgbClr val="008000"/>
                </a:solidFill>
                <a:effectLst/>
                <a:latin typeface="Consolas" panose="020B0609020204030204" pitchFamily="49" charset="0"/>
              </a:rPr>
              <a:t>nullptr</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Обнуление указателя на удалённый объект перед выходом избыточно, если</a:t>
            </a:r>
            <a:endParaRPr lang="ru-RU" b="0" dirty="0">
              <a:solidFill>
                <a:srgbClr val="000000"/>
              </a:solidFill>
              <a:effectLst/>
              <a:latin typeface="Consolas" panose="020B0609020204030204" pitchFamily="49" charset="0"/>
            </a:endParaRPr>
          </a:p>
          <a:p>
            <a:r>
              <a:rPr lang="ru-RU" b="0" dirty="0">
                <a:solidFill>
                  <a:srgbClr val="008000"/>
                </a:solidFill>
                <a:effectLst/>
                <a:latin typeface="Consolas" panose="020B0609020204030204" pitchFamily="49" charset="0"/>
              </a:rPr>
              <a:t>    // этот указатель далее по коду не используется</a:t>
            </a:r>
          </a:p>
          <a:p>
            <a:r>
              <a:rPr lang="ru-RU"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9500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Effect transition="in" filter="fade">
                                      <p:cBhvr>
                                        <p:cTn id="35" dur="500"/>
                                        <p:tgtEl>
                                          <p:spTgt spid="4">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0" end="10"/>
                                            </p:txEl>
                                          </p:spTgt>
                                        </p:tgtEl>
                                        <p:attrNameLst>
                                          <p:attrName>style.visibility</p:attrName>
                                        </p:attrNameLst>
                                      </p:cBhvr>
                                      <p:to>
                                        <p:strVal val="visible"/>
                                      </p:to>
                                    </p:set>
                                    <p:animEffect transition="in" filter="fade">
                                      <p:cBhvr>
                                        <p:cTn id="38" dur="500"/>
                                        <p:tgtEl>
                                          <p:spTgt spid="4">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animEffect transition="in" filter="fade">
                                      <p:cBhvr>
                                        <p:cTn id="41" dur="500"/>
                                        <p:tgtEl>
                                          <p:spTgt spid="4">
                                            <p:txEl>
                                              <p:pRg st="11" end="1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
                                            <p:txEl>
                                              <p:pRg st="12" end="12"/>
                                            </p:txEl>
                                          </p:spTgt>
                                        </p:tgtEl>
                                        <p:attrNameLst>
                                          <p:attrName>style.visibility</p:attrName>
                                        </p:attrNameLst>
                                      </p:cBhvr>
                                      <p:to>
                                        <p:strVal val="visible"/>
                                      </p:to>
                                    </p:set>
                                    <p:animEffect transition="in" filter="fade">
                                      <p:cBhvr>
                                        <p:cTn id="46" dur="500"/>
                                        <p:tgtEl>
                                          <p:spTgt spid="4">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animEffect transition="in" filter="fade">
                                      <p:cBhvr>
                                        <p:cTn id="49" dur="500"/>
                                        <p:tgtEl>
                                          <p:spTgt spid="4">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14" end="14"/>
                                            </p:txEl>
                                          </p:spTgt>
                                        </p:tgtEl>
                                        <p:attrNameLst>
                                          <p:attrName>style.visibility</p:attrName>
                                        </p:attrNameLst>
                                      </p:cBhvr>
                                      <p:to>
                                        <p:strVal val="visible"/>
                                      </p:to>
                                    </p:set>
                                    <p:animEffect transition="in" filter="fade">
                                      <p:cBhvr>
                                        <p:cTn id="52" dur="500"/>
                                        <p:tgtEl>
                                          <p:spTgt spid="4">
                                            <p:txEl>
                                              <p:pRg st="14" end="14"/>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15" end="15"/>
                                            </p:txEl>
                                          </p:spTgt>
                                        </p:tgtEl>
                                        <p:attrNameLst>
                                          <p:attrName>style.visibility</p:attrName>
                                        </p:attrNameLst>
                                      </p:cBhvr>
                                      <p:to>
                                        <p:strVal val="visible"/>
                                      </p:to>
                                    </p:set>
                                    <p:animEffect transition="in" filter="fade">
                                      <p:cBhvr>
                                        <p:cTn id="55" dur="500"/>
                                        <p:tgtEl>
                                          <p:spTgt spid="4">
                                            <p:txEl>
                                              <p:pRg st="15" end="15"/>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16" end="16"/>
                                            </p:txEl>
                                          </p:spTgt>
                                        </p:tgtEl>
                                        <p:attrNameLst>
                                          <p:attrName>style.visibility</p:attrName>
                                        </p:attrNameLst>
                                      </p:cBhvr>
                                      <p:to>
                                        <p:strVal val="visible"/>
                                      </p:to>
                                    </p:set>
                                    <p:animEffect transition="in" filter="fade">
                                      <p:cBhvr>
                                        <p:cTn id="58" dur="500"/>
                                        <p:tgtEl>
                                          <p:spTgt spid="4">
                                            <p:txEl>
                                              <p:pRg st="16" end="16"/>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17" end="17"/>
                                            </p:txEl>
                                          </p:spTgt>
                                        </p:tgtEl>
                                        <p:attrNameLst>
                                          <p:attrName>style.visibility</p:attrName>
                                        </p:attrNameLst>
                                      </p:cBhvr>
                                      <p:to>
                                        <p:strVal val="visible"/>
                                      </p:to>
                                    </p:set>
                                    <p:animEffect transition="in" filter="fade">
                                      <p:cBhvr>
                                        <p:cTn id="61"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DE5277-1BEE-4D35-B308-156D90BC1D0D}"/>
              </a:ext>
            </a:extLst>
          </p:cNvPr>
          <p:cNvSpPr txBox="1"/>
          <p:nvPr/>
        </p:nvSpPr>
        <p:spPr>
          <a:xfrm>
            <a:off x="0" y="-1"/>
            <a:ext cx="12192000" cy="5909310"/>
          </a:xfrm>
          <a:prstGeom prst="rect">
            <a:avLst/>
          </a:prstGeom>
          <a:noFill/>
        </p:spPr>
        <p:txBody>
          <a:bodyPr wrap="square">
            <a:spAutoFit/>
          </a:bodyPr>
          <a:lstStyle/>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&lt;iostream&gt;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&lt;new&gt;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&lt;string&gt;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using</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namespace</a:t>
            </a:r>
            <a:r>
              <a:rPr lang="en-US" b="0" dirty="0">
                <a:solidFill>
                  <a:srgbClr val="000000"/>
                </a:solidFill>
                <a:effectLst/>
                <a:latin typeface="Consolas" panose="020B0609020204030204" pitchFamily="49" charset="0"/>
              </a:rPr>
              <a:t> std;</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size_t</a:t>
            </a:r>
            <a:r>
              <a:rPr lang="en-US" b="0" dirty="0">
                <a:solidFill>
                  <a:srgbClr val="000000"/>
                </a:solidFill>
                <a:effectLst/>
                <a:latin typeface="Consolas" panose="020B0609020204030204" pitchFamily="49" charset="0"/>
              </a:rPr>
              <a:t> n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try</a:t>
            </a:r>
            <a:r>
              <a:rPr lang="en-US" b="0" dirty="0">
                <a:solidFill>
                  <a:srgbClr val="000000"/>
                </a:solidFill>
                <a:effectLst/>
                <a:latin typeface="Consolas" panose="020B0609020204030204" pitchFamily="49" charset="0"/>
              </a:rPr>
              <a:t> {</a:t>
            </a:r>
          </a:p>
          <a:p>
            <a:r>
              <a:rPr lang="ru-RU" b="0" dirty="0">
                <a:solidFill>
                  <a:srgbClr val="000000"/>
                </a:solidFill>
                <a:effectLst/>
                <a:latin typeface="Consolas" panose="020B0609020204030204" pitchFamily="49" charset="0"/>
              </a:rPr>
              <a:t>   </a:t>
            </a:r>
            <a:r>
              <a:rPr lang="ru-RU" b="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for</a:t>
            </a:r>
            <a:r>
              <a:rPr lang="en-US" b="0" dirty="0">
                <a:solidFill>
                  <a:srgbClr val="000000"/>
                </a:solidFill>
                <a:effectLst/>
                <a:latin typeface="Consolas" panose="020B0609020204030204" pitchFamily="49" charset="0"/>
              </a:rPr>
              <a:t> (;;) {</a:t>
            </a:r>
          </a:p>
          <a:p>
            <a:r>
              <a:rPr lang="en-US" b="0" dirty="0">
                <a:solidFill>
                  <a:srgbClr val="008000"/>
                </a:solidFill>
                <a:effectLst/>
                <a:latin typeface="Consolas" panose="020B0609020204030204" pitchFamily="49" charset="0"/>
              </a:rPr>
              <a:t>   </a:t>
            </a:r>
            <a:r>
              <a:rPr lang="en-US" b="0">
                <a:solidFill>
                  <a:srgbClr val="008000"/>
                </a:solidFill>
                <a:effectLst/>
                <a:latin typeface="Consolas" panose="020B0609020204030204" pitchFamily="49" charset="0"/>
              </a:rPr>
              <a:t>         </a:t>
            </a:r>
            <a:r>
              <a:rPr lang="ru-RU" b="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Указатель на выделенную в куче строку никуда не сохраняется, что</a:t>
            </a:r>
            <a:endParaRPr lang="ru-RU" b="0" dirty="0">
              <a:solidFill>
                <a:srgbClr val="000000"/>
              </a:solidFill>
              <a:effectLst/>
              <a:latin typeface="Consolas" panose="020B0609020204030204" pitchFamily="49" charset="0"/>
            </a:endParaRPr>
          </a:p>
          <a:p>
            <a:r>
              <a:rPr lang="ru-RU" b="0" dirty="0">
                <a:solidFill>
                  <a:srgbClr val="008000"/>
                </a:solidFill>
                <a:effectLst/>
                <a:latin typeface="Consolas" panose="020B0609020204030204" pitchFamily="49" charset="0"/>
              </a:rPr>
              <a:t>   </a:t>
            </a:r>
            <a:r>
              <a:rPr lang="ru-RU" b="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приводит к утечке памяти.</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ru-RU"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string(</a:t>
            </a:r>
            <a:r>
              <a:rPr lang="en-US" b="0" dirty="0">
                <a:solidFill>
                  <a:srgbClr val="098658"/>
                </a:solidFill>
                <a:effectLst/>
                <a:latin typeface="Consolas" panose="020B0609020204030204" pitchFamily="49" charset="0"/>
              </a:rPr>
              <a:t>100'000'000</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n;</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catch</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bad_alloc</a:t>
            </a:r>
            <a:r>
              <a:rPr lang="en-US" b="0" dirty="0">
                <a:solidFill>
                  <a:srgbClr val="000000"/>
                </a:solidFill>
                <a:effectLst/>
                <a:latin typeface="Consolas" panose="020B0609020204030204" pitchFamily="49" charset="0"/>
              </a:rPr>
              <a:t>&amp;) {</a:t>
            </a:r>
          </a:p>
          <a:p>
            <a:r>
              <a:rPr lang="en-US" b="0" dirty="0">
                <a:solidFill>
                  <a:srgbClr val="008000"/>
                </a:solidFill>
                <a:effectLst/>
                <a:latin typeface="Consolas" panose="020B0609020204030204" pitchFamily="49" charset="0"/>
              </a:rPr>
              <a:t>   </a:t>
            </a:r>
            <a:r>
              <a:rPr lang="en-US" b="0">
                <a:solidFill>
                  <a:srgbClr val="008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Рано или поздно доступная программе память закончится,</a:t>
            </a:r>
            <a:endParaRPr lang="ru-RU" b="0" dirty="0">
              <a:solidFill>
                <a:srgbClr val="000000"/>
              </a:solidFill>
              <a:effectLst/>
              <a:latin typeface="Consolas" panose="020B0609020204030204" pitchFamily="49" charset="0"/>
            </a:endParaRPr>
          </a:p>
          <a:p>
            <a:r>
              <a:rPr lang="ru-RU" b="0" dirty="0">
                <a:solidFill>
                  <a:srgbClr val="008000"/>
                </a:solidFill>
                <a:effectLst/>
                <a:latin typeface="Consolas" panose="020B0609020204030204" pitchFamily="49" charset="0"/>
              </a:rPr>
              <a:t>   </a:t>
            </a:r>
            <a:r>
              <a:rPr lang="ru-RU" b="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 и оператор </a:t>
            </a:r>
            <a:r>
              <a:rPr lang="en-US" b="0" dirty="0">
                <a:solidFill>
                  <a:srgbClr val="008000"/>
                </a:solidFill>
                <a:effectLst/>
                <a:latin typeface="Consolas" panose="020B0609020204030204" pitchFamily="49" charset="0"/>
              </a:rPr>
              <a:t>new </a:t>
            </a:r>
            <a:r>
              <a:rPr lang="ru-RU" b="0" dirty="0">
                <a:solidFill>
                  <a:srgbClr val="008000"/>
                </a:solidFill>
                <a:effectLst/>
                <a:latin typeface="Consolas" panose="020B0609020204030204" pitchFamily="49" charset="0"/>
              </a:rPr>
              <a:t>выбросит исключение </a:t>
            </a:r>
            <a:r>
              <a:rPr lang="en-US" b="0" dirty="0" err="1">
                <a:solidFill>
                  <a:srgbClr val="008000"/>
                </a:solidFill>
                <a:effectLst/>
                <a:latin typeface="Consolas" panose="020B0609020204030204" pitchFamily="49" charset="0"/>
              </a:rPr>
              <a:t>bad_alloc</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bad_alloc</a:t>
            </a:r>
            <a:r>
              <a:rPr lang="en-US" b="0" dirty="0">
                <a:solidFill>
                  <a:srgbClr val="A31515"/>
                </a:solidFill>
                <a:effectLst/>
                <a:latin typeface="Consolas" panose="020B0609020204030204" pitchFamily="49" charset="0"/>
              </a:rPr>
              <a:t> after "s</a:t>
            </a:r>
            <a:r>
              <a:rPr lang="en-US" b="0" dirty="0">
                <a:solidFill>
                  <a:srgbClr val="000000"/>
                </a:solidFill>
                <a:effectLst/>
                <a:latin typeface="Consolas" panose="020B0609020204030204" pitchFamily="49" charset="0"/>
              </a:rPr>
              <a:t> &lt;&lt; n &lt;&lt; </a:t>
            </a:r>
            <a:r>
              <a:rPr lang="en-US" b="0" dirty="0">
                <a:solidFill>
                  <a:srgbClr val="A31515"/>
                </a:solidFill>
                <a:effectLst/>
                <a:latin typeface="Consolas" panose="020B0609020204030204" pitchFamily="49" charset="0"/>
              </a:rPr>
              <a:t>" </a:t>
            </a:r>
            <a:r>
              <a:rPr lang="en-US" b="0" dirty="0" err="1">
                <a:solidFill>
                  <a:srgbClr val="A31515"/>
                </a:solidFill>
                <a:effectLst/>
                <a:latin typeface="Consolas" panose="020B0609020204030204" pitchFamily="49" charset="0"/>
              </a:rPr>
              <a:t>allocations"s</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pic>
        <p:nvPicPr>
          <p:cNvPr id="8" name="Рисунок 7">
            <a:extLst>
              <a:ext uri="{FF2B5EF4-FFF2-40B4-BE49-F238E27FC236}">
                <a16:creationId xmlns:a16="http://schemas.microsoft.com/office/drawing/2014/main" id="{B392092A-1DFD-41D6-9B2F-D343413BD290}"/>
              </a:ext>
            </a:extLst>
          </p:cNvPr>
          <p:cNvPicPr>
            <a:picLocks noChangeAspect="1"/>
          </p:cNvPicPr>
          <p:nvPr/>
        </p:nvPicPr>
        <p:blipFill rotWithShape="1">
          <a:blip r:embed="rId3">
            <a:extLst>
              <a:ext uri="{28A0092B-C50C-407E-A947-70E740481C1C}">
                <a14:useLocalDpi xmlns:a14="http://schemas.microsoft.com/office/drawing/2010/main" val="0"/>
              </a:ext>
            </a:extLst>
          </a:blip>
          <a:srcRect l="15744" t="8150" r="13382"/>
          <a:stretch/>
        </p:blipFill>
        <p:spPr>
          <a:xfrm>
            <a:off x="1847528" y="872491"/>
            <a:ext cx="8640960" cy="5443642"/>
          </a:xfrm>
          <a:prstGeom prst="rect">
            <a:avLst/>
          </a:prstGeom>
        </p:spPr>
      </p:pic>
    </p:spTree>
    <p:extLst>
      <p:ext uri="{BB962C8B-B14F-4D97-AF65-F5344CB8AC3E}">
        <p14:creationId xmlns:p14="http://schemas.microsoft.com/office/powerpoint/2010/main" val="428066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8"/>
                                        </p:tgtEl>
                                        <p:attrNameLst>
                                          <p:attrName>ppt_w</p:attrName>
                                        </p:attrNameLst>
                                      </p:cBhvr>
                                      <p:tavLst>
                                        <p:tav tm="0">
                                          <p:val>
                                            <p:strVal val="ppt_w"/>
                                          </p:val>
                                        </p:tav>
                                        <p:tav tm="100000">
                                          <p:val>
                                            <p:fltVal val="0"/>
                                          </p:val>
                                        </p:tav>
                                      </p:tavLst>
                                    </p:anim>
                                    <p:anim calcmode="lin" valueType="num">
                                      <p:cBhvr>
                                        <p:cTn id="14" dur="500"/>
                                        <p:tgtEl>
                                          <p:spTgt spid="8"/>
                                        </p:tgtEl>
                                        <p:attrNameLst>
                                          <p:attrName>ppt_h</p:attrName>
                                        </p:attrNameLst>
                                      </p:cBhvr>
                                      <p:tavLst>
                                        <p:tav tm="0">
                                          <p:val>
                                            <p:strVal val="ppt_h"/>
                                          </p:val>
                                        </p:tav>
                                        <p:tav tm="100000">
                                          <p:val>
                                            <p:fltVal val="0"/>
                                          </p:val>
                                        </p:tav>
                                      </p:tavLst>
                                    </p:anim>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3F5DA5-0C66-4F21-BE7C-ED1D8DEC54D7}"/>
              </a:ext>
            </a:extLst>
          </p:cNvPr>
          <p:cNvSpPr txBox="1"/>
          <p:nvPr/>
        </p:nvSpPr>
        <p:spPr>
          <a:xfrm>
            <a:off x="0" y="0"/>
            <a:ext cx="12192000" cy="5909310"/>
          </a:xfrm>
          <a:prstGeom prst="rect">
            <a:avLst/>
          </a:prstGeom>
          <a:noFill/>
        </p:spPr>
        <p:txBody>
          <a:bodyPr wrap="square">
            <a:spAutoFit/>
          </a:bodyPr>
          <a:lstStyle/>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&lt;iostream&gt;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&lt;new&gt;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&lt;string&gt;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using</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namespace</a:t>
            </a:r>
            <a:r>
              <a:rPr lang="en-US" b="0" dirty="0">
                <a:solidFill>
                  <a:srgbClr val="000000"/>
                </a:solidFill>
                <a:effectLst/>
                <a:latin typeface="Consolas" panose="020B0609020204030204" pitchFamily="49" charset="0"/>
              </a:rPr>
              <a:t> std;</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size_t</a:t>
            </a:r>
            <a:r>
              <a:rPr lang="en-US" b="0" dirty="0">
                <a:solidFill>
                  <a:srgbClr val="000000"/>
                </a:solidFill>
                <a:effectLst/>
                <a:latin typeface="Consolas" panose="020B0609020204030204" pitchFamily="49" charset="0"/>
              </a:rPr>
              <a:t> n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for</a:t>
            </a:r>
            <a:r>
              <a:rPr lang="en-US" b="0" dirty="0">
                <a:solidFill>
                  <a:srgbClr val="000000"/>
                </a:solidFill>
                <a:effectLst/>
                <a:latin typeface="Consolas" panose="020B0609020204030204" pitchFamily="49" charset="0"/>
              </a:rPr>
              <a:t> (; n != </a:t>
            </a:r>
            <a:r>
              <a:rPr lang="en-US" b="0" dirty="0">
                <a:solidFill>
                  <a:srgbClr val="098658"/>
                </a:solidFill>
                <a:effectLst/>
                <a:latin typeface="Consolas" panose="020B0609020204030204" pitchFamily="49" charset="0"/>
              </a:rPr>
              <a:t>300</a:t>
            </a:r>
            <a:r>
              <a:rPr lang="en-US" b="0" dirty="0">
                <a:solidFill>
                  <a:srgbClr val="000000"/>
                </a:solidFill>
                <a:effectLst/>
                <a:latin typeface="Consolas" panose="020B0609020204030204" pitchFamily="49" charset="0"/>
              </a:rPr>
              <a:t>; ++n) {</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string</a:t>
            </a:r>
            <a:r>
              <a:rPr lang="en-US" b="0" dirty="0">
                <a:solidFill>
                  <a:srgbClr val="000000"/>
                </a:solidFill>
                <a:effectLst/>
                <a:latin typeface="Consolas" panose="020B0609020204030204" pitchFamily="49" charset="0"/>
              </a:rPr>
              <a:t>* p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string(</a:t>
            </a:r>
            <a:r>
              <a:rPr lang="en-US" b="0" dirty="0">
                <a:solidFill>
                  <a:srgbClr val="098658"/>
                </a:solidFill>
                <a:effectLst/>
                <a:latin typeface="Consolas" panose="020B0609020204030204" pitchFamily="49" charset="0"/>
              </a:rPr>
              <a:t>100'000'000</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8000"/>
                </a:solidFill>
                <a:effectLst/>
                <a:latin typeface="Consolas" panose="020B0609020204030204" pitchFamily="49" charset="0"/>
              </a:rPr>
              <a:t>   </a:t>
            </a:r>
            <a:r>
              <a:rPr lang="en-US" b="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Утечка памяти исправлена - объект в куче своевременно удаляется</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ru-RU"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delete</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p;</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"Program completed </a:t>
            </a:r>
            <a:r>
              <a:rPr lang="en-US" b="0" dirty="0" err="1">
                <a:solidFill>
                  <a:srgbClr val="A31515"/>
                </a:solidFill>
                <a:effectLst/>
                <a:latin typeface="Consolas" panose="020B0609020204030204" pitchFamily="49" charset="0"/>
              </a:rPr>
              <a:t>successfully"s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catch</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bad_alloc</a:t>
            </a:r>
            <a:r>
              <a:rPr lang="en-US" b="0" dirty="0">
                <a:solidFill>
                  <a:srgbClr val="000000"/>
                </a:solidFill>
                <a:effectLst/>
                <a:latin typeface="Consolas" panose="020B0609020204030204" pitchFamily="49" charset="0"/>
              </a:rPr>
              <a:t>&amp;) {</a:t>
            </a:r>
          </a:p>
          <a:p>
            <a:r>
              <a:rPr lang="en-US" b="0" dirty="0">
                <a:solidFill>
                  <a:srgbClr val="008000"/>
                </a:solidFill>
                <a:effectLst/>
                <a:latin typeface="Consolas" panose="020B0609020204030204" pitchFamily="49" charset="0"/>
              </a:rPr>
              <a:t>   </a:t>
            </a:r>
            <a:r>
              <a:rPr lang="en-US" b="0">
                <a:solidFill>
                  <a:srgbClr val="008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Сюда программа, скорее всего, не попадёт,</a:t>
            </a:r>
            <a:endParaRPr lang="ru-RU" b="0" dirty="0">
              <a:solidFill>
                <a:srgbClr val="000000"/>
              </a:solidFill>
              <a:effectLst/>
              <a:latin typeface="Consolas" panose="020B0609020204030204" pitchFamily="49" charset="0"/>
            </a:endParaRPr>
          </a:p>
          <a:p>
            <a:r>
              <a:rPr lang="ru-RU" b="0" dirty="0">
                <a:solidFill>
                  <a:srgbClr val="008000"/>
                </a:solidFill>
                <a:effectLst/>
                <a:latin typeface="Consolas" panose="020B0609020204030204" pitchFamily="49" charset="0"/>
              </a:rPr>
              <a:t>   </a:t>
            </a:r>
            <a:r>
              <a:rPr lang="ru-RU" b="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 если объём свободной памяти в куче будет больше 100 мегабайт</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ru-RU" b="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bad_alloc</a:t>
            </a:r>
            <a:r>
              <a:rPr lang="en-US" b="0" dirty="0">
                <a:solidFill>
                  <a:srgbClr val="A31515"/>
                </a:solidFill>
                <a:effectLst/>
                <a:latin typeface="Consolas" panose="020B0609020204030204" pitchFamily="49" charset="0"/>
              </a:rPr>
              <a:t> after "s</a:t>
            </a:r>
            <a:r>
              <a:rPr lang="en-US" b="0" dirty="0">
                <a:solidFill>
                  <a:srgbClr val="000000"/>
                </a:solidFill>
                <a:effectLst/>
                <a:latin typeface="Consolas" panose="020B0609020204030204" pitchFamily="49" charset="0"/>
              </a:rPr>
              <a:t> &lt;&lt; n &lt;&lt; </a:t>
            </a:r>
            <a:r>
              <a:rPr lang="en-US" b="0" dirty="0">
                <a:solidFill>
                  <a:srgbClr val="A31515"/>
                </a:solidFill>
                <a:effectLst/>
                <a:latin typeface="Consolas" panose="020B0609020204030204" pitchFamily="49" charset="0"/>
              </a:rPr>
              <a:t>" </a:t>
            </a:r>
            <a:r>
              <a:rPr lang="en-US" b="0" dirty="0" err="1">
                <a:solidFill>
                  <a:srgbClr val="A31515"/>
                </a:solidFill>
                <a:effectLst/>
                <a:latin typeface="Consolas" panose="020B0609020204030204" pitchFamily="49" charset="0"/>
              </a:rPr>
              <a:t>allocations"s</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7090513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EECBE-56F0-43F0-9EFA-DC1296814996}"/>
              </a:ext>
            </a:extLst>
          </p:cNvPr>
          <p:cNvSpPr>
            <a:spLocks noGrp="1"/>
          </p:cNvSpPr>
          <p:nvPr>
            <p:ph type="title"/>
          </p:nvPr>
        </p:nvSpPr>
        <p:spPr/>
        <p:txBody>
          <a:bodyPr/>
          <a:lstStyle/>
          <a:p>
            <a:r>
              <a:rPr lang="ru-RU" dirty="0"/>
              <a:t>Работа с «сырой» памятью</a:t>
            </a:r>
          </a:p>
        </p:txBody>
      </p:sp>
      <p:sp>
        <p:nvSpPr>
          <p:cNvPr id="4" name="Текст 3">
            <a:extLst>
              <a:ext uri="{FF2B5EF4-FFF2-40B4-BE49-F238E27FC236}">
                <a16:creationId xmlns:a16="http://schemas.microsoft.com/office/drawing/2014/main" id="{B42EA65D-3CCE-4730-8F37-6D486167C119}"/>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6008227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6A0C442E-374A-40A7-B3CB-B69873B40A49}"/>
              </a:ext>
            </a:extLst>
          </p:cNvPr>
          <p:cNvSpPr>
            <a:spLocks noGrp="1"/>
          </p:cNvSpPr>
          <p:nvPr>
            <p:ph type="title"/>
          </p:nvPr>
        </p:nvSpPr>
        <p:spPr/>
        <p:txBody>
          <a:bodyPr/>
          <a:lstStyle/>
          <a:p>
            <a:r>
              <a:rPr lang="ru-RU" dirty="0" err="1"/>
              <a:t>Транзакционность</a:t>
            </a:r>
            <a:r>
              <a:rPr lang="ru-RU" dirty="0"/>
              <a:t> операций </a:t>
            </a:r>
            <a:r>
              <a:rPr lang="en-US" dirty="0"/>
              <a:t>new </a:t>
            </a:r>
            <a:r>
              <a:rPr lang="ru-RU" dirty="0"/>
              <a:t>и </a:t>
            </a:r>
            <a:r>
              <a:rPr lang="en-US" dirty="0"/>
              <a:t>delete</a:t>
            </a:r>
            <a:endParaRPr lang="ru-RU" dirty="0"/>
          </a:p>
        </p:txBody>
      </p:sp>
      <p:sp>
        <p:nvSpPr>
          <p:cNvPr id="5" name="Объект 4">
            <a:extLst>
              <a:ext uri="{FF2B5EF4-FFF2-40B4-BE49-F238E27FC236}">
                <a16:creationId xmlns:a16="http://schemas.microsoft.com/office/drawing/2014/main" id="{BEBA6EB4-3E2B-4695-88DA-039376A72161}"/>
              </a:ext>
            </a:extLst>
          </p:cNvPr>
          <p:cNvSpPr>
            <a:spLocks noGrp="1"/>
          </p:cNvSpPr>
          <p:nvPr>
            <p:ph idx="1"/>
          </p:nvPr>
        </p:nvSpPr>
        <p:spPr/>
        <p:txBody>
          <a:bodyPr>
            <a:normAutofit fontScale="92500" lnSpcReduction="10000"/>
          </a:bodyPr>
          <a:lstStyle/>
          <a:p>
            <a:r>
              <a:rPr lang="ru-RU" dirty="0"/>
              <a:t>Операция </a:t>
            </a:r>
            <a:r>
              <a:rPr lang="en-US" dirty="0"/>
              <a:t>new</a:t>
            </a:r>
            <a:r>
              <a:rPr lang="ru-RU" dirty="0"/>
              <a:t> выполняет транзакционно две операции</a:t>
            </a:r>
          </a:p>
          <a:p>
            <a:pPr lvl="1"/>
            <a:r>
              <a:rPr lang="ru-RU" dirty="0"/>
              <a:t>Выделяет память под хранение объекта</a:t>
            </a:r>
          </a:p>
          <a:p>
            <a:pPr lvl="1"/>
            <a:r>
              <a:rPr lang="ru-RU" dirty="0"/>
              <a:t>Конструирует в этой области памяти объект заданного типа</a:t>
            </a:r>
          </a:p>
          <a:p>
            <a:pPr lvl="1"/>
            <a:r>
              <a:rPr lang="ru-RU" dirty="0"/>
              <a:t>Если конструктор выбросит исключение, освобождает выделенную память</a:t>
            </a:r>
          </a:p>
          <a:p>
            <a:r>
              <a:rPr lang="ru-RU" dirty="0"/>
              <a:t>Операция </a:t>
            </a:r>
            <a:r>
              <a:rPr lang="en-US" dirty="0"/>
              <a:t>new[] </a:t>
            </a:r>
            <a:r>
              <a:rPr lang="ru-RU" dirty="0"/>
              <a:t>выполняет транзакционно </a:t>
            </a:r>
          </a:p>
          <a:p>
            <a:pPr lvl="1"/>
            <a:r>
              <a:rPr lang="ru-RU" dirty="0"/>
              <a:t>Выделяет память под хранение</a:t>
            </a:r>
            <a:r>
              <a:rPr lang="en-US" dirty="0"/>
              <a:t> </a:t>
            </a:r>
            <a:r>
              <a:rPr lang="ru-RU" dirty="0"/>
              <a:t>непрерывного массива из </a:t>
            </a:r>
            <a:r>
              <a:rPr lang="en-US" dirty="0"/>
              <a:t>N </a:t>
            </a:r>
            <a:r>
              <a:rPr lang="ru-RU" dirty="0"/>
              <a:t>элементов</a:t>
            </a:r>
          </a:p>
          <a:p>
            <a:pPr lvl="1"/>
            <a:r>
              <a:rPr lang="ru-RU" dirty="0"/>
              <a:t>Конструирует элементы массива конструктором по умолчанию</a:t>
            </a:r>
          </a:p>
          <a:p>
            <a:pPr lvl="1"/>
            <a:r>
              <a:rPr lang="ru-RU" dirty="0"/>
              <a:t>Если конструктор выбросит исключение, вызывает деструкторы у сконструированных элементов и освобождает выделенную память</a:t>
            </a:r>
          </a:p>
          <a:p>
            <a:r>
              <a:rPr lang="ru-RU" dirty="0"/>
              <a:t>Операция </a:t>
            </a:r>
            <a:r>
              <a:rPr lang="en-US" dirty="0"/>
              <a:t>delete </a:t>
            </a:r>
            <a:r>
              <a:rPr lang="ru-RU" dirty="0"/>
              <a:t>вызывает деструктор объекта и освобождает память</a:t>
            </a:r>
          </a:p>
          <a:p>
            <a:r>
              <a:rPr lang="ru-RU" dirty="0"/>
              <a:t>Операция </a:t>
            </a:r>
            <a:r>
              <a:rPr lang="en-US" dirty="0"/>
              <a:t>delete[] </a:t>
            </a:r>
            <a:r>
              <a:rPr lang="ru-RU" dirty="0"/>
              <a:t>вызывает деструкторы элементов массива и освобождает память</a:t>
            </a:r>
          </a:p>
        </p:txBody>
      </p:sp>
    </p:spTree>
    <p:extLst>
      <p:ext uri="{BB962C8B-B14F-4D97-AF65-F5344CB8AC3E}">
        <p14:creationId xmlns:p14="http://schemas.microsoft.com/office/powerpoint/2010/main" val="12373435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E54E7854-E2C4-42DC-B625-83E404C4853E}"/>
              </a:ext>
            </a:extLst>
          </p:cNvPr>
          <p:cNvSpPr>
            <a:spLocks noGrp="1"/>
          </p:cNvSpPr>
          <p:nvPr>
            <p:ph type="title"/>
          </p:nvPr>
        </p:nvSpPr>
        <p:spPr/>
        <p:txBody>
          <a:bodyPr/>
          <a:lstStyle/>
          <a:p>
            <a:r>
              <a:rPr lang="ru-RU" dirty="0"/>
              <a:t>Пример</a:t>
            </a:r>
          </a:p>
        </p:txBody>
      </p:sp>
      <p:sp>
        <p:nvSpPr>
          <p:cNvPr id="6" name="TextBox 5">
            <a:extLst>
              <a:ext uri="{FF2B5EF4-FFF2-40B4-BE49-F238E27FC236}">
                <a16:creationId xmlns:a16="http://schemas.microsoft.com/office/drawing/2014/main" id="{5508EBED-DCC4-499D-892D-B0419989248F}"/>
              </a:ext>
            </a:extLst>
          </p:cNvPr>
          <p:cNvSpPr txBox="1"/>
          <p:nvPr/>
        </p:nvSpPr>
        <p:spPr>
          <a:xfrm>
            <a:off x="838200" y="2492896"/>
            <a:ext cx="8305800" cy="2585323"/>
          </a:xfrm>
          <a:prstGeom prst="rect">
            <a:avLst/>
          </a:prstGeom>
          <a:noFill/>
        </p:spPr>
        <p:txBody>
          <a:bodyPr wrap="square">
            <a:spAutoFit/>
          </a:bodyPr>
          <a:lstStyle/>
          <a:p>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try</a:t>
            </a:r>
            <a:r>
              <a:rPr lang="en-US" b="0" dirty="0">
                <a:solidFill>
                  <a:srgbClr val="000000"/>
                </a:solidFill>
                <a:effectLst/>
                <a:latin typeface="Consolas" panose="020B0609020204030204" pitchFamily="49" charset="0"/>
              </a:rPr>
              <a:t> {</a:t>
            </a:r>
          </a:p>
          <a:p>
            <a:r>
              <a:rPr lang="en-US" b="0" dirty="0">
                <a:solidFill>
                  <a:srgbClr val="008000"/>
                </a:solidFill>
                <a:effectLst/>
                <a:latin typeface="Consolas" panose="020B0609020204030204" pitchFamily="49" charset="0"/>
              </a:rPr>
              <a:t>   </a:t>
            </a:r>
            <a:r>
              <a:rPr lang="en-US" b="0">
                <a:solidFill>
                  <a:srgbClr val="008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Создаем в куче массив из 10 пустых строк</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ru-RU"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std::string* strings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dirty="0">
                <a:solidFill>
                  <a:srgbClr val="000000"/>
                </a:solidFill>
                <a:latin typeface="Consolas" panose="020B0609020204030204" pitchFamily="49" charset="0"/>
              </a:rPr>
              <a:t>std::</a:t>
            </a:r>
            <a:r>
              <a:rPr lang="en-US" b="0" dirty="0">
                <a:solidFill>
                  <a:srgbClr val="000000"/>
                </a:solidFill>
                <a:effectLst/>
                <a:latin typeface="Consolas" panose="020B0609020204030204" pitchFamily="49" charset="0"/>
              </a:rPr>
              <a:t>string[</a:t>
            </a:r>
            <a:r>
              <a:rPr lang="en-US" b="0" dirty="0">
                <a:solidFill>
                  <a:srgbClr val="098658"/>
                </a:solidFill>
                <a:effectLst/>
                <a:latin typeface="Consolas" panose="020B0609020204030204" pitchFamily="49" charset="0"/>
              </a:rPr>
              <a:t>10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delete[]</a:t>
            </a:r>
            <a:r>
              <a:rPr lang="en-US" b="0" dirty="0">
                <a:solidFill>
                  <a:srgbClr val="000000"/>
                </a:solidFill>
                <a:effectLst/>
                <a:latin typeface="Consolas" panose="020B0609020204030204" pitchFamily="49" charset="0"/>
              </a:rPr>
              <a:t> strings;</a:t>
            </a: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catch</a:t>
            </a:r>
            <a:r>
              <a:rPr lang="en-US" b="0" dirty="0">
                <a:solidFill>
                  <a:srgbClr val="000000"/>
                </a:solidFill>
                <a:effectLst/>
                <a:latin typeface="Consolas" panose="020B0609020204030204" pitchFamily="49" charset="0"/>
              </a:rPr>
              <a:t> (...) {</a:t>
            </a:r>
          </a:p>
          <a:p>
            <a:r>
              <a:rPr lang="en-US" b="0" dirty="0">
                <a:solidFill>
                  <a:srgbClr val="008000"/>
                </a:solidFill>
                <a:effectLst/>
                <a:latin typeface="Consolas" panose="020B0609020204030204" pitchFamily="49" charset="0"/>
              </a:rPr>
              <a:t>   </a:t>
            </a:r>
            <a:r>
              <a:rPr lang="en-US" b="0">
                <a:solidFill>
                  <a:srgbClr val="008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сюда попадём в случае нехватки памяти</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p>
          <a:p>
            <a:r>
              <a:rPr lang="ru-RU"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39576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EC328F6F-2E3A-45FA-AFB1-6D627498FD42}"/>
              </a:ext>
            </a:extLst>
          </p:cNvPr>
          <p:cNvSpPr>
            <a:spLocks noGrp="1"/>
          </p:cNvSpPr>
          <p:nvPr>
            <p:ph type="title"/>
          </p:nvPr>
        </p:nvSpPr>
        <p:spPr/>
        <p:txBody>
          <a:bodyPr/>
          <a:lstStyle/>
          <a:p>
            <a:r>
              <a:rPr lang="ru-RU" dirty="0"/>
              <a:t>Проблемы</a:t>
            </a:r>
          </a:p>
        </p:txBody>
      </p:sp>
      <p:sp>
        <p:nvSpPr>
          <p:cNvPr id="4" name="Объект 3">
            <a:extLst>
              <a:ext uri="{FF2B5EF4-FFF2-40B4-BE49-F238E27FC236}">
                <a16:creationId xmlns:a16="http://schemas.microsoft.com/office/drawing/2014/main" id="{D7B32E68-8042-4369-A32F-5C340536C0ED}"/>
              </a:ext>
            </a:extLst>
          </p:cNvPr>
          <p:cNvSpPr>
            <a:spLocks noGrp="1"/>
          </p:cNvSpPr>
          <p:nvPr>
            <p:ph idx="1"/>
          </p:nvPr>
        </p:nvSpPr>
        <p:spPr/>
        <p:txBody>
          <a:bodyPr/>
          <a:lstStyle/>
          <a:p>
            <a:r>
              <a:rPr lang="ru-RU" dirty="0"/>
              <a:t>Как создать динамический массив объектов без конструктора по умолчанию</a:t>
            </a:r>
            <a:r>
              <a:rPr lang="en-US" dirty="0"/>
              <a:t>?</a:t>
            </a:r>
          </a:p>
          <a:p>
            <a:r>
              <a:rPr lang="ru-RU" dirty="0"/>
              <a:t>Как выделить память</a:t>
            </a:r>
            <a:r>
              <a:rPr lang="en-US" dirty="0"/>
              <a:t> </a:t>
            </a:r>
            <a:r>
              <a:rPr lang="ru-RU" dirty="0"/>
              <a:t>под массив элементов заранее, но не создавать все объекты сразу</a:t>
            </a:r>
            <a:r>
              <a:rPr lang="en-US" dirty="0"/>
              <a:t>?</a:t>
            </a:r>
            <a:endParaRPr lang="ru-RU" dirty="0"/>
          </a:p>
          <a:p>
            <a:r>
              <a:rPr lang="ru-RU" dirty="0"/>
              <a:t>С этими задачами справляется </a:t>
            </a:r>
            <a:r>
              <a:rPr lang="en-US" dirty="0"/>
              <a:t>std::vector</a:t>
            </a:r>
          </a:p>
          <a:p>
            <a:pPr lvl="1"/>
            <a:r>
              <a:rPr lang="ru-RU" dirty="0"/>
              <a:t>Выделяет «сырую память» (без создания объектов)</a:t>
            </a:r>
          </a:p>
          <a:p>
            <a:pPr lvl="1"/>
            <a:r>
              <a:rPr lang="ru-RU" dirty="0"/>
              <a:t>Создаёт в ней и разрушает объекты явно</a:t>
            </a:r>
          </a:p>
        </p:txBody>
      </p:sp>
    </p:spTree>
    <p:extLst>
      <p:ext uri="{BB962C8B-B14F-4D97-AF65-F5344CB8AC3E}">
        <p14:creationId xmlns:p14="http://schemas.microsoft.com/office/powerpoint/2010/main" val="13965530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E2681B-7DB7-48FC-9325-C6A9EBEE8A16}"/>
              </a:ext>
            </a:extLst>
          </p:cNvPr>
          <p:cNvSpPr>
            <a:spLocks noGrp="1"/>
          </p:cNvSpPr>
          <p:nvPr>
            <p:ph type="title"/>
          </p:nvPr>
        </p:nvSpPr>
        <p:spPr/>
        <p:txBody>
          <a:bodyPr/>
          <a:lstStyle/>
          <a:p>
            <a:r>
              <a:rPr lang="ru-RU" dirty="0"/>
              <a:t>Размещающий оператор </a:t>
            </a:r>
            <a:r>
              <a:rPr lang="en-US" dirty="0"/>
              <a:t>new (placement new)</a:t>
            </a:r>
            <a:endParaRPr lang="ru-RU" dirty="0"/>
          </a:p>
        </p:txBody>
      </p:sp>
      <p:sp>
        <p:nvSpPr>
          <p:cNvPr id="3" name="Объект 2">
            <a:extLst>
              <a:ext uri="{FF2B5EF4-FFF2-40B4-BE49-F238E27FC236}">
                <a16:creationId xmlns:a16="http://schemas.microsoft.com/office/drawing/2014/main" id="{FEEC5AFC-66F1-452E-AF05-157B4D23940D}"/>
              </a:ext>
            </a:extLst>
          </p:cNvPr>
          <p:cNvSpPr>
            <a:spLocks noGrp="1"/>
          </p:cNvSpPr>
          <p:nvPr>
            <p:ph idx="1"/>
          </p:nvPr>
        </p:nvSpPr>
        <p:spPr/>
        <p:txBody>
          <a:bodyPr>
            <a:normAutofit lnSpcReduction="10000"/>
          </a:bodyPr>
          <a:lstStyle/>
          <a:p>
            <a:r>
              <a:rPr lang="ru-RU" dirty="0"/>
              <a:t>Версия оператора </a:t>
            </a:r>
            <a:r>
              <a:rPr lang="en-US" b="1" dirty="0"/>
              <a:t>new</a:t>
            </a:r>
            <a:r>
              <a:rPr lang="ru-RU" dirty="0"/>
              <a:t>, которая конструирует объект в ранее выделенной сырой памяти с указанными параметрами</a:t>
            </a:r>
          </a:p>
          <a:p>
            <a:r>
              <a:rPr lang="ru-RU" dirty="0"/>
              <a:t>Синтаксис</a:t>
            </a:r>
          </a:p>
          <a:p>
            <a:pPr lvl="1"/>
            <a:r>
              <a:rPr lang="ru-RU" b="0" dirty="0" err="1">
                <a:solidFill>
                  <a:srgbClr val="0000FF"/>
                </a:solidFill>
                <a:effectLst/>
                <a:latin typeface="Consolas" panose="020B0609020204030204" pitchFamily="49" charset="0"/>
              </a:rPr>
              <a:t>new</a:t>
            </a:r>
            <a:r>
              <a:rPr lang="ru-RU" b="0" dirty="0">
                <a:solidFill>
                  <a:srgbClr val="000000"/>
                </a:solidFill>
                <a:effectLst/>
                <a:latin typeface="Consolas" panose="020B0609020204030204" pitchFamily="49" charset="0"/>
              </a:rPr>
              <a:t> (</a:t>
            </a:r>
            <a:r>
              <a:rPr lang="ru-RU" b="0" i="1" dirty="0">
                <a:solidFill>
                  <a:srgbClr val="000000"/>
                </a:solidFill>
                <a:effectLst/>
                <a:latin typeface="Consolas" panose="020B0609020204030204" pitchFamily="49" charset="0"/>
              </a:rPr>
              <a:t>адрес</a:t>
            </a:r>
            <a:r>
              <a:rPr lang="ru-RU" b="0" dirty="0">
                <a:solidFill>
                  <a:srgbClr val="000000"/>
                </a:solidFill>
                <a:effectLst/>
                <a:latin typeface="Consolas" panose="020B0609020204030204" pitchFamily="49" charset="0"/>
              </a:rPr>
              <a:t>) </a:t>
            </a:r>
            <a:r>
              <a:rPr lang="ru-RU" b="0" i="1" dirty="0">
                <a:solidFill>
                  <a:srgbClr val="000000"/>
                </a:solidFill>
                <a:effectLst/>
                <a:latin typeface="Consolas" panose="020B0609020204030204" pitchFamily="49" charset="0"/>
              </a:rPr>
              <a:t>Тип</a:t>
            </a:r>
            <a:r>
              <a:rPr lang="ru-RU" b="0" dirty="0">
                <a:solidFill>
                  <a:srgbClr val="000000"/>
                </a:solidFill>
                <a:effectLst/>
                <a:latin typeface="Consolas" panose="020B0609020204030204" pitchFamily="49" charset="0"/>
              </a:rPr>
              <a:t>(</a:t>
            </a:r>
            <a:r>
              <a:rPr lang="ru-RU" b="0" i="1" dirty="0">
                <a:solidFill>
                  <a:srgbClr val="000000"/>
                </a:solidFill>
                <a:effectLst/>
                <a:latin typeface="Consolas" panose="020B0609020204030204" pitchFamily="49" charset="0"/>
              </a:rPr>
              <a:t>параметры конструктора</a:t>
            </a:r>
            <a:r>
              <a:rPr lang="ru-RU" b="0" dirty="0">
                <a:solidFill>
                  <a:srgbClr val="000000"/>
                </a:solidFill>
                <a:effectLst/>
                <a:latin typeface="Consolas" panose="020B0609020204030204" pitchFamily="49" charset="0"/>
              </a:rPr>
              <a:t>)</a:t>
            </a:r>
          </a:p>
          <a:p>
            <a:pPr lvl="1"/>
            <a:r>
              <a:rPr lang="ru-RU" dirty="0"/>
              <a:t>Для использования надо подключить заголовочный файл </a:t>
            </a:r>
            <a:r>
              <a:rPr lang="en-US" dirty="0"/>
              <a:t>&lt;new&gt;</a:t>
            </a:r>
            <a:endParaRPr lang="ru-RU" dirty="0"/>
          </a:p>
          <a:p>
            <a:r>
              <a:rPr lang="ru-RU" dirty="0"/>
              <a:t>Оператор возвращает указатель типа </a:t>
            </a:r>
            <a:r>
              <a:rPr lang="ru-RU" b="0" i="1" dirty="0">
                <a:solidFill>
                  <a:srgbClr val="000000"/>
                </a:solidFill>
                <a:effectLst/>
                <a:latin typeface="Consolas" panose="020B0609020204030204" pitchFamily="49" charset="0"/>
              </a:rPr>
              <a:t>Тип* </a:t>
            </a:r>
            <a:r>
              <a:rPr lang="ru-RU" dirty="0"/>
              <a:t>на сконструированный объект</a:t>
            </a:r>
          </a:p>
          <a:p>
            <a:r>
              <a:rPr lang="ru-RU" dirty="0"/>
              <a:t>Адрес должен иметь выравнивание, необходимое для типа </a:t>
            </a:r>
            <a:r>
              <a:rPr lang="ru-RU" b="0" i="1" dirty="0">
                <a:solidFill>
                  <a:srgbClr val="000000"/>
                </a:solidFill>
                <a:effectLst/>
                <a:latin typeface="Consolas" panose="020B0609020204030204" pitchFamily="49" charset="0"/>
              </a:rPr>
              <a:t>Тип</a:t>
            </a:r>
            <a:endParaRPr lang="ru-RU" dirty="0"/>
          </a:p>
          <a:p>
            <a:r>
              <a:rPr lang="ru-RU" dirty="0"/>
              <a:t>Когда объект станет не нужен, его надо разрушить, вызвав явно деструктор</a:t>
            </a:r>
          </a:p>
          <a:p>
            <a:endParaRPr lang="ru-RU" dirty="0"/>
          </a:p>
        </p:txBody>
      </p:sp>
    </p:spTree>
    <p:extLst>
      <p:ext uri="{BB962C8B-B14F-4D97-AF65-F5344CB8AC3E}">
        <p14:creationId xmlns:p14="http://schemas.microsoft.com/office/powerpoint/2010/main" val="18454104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FC107C-50DD-47F3-B3F8-980E6114345F}"/>
              </a:ext>
            </a:extLst>
          </p:cNvPr>
          <p:cNvSpPr txBox="1"/>
          <p:nvPr/>
        </p:nvSpPr>
        <p:spPr>
          <a:xfrm>
            <a:off x="176288" y="335845"/>
            <a:ext cx="12026552" cy="6186309"/>
          </a:xfrm>
          <a:prstGeom prst="rect">
            <a:avLst/>
          </a:prstGeom>
          <a:noFill/>
        </p:spPr>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Cat {</a:t>
            </a:r>
          </a:p>
          <a:p>
            <a:r>
              <a:rPr lang="en-US" b="0" dirty="0">
                <a:solidFill>
                  <a:srgbClr val="0000FF"/>
                </a:solidFill>
                <a:effectLst/>
                <a:latin typeface="Consolas" panose="020B0609020204030204" pitchFamily="49" charset="0"/>
              </a:rPr>
              <a:t>public:</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Cat(std::string name,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age)</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m_name</a:t>
            </a:r>
            <a:r>
              <a:rPr lang="en-US" b="0" dirty="0">
                <a:solidFill>
                  <a:srgbClr val="000000"/>
                </a:solidFill>
                <a:effectLst/>
                <a:latin typeface="Consolas" panose="020B0609020204030204" pitchFamily="49" charset="0"/>
              </a:rPr>
              <a:t>(move(name))</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m_age</a:t>
            </a:r>
            <a:r>
              <a:rPr lang="en-US" b="0" dirty="0">
                <a:solidFill>
                  <a:srgbClr val="000000"/>
                </a:solidFill>
                <a:effectLst/>
                <a:latin typeface="Consolas" panose="020B0609020204030204" pitchFamily="49" charset="0"/>
              </a:rPr>
              <a:t>(age)</a:t>
            </a: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"Hello from "</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m_name</a:t>
            </a:r>
            <a:r>
              <a:rPr lang="en-US" b="0" dirty="0">
                <a:solidFill>
                  <a:srgbClr val="000000"/>
                </a:solidFill>
                <a:effectLst/>
                <a:latin typeface="Consolas" panose="020B0609020204030204" pitchFamily="49" charset="0"/>
              </a:rPr>
              <a:t>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~Cat() {</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"Goodbye from "</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m_name</a:t>
            </a:r>
            <a:r>
              <a:rPr lang="en-US" b="0" dirty="0">
                <a:solidFill>
                  <a:srgbClr val="000000"/>
                </a:solidFill>
                <a:effectLst/>
                <a:latin typeface="Consolas" panose="020B0609020204030204" pitchFamily="49" charset="0"/>
              </a:rPr>
              <a:t>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SayHello</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"Meow, my name is "</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m_name</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 I'm "</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m_age</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 year old.“</a:t>
            </a:r>
          </a:p>
          <a:p>
            <a:r>
              <a:rPr lang="en-US">
                <a:solidFill>
                  <a:srgbClr val="A31515"/>
                </a:solidFill>
                <a:latin typeface="Consolas" panose="020B0609020204030204" pitchFamily="49" charset="0"/>
              </a:rPr>
              <a:t>                 </a:t>
            </a:r>
            <a:r>
              <a:rPr lang="en-US" b="0">
                <a:solidFill>
                  <a:srgbClr val="000000"/>
                </a:solidFill>
                <a:effectLst/>
                <a:latin typeface="Consolas" panose="020B0609020204030204" pitchFamily="49" charset="0"/>
              </a:rPr>
              <a:t> &lt;&lt; </a:t>
            </a:r>
            <a:r>
              <a:rPr lang="en-US" b="0" dirty="0">
                <a:solidFill>
                  <a:srgbClr val="000000"/>
                </a:solidFill>
                <a:effectLst/>
                <a:latin typeface="Consolas" panose="020B0609020204030204" pitchFamily="49" charset="0"/>
              </a:rPr>
              <a:t>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private: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std::string </a:t>
            </a:r>
            <a:r>
              <a:rPr lang="en-US" b="0" dirty="0" err="1">
                <a:solidFill>
                  <a:srgbClr val="000000"/>
                </a:solidFill>
                <a:effectLst/>
                <a:latin typeface="Consolas" panose="020B0609020204030204" pitchFamily="49" charset="0"/>
              </a:rPr>
              <a:t>m_name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m_age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973775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7B90490-F141-4AF8-9BB8-574B9FB40BEC}"/>
              </a:ext>
            </a:extLst>
          </p:cNvPr>
          <p:cNvSpPr>
            <a:spLocks noGrp="1"/>
          </p:cNvSpPr>
          <p:nvPr>
            <p:ph type="title"/>
          </p:nvPr>
        </p:nvSpPr>
        <p:spPr/>
        <p:txBody>
          <a:bodyPr/>
          <a:lstStyle/>
          <a:p>
            <a:r>
              <a:rPr lang="ru-RU" dirty="0"/>
              <a:t>Пример</a:t>
            </a:r>
          </a:p>
        </p:txBody>
      </p:sp>
      <p:sp>
        <p:nvSpPr>
          <p:cNvPr id="7" name="TextBox 6">
            <a:extLst>
              <a:ext uri="{FF2B5EF4-FFF2-40B4-BE49-F238E27FC236}">
                <a16:creationId xmlns:a16="http://schemas.microsoft.com/office/drawing/2014/main" id="{F2571BFF-BAF1-4801-BB08-6F7F2D5F87C5}"/>
              </a:ext>
            </a:extLst>
          </p:cNvPr>
          <p:cNvSpPr txBox="1"/>
          <p:nvPr/>
        </p:nvSpPr>
        <p:spPr>
          <a:xfrm>
            <a:off x="838200" y="2420888"/>
            <a:ext cx="8289302" cy="1754326"/>
          </a:xfrm>
          <a:prstGeom prst="rect">
            <a:avLst/>
          </a:prstGeom>
          <a:noFill/>
        </p:spPr>
        <p:txBody>
          <a:bodyPr wrap="square">
            <a:spAutoFit/>
          </a:bodyPr>
          <a:lstStyle/>
          <a:p>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alignas</a:t>
            </a:r>
            <a:r>
              <a:rPr lang="en-US" b="0" dirty="0">
                <a:solidFill>
                  <a:srgbClr val="000000"/>
                </a:solidFill>
                <a:effectLst/>
                <a:latin typeface="Consolas" panose="020B0609020204030204" pitchFamily="49" charset="0"/>
              </a:rPr>
              <a:t>(Cat)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buf</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sizeof</a:t>
            </a:r>
            <a:r>
              <a:rPr lang="en-US" b="0" dirty="0">
                <a:solidFill>
                  <a:srgbClr val="000000"/>
                </a:solidFill>
                <a:effectLst/>
                <a:latin typeface="Consolas" panose="020B0609020204030204" pitchFamily="49" charset="0"/>
              </a:rPr>
              <a:t>(Cat)];</a:t>
            </a:r>
          </a:p>
          <a:p>
            <a:r>
              <a:rPr lang="en-US" b="0" dirty="0">
                <a:solidFill>
                  <a:srgbClr val="000000"/>
                </a:solidFill>
                <a:effectLst/>
                <a:latin typeface="Consolas" panose="020B0609020204030204" pitchFamily="49" charset="0"/>
              </a:rPr>
              <a:t>    Cat* cat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(&amp;</a:t>
            </a:r>
            <a:r>
              <a:rPr lang="en-US" b="0" dirty="0" err="1">
                <a:solidFill>
                  <a:srgbClr val="000000"/>
                </a:solidFill>
                <a:effectLst/>
                <a:latin typeface="Consolas" panose="020B0609020204030204" pitchFamily="49" charset="0"/>
              </a:rPr>
              <a:t>buf</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Cat(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Thomas"</a:t>
            </a:r>
            <a:r>
              <a:rPr lang="en-US" b="0" dirty="0" err="1">
                <a:solidFill>
                  <a:srgbClr val="0000FF"/>
                </a:solidFill>
                <a:effectLst/>
                <a:latin typeface="Consolas" panose="020B0609020204030204" pitchFamily="49" charset="0"/>
              </a:rPr>
              <a:t>s</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cat-&gt;</a:t>
            </a:r>
            <a:r>
              <a:rPr lang="en-US" b="0" dirty="0" err="1">
                <a:solidFill>
                  <a:srgbClr val="000000"/>
                </a:solidFill>
                <a:effectLst/>
                <a:latin typeface="Consolas" panose="020B0609020204030204" pitchFamily="49" charset="0"/>
              </a:rPr>
              <a:t>SayHello</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cat-&gt;~Cat();</a:t>
            </a:r>
          </a:p>
          <a:p>
            <a:r>
              <a:rPr lang="en-US"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306CD265-BEF0-4ACF-8609-0102165FF663}"/>
              </a:ext>
            </a:extLst>
          </p:cNvPr>
          <p:cNvSpPr txBox="1"/>
          <p:nvPr/>
        </p:nvSpPr>
        <p:spPr>
          <a:xfrm>
            <a:off x="1055440" y="5157192"/>
            <a:ext cx="609600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ru-RU" dirty="0" err="1">
                <a:latin typeface="Consolas" panose="020B0609020204030204" pitchFamily="49" charset="0"/>
              </a:rPr>
              <a:t>Hello</a:t>
            </a:r>
            <a:r>
              <a:rPr lang="ru-RU" dirty="0">
                <a:latin typeface="Consolas" panose="020B0609020204030204" pitchFamily="49" charset="0"/>
              </a:rPr>
              <a:t> </a:t>
            </a:r>
            <a:r>
              <a:rPr lang="ru-RU" dirty="0" err="1">
                <a:latin typeface="Consolas" panose="020B0609020204030204" pitchFamily="49" charset="0"/>
              </a:rPr>
              <a:t>from</a:t>
            </a:r>
            <a:r>
              <a:rPr lang="ru-RU" dirty="0">
                <a:latin typeface="Consolas" panose="020B0609020204030204" pitchFamily="49" charset="0"/>
              </a:rPr>
              <a:t> </a:t>
            </a:r>
            <a:r>
              <a:rPr lang="en-US" dirty="0">
                <a:latin typeface="Consolas" panose="020B0609020204030204" pitchFamily="49" charset="0"/>
              </a:rPr>
              <a:t>Thomas</a:t>
            </a:r>
            <a:endParaRPr lang="ru-RU" dirty="0">
              <a:latin typeface="Consolas" panose="020B0609020204030204" pitchFamily="49" charset="0"/>
            </a:endParaRPr>
          </a:p>
          <a:p>
            <a:r>
              <a:rPr lang="ru-RU" dirty="0" err="1">
                <a:latin typeface="Consolas" panose="020B0609020204030204" pitchFamily="49" charset="0"/>
              </a:rPr>
              <a:t>Meow</a:t>
            </a:r>
            <a:r>
              <a:rPr lang="ru-RU" dirty="0">
                <a:latin typeface="Consolas" panose="020B0609020204030204" pitchFamily="49" charset="0"/>
              </a:rPr>
              <a:t>, </a:t>
            </a:r>
            <a:r>
              <a:rPr lang="ru-RU" dirty="0" err="1">
                <a:latin typeface="Consolas" panose="020B0609020204030204" pitchFamily="49" charset="0"/>
              </a:rPr>
              <a:t>my</a:t>
            </a:r>
            <a:r>
              <a:rPr lang="ru-RU" dirty="0">
                <a:latin typeface="Consolas" panose="020B0609020204030204" pitchFamily="49" charset="0"/>
              </a:rPr>
              <a:t> </a:t>
            </a:r>
            <a:r>
              <a:rPr lang="ru-RU" dirty="0" err="1">
                <a:latin typeface="Consolas" panose="020B0609020204030204" pitchFamily="49" charset="0"/>
              </a:rPr>
              <a:t>name</a:t>
            </a:r>
            <a:r>
              <a:rPr lang="ru-RU" dirty="0">
                <a:latin typeface="Consolas" panose="020B0609020204030204" pitchFamily="49" charset="0"/>
              </a:rPr>
              <a:t> </a:t>
            </a:r>
            <a:r>
              <a:rPr lang="ru-RU" dirty="0" err="1">
                <a:latin typeface="Consolas" panose="020B0609020204030204" pitchFamily="49" charset="0"/>
              </a:rPr>
              <a:t>is</a:t>
            </a:r>
            <a:r>
              <a:rPr lang="en-US" dirty="0">
                <a:latin typeface="Consolas" panose="020B0609020204030204" pitchFamily="49" charset="0"/>
              </a:rPr>
              <a:t> Thomas</a:t>
            </a:r>
            <a:r>
              <a:rPr lang="ru-RU" dirty="0">
                <a:latin typeface="Consolas" panose="020B0609020204030204" pitchFamily="49" charset="0"/>
              </a:rPr>
              <a:t>. </a:t>
            </a:r>
            <a:r>
              <a:rPr lang="ru-RU" dirty="0" err="1">
                <a:latin typeface="Consolas" panose="020B0609020204030204" pitchFamily="49" charset="0"/>
              </a:rPr>
              <a:t>I'm</a:t>
            </a:r>
            <a:r>
              <a:rPr lang="ru-RU" dirty="0">
                <a:latin typeface="Consolas" panose="020B0609020204030204" pitchFamily="49" charset="0"/>
              </a:rPr>
              <a:t> 1 </a:t>
            </a:r>
            <a:r>
              <a:rPr lang="ru-RU" dirty="0" err="1">
                <a:latin typeface="Consolas" panose="020B0609020204030204" pitchFamily="49" charset="0"/>
              </a:rPr>
              <a:t>year</a:t>
            </a:r>
            <a:r>
              <a:rPr lang="ru-RU" dirty="0">
                <a:latin typeface="Consolas" panose="020B0609020204030204" pitchFamily="49" charset="0"/>
              </a:rPr>
              <a:t> </a:t>
            </a:r>
            <a:r>
              <a:rPr lang="ru-RU" dirty="0" err="1">
                <a:latin typeface="Consolas" panose="020B0609020204030204" pitchFamily="49" charset="0"/>
              </a:rPr>
              <a:t>old</a:t>
            </a:r>
            <a:r>
              <a:rPr lang="ru-RU" dirty="0">
                <a:latin typeface="Consolas" panose="020B0609020204030204" pitchFamily="49" charset="0"/>
              </a:rPr>
              <a:t>.</a:t>
            </a:r>
          </a:p>
          <a:p>
            <a:r>
              <a:rPr lang="ru-RU" dirty="0" err="1">
                <a:latin typeface="Consolas" panose="020B0609020204030204" pitchFamily="49" charset="0"/>
              </a:rPr>
              <a:t>Goodbye</a:t>
            </a:r>
            <a:r>
              <a:rPr lang="ru-RU" dirty="0">
                <a:latin typeface="Consolas" panose="020B0609020204030204" pitchFamily="49" charset="0"/>
              </a:rPr>
              <a:t> </a:t>
            </a:r>
            <a:r>
              <a:rPr lang="ru-RU" dirty="0" err="1">
                <a:latin typeface="Consolas" panose="020B0609020204030204" pitchFamily="49" charset="0"/>
              </a:rPr>
              <a:t>from</a:t>
            </a:r>
            <a:r>
              <a:rPr lang="ru-RU" dirty="0">
                <a:latin typeface="Consolas" panose="020B0609020204030204" pitchFamily="49" charset="0"/>
              </a:rPr>
              <a:t> </a:t>
            </a:r>
            <a:r>
              <a:rPr lang="en-US" dirty="0">
                <a:latin typeface="Consolas" panose="020B0609020204030204" pitchFamily="49" charset="0"/>
              </a:rPr>
              <a:t>Thomas</a:t>
            </a:r>
            <a:endParaRPr lang="ru-RU" dirty="0">
              <a:latin typeface="Consolas" panose="020B0609020204030204" pitchFamily="49" charset="0"/>
            </a:endParaRPr>
          </a:p>
        </p:txBody>
      </p:sp>
    </p:spTree>
    <p:extLst>
      <p:ext uri="{BB962C8B-B14F-4D97-AF65-F5344CB8AC3E}">
        <p14:creationId xmlns:p14="http://schemas.microsoft.com/office/powerpoint/2010/main" val="319024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7">
                                            <p:txEl>
                                              <p:pRg st="1" end="1"/>
                                            </p:txEl>
                                          </p:spTgt>
                                        </p:tgtEl>
                                      </p:cBhvr>
                                    </p:animEffect>
                                    <p:animScale>
                                      <p:cBhvr>
                                        <p:cTn id="7" dur="250" autoRev="1" fill="hold"/>
                                        <p:tgtEl>
                                          <p:spTgt spid="7">
                                            <p:txEl>
                                              <p:pRg st="1" end="1"/>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7">
                                            <p:txEl>
                                              <p:pRg st="2" end="2"/>
                                            </p:txEl>
                                          </p:spTgt>
                                        </p:tgtEl>
                                      </p:cBhvr>
                                    </p:animEffect>
                                    <p:animScale>
                                      <p:cBhvr>
                                        <p:cTn id="12" dur="250" autoRev="1" fill="hold"/>
                                        <p:tgtEl>
                                          <p:spTgt spid="7">
                                            <p:txEl>
                                              <p:pRg st="2" end="2"/>
                                            </p:txEl>
                                          </p:spTgt>
                                        </p:tgtEl>
                                      </p:cBhvr>
                                      <p:by x="105000" y="105000"/>
                                    </p:animScale>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500"/>
                                        <p:tgtEl>
                                          <p:spTgt spid="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nodeType="clickEffect">
                                  <p:stCondLst>
                                    <p:cond delay="0"/>
                                  </p:stCondLst>
                                  <p:childTnLst>
                                    <p:animEffect transition="out" filter="fade">
                                      <p:cBhvr>
                                        <p:cTn id="20" dur="500" tmFilter="0, 0; .2, .5; .8, .5; 1, 0"/>
                                        <p:tgtEl>
                                          <p:spTgt spid="7">
                                            <p:txEl>
                                              <p:pRg st="3" end="3"/>
                                            </p:txEl>
                                          </p:spTgt>
                                        </p:tgtEl>
                                      </p:cBhvr>
                                    </p:animEffect>
                                    <p:animScale>
                                      <p:cBhvr>
                                        <p:cTn id="21" dur="250" autoRev="1" fill="hold"/>
                                        <p:tgtEl>
                                          <p:spTgt spid="7">
                                            <p:txEl>
                                              <p:pRg st="3" end="3"/>
                                            </p:txEl>
                                          </p:spTgt>
                                        </p:tgtEl>
                                      </p:cBhvr>
                                      <p:by x="105000" y="105000"/>
                                    </p:animScale>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Effect transition="in" filter="fade">
                                      <p:cBhvr>
                                        <p:cTn id="25" dur="500"/>
                                        <p:tgtEl>
                                          <p:spTgt spid="9">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mph" presetSubtype="0" fill="hold" nodeType="clickEffect">
                                  <p:stCondLst>
                                    <p:cond delay="0"/>
                                  </p:stCondLst>
                                  <p:childTnLst>
                                    <p:animEffect transition="out" filter="fade">
                                      <p:cBhvr>
                                        <p:cTn id="29" dur="500" tmFilter="0, 0; .2, .5; .8, .5; 1, 0"/>
                                        <p:tgtEl>
                                          <p:spTgt spid="7">
                                            <p:txEl>
                                              <p:pRg st="4" end="4"/>
                                            </p:txEl>
                                          </p:spTgt>
                                        </p:tgtEl>
                                      </p:cBhvr>
                                    </p:animEffect>
                                    <p:animScale>
                                      <p:cBhvr>
                                        <p:cTn id="30" dur="250" autoRev="1" fill="hold"/>
                                        <p:tgtEl>
                                          <p:spTgt spid="7">
                                            <p:txEl>
                                              <p:pRg st="4" end="4"/>
                                            </p:txEl>
                                          </p:spTgt>
                                        </p:tgtEl>
                                      </p:cBhvr>
                                      <p:by x="105000" y="105000"/>
                                    </p:animScale>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9">
                                            <p:txEl>
                                              <p:pRg st="2" end="2"/>
                                            </p:txEl>
                                          </p:spTgt>
                                        </p:tgtEl>
                                        <p:attrNameLst>
                                          <p:attrName>style.visibility</p:attrName>
                                        </p:attrNameLst>
                                      </p:cBhvr>
                                      <p:to>
                                        <p:strVal val="visible"/>
                                      </p:to>
                                    </p:set>
                                    <p:animEffect transition="in" filter="fade">
                                      <p:cBhvr>
                                        <p:cTn id="34"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95CE3B42-7DE6-4B7E-B7FC-C917EA526DA3}"/>
              </a:ext>
            </a:extLst>
          </p:cNvPr>
          <p:cNvSpPr>
            <a:spLocks noGrp="1"/>
          </p:cNvSpPr>
          <p:nvPr>
            <p:ph type="title"/>
          </p:nvPr>
        </p:nvSpPr>
        <p:spPr/>
        <p:txBody>
          <a:bodyPr>
            <a:normAutofit/>
          </a:bodyPr>
          <a:lstStyle/>
          <a:p>
            <a:r>
              <a:rPr lang="ru-RU" dirty="0"/>
              <a:t>Размеры и выравнивание объектов</a:t>
            </a:r>
          </a:p>
        </p:txBody>
      </p:sp>
      <p:sp>
        <p:nvSpPr>
          <p:cNvPr id="8" name="TextBox 7">
            <a:extLst>
              <a:ext uri="{FF2B5EF4-FFF2-40B4-BE49-F238E27FC236}">
                <a16:creationId xmlns:a16="http://schemas.microsoft.com/office/drawing/2014/main" id="{4AAB91DA-326C-4915-B879-EB2319462F3D}"/>
              </a:ext>
            </a:extLst>
          </p:cNvPr>
          <p:cNvSpPr txBox="1"/>
          <p:nvPr/>
        </p:nvSpPr>
        <p:spPr>
          <a:xfrm>
            <a:off x="1524000" y="1435490"/>
            <a:ext cx="9144000" cy="4832092"/>
          </a:xfrm>
          <a:prstGeom prst="rect">
            <a:avLst/>
          </a:prstGeom>
          <a:noFill/>
        </p:spPr>
        <p:txBody>
          <a:bodyPr wrap="square">
            <a:spAutoFit/>
          </a:bodyPr>
          <a:lstStyle/>
          <a:p>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необходим для использования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std</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byte</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необходим для использования uint32_t и int64_t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Sportsman</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id;</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height;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 size="s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"int: size="s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"double: size="s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"Sportsman: size="s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en-US" sz="140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463B22F-E252-41CF-B4F9-CB1B9F6F525D}"/>
              </a:ext>
            </a:extLst>
          </p:cNvPr>
          <p:cNvSpPr txBox="1"/>
          <p:nvPr/>
        </p:nvSpPr>
        <p:spPr>
          <a:xfrm>
            <a:off x="5951984" y="5656572"/>
            <a:ext cx="4716016" cy="1200329"/>
          </a:xfrm>
          <a:prstGeom prst="rect">
            <a:avLst/>
          </a:prstGeom>
          <a:noFill/>
        </p:spPr>
        <p:txBody>
          <a:bodyPr wrap="square">
            <a:spAutoFit/>
          </a:bodyPr>
          <a:lstStyle/>
          <a:p>
            <a:r>
              <a:rPr lang="en-US" dirty="0">
                <a:latin typeface="Consolas" panose="020B0609020204030204" pitchFamily="49" charset="0"/>
              </a:rPr>
              <a:t>char: size=1, alignment=1</a:t>
            </a:r>
          </a:p>
          <a:p>
            <a:r>
              <a:rPr lang="en-US" dirty="0">
                <a:latin typeface="Consolas" panose="020B0609020204030204" pitchFamily="49" charset="0"/>
              </a:rPr>
              <a:t>int: size=4, alignment=4</a:t>
            </a:r>
          </a:p>
          <a:p>
            <a:r>
              <a:rPr lang="en-US" dirty="0">
                <a:latin typeface="Consolas" panose="020B0609020204030204" pitchFamily="49" charset="0"/>
              </a:rPr>
              <a:t>double: size=8, alignment=8</a:t>
            </a:r>
          </a:p>
          <a:p>
            <a:r>
              <a:rPr lang="en-US" dirty="0">
                <a:latin typeface="Consolas" panose="020B0609020204030204" pitchFamily="49" charset="0"/>
              </a:rPr>
              <a:t>Sportsman: size=16, alignment=8</a:t>
            </a:r>
          </a:p>
        </p:txBody>
      </p:sp>
    </p:spTree>
    <p:extLst>
      <p:ext uri="{BB962C8B-B14F-4D97-AF65-F5344CB8AC3E}">
        <p14:creationId xmlns:p14="http://schemas.microsoft.com/office/powerpoint/2010/main" val="59009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A66D50-D592-4FD8-AACE-96CFD89BEE90}"/>
              </a:ext>
            </a:extLst>
          </p:cNvPr>
          <p:cNvSpPr>
            <a:spLocks noGrp="1"/>
          </p:cNvSpPr>
          <p:nvPr>
            <p:ph type="title"/>
          </p:nvPr>
        </p:nvSpPr>
        <p:spPr/>
        <p:txBody>
          <a:bodyPr/>
          <a:lstStyle/>
          <a:p>
            <a:r>
              <a:rPr lang="ru-RU" dirty="0"/>
              <a:t>Как поведёт себя эта программа</a:t>
            </a:r>
            <a:r>
              <a:rPr lang="en-US" dirty="0"/>
              <a:t>?</a:t>
            </a:r>
            <a:endParaRPr lang="ru-RU" dirty="0"/>
          </a:p>
        </p:txBody>
      </p:sp>
      <p:sp>
        <p:nvSpPr>
          <p:cNvPr id="8" name="TextBox 7">
            <a:extLst>
              <a:ext uri="{FF2B5EF4-FFF2-40B4-BE49-F238E27FC236}">
                <a16:creationId xmlns:a16="http://schemas.microsoft.com/office/drawing/2014/main" id="{87810A8D-0F28-4E70-A4A6-698394242B6A}"/>
              </a:ext>
            </a:extLst>
          </p:cNvPr>
          <p:cNvSpPr txBox="1"/>
          <p:nvPr/>
        </p:nvSpPr>
        <p:spPr>
          <a:xfrm>
            <a:off x="838200" y="2420888"/>
            <a:ext cx="10515600" cy="1754326"/>
          </a:xfrm>
          <a:prstGeom prst="rect">
            <a:avLst/>
          </a:prstGeom>
          <a:noFill/>
        </p:spPr>
        <p:txBody>
          <a:bodyPr wrap="square">
            <a:spAutoFit/>
          </a:bodyPr>
          <a:lstStyle/>
          <a:p>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alignas</a:t>
            </a:r>
            <a:r>
              <a:rPr lang="en-US" b="0" dirty="0">
                <a:solidFill>
                  <a:srgbClr val="000000"/>
                </a:solidFill>
                <a:effectLst/>
                <a:latin typeface="Consolas" panose="020B0609020204030204" pitchFamily="49" charset="0"/>
              </a:rPr>
              <a:t>(Cat)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buf</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sizeof</a:t>
            </a:r>
            <a:r>
              <a:rPr lang="en-US" b="0" dirty="0">
                <a:solidFill>
                  <a:srgbClr val="000000"/>
                </a:solidFill>
                <a:effectLst/>
                <a:latin typeface="Consolas" panose="020B0609020204030204" pitchFamily="49" charset="0"/>
              </a:rPr>
              <a:t>(Cat)];</a:t>
            </a:r>
          </a:p>
          <a:p>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std::</a:t>
            </a:r>
            <a:r>
              <a:rPr lang="en-US" b="0" dirty="0" err="1">
                <a:solidFill>
                  <a:srgbClr val="000000"/>
                </a:solidFill>
                <a:effectLst/>
                <a:latin typeface="Consolas" panose="020B0609020204030204" pitchFamily="49" charset="0"/>
              </a:rPr>
              <a:t>unique_ptr</a:t>
            </a:r>
            <a:r>
              <a:rPr lang="en-US" b="0" dirty="0">
                <a:solidFill>
                  <a:srgbClr val="000000"/>
                </a:solidFill>
                <a:effectLst/>
                <a:latin typeface="Consolas" panose="020B0609020204030204" pitchFamily="49" charset="0"/>
              </a:rPr>
              <a:t>&lt;Cat&gt; cat(</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(&amp;</a:t>
            </a:r>
            <a:r>
              <a:rPr lang="en-US" b="0" dirty="0" err="1">
                <a:solidFill>
                  <a:srgbClr val="000000"/>
                </a:solidFill>
                <a:effectLst/>
                <a:latin typeface="Consolas" panose="020B0609020204030204" pitchFamily="49" charset="0"/>
              </a:rPr>
              <a:t>buf</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Cat(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Luna"</a:t>
            </a:r>
            <a:r>
              <a:rPr lang="en-US" b="0" dirty="0" err="1">
                <a:solidFill>
                  <a:srgbClr val="0000FF"/>
                </a:solidFill>
                <a:effectLst/>
                <a:latin typeface="Consolas" panose="020B0609020204030204" pitchFamily="49" charset="0"/>
              </a:rPr>
              <a:t>s</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cat-&gt;</a:t>
            </a:r>
            <a:r>
              <a:rPr lang="en-US" b="0" dirty="0" err="1">
                <a:solidFill>
                  <a:srgbClr val="000000"/>
                </a:solidFill>
                <a:effectLst/>
                <a:latin typeface="Consolas" panose="020B0609020204030204" pitchFamily="49" charset="0"/>
              </a:rPr>
              <a:t>SayHello</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9" name="Hexagon 2">
            <a:extLst>
              <a:ext uri="{FF2B5EF4-FFF2-40B4-BE49-F238E27FC236}">
                <a16:creationId xmlns:a16="http://schemas.microsoft.com/office/drawing/2014/main" id="{DA3DA58F-56ED-4417-82A5-1594185993DC}"/>
              </a:ext>
            </a:extLst>
          </p:cNvPr>
          <p:cNvSpPr/>
          <p:nvPr/>
        </p:nvSpPr>
        <p:spPr>
          <a:xfrm>
            <a:off x="1703512" y="4761949"/>
            <a:ext cx="4032448" cy="722814"/>
          </a:xfrm>
          <a:prstGeom prst="hexagon">
            <a:avLst>
              <a:gd name="adj" fmla="val 52164"/>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А. Так же, как предыдущая</a:t>
            </a:r>
          </a:p>
        </p:txBody>
      </p:sp>
      <p:sp>
        <p:nvSpPr>
          <p:cNvPr id="10" name="Hexagon 4">
            <a:extLst>
              <a:ext uri="{FF2B5EF4-FFF2-40B4-BE49-F238E27FC236}">
                <a16:creationId xmlns:a16="http://schemas.microsoft.com/office/drawing/2014/main" id="{3FC4FB94-66E1-4BDD-83D9-3B5E9AD58AE0}"/>
              </a:ext>
            </a:extLst>
          </p:cNvPr>
          <p:cNvSpPr/>
          <p:nvPr/>
        </p:nvSpPr>
        <p:spPr>
          <a:xfrm>
            <a:off x="6312024" y="4761949"/>
            <a:ext cx="4032448" cy="722815"/>
          </a:xfrm>
          <a:prstGeom prst="hexagon">
            <a:avLst>
              <a:gd name="adj" fmla="val 58373"/>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a:t>
            </a:r>
            <a:r>
              <a:rPr lang="ru-RU" dirty="0"/>
              <a:t>Программа не скомпилируется</a:t>
            </a:r>
          </a:p>
        </p:txBody>
      </p:sp>
      <p:sp>
        <p:nvSpPr>
          <p:cNvPr id="11" name="Hexagon 5">
            <a:extLst>
              <a:ext uri="{FF2B5EF4-FFF2-40B4-BE49-F238E27FC236}">
                <a16:creationId xmlns:a16="http://schemas.microsoft.com/office/drawing/2014/main" id="{006C007F-1AED-4976-910C-6DF56B058FF9}"/>
              </a:ext>
            </a:extLst>
          </p:cNvPr>
          <p:cNvSpPr/>
          <p:nvPr/>
        </p:nvSpPr>
        <p:spPr>
          <a:xfrm>
            <a:off x="1703512" y="5770061"/>
            <a:ext cx="4032448" cy="722814"/>
          </a:xfrm>
          <a:prstGeom prst="hexagon">
            <a:avLst>
              <a:gd name="adj" fmla="val 52164"/>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ru-RU" dirty="0"/>
              <a:t>. Деструктор не вызовется</a:t>
            </a:r>
          </a:p>
        </p:txBody>
      </p:sp>
      <p:sp>
        <p:nvSpPr>
          <p:cNvPr id="12" name="Hexagon 6">
            <a:extLst>
              <a:ext uri="{FF2B5EF4-FFF2-40B4-BE49-F238E27FC236}">
                <a16:creationId xmlns:a16="http://schemas.microsoft.com/office/drawing/2014/main" id="{BF7CA31A-9ECC-4168-A4A3-F576225A7DC0}"/>
              </a:ext>
            </a:extLst>
          </p:cNvPr>
          <p:cNvSpPr/>
          <p:nvPr/>
        </p:nvSpPr>
        <p:spPr>
          <a:xfrm>
            <a:off x="6312024" y="5770061"/>
            <a:ext cx="4032448" cy="722815"/>
          </a:xfrm>
          <a:prstGeom prst="hexagon">
            <a:avLst>
              <a:gd name="adj" fmla="val 58373"/>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 </a:t>
            </a:r>
            <a:r>
              <a:rPr lang="ru-RU" dirty="0"/>
              <a:t>Будет неопределённое поведение</a:t>
            </a:r>
          </a:p>
        </p:txBody>
      </p:sp>
    </p:spTree>
    <p:extLst>
      <p:ext uri="{BB962C8B-B14F-4D97-AF65-F5344CB8AC3E}">
        <p14:creationId xmlns:p14="http://schemas.microsoft.com/office/powerpoint/2010/main" val="108778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2"/>
                                        </p:tgtEl>
                                        <p:attrNameLst>
                                          <p:attrName>fillcolor</p:attrName>
                                        </p:attrNameLst>
                                      </p:cBhvr>
                                      <p:to>
                                        <a:srgbClr val="007013"/>
                                      </p:to>
                                    </p:animClr>
                                    <p:set>
                                      <p:cBhvr>
                                        <p:cTn id="7" dur="2000" fill="hold"/>
                                        <p:tgtEl>
                                          <p:spTgt spid="12"/>
                                        </p:tgtEl>
                                        <p:attrNameLst>
                                          <p:attrName>fill.type</p:attrName>
                                        </p:attrNameLst>
                                      </p:cBhvr>
                                      <p:to>
                                        <p:strVal val="solid"/>
                                      </p:to>
                                    </p:set>
                                    <p:set>
                                      <p:cBhvr>
                                        <p:cTn id="8" dur="2000" fill="hold"/>
                                        <p:tgtEl>
                                          <p:spTgt spid="12"/>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10"/>
                                        </p:tgtEl>
                                        <p:attrNameLst>
                                          <p:attrName>fillcolor</p:attrName>
                                        </p:attrNameLst>
                                      </p:cBhvr>
                                      <p:to>
                                        <a:srgbClr val="FF1F1F"/>
                                      </p:to>
                                    </p:animClr>
                                    <p:set>
                                      <p:cBhvr>
                                        <p:cTn id="11" dur="2000" fill="hold"/>
                                        <p:tgtEl>
                                          <p:spTgt spid="10"/>
                                        </p:tgtEl>
                                        <p:attrNameLst>
                                          <p:attrName>fill.type</p:attrName>
                                        </p:attrNameLst>
                                      </p:cBhvr>
                                      <p:to>
                                        <p:strVal val="solid"/>
                                      </p:to>
                                    </p:set>
                                    <p:set>
                                      <p:cBhvr>
                                        <p:cTn id="12" dur="2000" fill="hold"/>
                                        <p:tgtEl>
                                          <p:spTgt spid="10"/>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9"/>
                                        </p:tgtEl>
                                        <p:attrNameLst>
                                          <p:attrName>fillcolor</p:attrName>
                                        </p:attrNameLst>
                                      </p:cBhvr>
                                      <p:to>
                                        <a:srgbClr val="FF1F1F"/>
                                      </p:to>
                                    </p:animClr>
                                    <p:set>
                                      <p:cBhvr>
                                        <p:cTn id="15" dur="2000" fill="hold"/>
                                        <p:tgtEl>
                                          <p:spTgt spid="9"/>
                                        </p:tgtEl>
                                        <p:attrNameLst>
                                          <p:attrName>fill.type</p:attrName>
                                        </p:attrNameLst>
                                      </p:cBhvr>
                                      <p:to>
                                        <p:strVal val="solid"/>
                                      </p:to>
                                    </p:set>
                                    <p:set>
                                      <p:cBhvr>
                                        <p:cTn id="16" dur="2000" fill="hold"/>
                                        <p:tgtEl>
                                          <p:spTgt spid="9"/>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11"/>
                                        </p:tgtEl>
                                        <p:attrNameLst>
                                          <p:attrName>fillcolor</p:attrName>
                                        </p:attrNameLst>
                                      </p:cBhvr>
                                      <p:to>
                                        <a:srgbClr val="FF1F1F"/>
                                      </p:to>
                                    </p:animClr>
                                    <p:set>
                                      <p:cBhvr>
                                        <p:cTn id="19" dur="2000" fill="hold"/>
                                        <p:tgtEl>
                                          <p:spTgt spid="11"/>
                                        </p:tgtEl>
                                        <p:attrNameLst>
                                          <p:attrName>fill.type</p:attrName>
                                        </p:attrNameLst>
                                      </p:cBhvr>
                                      <p:to>
                                        <p:strVal val="solid"/>
                                      </p:to>
                                    </p:set>
                                    <p:set>
                                      <p:cBhvr>
                                        <p:cTn id="20" dur="2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11F29-EB9E-477B-B8E2-311B68FE08C4}"/>
              </a:ext>
            </a:extLst>
          </p:cNvPr>
          <p:cNvSpPr txBox="1"/>
          <p:nvPr/>
        </p:nvSpPr>
        <p:spPr>
          <a:xfrm>
            <a:off x="0" y="-1"/>
            <a:ext cx="12504712" cy="7294305"/>
          </a:xfrm>
          <a:prstGeom prst="rect">
            <a:avLst/>
          </a:prstGeom>
          <a:noFill/>
        </p:spPr>
        <p:txBody>
          <a:bodyPr wrap="square">
            <a:spAutoFit/>
          </a:bodyPr>
          <a:lstStyle/>
          <a:p>
            <a:r>
              <a:rPr lang="en-US" b="0" dirty="0">
                <a:solidFill>
                  <a:srgbClr val="0000FF"/>
                </a:solidFill>
                <a:effectLst/>
                <a:latin typeface="Consolas" panose="020B0609020204030204" pitchFamily="49" charset="0"/>
              </a:rPr>
              <a:t>template</a:t>
            </a:r>
            <a:r>
              <a:rPr lang="en-US" b="0" dirty="0">
                <a:solidFill>
                  <a:srgbClr val="000000"/>
                </a:solidFill>
                <a:effectLst/>
                <a:latin typeface="Consolas" panose="020B0609020204030204" pitchFamily="49" charset="0"/>
              </a:rPr>
              <a:t> &lt;</a:t>
            </a:r>
            <a:r>
              <a:rPr lang="en-US" b="0" dirty="0" err="1">
                <a:solidFill>
                  <a:srgbClr val="0000FF"/>
                </a:solidFill>
                <a:effectLst/>
                <a:latin typeface="Consolas" panose="020B0609020204030204" pitchFamily="49" charset="0"/>
              </a:rPr>
              <a:t>typename</a:t>
            </a:r>
            <a:r>
              <a:rPr lang="en-US" b="0" dirty="0">
                <a:solidFill>
                  <a:srgbClr val="000000"/>
                </a:solidFill>
                <a:effectLst/>
                <a:latin typeface="Consolas" panose="020B0609020204030204" pitchFamily="49" charset="0"/>
              </a:rPr>
              <a:t> T&gt;</a:t>
            </a:r>
          </a:p>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Optional {</a:t>
            </a:r>
          </a:p>
          <a:p>
            <a:r>
              <a:rPr lang="en-US" b="0" dirty="0">
                <a:solidFill>
                  <a:srgbClr val="0000FF"/>
                </a:solidFill>
                <a:effectLst/>
                <a:latin typeface="Consolas" panose="020B0609020204030204" pitchFamily="49" charset="0"/>
              </a:rPr>
              <a:t>public:</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Optional() =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Optional(</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T</a:t>
            </a:r>
            <a:r>
              <a:rPr lang="en-US" b="0" dirty="0">
                <a:solidFill>
                  <a:srgbClr val="0000FF"/>
                </a:solidFill>
                <a:effectLst/>
                <a:latin typeface="Consolas" panose="020B0609020204030204" pitchFamily="49" charset="0"/>
              </a:rPr>
              <a:t>&amp;</a:t>
            </a:r>
            <a:r>
              <a:rPr lang="en-US" b="0" dirty="0">
                <a:solidFill>
                  <a:srgbClr val="000000"/>
                </a:solidFill>
                <a:effectLst/>
                <a:latin typeface="Consolas" panose="020B0609020204030204" pitchFamily="49" charset="0"/>
              </a:rPr>
              <a:t> value) {</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m_data</a:t>
            </a:r>
            <a:r>
              <a:rPr lang="en-US" b="0" dirty="0">
                <a:solidFill>
                  <a:srgbClr val="000000"/>
                </a:solidFill>
                <a:effectLst/>
                <a:latin typeface="Consolas" panose="020B0609020204030204" pitchFamily="49" charset="0"/>
              </a:rPr>
              <a:t>) T(value);</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m_isInitialized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~Optional() { Reset(); }</a:t>
            </a:r>
          </a:p>
          <a:p>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T</a:t>
            </a:r>
            <a:r>
              <a:rPr lang="en-US" b="0" dirty="0">
                <a:solidFill>
                  <a:srgbClr val="0000FF"/>
                </a:solidFill>
                <a:effectLst/>
                <a:latin typeface="Consolas" panose="020B0609020204030204" pitchFamily="49" charset="0"/>
              </a:rPr>
              <a:t>&amp;</a:t>
            </a:r>
            <a:r>
              <a:rPr lang="en-US" b="0" dirty="0">
                <a:solidFill>
                  <a:srgbClr val="000000"/>
                </a:solidFill>
                <a:effectLst/>
                <a:latin typeface="Consolas" panose="020B0609020204030204" pitchFamily="49" charset="0"/>
              </a:rPr>
              <a:t> operator*() </a:t>
            </a:r>
            <a:r>
              <a:rPr lang="en-US" b="0" dirty="0" err="1">
                <a:solidFill>
                  <a:srgbClr val="0000FF"/>
                </a:solidFill>
                <a:effectLst/>
                <a:latin typeface="Consolas" panose="020B0609020204030204" pitchFamily="49" charset="0"/>
              </a:rPr>
              <a:t>noexcept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reinterpret_cast</a:t>
            </a:r>
            <a:r>
              <a:rPr lang="en-US" b="0" dirty="0">
                <a:solidFill>
                  <a:srgbClr val="000000"/>
                </a:solidFill>
                <a:effectLst/>
                <a:latin typeface="Consolas" panose="020B0609020204030204" pitchFamily="49" charset="0"/>
              </a:rPr>
              <a:t>&lt;T*&gt;(&amp;</a:t>
            </a:r>
            <a:r>
              <a:rPr lang="en-US" b="0" dirty="0" err="1">
                <a:solidFill>
                  <a:srgbClr val="000000"/>
                </a:solidFill>
                <a:effectLst/>
                <a:latin typeface="Consolas" panose="020B0609020204030204" pitchFamily="49" charset="0"/>
              </a:rPr>
              <a:t>m_data</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T</a:t>
            </a:r>
            <a:r>
              <a:rPr lang="en-US" b="0" dirty="0">
                <a:solidFill>
                  <a:srgbClr val="0000FF"/>
                </a:solidFill>
                <a:effectLst/>
                <a:latin typeface="Consolas" panose="020B0609020204030204" pitchFamily="49" charset="0"/>
              </a:rPr>
              <a:t>&amp;</a:t>
            </a:r>
            <a:r>
              <a:rPr lang="en-US" b="0" dirty="0">
                <a:solidFill>
                  <a:srgbClr val="000000"/>
                </a:solidFill>
                <a:effectLst/>
                <a:latin typeface="Consolas" panose="020B0609020204030204" pitchFamily="49" charset="0"/>
              </a:rPr>
              <a:t> operator*()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noexcept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reinterpret_cast</a:t>
            </a:r>
            <a:r>
              <a:rPr lang="en-US" b="0" dirty="0">
                <a:solidFill>
                  <a:srgbClr val="000000"/>
                </a:solidFill>
                <a:effectLst/>
                <a:latin typeface="Consolas" panose="020B0609020204030204" pitchFamily="49" charset="0"/>
              </a:rPr>
              <a:t>&lt;</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T*&gt;(&amp;</a:t>
            </a:r>
            <a:r>
              <a:rPr lang="en-US" b="0" dirty="0" err="1">
                <a:solidFill>
                  <a:srgbClr val="000000"/>
                </a:solidFill>
                <a:effectLst/>
                <a:latin typeface="Consolas" panose="020B0609020204030204" pitchFamily="49" charset="0"/>
              </a:rPr>
              <a:t>m_data</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operator-&gt;() </a:t>
            </a:r>
            <a:r>
              <a:rPr lang="en-US" b="0" dirty="0" err="1">
                <a:solidFill>
                  <a:srgbClr val="0000FF"/>
                </a:solidFill>
                <a:effectLst/>
                <a:latin typeface="Consolas" panose="020B0609020204030204" pitchFamily="49" charset="0"/>
              </a:rPr>
              <a:t>noexcept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reinterpret_cast</a:t>
            </a:r>
            <a:r>
              <a:rPr lang="en-US" b="0" dirty="0">
                <a:solidFill>
                  <a:srgbClr val="000000"/>
                </a:solidFill>
                <a:effectLst/>
                <a:latin typeface="Consolas" panose="020B0609020204030204" pitchFamily="49" charset="0"/>
              </a:rPr>
              <a:t>&lt;T*&gt;(</a:t>
            </a:r>
            <a:r>
              <a:rPr lang="en-US" b="0" dirty="0" err="1">
                <a:solidFill>
                  <a:srgbClr val="000000"/>
                </a:solidFill>
                <a:effectLst/>
                <a:latin typeface="Consolas" panose="020B0609020204030204" pitchFamily="49" charset="0"/>
              </a:rPr>
              <a:t>m_data</a:t>
            </a:r>
            <a:r>
              <a:rPr lang="en-US" b="0" dirty="0">
                <a:solidFill>
                  <a:srgbClr val="000000"/>
                </a:solidFill>
                <a:effectLst/>
                <a:latin typeface="Consolas" panose="020B0609020204030204" pitchFamily="49" charset="0"/>
              </a:rPr>
              <a:t>); }</a:t>
            </a:r>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operator-&gt;()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noexcept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reinterpret_cast</a:t>
            </a:r>
            <a:r>
              <a:rPr lang="en-US" b="0" dirty="0">
                <a:solidFill>
                  <a:srgbClr val="000000"/>
                </a:solidFill>
                <a:effectLst/>
                <a:latin typeface="Consolas" panose="020B0609020204030204" pitchFamily="49" charset="0"/>
              </a:rPr>
              <a:t>&lt;</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T*&gt;(</a:t>
            </a:r>
            <a:r>
              <a:rPr lang="en-US" b="0" dirty="0" err="1">
                <a:solidFill>
                  <a:srgbClr val="000000"/>
                </a:solidFill>
                <a:effectLst/>
                <a:latin typeface="Consolas" panose="020B0609020204030204" pitchFamily="49" charset="0"/>
              </a:rPr>
              <a:t>m_data</a:t>
            </a:r>
            <a:r>
              <a:rPr lang="en-US" b="0" dirty="0">
                <a:solidFill>
                  <a:srgbClr val="000000"/>
                </a:solidFill>
                <a:effectLst/>
                <a:latin typeface="Consolas" panose="020B0609020204030204" pitchFamily="49" charset="0"/>
              </a:rPr>
              <a:t>); }</a:t>
            </a:r>
          </a:p>
          <a:p>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Reset() {</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m_isInitialized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)-&gt;~T();</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m</a:t>
            </a:r>
            <a:r>
              <a:rPr lang="en-US" b="0" dirty="0" err="1">
                <a:solidFill>
                  <a:srgbClr val="000000"/>
                </a:solidFill>
                <a:effectLst/>
                <a:latin typeface="Consolas" panose="020B0609020204030204" pitchFamily="49" charset="0"/>
              </a:rPr>
              <a:t>_isInitialized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false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FF"/>
                </a:solidFill>
                <a:effectLst/>
                <a:latin typeface="Consolas" panose="020B0609020204030204" pitchFamily="49" charset="0"/>
              </a:rPr>
              <a:t>private: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alignas</a:t>
            </a:r>
            <a:r>
              <a:rPr lang="en-US" b="0" dirty="0">
                <a:solidFill>
                  <a:srgbClr val="000000"/>
                </a:solidFill>
                <a:effectLst/>
                <a:latin typeface="Consolas" panose="020B0609020204030204" pitchFamily="49" charset="0"/>
              </a:rPr>
              <a:t>(T)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m_data</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sizeof</a:t>
            </a:r>
            <a:r>
              <a:rPr lang="en-US" b="0" dirty="0">
                <a:solidFill>
                  <a:srgbClr val="000000"/>
                </a:solidFill>
                <a:effectLst/>
                <a:latin typeface="Consolas" panose="020B0609020204030204" pitchFamily="49" charset="0"/>
              </a:rPr>
              <a:t>(T)];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bool</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m_isInitialized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false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8361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7" end="7"/>
                                            </p:txEl>
                                          </p:spTgt>
                                        </p:tgtEl>
                                        <p:attrNameLst>
                                          <p:attrName>style.visibility</p:attrName>
                                        </p:attrNameLst>
                                      </p:cBhvr>
                                      <p:to>
                                        <p:strVal val="visible"/>
                                      </p:to>
                                    </p:set>
                                    <p:animEffect transition="in" filter="fade">
                                      <p:cBhvr>
                                        <p:cTn id="16" dur="500"/>
                                        <p:tgtEl>
                                          <p:spTgt spid="4">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8" end="8"/>
                                            </p:txEl>
                                          </p:spTgt>
                                        </p:tgtEl>
                                        <p:attrNameLst>
                                          <p:attrName>style.visibility</p:attrName>
                                        </p:attrNameLst>
                                      </p:cBhvr>
                                      <p:to>
                                        <p:strVal val="visible"/>
                                      </p:to>
                                    </p:set>
                                    <p:animEffect transition="in" filter="fade">
                                      <p:cBhvr>
                                        <p:cTn id="26" dur="500"/>
                                        <p:tgtEl>
                                          <p:spTgt spid="4">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animEffect transition="in" filter="fade">
                                      <p:cBhvr>
                                        <p:cTn id="31" dur="500"/>
                                        <p:tgtEl>
                                          <p:spTgt spid="4">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fade">
                                      <p:cBhvr>
                                        <p:cTn id="34" dur="500"/>
                                        <p:tgtEl>
                                          <p:spTgt spid="4">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animEffect transition="in" filter="fade">
                                      <p:cBhvr>
                                        <p:cTn id="43" dur="500"/>
                                        <p:tgtEl>
                                          <p:spTgt spid="4">
                                            <p:txEl>
                                              <p:pRg st="14" end="14"/>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5" end="15"/>
                                            </p:txEl>
                                          </p:spTgt>
                                        </p:tgtEl>
                                        <p:attrNameLst>
                                          <p:attrName>style.visibility</p:attrName>
                                        </p:attrNameLst>
                                      </p:cBhvr>
                                      <p:to>
                                        <p:strVal val="visible"/>
                                      </p:to>
                                    </p:set>
                                    <p:animEffect transition="in" filter="fade">
                                      <p:cBhvr>
                                        <p:cTn id="46"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40C202-26A5-4B2E-99A3-2E32BC05E14F}"/>
              </a:ext>
            </a:extLst>
          </p:cNvPr>
          <p:cNvSpPr txBox="1"/>
          <p:nvPr/>
        </p:nvSpPr>
        <p:spPr>
          <a:xfrm>
            <a:off x="0" y="0"/>
            <a:ext cx="10488488" cy="7232749"/>
          </a:xfrm>
          <a:prstGeom prst="rect">
            <a:avLst/>
          </a:prstGeom>
          <a:noFill/>
        </p:spPr>
        <p:txBody>
          <a:bodyPr wrap="square">
            <a:spAutoFit/>
          </a:bodyPr>
          <a:lstStyle/>
          <a:p>
            <a:r>
              <a:rPr lang="en-US" sz="1600" b="0" dirty="0">
                <a:solidFill>
                  <a:srgbClr val="0000FF"/>
                </a:solidFill>
                <a:effectLst/>
                <a:latin typeface="Consolas" panose="020B0609020204030204" pitchFamily="49" charset="0"/>
              </a:rPr>
              <a:t>template</a:t>
            </a:r>
            <a:r>
              <a:rPr lang="en-US" sz="1600" b="0" dirty="0">
                <a:solidFill>
                  <a:srgbClr val="000000"/>
                </a:solidFill>
                <a:effectLst/>
                <a:latin typeface="Consolas" panose="020B0609020204030204" pitchFamily="49" charset="0"/>
              </a:rPr>
              <a:t> &lt;</a:t>
            </a:r>
            <a:r>
              <a:rPr lang="en-US" sz="1600" b="0" dirty="0" err="1">
                <a:solidFill>
                  <a:srgbClr val="0000FF"/>
                </a:solidFill>
                <a:effectLst/>
                <a:latin typeface="Consolas" panose="020B0609020204030204" pitchFamily="49" charset="0"/>
              </a:rPr>
              <a:t>typename</a:t>
            </a:r>
            <a:r>
              <a:rPr lang="en-US" sz="1600" b="0" dirty="0">
                <a:solidFill>
                  <a:srgbClr val="000000"/>
                </a:solidFill>
                <a:effectLst/>
                <a:latin typeface="Consolas" panose="020B0609020204030204" pitchFamily="49" charset="0"/>
              </a:rPr>
              <a:t> T&gt;</a:t>
            </a:r>
          </a:p>
          <a:p>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 Optional {</a:t>
            </a:r>
          </a:p>
          <a:p>
            <a:r>
              <a:rPr lang="en-US" sz="1600" b="0" dirty="0">
                <a:solidFill>
                  <a:srgbClr val="0000FF"/>
                </a:solidFill>
                <a:effectLst/>
                <a:latin typeface="Consolas" panose="020B0609020204030204" pitchFamily="49" charset="0"/>
              </a:rPr>
              <a:t>public:</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Optional(</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Optional</a:t>
            </a:r>
            <a:r>
              <a:rPr lang="en-US" sz="1600" b="0" dirty="0">
                <a:solidFill>
                  <a:srgbClr val="0000FF"/>
                </a:solidFill>
                <a:effectLst/>
                <a:latin typeface="Consolas" panose="020B0609020204030204" pitchFamily="49" charset="0"/>
              </a:rPr>
              <a:t>&amp;</a:t>
            </a:r>
            <a:r>
              <a:rPr lang="en-US" sz="1600" b="0" dirty="0">
                <a:solidFill>
                  <a:srgbClr val="000000"/>
                </a:solidFill>
                <a:effectLst/>
                <a:latin typeface="Consolas" panose="020B0609020204030204" pitchFamily="49" charset="0"/>
              </a:rPr>
              <a:t> other) {</a:t>
            </a:r>
          </a:p>
          <a:p>
            <a:r>
              <a:rPr lang="en-US" sz="1600" b="0" dirty="0">
                <a:solidFill>
                  <a:srgbClr val="000000"/>
                </a:solidFill>
                <a:effectLst/>
                <a:latin typeface="Consolas" panose="020B0609020204030204" pitchFamily="49" charset="0"/>
              </a:rPr>
              <a:t>   </a:t>
            </a:r>
            <a:r>
              <a:rPr lang="en-US" sz="1600" b="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if</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other.m_isInitialized</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a:solidFill>
                  <a:srgbClr val="000000"/>
                </a:solidFill>
                <a:effectLst/>
                <a:latin typeface="Consolas" panose="020B0609020204030204" pitchFamily="49" charset="0"/>
              </a:rPr>
              <a:t>         </a:t>
            </a:r>
            <a:r>
              <a:rPr lang="en-US" sz="1600" b="0">
                <a:solidFill>
                  <a:srgbClr val="0000FF"/>
                </a:solidFill>
                <a:effectLst/>
                <a:latin typeface="Consolas" panose="020B0609020204030204" pitchFamily="49" charset="0"/>
              </a:rPr>
              <a:t>new</a:t>
            </a:r>
            <a:r>
              <a:rPr lang="en-US" sz="1600" b="0">
                <a:solidFill>
                  <a:srgbClr val="000000"/>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m_data</a:t>
            </a:r>
            <a:r>
              <a:rPr lang="en-US" sz="1600" b="0" dirty="0">
                <a:solidFill>
                  <a:srgbClr val="000000"/>
                </a:solidFill>
                <a:effectLst/>
                <a:latin typeface="Consolas" panose="020B0609020204030204" pitchFamily="49" charset="0"/>
              </a:rPr>
              <a:t>) T(*other);</a:t>
            </a:r>
          </a:p>
          <a:p>
            <a:r>
              <a:rPr lang="en-US" sz="1600" b="0" dirty="0">
                <a:solidFill>
                  <a:srgbClr val="000000"/>
                </a:solidFill>
                <a:effectLst/>
                <a:latin typeface="Consolas" panose="020B0609020204030204" pitchFamily="49" charset="0"/>
              </a:rPr>
              <a:t>   </a:t>
            </a:r>
            <a:r>
              <a:rPr lang="en-US" sz="1600" b="0">
                <a:solidFill>
                  <a:srgbClr val="000000"/>
                </a:solidFill>
                <a:effectLst/>
                <a:latin typeface="Consolas" panose="020B0609020204030204" pitchFamily="49" charset="0"/>
              </a:rPr>
              <a:t>         m</a:t>
            </a:r>
            <a:r>
              <a:rPr lang="en-US" sz="1600" b="0" dirty="0" err="1">
                <a:solidFill>
                  <a:srgbClr val="000000"/>
                </a:solidFill>
                <a:effectLst/>
                <a:latin typeface="Consolas" panose="020B0609020204030204" pitchFamily="49" charset="0"/>
              </a:rPr>
              <a:t>_isInitialized</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true</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a:solidFill>
                  <a:srgbClr val="000000"/>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Optional(Optional</a:t>
            </a:r>
            <a:r>
              <a:rPr lang="en-US" sz="1600" b="0" dirty="0">
                <a:solidFill>
                  <a:srgbClr val="0000FF"/>
                </a:solidFill>
                <a:effectLst/>
                <a:latin typeface="Consolas" panose="020B0609020204030204" pitchFamily="49" charset="0"/>
              </a:rPr>
              <a:t>&amp;&amp;</a:t>
            </a:r>
            <a:r>
              <a:rPr lang="en-US" sz="1600" b="0" dirty="0">
                <a:solidFill>
                  <a:srgbClr val="000000"/>
                </a:solidFill>
                <a:effectLst/>
                <a:latin typeface="Consolas" panose="020B0609020204030204" pitchFamily="49" charset="0"/>
              </a:rPr>
              <a:t> other) {</a:t>
            </a:r>
          </a:p>
          <a:p>
            <a:r>
              <a:rPr lang="en-US" sz="1600" b="0" dirty="0">
                <a:solidFill>
                  <a:srgbClr val="000000"/>
                </a:solidFill>
                <a:effectLst/>
                <a:latin typeface="Consolas" panose="020B0609020204030204" pitchFamily="49" charset="0"/>
              </a:rPr>
              <a:t>   </a:t>
            </a:r>
            <a:r>
              <a:rPr lang="en-US" sz="1600" b="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if</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other.m_isInitialized</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a:solidFill>
                  <a:srgbClr val="000000"/>
                </a:solidFill>
                <a:effectLst/>
                <a:latin typeface="Consolas" panose="020B0609020204030204" pitchFamily="49" charset="0"/>
              </a:rPr>
              <a:t>         </a:t>
            </a:r>
            <a:r>
              <a:rPr lang="en-US" sz="1600" b="0">
                <a:solidFill>
                  <a:srgbClr val="0000FF"/>
                </a:solidFill>
                <a:effectLst/>
                <a:latin typeface="Consolas" panose="020B0609020204030204" pitchFamily="49" charset="0"/>
              </a:rPr>
              <a:t>new</a:t>
            </a:r>
            <a:r>
              <a:rPr lang="en-US" sz="1600" b="0">
                <a:solidFill>
                  <a:srgbClr val="000000"/>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m_data</a:t>
            </a:r>
            <a:r>
              <a:rPr lang="en-US" sz="1600" b="0" dirty="0">
                <a:solidFill>
                  <a:srgbClr val="000000"/>
                </a:solidFill>
                <a:effectLst/>
                <a:latin typeface="Consolas" panose="020B0609020204030204" pitchFamily="49" charset="0"/>
              </a:rPr>
              <a:t>) T(std::move(*other));</a:t>
            </a:r>
          </a:p>
          <a:p>
            <a:r>
              <a:rPr lang="en-US" sz="1600" b="0" dirty="0">
                <a:solidFill>
                  <a:srgbClr val="000000"/>
                </a:solidFill>
                <a:effectLst/>
                <a:latin typeface="Consolas" panose="020B0609020204030204" pitchFamily="49" charset="0"/>
              </a:rPr>
              <a:t>   </a:t>
            </a:r>
            <a:r>
              <a:rPr lang="en-US" sz="1600" b="0">
                <a:solidFill>
                  <a:srgbClr val="000000"/>
                </a:solidFill>
                <a:effectLst/>
                <a:latin typeface="Consolas" panose="020B0609020204030204" pitchFamily="49" charset="0"/>
              </a:rPr>
              <a:t>         m</a:t>
            </a:r>
            <a:r>
              <a:rPr lang="en-US" sz="1600" b="0" dirty="0" err="1">
                <a:solidFill>
                  <a:srgbClr val="000000"/>
                </a:solidFill>
                <a:effectLst/>
                <a:latin typeface="Consolas" panose="020B0609020204030204" pitchFamily="49" charset="0"/>
              </a:rPr>
              <a:t>_isInitialized</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true</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a:solidFill>
                  <a:srgbClr val="000000"/>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Optional</a:t>
            </a:r>
            <a:r>
              <a:rPr lang="en-US" sz="1600" b="0" dirty="0">
                <a:solidFill>
                  <a:srgbClr val="0000FF"/>
                </a:solidFill>
                <a:effectLst/>
                <a:latin typeface="Consolas" panose="020B0609020204030204" pitchFamily="49" charset="0"/>
              </a:rPr>
              <a:t>&amp;</a:t>
            </a:r>
            <a:r>
              <a:rPr lang="en-US" sz="1600" b="0" dirty="0">
                <a:solidFill>
                  <a:srgbClr val="000000"/>
                </a:solidFill>
                <a:effectLst/>
                <a:latin typeface="Consolas" panose="020B0609020204030204" pitchFamily="49" charset="0"/>
              </a:rPr>
              <a:t> operator=(</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T</a:t>
            </a:r>
            <a:r>
              <a:rPr lang="en-US" sz="1600" b="0" dirty="0">
                <a:solidFill>
                  <a:srgbClr val="0000FF"/>
                </a:solidFill>
                <a:effectLst/>
                <a:latin typeface="Consolas" panose="020B0609020204030204" pitchFamily="49" charset="0"/>
              </a:rPr>
              <a:t>&amp;</a:t>
            </a:r>
            <a:r>
              <a:rPr lang="en-US" sz="1600" b="0" dirty="0">
                <a:solidFill>
                  <a:srgbClr val="000000"/>
                </a:solidFill>
                <a:effectLst/>
                <a:latin typeface="Consolas" panose="020B0609020204030204" pitchFamily="49" charset="0"/>
              </a:rPr>
              <a:t> value) {</a:t>
            </a:r>
          </a:p>
          <a:p>
            <a:r>
              <a:rPr lang="en-US" sz="1600" b="0" dirty="0">
                <a:solidFill>
                  <a:srgbClr val="000000"/>
                </a:solidFill>
                <a:effectLst/>
                <a:latin typeface="Consolas" panose="020B0609020204030204" pitchFamily="49" charset="0"/>
              </a:rPr>
              <a:t>   </a:t>
            </a:r>
            <a:r>
              <a:rPr lang="en-US" sz="1600" b="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if</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m_isInitialized</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this</a:t>
            </a:r>
            <a:r>
              <a:rPr lang="en-US" sz="1600" b="0" dirty="0">
                <a:solidFill>
                  <a:srgbClr val="000000"/>
                </a:solidFill>
                <a:effectLst/>
                <a:latin typeface="Consolas" panose="020B0609020204030204" pitchFamily="49" charset="0"/>
              </a:rPr>
              <a:t> = value;</a:t>
            </a:r>
          </a:p>
          <a:p>
            <a:r>
              <a:rPr lang="en-US" sz="1600" b="0" dirty="0">
                <a:solidFill>
                  <a:srgbClr val="000000"/>
                </a:solidFill>
                <a:effectLst/>
                <a:latin typeface="Consolas" panose="020B0609020204030204" pitchFamily="49" charset="0"/>
              </a:rPr>
              <a:t>   </a:t>
            </a:r>
            <a:r>
              <a:rPr lang="en-US" sz="1600" b="0">
                <a:solidFill>
                  <a:srgbClr val="000000"/>
                </a:solidFill>
                <a:effectLst/>
                <a:latin typeface="Consolas" panose="020B0609020204030204" pitchFamily="49" charset="0"/>
              </a:rPr>
              <a:t>     </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else</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a:solidFill>
                  <a:srgbClr val="000000"/>
                </a:solidFill>
                <a:effectLst/>
                <a:latin typeface="Consolas" panose="020B0609020204030204" pitchFamily="49" charset="0"/>
              </a:rPr>
              <a:t>         </a:t>
            </a:r>
            <a:r>
              <a:rPr lang="en-US" sz="1600" b="0">
                <a:solidFill>
                  <a:srgbClr val="0000FF"/>
                </a:solidFill>
                <a:effectLst/>
                <a:latin typeface="Consolas" panose="020B0609020204030204" pitchFamily="49" charset="0"/>
              </a:rPr>
              <a:t>new</a:t>
            </a:r>
            <a:r>
              <a:rPr lang="en-US" sz="1600" b="0">
                <a:solidFill>
                  <a:srgbClr val="000000"/>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m_data</a:t>
            </a:r>
            <a:r>
              <a:rPr lang="en-US" sz="1600" b="0" dirty="0">
                <a:solidFill>
                  <a:srgbClr val="000000"/>
                </a:solidFill>
                <a:effectLst/>
                <a:latin typeface="Consolas" panose="020B0609020204030204" pitchFamily="49" charset="0"/>
              </a:rPr>
              <a:t>) T(value);</a:t>
            </a:r>
          </a:p>
          <a:p>
            <a:r>
              <a:rPr lang="en-US" sz="1600" b="0" dirty="0">
                <a:solidFill>
                  <a:srgbClr val="000000"/>
                </a:solidFill>
                <a:effectLst/>
                <a:latin typeface="Consolas" panose="020B0609020204030204" pitchFamily="49" charset="0"/>
              </a:rPr>
              <a:t>   </a:t>
            </a:r>
            <a:r>
              <a:rPr lang="en-US" sz="1600" b="0">
                <a:solidFill>
                  <a:srgbClr val="000000"/>
                </a:solidFill>
                <a:effectLst/>
                <a:latin typeface="Consolas" panose="020B0609020204030204" pitchFamily="49" charset="0"/>
              </a:rPr>
              <a:t>         m</a:t>
            </a:r>
            <a:r>
              <a:rPr lang="en-US" sz="1600" b="0" dirty="0" err="1">
                <a:solidFill>
                  <a:srgbClr val="000000"/>
                </a:solidFill>
                <a:effectLst/>
                <a:latin typeface="Consolas" panose="020B0609020204030204" pitchFamily="49" charset="0"/>
              </a:rPr>
              <a:t>_isInitialized</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true</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a:solidFill>
                  <a:srgbClr val="000000"/>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this</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FF"/>
                </a:solidFill>
                <a:effectLst/>
                <a:latin typeface="Consolas" panose="020B0609020204030204" pitchFamily="49" charset="0"/>
              </a:rPr>
              <a:t>private:</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alignas</a:t>
            </a:r>
            <a:r>
              <a:rPr lang="en-US" sz="1600" b="0" dirty="0">
                <a:solidFill>
                  <a:srgbClr val="000000"/>
                </a:solidFill>
                <a:effectLst/>
                <a:latin typeface="Consolas" panose="020B0609020204030204" pitchFamily="49" charset="0"/>
              </a:rPr>
              <a:t>(T) </a:t>
            </a:r>
            <a:r>
              <a:rPr lang="en-US" sz="1600" b="0" dirty="0">
                <a:solidFill>
                  <a:srgbClr val="0000FF"/>
                </a:solidFill>
                <a:effectLst/>
                <a:latin typeface="Consolas" panose="020B0609020204030204" pitchFamily="49" charset="0"/>
              </a:rPr>
              <a:t>char</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m_data</a:t>
            </a:r>
            <a:r>
              <a:rPr lang="en-US" sz="1600" b="0" dirty="0">
                <a:solidFill>
                  <a:srgbClr val="000000"/>
                </a:solidFill>
                <a:effectLst/>
                <a:latin typeface="Consolas" panose="020B0609020204030204" pitchFamily="49" charset="0"/>
              </a:rPr>
              <a:t>[</a:t>
            </a:r>
            <a:r>
              <a:rPr lang="en-US" sz="1600" b="0" dirty="0" err="1">
                <a:solidFill>
                  <a:srgbClr val="0000FF"/>
                </a:solidFill>
                <a:effectLst/>
                <a:latin typeface="Consolas" panose="020B0609020204030204" pitchFamily="49" charset="0"/>
              </a:rPr>
              <a:t>sizeof</a:t>
            </a:r>
            <a:r>
              <a:rPr lang="en-US" sz="1600" b="0" dirty="0">
                <a:solidFill>
                  <a:srgbClr val="000000"/>
                </a:solidFill>
                <a:effectLst/>
                <a:latin typeface="Consolas" panose="020B0609020204030204" pitchFamily="49" charset="0"/>
              </a:rPr>
              <a:t>(T)];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bool</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m_isInitialized</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false</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3017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animEffect transition="in" filter="fade">
                                      <p:cBhvr>
                                        <p:cTn id="47" dur="500"/>
                                        <p:tgtEl>
                                          <p:spTgt spid="3">
                                            <p:txEl>
                                              <p:pRg st="15" end="15"/>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6" end="16"/>
                                            </p:txEl>
                                          </p:spTgt>
                                        </p:tgtEl>
                                        <p:attrNameLst>
                                          <p:attrName>style.visibility</p:attrName>
                                        </p:attrNameLst>
                                      </p:cBhvr>
                                      <p:to>
                                        <p:strVal val="visible"/>
                                      </p:to>
                                    </p:set>
                                    <p:animEffect transition="in" filter="fade">
                                      <p:cBhvr>
                                        <p:cTn id="50" dur="500"/>
                                        <p:tgtEl>
                                          <p:spTgt spid="3">
                                            <p:txEl>
                                              <p:pRg st="16" end="16"/>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7" end="17"/>
                                            </p:txEl>
                                          </p:spTgt>
                                        </p:tgtEl>
                                        <p:attrNameLst>
                                          <p:attrName>style.visibility</p:attrName>
                                        </p:attrNameLst>
                                      </p:cBhvr>
                                      <p:to>
                                        <p:strVal val="visible"/>
                                      </p:to>
                                    </p:set>
                                    <p:animEffect transition="in" filter="fade">
                                      <p:cBhvr>
                                        <p:cTn id="53" dur="500"/>
                                        <p:tgtEl>
                                          <p:spTgt spid="3">
                                            <p:txEl>
                                              <p:pRg st="17" end="17"/>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8" end="18"/>
                                            </p:txEl>
                                          </p:spTgt>
                                        </p:tgtEl>
                                        <p:attrNameLst>
                                          <p:attrName>style.visibility</p:attrName>
                                        </p:attrNameLst>
                                      </p:cBhvr>
                                      <p:to>
                                        <p:strVal val="visible"/>
                                      </p:to>
                                    </p:set>
                                    <p:animEffect transition="in" filter="fade">
                                      <p:cBhvr>
                                        <p:cTn id="56" dur="500"/>
                                        <p:tgtEl>
                                          <p:spTgt spid="3">
                                            <p:txEl>
                                              <p:pRg st="18" end="18"/>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19" end="19"/>
                                            </p:txEl>
                                          </p:spTgt>
                                        </p:tgtEl>
                                        <p:attrNameLst>
                                          <p:attrName>style.visibility</p:attrName>
                                        </p:attrNameLst>
                                      </p:cBhvr>
                                      <p:to>
                                        <p:strVal val="visible"/>
                                      </p:to>
                                    </p:set>
                                    <p:animEffect transition="in" filter="fade">
                                      <p:cBhvr>
                                        <p:cTn id="59" dur="500"/>
                                        <p:tgtEl>
                                          <p:spTgt spid="3">
                                            <p:txEl>
                                              <p:pRg st="19" end="19"/>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0" end="20"/>
                                            </p:txEl>
                                          </p:spTgt>
                                        </p:tgtEl>
                                        <p:attrNameLst>
                                          <p:attrName>style.visibility</p:attrName>
                                        </p:attrNameLst>
                                      </p:cBhvr>
                                      <p:to>
                                        <p:strVal val="visible"/>
                                      </p:to>
                                    </p:set>
                                    <p:animEffect transition="in" filter="fade">
                                      <p:cBhvr>
                                        <p:cTn id="62" dur="500"/>
                                        <p:tgtEl>
                                          <p:spTgt spid="3">
                                            <p:txEl>
                                              <p:pRg st="20" end="20"/>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1" end="21"/>
                                            </p:txEl>
                                          </p:spTgt>
                                        </p:tgtEl>
                                        <p:attrNameLst>
                                          <p:attrName>style.visibility</p:attrName>
                                        </p:attrNameLst>
                                      </p:cBhvr>
                                      <p:to>
                                        <p:strVal val="visible"/>
                                      </p:to>
                                    </p:set>
                                    <p:animEffect transition="in" filter="fade">
                                      <p:cBhvr>
                                        <p:cTn id="65" dur="500"/>
                                        <p:tgtEl>
                                          <p:spTgt spid="3">
                                            <p:txEl>
                                              <p:pRg st="21" end="21"/>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2" end="22"/>
                                            </p:txEl>
                                          </p:spTgt>
                                        </p:tgtEl>
                                        <p:attrNameLst>
                                          <p:attrName>style.visibility</p:attrName>
                                        </p:attrNameLst>
                                      </p:cBhvr>
                                      <p:to>
                                        <p:strVal val="visible"/>
                                      </p:to>
                                    </p:set>
                                    <p:animEffect transition="in" filter="fade">
                                      <p:cBhvr>
                                        <p:cTn id="68" dur="500"/>
                                        <p:tgtEl>
                                          <p:spTgt spid="3">
                                            <p:txEl>
                                              <p:pRg st="22" end="22"/>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3" end="23"/>
                                            </p:txEl>
                                          </p:spTgt>
                                        </p:tgtEl>
                                        <p:attrNameLst>
                                          <p:attrName>style.visibility</p:attrName>
                                        </p:attrNameLst>
                                      </p:cBhvr>
                                      <p:to>
                                        <p:strVal val="visible"/>
                                      </p:to>
                                    </p:set>
                                    <p:animEffect transition="in" filter="fade">
                                      <p:cBhvr>
                                        <p:cTn id="71" dur="500"/>
                                        <p:tgtEl>
                                          <p:spTgt spid="3">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2836AA-3336-4848-8634-24410FB894D0}"/>
              </a:ext>
            </a:extLst>
          </p:cNvPr>
          <p:cNvSpPr txBox="1"/>
          <p:nvPr/>
        </p:nvSpPr>
        <p:spPr>
          <a:xfrm>
            <a:off x="0" y="-1"/>
            <a:ext cx="6096000" cy="7294305"/>
          </a:xfrm>
          <a:prstGeom prst="rect">
            <a:avLst/>
          </a:prstGeom>
          <a:noFill/>
        </p:spPr>
        <p:txBody>
          <a:bodyPr wrap="square">
            <a:spAutoFit/>
          </a:bodyPr>
          <a:lstStyle/>
          <a:p>
            <a:r>
              <a:rPr lang="en-US" b="0" dirty="0">
                <a:solidFill>
                  <a:srgbClr val="0000FF"/>
                </a:solidFill>
                <a:effectLst/>
                <a:latin typeface="Consolas" panose="020B0609020204030204" pitchFamily="49" charset="0"/>
              </a:rPr>
              <a:t>template</a:t>
            </a:r>
            <a:r>
              <a:rPr lang="en-US" b="0" dirty="0">
                <a:solidFill>
                  <a:srgbClr val="000000"/>
                </a:solidFill>
                <a:effectLst/>
                <a:latin typeface="Consolas" panose="020B0609020204030204" pitchFamily="49" charset="0"/>
              </a:rPr>
              <a:t> &lt;</a:t>
            </a:r>
            <a:r>
              <a:rPr lang="en-US" b="0" dirty="0" err="1">
                <a:solidFill>
                  <a:srgbClr val="0000FF"/>
                </a:solidFill>
                <a:effectLst/>
                <a:latin typeface="Consolas" panose="020B0609020204030204" pitchFamily="49" charset="0"/>
              </a:rPr>
              <a:t>typename</a:t>
            </a:r>
            <a:r>
              <a:rPr lang="en-US" b="0" dirty="0">
                <a:solidFill>
                  <a:srgbClr val="000000"/>
                </a:solidFill>
                <a:effectLst/>
                <a:latin typeface="Consolas" panose="020B0609020204030204" pitchFamily="49" charset="0"/>
              </a:rPr>
              <a:t> T&gt;</a:t>
            </a:r>
          </a:p>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Optional {</a:t>
            </a:r>
          </a:p>
          <a:p>
            <a:r>
              <a:rPr lang="en-US" b="0" dirty="0">
                <a:solidFill>
                  <a:srgbClr val="0000FF"/>
                </a:solidFill>
                <a:effectLst/>
                <a:latin typeface="Consolas" panose="020B0609020204030204" pitchFamily="49" charset="0"/>
              </a:rPr>
              <a:t>public:</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Optional</a:t>
            </a:r>
            <a:r>
              <a:rPr lang="en-US" b="0" dirty="0">
                <a:solidFill>
                  <a:srgbClr val="0000FF"/>
                </a:solidFill>
                <a:effectLst/>
                <a:latin typeface="Consolas" panose="020B0609020204030204" pitchFamily="49" charset="0"/>
              </a:rPr>
              <a:t>&amp;</a:t>
            </a:r>
            <a:r>
              <a:rPr lang="en-US" b="0" dirty="0">
                <a:solidFill>
                  <a:srgbClr val="000000"/>
                </a:solidFill>
                <a:effectLst/>
                <a:latin typeface="Consolas" panose="020B0609020204030204" pitchFamily="49" charset="0"/>
              </a:rPr>
              <a:t> operator=(T</a:t>
            </a:r>
            <a:r>
              <a:rPr lang="en-US" b="0" dirty="0">
                <a:solidFill>
                  <a:srgbClr val="0000FF"/>
                </a:solidFill>
                <a:effectLst/>
                <a:latin typeface="Consolas" panose="020B0609020204030204" pitchFamily="49" charset="0"/>
              </a:rPr>
              <a:t>&amp;&amp;</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rhs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m_isInitialized</a:t>
            </a:r>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 = std::move(</a:t>
            </a:r>
            <a:r>
              <a:rPr lang="en-US" b="0" dirty="0" err="1">
                <a:solidFill>
                  <a:srgbClr val="000000"/>
                </a:solidFill>
                <a:effectLst/>
                <a:latin typeface="Consolas" panose="020B0609020204030204" pitchFamily="49" charset="0"/>
              </a:rPr>
              <a:t>rhs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m_data</a:t>
            </a:r>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T(std::move(</a:t>
            </a:r>
            <a:r>
              <a:rPr lang="en-US" b="0" dirty="0" err="1">
                <a:solidFill>
                  <a:srgbClr val="000000"/>
                </a:solidFill>
                <a:effectLst/>
                <a:latin typeface="Consolas" panose="020B0609020204030204" pitchFamily="49" charset="0"/>
              </a:rPr>
              <a:t>rhs</a:t>
            </a:r>
            <a:r>
              <a:rPr lang="en-US" b="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m_isInitialized</a:t>
            </a:r>
            <a:r>
              <a:rPr lang="en-US" dirty="0">
                <a:solidFill>
                  <a:srgbClr val="000000"/>
                </a:solidFill>
                <a:latin typeface="Consolas" panose="020B0609020204030204" pitchFamily="49" charset="0"/>
              </a:rPr>
              <a:t> = </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Optional</a:t>
            </a:r>
            <a:r>
              <a:rPr lang="en-US" b="0" dirty="0">
                <a:solidFill>
                  <a:srgbClr val="0000FF"/>
                </a:solidFill>
                <a:effectLst/>
                <a:latin typeface="Consolas" panose="020B0609020204030204" pitchFamily="49" charset="0"/>
              </a:rPr>
              <a:t>&amp;</a:t>
            </a:r>
            <a:r>
              <a:rPr lang="en-US" b="0" dirty="0">
                <a:solidFill>
                  <a:srgbClr val="000000"/>
                </a:solidFill>
                <a:effectLst/>
                <a:latin typeface="Consolas" panose="020B0609020204030204" pitchFamily="49" charset="0"/>
              </a:rPr>
              <a:t> operator=(</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Optional</a:t>
            </a:r>
            <a:r>
              <a:rPr lang="en-US" b="0" dirty="0">
                <a:solidFill>
                  <a:srgbClr val="0000FF"/>
                </a:solidFill>
                <a:effectLst/>
                <a:latin typeface="Consolas" panose="020B0609020204030204" pitchFamily="49" charset="0"/>
              </a:rPr>
              <a:t>&amp;</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rhs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 != &amp;</a:t>
            </a:r>
            <a:r>
              <a:rPr lang="en-US" b="0" dirty="0" err="1">
                <a:solidFill>
                  <a:srgbClr val="000000"/>
                </a:solidFill>
                <a:effectLst/>
                <a:latin typeface="Consolas" panose="020B0609020204030204" pitchFamily="49" charset="0"/>
              </a:rPr>
              <a:t>rhs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rhs</a:t>
            </a:r>
            <a:r>
              <a:rPr lang="en-US" dirty="0" err="1">
                <a:solidFill>
                  <a:srgbClr val="000000"/>
                </a:solidFill>
                <a:latin typeface="Consolas" panose="020B0609020204030204" pitchFamily="49" charset="0"/>
              </a:rPr>
              <a:t>.m_isInitialized</a:t>
            </a:r>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Reset();</a:t>
            </a: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m_isInitialized</a:t>
            </a:r>
            <a:r>
              <a:rPr lang="en-US" dirty="0">
                <a:solidFill>
                  <a:srgbClr val="000000"/>
                </a:solidFill>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rhs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m_data</a:t>
            </a:r>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T(*</a:t>
            </a:r>
            <a:r>
              <a:rPr lang="en-US" b="0" dirty="0" err="1">
                <a:solidFill>
                  <a:srgbClr val="000000"/>
                </a:solidFill>
                <a:effectLst/>
                <a:latin typeface="Consolas" panose="020B0609020204030204" pitchFamily="49" charset="0"/>
              </a:rPr>
              <a:t>rhs</a:t>
            </a:r>
            <a:r>
              <a:rPr lang="en-US" b="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m_isInitialized</a:t>
            </a:r>
            <a:r>
              <a:rPr lang="en-US" dirty="0">
                <a:solidFill>
                  <a:srgbClr val="000000"/>
                </a:solidFill>
                <a:latin typeface="Consolas" panose="020B0609020204030204" pitchFamily="49" charset="0"/>
              </a:rPr>
              <a:t> = </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1836F235-2E9E-48F7-A862-311DD94CA09C}"/>
              </a:ext>
            </a:extLst>
          </p:cNvPr>
          <p:cNvSpPr txBox="1"/>
          <p:nvPr/>
        </p:nvSpPr>
        <p:spPr>
          <a:xfrm>
            <a:off x="6077694" y="260648"/>
            <a:ext cx="6067425" cy="4801314"/>
          </a:xfrm>
          <a:prstGeom prst="rect">
            <a:avLst/>
          </a:prstGeom>
          <a:noFill/>
        </p:spPr>
        <p:txBody>
          <a:bodyPr wrap="square">
            <a:spAutoFit/>
          </a:bodyPr>
          <a:lstStyle/>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Optional</a:t>
            </a:r>
            <a:r>
              <a:rPr lang="en-US" b="0" dirty="0">
                <a:solidFill>
                  <a:srgbClr val="0000FF"/>
                </a:solidFill>
                <a:effectLst/>
                <a:latin typeface="Consolas" panose="020B0609020204030204" pitchFamily="49" charset="0"/>
              </a:rPr>
              <a:t>&amp;</a:t>
            </a:r>
            <a:r>
              <a:rPr lang="en-US" b="0" dirty="0">
                <a:solidFill>
                  <a:srgbClr val="000000"/>
                </a:solidFill>
                <a:effectLst/>
                <a:latin typeface="Consolas" panose="020B0609020204030204" pitchFamily="49" charset="0"/>
              </a:rPr>
              <a:t> operator=(Optional</a:t>
            </a:r>
            <a:r>
              <a:rPr lang="en-US" b="0" dirty="0">
                <a:solidFill>
                  <a:srgbClr val="0000FF"/>
                </a:solidFill>
                <a:effectLst/>
                <a:latin typeface="Consolas" panose="020B0609020204030204" pitchFamily="49" charset="0"/>
              </a:rPr>
              <a:t>&amp;&amp;</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rhs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rhs</a:t>
            </a:r>
            <a:r>
              <a:rPr lang="en-US" dirty="0" err="1">
                <a:solidFill>
                  <a:srgbClr val="000000"/>
                </a:solidFill>
                <a:latin typeface="Consolas" panose="020B0609020204030204" pitchFamily="49" charset="0"/>
              </a:rPr>
              <a:t>.m_isInitialized</a:t>
            </a:r>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Reset();</a:t>
            </a: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m_isInitialized</a:t>
            </a:r>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 = std::move(*</a:t>
            </a:r>
            <a:r>
              <a:rPr lang="en-US" b="0" dirty="0" err="1">
                <a:solidFill>
                  <a:srgbClr val="000000"/>
                </a:solidFill>
                <a:effectLst/>
                <a:latin typeface="Consolas" panose="020B0609020204030204" pitchFamily="49" charset="0"/>
              </a:rPr>
              <a:t>rhs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m_data</a:t>
            </a:r>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T(std::move(*</a:t>
            </a:r>
            <a:r>
              <a:rPr lang="en-US" b="0" dirty="0" err="1">
                <a:solidFill>
                  <a:srgbClr val="000000"/>
                </a:solidFill>
                <a:effectLst/>
                <a:latin typeface="Consolas" panose="020B0609020204030204" pitchFamily="49" charset="0"/>
              </a:rPr>
              <a:t>rhs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dirty="0" err="1">
                <a:solidFill>
                  <a:srgbClr val="000000"/>
                </a:solidFill>
                <a:latin typeface="Consolas" panose="020B0609020204030204" pitchFamily="49" charset="0"/>
              </a:rPr>
              <a:t>m_isInitialized</a:t>
            </a:r>
            <a:r>
              <a:rPr lang="en-US" dirty="0">
                <a:solidFill>
                  <a:srgbClr val="000000"/>
                </a:solidFill>
                <a:latin typeface="Consolas" panose="020B0609020204030204" pitchFamily="49" charset="0"/>
              </a:rPr>
              <a:t> = </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private: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alignas</a:t>
            </a:r>
            <a:r>
              <a:rPr lang="en-US" b="0" dirty="0">
                <a:solidFill>
                  <a:srgbClr val="000000"/>
                </a:solidFill>
                <a:effectLst/>
                <a:latin typeface="Consolas" panose="020B0609020204030204" pitchFamily="49" charset="0"/>
              </a:rPr>
              <a:t>(T)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m_data</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sizeof</a:t>
            </a:r>
            <a:r>
              <a:rPr lang="en-US" b="0" dirty="0">
                <a:solidFill>
                  <a:srgbClr val="000000"/>
                </a:solidFill>
                <a:effectLst/>
                <a:latin typeface="Consolas" panose="020B0609020204030204" pitchFamily="49" charset="0"/>
              </a:rPr>
              <a:t>(T)];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bool</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m_isInitialized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false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endParaRPr lang="ru-RU" dirty="0"/>
          </a:p>
        </p:txBody>
      </p:sp>
    </p:spTree>
    <p:extLst>
      <p:ext uri="{BB962C8B-B14F-4D97-AF65-F5344CB8AC3E}">
        <p14:creationId xmlns:p14="http://schemas.microsoft.com/office/powerpoint/2010/main" val="282438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8" end="18"/>
                                            </p:txEl>
                                          </p:spTgt>
                                        </p:tgtEl>
                                        <p:attrNameLst>
                                          <p:attrName>style.visibility</p:attrName>
                                        </p:attrNameLst>
                                      </p:cBhvr>
                                      <p:to>
                                        <p:strVal val="visible"/>
                                      </p:to>
                                    </p:set>
                                    <p:animEffect transition="in" filter="fade">
                                      <p:cBhvr>
                                        <p:cTn id="54" dur="500"/>
                                        <p:tgtEl>
                                          <p:spTgt spid="3">
                                            <p:txEl>
                                              <p:pRg st="18" end="1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9" end="19"/>
                                            </p:txEl>
                                          </p:spTgt>
                                        </p:tgtEl>
                                        <p:attrNameLst>
                                          <p:attrName>style.visibility</p:attrName>
                                        </p:attrNameLst>
                                      </p:cBhvr>
                                      <p:to>
                                        <p:strVal val="visible"/>
                                      </p:to>
                                    </p:set>
                                    <p:animEffect transition="in" filter="fade">
                                      <p:cBhvr>
                                        <p:cTn id="57" dur="500"/>
                                        <p:tgtEl>
                                          <p:spTgt spid="3">
                                            <p:txEl>
                                              <p:pRg st="19" end="19"/>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20" end="20"/>
                                            </p:txEl>
                                          </p:spTgt>
                                        </p:tgtEl>
                                        <p:attrNameLst>
                                          <p:attrName>style.visibility</p:attrName>
                                        </p:attrNameLst>
                                      </p:cBhvr>
                                      <p:to>
                                        <p:strVal val="visible"/>
                                      </p:to>
                                    </p:set>
                                    <p:animEffect transition="in" filter="fade">
                                      <p:cBhvr>
                                        <p:cTn id="60" dur="500"/>
                                        <p:tgtEl>
                                          <p:spTgt spid="3">
                                            <p:txEl>
                                              <p:pRg st="20" end="20"/>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3">
                                            <p:txEl>
                                              <p:pRg st="21" end="21"/>
                                            </p:txEl>
                                          </p:spTgt>
                                        </p:tgtEl>
                                        <p:attrNameLst>
                                          <p:attrName>style.visibility</p:attrName>
                                        </p:attrNameLst>
                                      </p:cBhvr>
                                      <p:to>
                                        <p:strVal val="visible"/>
                                      </p:to>
                                    </p:set>
                                    <p:animEffect transition="in" filter="fade">
                                      <p:cBhvr>
                                        <p:cTn id="63" dur="500"/>
                                        <p:tgtEl>
                                          <p:spTgt spid="3">
                                            <p:txEl>
                                              <p:pRg st="21" end="21"/>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3">
                                            <p:txEl>
                                              <p:pRg st="22" end="22"/>
                                            </p:txEl>
                                          </p:spTgt>
                                        </p:tgtEl>
                                        <p:attrNameLst>
                                          <p:attrName>style.visibility</p:attrName>
                                        </p:attrNameLst>
                                      </p:cBhvr>
                                      <p:to>
                                        <p:strVal val="visible"/>
                                      </p:to>
                                    </p:set>
                                    <p:animEffect transition="in" filter="fade">
                                      <p:cBhvr>
                                        <p:cTn id="66" dur="500"/>
                                        <p:tgtEl>
                                          <p:spTgt spid="3">
                                            <p:txEl>
                                              <p:pRg st="22" end="22"/>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3">
                                            <p:txEl>
                                              <p:pRg st="23" end="23"/>
                                            </p:txEl>
                                          </p:spTgt>
                                        </p:tgtEl>
                                        <p:attrNameLst>
                                          <p:attrName>style.visibility</p:attrName>
                                        </p:attrNameLst>
                                      </p:cBhvr>
                                      <p:to>
                                        <p:strVal val="visible"/>
                                      </p:to>
                                    </p:set>
                                    <p:animEffect transition="in" filter="fade">
                                      <p:cBhvr>
                                        <p:cTn id="69" dur="500"/>
                                        <p:tgtEl>
                                          <p:spTgt spid="3">
                                            <p:txEl>
                                              <p:pRg st="23" end="23"/>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3">
                                            <p:txEl>
                                              <p:pRg st="24" end="24"/>
                                            </p:txEl>
                                          </p:spTgt>
                                        </p:tgtEl>
                                        <p:attrNameLst>
                                          <p:attrName>style.visibility</p:attrName>
                                        </p:attrNameLst>
                                      </p:cBhvr>
                                      <p:to>
                                        <p:strVal val="visible"/>
                                      </p:to>
                                    </p:set>
                                    <p:animEffect transition="in" filter="fade">
                                      <p:cBhvr>
                                        <p:cTn id="72" dur="500"/>
                                        <p:tgtEl>
                                          <p:spTgt spid="3">
                                            <p:txEl>
                                              <p:pRg st="24" end="2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5">
                                            <p:txEl>
                                              <p:pRg st="0" end="0"/>
                                            </p:txEl>
                                          </p:spTgt>
                                        </p:tgtEl>
                                        <p:attrNameLst>
                                          <p:attrName>style.visibility</p:attrName>
                                        </p:attrNameLst>
                                      </p:cBhvr>
                                      <p:to>
                                        <p:strVal val="visible"/>
                                      </p:to>
                                    </p:set>
                                    <p:animEffect transition="in" filter="fade">
                                      <p:cBhvr>
                                        <p:cTn id="77" dur="500"/>
                                        <p:tgtEl>
                                          <p:spTgt spid="5">
                                            <p:txEl>
                                              <p:pRg st="0" end="0"/>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5">
                                            <p:txEl>
                                              <p:pRg st="1" end="1"/>
                                            </p:txEl>
                                          </p:spTgt>
                                        </p:tgtEl>
                                        <p:attrNameLst>
                                          <p:attrName>style.visibility</p:attrName>
                                        </p:attrNameLst>
                                      </p:cBhvr>
                                      <p:to>
                                        <p:strVal val="visible"/>
                                      </p:to>
                                    </p:set>
                                    <p:animEffect transition="in" filter="fade">
                                      <p:cBhvr>
                                        <p:cTn id="80" dur="500"/>
                                        <p:tgtEl>
                                          <p:spTgt spid="5">
                                            <p:txEl>
                                              <p:pRg st="1" end="1"/>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5">
                                            <p:txEl>
                                              <p:pRg st="2" end="2"/>
                                            </p:txEl>
                                          </p:spTgt>
                                        </p:tgtEl>
                                        <p:attrNameLst>
                                          <p:attrName>style.visibility</p:attrName>
                                        </p:attrNameLst>
                                      </p:cBhvr>
                                      <p:to>
                                        <p:strVal val="visible"/>
                                      </p:to>
                                    </p:set>
                                    <p:animEffect transition="in" filter="fade">
                                      <p:cBhvr>
                                        <p:cTn id="83" dur="500"/>
                                        <p:tgtEl>
                                          <p:spTgt spid="5">
                                            <p:txEl>
                                              <p:pRg st="2" end="2"/>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5">
                                            <p:txEl>
                                              <p:pRg st="3" end="3"/>
                                            </p:txEl>
                                          </p:spTgt>
                                        </p:tgtEl>
                                        <p:attrNameLst>
                                          <p:attrName>style.visibility</p:attrName>
                                        </p:attrNameLst>
                                      </p:cBhvr>
                                      <p:to>
                                        <p:strVal val="visible"/>
                                      </p:to>
                                    </p:set>
                                    <p:animEffect transition="in" filter="fade">
                                      <p:cBhvr>
                                        <p:cTn id="86" dur="500"/>
                                        <p:tgtEl>
                                          <p:spTgt spid="5">
                                            <p:txEl>
                                              <p:pRg st="3" end="3"/>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5">
                                            <p:txEl>
                                              <p:pRg st="4" end="4"/>
                                            </p:txEl>
                                          </p:spTgt>
                                        </p:tgtEl>
                                        <p:attrNameLst>
                                          <p:attrName>style.visibility</p:attrName>
                                        </p:attrNameLst>
                                      </p:cBhvr>
                                      <p:to>
                                        <p:strVal val="visible"/>
                                      </p:to>
                                    </p:set>
                                    <p:animEffect transition="in" filter="fade">
                                      <p:cBhvr>
                                        <p:cTn id="89" dur="500"/>
                                        <p:tgtEl>
                                          <p:spTgt spid="5">
                                            <p:txEl>
                                              <p:pRg st="4" end="4"/>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5">
                                            <p:txEl>
                                              <p:pRg st="5" end="5"/>
                                            </p:txEl>
                                          </p:spTgt>
                                        </p:tgtEl>
                                        <p:attrNameLst>
                                          <p:attrName>style.visibility</p:attrName>
                                        </p:attrNameLst>
                                      </p:cBhvr>
                                      <p:to>
                                        <p:strVal val="visible"/>
                                      </p:to>
                                    </p:set>
                                    <p:animEffect transition="in" filter="fade">
                                      <p:cBhvr>
                                        <p:cTn id="92" dur="500"/>
                                        <p:tgtEl>
                                          <p:spTgt spid="5">
                                            <p:txEl>
                                              <p:pRg st="5" end="5"/>
                                            </p:txEl>
                                          </p:spTgt>
                                        </p:tgtEl>
                                      </p:cBhvr>
                                    </p:animEffect>
                                  </p:childTnLst>
                                </p:cTn>
                              </p:par>
                              <p:par>
                                <p:cTn id="93" presetID="10" presetClass="entr" presetSubtype="0" fill="hold" nodeType="withEffect">
                                  <p:stCondLst>
                                    <p:cond delay="0"/>
                                  </p:stCondLst>
                                  <p:childTnLst>
                                    <p:set>
                                      <p:cBhvr>
                                        <p:cTn id="94" dur="1" fill="hold">
                                          <p:stCondLst>
                                            <p:cond delay="0"/>
                                          </p:stCondLst>
                                        </p:cTn>
                                        <p:tgtEl>
                                          <p:spTgt spid="5">
                                            <p:txEl>
                                              <p:pRg st="6" end="6"/>
                                            </p:txEl>
                                          </p:spTgt>
                                        </p:tgtEl>
                                        <p:attrNameLst>
                                          <p:attrName>style.visibility</p:attrName>
                                        </p:attrNameLst>
                                      </p:cBhvr>
                                      <p:to>
                                        <p:strVal val="visible"/>
                                      </p:to>
                                    </p:set>
                                    <p:animEffect transition="in" filter="fade">
                                      <p:cBhvr>
                                        <p:cTn id="95" dur="500"/>
                                        <p:tgtEl>
                                          <p:spTgt spid="5">
                                            <p:txEl>
                                              <p:pRg st="6" end="6"/>
                                            </p:txEl>
                                          </p:spTgt>
                                        </p:tgtEl>
                                      </p:cBhvr>
                                    </p:animEffect>
                                  </p:childTnLst>
                                </p:cTn>
                              </p:par>
                              <p:par>
                                <p:cTn id="96" presetID="10" presetClass="entr" presetSubtype="0" fill="hold" nodeType="withEffect">
                                  <p:stCondLst>
                                    <p:cond delay="0"/>
                                  </p:stCondLst>
                                  <p:childTnLst>
                                    <p:set>
                                      <p:cBhvr>
                                        <p:cTn id="97" dur="1" fill="hold">
                                          <p:stCondLst>
                                            <p:cond delay="0"/>
                                          </p:stCondLst>
                                        </p:cTn>
                                        <p:tgtEl>
                                          <p:spTgt spid="5">
                                            <p:txEl>
                                              <p:pRg st="7" end="7"/>
                                            </p:txEl>
                                          </p:spTgt>
                                        </p:tgtEl>
                                        <p:attrNameLst>
                                          <p:attrName>style.visibility</p:attrName>
                                        </p:attrNameLst>
                                      </p:cBhvr>
                                      <p:to>
                                        <p:strVal val="visible"/>
                                      </p:to>
                                    </p:set>
                                    <p:animEffect transition="in" filter="fade">
                                      <p:cBhvr>
                                        <p:cTn id="98" dur="500"/>
                                        <p:tgtEl>
                                          <p:spTgt spid="5">
                                            <p:txEl>
                                              <p:pRg st="7" end="7"/>
                                            </p:txEl>
                                          </p:spTgt>
                                        </p:tgtEl>
                                      </p:cBhvr>
                                    </p:animEffect>
                                  </p:childTnLst>
                                </p:cTn>
                              </p:par>
                              <p:par>
                                <p:cTn id="99" presetID="10" presetClass="entr" presetSubtype="0" fill="hold" nodeType="withEffect">
                                  <p:stCondLst>
                                    <p:cond delay="0"/>
                                  </p:stCondLst>
                                  <p:childTnLst>
                                    <p:set>
                                      <p:cBhvr>
                                        <p:cTn id="100" dur="1" fill="hold">
                                          <p:stCondLst>
                                            <p:cond delay="0"/>
                                          </p:stCondLst>
                                        </p:cTn>
                                        <p:tgtEl>
                                          <p:spTgt spid="5">
                                            <p:txEl>
                                              <p:pRg st="8" end="8"/>
                                            </p:txEl>
                                          </p:spTgt>
                                        </p:tgtEl>
                                        <p:attrNameLst>
                                          <p:attrName>style.visibility</p:attrName>
                                        </p:attrNameLst>
                                      </p:cBhvr>
                                      <p:to>
                                        <p:strVal val="visible"/>
                                      </p:to>
                                    </p:set>
                                    <p:animEffect transition="in" filter="fade">
                                      <p:cBhvr>
                                        <p:cTn id="101" dur="500"/>
                                        <p:tgtEl>
                                          <p:spTgt spid="5">
                                            <p:txEl>
                                              <p:pRg st="8" end="8"/>
                                            </p:txEl>
                                          </p:spTgt>
                                        </p:tgtEl>
                                      </p:cBhvr>
                                    </p:animEffect>
                                  </p:childTnLst>
                                </p:cTn>
                              </p:par>
                              <p:par>
                                <p:cTn id="102" presetID="10" presetClass="entr" presetSubtype="0" fill="hold" nodeType="withEffect">
                                  <p:stCondLst>
                                    <p:cond delay="0"/>
                                  </p:stCondLst>
                                  <p:childTnLst>
                                    <p:set>
                                      <p:cBhvr>
                                        <p:cTn id="103" dur="1" fill="hold">
                                          <p:stCondLst>
                                            <p:cond delay="0"/>
                                          </p:stCondLst>
                                        </p:cTn>
                                        <p:tgtEl>
                                          <p:spTgt spid="5">
                                            <p:txEl>
                                              <p:pRg st="9" end="9"/>
                                            </p:txEl>
                                          </p:spTgt>
                                        </p:tgtEl>
                                        <p:attrNameLst>
                                          <p:attrName>style.visibility</p:attrName>
                                        </p:attrNameLst>
                                      </p:cBhvr>
                                      <p:to>
                                        <p:strVal val="visible"/>
                                      </p:to>
                                    </p:set>
                                    <p:animEffect transition="in" filter="fade">
                                      <p:cBhvr>
                                        <p:cTn id="104" dur="500"/>
                                        <p:tgtEl>
                                          <p:spTgt spid="5">
                                            <p:txEl>
                                              <p:pRg st="9" end="9"/>
                                            </p:txEl>
                                          </p:spTgt>
                                        </p:tgtEl>
                                      </p:cBhvr>
                                    </p:animEffect>
                                  </p:childTnLst>
                                </p:cTn>
                              </p:par>
                              <p:par>
                                <p:cTn id="105" presetID="10" presetClass="entr" presetSubtype="0" fill="hold" nodeType="withEffect">
                                  <p:stCondLst>
                                    <p:cond delay="0"/>
                                  </p:stCondLst>
                                  <p:childTnLst>
                                    <p:set>
                                      <p:cBhvr>
                                        <p:cTn id="106" dur="1" fill="hold">
                                          <p:stCondLst>
                                            <p:cond delay="0"/>
                                          </p:stCondLst>
                                        </p:cTn>
                                        <p:tgtEl>
                                          <p:spTgt spid="5">
                                            <p:txEl>
                                              <p:pRg st="10" end="10"/>
                                            </p:txEl>
                                          </p:spTgt>
                                        </p:tgtEl>
                                        <p:attrNameLst>
                                          <p:attrName>style.visibility</p:attrName>
                                        </p:attrNameLst>
                                      </p:cBhvr>
                                      <p:to>
                                        <p:strVal val="visible"/>
                                      </p:to>
                                    </p:set>
                                    <p:animEffect transition="in" filter="fade">
                                      <p:cBhvr>
                                        <p:cTn id="10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2D592D-460E-4418-A608-19CA8B1D66FA}"/>
              </a:ext>
            </a:extLst>
          </p:cNvPr>
          <p:cNvSpPr>
            <a:spLocks noGrp="1"/>
          </p:cNvSpPr>
          <p:nvPr>
            <p:ph type="title"/>
          </p:nvPr>
        </p:nvSpPr>
        <p:spPr/>
        <p:txBody>
          <a:bodyPr/>
          <a:lstStyle/>
          <a:p>
            <a:r>
              <a:rPr lang="ru-RU" dirty="0"/>
              <a:t>Выделение и освобождение сырой памяти</a:t>
            </a:r>
          </a:p>
        </p:txBody>
      </p:sp>
      <p:sp>
        <p:nvSpPr>
          <p:cNvPr id="3" name="Объект 2">
            <a:extLst>
              <a:ext uri="{FF2B5EF4-FFF2-40B4-BE49-F238E27FC236}">
                <a16:creationId xmlns:a16="http://schemas.microsoft.com/office/drawing/2014/main" id="{579102B7-B903-4D42-B95C-C105BF780FB6}"/>
              </a:ext>
            </a:extLst>
          </p:cNvPr>
          <p:cNvSpPr>
            <a:spLocks noGrp="1"/>
          </p:cNvSpPr>
          <p:nvPr>
            <p:ph idx="1"/>
          </p:nvPr>
        </p:nvSpPr>
        <p:spPr/>
        <p:txBody>
          <a:bodyPr/>
          <a:lstStyle/>
          <a:p>
            <a:r>
              <a:rPr lang="ru-RU" dirty="0"/>
              <a:t>Чтобы выделить массив неинициализированной памяти в куче, используется функция </a:t>
            </a:r>
            <a:r>
              <a:rPr lang="en-US" dirty="0">
                <a:hlinkClick r:id="rId2"/>
              </a:rPr>
              <a:t>operator new</a:t>
            </a:r>
            <a:r>
              <a:rPr lang="en-US" dirty="0"/>
              <a:t>.</a:t>
            </a:r>
          </a:p>
          <a:p>
            <a:pPr lvl="1"/>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operator new</a:t>
            </a:r>
            <a:r>
              <a:rPr lang="en-US" b="0" dirty="0">
                <a:solidFill>
                  <a:srgbClr val="000000"/>
                </a:solidFill>
                <a:effectLst/>
                <a:latin typeface="Consolas" panose="020B0609020204030204" pitchFamily="49" charset="0"/>
              </a:rPr>
              <a:t>(std::</a:t>
            </a:r>
            <a:r>
              <a:rPr lang="en-US" b="0" dirty="0" err="1">
                <a:solidFill>
                  <a:srgbClr val="0000FF"/>
                </a:solidFill>
                <a:effectLst/>
                <a:latin typeface="Consolas" panose="020B0609020204030204" pitchFamily="49" charset="0"/>
              </a:rPr>
              <a:t>size_t</a:t>
            </a:r>
            <a:r>
              <a:rPr lang="en-US" b="0" dirty="0">
                <a:solidFill>
                  <a:srgbClr val="000000"/>
                </a:solidFill>
                <a:effectLst/>
                <a:latin typeface="Consolas" panose="020B0609020204030204" pitchFamily="49" charset="0"/>
              </a:rPr>
              <a:t> size);</a:t>
            </a:r>
          </a:p>
          <a:p>
            <a:pPr lvl="1"/>
            <a:r>
              <a:rPr lang="ru-RU" dirty="0"/>
              <a:t>Другие версии этой функции позволяют управлять выравниванием данных</a:t>
            </a:r>
          </a:p>
          <a:p>
            <a:r>
              <a:rPr lang="ru-RU" dirty="0"/>
              <a:t>Чтобы вернуть неинициализированную память в кучу</a:t>
            </a:r>
            <a:r>
              <a:rPr lang="en-US" dirty="0"/>
              <a:t>, </a:t>
            </a:r>
            <a:r>
              <a:rPr lang="ru-RU" dirty="0"/>
              <a:t>служит парная функция </a:t>
            </a:r>
            <a:r>
              <a:rPr lang="en-US" dirty="0">
                <a:hlinkClick r:id="rId3"/>
              </a:rPr>
              <a:t>operator delete</a:t>
            </a:r>
            <a:endParaRPr lang="en-US" dirty="0"/>
          </a:p>
          <a:p>
            <a:pPr lvl="1"/>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operator 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ptr</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noexcept</a:t>
            </a:r>
            <a:r>
              <a:rPr lang="en-US" b="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27050694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2FBDE336-7A97-4521-A56D-8CB12577817C}"/>
              </a:ext>
            </a:extLst>
          </p:cNvPr>
          <p:cNvSpPr>
            <a:spLocks noGrp="1"/>
          </p:cNvSpPr>
          <p:nvPr>
            <p:ph type="title"/>
          </p:nvPr>
        </p:nvSpPr>
        <p:spPr/>
        <p:txBody>
          <a:bodyPr/>
          <a:lstStyle/>
          <a:p>
            <a:r>
              <a:rPr lang="ru-RU" dirty="0"/>
              <a:t>Работа с сырой памятью</a:t>
            </a:r>
          </a:p>
        </p:txBody>
      </p:sp>
      <p:sp>
        <p:nvSpPr>
          <p:cNvPr id="6" name="TextBox 5">
            <a:extLst>
              <a:ext uri="{FF2B5EF4-FFF2-40B4-BE49-F238E27FC236}">
                <a16:creationId xmlns:a16="http://schemas.microsoft.com/office/drawing/2014/main" id="{FE78653D-0374-4548-8306-FCDB1F824854}"/>
              </a:ext>
            </a:extLst>
          </p:cNvPr>
          <p:cNvSpPr txBox="1"/>
          <p:nvPr/>
        </p:nvSpPr>
        <p:spPr>
          <a:xfrm>
            <a:off x="838200" y="2413337"/>
            <a:ext cx="7562056" cy="2246769"/>
          </a:xfrm>
          <a:prstGeom prst="rect">
            <a:avLst/>
          </a:prstGeom>
          <a:noFill/>
        </p:spPr>
        <p:txBody>
          <a:bodyPr wrap="square">
            <a:spAutoFit/>
          </a:bodyPr>
          <a:lstStyle/>
          <a:p>
            <a:r>
              <a:rPr lang="en-US" sz="2000" b="0" dirty="0">
                <a:solidFill>
                  <a:srgbClr val="0000FF"/>
                </a:solidFill>
                <a:effectLst/>
                <a:latin typeface="Consolas" panose="020B0609020204030204" pitchFamily="49" charset="0"/>
              </a:rPr>
              <a:t>int</a:t>
            </a:r>
            <a:r>
              <a:rPr lang="en-US" sz="2000" b="0" dirty="0">
                <a:solidFill>
                  <a:srgbClr val="000000"/>
                </a:solidFill>
                <a:effectLst/>
                <a:latin typeface="Consolas" panose="020B0609020204030204" pitchFamily="49" charset="0"/>
              </a:rPr>
              <a:t> main()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buf</a:t>
            </a:r>
            <a:r>
              <a:rPr lang="en-US" sz="2000" b="0" dirty="0">
                <a:solidFill>
                  <a:srgbClr val="000000"/>
                </a:solidFill>
                <a:effectLst/>
                <a:latin typeface="Consolas" panose="020B0609020204030204" pitchFamily="49" charset="0"/>
              </a:rPr>
              <a:t> = operator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sizeof</a:t>
            </a:r>
            <a:r>
              <a:rPr lang="en-US" sz="2000" b="0" dirty="0">
                <a:solidFill>
                  <a:srgbClr val="000000"/>
                </a:solidFill>
                <a:effectLst/>
                <a:latin typeface="Consolas" panose="020B0609020204030204" pitchFamily="49" charset="0"/>
              </a:rPr>
              <a:t>(Cat));</a:t>
            </a:r>
          </a:p>
          <a:p>
            <a:r>
              <a:rPr lang="en-US" sz="2000" b="0" dirty="0">
                <a:solidFill>
                  <a:srgbClr val="000000"/>
                </a:solidFill>
                <a:effectLst/>
                <a:latin typeface="Consolas" panose="020B0609020204030204" pitchFamily="49" charset="0"/>
              </a:rPr>
              <a:t>    Cat* cat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buf</a:t>
            </a:r>
            <a:r>
              <a:rPr lang="en-US" sz="2000" b="0" dirty="0">
                <a:solidFill>
                  <a:srgbClr val="000000"/>
                </a:solidFill>
                <a:effectLst/>
                <a:latin typeface="Consolas" panose="020B0609020204030204" pitchFamily="49" charset="0"/>
              </a:rPr>
              <a:t>) Cat(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Murka</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a:solidFill>
                  <a:srgbClr val="098658"/>
                </a:solidFill>
                <a:effectLst/>
                <a:latin typeface="Consolas" panose="020B0609020204030204" pitchFamily="49" charset="0"/>
              </a:rPr>
              <a:t>4</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cat-&gt;</a:t>
            </a:r>
            <a:r>
              <a:rPr lang="en-US" sz="2000" b="0" dirty="0" err="1">
                <a:solidFill>
                  <a:srgbClr val="000000"/>
                </a:solidFill>
                <a:effectLst/>
                <a:latin typeface="Consolas" panose="020B0609020204030204" pitchFamily="49" charset="0"/>
              </a:rPr>
              <a:t>SayHello</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cat-&gt;~Cat();</a:t>
            </a:r>
          </a:p>
          <a:p>
            <a:r>
              <a:rPr lang="en-US" sz="2000" b="0" dirty="0">
                <a:solidFill>
                  <a:srgbClr val="000000"/>
                </a:solidFill>
                <a:effectLst/>
                <a:latin typeface="Consolas" panose="020B0609020204030204" pitchFamily="49" charset="0"/>
              </a:rPr>
              <a:t>    operator delete (</a:t>
            </a:r>
            <a:r>
              <a:rPr lang="en-US" sz="2000" b="0" dirty="0" err="1">
                <a:solidFill>
                  <a:srgbClr val="000000"/>
                </a:solidFill>
                <a:effectLst/>
                <a:latin typeface="Consolas" panose="020B0609020204030204" pitchFamily="49" charset="0"/>
              </a:rPr>
              <a:t>buf</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52E7C4C4-ACDA-49FA-9AEA-60D06EB9146F}"/>
              </a:ext>
            </a:extLst>
          </p:cNvPr>
          <p:cNvSpPr txBox="1"/>
          <p:nvPr/>
        </p:nvSpPr>
        <p:spPr>
          <a:xfrm>
            <a:off x="1055440" y="5382755"/>
            <a:ext cx="576064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ru-RU" dirty="0" err="1">
                <a:latin typeface="Consolas" panose="020B0609020204030204" pitchFamily="49" charset="0"/>
              </a:rPr>
              <a:t>Hello</a:t>
            </a:r>
            <a:r>
              <a:rPr lang="ru-RU" dirty="0">
                <a:latin typeface="Consolas" panose="020B0609020204030204" pitchFamily="49" charset="0"/>
              </a:rPr>
              <a:t> </a:t>
            </a:r>
            <a:r>
              <a:rPr lang="ru-RU" dirty="0" err="1">
                <a:latin typeface="Consolas" panose="020B0609020204030204" pitchFamily="49" charset="0"/>
              </a:rPr>
              <a:t>from</a:t>
            </a:r>
            <a:r>
              <a:rPr lang="ru-RU" dirty="0">
                <a:latin typeface="Consolas" panose="020B0609020204030204" pitchFamily="49" charset="0"/>
              </a:rPr>
              <a:t> </a:t>
            </a:r>
            <a:r>
              <a:rPr lang="ru-RU" dirty="0" err="1">
                <a:latin typeface="Consolas" panose="020B0609020204030204" pitchFamily="49" charset="0"/>
              </a:rPr>
              <a:t>Murka</a:t>
            </a:r>
            <a:endParaRPr lang="ru-RU" dirty="0">
              <a:latin typeface="Consolas" panose="020B0609020204030204" pitchFamily="49" charset="0"/>
            </a:endParaRPr>
          </a:p>
          <a:p>
            <a:r>
              <a:rPr lang="ru-RU" dirty="0" err="1">
                <a:latin typeface="Consolas" panose="020B0609020204030204" pitchFamily="49" charset="0"/>
              </a:rPr>
              <a:t>Meow</a:t>
            </a:r>
            <a:r>
              <a:rPr lang="ru-RU" dirty="0">
                <a:latin typeface="Consolas" panose="020B0609020204030204" pitchFamily="49" charset="0"/>
              </a:rPr>
              <a:t>, </a:t>
            </a:r>
            <a:r>
              <a:rPr lang="ru-RU" dirty="0" err="1">
                <a:latin typeface="Consolas" panose="020B0609020204030204" pitchFamily="49" charset="0"/>
              </a:rPr>
              <a:t>my</a:t>
            </a:r>
            <a:r>
              <a:rPr lang="ru-RU" dirty="0">
                <a:latin typeface="Consolas" panose="020B0609020204030204" pitchFamily="49" charset="0"/>
              </a:rPr>
              <a:t> </a:t>
            </a:r>
            <a:r>
              <a:rPr lang="ru-RU" dirty="0" err="1">
                <a:latin typeface="Consolas" panose="020B0609020204030204" pitchFamily="49" charset="0"/>
              </a:rPr>
              <a:t>name</a:t>
            </a:r>
            <a:r>
              <a:rPr lang="ru-RU" dirty="0">
                <a:latin typeface="Consolas" panose="020B0609020204030204" pitchFamily="49" charset="0"/>
              </a:rPr>
              <a:t> </a:t>
            </a:r>
            <a:r>
              <a:rPr lang="ru-RU" dirty="0" err="1">
                <a:latin typeface="Consolas" panose="020B0609020204030204" pitchFamily="49" charset="0"/>
              </a:rPr>
              <a:t>is</a:t>
            </a:r>
            <a:r>
              <a:rPr lang="ru-RU" dirty="0">
                <a:latin typeface="Consolas" panose="020B0609020204030204" pitchFamily="49" charset="0"/>
              </a:rPr>
              <a:t> </a:t>
            </a:r>
            <a:r>
              <a:rPr lang="ru-RU" dirty="0" err="1">
                <a:latin typeface="Consolas" panose="020B0609020204030204" pitchFamily="49" charset="0"/>
              </a:rPr>
              <a:t>Murka</a:t>
            </a:r>
            <a:r>
              <a:rPr lang="ru-RU" dirty="0">
                <a:latin typeface="Consolas" panose="020B0609020204030204" pitchFamily="49" charset="0"/>
              </a:rPr>
              <a:t>. </a:t>
            </a:r>
            <a:r>
              <a:rPr lang="ru-RU" dirty="0" err="1">
                <a:latin typeface="Consolas" panose="020B0609020204030204" pitchFamily="49" charset="0"/>
              </a:rPr>
              <a:t>I'm</a:t>
            </a:r>
            <a:r>
              <a:rPr lang="ru-RU" dirty="0">
                <a:latin typeface="Consolas" panose="020B0609020204030204" pitchFamily="49" charset="0"/>
              </a:rPr>
              <a:t> 4 </a:t>
            </a:r>
            <a:r>
              <a:rPr lang="ru-RU" dirty="0" err="1">
                <a:latin typeface="Consolas" panose="020B0609020204030204" pitchFamily="49" charset="0"/>
              </a:rPr>
              <a:t>year</a:t>
            </a:r>
            <a:r>
              <a:rPr lang="ru-RU" dirty="0">
                <a:latin typeface="Consolas" panose="020B0609020204030204" pitchFamily="49" charset="0"/>
              </a:rPr>
              <a:t> </a:t>
            </a:r>
            <a:r>
              <a:rPr lang="ru-RU" dirty="0" err="1">
                <a:latin typeface="Consolas" panose="020B0609020204030204" pitchFamily="49" charset="0"/>
              </a:rPr>
              <a:t>old</a:t>
            </a:r>
            <a:r>
              <a:rPr lang="ru-RU" dirty="0">
                <a:latin typeface="Consolas" panose="020B0609020204030204" pitchFamily="49" charset="0"/>
              </a:rPr>
              <a:t>.</a:t>
            </a:r>
          </a:p>
          <a:p>
            <a:r>
              <a:rPr lang="ru-RU" dirty="0" err="1">
                <a:latin typeface="Consolas" panose="020B0609020204030204" pitchFamily="49" charset="0"/>
              </a:rPr>
              <a:t>Goodbye</a:t>
            </a:r>
            <a:r>
              <a:rPr lang="ru-RU" dirty="0">
                <a:latin typeface="Consolas" panose="020B0609020204030204" pitchFamily="49" charset="0"/>
              </a:rPr>
              <a:t> </a:t>
            </a:r>
            <a:r>
              <a:rPr lang="ru-RU" dirty="0" err="1">
                <a:latin typeface="Consolas" panose="020B0609020204030204" pitchFamily="49" charset="0"/>
              </a:rPr>
              <a:t>from</a:t>
            </a:r>
            <a:r>
              <a:rPr lang="ru-RU" dirty="0">
                <a:latin typeface="Consolas" panose="020B0609020204030204" pitchFamily="49" charset="0"/>
              </a:rPr>
              <a:t> </a:t>
            </a:r>
            <a:r>
              <a:rPr lang="ru-RU" dirty="0" err="1">
                <a:latin typeface="Consolas" panose="020B0609020204030204" pitchFamily="49" charset="0"/>
              </a:rPr>
              <a:t>Murka</a:t>
            </a:r>
            <a:endParaRPr lang="ru-RU" dirty="0">
              <a:latin typeface="Consolas" panose="020B0609020204030204" pitchFamily="49" charset="0"/>
            </a:endParaRPr>
          </a:p>
        </p:txBody>
      </p:sp>
      <p:sp>
        <p:nvSpPr>
          <p:cNvPr id="9" name="Прямоугольник 8">
            <a:extLst>
              <a:ext uri="{FF2B5EF4-FFF2-40B4-BE49-F238E27FC236}">
                <a16:creationId xmlns:a16="http://schemas.microsoft.com/office/drawing/2014/main" id="{8A7A1246-F828-4151-9FF8-2FA8D2D7363F}"/>
              </a:ext>
            </a:extLst>
          </p:cNvPr>
          <p:cNvSpPr/>
          <p:nvPr/>
        </p:nvSpPr>
        <p:spPr>
          <a:xfrm>
            <a:off x="8447584" y="2029008"/>
            <a:ext cx="3481064" cy="39922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ru-RU" dirty="0">
                <a:solidFill>
                  <a:schemeClr val="tx1"/>
                </a:solidFill>
              </a:rPr>
              <a:t>Куча</a:t>
            </a:r>
          </a:p>
        </p:txBody>
      </p:sp>
      <p:sp>
        <p:nvSpPr>
          <p:cNvPr id="10" name="Прямоугольник 9">
            <a:extLst>
              <a:ext uri="{FF2B5EF4-FFF2-40B4-BE49-F238E27FC236}">
                <a16:creationId xmlns:a16="http://schemas.microsoft.com/office/drawing/2014/main" id="{717B3D2D-536F-4056-9855-222182CF9D4C}"/>
              </a:ext>
            </a:extLst>
          </p:cNvPr>
          <p:cNvSpPr/>
          <p:nvPr/>
        </p:nvSpPr>
        <p:spPr>
          <a:xfrm>
            <a:off x="8870166" y="3027337"/>
            <a:ext cx="2698442" cy="1018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11" name="TextBox 10">
            <a:extLst>
              <a:ext uri="{FF2B5EF4-FFF2-40B4-BE49-F238E27FC236}">
                <a16:creationId xmlns:a16="http://schemas.microsoft.com/office/drawing/2014/main" id="{C7040DAE-9191-4477-AED1-90B7837FDCEA}"/>
              </a:ext>
            </a:extLst>
          </p:cNvPr>
          <p:cNvSpPr txBox="1"/>
          <p:nvPr/>
        </p:nvSpPr>
        <p:spPr>
          <a:xfrm>
            <a:off x="7151440" y="3352055"/>
            <a:ext cx="648072" cy="369332"/>
          </a:xfrm>
          <a:prstGeom prst="rect">
            <a:avLst/>
          </a:prstGeom>
          <a:noFill/>
          <a:ln>
            <a:solidFill>
              <a:schemeClr val="tx1"/>
            </a:solidFill>
          </a:ln>
        </p:spPr>
        <p:txBody>
          <a:bodyPr wrap="square" rtlCol="0">
            <a:spAutoFit/>
          </a:bodyPr>
          <a:lstStyle/>
          <a:p>
            <a:r>
              <a:rPr lang="en-US" dirty="0" err="1"/>
              <a:t>buf</a:t>
            </a:r>
            <a:endParaRPr lang="ru-RU" dirty="0"/>
          </a:p>
        </p:txBody>
      </p:sp>
      <p:sp>
        <p:nvSpPr>
          <p:cNvPr id="12" name="TextBox 11">
            <a:extLst>
              <a:ext uri="{FF2B5EF4-FFF2-40B4-BE49-F238E27FC236}">
                <a16:creationId xmlns:a16="http://schemas.microsoft.com/office/drawing/2014/main" id="{5008F471-DFD1-4874-974C-00CF415E35DB}"/>
              </a:ext>
            </a:extLst>
          </p:cNvPr>
          <p:cNvSpPr txBox="1"/>
          <p:nvPr/>
        </p:nvSpPr>
        <p:spPr>
          <a:xfrm>
            <a:off x="7162010" y="4417722"/>
            <a:ext cx="637502" cy="369332"/>
          </a:xfrm>
          <a:prstGeom prst="rect">
            <a:avLst/>
          </a:prstGeom>
          <a:noFill/>
          <a:ln>
            <a:solidFill>
              <a:schemeClr val="tx1"/>
            </a:solidFill>
          </a:ln>
        </p:spPr>
        <p:txBody>
          <a:bodyPr wrap="square" rtlCol="0">
            <a:spAutoFit/>
          </a:bodyPr>
          <a:lstStyle/>
          <a:p>
            <a:r>
              <a:rPr lang="en-US" dirty="0"/>
              <a:t>cat</a:t>
            </a:r>
            <a:endParaRPr lang="ru-RU" dirty="0"/>
          </a:p>
        </p:txBody>
      </p:sp>
      <p:cxnSp>
        <p:nvCxnSpPr>
          <p:cNvPr id="14" name="Прямая со стрелкой 13">
            <a:extLst>
              <a:ext uri="{FF2B5EF4-FFF2-40B4-BE49-F238E27FC236}">
                <a16:creationId xmlns:a16="http://schemas.microsoft.com/office/drawing/2014/main" id="{827935D4-3E81-4E51-9191-4B3D2B8B8A45}"/>
              </a:ext>
            </a:extLst>
          </p:cNvPr>
          <p:cNvCxnSpPr>
            <a:cxnSpLocks/>
            <a:stCxn id="11" idx="3"/>
            <a:endCxn id="10" idx="1"/>
          </p:cNvCxnSpPr>
          <p:nvPr/>
        </p:nvCxnSpPr>
        <p:spPr>
          <a:xfrm>
            <a:off x="7799512" y="3536721"/>
            <a:ext cx="107065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a:extLst>
              <a:ext uri="{FF2B5EF4-FFF2-40B4-BE49-F238E27FC236}">
                <a16:creationId xmlns:a16="http://schemas.microsoft.com/office/drawing/2014/main" id="{D3ADBA0A-3F9B-4425-BCDB-5C062255247E}"/>
              </a:ext>
            </a:extLst>
          </p:cNvPr>
          <p:cNvCxnSpPr>
            <a:cxnSpLocks/>
            <a:stCxn id="12" idx="3"/>
            <a:endCxn id="19" idx="1"/>
          </p:cNvCxnSpPr>
          <p:nvPr/>
        </p:nvCxnSpPr>
        <p:spPr>
          <a:xfrm flipV="1">
            <a:off x="7799512" y="3536721"/>
            <a:ext cx="1070654" cy="10656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Прямоугольник 18">
            <a:extLst>
              <a:ext uri="{FF2B5EF4-FFF2-40B4-BE49-F238E27FC236}">
                <a16:creationId xmlns:a16="http://schemas.microsoft.com/office/drawing/2014/main" id="{0F66F846-A89F-4B86-A435-9EDFE6FEA373}"/>
              </a:ext>
            </a:extLst>
          </p:cNvPr>
          <p:cNvSpPr/>
          <p:nvPr/>
        </p:nvSpPr>
        <p:spPr>
          <a:xfrm>
            <a:off x="8870166" y="3027337"/>
            <a:ext cx="2698442" cy="1018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nsolas" panose="020B0609020204030204" pitchFamily="49" charset="0"/>
              </a:rPr>
              <a:t>Cat</a:t>
            </a:r>
          </a:p>
          <a:p>
            <a:r>
              <a:rPr lang="en-US" dirty="0">
                <a:latin typeface="Consolas" panose="020B0609020204030204" pitchFamily="49" charset="0"/>
              </a:rPr>
              <a:t> </a:t>
            </a:r>
            <a:r>
              <a:rPr lang="en-US" dirty="0" err="1">
                <a:latin typeface="Consolas" panose="020B0609020204030204" pitchFamily="49" charset="0"/>
              </a:rPr>
              <a:t>m_name</a:t>
            </a:r>
            <a:r>
              <a:rPr lang="en-US" dirty="0">
                <a:latin typeface="Consolas" panose="020B0609020204030204" pitchFamily="49" charset="0"/>
              </a:rPr>
              <a:t>: “</a:t>
            </a:r>
            <a:r>
              <a:rPr lang="en-US" dirty="0" err="1">
                <a:latin typeface="Consolas" panose="020B0609020204030204" pitchFamily="49" charset="0"/>
              </a:rPr>
              <a:t>Murka</a:t>
            </a:r>
            <a:r>
              <a:rPr lang="en-US" dirty="0">
                <a:latin typeface="Consolas" panose="020B0609020204030204" pitchFamily="49" charset="0"/>
              </a:rPr>
              <a:t>”</a:t>
            </a:r>
          </a:p>
          <a:p>
            <a:r>
              <a:rPr lang="en-US" dirty="0">
                <a:latin typeface="Consolas" panose="020B0609020204030204" pitchFamily="49" charset="0"/>
              </a:rPr>
              <a:t> m_age:4</a:t>
            </a:r>
          </a:p>
        </p:txBody>
      </p:sp>
    </p:spTree>
    <p:extLst>
      <p:ext uri="{BB962C8B-B14F-4D97-AF65-F5344CB8AC3E}">
        <p14:creationId xmlns:p14="http://schemas.microsoft.com/office/powerpoint/2010/main" val="86099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6">
                                            <p:txEl>
                                              <p:pRg st="1" end="1"/>
                                            </p:txEl>
                                          </p:spTgt>
                                        </p:tgtEl>
                                      </p:cBhvr>
                                    </p:animEffect>
                                    <p:animScale>
                                      <p:cBhvr>
                                        <p:cTn id="7" dur="250" autoRev="1" fill="hold"/>
                                        <p:tgtEl>
                                          <p:spTgt spid="6">
                                            <p:txEl>
                                              <p:pRg st="1" end="1"/>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nodeType="clickEffect">
                                  <p:stCondLst>
                                    <p:cond delay="0"/>
                                  </p:stCondLst>
                                  <p:childTnLst>
                                    <p:animEffect transition="out" filter="fade">
                                      <p:cBhvr>
                                        <p:cTn id="23" dur="500" tmFilter="0, 0; .2, .5; .8, .5; 1, 0"/>
                                        <p:tgtEl>
                                          <p:spTgt spid="6">
                                            <p:txEl>
                                              <p:pRg st="2" end="2"/>
                                            </p:txEl>
                                          </p:spTgt>
                                        </p:tgtEl>
                                      </p:cBhvr>
                                    </p:animEffect>
                                    <p:animScale>
                                      <p:cBhvr>
                                        <p:cTn id="24" dur="250" autoRev="1" fill="hold"/>
                                        <p:tgtEl>
                                          <p:spTgt spid="6">
                                            <p:txEl>
                                              <p:pRg st="2" end="2"/>
                                            </p:txEl>
                                          </p:spTgt>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6" presetClass="emph" presetSubtype="0" fill="hold" nodeType="clickEffect">
                                  <p:stCondLst>
                                    <p:cond delay="0"/>
                                  </p:stCondLst>
                                  <p:childTnLst>
                                    <p:animEffect transition="out" filter="fade">
                                      <p:cBhvr>
                                        <p:cTn id="45" dur="500" tmFilter="0, 0; .2, .5; .8, .5; 1, 0"/>
                                        <p:tgtEl>
                                          <p:spTgt spid="6">
                                            <p:txEl>
                                              <p:pRg st="3" end="3"/>
                                            </p:txEl>
                                          </p:spTgt>
                                        </p:tgtEl>
                                      </p:cBhvr>
                                    </p:animEffect>
                                    <p:animScale>
                                      <p:cBhvr>
                                        <p:cTn id="46" dur="250" autoRev="1" fill="hold"/>
                                        <p:tgtEl>
                                          <p:spTgt spid="6">
                                            <p:txEl>
                                              <p:pRg st="3" end="3"/>
                                            </p:txEl>
                                          </p:spTgt>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8">
                                            <p:txEl>
                                              <p:pRg st="1" end="1"/>
                                            </p:txEl>
                                          </p:spTgt>
                                        </p:tgtEl>
                                        <p:attrNameLst>
                                          <p:attrName>style.visibility</p:attrName>
                                        </p:attrNameLst>
                                      </p:cBhvr>
                                      <p:to>
                                        <p:strVal val="visible"/>
                                      </p:to>
                                    </p:set>
                                    <p:animEffect transition="in" filter="fade">
                                      <p:cBhvr>
                                        <p:cTn id="51" dur="500"/>
                                        <p:tgtEl>
                                          <p:spTgt spid="8">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6" presetClass="emph" presetSubtype="0" fill="hold" nodeType="clickEffect">
                                  <p:stCondLst>
                                    <p:cond delay="0"/>
                                  </p:stCondLst>
                                  <p:childTnLst>
                                    <p:animEffect transition="out" filter="fade">
                                      <p:cBhvr>
                                        <p:cTn id="55" dur="500" tmFilter="0, 0; .2, .5; .8, .5; 1, 0"/>
                                        <p:tgtEl>
                                          <p:spTgt spid="6">
                                            <p:txEl>
                                              <p:pRg st="4" end="4"/>
                                            </p:txEl>
                                          </p:spTgt>
                                        </p:tgtEl>
                                      </p:cBhvr>
                                    </p:animEffect>
                                    <p:animScale>
                                      <p:cBhvr>
                                        <p:cTn id="56" dur="250" autoRev="1" fill="hold"/>
                                        <p:tgtEl>
                                          <p:spTgt spid="6">
                                            <p:txEl>
                                              <p:pRg st="4" end="4"/>
                                            </p:txEl>
                                          </p:spTgt>
                                        </p:tgtEl>
                                      </p:cBhvr>
                                      <p:by x="105000" y="105000"/>
                                    </p:animScale>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8">
                                            <p:txEl>
                                              <p:pRg st="2" end="2"/>
                                            </p:txEl>
                                          </p:spTgt>
                                        </p:tgtEl>
                                        <p:attrNameLst>
                                          <p:attrName>style.visibility</p:attrName>
                                        </p:attrNameLst>
                                      </p:cBhvr>
                                      <p:to>
                                        <p:strVal val="visible"/>
                                      </p:to>
                                    </p:set>
                                    <p:animEffect transition="in" filter="fade">
                                      <p:cBhvr>
                                        <p:cTn id="61" dur="500"/>
                                        <p:tgtEl>
                                          <p:spTgt spid="8">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19"/>
                                        </p:tgtEl>
                                      </p:cBhvr>
                                    </p:animEffect>
                                    <p:set>
                                      <p:cBhvr>
                                        <p:cTn id="66" dur="1" fill="hold">
                                          <p:stCondLst>
                                            <p:cond delay="499"/>
                                          </p:stCondLst>
                                        </p:cTn>
                                        <p:tgtEl>
                                          <p:spTgt spid="1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6" presetClass="emph" presetSubtype="0" fill="hold" nodeType="clickEffect">
                                  <p:stCondLst>
                                    <p:cond delay="0"/>
                                  </p:stCondLst>
                                  <p:childTnLst>
                                    <p:animEffect transition="out" filter="fade">
                                      <p:cBhvr>
                                        <p:cTn id="70" dur="500" tmFilter="0, 0; .2, .5; .8, .5; 1, 0"/>
                                        <p:tgtEl>
                                          <p:spTgt spid="6">
                                            <p:txEl>
                                              <p:pRg st="5" end="5"/>
                                            </p:txEl>
                                          </p:spTgt>
                                        </p:tgtEl>
                                      </p:cBhvr>
                                    </p:animEffect>
                                    <p:animScale>
                                      <p:cBhvr>
                                        <p:cTn id="71" dur="250" autoRev="1" fill="hold"/>
                                        <p:tgtEl>
                                          <p:spTgt spid="6">
                                            <p:txEl>
                                              <p:pRg st="5" end="5"/>
                                            </p:txEl>
                                          </p:spTgt>
                                        </p:tgtEl>
                                      </p:cBhvr>
                                      <p:by x="105000" y="105000"/>
                                    </p:animScale>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grpId="1" nodeType="clickEffect">
                                  <p:stCondLst>
                                    <p:cond delay="0"/>
                                  </p:stCondLst>
                                  <p:childTnLst>
                                    <p:animEffect transition="out" filter="fade">
                                      <p:cBhvr>
                                        <p:cTn id="75" dur="500"/>
                                        <p:tgtEl>
                                          <p:spTgt spid="10"/>
                                        </p:tgtEl>
                                      </p:cBhvr>
                                    </p:animEffect>
                                    <p:set>
                                      <p:cBhvr>
                                        <p:cTn id="76" dur="1" fill="hold">
                                          <p:stCondLst>
                                            <p:cond delay="499"/>
                                          </p:stCondLst>
                                        </p:cTn>
                                        <p:tgtEl>
                                          <p:spTgt spid="1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6" presetClass="emph" presetSubtype="0" fill="hold" nodeType="clickEffect">
                                  <p:stCondLst>
                                    <p:cond delay="0"/>
                                  </p:stCondLst>
                                  <p:childTnLst>
                                    <p:animEffect transition="out" filter="fade">
                                      <p:cBhvr>
                                        <p:cTn id="80" dur="500" tmFilter="0, 0; .2, .5; .8, .5; 1, 0"/>
                                        <p:tgtEl>
                                          <p:spTgt spid="6">
                                            <p:txEl>
                                              <p:pRg st="6" end="6"/>
                                            </p:txEl>
                                          </p:spTgt>
                                        </p:tgtEl>
                                      </p:cBhvr>
                                    </p:animEffect>
                                    <p:animScale>
                                      <p:cBhvr>
                                        <p:cTn id="81" dur="250" autoRev="1" fill="hold"/>
                                        <p:tgtEl>
                                          <p:spTgt spid="6">
                                            <p:txEl>
                                              <p:pRg st="6" end="6"/>
                                            </p:txEl>
                                          </p:spTgt>
                                        </p:tgtEl>
                                      </p:cBhvr>
                                      <p:by x="105000" y="105000"/>
                                    </p:animScale>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nodeType="clickEffect">
                                  <p:stCondLst>
                                    <p:cond delay="0"/>
                                  </p:stCondLst>
                                  <p:childTnLst>
                                    <p:animEffect transition="out" filter="fade">
                                      <p:cBhvr>
                                        <p:cTn id="85" dur="500"/>
                                        <p:tgtEl>
                                          <p:spTgt spid="14"/>
                                        </p:tgtEl>
                                      </p:cBhvr>
                                    </p:animEffect>
                                    <p:set>
                                      <p:cBhvr>
                                        <p:cTn id="86" dur="1" fill="hold">
                                          <p:stCondLst>
                                            <p:cond delay="499"/>
                                          </p:stCondLst>
                                        </p:cTn>
                                        <p:tgtEl>
                                          <p:spTgt spid="14"/>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11"/>
                                        </p:tgtEl>
                                      </p:cBhvr>
                                    </p:animEffect>
                                    <p:set>
                                      <p:cBhvr>
                                        <p:cTn id="89" dur="1" fill="hold">
                                          <p:stCondLst>
                                            <p:cond delay="499"/>
                                          </p:stCondLst>
                                        </p:cTn>
                                        <p:tgtEl>
                                          <p:spTgt spid="11"/>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16"/>
                                        </p:tgtEl>
                                      </p:cBhvr>
                                    </p:animEffect>
                                    <p:set>
                                      <p:cBhvr>
                                        <p:cTn id="92" dur="1" fill="hold">
                                          <p:stCondLst>
                                            <p:cond delay="499"/>
                                          </p:stCondLst>
                                        </p:cTn>
                                        <p:tgtEl>
                                          <p:spTgt spid="16"/>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12"/>
                                        </p:tgtEl>
                                      </p:cBhvr>
                                    </p:animEffect>
                                    <p:set>
                                      <p:cBhvr>
                                        <p:cTn id="95"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9" grpId="0" animBg="1"/>
      <p:bldP spid="19"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D28EF0-ED35-4ACF-BE37-D98AB2E4F754}"/>
              </a:ext>
            </a:extLst>
          </p:cNvPr>
          <p:cNvSpPr txBox="1"/>
          <p:nvPr/>
        </p:nvSpPr>
        <p:spPr>
          <a:xfrm>
            <a:off x="0" y="0"/>
            <a:ext cx="12192000" cy="7017306"/>
          </a:xfrm>
          <a:prstGeom prst="rect">
            <a:avLst/>
          </a:prstGeom>
          <a:noFill/>
        </p:spPr>
        <p:txBody>
          <a:bodyPr wrap="square">
            <a:spAutoFit/>
          </a:bodyPr>
          <a:lstStyle/>
          <a:p>
            <a:r>
              <a:rPr lang="en-US" sz="1500" b="0" dirty="0">
                <a:solidFill>
                  <a:srgbClr val="0000FF"/>
                </a:solidFill>
                <a:effectLst/>
                <a:latin typeface="Consolas" panose="020B0609020204030204" pitchFamily="49" charset="0"/>
              </a:rPr>
              <a:t>template</a:t>
            </a:r>
            <a:r>
              <a:rPr lang="en-US" sz="1500" b="0" dirty="0">
                <a:solidFill>
                  <a:srgbClr val="000000"/>
                </a:solidFill>
                <a:effectLst/>
                <a:latin typeface="Consolas" panose="020B0609020204030204" pitchFamily="49" charset="0"/>
              </a:rPr>
              <a:t> &lt;</a:t>
            </a:r>
            <a:r>
              <a:rPr lang="en-US" sz="1500" b="0" dirty="0" err="1">
                <a:solidFill>
                  <a:srgbClr val="0000FF"/>
                </a:solidFill>
                <a:effectLst/>
                <a:latin typeface="Consolas" panose="020B0609020204030204" pitchFamily="49" charset="0"/>
              </a:rPr>
              <a:t>typename</a:t>
            </a:r>
            <a:r>
              <a:rPr lang="en-US" sz="1500" b="0" dirty="0">
                <a:solidFill>
                  <a:srgbClr val="000000"/>
                </a:solidFill>
                <a:effectLst/>
                <a:latin typeface="Consolas" panose="020B0609020204030204" pitchFamily="49" charset="0"/>
              </a:rPr>
              <a:t> T&gt;</a:t>
            </a:r>
          </a:p>
          <a:p>
            <a:r>
              <a:rPr lang="en-US" sz="1500" b="0" dirty="0">
                <a:solidFill>
                  <a:srgbClr val="0000FF"/>
                </a:solidFill>
                <a:effectLst/>
                <a:latin typeface="Consolas" panose="020B0609020204030204" pitchFamily="49" charset="0"/>
              </a:rPr>
              <a:t>class</a:t>
            </a:r>
            <a:r>
              <a:rPr lang="en-US" sz="1500" b="0" dirty="0">
                <a:solidFill>
                  <a:srgbClr val="000000"/>
                </a:solidFill>
                <a:effectLst/>
                <a:latin typeface="Consolas" panose="020B0609020204030204" pitchFamily="49" charset="0"/>
              </a:rPr>
              <a:t> Vector {</a:t>
            </a:r>
          </a:p>
          <a:p>
            <a:r>
              <a:rPr lang="en-US" sz="1500" b="0" dirty="0">
                <a:solidFill>
                  <a:srgbClr val="0000FF"/>
                </a:solidFill>
                <a:effectLst/>
                <a:latin typeface="Consolas" panose="020B0609020204030204" pitchFamily="49" charset="0"/>
              </a:rPr>
              <a:t>private:</a:t>
            </a:r>
            <a:endParaRPr lang="en-US" sz="1500" b="0" dirty="0">
              <a:solidFill>
                <a:srgbClr val="000000"/>
              </a:solidFill>
              <a:effectLst/>
              <a:latin typeface="Consolas" panose="020B0609020204030204" pitchFamily="49" charset="0"/>
            </a:endParaRPr>
          </a:p>
          <a:p>
            <a:r>
              <a:rPr lang="en-US" sz="1500" b="0" dirty="0">
                <a:solidFill>
                  <a:srgbClr val="008000"/>
                </a:solidFill>
                <a:effectLst/>
                <a:latin typeface="Consolas" panose="020B0609020204030204" pitchFamily="49" charset="0"/>
              </a:rPr>
              <a:t>    // </a:t>
            </a:r>
            <a:r>
              <a:rPr lang="ru-RU" sz="1500" b="0" dirty="0">
                <a:solidFill>
                  <a:srgbClr val="008000"/>
                </a:solidFill>
                <a:effectLst/>
                <a:latin typeface="Consolas" panose="020B0609020204030204" pitchFamily="49" charset="0"/>
              </a:rPr>
              <a:t>Выделяет сырую память под </a:t>
            </a:r>
            <a:r>
              <a:rPr lang="en-US" sz="1500" b="0" dirty="0">
                <a:solidFill>
                  <a:srgbClr val="008000"/>
                </a:solidFill>
                <a:effectLst/>
                <a:latin typeface="Consolas" panose="020B0609020204030204" pitchFamily="49" charset="0"/>
              </a:rPr>
              <a:t>n </a:t>
            </a:r>
            <a:r>
              <a:rPr lang="ru-RU" sz="1500" b="0" dirty="0">
                <a:solidFill>
                  <a:srgbClr val="008000"/>
                </a:solidFill>
                <a:effectLst/>
                <a:latin typeface="Consolas" panose="020B0609020204030204" pitchFamily="49" charset="0"/>
              </a:rPr>
              <a:t>элементов и возвращает указатель на неё</a:t>
            </a:r>
            <a:endParaRPr lang="ru-RU" sz="1500" b="0" dirty="0">
              <a:solidFill>
                <a:srgbClr val="000000"/>
              </a:solidFill>
              <a:effectLst/>
              <a:latin typeface="Consolas" panose="020B0609020204030204" pitchFamily="49" charset="0"/>
            </a:endParaRPr>
          </a:p>
          <a:p>
            <a:r>
              <a:rPr lang="ru-RU"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static</a:t>
            </a:r>
            <a:r>
              <a:rPr lang="en-US" sz="1500" b="0" dirty="0">
                <a:solidFill>
                  <a:srgbClr val="000000"/>
                </a:solidFill>
                <a:effectLst/>
                <a:latin typeface="Consolas" panose="020B0609020204030204" pitchFamily="49" charset="0"/>
              </a:rPr>
              <a:t> T</a:t>
            </a:r>
            <a:r>
              <a:rPr lang="en-US" sz="1500" b="0" dirty="0">
                <a:solidFill>
                  <a:srgbClr val="0000FF"/>
                </a:solidFill>
                <a:effectLst/>
                <a:latin typeface="Consolas" panose="020B0609020204030204" pitchFamily="49" charset="0"/>
              </a:rPr>
              <a:t>*</a:t>
            </a:r>
            <a:r>
              <a:rPr lang="en-US" sz="1500" b="0" dirty="0">
                <a:solidFill>
                  <a:srgbClr val="000000"/>
                </a:solidFill>
                <a:effectLst/>
                <a:latin typeface="Consolas" panose="020B0609020204030204" pitchFamily="49" charset="0"/>
              </a:rPr>
              <a:t> Allocate(</a:t>
            </a:r>
            <a:r>
              <a:rPr lang="en-US" sz="1500" b="0" dirty="0" err="1">
                <a:solidFill>
                  <a:srgbClr val="0000FF"/>
                </a:solidFill>
                <a:effectLst/>
                <a:latin typeface="Consolas" panose="020B0609020204030204" pitchFamily="49" charset="0"/>
              </a:rPr>
              <a:t>size_t</a:t>
            </a:r>
            <a:r>
              <a:rPr lang="en-US" sz="1500" b="0" dirty="0">
                <a:solidFill>
                  <a:srgbClr val="000000"/>
                </a:solidFill>
                <a:effectLst/>
                <a:latin typeface="Consolas" panose="020B0609020204030204" pitchFamily="49" charset="0"/>
              </a:rPr>
              <a:t> n) {</a:t>
            </a: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return</a:t>
            </a:r>
            <a:r>
              <a:rPr lang="en-US" sz="1500" b="0" dirty="0">
                <a:solidFill>
                  <a:srgbClr val="000000"/>
                </a:solidFill>
                <a:effectLst/>
                <a:latin typeface="Consolas" panose="020B0609020204030204" pitchFamily="49" charset="0"/>
              </a:rPr>
              <a:t> n != </a:t>
            </a:r>
            <a:r>
              <a:rPr lang="en-US" sz="1500" b="0" dirty="0">
                <a:solidFill>
                  <a:srgbClr val="098658"/>
                </a:solidFill>
                <a:effectLst/>
                <a:latin typeface="Consolas" panose="020B0609020204030204" pitchFamily="49" charset="0"/>
              </a:rPr>
              <a:t>0</a:t>
            </a:r>
            <a:r>
              <a:rPr lang="en-US" sz="1500" b="0" dirty="0">
                <a:solidFill>
                  <a:srgbClr val="000000"/>
                </a:solidFill>
                <a:effectLst/>
                <a:latin typeface="Consolas" panose="020B0609020204030204" pitchFamily="49" charset="0"/>
              </a:rPr>
              <a:t> ? </a:t>
            </a:r>
            <a:r>
              <a:rPr lang="en-US" sz="1500" b="0" dirty="0" err="1">
                <a:solidFill>
                  <a:srgbClr val="0000FF"/>
                </a:solidFill>
                <a:effectLst/>
                <a:latin typeface="Consolas" panose="020B0609020204030204" pitchFamily="49" charset="0"/>
              </a:rPr>
              <a:t>static_cast</a:t>
            </a:r>
            <a:r>
              <a:rPr lang="en-US" sz="1500" b="0" dirty="0">
                <a:solidFill>
                  <a:srgbClr val="000000"/>
                </a:solidFill>
                <a:effectLst/>
                <a:latin typeface="Consolas" panose="020B0609020204030204" pitchFamily="49" charset="0"/>
              </a:rPr>
              <a:t>&lt;T*&gt;(operator </a:t>
            </a:r>
            <a:r>
              <a:rPr lang="en-US" sz="1500" b="0" dirty="0">
                <a:solidFill>
                  <a:srgbClr val="0000FF"/>
                </a:solidFill>
                <a:effectLst/>
                <a:latin typeface="Consolas" panose="020B0609020204030204" pitchFamily="49" charset="0"/>
              </a:rPr>
              <a:t>new</a:t>
            </a:r>
            <a:r>
              <a:rPr lang="en-US" sz="1500" b="0" dirty="0">
                <a:solidFill>
                  <a:srgbClr val="000000"/>
                </a:solidFill>
                <a:effectLst/>
                <a:latin typeface="Consolas" panose="020B0609020204030204" pitchFamily="49" charset="0"/>
              </a:rPr>
              <a:t>(n * </a:t>
            </a:r>
            <a:r>
              <a:rPr lang="en-US" sz="1500" b="0" dirty="0" err="1">
                <a:solidFill>
                  <a:srgbClr val="0000FF"/>
                </a:solidFill>
                <a:effectLst/>
                <a:latin typeface="Consolas" panose="020B0609020204030204" pitchFamily="49" charset="0"/>
              </a:rPr>
              <a:t>sizeof</a:t>
            </a:r>
            <a:r>
              <a:rPr lang="en-US" sz="1500" b="0" dirty="0">
                <a:solidFill>
                  <a:srgbClr val="000000"/>
                </a:solidFill>
                <a:effectLst/>
                <a:latin typeface="Consolas" panose="020B0609020204030204" pitchFamily="49" charset="0"/>
              </a:rPr>
              <a:t>(T))) : </a:t>
            </a:r>
            <a:r>
              <a:rPr lang="en-US" sz="1500" b="0" dirty="0" err="1">
                <a:solidFill>
                  <a:srgbClr val="0000FF"/>
                </a:solidFill>
                <a:effectLst/>
                <a:latin typeface="Consolas" panose="020B0609020204030204" pitchFamily="49" charset="0"/>
              </a:rPr>
              <a:t>nullptr</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a:t>
            </a:r>
          </a:p>
          <a:p>
            <a:endParaRPr lang="en-US" sz="1500" b="0" dirty="0">
              <a:solidFill>
                <a:srgbClr val="000000"/>
              </a:solidFill>
              <a:effectLst/>
              <a:latin typeface="Consolas" panose="020B0609020204030204" pitchFamily="49" charset="0"/>
            </a:endParaRPr>
          </a:p>
          <a:p>
            <a:r>
              <a:rPr lang="en-US" sz="1500" b="0" dirty="0">
                <a:solidFill>
                  <a:srgbClr val="008000"/>
                </a:solidFill>
                <a:effectLst/>
                <a:latin typeface="Consolas" panose="020B0609020204030204" pitchFamily="49" charset="0"/>
              </a:rPr>
              <a:t>    // </a:t>
            </a:r>
            <a:r>
              <a:rPr lang="ru-RU" sz="1500" b="0" dirty="0">
                <a:solidFill>
                  <a:srgbClr val="008000"/>
                </a:solidFill>
                <a:effectLst/>
                <a:latin typeface="Consolas" panose="020B0609020204030204" pitchFamily="49" charset="0"/>
              </a:rPr>
              <a:t>Освобождает сырую память, выделенную ранее по адресу </a:t>
            </a:r>
            <a:r>
              <a:rPr lang="en-US" sz="1500" b="0" dirty="0" err="1">
                <a:solidFill>
                  <a:srgbClr val="008000"/>
                </a:solidFill>
                <a:effectLst/>
                <a:latin typeface="Consolas" panose="020B0609020204030204" pitchFamily="49" charset="0"/>
              </a:rPr>
              <a:t>buf</a:t>
            </a:r>
            <a:r>
              <a:rPr lang="en-US" sz="1500" b="0" dirty="0">
                <a:solidFill>
                  <a:srgbClr val="008000"/>
                </a:solidFill>
                <a:effectLst/>
                <a:latin typeface="Consolas" panose="020B0609020204030204" pitchFamily="49" charset="0"/>
              </a:rPr>
              <a:t> </a:t>
            </a:r>
            <a:r>
              <a:rPr lang="ru-RU" sz="1500" b="0" dirty="0">
                <a:solidFill>
                  <a:srgbClr val="008000"/>
                </a:solidFill>
                <a:effectLst/>
                <a:latin typeface="Consolas" panose="020B0609020204030204" pitchFamily="49" charset="0"/>
              </a:rPr>
              <a:t>при помощи </a:t>
            </a:r>
            <a:r>
              <a:rPr lang="en-US" sz="1500" b="0" dirty="0">
                <a:solidFill>
                  <a:srgbClr val="008000"/>
                </a:solidFill>
                <a:effectLst/>
                <a:latin typeface="Consolas" panose="020B0609020204030204" pitchFamily="49" charset="0"/>
              </a:rPr>
              <a:t>Allocate</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static</a:t>
            </a:r>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void</a:t>
            </a:r>
            <a:r>
              <a:rPr lang="en-US" sz="1500" b="0" dirty="0">
                <a:solidFill>
                  <a:srgbClr val="000000"/>
                </a:solidFill>
                <a:effectLst/>
                <a:latin typeface="Consolas" panose="020B0609020204030204" pitchFamily="49" charset="0"/>
              </a:rPr>
              <a:t> Deallocate(T</a:t>
            </a:r>
            <a:r>
              <a:rPr lang="en-US" sz="1500" b="0" dirty="0">
                <a:solidFill>
                  <a:srgbClr val="0000FF"/>
                </a:solidFill>
                <a:effectLst/>
                <a:latin typeface="Consolas" panose="020B0609020204030204" pitchFamily="49" charset="0"/>
              </a:rPr>
              <a:t>*</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buf</a:t>
            </a:r>
            <a:r>
              <a:rPr lang="en-US" sz="1500" b="0" dirty="0">
                <a:solidFill>
                  <a:srgbClr val="000000"/>
                </a:solidFill>
                <a:effectLst/>
                <a:latin typeface="Consolas" panose="020B0609020204030204" pitchFamily="49" charset="0"/>
              </a:rPr>
              <a:t>) </a:t>
            </a:r>
            <a:r>
              <a:rPr lang="en-US" sz="1500" b="0" dirty="0" err="1">
                <a:solidFill>
                  <a:srgbClr val="0000FF"/>
                </a:solidFill>
                <a:effectLst/>
                <a:latin typeface="Consolas" panose="020B0609020204030204" pitchFamily="49" charset="0"/>
              </a:rPr>
              <a:t>noexcept</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operator delete(</a:t>
            </a:r>
            <a:r>
              <a:rPr lang="en-US" sz="1500" b="0" dirty="0" err="1">
                <a:solidFill>
                  <a:srgbClr val="000000"/>
                </a:solidFill>
                <a:effectLst/>
                <a:latin typeface="Consolas" panose="020B0609020204030204" pitchFamily="49" charset="0"/>
              </a:rPr>
              <a:t>buf</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a:t>
            </a:r>
          </a:p>
          <a:p>
            <a:endParaRPr lang="en-US" sz="1500" b="0" dirty="0">
              <a:solidFill>
                <a:srgbClr val="000000"/>
              </a:solidFill>
              <a:effectLst/>
              <a:latin typeface="Consolas" panose="020B0609020204030204" pitchFamily="49" charset="0"/>
            </a:endParaRPr>
          </a:p>
          <a:p>
            <a:r>
              <a:rPr lang="en-US" sz="1500" b="0" dirty="0">
                <a:solidFill>
                  <a:srgbClr val="008000"/>
                </a:solidFill>
                <a:effectLst/>
                <a:latin typeface="Consolas" panose="020B0609020204030204" pitchFamily="49" charset="0"/>
              </a:rPr>
              <a:t>    // </a:t>
            </a:r>
            <a:r>
              <a:rPr lang="ru-RU" sz="1500" b="0" dirty="0">
                <a:solidFill>
                  <a:srgbClr val="008000"/>
                </a:solidFill>
                <a:effectLst/>
                <a:latin typeface="Consolas" panose="020B0609020204030204" pitchFamily="49" charset="0"/>
              </a:rPr>
              <a:t>Вызывает деструкторы </a:t>
            </a:r>
            <a:r>
              <a:rPr lang="en-US" sz="1500" b="0" dirty="0">
                <a:solidFill>
                  <a:srgbClr val="008000"/>
                </a:solidFill>
                <a:effectLst/>
                <a:latin typeface="Consolas" panose="020B0609020204030204" pitchFamily="49" charset="0"/>
              </a:rPr>
              <a:t>n </a:t>
            </a:r>
            <a:r>
              <a:rPr lang="ru-RU" sz="1500" b="0" dirty="0">
                <a:solidFill>
                  <a:srgbClr val="008000"/>
                </a:solidFill>
                <a:effectLst/>
                <a:latin typeface="Consolas" panose="020B0609020204030204" pitchFamily="49" charset="0"/>
              </a:rPr>
              <a:t>объектов массива по адресу </a:t>
            </a:r>
            <a:r>
              <a:rPr lang="en-US" sz="1500" b="0" dirty="0" err="1">
                <a:solidFill>
                  <a:srgbClr val="008000"/>
                </a:solidFill>
                <a:effectLst/>
                <a:latin typeface="Consolas" panose="020B0609020204030204" pitchFamily="49" charset="0"/>
              </a:rPr>
              <a:t>buf</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static</a:t>
            </a:r>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void</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DestroyN</a:t>
            </a:r>
            <a:r>
              <a:rPr lang="en-US" sz="1500" b="0" dirty="0">
                <a:solidFill>
                  <a:srgbClr val="000000"/>
                </a:solidFill>
                <a:effectLst/>
                <a:latin typeface="Consolas" panose="020B0609020204030204" pitchFamily="49" charset="0"/>
              </a:rPr>
              <a:t>(T</a:t>
            </a:r>
            <a:r>
              <a:rPr lang="en-US" sz="1500" b="0" dirty="0">
                <a:solidFill>
                  <a:srgbClr val="0000FF"/>
                </a:solidFill>
                <a:effectLst/>
                <a:latin typeface="Consolas" panose="020B0609020204030204" pitchFamily="49" charset="0"/>
              </a:rPr>
              <a:t>*</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buf</a:t>
            </a:r>
            <a:r>
              <a:rPr lang="en-US" sz="1500" b="0" dirty="0">
                <a:solidFill>
                  <a:srgbClr val="000000"/>
                </a:solidFill>
                <a:effectLst/>
                <a:latin typeface="Consolas" panose="020B0609020204030204" pitchFamily="49" charset="0"/>
              </a:rPr>
              <a:t>, </a:t>
            </a:r>
            <a:r>
              <a:rPr lang="en-US" sz="1500" b="0" dirty="0" err="1">
                <a:solidFill>
                  <a:srgbClr val="0000FF"/>
                </a:solidFill>
                <a:effectLst/>
                <a:latin typeface="Consolas" panose="020B0609020204030204" pitchFamily="49" charset="0"/>
              </a:rPr>
              <a:t>size_t</a:t>
            </a:r>
            <a:r>
              <a:rPr lang="en-US" sz="1500" b="0" dirty="0">
                <a:solidFill>
                  <a:srgbClr val="000000"/>
                </a:solidFill>
                <a:effectLst/>
                <a:latin typeface="Consolas" panose="020B0609020204030204" pitchFamily="49" charset="0"/>
              </a:rPr>
              <a:t> n) </a:t>
            </a:r>
            <a:r>
              <a:rPr lang="en-US" sz="1500" b="0" dirty="0" err="1">
                <a:solidFill>
                  <a:srgbClr val="0000FF"/>
                </a:solidFill>
                <a:effectLst/>
                <a:latin typeface="Consolas" panose="020B0609020204030204" pitchFamily="49" charset="0"/>
              </a:rPr>
              <a:t>noexcept</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for</a:t>
            </a:r>
            <a:r>
              <a:rPr lang="en-US" sz="1500" b="0" dirty="0">
                <a:solidFill>
                  <a:srgbClr val="000000"/>
                </a:solidFill>
                <a:effectLst/>
                <a:latin typeface="Consolas" panose="020B0609020204030204" pitchFamily="49" charset="0"/>
              </a:rPr>
              <a:t> (</a:t>
            </a:r>
            <a:r>
              <a:rPr lang="en-US" sz="1500" b="0" dirty="0" err="1">
                <a:solidFill>
                  <a:srgbClr val="0000FF"/>
                </a:solidFill>
                <a:effectLst/>
                <a:latin typeface="Consolas" panose="020B0609020204030204" pitchFamily="49" charset="0"/>
              </a:rPr>
              <a:t>size_t</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i</a:t>
            </a:r>
            <a:r>
              <a:rPr lang="en-US" sz="1500" b="0" dirty="0">
                <a:solidFill>
                  <a:srgbClr val="000000"/>
                </a:solidFill>
                <a:effectLst/>
                <a:latin typeface="Consolas" panose="020B0609020204030204" pitchFamily="49" charset="0"/>
              </a:rPr>
              <a:t> = </a:t>
            </a:r>
            <a:r>
              <a:rPr lang="en-US" sz="1500" b="0" dirty="0">
                <a:solidFill>
                  <a:srgbClr val="098658"/>
                </a:solidFill>
                <a:effectLst/>
                <a:latin typeface="Consolas" panose="020B0609020204030204" pitchFamily="49" charset="0"/>
              </a:rPr>
              <a:t>0</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i</a:t>
            </a:r>
            <a:r>
              <a:rPr lang="en-US" sz="1500" b="0" dirty="0">
                <a:solidFill>
                  <a:srgbClr val="000000"/>
                </a:solidFill>
                <a:effectLst/>
                <a:latin typeface="Consolas" panose="020B0609020204030204" pitchFamily="49" charset="0"/>
              </a:rPr>
              <a:t> != n; ++</a:t>
            </a:r>
            <a:r>
              <a:rPr lang="en-US" sz="1500" b="0" dirty="0" err="1">
                <a:solidFill>
                  <a:srgbClr val="000000"/>
                </a:solidFill>
                <a:effectLst/>
                <a:latin typeface="Consolas" panose="020B0609020204030204" pitchFamily="49" charset="0"/>
              </a:rPr>
              <a:t>i</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Destroy(</a:t>
            </a:r>
            <a:r>
              <a:rPr lang="en-US" sz="1500" b="0" dirty="0" err="1">
                <a:solidFill>
                  <a:srgbClr val="000000"/>
                </a:solidFill>
                <a:effectLst/>
                <a:latin typeface="Consolas" panose="020B0609020204030204" pitchFamily="49" charset="0"/>
              </a:rPr>
              <a:t>buf</a:t>
            </a:r>
            <a:r>
              <a:rPr lang="en-US" sz="1500" b="0" dirty="0">
                <a:solidFill>
                  <a:srgbClr val="000000"/>
                </a:solidFill>
                <a:effectLst/>
                <a:latin typeface="Consolas" panose="020B0609020204030204" pitchFamily="49" charset="0"/>
              </a:rPr>
              <a:t> + </a:t>
            </a:r>
            <a:r>
              <a:rPr lang="en-US" sz="1500" b="0" dirty="0" err="1">
                <a:solidFill>
                  <a:srgbClr val="000000"/>
                </a:solidFill>
                <a:effectLst/>
                <a:latin typeface="Consolas" panose="020B0609020204030204" pitchFamily="49" charset="0"/>
              </a:rPr>
              <a:t>i</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p>
          <a:p>
            <a:endParaRPr lang="en-US" sz="1500" b="0" dirty="0">
              <a:solidFill>
                <a:srgbClr val="000000"/>
              </a:solidFill>
              <a:effectLst/>
              <a:latin typeface="Consolas" panose="020B0609020204030204" pitchFamily="49" charset="0"/>
            </a:endParaRPr>
          </a:p>
          <a:p>
            <a:r>
              <a:rPr lang="en-US" sz="1500" b="0" dirty="0">
                <a:solidFill>
                  <a:srgbClr val="008000"/>
                </a:solidFill>
                <a:effectLst/>
                <a:latin typeface="Consolas" panose="020B0609020204030204" pitchFamily="49" charset="0"/>
              </a:rPr>
              <a:t>    // </a:t>
            </a:r>
            <a:r>
              <a:rPr lang="ru-RU" sz="1500" b="0" dirty="0">
                <a:solidFill>
                  <a:srgbClr val="008000"/>
                </a:solidFill>
                <a:effectLst/>
                <a:latin typeface="Consolas" panose="020B0609020204030204" pitchFamily="49" charset="0"/>
              </a:rPr>
              <a:t>Вызывает деструктор объекта по адресу </a:t>
            </a:r>
            <a:r>
              <a:rPr lang="en-US" sz="1500" b="0" dirty="0" err="1">
                <a:solidFill>
                  <a:srgbClr val="008000"/>
                </a:solidFill>
                <a:effectLst/>
                <a:latin typeface="Consolas" panose="020B0609020204030204" pitchFamily="49" charset="0"/>
              </a:rPr>
              <a:t>buf</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static</a:t>
            </a:r>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void</a:t>
            </a:r>
            <a:r>
              <a:rPr lang="en-US" sz="1500" b="0" dirty="0">
                <a:solidFill>
                  <a:srgbClr val="000000"/>
                </a:solidFill>
                <a:effectLst/>
                <a:latin typeface="Consolas" panose="020B0609020204030204" pitchFamily="49" charset="0"/>
              </a:rPr>
              <a:t> Destroy(T</a:t>
            </a:r>
            <a:r>
              <a:rPr lang="en-US" sz="1500" b="0" dirty="0">
                <a:solidFill>
                  <a:srgbClr val="0000FF"/>
                </a:solidFill>
                <a:effectLst/>
                <a:latin typeface="Consolas" panose="020B0609020204030204" pitchFamily="49" charset="0"/>
              </a:rPr>
              <a:t>*</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buf</a:t>
            </a:r>
            <a:r>
              <a:rPr lang="en-US" sz="1500" b="0" dirty="0">
                <a:solidFill>
                  <a:srgbClr val="000000"/>
                </a:solidFill>
                <a:effectLst/>
                <a:latin typeface="Consolas" panose="020B0609020204030204" pitchFamily="49" charset="0"/>
              </a:rPr>
              <a:t>) </a:t>
            </a:r>
            <a:r>
              <a:rPr lang="en-US" sz="1500" b="0" dirty="0" err="1">
                <a:solidFill>
                  <a:srgbClr val="0000FF"/>
                </a:solidFill>
                <a:effectLst/>
                <a:latin typeface="Consolas" panose="020B0609020204030204" pitchFamily="49" charset="0"/>
              </a:rPr>
              <a:t>noexcept</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buf</a:t>
            </a:r>
            <a:r>
              <a:rPr lang="en-US" sz="1500" b="0" dirty="0">
                <a:solidFill>
                  <a:srgbClr val="000000"/>
                </a:solidFill>
                <a:effectLst/>
                <a:latin typeface="Consolas" panose="020B0609020204030204" pitchFamily="49" charset="0"/>
              </a:rPr>
              <a:t>-&gt;~T();</a:t>
            </a:r>
          </a:p>
          <a:p>
            <a:r>
              <a:rPr lang="en-US" sz="1500" b="0" dirty="0">
                <a:solidFill>
                  <a:srgbClr val="000000"/>
                </a:solidFill>
                <a:effectLst/>
                <a:latin typeface="Consolas" panose="020B0609020204030204" pitchFamily="49" charset="0"/>
              </a:rPr>
              <a:t>    }</a:t>
            </a:r>
          </a:p>
          <a:p>
            <a:br>
              <a:rPr lang="en-US" sz="1500" b="0" dirty="0">
                <a:solidFill>
                  <a:srgbClr val="000000"/>
                </a:solidFill>
                <a:effectLst/>
                <a:latin typeface="Consolas" panose="020B0609020204030204" pitchFamily="49" charset="0"/>
              </a:rPr>
            </a:br>
            <a:r>
              <a:rPr lang="en-US" sz="1500" b="0" dirty="0">
                <a:solidFill>
                  <a:srgbClr val="000000"/>
                </a:solidFill>
                <a:effectLst/>
                <a:latin typeface="Consolas" panose="020B0609020204030204" pitchFamily="49" charset="0"/>
              </a:rPr>
              <a:t>    T* data_ = </a:t>
            </a:r>
            <a:r>
              <a:rPr lang="en-US" sz="1500" b="0" dirty="0" err="1">
                <a:solidFill>
                  <a:srgbClr val="0000FF"/>
                </a:solidFill>
                <a:effectLst/>
                <a:latin typeface="Consolas" panose="020B0609020204030204" pitchFamily="49" charset="0"/>
              </a:rPr>
              <a:t>nullptr</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a:t>
            </a:r>
            <a:r>
              <a:rPr lang="en-US" sz="1500" b="0" dirty="0" err="1">
                <a:solidFill>
                  <a:srgbClr val="0000FF"/>
                </a:solidFill>
                <a:effectLst/>
                <a:latin typeface="Consolas" panose="020B0609020204030204" pitchFamily="49" charset="0"/>
              </a:rPr>
              <a:t>size_t</a:t>
            </a:r>
            <a:r>
              <a:rPr lang="en-US" sz="1500" b="0" dirty="0">
                <a:solidFill>
                  <a:srgbClr val="000000"/>
                </a:solidFill>
                <a:effectLst/>
                <a:latin typeface="Consolas" panose="020B0609020204030204" pitchFamily="49" charset="0"/>
              </a:rPr>
              <a:t> capacity_ = </a:t>
            </a:r>
            <a:r>
              <a:rPr lang="en-US" sz="1500" b="0" dirty="0">
                <a:solidFill>
                  <a:srgbClr val="098658"/>
                </a:solidFill>
                <a:effectLst/>
                <a:latin typeface="Consolas" panose="020B0609020204030204" pitchFamily="49" charset="0"/>
              </a:rPr>
              <a:t>0</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a:t>
            </a:r>
            <a:r>
              <a:rPr lang="en-US" sz="1500" b="0" dirty="0" err="1">
                <a:solidFill>
                  <a:srgbClr val="0000FF"/>
                </a:solidFill>
                <a:effectLst/>
                <a:latin typeface="Consolas" panose="020B0609020204030204" pitchFamily="49" charset="0"/>
              </a:rPr>
              <a:t>size_t</a:t>
            </a:r>
            <a:r>
              <a:rPr lang="en-US" sz="1500" b="0" dirty="0">
                <a:solidFill>
                  <a:srgbClr val="000000"/>
                </a:solidFill>
                <a:effectLst/>
                <a:latin typeface="Consolas" panose="020B0609020204030204" pitchFamily="49" charset="0"/>
              </a:rPr>
              <a:t> size_ = </a:t>
            </a:r>
            <a:r>
              <a:rPr lang="en-US" sz="1500" b="0" dirty="0">
                <a:solidFill>
                  <a:srgbClr val="098658"/>
                </a:solidFill>
                <a:effectLst/>
                <a:latin typeface="Consolas" panose="020B0609020204030204" pitchFamily="49" charset="0"/>
              </a:rPr>
              <a:t>0</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1656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fade">
                                      <p:cBhvr>
                                        <p:cTn id="16" dur="500"/>
                                        <p:tgtEl>
                                          <p:spTgt spid="4">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9" end="9"/>
                                            </p:txEl>
                                          </p:spTgt>
                                        </p:tgtEl>
                                        <p:attrNameLst>
                                          <p:attrName>style.visibility</p:attrName>
                                        </p:attrNameLst>
                                      </p:cBhvr>
                                      <p:to>
                                        <p:strVal val="visible"/>
                                      </p:to>
                                    </p:set>
                                    <p:animEffect transition="in" filter="fade">
                                      <p:cBhvr>
                                        <p:cTn id="24" dur="500"/>
                                        <p:tgtEl>
                                          <p:spTgt spid="4">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animEffect transition="in" filter="fade">
                                      <p:cBhvr>
                                        <p:cTn id="27" dur="500"/>
                                        <p:tgtEl>
                                          <p:spTgt spid="4">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1" end="11"/>
                                            </p:txEl>
                                          </p:spTgt>
                                        </p:tgtEl>
                                        <p:attrNameLst>
                                          <p:attrName>style.visibility</p:attrName>
                                        </p:attrNameLst>
                                      </p:cBhvr>
                                      <p:to>
                                        <p:strVal val="visible"/>
                                      </p:to>
                                    </p:set>
                                    <p:animEffect transition="in" filter="fade">
                                      <p:cBhvr>
                                        <p:cTn id="30" dur="500"/>
                                        <p:tgtEl>
                                          <p:spTgt spid="4">
                                            <p:txEl>
                                              <p:pRg st="11" end="1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animEffect transition="in" filter="fade">
                                      <p:cBhvr>
                                        <p:cTn id="35" dur="500"/>
                                        <p:tgtEl>
                                          <p:spTgt spid="4">
                                            <p:txEl>
                                              <p:pRg st="13" end="13"/>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4" end="14"/>
                                            </p:txEl>
                                          </p:spTgt>
                                        </p:tgtEl>
                                        <p:attrNameLst>
                                          <p:attrName>style.visibility</p:attrName>
                                        </p:attrNameLst>
                                      </p:cBhvr>
                                      <p:to>
                                        <p:strVal val="visible"/>
                                      </p:to>
                                    </p:set>
                                    <p:animEffect transition="in" filter="fade">
                                      <p:cBhvr>
                                        <p:cTn id="38" dur="500"/>
                                        <p:tgtEl>
                                          <p:spTgt spid="4">
                                            <p:txEl>
                                              <p:pRg st="14" end="14"/>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5" end="15"/>
                                            </p:txEl>
                                          </p:spTgt>
                                        </p:tgtEl>
                                        <p:attrNameLst>
                                          <p:attrName>style.visibility</p:attrName>
                                        </p:attrNameLst>
                                      </p:cBhvr>
                                      <p:to>
                                        <p:strVal val="visible"/>
                                      </p:to>
                                    </p:set>
                                    <p:animEffect transition="in" filter="fade">
                                      <p:cBhvr>
                                        <p:cTn id="41" dur="500"/>
                                        <p:tgtEl>
                                          <p:spTgt spid="4">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6" end="16"/>
                                            </p:txEl>
                                          </p:spTgt>
                                        </p:tgtEl>
                                        <p:attrNameLst>
                                          <p:attrName>style.visibility</p:attrName>
                                        </p:attrNameLst>
                                      </p:cBhvr>
                                      <p:to>
                                        <p:strVal val="visible"/>
                                      </p:to>
                                    </p:set>
                                    <p:animEffect transition="in" filter="fade">
                                      <p:cBhvr>
                                        <p:cTn id="44" dur="500"/>
                                        <p:tgtEl>
                                          <p:spTgt spid="4">
                                            <p:txEl>
                                              <p:pRg st="16" end="16"/>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7" end="17"/>
                                            </p:txEl>
                                          </p:spTgt>
                                        </p:tgtEl>
                                        <p:attrNameLst>
                                          <p:attrName>style.visibility</p:attrName>
                                        </p:attrNameLst>
                                      </p:cBhvr>
                                      <p:to>
                                        <p:strVal val="visible"/>
                                      </p:to>
                                    </p:set>
                                    <p:animEffect transition="in" filter="fade">
                                      <p:cBhvr>
                                        <p:cTn id="47" dur="500"/>
                                        <p:tgtEl>
                                          <p:spTgt spid="4">
                                            <p:txEl>
                                              <p:pRg st="17" end="17"/>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8" end="18"/>
                                            </p:txEl>
                                          </p:spTgt>
                                        </p:tgtEl>
                                        <p:attrNameLst>
                                          <p:attrName>style.visibility</p:attrName>
                                        </p:attrNameLst>
                                      </p:cBhvr>
                                      <p:to>
                                        <p:strVal val="visible"/>
                                      </p:to>
                                    </p:set>
                                    <p:animEffect transition="in" filter="fade">
                                      <p:cBhvr>
                                        <p:cTn id="50" dur="500"/>
                                        <p:tgtEl>
                                          <p:spTgt spid="4">
                                            <p:txEl>
                                              <p:pRg st="18" end="1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xEl>
                                              <p:pRg st="20" end="20"/>
                                            </p:txEl>
                                          </p:spTgt>
                                        </p:tgtEl>
                                        <p:attrNameLst>
                                          <p:attrName>style.visibility</p:attrName>
                                        </p:attrNameLst>
                                      </p:cBhvr>
                                      <p:to>
                                        <p:strVal val="visible"/>
                                      </p:to>
                                    </p:set>
                                    <p:animEffect transition="in" filter="fade">
                                      <p:cBhvr>
                                        <p:cTn id="55" dur="500"/>
                                        <p:tgtEl>
                                          <p:spTgt spid="4">
                                            <p:txEl>
                                              <p:pRg st="20" end="20"/>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21" end="21"/>
                                            </p:txEl>
                                          </p:spTgt>
                                        </p:tgtEl>
                                        <p:attrNameLst>
                                          <p:attrName>style.visibility</p:attrName>
                                        </p:attrNameLst>
                                      </p:cBhvr>
                                      <p:to>
                                        <p:strVal val="visible"/>
                                      </p:to>
                                    </p:set>
                                    <p:animEffect transition="in" filter="fade">
                                      <p:cBhvr>
                                        <p:cTn id="58" dur="500"/>
                                        <p:tgtEl>
                                          <p:spTgt spid="4">
                                            <p:txEl>
                                              <p:pRg st="21" end="21"/>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2" end="22"/>
                                            </p:txEl>
                                          </p:spTgt>
                                        </p:tgtEl>
                                        <p:attrNameLst>
                                          <p:attrName>style.visibility</p:attrName>
                                        </p:attrNameLst>
                                      </p:cBhvr>
                                      <p:to>
                                        <p:strVal val="visible"/>
                                      </p:to>
                                    </p:set>
                                    <p:animEffect transition="in" filter="fade">
                                      <p:cBhvr>
                                        <p:cTn id="61" dur="500"/>
                                        <p:tgtEl>
                                          <p:spTgt spid="4">
                                            <p:txEl>
                                              <p:pRg st="22" end="22"/>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3" end="23"/>
                                            </p:txEl>
                                          </p:spTgt>
                                        </p:tgtEl>
                                        <p:attrNameLst>
                                          <p:attrName>style.visibility</p:attrName>
                                        </p:attrNameLst>
                                      </p:cBhvr>
                                      <p:to>
                                        <p:strVal val="visible"/>
                                      </p:to>
                                    </p:set>
                                    <p:animEffect transition="in" filter="fade">
                                      <p:cBhvr>
                                        <p:cTn id="64" dur="500"/>
                                        <p:tgtEl>
                                          <p:spTgt spid="4">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26340A-1736-40EB-82EB-861C058CBD3A}"/>
              </a:ext>
            </a:extLst>
          </p:cNvPr>
          <p:cNvSpPr txBox="1"/>
          <p:nvPr/>
        </p:nvSpPr>
        <p:spPr>
          <a:xfrm>
            <a:off x="119336" y="0"/>
            <a:ext cx="12072664" cy="6894195"/>
          </a:xfrm>
          <a:prstGeom prst="rect">
            <a:avLst/>
          </a:prstGeom>
          <a:noFill/>
        </p:spPr>
        <p:txBody>
          <a:bodyPr wrap="square">
            <a:spAutoFit/>
          </a:bodyPr>
          <a:lstStyle/>
          <a:p>
            <a:r>
              <a:rPr lang="en-US" sz="1700" b="0" dirty="0">
                <a:solidFill>
                  <a:srgbClr val="0000FF"/>
                </a:solidFill>
                <a:effectLst/>
                <a:latin typeface="Consolas" panose="020B0609020204030204" pitchFamily="49" charset="0"/>
              </a:rPr>
              <a:t>template</a:t>
            </a:r>
            <a:r>
              <a:rPr lang="en-US" sz="1700" b="0" dirty="0">
                <a:solidFill>
                  <a:srgbClr val="000000"/>
                </a:solidFill>
                <a:effectLst/>
                <a:latin typeface="Consolas" panose="020B0609020204030204" pitchFamily="49" charset="0"/>
              </a:rPr>
              <a:t> &lt;</a:t>
            </a:r>
            <a:r>
              <a:rPr lang="en-US" sz="1700" b="0" dirty="0" err="1">
                <a:solidFill>
                  <a:srgbClr val="0000FF"/>
                </a:solidFill>
                <a:effectLst/>
                <a:latin typeface="Consolas" panose="020B0609020204030204" pitchFamily="49" charset="0"/>
              </a:rPr>
              <a:t>typename</a:t>
            </a:r>
            <a:r>
              <a:rPr lang="en-US" sz="1700" b="0" dirty="0">
                <a:solidFill>
                  <a:srgbClr val="000000"/>
                </a:solidFill>
                <a:effectLst/>
                <a:latin typeface="Consolas" panose="020B0609020204030204" pitchFamily="49" charset="0"/>
              </a:rPr>
              <a:t> T&gt;</a:t>
            </a:r>
          </a:p>
          <a:p>
            <a:r>
              <a:rPr lang="en-US" sz="1700" b="0" dirty="0">
                <a:solidFill>
                  <a:srgbClr val="0000FF"/>
                </a:solidFill>
                <a:effectLst/>
                <a:latin typeface="Consolas" panose="020B0609020204030204" pitchFamily="49" charset="0"/>
              </a:rPr>
              <a:t>class</a:t>
            </a:r>
            <a:r>
              <a:rPr lang="en-US" sz="1700" b="0" dirty="0">
                <a:solidFill>
                  <a:srgbClr val="000000"/>
                </a:solidFill>
                <a:effectLst/>
                <a:latin typeface="Consolas" panose="020B0609020204030204" pitchFamily="49" charset="0"/>
              </a:rPr>
              <a:t> Vector {</a:t>
            </a:r>
          </a:p>
          <a:p>
            <a:r>
              <a:rPr lang="en-US" sz="1700" b="0" dirty="0">
                <a:solidFill>
                  <a:srgbClr val="0000FF"/>
                </a:solidFill>
                <a:effectLst/>
                <a:latin typeface="Consolas" panose="020B0609020204030204" pitchFamily="49" charset="0"/>
              </a:rPr>
              <a:t>public:</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Vector() = </a:t>
            </a:r>
            <a:r>
              <a:rPr lang="en-US" sz="1700" b="0" dirty="0">
                <a:solidFill>
                  <a:srgbClr val="0000FF"/>
                </a:solidFill>
                <a:effectLst/>
                <a:latin typeface="Consolas" panose="020B0609020204030204" pitchFamily="49" charset="0"/>
              </a:rPr>
              <a:t>default</a:t>
            </a:r>
            <a:r>
              <a:rPr lang="en-US" sz="1700" b="0" dirty="0">
                <a:solidFill>
                  <a:srgbClr val="000000"/>
                </a:solidFill>
                <a:effectLst/>
                <a:latin typeface="Consolas" panose="020B0609020204030204" pitchFamily="49" charset="0"/>
              </a:rPr>
              <a:t>;</a:t>
            </a:r>
          </a:p>
          <a:p>
            <a:br>
              <a:rPr lang="en-US" sz="1700" b="0" dirty="0">
                <a:solidFill>
                  <a:srgbClr val="000000"/>
                </a:solidFill>
                <a:effectLst/>
                <a:latin typeface="Consolas" panose="020B0609020204030204" pitchFamily="49" charset="0"/>
              </a:rPr>
            </a:b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explicit</a:t>
            </a:r>
            <a:r>
              <a:rPr lang="en-US" sz="1700" b="0" dirty="0">
                <a:solidFill>
                  <a:srgbClr val="000000"/>
                </a:solidFill>
                <a:effectLst/>
                <a:latin typeface="Consolas" panose="020B0609020204030204" pitchFamily="49" charset="0"/>
              </a:rPr>
              <a:t> Vector(</a:t>
            </a:r>
            <a:r>
              <a:rPr lang="en-US" sz="1700" b="0" dirty="0" err="1">
                <a:solidFill>
                  <a:srgbClr val="0000FF"/>
                </a:solidFill>
                <a:effectLst/>
                <a:latin typeface="Consolas" panose="020B0609020204030204" pitchFamily="49" charset="0"/>
              </a:rPr>
              <a:t>size_t</a:t>
            </a:r>
            <a:r>
              <a:rPr lang="en-US" sz="1700" b="0" dirty="0">
                <a:solidFill>
                  <a:srgbClr val="000000"/>
                </a:solidFill>
                <a:effectLst/>
                <a:latin typeface="Consolas" panose="020B0609020204030204" pitchFamily="49" charset="0"/>
              </a:rPr>
              <a:t> size)</a:t>
            </a:r>
          </a:p>
          <a:p>
            <a:r>
              <a:rPr lang="en-US" sz="1700" b="0" dirty="0">
                <a:solidFill>
                  <a:srgbClr val="000000"/>
                </a:solidFill>
                <a:effectLst/>
                <a:latin typeface="Consolas" panose="020B0609020204030204" pitchFamily="49" charset="0"/>
              </a:rPr>
              <a:t>            : data_(Allocate(size))</a:t>
            </a:r>
          </a:p>
          <a:p>
            <a:r>
              <a:rPr lang="en-US" sz="1700" b="0" dirty="0">
                <a:solidFill>
                  <a:srgbClr val="000000"/>
                </a:solidFill>
                <a:effectLst/>
                <a:latin typeface="Consolas" panose="020B0609020204030204" pitchFamily="49" charset="0"/>
              </a:rPr>
              <a:t>            , capacity_(size)</a:t>
            </a:r>
          </a:p>
          <a:p>
            <a:r>
              <a:rPr lang="en-US" sz="1700" b="0" dirty="0">
                <a:solidFill>
                  <a:srgbClr val="000000"/>
                </a:solidFill>
                <a:effectLst/>
                <a:latin typeface="Consolas" panose="020B0609020204030204" pitchFamily="49" charset="0"/>
              </a:rPr>
              <a:t>            , size_(size)</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err="1">
                <a:solidFill>
                  <a:srgbClr val="0000FF"/>
                </a:solidFill>
                <a:effectLst/>
                <a:latin typeface="Consolas" panose="020B0609020204030204" pitchFamily="49" charset="0"/>
              </a:rPr>
              <a:t>size_t</a:t>
            </a:r>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i</a:t>
            </a:r>
            <a:r>
              <a:rPr lang="en-US" sz="1700" b="0" dirty="0">
                <a:solidFill>
                  <a:srgbClr val="000000"/>
                </a:solidFill>
                <a:effectLst/>
                <a:latin typeface="Consolas" panose="020B0609020204030204" pitchFamily="49" charset="0"/>
              </a:rPr>
              <a:t> = </a:t>
            </a:r>
            <a:r>
              <a:rPr lang="en-US" sz="1700" b="0" dirty="0">
                <a:solidFill>
                  <a:srgbClr val="098658"/>
                </a:solidFill>
                <a:effectLst/>
                <a:latin typeface="Consolas" panose="020B0609020204030204" pitchFamily="49" charset="0"/>
              </a:rPr>
              <a:t>0</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try</a:t>
            </a:r>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for</a:t>
            </a:r>
            <a:r>
              <a:rPr lang="en-US" sz="1700" b="0" dirty="0">
                <a:solidFill>
                  <a:srgbClr val="000000"/>
                </a:solidFill>
                <a:effectLst/>
                <a:latin typeface="Consolas" panose="020B0609020204030204" pitchFamily="49" charset="0"/>
              </a:rPr>
              <a:t> (; </a:t>
            </a:r>
            <a:r>
              <a:rPr lang="en-US" sz="1700" b="0" dirty="0" err="1">
                <a:solidFill>
                  <a:srgbClr val="000000"/>
                </a:solidFill>
                <a:effectLst/>
                <a:latin typeface="Consolas" panose="020B0609020204030204" pitchFamily="49" charset="0"/>
              </a:rPr>
              <a:t>i</a:t>
            </a:r>
            <a:r>
              <a:rPr lang="en-US" sz="1700" b="0" dirty="0">
                <a:solidFill>
                  <a:srgbClr val="000000"/>
                </a:solidFill>
                <a:effectLst/>
                <a:latin typeface="Consolas" panose="020B0609020204030204" pitchFamily="49" charset="0"/>
              </a:rPr>
              <a:t> != size; ++</a:t>
            </a:r>
            <a:r>
              <a:rPr lang="en-US" sz="1700" b="0" dirty="0" err="1">
                <a:solidFill>
                  <a:srgbClr val="000000"/>
                </a:solidFill>
                <a:effectLst/>
                <a:latin typeface="Consolas" panose="020B0609020204030204" pitchFamily="49" charset="0"/>
              </a:rPr>
              <a:t>i</a:t>
            </a:r>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new</a:t>
            </a:r>
            <a:r>
              <a:rPr lang="en-US" sz="1700" b="0" dirty="0">
                <a:solidFill>
                  <a:srgbClr val="000000"/>
                </a:solidFill>
                <a:effectLst/>
                <a:latin typeface="Consolas" panose="020B0609020204030204" pitchFamily="49" charset="0"/>
              </a:rPr>
              <a:t> (data_ + </a:t>
            </a:r>
            <a:r>
              <a:rPr lang="en-US" sz="1700" b="0" dirty="0" err="1">
                <a:solidFill>
                  <a:srgbClr val="000000"/>
                </a:solidFill>
                <a:effectLst/>
                <a:latin typeface="Consolas" panose="020B0609020204030204" pitchFamily="49" charset="0"/>
              </a:rPr>
              <a:t>i</a:t>
            </a:r>
            <a:r>
              <a:rPr lang="en-US" sz="1700" b="0" dirty="0">
                <a:solidFill>
                  <a:srgbClr val="000000"/>
                </a:solidFill>
                <a:effectLst/>
                <a:latin typeface="Consolas" panose="020B0609020204030204" pitchFamily="49" charset="0"/>
              </a:rPr>
              <a:t>) T();</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catch</a:t>
            </a:r>
            <a:r>
              <a:rPr lang="en-US" sz="1700" b="0" dirty="0">
                <a:solidFill>
                  <a:srgbClr val="000000"/>
                </a:solidFill>
                <a:effectLst/>
                <a:latin typeface="Consolas" panose="020B0609020204030204" pitchFamily="49" charset="0"/>
              </a:rPr>
              <a:t> (...) {</a:t>
            </a:r>
          </a:p>
          <a:p>
            <a:r>
              <a:rPr lang="en-US" sz="1700" b="0" dirty="0">
                <a:solidFill>
                  <a:srgbClr val="008000"/>
                </a:solidFill>
                <a:effectLst/>
                <a:latin typeface="Consolas" panose="020B0609020204030204" pitchFamily="49" charset="0"/>
              </a:rPr>
              <a:t>            // </a:t>
            </a:r>
            <a:r>
              <a:rPr lang="ru-RU" sz="1700" b="0" dirty="0">
                <a:solidFill>
                  <a:srgbClr val="008000"/>
                </a:solidFill>
                <a:effectLst/>
                <a:latin typeface="Consolas" panose="020B0609020204030204" pitchFamily="49" charset="0"/>
              </a:rPr>
              <a:t>В переменной </a:t>
            </a:r>
            <a:r>
              <a:rPr lang="en-US" sz="1700" b="0" dirty="0" err="1">
                <a:solidFill>
                  <a:srgbClr val="008000"/>
                </a:solidFill>
                <a:effectLst/>
                <a:latin typeface="Consolas" panose="020B0609020204030204" pitchFamily="49" charset="0"/>
              </a:rPr>
              <a:t>i</a:t>
            </a:r>
            <a:r>
              <a:rPr lang="en-US" sz="1700" b="0" dirty="0">
                <a:solidFill>
                  <a:srgbClr val="008000"/>
                </a:solidFill>
                <a:effectLst/>
                <a:latin typeface="Consolas" panose="020B0609020204030204" pitchFamily="49" charset="0"/>
              </a:rPr>
              <a:t> </a:t>
            </a:r>
            <a:r>
              <a:rPr lang="ru-RU" sz="1700" b="0" dirty="0">
                <a:solidFill>
                  <a:srgbClr val="008000"/>
                </a:solidFill>
                <a:effectLst/>
                <a:latin typeface="Consolas" panose="020B0609020204030204" pitchFamily="49" charset="0"/>
              </a:rPr>
              <a:t>содержится количество созданных элементов.</a:t>
            </a:r>
            <a:endParaRPr lang="ru-RU" sz="1700" b="0" dirty="0">
              <a:solidFill>
                <a:srgbClr val="000000"/>
              </a:solidFill>
              <a:effectLst/>
              <a:latin typeface="Consolas" panose="020B0609020204030204" pitchFamily="49" charset="0"/>
            </a:endParaRPr>
          </a:p>
          <a:p>
            <a:r>
              <a:rPr lang="ru-RU" sz="1700" b="0" dirty="0">
                <a:solidFill>
                  <a:srgbClr val="008000"/>
                </a:solidFill>
                <a:effectLst/>
                <a:latin typeface="Consolas" panose="020B0609020204030204" pitchFamily="49" charset="0"/>
              </a:rPr>
              <a:t>            // Теперь их надо разрушить</a:t>
            </a:r>
            <a:endParaRPr lang="ru-RU" sz="1700" b="0" dirty="0">
              <a:solidFill>
                <a:srgbClr val="000000"/>
              </a:solidFill>
              <a:effectLst/>
              <a:latin typeface="Consolas" panose="020B0609020204030204" pitchFamily="49" charset="0"/>
            </a:endParaRPr>
          </a:p>
          <a:p>
            <a:r>
              <a:rPr lang="ru-RU"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DestroyN</a:t>
            </a:r>
            <a:r>
              <a:rPr lang="en-US" sz="1700" b="0" dirty="0">
                <a:solidFill>
                  <a:srgbClr val="000000"/>
                </a:solidFill>
                <a:effectLst/>
                <a:latin typeface="Consolas" panose="020B0609020204030204" pitchFamily="49" charset="0"/>
              </a:rPr>
              <a:t>(data_, </a:t>
            </a:r>
            <a:r>
              <a:rPr lang="en-US" sz="1700" b="0" dirty="0" err="1">
                <a:solidFill>
                  <a:srgbClr val="000000"/>
                </a:solidFill>
                <a:effectLst/>
                <a:latin typeface="Consolas" panose="020B0609020204030204" pitchFamily="49" charset="0"/>
              </a:rPr>
              <a:t>i</a:t>
            </a:r>
            <a:r>
              <a:rPr lang="en-US" sz="1700" b="0" dirty="0">
                <a:solidFill>
                  <a:srgbClr val="000000"/>
                </a:solidFill>
                <a:effectLst/>
                <a:latin typeface="Consolas" panose="020B0609020204030204" pitchFamily="49" charset="0"/>
              </a:rPr>
              <a:t>);</a:t>
            </a:r>
          </a:p>
          <a:p>
            <a:r>
              <a:rPr lang="en-US" sz="1700" b="0" dirty="0">
                <a:solidFill>
                  <a:srgbClr val="008000"/>
                </a:solidFill>
                <a:effectLst/>
                <a:latin typeface="Consolas" panose="020B0609020204030204" pitchFamily="49" charset="0"/>
              </a:rPr>
              <a:t>            // </a:t>
            </a:r>
            <a:r>
              <a:rPr lang="ru-RU" sz="1700" b="0" dirty="0">
                <a:solidFill>
                  <a:srgbClr val="008000"/>
                </a:solidFill>
                <a:effectLst/>
                <a:latin typeface="Consolas" panose="020B0609020204030204" pitchFamily="49" charset="0"/>
              </a:rPr>
              <a:t>Освобождаем память, выделенную через </a:t>
            </a:r>
            <a:r>
              <a:rPr lang="en-US" sz="1700" b="0" dirty="0">
                <a:solidFill>
                  <a:srgbClr val="008000"/>
                </a:solidFill>
                <a:effectLst/>
                <a:latin typeface="Consolas" panose="020B0609020204030204" pitchFamily="49" charset="0"/>
              </a:rPr>
              <a:t>Allocate</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Deallocate(data_);</a:t>
            </a:r>
          </a:p>
          <a:p>
            <a:r>
              <a:rPr lang="en-US" sz="1700" b="0" dirty="0">
                <a:solidFill>
                  <a:srgbClr val="008000"/>
                </a:solidFill>
                <a:effectLst/>
                <a:latin typeface="Consolas" panose="020B0609020204030204" pitchFamily="49" charset="0"/>
              </a:rPr>
              <a:t>            // </a:t>
            </a:r>
            <a:r>
              <a:rPr lang="ru-RU" sz="1700" b="0" dirty="0" err="1">
                <a:solidFill>
                  <a:srgbClr val="008000"/>
                </a:solidFill>
                <a:effectLst/>
                <a:latin typeface="Consolas" panose="020B0609020204030204" pitchFamily="49" charset="0"/>
              </a:rPr>
              <a:t>Перевыбрасываем</a:t>
            </a:r>
            <a:r>
              <a:rPr lang="ru-RU" sz="1700" b="0" dirty="0">
                <a:solidFill>
                  <a:srgbClr val="008000"/>
                </a:solidFill>
                <a:effectLst/>
                <a:latin typeface="Consolas" panose="020B0609020204030204" pitchFamily="49" charset="0"/>
              </a:rPr>
              <a:t> пойманное исключение, чтобы сообщить об ошибке создания объекта</a:t>
            </a:r>
            <a:endParaRPr lang="ru-RU" sz="1700" b="0" dirty="0">
              <a:solidFill>
                <a:srgbClr val="000000"/>
              </a:solidFill>
              <a:effectLst/>
              <a:latin typeface="Consolas" panose="020B0609020204030204" pitchFamily="49" charset="0"/>
            </a:endParaRPr>
          </a:p>
          <a:p>
            <a:r>
              <a:rPr lang="ru-RU"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throw</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5104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fade">
                                      <p:cBhvr>
                                        <p:cTn id="12" dur="500"/>
                                        <p:tgtEl>
                                          <p:spTgt spid="3">
                                            <p:txEl>
                                              <p:pRg st="10" end="1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animEffect transition="in" filter="fade">
                                      <p:cBhvr>
                                        <p:cTn id="15" dur="500"/>
                                        <p:tgtEl>
                                          <p:spTgt spid="3">
                                            <p:txEl>
                                              <p:pRg st="11" end="1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2" end="12"/>
                                            </p:txEl>
                                          </p:spTgt>
                                        </p:tgtEl>
                                        <p:attrNameLst>
                                          <p:attrName>style.visibility</p:attrName>
                                        </p:attrNameLst>
                                      </p:cBhvr>
                                      <p:to>
                                        <p:strVal val="visible"/>
                                      </p:to>
                                    </p:set>
                                    <p:animEffect transition="in" filter="fade">
                                      <p:cBhvr>
                                        <p:cTn id="18" dur="500"/>
                                        <p:tgtEl>
                                          <p:spTgt spid="3">
                                            <p:txEl>
                                              <p:pRg st="12" end="1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animEffect transition="in" filter="fade">
                                      <p:cBhvr>
                                        <p:cTn id="21" dur="500"/>
                                        <p:tgtEl>
                                          <p:spTgt spid="3">
                                            <p:txEl>
                                              <p:pRg st="13" end="1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14" end="14"/>
                                            </p:txEl>
                                          </p:spTgt>
                                        </p:tgtEl>
                                        <p:attrNameLst>
                                          <p:attrName>style.visibility</p:attrName>
                                        </p:attrNameLst>
                                      </p:cBhvr>
                                      <p:to>
                                        <p:strVal val="visible"/>
                                      </p:to>
                                    </p:set>
                                    <p:animEffect transition="in" filter="fade">
                                      <p:cBhvr>
                                        <p:cTn id="26" dur="500"/>
                                        <p:tgtEl>
                                          <p:spTgt spid="3">
                                            <p:txEl>
                                              <p:pRg st="14" end="1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animEffect transition="in" filter="fade">
                                      <p:cBhvr>
                                        <p:cTn id="29" dur="500"/>
                                        <p:tgtEl>
                                          <p:spTgt spid="3">
                                            <p:txEl>
                                              <p:pRg st="15" end="1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6" end="16"/>
                                            </p:txEl>
                                          </p:spTgt>
                                        </p:tgtEl>
                                        <p:attrNameLst>
                                          <p:attrName>style.visibility</p:attrName>
                                        </p:attrNameLst>
                                      </p:cBhvr>
                                      <p:to>
                                        <p:strVal val="visible"/>
                                      </p:to>
                                    </p:set>
                                    <p:animEffect transition="in" filter="fade">
                                      <p:cBhvr>
                                        <p:cTn id="32" dur="500"/>
                                        <p:tgtEl>
                                          <p:spTgt spid="3">
                                            <p:txEl>
                                              <p:pRg st="16" end="1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7" end="17"/>
                                            </p:txEl>
                                          </p:spTgt>
                                        </p:tgtEl>
                                        <p:attrNameLst>
                                          <p:attrName>style.visibility</p:attrName>
                                        </p:attrNameLst>
                                      </p:cBhvr>
                                      <p:to>
                                        <p:strVal val="visible"/>
                                      </p:to>
                                    </p:set>
                                    <p:animEffect transition="in" filter="fade">
                                      <p:cBhvr>
                                        <p:cTn id="35" dur="500"/>
                                        <p:tgtEl>
                                          <p:spTgt spid="3">
                                            <p:txEl>
                                              <p:pRg st="17" end="1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20" end="20"/>
                                            </p:txEl>
                                          </p:spTgt>
                                        </p:tgtEl>
                                        <p:attrNameLst>
                                          <p:attrName>style.visibility</p:attrName>
                                        </p:attrNameLst>
                                      </p:cBhvr>
                                      <p:to>
                                        <p:strVal val="visible"/>
                                      </p:to>
                                    </p:set>
                                    <p:animEffect transition="in" filter="fade">
                                      <p:cBhvr>
                                        <p:cTn id="44" dur="500"/>
                                        <p:tgtEl>
                                          <p:spTgt spid="3">
                                            <p:txEl>
                                              <p:pRg st="20" end="2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21" end="21"/>
                                            </p:txEl>
                                          </p:spTgt>
                                        </p:tgtEl>
                                        <p:attrNameLst>
                                          <p:attrName>style.visibility</p:attrName>
                                        </p:attrNameLst>
                                      </p:cBhvr>
                                      <p:to>
                                        <p:strVal val="visible"/>
                                      </p:to>
                                    </p:set>
                                    <p:animEffect transition="in" filter="fade">
                                      <p:cBhvr>
                                        <p:cTn id="47" dur="500"/>
                                        <p:tgtEl>
                                          <p:spTgt spid="3">
                                            <p:txEl>
                                              <p:pRg st="21" end="2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2" end="22"/>
                                            </p:txEl>
                                          </p:spTgt>
                                        </p:tgtEl>
                                        <p:attrNameLst>
                                          <p:attrName>style.visibility</p:attrName>
                                        </p:attrNameLst>
                                      </p:cBhvr>
                                      <p:to>
                                        <p:strVal val="visible"/>
                                      </p:to>
                                    </p:set>
                                    <p:animEffect transition="in" filter="fade">
                                      <p:cBhvr>
                                        <p:cTn id="50" dur="500"/>
                                        <p:tgtEl>
                                          <p:spTgt spid="3">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81950E-E657-4980-AA49-9E275D5B8441}"/>
              </a:ext>
            </a:extLst>
          </p:cNvPr>
          <p:cNvSpPr>
            <a:spLocks noGrp="1"/>
          </p:cNvSpPr>
          <p:nvPr>
            <p:ph type="title"/>
          </p:nvPr>
        </p:nvSpPr>
        <p:spPr/>
        <p:txBody>
          <a:bodyPr/>
          <a:lstStyle/>
          <a:p>
            <a:r>
              <a:rPr lang="ru-RU" dirty="0"/>
              <a:t>Функции для работы с неинициализированной памятью</a:t>
            </a:r>
          </a:p>
        </p:txBody>
      </p:sp>
      <p:sp>
        <p:nvSpPr>
          <p:cNvPr id="3" name="Объект 2">
            <a:extLst>
              <a:ext uri="{FF2B5EF4-FFF2-40B4-BE49-F238E27FC236}">
                <a16:creationId xmlns:a16="http://schemas.microsoft.com/office/drawing/2014/main" id="{DC5A8D33-9DBC-4057-8D37-994B0CC90652}"/>
              </a:ext>
            </a:extLst>
          </p:cNvPr>
          <p:cNvSpPr>
            <a:spLocks noGrp="1"/>
          </p:cNvSpPr>
          <p:nvPr>
            <p:ph idx="1"/>
          </p:nvPr>
        </p:nvSpPr>
        <p:spPr/>
        <p:txBody>
          <a:bodyPr>
            <a:normAutofit fontScale="92500"/>
          </a:bodyPr>
          <a:lstStyle/>
          <a:p>
            <a:r>
              <a:rPr lang="ru-RU" dirty="0"/>
              <a:t>Создают и удаляют группы объектов в неинициализированной памяти</a:t>
            </a:r>
          </a:p>
          <a:p>
            <a:pPr lvl="1"/>
            <a:r>
              <a:rPr lang="en-US" dirty="0">
                <a:hlinkClick r:id="rId2"/>
              </a:rPr>
              <a:t>std::</a:t>
            </a:r>
            <a:r>
              <a:rPr lang="en-US" dirty="0" err="1">
                <a:hlinkClick r:id="rId2"/>
              </a:rPr>
              <a:t>uninitialized_copy</a:t>
            </a:r>
            <a:r>
              <a:rPr lang="en-US" dirty="0"/>
              <a:t> </a:t>
            </a:r>
            <a:r>
              <a:rPr lang="ru-RU" dirty="0"/>
              <a:t>и</a:t>
            </a:r>
            <a:r>
              <a:rPr lang="en-US" dirty="0"/>
              <a:t> </a:t>
            </a:r>
            <a:r>
              <a:rPr lang="en-US" dirty="0">
                <a:hlinkClick r:id="rId3"/>
              </a:rPr>
              <a:t>std::</a:t>
            </a:r>
            <a:r>
              <a:rPr lang="en-US" dirty="0" err="1">
                <a:hlinkClick r:id="rId3"/>
              </a:rPr>
              <a:t>uninitialized_copy_n</a:t>
            </a:r>
            <a:endParaRPr lang="en-US" dirty="0"/>
          </a:p>
          <a:p>
            <a:pPr lvl="1"/>
            <a:r>
              <a:rPr lang="en-US" dirty="0">
                <a:hlinkClick r:id="rId4"/>
              </a:rPr>
              <a:t>std::</a:t>
            </a:r>
            <a:r>
              <a:rPr lang="en-US" dirty="0" err="1">
                <a:hlinkClick r:id="rId4"/>
              </a:rPr>
              <a:t>uninitialized_fill</a:t>
            </a:r>
            <a:r>
              <a:rPr lang="en-US" dirty="0"/>
              <a:t> </a:t>
            </a:r>
            <a:r>
              <a:rPr lang="ru-RU" dirty="0"/>
              <a:t>и </a:t>
            </a:r>
            <a:r>
              <a:rPr lang="en-US" dirty="0">
                <a:hlinkClick r:id="rId5"/>
              </a:rPr>
              <a:t>std::</a:t>
            </a:r>
            <a:r>
              <a:rPr lang="en-US" dirty="0" err="1">
                <a:hlinkClick r:id="rId5"/>
              </a:rPr>
              <a:t>uninitialized_fill_n</a:t>
            </a:r>
            <a:endParaRPr lang="en-US" dirty="0"/>
          </a:p>
          <a:p>
            <a:pPr lvl="1"/>
            <a:r>
              <a:rPr lang="en-US" dirty="0">
                <a:hlinkClick r:id="rId6"/>
              </a:rPr>
              <a:t>std::</a:t>
            </a:r>
            <a:r>
              <a:rPr lang="en-US" dirty="0" err="1">
                <a:hlinkClick r:id="rId6"/>
              </a:rPr>
              <a:t>uninitialized_move</a:t>
            </a:r>
            <a:r>
              <a:rPr lang="en-US" dirty="0"/>
              <a:t> </a:t>
            </a:r>
            <a:r>
              <a:rPr lang="ru-RU" dirty="0"/>
              <a:t>и </a:t>
            </a:r>
            <a:r>
              <a:rPr lang="en-US" dirty="0">
                <a:hlinkClick r:id="rId7"/>
              </a:rPr>
              <a:t>std::</a:t>
            </a:r>
            <a:r>
              <a:rPr lang="en-US" dirty="0" err="1">
                <a:hlinkClick r:id="rId7"/>
              </a:rPr>
              <a:t>uninitialized_move_n</a:t>
            </a:r>
            <a:endParaRPr lang="en-US" dirty="0"/>
          </a:p>
          <a:p>
            <a:pPr lvl="1"/>
            <a:r>
              <a:rPr lang="en-US" dirty="0">
                <a:hlinkClick r:id="rId8"/>
              </a:rPr>
              <a:t>std::</a:t>
            </a:r>
            <a:r>
              <a:rPr lang="en-US" dirty="0" err="1">
                <a:hlinkClick r:id="rId8"/>
              </a:rPr>
              <a:t>uninitialized_default_construct</a:t>
            </a:r>
            <a:r>
              <a:rPr lang="en-US" dirty="0"/>
              <a:t> </a:t>
            </a:r>
            <a:r>
              <a:rPr lang="ru-RU" dirty="0"/>
              <a:t>и </a:t>
            </a:r>
            <a:r>
              <a:rPr lang="en-US" dirty="0">
                <a:hlinkClick r:id="rId9"/>
              </a:rPr>
              <a:t>std::</a:t>
            </a:r>
            <a:r>
              <a:rPr lang="en-US" dirty="0" err="1">
                <a:hlinkClick r:id="rId9"/>
              </a:rPr>
              <a:t>uninitialized_default_construct_n</a:t>
            </a:r>
            <a:endParaRPr lang="en-US" dirty="0"/>
          </a:p>
          <a:p>
            <a:pPr lvl="1"/>
            <a:r>
              <a:rPr lang="en-US" dirty="0">
                <a:hlinkClick r:id="rId10"/>
              </a:rPr>
              <a:t>std::</a:t>
            </a:r>
            <a:r>
              <a:rPr lang="en-US" dirty="0" err="1">
                <a:hlinkClick r:id="rId10"/>
              </a:rPr>
              <a:t>uninitialized_value_construct</a:t>
            </a:r>
            <a:r>
              <a:rPr lang="en-US" dirty="0"/>
              <a:t> </a:t>
            </a:r>
            <a:r>
              <a:rPr lang="ru-RU" dirty="0"/>
              <a:t>и </a:t>
            </a:r>
            <a:r>
              <a:rPr lang="en-US" dirty="0">
                <a:hlinkClick r:id="rId11"/>
              </a:rPr>
              <a:t>std::</a:t>
            </a:r>
            <a:r>
              <a:rPr lang="en-US" dirty="0" err="1">
                <a:hlinkClick r:id="rId11"/>
              </a:rPr>
              <a:t>uninitialized_value_construct_n</a:t>
            </a:r>
            <a:endParaRPr lang="en-US" dirty="0"/>
          </a:p>
          <a:p>
            <a:pPr lvl="1"/>
            <a:r>
              <a:rPr lang="en-US" dirty="0">
                <a:hlinkClick r:id="rId12"/>
              </a:rPr>
              <a:t>std::</a:t>
            </a:r>
            <a:r>
              <a:rPr lang="en-US" dirty="0" err="1">
                <a:hlinkClick r:id="rId12"/>
              </a:rPr>
              <a:t>destroy_at</a:t>
            </a:r>
            <a:endParaRPr lang="en-US" dirty="0"/>
          </a:p>
          <a:p>
            <a:pPr lvl="1"/>
            <a:r>
              <a:rPr lang="en-US" dirty="0">
                <a:hlinkClick r:id="rId13"/>
              </a:rPr>
              <a:t>std::destroy</a:t>
            </a:r>
            <a:r>
              <a:rPr lang="en-US" dirty="0"/>
              <a:t> </a:t>
            </a:r>
            <a:r>
              <a:rPr lang="ru-RU" dirty="0"/>
              <a:t>и </a:t>
            </a:r>
            <a:r>
              <a:rPr lang="en-US" dirty="0">
                <a:hlinkClick r:id="rId14"/>
              </a:rPr>
              <a:t>std::</a:t>
            </a:r>
            <a:r>
              <a:rPr lang="en-US" dirty="0" err="1">
                <a:hlinkClick r:id="rId14"/>
              </a:rPr>
              <a:t>destroy_n</a:t>
            </a:r>
            <a:endParaRPr lang="en-US" dirty="0"/>
          </a:p>
          <a:p>
            <a:pPr lvl="1"/>
            <a:r>
              <a:rPr lang="en-US" dirty="0">
                <a:hlinkClick r:id="rId15"/>
              </a:rPr>
              <a:t>std::</a:t>
            </a:r>
            <a:r>
              <a:rPr lang="en-US" dirty="0" err="1">
                <a:hlinkClick r:id="rId15"/>
              </a:rPr>
              <a:t>construct_at</a:t>
            </a:r>
            <a:endParaRPr lang="ru-RU" dirty="0"/>
          </a:p>
          <a:p>
            <a:r>
              <a:rPr lang="ru-RU" dirty="0"/>
              <a:t>Если конструктор выбросит исключение, они удаляют элементы, которые были сконструированы</a:t>
            </a:r>
          </a:p>
        </p:txBody>
      </p:sp>
    </p:spTree>
    <p:extLst>
      <p:ext uri="{BB962C8B-B14F-4D97-AF65-F5344CB8AC3E}">
        <p14:creationId xmlns:p14="http://schemas.microsoft.com/office/powerpoint/2010/main" val="25954450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3E7548D-8AC5-4DC5-8FB2-969129B18529}"/>
              </a:ext>
            </a:extLst>
          </p:cNvPr>
          <p:cNvSpPr>
            <a:spLocks noGrp="1"/>
          </p:cNvSpPr>
          <p:nvPr>
            <p:ph type="title"/>
          </p:nvPr>
        </p:nvSpPr>
        <p:spPr/>
        <p:txBody>
          <a:bodyPr/>
          <a:lstStyle/>
          <a:p>
            <a:r>
              <a:rPr lang="ru-RU" dirty="0"/>
              <a:t>Прочие средства работы с динамической памятью</a:t>
            </a:r>
          </a:p>
        </p:txBody>
      </p:sp>
      <p:sp>
        <p:nvSpPr>
          <p:cNvPr id="5" name="Текст 4">
            <a:extLst>
              <a:ext uri="{FF2B5EF4-FFF2-40B4-BE49-F238E27FC236}">
                <a16:creationId xmlns:a16="http://schemas.microsoft.com/office/drawing/2014/main" id="{A604F2FF-9579-466B-B316-DBF4299AA04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631845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E10DD5-7482-4BFE-91F7-8A3C23D2C006}"/>
              </a:ext>
            </a:extLst>
          </p:cNvPr>
          <p:cNvSpPr>
            <a:spLocks noGrp="1"/>
          </p:cNvSpPr>
          <p:nvPr>
            <p:ph type="title"/>
          </p:nvPr>
        </p:nvSpPr>
        <p:spPr/>
        <p:txBody>
          <a:bodyPr>
            <a:normAutofit/>
          </a:bodyPr>
          <a:lstStyle/>
          <a:p>
            <a:r>
              <a:rPr lang="ru-RU" dirty="0"/>
              <a:t>Сколько объектов создаётся внутри функции </a:t>
            </a:r>
            <a:r>
              <a:rPr lang="en-US" dirty="0"/>
              <a:t>main?</a:t>
            </a:r>
            <a:endParaRPr lang="ru-RU" dirty="0"/>
          </a:p>
        </p:txBody>
      </p:sp>
      <p:sp>
        <p:nvSpPr>
          <p:cNvPr id="4" name="TextBox 3">
            <a:extLst>
              <a:ext uri="{FF2B5EF4-FFF2-40B4-BE49-F238E27FC236}">
                <a16:creationId xmlns:a16="http://schemas.microsoft.com/office/drawing/2014/main" id="{CF8ECFBA-CCB9-4522-AEC0-33C6DEA12787}"/>
              </a:ext>
            </a:extLst>
          </p:cNvPr>
          <p:cNvSpPr txBox="1"/>
          <p:nvPr/>
        </p:nvSpPr>
        <p:spPr>
          <a:xfrm>
            <a:off x="1981200" y="2367171"/>
            <a:ext cx="4613564" cy="2123658"/>
          </a:xfrm>
          <a:prstGeom prst="rect">
            <a:avLst/>
          </a:prstGeom>
          <a:noFill/>
        </p:spPr>
        <p:txBody>
          <a:bodyPr wrap="square">
            <a:spAutoFit/>
          </a:bodyPr>
          <a:lstStyle/>
          <a:p>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x = 0;</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n = 5;</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&amp; r = x;</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F1632E0-29A1-4ED8-B707-D7785B05CBC7}"/>
              </a:ext>
            </a:extLst>
          </p:cNvPr>
          <p:cNvSpPr txBox="1"/>
          <p:nvPr/>
        </p:nvSpPr>
        <p:spPr>
          <a:xfrm>
            <a:off x="6456040" y="5301208"/>
            <a:ext cx="4032448" cy="923330"/>
          </a:xfrm>
          <a:prstGeom prst="rect">
            <a:avLst/>
          </a:prstGeom>
          <a:noFill/>
        </p:spPr>
        <p:txBody>
          <a:bodyPr wrap="square" rtlCol="0">
            <a:spAutoFit/>
          </a:bodyPr>
          <a:lstStyle/>
          <a:p>
            <a:r>
              <a:rPr lang="ru-RU" dirty="0"/>
              <a:t>Ответ: 2</a:t>
            </a:r>
          </a:p>
          <a:p>
            <a:r>
              <a:rPr lang="en-US" dirty="0"/>
              <a:t>x </a:t>
            </a:r>
            <a:r>
              <a:rPr lang="ru-RU" dirty="0"/>
              <a:t>и </a:t>
            </a:r>
            <a:r>
              <a:rPr lang="en-US" dirty="0"/>
              <a:t>n</a:t>
            </a:r>
          </a:p>
          <a:p>
            <a:r>
              <a:rPr lang="en-US" dirty="0"/>
              <a:t>r – </a:t>
            </a:r>
            <a:r>
              <a:rPr lang="ru-RU" dirty="0"/>
              <a:t>ссылка на существующий объект</a:t>
            </a:r>
            <a:r>
              <a:rPr lang="en-US" dirty="0"/>
              <a:t> x</a:t>
            </a:r>
            <a:endParaRPr lang="ru-RU" dirty="0"/>
          </a:p>
        </p:txBody>
      </p:sp>
    </p:spTree>
    <p:extLst>
      <p:ext uri="{BB962C8B-B14F-4D97-AF65-F5344CB8AC3E}">
        <p14:creationId xmlns:p14="http://schemas.microsoft.com/office/powerpoint/2010/main" val="210914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idx="1"/>
          </p:nvPr>
        </p:nvSpPr>
        <p:spPr>
          <a:xfrm>
            <a:off x="1055440" y="2017714"/>
            <a:ext cx="9865096"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85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66785859-6921-4995-984B-443DBEDD32B1}"/>
              </a:ext>
            </a:extLst>
          </p:cNvPr>
          <p:cNvSpPr>
            <a:spLocks noGrp="1"/>
          </p:cNvSpPr>
          <p:nvPr>
            <p:ph type="title"/>
          </p:nvPr>
        </p:nvSpPr>
        <p:spPr/>
        <p:txBody>
          <a:bodyPr/>
          <a:lstStyle/>
          <a:p>
            <a:r>
              <a:rPr lang="ru-RU" dirty="0"/>
              <a:t>Проблемы ручного управления памятью</a:t>
            </a:r>
          </a:p>
        </p:txBody>
      </p:sp>
      <p:sp>
        <p:nvSpPr>
          <p:cNvPr id="5" name="Текст 4">
            <a:extLst>
              <a:ext uri="{FF2B5EF4-FFF2-40B4-BE49-F238E27FC236}">
                <a16:creationId xmlns:a16="http://schemas.microsoft.com/office/drawing/2014/main" id="{934CF4CA-597D-407F-9ADD-25F0D335FBAF}"/>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8376029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«Висячие» ссылки (</a:t>
            </a:r>
            <a:r>
              <a:rPr lang="en-US" dirty="0"/>
              <a:t>dangling pointers)</a:t>
            </a:r>
            <a:endParaRPr lang="ru-RU" dirty="0"/>
          </a:p>
        </p:txBody>
      </p:sp>
      <p:sp>
        <p:nvSpPr>
          <p:cNvPr id="3" name="Объект 2"/>
          <p:cNvSpPr>
            <a:spLocks noGrp="1"/>
          </p:cNvSpPr>
          <p:nvPr>
            <p:ph idx="1"/>
          </p:nvPr>
        </p:nvSpPr>
        <p:spPr/>
        <p:txBody>
          <a:bodyPr>
            <a:normAutofit/>
          </a:bodyPr>
          <a:lstStyle/>
          <a:p>
            <a:r>
              <a:rPr lang="ru-RU" dirty="0"/>
              <a:t>После удаления объекта все указатели на него становятся «висячими»</a:t>
            </a:r>
          </a:p>
          <a:p>
            <a:pPr lvl="1"/>
            <a:r>
              <a:rPr lang="ru-RU" dirty="0"/>
              <a:t>Область памяти может быть отдана ОС и стать недоступной, либо использоваться новым объектом</a:t>
            </a:r>
          </a:p>
          <a:p>
            <a:pPr lvl="1"/>
            <a:r>
              <a:rPr lang="ru-RU" dirty="0"/>
              <a:t>Разыменование или попытка повторного удаления приведет либо к аварийной остановке программы, либо к неопределенному поведению</a:t>
            </a:r>
          </a:p>
          <a:p>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800" dirty="0"/>
              <a:t>Утечки памяти (</a:t>
            </a:r>
            <a:r>
              <a:rPr lang="en-US" sz="4800" dirty="0"/>
              <a:t>memory leaks)</a:t>
            </a:r>
            <a:endParaRPr lang="ru-RU" sz="4800" dirty="0"/>
          </a:p>
        </p:txBody>
      </p:sp>
      <p:sp>
        <p:nvSpPr>
          <p:cNvPr id="3" name="Объект 2"/>
          <p:cNvSpPr>
            <a:spLocks noGrp="1"/>
          </p:cNvSpPr>
          <p:nvPr>
            <p:ph idx="1"/>
          </p:nvPr>
        </p:nvSpPr>
        <p:spPr/>
        <p:txBody>
          <a:bodyPr>
            <a:normAutofit/>
          </a:bodyPr>
          <a:lstStyle/>
          <a:p>
            <a:r>
              <a:rPr lang="ru-RU" dirty="0"/>
              <a:t>Причины:</a:t>
            </a:r>
          </a:p>
          <a:p>
            <a:pPr lvl="1"/>
            <a:r>
              <a:rPr lang="ru-RU" dirty="0"/>
              <a:t>Программист не удалил объект после завершения использования</a:t>
            </a:r>
          </a:p>
          <a:p>
            <a:pPr lvl="1"/>
            <a:r>
              <a:rPr lang="ru-RU" dirty="0"/>
              <a:t>Ссылающемуся на объект указателю присвоено новое значение, тогда как на объект нет других ссылок</a:t>
            </a:r>
          </a:p>
          <a:p>
            <a:pPr lvl="2"/>
            <a:r>
              <a:rPr lang="ru-RU" dirty="0"/>
              <a:t>Объект становится недоступен </a:t>
            </a:r>
            <a:r>
              <a:rPr lang="ru-RU" dirty="0" err="1"/>
              <a:t>програмно</a:t>
            </a:r>
            <a:r>
              <a:rPr lang="ru-RU" dirty="0"/>
              <a:t>, но продолжает занимать память</a:t>
            </a:r>
          </a:p>
          <a:p>
            <a:r>
              <a:rPr lang="ru-RU" dirty="0"/>
              <a:t>Следствие</a:t>
            </a:r>
          </a:p>
          <a:p>
            <a:pPr lvl="1"/>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086654CA-CDAF-4470-8BA1-A5DA8A68FC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285" y="0"/>
            <a:ext cx="11103430" cy="6858000"/>
          </a:xfrm>
          <a:prstGeom prst="rect">
            <a:avLst/>
          </a:prstGeom>
        </p:spPr>
      </p:pic>
      <p:sp>
        <p:nvSpPr>
          <p:cNvPr id="7" name="TextBox 6">
            <a:extLst>
              <a:ext uri="{FF2B5EF4-FFF2-40B4-BE49-F238E27FC236}">
                <a16:creationId xmlns:a16="http://schemas.microsoft.com/office/drawing/2014/main" id="{F025AFFD-2507-49A8-BE5E-299E7A093223}"/>
              </a:ext>
            </a:extLst>
          </p:cNvPr>
          <p:cNvSpPr txBox="1"/>
          <p:nvPr/>
        </p:nvSpPr>
        <p:spPr>
          <a:xfrm>
            <a:off x="1097031" y="5085184"/>
            <a:ext cx="9997937" cy="1446550"/>
          </a:xfrm>
          <a:prstGeom prst="rect">
            <a:avLst/>
          </a:prstGeom>
          <a:noFill/>
        </p:spPr>
        <p:txBody>
          <a:bodyPr wrap="square" rtlCol="0">
            <a:spAutoFit/>
          </a:bodyPr>
          <a:lstStyle/>
          <a:p>
            <a:pPr algn="ctr"/>
            <a:r>
              <a:rPr lang="ru-RU" sz="4400" dirty="0">
                <a:solidFill>
                  <a:schemeClr val="bg1"/>
                </a:solidFill>
                <a:effectLst>
                  <a:outerShdw blurRad="38100" dist="38100" dir="2700000" algn="tl">
                    <a:srgbClr val="000000">
                      <a:alpha val="43137"/>
                    </a:srgbClr>
                  </a:outerShdw>
                </a:effectLst>
                <a:latin typeface="Impact" panose="020B0806030902050204" pitchFamily="34" charset="0"/>
              </a:rPr>
              <a:t>Помогите Даше</a:t>
            </a:r>
            <a:endParaRPr lang="en-US" sz="4400" dirty="0">
              <a:solidFill>
                <a:schemeClr val="bg1"/>
              </a:solidFill>
              <a:effectLst>
                <a:outerShdw blurRad="38100" dist="38100" dir="2700000" algn="tl">
                  <a:srgbClr val="000000">
                    <a:alpha val="43137"/>
                  </a:srgbClr>
                </a:outerShdw>
              </a:effectLst>
              <a:latin typeface="Impact" panose="020B0806030902050204" pitchFamily="34" charset="0"/>
            </a:endParaRPr>
          </a:p>
          <a:p>
            <a:pPr algn="ctr"/>
            <a:r>
              <a:rPr lang="ru-RU" sz="4400" dirty="0">
                <a:solidFill>
                  <a:schemeClr val="bg1"/>
                </a:solidFill>
                <a:effectLst>
                  <a:outerShdw blurRad="38100" dist="38100" dir="2700000" algn="tl">
                    <a:srgbClr val="000000">
                      <a:alpha val="43137"/>
                    </a:srgbClr>
                  </a:outerShdw>
                </a:effectLst>
                <a:latin typeface="Impact" panose="020B0806030902050204" pitchFamily="34" charset="0"/>
              </a:rPr>
              <a:t>найти проблемы при работе с памятью</a:t>
            </a:r>
          </a:p>
        </p:txBody>
      </p:sp>
    </p:spTree>
    <p:extLst>
      <p:ext uri="{BB962C8B-B14F-4D97-AF65-F5344CB8AC3E}">
        <p14:creationId xmlns:p14="http://schemas.microsoft.com/office/powerpoint/2010/main" val="33875117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767408" y="117694"/>
            <a:ext cx="9942784" cy="6740307"/>
          </a:xfrm>
          <a:prstGeom prst="rect">
            <a:avLst/>
          </a:prstGeom>
        </p:spPr>
        <p:txBody>
          <a:bodyPr wrap="square">
            <a:spAutoFit/>
          </a:bodyPr>
          <a:lstStyle/>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pIntArray</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[100];</a:t>
            </a:r>
          </a:p>
          <a:p>
            <a:pPr defTabSz="179388"/>
            <a:r>
              <a:rPr lang="ru-RU" sz="1600" dirty="0">
                <a:solidFill>
                  <a:srgbClr val="6F008A"/>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free</a:t>
            </a:r>
            <a:r>
              <a:rPr lang="ru-RU" sz="1600" dirty="0">
                <a:solidFill>
                  <a:srgbClr val="FF0000"/>
                </a:solidFill>
                <a:highlight>
                  <a:srgbClr val="FFFFFF"/>
                </a:highlight>
                <a:latin typeface="Consolas" panose="020B0609020204030204" pitchFamily="49" charset="0"/>
              </a:rPr>
              <a:t>(</a:t>
            </a:r>
            <a:r>
              <a:rPr lang="ru-RU" sz="1600" dirty="0" err="1">
                <a:solidFill>
                  <a:srgbClr val="FF0000"/>
                </a:solidFill>
                <a:highlight>
                  <a:srgbClr val="FFFFFF"/>
                </a:highlight>
                <a:latin typeface="Consolas" panose="020B0609020204030204" pitchFamily="49" charset="0"/>
              </a:rPr>
              <a:t>pIntArray</a:t>
            </a:r>
            <a:r>
              <a:rPr lang="ru-RU" sz="1600" dirty="0">
                <a:solidFill>
                  <a:srgbClr val="FF0000"/>
                </a:solidFill>
                <a:highlight>
                  <a:srgbClr val="FFFFFF"/>
                </a:highlight>
                <a:latin typeface="Consolas" panose="020B0609020204030204" pitchFamily="49" charset="0"/>
              </a:rPr>
              <a:t>);</a:t>
            </a:r>
          </a:p>
          <a:p>
            <a:pPr defTabSz="179388"/>
            <a:r>
              <a:rPr lang="ru-RU" sz="1600" dirty="0">
                <a:solidFill>
                  <a:srgbClr val="FF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использование </a:t>
            </a:r>
            <a:r>
              <a:rPr lang="ru-RU" sz="1600" dirty="0" err="1">
                <a:solidFill>
                  <a:srgbClr val="008000"/>
                </a:solidFill>
                <a:highlight>
                  <a:srgbClr val="FFFFFF"/>
                </a:highlight>
                <a:latin typeface="Consolas" panose="020B0609020204030204" pitchFamily="49" charset="0"/>
              </a:rPr>
              <a:t>free</a:t>
            </a:r>
            <a:r>
              <a:rPr lang="ru-RU" sz="1600" dirty="0">
                <a:solidFill>
                  <a:srgbClr val="008000"/>
                </a:solidFill>
                <a:highlight>
                  <a:srgbClr val="FFFFFF"/>
                </a:highlight>
                <a:latin typeface="Consolas" panose="020B0609020204030204" pitchFamily="49" charset="0"/>
              </a:rPr>
              <a:t> вместо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pAnotherIntArray</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[10];</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delete</a:t>
            </a:r>
            <a:r>
              <a:rPr lang="ru-RU" sz="1600" dirty="0">
                <a:solidFill>
                  <a:srgbClr val="FF0000"/>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pAnotherIntArray</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использование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вместо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8000"/>
                </a:solidFill>
                <a:highlight>
                  <a:srgbClr val="FFFFFF"/>
                </a:highlight>
                <a:latin typeface="Consolas" panose="020B0609020204030204" pitchFamily="49" charset="0"/>
              </a:rPr>
              <a:t>	// Выделяем в куче один объект </a:t>
            </a:r>
            <a:r>
              <a:rPr lang="ru-RU" sz="1600" dirty="0" err="1">
                <a:solidFill>
                  <a:srgbClr val="008000"/>
                </a:solidFill>
                <a:highlight>
                  <a:srgbClr val="FFFFFF"/>
                </a:highlight>
                <a:latin typeface="Consolas" panose="020B0609020204030204" pitchFamily="49" charset="0"/>
              </a:rPr>
              <a:t>float</a:t>
            </a:r>
            <a:r>
              <a:rPr lang="ru-RU" sz="1600" dirty="0">
                <a:solidFill>
                  <a:srgbClr val="008000"/>
                </a:solidFill>
                <a:highlight>
                  <a:srgbClr val="FFFFFF"/>
                </a:highlight>
                <a:latin typeface="Consolas" panose="020B0609020204030204" pitchFamily="49" charset="0"/>
              </a:rPr>
              <a:t>, инициализируя его значением 100</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float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pFloat</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float</a:t>
            </a:r>
            <a:r>
              <a:rPr lang="en-US" sz="1600" dirty="0">
                <a:solidFill>
                  <a:srgbClr val="000000"/>
                </a:solidFill>
                <a:highlight>
                  <a:srgbClr val="FFFFFF"/>
                </a:highlight>
                <a:latin typeface="Consolas" panose="020B0609020204030204" pitchFamily="49" charset="0"/>
              </a:rPr>
              <a:t>(100); </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delete</a:t>
            </a:r>
            <a:r>
              <a:rPr lang="ru-RU" sz="1600" dirty="0">
                <a:solidFill>
                  <a:srgbClr val="FF0000"/>
                </a:solidFill>
                <a:highlight>
                  <a:srgbClr val="FFFFFF"/>
                </a:highlight>
                <a:latin typeface="Consolas" panose="020B0609020204030204" pitchFamily="49" charset="0"/>
              </a:rPr>
              <a:t> [] </a:t>
            </a:r>
            <a:r>
              <a:rPr lang="ru-RU" sz="1600" dirty="0" err="1">
                <a:solidFill>
                  <a:srgbClr val="FF0000"/>
                </a:solidFill>
                <a:highlight>
                  <a:srgbClr val="FFFFFF"/>
                </a:highlight>
                <a:latin typeface="Consolas" panose="020B0609020204030204" pitchFamily="49" charset="0"/>
              </a:rPr>
              <a:t>pFloat</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использование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 вместо </a:t>
            </a:r>
            <a:r>
              <a:rPr lang="ru-RU" sz="1600" dirty="0" err="1">
                <a:solidFill>
                  <a:srgbClr val="008000"/>
                </a:solidFill>
                <a:highlight>
                  <a:srgbClr val="FFFFFF"/>
                </a:highlight>
                <a:latin typeface="Consolas" panose="020B0609020204030204" pitchFamily="49" charset="0"/>
              </a:rPr>
              <a:t>delete</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myString</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[100];</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myString</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delete</a:t>
            </a:r>
            <a:r>
              <a:rPr lang="ru-RU" sz="1600" dirty="0">
                <a:solidFill>
                  <a:srgbClr val="FF0000"/>
                </a:solidFill>
                <a:highlight>
                  <a:srgbClr val="FFFFFF"/>
                </a:highlight>
                <a:latin typeface="Consolas" panose="020B0609020204030204" pitchFamily="49" charset="0"/>
              </a:rPr>
              <a:t> [] </a:t>
            </a:r>
            <a:r>
              <a:rPr lang="ru-RU" sz="1600" dirty="0" err="1">
                <a:solidFill>
                  <a:srgbClr val="FF0000"/>
                </a:solidFill>
                <a:highlight>
                  <a:srgbClr val="FFFFFF"/>
                </a:highlight>
                <a:latin typeface="Consolas" panose="020B0609020204030204" pitchFamily="49" charset="0"/>
              </a:rPr>
              <a:t>myString</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anotherString</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[10];</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anotherString</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80"/>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anotherString</a:t>
            </a:r>
            <a:r>
              <a:rPr lang="ru-RU" sz="1600" dirty="0">
                <a:solidFill>
                  <a:srgbClr val="FF0000"/>
                </a:solidFill>
                <a:highlight>
                  <a:srgbClr val="FFFFFF"/>
                </a:highlight>
                <a:latin typeface="Consolas" panose="020B0609020204030204" pitchFamily="49" charset="0"/>
              </a:rPr>
              <a:t>[0] = 'A</a:t>
            </a:r>
            <a:r>
              <a:rPr lang="en-US" sz="1600" dirty="0">
                <a:solidFill>
                  <a:srgbClr val="FF0000"/>
                </a:solidFill>
                <a:highlight>
                  <a:srgbClr val="FFFFFF"/>
                </a:highlight>
                <a:latin typeface="Consolas" panose="020B0609020204030204" pitchFamily="49" charset="0"/>
              </a:rPr>
              <a:t>'</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pData</a:t>
            </a:r>
            <a:r>
              <a:rPr lang="en-US" sz="1600" dirty="0">
                <a:solidFill>
                  <a:srgbClr val="000000"/>
                </a:solidFill>
                <a:highlight>
                  <a:srgbClr val="FFFFFF"/>
                </a:highlight>
                <a:latin typeface="Consolas" panose="020B0609020204030204" pitchFamily="49" charset="0"/>
              </a:rPr>
              <a:t> = </a:t>
            </a:r>
            <a:r>
              <a:rPr lang="en-US" sz="1600" dirty="0" err="1">
                <a:solidFill>
                  <a:srgbClr val="6F008A"/>
                </a:solidFill>
                <a:highlight>
                  <a:srgbClr val="FFFFFF"/>
                </a:highlight>
                <a:latin typeface="Consolas" panose="020B0609020204030204" pitchFamily="49" charset="0"/>
              </a:rPr>
              <a:t>malloc</a:t>
            </a:r>
            <a:r>
              <a:rPr lang="en-US" sz="1600" dirty="0">
                <a:solidFill>
                  <a:srgbClr val="000000"/>
                </a:solidFill>
                <a:highlight>
                  <a:srgbClr val="FFFFFF"/>
                </a:highlight>
                <a:latin typeface="Consolas" panose="020B0609020204030204" pitchFamily="49" charset="0"/>
              </a:rPr>
              <a:t>(100);</a:t>
            </a:r>
          </a:p>
          <a:p>
            <a:pPr defTabSz="179388"/>
            <a:r>
              <a:rPr lang="ru-RU" sz="1600" dirty="0">
                <a:solidFill>
                  <a:srgbClr val="6F008A"/>
                </a:solidFill>
                <a:highlight>
                  <a:srgbClr val="FFFFFF"/>
                </a:highlight>
                <a:latin typeface="Consolas" panose="020B0609020204030204" pitchFamily="49" charset="0"/>
              </a:rPr>
              <a:t>	</a:t>
            </a:r>
            <a:r>
              <a:rPr lang="en-US" sz="1600" dirty="0">
                <a:solidFill>
                  <a:srgbClr val="6F008A"/>
                </a:solidFill>
                <a:highlight>
                  <a:srgbClr val="FFFFFF"/>
                </a:highlight>
                <a:latin typeface="Consolas" panose="020B0609020204030204" pitchFamily="49" charset="0"/>
              </a:rPr>
              <a:t>free</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pData</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6F008A"/>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free</a:t>
            </a:r>
            <a:r>
              <a:rPr lang="ru-RU" sz="1600" dirty="0">
                <a:solidFill>
                  <a:srgbClr val="FF0000"/>
                </a:solidFill>
                <a:highlight>
                  <a:srgbClr val="FFFFFF"/>
                </a:highlight>
                <a:latin typeface="Consolas" panose="020B0609020204030204" pitchFamily="49" charset="0"/>
              </a:rPr>
              <a:t>(</a:t>
            </a:r>
            <a:r>
              <a:rPr lang="ru-RU" sz="1600" dirty="0" err="1">
                <a:solidFill>
                  <a:srgbClr val="FF0000"/>
                </a:solidFill>
                <a:highlight>
                  <a:srgbClr val="FFFFFF"/>
                </a:highlight>
                <a:latin typeface="Consolas" panose="020B0609020204030204" pitchFamily="49" charset="0"/>
              </a:rPr>
              <a:t>pData</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6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57353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fade">
                                      <p:cBhvr>
                                        <p:cTn id="20" dur="500"/>
                                        <p:tgtEl>
                                          <p:spTgt spid="5">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fade">
                                      <p:cBhvr>
                                        <p:cTn id="23" dur="500"/>
                                        <p:tgtEl>
                                          <p:spTgt spid="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fade">
                                      <p:cBhvr>
                                        <p:cTn id="33" dur="500"/>
                                        <p:tgtEl>
                                          <p:spTgt spid="5">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fade">
                                      <p:cBhvr>
                                        <p:cTn id="36" dur="500"/>
                                        <p:tgtEl>
                                          <p:spTgt spid="5">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animEffect transition="in" filter="fade">
                                      <p:cBhvr>
                                        <p:cTn id="39" dur="500"/>
                                        <p:tgtEl>
                                          <p:spTgt spid="5">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11" end="11"/>
                                            </p:txEl>
                                          </p:spTgt>
                                        </p:tgtEl>
                                        <p:attrNameLst>
                                          <p:attrName>style.visibility</p:attrName>
                                        </p:attrNameLst>
                                      </p:cBhvr>
                                      <p:to>
                                        <p:strVal val="visible"/>
                                      </p:to>
                                    </p:set>
                                    <p:animEffect transition="in" filter="fade">
                                      <p:cBhvr>
                                        <p:cTn id="44" dur="500"/>
                                        <p:tgtEl>
                                          <p:spTgt spid="5">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
                                            <p:txEl>
                                              <p:pRg st="13" end="13"/>
                                            </p:txEl>
                                          </p:spTgt>
                                        </p:tgtEl>
                                        <p:attrNameLst>
                                          <p:attrName>style.visibility</p:attrName>
                                        </p:attrNameLst>
                                      </p:cBhvr>
                                      <p:to>
                                        <p:strVal val="visible"/>
                                      </p:to>
                                    </p:set>
                                    <p:animEffect transition="in" filter="fade">
                                      <p:cBhvr>
                                        <p:cTn id="49" dur="500"/>
                                        <p:tgtEl>
                                          <p:spTgt spid="5">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5">
                                            <p:txEl>
                                              <p:pRg st="14" end="14"/>
                                            </p:txEl>
                                          </p:spTgt>
                                        </p:tgtEl>
                                        <p:attrNameLst>
                                          <p:attrName>style.visibility</p:attrName>
                                        </p:attrNameLst>
                                      </p:cBhvr>
                                      <p:to>
                                        <p:strVal val="visible"/>
                                      </p:to>
                                    </p:set>
                                    <p:animEffect transition="in" filter="fade">
                                      <p:cBhvr>
                                        <p:cTn id="52" dur="500"/>
                                        <p:tgtEl>
                                          <p:spTgt spid="5">
                                            <p:txEl>
                                              <p:pRg st="14" end="14"/>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animEffect transition="in" filter="fade">
                                      <p:cBhvr>
                                        <p:cTn id="55" dur="500"/>
                                        <p:tgtEl>
                                          <p:spTgt spid="5">
                                            <p:txEl>
                                              <p:pRg st="15" end="1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
                                            <p:txEl>
                                              <p:pRg st="16" end="16"/>
                                            </p:txEl>
                                          </p:spTgt>
                                        </p:tgtEl>
                                        <p:attrNameLst>
                                          <p:attrName>style.visibility</p:attrName>
                                        </p:attrNameLst>
                                      </p:cBhvr>
                                      <p:to>
                                        <p:strVal val="visible"/>
                                      </p:to>
                                    </p:set>
                                    <p:animEffect transition="in" filter="fade">
                                      <p:cBhvr>
                                        <p:cTn id="60" dur="500"/>
                                        <p:tgtEl>
                                          <p:spTgt spid="5">
                                            <p:txEl>
                                              <p:pRg st="16" end="1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
                                            <p:txEl>
                                              <p:pRg st="18" end="18"/>
                                            </p:txEl>
                                          </p:spTgt>
                                        </p:tgtEl>
                                        <p:attrNameLst>
                                          <p:attrName>style.visibility</p:attrName>
                                        </p:attrNameLst>
                                      </p:cBhvr>
                                      <p:to>
                                        <p:strVal val="visible"/>
                                      </p:to>
                                    </p:set>
                                    <p:animEffect transition="in" filter="fade">
                                      <p:cBhvr>
                                        <p:cTn id="65" dur="500"/>
                                        <p:tgtEl>
                                          <p:spTgt spid="5">
                                            <p:txEl>
                                              <p:pRg st="18" end="1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5">
                                            <p:txEl>
                                              <p:pRg st="19" end="19"/>
                                            </p:txEl>
                                          </p:spTgt>
                                        </p:tgtEl>
                                        <p:attrNameLst>
                                          <p:attrName>style.visibility</p:attrName>
                                        </p:attrNameLst>
                                      </p:cBhvr>
                                      <p:to>
                                        <p:strVal val="visible"/>
                                      </p:to>
                                    </p:set>
                                    <p:animEffect transition="in" filter="fade">
                                      <p:cBhvr>
                                        <p:cTn id="68" dur="500"/>
                                        <p:tgtEl>
                                          <p:spTgt spid="5">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5">
                                            <p:txEl>
                                              <p:pRg st="20" end="20"/>
                                            </p:txEl>
                                          </p:spTgt>
                                        </p:tgtEl>
                                        <p:attrNameLst>
                                          <p:attrName>style.visibility</p:attrName>
                                        </p:attrNameLst>
                                      </p:cBhvr>
                                      <p:to>
                                        <p:strVal val="visible"/>
                                      </p:to>
                                    </p:set>
                                    <p:animEffect transition="in" filter="fade">
                                      <p:cBhvr>
                                        <p:cTn id="71" dur="500"/>
                                        <p:tgtEl>
                                          <p:spTgt spid="5">
                                            <p:txEl>
                                              <p:pRg st="20" end="2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5">
                                            <p:txEl>
                                              <p:pRg st="21" end="21"/>
                                            </p:txEl>
                                          </p:spTgt>
                                        </p:tgtEl>
                                        <p:attrNameLst>
                                          <p:attrName>style.visibility</p:attrName>
                                        </p:attrNameLst>
                                      </p:cBhvr>
                                      <p:to>
                                        <p:strVal val="visible"/>
                                      </p:to>
                                    </p:set>
                                    <p:animEffect transition="in" filter="fade">
                                      <p:cBhvr>
                                        <p:cTn id="76" dur="500"/>
                                        <p:tgtEl>
                                          <p:spTgt spid="5">
                                            <p:txEl>
                                              <p:pRg st="21" end="2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5">
                                            <p:txEl>
                                              <p:pRg st="23" end="23"/>
                                            </p:txEl>
                                          </p:spTgt>
                                        </p:tgtEl>
                                        <p:attrNameLst>
                                          <p:attrName>style.visibility</p:attrName>
                                        </p:attrNameLst>
                                      </p:cBhvr>
                                      <p:to>
                                        <p:strVal val="visible"/>
                                      </p:to>
                                    </p:set>
                                    <p:animEffect transition="in" filter="fade">
                                      <p:cBhvr>
                                        <p:cTn id="81" dur="500"/>
                                        <p:tgtEl>
                                          <p:spTgt spid="5">
                                            <p:txEl>
                                              <p:pRg st="23" end="23"/>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5">
                                            <p:txEl>
                                              <p:pRg st="24" end="24"/>
                                            </p:txEl>
                                          </p:spTgt>
                                        </p:tgtEl>
                                        <p:attrNameLst>
                                          <p:attrName>style.visibility</p:attrName>
                                        </p:attrNameLst>
                                      </p:cBhvr>
                                      <p:to>
                                        <p:strVal val="visible"/>
                                      </p:to>
                                    </p:set>
                                    <p:animEffect transition="in" filter="fade">
                                      <p:cBhvr>
                                        <p:cTn id="84" dur="500"/>
                                        <p:tgtEl>
                                          <p:spTgt spid="5">
                                            <p:txEl>
                                              <p:pRg st="24" end="24"/>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5">
                                            <p:txEl>
                                              <p:pRg st="25" end="25"/>
                                            </p:txEl>
                                          </p:spTgt>
                                        </p:tgtEl>
                                        <p:attrNameLst>
                                          <p:attrName>style.visibility</p:attrName>
                                        </p:attrNameLst>
                                      </p:cBhvr>
                                      <p:to>
                                        <p:strVal val="visible"/>
                                      </p:to>
                                    </p:set>
                                    <p:animEffect transition="in" filter="fade">
                                      <p:cBhvr>
                                        <p:cTn id="87" dur="500"/>
                                        <p:tgtEl>
                                          <p:spTgt spid="5">
                                            <p:txEl>
                                              <p:pRg st="25" end="2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
                                            <p:txEl>
                                              <p:pRg st="26" end="26"/>
                                            </p:txEl>
                                          </p:spTgt>
                                        </p:tgtEl>
                                        <p:attrNameLst>
                                          <p:attrName>style.visibility</p:attrName>
                                        </p:attrNameLst>
                                      </p:cBhvr>
                                      <p:to>
                                        <p:strVal val="visible"/>
                                      </p:to>
                                    </p:set>
                                    <p:animEffect transition="in" filter="fade">
                                      <p:cBhvr>
                                        <p:cTn id="92" dur="500"/>
                                        <p:tgtEl>
                                          <p:spTgt spid="5">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983432" y="1844825"/>
            <a:ext cx="9397552" cy="4524315"/>
          </a:xfrm>
          <a:prstGeom prst="rect">
            <a:avLst/>
          </a:prstGeom>
        </p:spPr>
        <p:txBody>
          <a:bodyPr wrap="square">
            <a:spAutoFit/>
          </a:bodyPr>
          <a:lstStyle/>
          <a:p>
            <a:pPr defTabSz="179388"/>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a:solidFill>
                  <a:srgbClr val="880000"/>
                </a:solidFill>
                <a:highlight>
                  <a:srgbClr val="FFFFFF"/>
                </a:highlight>
                <a:latin typeface="Consolas" panose="020B0609020204030204" pitchFamily="49" charset="0"/>
              </a:rPr>
              <a:t>main</a:t>
            </a:r>
            <a:r>
              <a:rPr lang="en-US" sz="1600" dirty="0">
                <a:solidFill>
                  <a:srgbClr val="000000"/>
                </a:solidFill>
                <a:highlight>
                  <a:srgbClr val="FFFFFF"/>
                </a:highlight>
                <a:latin typeface="Consolas" panose="020B0609020204030204" pitchFamily="49" charset="0"/>
              </a:rPr>
              <a:t>(</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argc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argv</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00"/>
                </a:solidFill>
                <a:highlight>
                  <a:srgbClr val="FFFFFF"/>
                </a:highlight>
                <a:latin typeface="Consolas" panose="020B0609020204030204" pitchFamily="49" charset="0"/>
              </a:rPr>
              <a:t>{</a:t>
            </a:r>
          </a:p>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someInt</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(11);</a:t>
            </a:r>
          </a:p>
          <a:p>
            <a:pPr defTabSz="179388"/>
            <a:r>
              <a:rPr lang="ru-RU" sz="1600" dirty="0">
                <a:solidFill>
                  <a:srgbClr val="000080"/>
                </a:solidFill>
                <a:highlight>
                  <a:srgbClr val="FFFFFF"/>
                </a:highlight>
                <a:latin typeface="Consolas" panose="020B0609020204030204" pitchFamily="49" charset="0"/>
              </a:rPr>
              <a:t>	</a:t>
            </a:r>
            <a:r>
              <a:rPr lang="ru-RU" sz="1600" dirty="0" err="1">
                <a:solidFill>
                  <a:srgbClr val="000080"/>
                </a:solidFill>
                <a:highlight>
                  <a:srgbClr val="FFFFFF"/>
                </a:highlight>
                <a:latin typeface="Consolas" panose="020B0609020204030204" pitchFamily="49" charset="0"/>
              </a:rPr>
              <a:t>someInt</a:t>
            </a:r>
            <a:r>
              <a:rPr lang="ru-RU" sz="1600" dirty="0">
                <a:solidFill>
                  <a:srgbClr val="000000"/>
                </a:solidFill>
                <a:highlight>
                  <a:srgbClr val="FFFFFF"/>
                </a:highlight>
                <a:latin typeface="Consolas" panose="020B0609020204030204" pitchFamily="49" charset="0"/>
              </a:rPr>
              <a:t> = </a:t>
            </a:r>
            <a:r>
              <a:rPr lang="ru-RU" sz="1600" dirty="0" err="1">
                <a:solidFill>
                  <a:srgbClr val="0000FF"/>
                </a:solidFill>
                <a:highlight>
                  <a:srgbClr val="FFFFFF"/>
                </a:highlight>
                <a:latin typeface="Consolas" panose="020B0609020204030204" pitchFamily="49" charset="0"/>
              </a:rPr>
              <a:t>new</a:t>
            </a:r>
            <a:r>
              <a:rPr lang="ru-RU" sz="1600" dirty="0">
                <a:solidFill>
                  <a:srgbClr val="000000"/>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int</a:t>
            </a:r>
            <a:r>
              <a:rPr lang="ru-RU" sz="1600" dirty="0">
                <a:solidFill>
                  <a:srgbClr val="000000"/>
                </a:solidFill>
                <a:highlight>
                  <a:srgbClr val="FFFFFF"/>
                </a:highlight>
                <a:latin typeface="Consolas" panose="020B0609020204030204" pitchFamily="49" charset="0"/>
              </a:rPr>
              <a:t>(12);</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someInt</a:t>
            </a:r>
            <a:r>
              <a:rPr lang="en-US"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en-US"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int</a:t>
            </a:r>
            <a:r>
              <a:rPr lang="ru-RU" sz="1600" dirty="0">
                <a:solidFill>
                  <a:srgbClr val="000000"/>
                </a:solidFill>
                <a:highlight>
                  <a:srgbClr val="FFFFFF"/>
                </a:highlight>
                <a:latin typeface="Consolas" panose="020B0609020204030204" pitchFamily="49" charset="0"/>
              </a:rPr>
              <a:t> </a:t>
            </a:r>
            <a:r>
              <a:rPr lang="ru-RU" sz="1600" dirty="0" err="1">
                <a:solidFill>
                  <a:srgbClr val="000080"/>
                </a:solidFill>
                <a:highlight>
                  <a:srgbClr val="FFFFFF"/>
                </a:highlight>
                <a:latin typeface="Consolas" panose="020B0609020204030204" pitchFamily="49" charset="0"/>
              </a:rPr>
              <a:t>someValue</a:t>
            </a:r>
            <a:r>
              <a:rPr lang="ru-RU" sz="1600" dirty="0">
                <a:solidFill>
                  <a:srgbClr val="000000"/>
                </a:solidFill>
                <a:highlight>
                  <a:srgbClr val="FFFFFF"/>
                </a:highlight>
                <a:latin typeface="Consolas" panose="020B0609020204030204" pitchFamily="49" charset="0"/>
              </a:rPr>
              <a:t> = *(</a:t>
            </a:r>
            <a:r>
              <a:rPr lang="ru-RU" sz="1600" dirty="0" err="1">
                <a:solidFill>
                  <a:srgbClr val="0000FF"/>
                </a:solidFill>
                <a:highlight>
                  <a:srgbClr val="FFFFFF"/>
                </a:highlight>
                <a:latin typeface="Consolas" panose="020B0609020204030204" pitchFamily="49" charset="0"/>
              </a:rPr>
              <a:t>new</a:t>
            </a:r>
            <a:r>
              <a:rPr lang="ru-RU" sz="1600" dirty="0">
                <a:solidFill>
                  <a:srgbClr val="000000"/>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int</a:t>
            </a:r>
            <a:r>
              <a:rPr lang="ru-RU" sz="1600" dirty="0">
                <a:solidFill>
                  <a:srgbClr val="000000"/>
                </a:solidFill>
                <a:highlight>
                  <a:srgbClr val="FFFFFF"/>
                </a:highlight>
                <a:latin typeface="Consolas" panose="020B0609020204030204" pitchFamily="49" charset="0"/>
              </a:rPr>
              <a:t>(35));</a:t>
            </a:r>
            <a:endParaRPr lang="en-US" sz="1600" dirty="0">
              <a:solidFill>
                <a:srgbClr val="000000"/>
              </a:solidFill>
              <a:highlight>
                <a:srgbClr val="FFFFFF"/>
              </a:highlight>
              <a:latin typeface="Consolas" panose="020B0609020204030204" pitchFamily="49" charset="0"/>
            </a:endParaRP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Утечка памяти: выделили в куче, </a:t>
            </a:r>
            <a:r>
              <a:rPr lang="ru-RU" sz="1600" dirty="0" err="1">
                <a:solidFill>
                  <a:srgbClr val="008000"/>
                </a:solidFill>
                <a:highlight>
                  <a:srgbClr val="FFFFFF"/>
                </a:highlight>
                <a:latin typeface="Consolas" panose="020B0609020204030204" pitchFamily="49" charset="0"/>
              </a:rPr>
              <a:t>разыменовали</a:t>
            </a:r>
            <a:r>
              <a:rPr lang="ru-RU" sz="1600" dirty="0">
                <a:solidFill>
                  <a:srgbClr val="008000"/>
                </a:solidFill>
                <a:highlight>
                  <a:srgbClr val="FFFFFF"/>
                </a:highlight>
                <a:latin typeface="Consolas" panose="020B0609020204030204" pitchFamily="49" charset="0"/>
              </a:rPr>
              <a:t>, адрес потеряли</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a:solidFill>
                  <a:srgbClr val="000080"/>
                </a:solidFill>
                <a:highlight>
                  <a:srgbClr val="FFFFFF"/>
                </a:highlight>
                <a:latin typeface="Consolas" panose="020B0609020204030204" pitchFamily="49" charset="0"/>
              </a:rPr>
              <a:t>p</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(10);</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if</a:t>
            </a:r>
            <a:r>
              <a:rPr lang="en-US" sz="1600" dirty="0">
                <a:solidFill>
                  <a:srgbClr val="000000"/>
                </a:solidFill>
                <a:highlight>
                  <a:srgbClr val="FFFFFF"/>
                </a:highlight>
                <a:latin typeface="Consolas" panose="020B0609020204030204" pitchFamily="49" charset="0"/>
              </a:rPr>
              <a:t> (</a:t>
            </a:r>
            <a:r>
              <a:rPr lang="en-US" sz="1600" dirty="0" err="1">
                <a:solidFill>
                  <a:srgbClr val="6F008A"/>
                </a:solidFill>
                <a:highlight>
                  <a:srgbClr val="FFFFFF"/>
                </a:highlight>
                <a:latin typeface="Consolas" panose="020B0609020204030204" pitchFamily="49" charset="0"/>
              </a:rPr>
              <a:t>getchar</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'A'</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00"/>
                </a:solidFill>
                <a:highlight>
                  <a:srgbClr val="FFFFFF"/>
                </a:highlight>
                <a:latin typeface="Consolas" panose="020B0609020204030204" pitchFamily="49" charset="0"/>
              </a:rPr>
              <a:t>	{</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return</a:t>
            </a:r>
            <a:r>
              <a:rPr lang="ru-RU" sz="1600" dirty="0">
                <a:solidFill>
                  <a:srgbClr val="000000"/>
                </a:solidFill>
                <a:highlight>
                  <a:srgbClr val="FFFFFF"/>
                </a:highlight>
                <a:latin typeface="Consolas" panose="020B0609020204030204" pitchFamily="49" charset="0"/>
              </a:rPr>
              <a:t> 0;</a:t>
            </a:r>
          </a:p>
          <a:p>
            <a:pPr defTabSz="179388"/>
            <a:r>
              <a:rPr lang="ru-RU" sz="1600" dirty="0">
                <a:solidFill>
                  <a:srgbClr val="000000"/>
                </a:solidFill>
                <a:highlight>
                  <a:srgbClr val="FFFFFF"/>
                </a:highlight>
                <a:latin typeface="Consolas" panose="020B0609020204030204" pitchFamily="49" charset="0"/>
              </a:rPr>
              <a:t>	}</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p</a:t>
            </a:r>
            <a:r>
              <a:rPr lang="en-US"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Утечка памяти: забыли вызывать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p перед выходом из функции</a:t>
            </a:r>
            <a:endParaRPr lang="en-US"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a:t>
            </a:r>
            <a:endParaRPr lang="ru-RU" sz="1600" dirty="0"/>
          </a:p>
        </p:txBody>
      </p:sp>
    </p:spTree>
    <p:extLst>
      <p:ext uri="{BB962C8B-B14F-4D97-AF65-F5344CB8AC3E}">
        <p14:creationId xmlns:p14="http://schemas.microsoft.com/office/powerpoint/2010/main" val="232853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fade">
                                      <p:cBhvr>
                                        <p:cTn id="36" dur="500"/>
                                        <p:tgtEl>
                                          <p:spTgt spid="3">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animEffect transition="in" filter="fade">
                                      <p:cBhvr>
                                        <p:cTn id="45" dur="500"/>
                                        <p:tgtEl>
                                          <p:spTgt spid="3">
                                            <p:txEl>
                                              <p:pRg st="14" end="14"/>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5" end="15"/>
                                            </p:txEl>
                                          </p:spTgt>
                                        </p:tgtEl>
                                        <p:attrNameLst>
                                          <p:attrName>style.visibility</p:attrName>
                                        </p:attrNameLst>
                                      </p:cBhvr>
                                      <p:to>
                                        <p:strVal val="visible"/>
                                      </p:to>
                                    </p:set>
                                    <p:animEffect transition="in" filter="fade">
                                      <p:cBhvr>
                                        <p:cTn id="48" dur="500"/>
                                        <p:tgtEl>
                                          <p:spTgt spid="3">
                                            <p:txEl>
                                              <p:pRg st="15" end="1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animEffect transition="in" filter="fade">
                                      <p:cBhvr>
                                        <p:cTn id="53"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2F9117-1ED0-4654-95A3-B9F53A54E23D}"/>
              </a:ext>
            </a:extLst>
          </p:cNvPr>
          <p:cNvSpPr>
            <a:spLocks noGrp="1"/>
          </p:cNvSpPr>
          <p:nvPr>
            <p:ph type="title"/>
          </p:nvPr>
        </p:nvSpPr>
        <p:spPr/>
        <p:txBody>
          <a:bodyPr/>
          <a:lstStyle/>
          <a:p>
            <a:r>
              <a:rPr lang="ru-RU" dirty="0"/>
              <a:t>Указатели</a:t>
            </a:r>
          </a:p>
        </p:txBody>
      </p:sp>
      <p:sp>
        <p:nvSpPr>
          <p:cNvPr id="3" name="Текст 2">
            <a:extLst>
              <a:ext uri="{FF2B5EF4-FFF2-40B4-BE49-F238E27FC236}">
                <a16:creationId xmlns:a16="http://schemas.microsoft.com/office/drawing/2014/main" id="{9C3EAE4E-7772-A086-EC74-00D17FC47DA0}"/>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98972690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Управление памятью в других языках</a:t>
            </a:r>
          </a:p>
        </p:txBody>
      </p:sp>
      <p:sp>
        <p:nvSpPr>
          <p:cNvPr id="3" name="Объект 2"/>
          <p:cNvSpPr>
            <a:spLocks noGrp="1"/>
          </p:cNvSpPr>
          <p:nvPr>
            <p:ph idx="1"/>
          </p:nvPr>
        </p:nvSpPr>
        <p:spPr/>
        <p:txBody>
          <a:bodyPr>
            <a:normAutofit/>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lnSpcReduction="1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5D2EAC-5E76-4189-9CF3-94E5456AE85B}"/>
              </a:ext>
            </a:extLst>
          </p:cNvPr>
          <p:cNvSpPr>
            <a:spLocks noGrp="1"/>
          </p:cNvSpPr>
          <p:nvPr>
            <p:ph type="title"/>
          </p:nvPr>
        </p:nvSpPr>
        <p:spPr/>
        <p:txBody>
          <a:bodyPr/>
          <a:lstStyle/>
          <a:p>
            <a:r>
              <a:rPr lang="ru-RU" dirty="0"/>
              <a:t>Вопросы</a:t>
            </a:r>
            <a:r>
              <a:rPr lang="en-US" dirty="0"/>
              <a:t>?</a:t>
            </a:r>
            <a:endParaRPr lang="ru-RU" dirty="0"/>
          </a:p>
        </p:txBody>
      </p:sp>
      <p:sp>
        <p:nvSpPr>
          <p:cNvPr id="4" name="Текст 3">
            <a:extLst>
              <a:ext uri="{FF2B5EF4-FFF2-40B4-BE49-F238E27FC236}">
                <a16:creationId xmlns:a16="http://schemas.microsoft.com/office/drawing/2014/main" id="{901D961C-917F-4654-9C7E-EBF42963C8FA}"/>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2923098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506953931"/>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type="tbl" idx="1"/>
          </p:nvPr>
        </p:nvGraphicFramePr>
        <p:xfrm>
          <a:off x="2667000" y="2438400"/>
          <a:ext cx="7772400" cy="496888"/>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6638">
                  <a:extLst>
                    <a:ext uri="{9D8B030D-6E8A-4147-A177-3AD203B41FA5}">
                      <a16:colId xmlns:a16="http://schemas.microsoft.com/office/drawing/2014/main" val="20005"/>
                    </a:ext>
                  </a:extLst>
                </a:gridCol>
                <a:gridCol w="519112">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481012">
                  <a:extLst>
                    <a:ext uri="{9D8B030D-6E8A-4147-A177-3AD203B41FA5}">
                      <a16:colId xmlns:a16="http://schemas.microsoft.com/office/drawing/2014/main" val="20008"/>
                    </a:ext>
                  </a:extLst>
                </a:gridCol>
                <a:gridCol w="519113">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7">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6831" name="AutoShape 41"/>
          <p:cNvSpPr>
            <a:spLocks/>
          </p:cNvSpPr>
          <p:nvPr/>
        </p:nvSpPr>
        <p:spPr bwMode="auto">
          <a:xfrm rot="5400000">
            <a:off x="4456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3922714" y="3621088"/>
            <a:ext cx="1291829" cy="36933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6894514" y="3544888"/>
            <a:ext cx="1276311" cy="36933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7466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2667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424959288"/>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1445403202"/>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a:bodyPr>
          <a:lstStyle/>
          <a:p>
            <a:pPr eaLnBrk="1" hangingPunct="1">
              <a:lnSpc>
                <a:spcPct val="90000"/>
              </a:lnSpc>
            </a:pPr>
            <a:r>
              <a:rPr lang="ru-RU" sz="2400" dirty="0"/>
              <a:t>Указатель на переменную определенного типа объявляется следующим образом:</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788035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1188531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4072918512"/>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2590801" y="2743200"/>
          <a:ext cx="7770813" cy="518160"/>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5050">
                  <a:extLst>
                    <a:ext uri="{9D8B030D-6E8A-4147-A177-3AD203B41FA5}">
                      <a16:colId xmlns:a16="http://schemas.microsoft.com/office/drawing/2014/main" val="20005"/>
                    </a:ext>
                  </a:extLst>
                </a:gridCol>
                <a:gridCol w="519113">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19112">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8">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51" name="AutoShape 65"/>
          <p:cNvSpPr>
            <a:spLocks/>
          </p:cNvSpPr>
          <p:nvPr/>
        </p:nvSpPr>
        <p:spPr bwMode="auto">
          <a:xfrm rot="5400000">
            <a:off x="4419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4495800" y="3810000"/>
            <a:ext cx="308098" cy="369332"/>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7353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7315200" y="3733800"/>
            <a:ext cx="280846" cy="369332"/>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2286000" y="4191001"/>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4429126"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7315201" y="2819401"/>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7315200" y="2819400"/>
            <a:ext cx="425116" cy="369332"/>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16695773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4963</TotalTime>
  <Words>11625</Words>
  <Application>Microsoft Office PowerPoint</Application>
  <PresentationFormat>Widescreen</PresentationFormat>
  <Paragraphs>1428</Paragraphs>
  <Slides>104</Slides>
  <Notes>73</Notes>
  <HiddenSlides>12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104</vt:i4>
      </vt:variant>
    </vt:vector>
  </HeadingPairs>
  <TitlesOfParts>
    <vt:vector size="115" baseType="lpstr">
      <vt:lpstr>-apple-system</vt:lpstr>
      <vt:lpstr>Arial</vt:lpstr>
      <vt:lpstr>Calibri</vt:lpstr>
      <vt:lpstr>Calibri Light</vt:lpstr>
      <vt:lpstr>Consolas</vt:lpstr>
      <vt:lpstr>Courier New</vt:lpstr>
      <vt:lpstr>Impact</vt:lpstr>
      <vt:lpstr>SFMono-Regular</vt:lpstr>
      <vt:lpstr>Tahoma</vt:lpstr>
      <vt:lpstr>Wingdings</vt:lpstr>
      <vt:lpstr>Office Theme</vt:lpstr>
      <vt:lpstr>Работа с динамической памятью</vt:lpstr>
      <vt:lpstr>Модель памяти</vt:lpstr>
      <vt:lpstr>Модель памяти C++</vt:lpstr>
      <vt:lpstr>Модель памяти</vt:lpstr>
      <vt:lpstr>Объекты в памяти</vt:lpstr>
      <vt:lpstr>Объекты в памяти</vt:lpstr>
      <vt:lpstr>Размеры и выравнивание объектов</vt:lpstr>
      <vt:lpstr>Сколько объектов создаётся внутри функции main?</vt:lpstr>
      <vt:lpstr>Указатели</vt:lpstr>
      <vt:lpstr>Указатели</vt:lpstr>
      <vt:lpstr>Размер указателя</vt:lpstr>
      <vt:lpstr>Инициализация указателя и получение адреса объекта</vt:lpstr>
      <vt:lpstr>Указатели на несовместимые типы</vt:lpstr>
      <vt:lpstr>Инициализация указателя при его объявлении</vt:lpstr>
      <vt:lpstr>Адрес вложенного объекта</vt:lpstr>
      <vt:lpstr>Адрес ссылки</vt:lpstr>
      <vt:lpstr>Вывод указателя в поток</vt:lpstr>
      <vt:lpstr>Нулевой указатель</vt:lpstr>
      <vt:lpstr>Разыменование указателя</vt:lpstr>
      <vt:lpstr>Доступ к полям и методам классов и структур</vt:lpstr>
      <vt:lpstr>Проверка указателя перед разыменованием</vt:lpstr>
      <vt:lpstr>Указатель на константу</vt:lpstr>
      <vt:lpstr>Константный указатель на неконстантный объект</vt:lpstr>
      <vt:lpstr>Изменение значения указателя</vt:lpstr>
      <vt:lpstr>Изменение указателя на константу</vt:lpstr>
      <vt:lpstr>Константные указатели</vt:lpstr>
      <vt:lpstr>Константные указатели на константу</vt:lpstr>
      <vt:lpstr>Определение типа указателя</vt:lpstr>
      <vt:lpstr>Константность и указатели - итоги</vt:lpstr>
      <vt:lpstr>Адресная арифметика</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PowerPoint Presentation</vt:lpstr>
      <vt:lpstr>Указатели на функции</vt:lpstr>
      <vt:lpstr>Указатели на функции</vt:lpstr>
      <vt:lpstr>PowerPoint Presentation</vt:lpstr>
      <vt:lpstr>PowerPoint Presentation</vt:lpstr>
      <vt:lpstr>PowerPoint Presentation</vt:lpstr>
      <vt:lpstr>Способы выделения памяти под объекты</vt:lpstr>
      <vt:lpstr>Способы выделения памяти в C++</vt:lpstr>
      <vt:lpstr>Один из способов распределения памяти для объектов</vt:lpstr>
      <vt:lpstr>Объекты со статическим временем жизни</vt:lpstr>
      <vt:lpstr>Автоматическое выделение памяти</vt:lpstr>
      <vt:lpstr>Кадр стека main()-&gt;Func1()-&gt;Func2()</vt:lpstr>
      <vt:lpstr>Рекурсивное вычисление факториала</vt:lpstr>
      <vt:lpstr>PowerPoint Presentation</vt:lpstr>
      <vt:lpstr>Кадры стека при вычислении Factorial(2) и Factorial(3)</vt:lpstr>
      <vt:lpstr>Функции, использующие глобальные переменные</vt:lpstr>
      <vt:lpstr>Работа с динамической памятью</vt:lpstr>
      <vt:lpstr>Указатели и динамическая память</vt:lpstr>
      <vt:lpstr>Операторы new и delete</vt:lpstr>
      <vt:lpstr>Создание и удаление объекта</vt:lpstr>
      <vt:lpstr>PowerPoint Presentation</vt:lpstr>
      <vt:lpstr>PowerPoint Presentation</vt:lpstr>
      <vt:lpstr>PowerPoint Presentation</vt:lpstr>
      <vt:lpstr>Работа с «сырой» памятью</vt:lpstr>
      <vt:lpstr>Транзакционность операций new и delete</vt:lpstr>
      <vt:lpstr>Пример</vt:lpstr>
      <vt:lpstr>Проблемы</vt:lpstr>
      <vt:lpstr>Размещающий оператор new (placement new)</vt:lpstr>
      <vt:lpstr>PowerPoint Presentation</vt:lpstr>
      <vt:lpstr>Пример</vt:lpstr>
      <vt:lpstr>Как поведёт себя эта программа?</vt:lpstr>
      <vt:lpstr>PowerPoint Presentation</vt:lpstr>
      <vt:lpstr>PowerPoint Presentation</vt:lpstr>
      <vt:lpstr>PowerPoint Presentation</vt:lpstr>
      <vt:lpstr>Выделение и освобождение сырой памяти</vt:lpstr>
      <vt:lpstr>Работа с сырой памятью</vt:lpstr>
      <vt:lpstr>PowerPoint Presentation</vt:lpstr>
      <vt:lpstr>PowerPoint Presentation</vt:lpstr>
      <vt:lpstr>Функции для работы с неинициализированной памятью</vt:lpstr>
      <vt:lpstr>Прочие средства работы с динамической памятью</vt:lpstr>
      <vt:lpstr>Прочие средства работы с динамической памятью</vt:lpstr>
      <vt:lpstr>Функции memcpy, memset и memmove</vt:lpstr>
      <vt:lpstr>Правила корректной работы с динамической памятью</vt:lpstr>
      <vt:lpstr>Проблемы ручного управления памятью</vt:lpstr>
      <vt:lpstr>«Висячие» ссылки (dangling pointers)</vt:lpstr>
      <vt:lpstr>Утечки памяти (memory leaks)</vt:lpstr>
      <vt:lpstr>PowerPoint Presentation</vt:lpstr>
      <vt:lpstr>PowerPoint Presentation</vt:lpstr>
      <vt:lpstr>PowerPoint Presentation</vt:lpstr>
      <vt:lpstr>Как не прострелить себе ногу, программируя на C++</vt:lpstr>
      <vt:lpstr>Управление памятью в других языках</vt:lpstr>
      <vt:lpstr>Автоматический сборщик мусора – не панацея</vt:lpstr>
      <vt:lpstr>Вопросы?</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PowerPoint Presentation</vt:lpstr>
      <vt:lpstr>Копирование указателей</vt:lpstr>
      <vt:lpstr>Указатели и аргументы функций</vt:lpstr>
      <vt:lpstr>Пример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Алексей Малов</cp:lastModifiedBy>
  <cp:revision>194</cp:revision>
  <dcterms:created xsi:type="dcterms:W3CDTF">2016-02-02T19:36:42Z</dcterms:created>
  <dcterms:modified xsi:type="dcterms:W3CDTF">2024-05-17T15:45:29Z</dcterms:modified>
</cp:coreProperties>
</file>