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D9_74DD5B5E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1"/>
  </p:notesMasterIdLst>
  <p:sldIdLst>
    <p:sldId id="256" r:id="rId2"/>
    <p:sldId id="575" r:id="rId3"/>
    <p:sldId id="576" r:id="rId4"/>
    <p:sldId id="577" r:id="rId5"/>
    <p:sldId id="434" r:id="rId6"/>
    <p:sldId id="435" r:id="rId7"/>
    <p:sldId id="436" r:id="rId8"/>
    <p:sldId id="437" r:id="rId9"/>
    <p:sldId id="524" r:id="rId10"/>
    <p:sldId id="465" r:id="rId11"/>
    <p:sldId id="471" r:id="rId12"/>
    <p:sldId id="466" r:id="rId13"/>
    <p:sldId id="467" r:id="rId14"/>
    <p:sldId id="468" r:id="rId15"/>
    <p:sldId id="469" r:id="rId16"/>
    <p:sldId id="470" r:id="rId17"/>
    <p:sldId id="472" r:id="rId18"/>
    <p:sldId id="473" r:id="rId19"/>
    <p:sldId id="526" r:id="rId20"/>
    <p:sldId id="474" r:id="rId21"/>
    <p:sldId id="475" r:id="rId22"/>
    <p:sldId id="572" r:id="rId23"/>
    <p:sldId id="573" r:id="rId24"/>
    <p:sldId id="574" r:id="rId25"/>
    <p:sldId id="515" r:id="rId26"/>
    <p:sldId id="439" r:id="rId27"/>
    <p:sldId id="528" r:id="rId28"/>
    <p:sldId id="440" r:id="rId29"/>
    <p:sldId id="460" r:id="rId30"/>
    <p:sldId id="527" r:id="rId31"/>
    <p:sldId id="444" r:id="rId32"/>
    <p:sldId id="441" r:id="rId33"/>
    <p:sldId id="442" r:id="rId34"/>
    <p:sldId id="443" r:id="rId35"/>
    <p:sldId id="529" r:id="rId36"/>
    <p:sldId id="445" r:id="rId37"/>
    <p:sldId id="446" r:id="rId38"/>
    <p:sldId id="461" r:id="rId39"/>
    <p:sldId id="485" r:id="rId40"/>
    <p:sldId id="484" r:id="rId41"/>
    <p:sldId id="462" r:id="rId42"/>
    <p:sldId id="463" r:id="rId43"/>
    <p:sldId id="464" r:id="rId44"/>
    <p:sldId id="476" r:id="rId45"/>
    <p:sldId id="447" r:id="rId46"/>
    <p:sldId id="448" r:id="rId47"/>
    <p:sldId id="579" r:id="rId48"/>
    <p:sldId id="580" r:id="rId49"/>
    <p:sldId id="581" r:id="rId50"/>
    <p:sldId id="582" r:id="rId51"/>
    <p:sldId id="583" r:id="rId52"/>
    <p:sldId id="584" r:id="rId53"/>
    <p:sldId id="585" r:id="rId54"/>
    <p:sldId id="586" r:id="rId55"/>
    <p:sldId id="587" r:id="rId56"/>
    <p:sldId id="588" r:id="rId57"/>
    <p:sldId id="589" r:id="rId58"/>
    <p:sldId id="590" r:id="rId59"/>
    <p:sldId id="592" r:id="rId60"/>
    <p:sldId id="591" r:id="rId61"/>
    <p:sldId id="593" r:id="rId62"/>
    <p:sldId id="594" r:id="rId63"/>
    <p:sldId id="595" r:id="rId64"/>
    <p:sldId id="449" r:id="rId65"/>
    <p:sldId id="530" r:id="rId66"/>
    <p:sldId id="531" r:id="rId67"/>
    <p:sldId id="596" r:id="rId68"/>
    <p:sldId id="532" r:id="rId69"/>
    <p:sldId id="597" r:id="rId70"/>
    <p:sldId id="450" r:id="rId71"/>
    <p:sldId id="451" r:id="rId72"/>
    <p:sldId id="598" r:id="rId73"/>
    <p:sldId id="599" r:id="rId74"/>
    <p:sldId id="452" r:id="rId75"/>
    <p:sldId id="600" r:id="rId76"/>
    <p:sldId id="545" r:id="rId77"/>
    <p:sldId id="453" r:id="rId78"/>
    <p:sldId id="454" r:id="rId79"/>
    <p:sldId id="455" r:id="rId80"/>
    <p:sldId id="456" r:id="rId81"/>
    <p:sldId id="578" r:id="rId82"/>
    <p:sldId id="543" r:id="rId83"/>
    <p:sldId id="544" r:id="rId84"/>
    <p:sldId id="525" r:id="rId85"/>
    <p:sldId id="533" r:id="rId86"/>
    <p:sldId id="534" r:id="rId87"/>
    <p:sldId id="457" r:id="rId88"/>
    <p:sldId id="458" r:id="rId89"/>
    <p:sldId id="459" r:id="rId90"/>
  </p:sldIdLst>
  <p:sldSz cx="12192000" cy="6858000"/>
  <p:notesSz cx="6858000" cy="9144000"/>
  <p:custDataLst>
    <p:tags r:id="rId9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655D4A-5D90-476B-ACFC-70A995BADD2F}">
          <p14:sldIdLst>
            <p14:sldId id="256"/>
            <p14:sldId id="575"/>
            <p14:sldId id="576"/>
            <p14:sldId id="577"/>
          </p14:sldIdLst>
        </p14:section>
        <p14:section name="Стандартная библиотека" id="{D76DA428-86A2-42CE-99EA-D25B25631D55}">
          <p14:sldIdLst>
            <p14:sldId id="434"/>
            <p14:sldId id="435"/>
            <p14:sldId id="436"/>
            <p14:sldId id="437"/>
            <p14:sldId id="524"/>
            <p14:sldId id="465"/>
            <p14:sldId id="471"/>
            <p14:sldId id="466"/>
            <p14:sldId id="467"/>
            <p14:sldId id="468"/>
            <p14:sldId id="469"/>
            <p14:sldId id="470"/>
            <p14:sldId id="472"/>
            <p14:sldId id="473"/>
            <p14:sldId id="526"/>
            <p14:sldId id="474"/>
            <p14:sldId id="475"/>
            <p14:sldId id="572"/>
            <p14:sldId id="573"/>
            <p14:sldId id="574"/>
            <p14:sldId id="515"/>
            <p14:sldId id="439"/>
            <p14:sldId id="528"/>
            <p14:sldId id="440"/>
            <p14:sldId id="460"/>
            <p14:sldId id="527"/>
            <p14:sldId id="444"/>
            <p14:sldId id="441"/>
            <p14:sldId id="442"/>
            <p14:sldId id="443"/>
            <p14:sldId id="529"/>
            <p14:sldId id="445"/>
            <p14:sldId id="446"/>
            <p14:sldId id="461"/>
            <p14:sldId id="485"/>
            <p14:sldId id="484"/>
            <p14:sldId id="462"/>
            <p14:sldId id="463"/>
            <p14:sldId id="464"/>
            <p14:sldId id="476"/>
            <p14:sldId id="447"/>
            <p14:sldId id="44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2"/>
            <p14:sldId id="591"/>
            <p14:sldId id="593"/>
            <p14:sldId id="594"/>
            <p14:sldId id="595"/>
            <p14:sldId id="449"/>
            <p14:sldId id="530"/>
            <p14:sldId id="531"/>
            <p14:sldId id="596"/>
            <p14:sldId id="532"/>
            <p14:sldId id="597"/>
            <p14:sldId id="450"/>
            <p14:sldId id="451"/>
            <p14:sldId id="598"/>
            <p14:sldId id="599"/>
            <p14:sldId id="452"/>
            <p14:sldId id="600"/>
            <p14:sldId id="545"/>
            <p14:sldId id="453"/>
            <p14:sldId id="454"/>
            <p14:sldId id="455"/>
            <p14:sldId id="456"/>
            <p14:sldId id="578"/>
            <p14:sldId id="543"/>
            <p14:sldId id="544"/>
            <p14:sldId id="525"/>
            <p14:sldId id="533"/>
            <p14:sldId id="534"/>
            <p14:sldId id="457"/>
            <p14:sldId id="458"/>
            <p14:sldId id="459"/>
          </p14:sldIdLst>
        </p14:section>
        <p14:section name="Указатели" id="{614234C3-F438-4BA1-8CCC-D915472788F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722E03-E50A-125D-914E-77E41B71B406}" name="Alexey Malov" initials="AM" userId="S::alexey.malov@ispring.com::84d975bf-7581-4e72-b098-b36a7b6fbb5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67098" autoAdjust="0"/>
  </p:normalViewPr>
  <p:slideViewPr>
    <p:cSldViewPr>
      <p:cViewPr>
        <p:scale>
          <a:sx n="50" d="100"/>
          <a:sy n="50" d="100"/>
        </p:scale>
        <p:origin x="2070" y="5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1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8/10/relationships/authors" Target="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gs" Target="tags/tag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presProps" Target="presProps.xml"/></Relationships>
</file>

<file path=ppt/comments/modernComment_1D9_74DD5B5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CB33CB3-58B6-4933-9E8D-20C8EDBF70B7}" authorId="{12722E03-E50A-125D-914E-77E41B71B406}" created="2022-01-26T06:02:45.035">
    <pc:sldMkLst xmlns:pc="http://schemas.microsoft.com/office/powerpoint/2013/main/command">
      <pc:docMk/>
      <pc:sldMk cId="1960663902" sldId="473"/>
    </pc:sldMkLst>
    <p188:txBody>
      <a:bodyPr/>
      <a:lstStyle/>
      <a:p>
        <a:r>
          <a:rPr lang="ru-RU"/>
          <a:t>Добавить иллюстрацию, поясняющую работу string_view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pPr/>
              <a:t>01.03.2024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83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477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592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58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005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046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053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749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483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2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858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028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944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8944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E010F-E2E4-4B74-B991-7FD1A01D7B22}" type="slidenum">
              <a:rPr lang="ru-RU" smtClean="0"/>
              <a:pPr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733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092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577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516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06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74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5890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226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33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5585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722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878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940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767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03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273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61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90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2C55-1068-44A2-82CD-4A743E92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18CAC-FF14-4794-872A-0B5877370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136DA-9A4C-40BA-AA17-EA981E33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01.03.2024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9565D-5DAF-464C-82B5-47EFB421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1BC0-D73B-43B8-8006-98D7A5B1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90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AE94-21A1-4EBE-A5A8-131A3D8C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64F14-09E0-466A-A888-D63A8EC8F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B26F-3CBB-4723-A051-957A026F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01.03.2024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476C5-257A-4B9E-A8CB-4E370B37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7C76A-3A7C-436A-AF34-DF2DA5E8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5F875-DD72-4DC4-B341-AFD9F2621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1CC3C-59B8-4399-A3F8-342E1496E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FA286-6C9E-4DA4-8B49-B014663B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01.03.2024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ED6D-C751-4EFD-A3DA-7390F9FD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75682-EF44-4A00-A3B6-4CF5ED7F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11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8B86-0259-498D-9F1D-890E4853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8B12-9163-4F0A-8DAE-AFB4CBC63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6A382-819C-4C90-BB8B-9A3A9D80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01.03.2024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30B75-1D6F-4808-A43F-C1338A8E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5CC4-7EFF-40D7-AD6B-048DB231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47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DFB9-1D2C-4C99-9976-80D45F82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8B29D-ACB6-4F20-A63F-AD683F65C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7DDFE-7665-40F4-8709-37F31AC4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01.03.2024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35FF8-8475-420D-B26A-2BBC6975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57D3-45C8-4599-A3A4-224EF17A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47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257C-E519-4004-9664-5EE2DEEB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4FD9-045B-4C7F-988A-793C9DDD1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92FC0-5215-485D-B178-1923B2788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3E4B-3202-4B3C-B276-911106E4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01.03.2024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2B61-3FC8-4F39-8668-A4B6CF03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F1529-0A6F-472C-8162-0809B794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63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72A2-4F60-4CCD-822D-BA26D782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17310-7D32-449E-8B15-BA4AD9264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D8049-2981-4DBC-9A47-E4B3503F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70114-2659-411A-91CA-84B6FB6FD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1DACC-6CA4-48F6-AB55-E0AE146F3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3C7C0-3FB7-4520-91B5-A83C85E2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01.03.2024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11D75-3F94-44BC-B9A2-007C43EB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99E5D-E837-44F0-8032-4C2DE413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7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E088-F4DC-427D-BE79-3F7232B4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94E55-A7DB-461A-B228-D9178987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01.03.2024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0D332-2F02-4297-803D-C24BAA7C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ED2AD-5C1C-4C18-ADEC-8112D8B3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77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41CC0-6A58-46A9-8D3D-3BEC81FE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01.03.2024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5FB09-9210-4FF3-B521-92AC0717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1D5FF-9F9B-438D-962B-19E33EA7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50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B67B-1DE1-4C38-B86C-EE4E5FE5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5E22-365F-4133-AE2C-BFE9368A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76D52-A043-43E2-878C-F0D059B73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21B72-F8F3-4BAF-9039-4FCA7A5A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01.03.2024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61C2-EF1C-4C27-9CE7-95CD0A82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278CE-F8F6-4357-8DE5-C5A74A90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81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B80C-2148-42E9-A299-F6AFD8D5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6453F-1A78-4AC8-BEE7-23D2EBA9D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AD1CC-F62E-4D14-B0B2-A5BFC0D90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C1507-4C3F-4C2A-83FD-8D1EE9B0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01.03.2024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CAD7A-2676-460D-902D-1573FADC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CB590-E5BD-4AA2-BDC3-280A7035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4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84AB9-7DB0-4EF3-8BF0-3BA42E72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3234E-B82A-4AAC-B0D9-04778BA6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06BE-AC98-4682-81AB-EA91CCDAD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pPr/>
              <a:t>01.03.2024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3F399-1978-443D-8A54-1C7438E4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6AD1-D5ED-4EF9-89A0-3ABFEAC15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1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D9_74DD5B5E.xml"/><Relationship Id="rId2" Type="http://schemas.openxmlformats.org/officeDocument/2006/relationships/hyperlink" Target="http://en.cppreference.com/w/cpp/string/basic_string_view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hyperlink" Target="https://en.cppreference.com/w/cpp/container/vector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quick-bench.com/q/i29UtpPOU0KqnZz1y9SLl7tWFt4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://www.cplusplus.com/reference/deque/deque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hyperlink" Target="http://msdn.microsoft.com/en-us/library/9xd04bzs(VS.80).aspx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quick-bench.com/q/W1if_qgPSZ7neHLRNylHrAwpvO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hyperlink" Target="http://www.cplusplus.com/reference/map/multimap/" TargetMode="External"/><Relationship Id="rId4" Type="http://schemas.openxmlformats.org/officeDocument/2006/relationships/hyperlink" Target="http://www.cplusplus.com/reference/map/map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hyperlink" Target="http://www.cplusplus.com/reference/unordered_map/unordered_multimap/" TargetMode="External"/><Relationship Id="rId4" Type="http://schemas.openxmlformats.org/officeDocument/2006/relationships/hyperlink" Target="http://www.cplusplus.com/reference/unordered_map/unordered_map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hyperlink" Target="http://msdn.microsoft.com/en-us/library/e8wh7665(VS.80).aspx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io/mani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io/c/FILE#Binary_and_text_mod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OutputIterator" TargetMode="External"/><Relationship Id="rId7" Type="http://schemas.openxmlformats.org/officeDocument/2006/relationships/hyperlink" Target="https://en.cppreference.com/w/cpp/named_req/ContiguousIterator" TargetMode="External"/><Relationship Id="rId2" Type="http://schemas.openxmlformats.org/officeDocument/2006/relationships/hyperlink" Target="https://en.cppreference.com/w/cpp/named_req/InputIte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named_req/RandomAccessIterator" TargetMode="External"/><Relationship Id="rId5" Type="http://schemas.openxmlformats.org/officeDocument/2006/relationships/hyperlink" Target="https://en.cppreference.com/w/cpp/named_req/BidirectionalIterator" TargetMode="External"/><Relationship Id="rId4" Type="http://schemas.openxmlformats.org/officeDocument/2006/relationships/hyperlink" Target="https://en.cppreference.com/w/cpp/named_req/ForwardIterator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MSu4VTL6jHwk4vf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hyperlink" Target="http://en.cppreference.com/w/cpp/string/basic_string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company/infopulse/blog/194726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8000" dirty="0">
                <a:solidFill>
                  <a:schemeClr val="bg1"/>
                </a:solidFill>
                <a:latin typeface="Impact" panose="020B0806030902050204" pitchFamily="34" charset="0"/>
              </a:rPr>
              <a:t>Стандартная библиотека </a:t>
            </a:r>
            <a:r>
              <a:rPr lang="en-US" sz="8000" dirty="0">
                <a:solidFill>
                  <a:schemeClr val="bg1"/>
                </a:solidFill>
                <a:latin typeface="Impact" panose="020B0806030902050204" pitchFamily="34" charset="0"/>
              </a:rPr>
              <a:t>C++</a:t>
            </a:r>
            <a:endParaRPr lang="ru-RU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строки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77281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1524000" y="1988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emptyString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goodbye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Goodbye"s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chars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= {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'n'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Создание строки из массива символов заданной длины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chars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chars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One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aaaa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aaaa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5890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и вместимость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1243" y="1403462"/>
            <a:ext cx="892899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"This is a very long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string"s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26);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&gt;=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oldCapacity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erase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(19, 7);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erase " string"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"This is a very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long"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oldCapacity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19);</a:t>
            </a: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empty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clear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0);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empty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oldCapacity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0670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строк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6352" y="1988840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bbb"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aaa"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xyz"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xyz"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Abc"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Abb"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159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Конкатенация строк</a:t>
            </a:r>
          </a:p>
        </p:txBody>
      </p:sp>
      <p:sp>
        <p:nvSpPr>
          <p:cNvPr id="3" name="Rectangle 2"/>
          <p:cNvSpPr/>
          <p:nvPr/>
        </p:nvSpPr>
        <p:spPr>
          <a:xfrm>
            <a:off x="1919536" y="1772816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"Hello world"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"Hello world"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843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подстроки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631504" y="1628800"/>
            <a:ext cx="9036496" cy="522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(0, 5)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(6, 5)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(6)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wonderful 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0, 4);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wonderful Hell"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helloWorld1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6);</a:t>
            </a:r>
          </a:p>
          <a:p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helloWorld1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6);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helloWorld1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5608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внутри строки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545456" y="191683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6);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npos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find_first_of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aeiouy"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1);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6);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4);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first 'o' letter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7);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last 'o' letter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5) == 7);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0299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внутри строки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948408" y="2564904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replace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(0, 5,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Goodbye"s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"Goodbye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cat"s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replace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(10, 3,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8, 5);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11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string_view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04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string_view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Легковесный объект, ссылающийся на неизменную последовательность символов в памяти</a:t>
            </a:r>
          </a:p>
          <a:p>
            <a:pPr lvl="1"/>
            <a:r>
              <a:rPr lang="ru-RU" dirty="0"/>
              <a:t>Ссылка на часть строки</a:t>
            </a:r>
          </a:p>
          <a:p>
            <a:r>
              <a:rPr lang="ru-RU" dirty="0"/>
              <a:t>Не владеет символьными данными</a:t>
            </a:r>
          </a:p>
          <a:p>
            <a:pPr lvl="1"/>
            <a:r>
              <a:rPr lang="ru-RU" dirty="0"/>
              <a:t>При разрушении </a:t>
            </a:r>
            <a:r>
              <a:rPr lang="en-US" dirty="0" err="1"/>
              <a:t>string_view</a:t>
            </a:r>
            <a:r>
              <a:rPr lang="ru-RU" dirty="0"/>
              <a:t> строка не удаляется</a:t>
            </a:r>
          </a:p>
          <a:p>
            <a:pPr lvl="1"/>
            <a:r>
              <a:rPr lang="ru-RU" dirty="0"/>
              <a:t>После разрушения строки использовать ссылавшийся на нее </a:t>
            </a:r>
            <a:r>
              <a:rPr lang="en-US" dirty="0" err="1"/>
              <a:t>string_view</a:t>
            </a:r>
            <a:r>
              <a:rPr lang="ru-RU" dirty="0"/>
              <a:t> нельзя</a:t>
            </a:r>
          </a:p>
        </p:txBody>
      </p:sp>
    </p:spTree>
    <p:extLst>
      <p:ext uri="{BB962C8B-B14F-4D97-AF65-F5344CB8AC3E}">
        <p14:creationId xmlns:p14="http://schemas.microsoft.com/office/powerpoint/2010/main" val="1960663902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3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F931F59-35AE-EB55-D812-B01B50A41CBF}"/>
              </a:ext>
            </a:extLst>
          </p:cNvPr>
          <p:cNvSpPr/>
          <p:nvPr/>
        </p:nvSpPr>
        <p:spPr>
          <a:xfrm>
            <a:off x="2207568" y="3789040"/>
            <a:ext cx="1368152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449A098-F3E6-279F-F10E-9B62CC87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</a:t>
            </a:r>
            <a:r>
              <a:rPr lang="en-US" dirty="0" err="1"/>
              <a:t>string_view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99F08C0-2221-AF26-AA8B-2C7F5A001B70}"/>
              </a:ext>
            </a:extLst>
          </p:cNvPr>
          <p:cNvSpPr/>
          <p:nvPr/>
        </p:nvSpPr>
        <p:spPr>
          <a:xfrm>
            <a:off x="2567608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3365BF-23F8-0243-E7D6-1D9FCB65E941}"/>
              </a:ext>
            </a:extLst>
          </p:cNvPr>
          <p:cNvSpPr/>
          <p:nvPr/>
        </p:nvSpPr>
        <p:spPr>
          <a:xfrm>
            <a:off x="2999656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EA10FEA-7FDC-FB61-7625-080937C0FBF3}"/>
              </a:ext>
            </a:extLst>
          </p:cNvPr>
          <p:cNvSpPr/>
          <p:nvPr/>
        </p:nvSpPr>
        <p:spPr>
          <a:xfrm>
            <a:off x="3431704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25B55EE-8130-680B-C9EC-6C39CCC03812}"/>
              </a:ext>
            </a:extLst>
          </p:cNvPr>
          <p:cNvSpPr/>
          <p:nvPr/>
        </p:nvSpPr>
        <p:spPr>
          <a:xfrm>
            <a:off x="3863752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BDE4F55-2BFD-3489-3AE1-DC81FAD9AFFB}"/>
              </a:ext>
            </a:extLst>
          </p:cNvPr>
          <p:cNvSpPr/>
          <p:nvPr/>
        </p:nvSpPr>
        <p:spPr>
          <a:xfrm>
            <a:off x="4295800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7AB4533-6759-49ED-85DC-7ACE69BE6A7B}"/>
              </a:ext>
            </a:extLst>
          </p:cNvPr>
          <p:cNvSpPr/>
          <p:nvPr/>
        </p:nvSpPr>
        <p:spPr>
          <a:xfrm>
            <a:off x="2334608" y="3935695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875CA65-B73C-FAE2-9D23-065A6E48BAB8}"/>
              </a:ext>
            </a:extLst>
          </p:cNvPr>
          <p:cNvSpPr/>
          <p:nvPr/>
        </p:nvSpPr>
        <p:spPr>
          <a:xfrm>
            <a:off x="2334608" y="4410422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size: 5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AE3A8C6-178A-69D2-7332-44DE27A78B78}"/>
              </a:ext>
            </a:extLst>
          </p:cNvPr>
          <p:cNvSpPr/>
          <p:nvPr/>
        </p:nvSpPr>
        <p:spPr>
          <a:xfrm>
            <a:off x="4727848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5947C34-B4B8-713A-8FCA-723810285273}"/>
              </a:ext>
            </a:extLst>
          </p:cNvPr>
          <p:cNvSpPr/>
          <p:nvPr/>
        </p:nvSpPr>
        <p:spPr>
          <a:xfrm>
            <a:off x="5159896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026927F-353A-D2EF-1831-0FFA3AFE4FF2}"/>
              </a:ext>
            </a:extLst>
          </p:cNvPr>
          <p:cNvSpPr/>
          <p:nvPr/>
        </p:nvSpPr>
        <p:spPr>
          <a:xfrm>
            <a:off x="5591944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AF0D6D5-B92F-43F0-4B06-CAAC4AF20EC6}"/>
              </a:ext>
            </a:extLst>
          </p:cNvPr>
          <p:cNvSpPr/>
          <p:nvPr/>
        </p:nvSpPr>
        <p:spPr>
          <a:xfrm>
            <a:off x="6023992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A5C912D-1914-6353-13BD-8A6A48523943}"/>
              </a:ext>
            </a:extLst>
          </p:cNvPr>
          <p:cNvSpPr/>
          <p:nvPr/>
        </p:nvSpPr>
        <p:spPr>
          <a:xfrm>
            <a:off x="6456040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64BC7BE-4FB8-29E1-72BB-C06CFA317FBA}"/>
              </a:ext>
            </a:extLst>
          </p:cNvPr>
          <p:cNvSpPr/>
          <p:nvPr/>
        </p:nvSpPr>
        <p:spPr>
          <a:xfrm>
            <a:off x="6888088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8514393-AAD8-44CA-0C4D-4D13008F77D7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 flipH="1" flipV="1">
            <a:off x="2783632" y="2564905"/>
            <a:ext cx="703104" cy="1550811"/>
          </a:xfrm>
          <a:prstGeom prst="curvedConnector4">
            <a:avLst>
              <a:gd name="adj1" fmla="val -32513"/>
              <a:gd name="adj2" fmla="val 5580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B0AFCF0-0D56-7A5E-84F9-97A59BAF8641}"/>
              </a:ext>
            </a:extLst>
          </p:cNvPr>
          <p:cNvSpPr/>
          <p:nvPr/>
        </p:nvSpPr>
        <p:spPr>
          <a:xfrm>
            <a:off x="6096800" y="3789040"/>
            <a:ext cx="1368152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4890E1C-8B14-9B47-6F81-203074FAA8A4}"/>
              </a:ext>
            </a:extLst>
          </p:cNvPr>
          <p:cNvSpPr/>
          <p:nvPr/>
        </p:nvSpPr>
        <p:spPr>
          <a:xfrm>
            <a:off x="6223840" y="3935695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04F20227-4064-0527-25EA-F4B2C7AAE490}"/>
              </a:ext>
            </a:extLst>
          </p:cNvPr>
          <p:cNvSpPr/>
          <p:nvPr/>
        </p:nvSpPr>
        <p:spPr>
          <a:xfrm>
            <a:off x="6223840" y="4410422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size: 5</a:t>
            </a:r>
            <a:endParaRPr lang="ru-RU" dirty="0"/>
          </a:p>
        </p:txBody>
      </p:sp>
      <p:cxnSp>
        <p:nvCxnSpPr>
          <p:cNvPr id="28" name="Прямая со стрелкой 18">
            <a:extLst>
              <a:ext uri="{FF2B5EF4-FFF2-40B4-BE49-F238E27FC236}">
                <a16:creationId xmlns:a16="http://schemas.microsoft.com/office/drawing/2014/main" id="{F51D4F6F-4ED8-D73A-74D3-465397B10550}"/>
              </a:ext>
            </a:extLst>
          </p:cNvPr>
          <p:cNvCxnSpPr>
            <a:cxnSpLocks/>
            <a:stCxn id="26" idx="0"/>
            <a:endCxn id="13" idx="2"/>
          </p:cNvCxnSpPr>
          <p:nvPr/>
        </p:nvCxnSpPr>
        <p:spPr>
          <a:xfrm rot="16200000" flipV="1">
            <a:off x="5402518" y="2538308"/>
            <a:ext cx="1370791" cy="142398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3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48" y="404665"/>
            <a:ext cx="9540552" cy="2592288"/>
          </a:xfrm>
        </p:spPr>
        <p:txBody>
          <a:bodyPr anchor="t">
            <a:norm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latin typeface="Impact" panose="020B0806030902050204" pitchFamily="34" charset="0"/>
              </a:rPr>
              <a:t>Стандартная библиотека </a:t>
            </a:r>
            <a:r>
              <a:rPr lang="en-US" sz="8800" dirty="0">
                <a:solidFill>
                  <a:schemeClr val="bg1"/>
                </a:solidFill>
                <a:latin typeface="Impact" panose="020B0806030902050204" pitchFamily="34" charset="0"/>
              </a:rPr>
              <a:t>C++</a:t>
            </a:r>
            <a:endParaRPr lang="ru-RU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48" y="2996953"/>
            <a:ext cx="9540552" cy="2260847"/>
          </a:xfrm>
        </p:spPr>
        <p:txBody>
          <a:bodyPr>
            <a:normAutofit/>
          </a:bodyPr>
          <a:lstStyle/>
          <a:p>
            <a:pPr algn="l"/>
            <a:r>
              <a:rPr lang="ru-RU" sz="6000" dirty="0">
                <a:solidFill>
                  <a:schemeClr val="bg1"/>
                </a:solidFill>
                <a:latin typeface="Impact" panose="020B0806030902050204" pitchFamily="34" charset="0"/>
              </a:rPr>
              <a:t>Часть 1</a:t>
            </a:r>
            <a:endParaRPr lang="en-US" sz="60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l"/>
            <a:r>
              <a:rPr lang="ru-RU" sz="5200" dirty="0">
                <a:solidFill>
                  <a:schemeClr val="bg1"/>
                </a:solidFill>
                <a:latin typeface="Impact" panose="020B0806030902050204" pitchFamily="34" charset="0"/>
              </a:rPr>
              <a:t>Работа со строками</a:t>
            </a:r>
          </a:p>
        </p:txBody>
      </p:sp>
    </p:spTree>
    <p:extLst>
      <p:ext uri="{BB962C8B-B14F-4D97-AF65-F5344CB8AC3E}">
        <p14:creationId xmlns:p14="http://schemas.microsoft.com/office/powerpoint/2010/main" val="156748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Конструирование </a:t>
            </a:r>
            <a:r>
              <a:rPr lang="en-US" dirty="0" err="1"/>
              <a:t>string_view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496938" y="198884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[] = {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5);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5);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&amp;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[0]);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view uses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arr's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data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(), 4);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4);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82792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628801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"http://en.cppreference.com/w/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cpp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/string/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basic_string_view"s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scheme(&amp;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4);</a:t>
            </a:r>
          </a:p>
          <a:p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(scheme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"http"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domain(&amp;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19);</a:t>
            </a:r>
          </a:p>
          <a:p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(domain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"en.cppreference.com"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08982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F59A1-36F4-6660-3600-2B46311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std::array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C5C748-B379-7A00-A98B-CE502DB60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01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EFBBCB5-884E-603C-0B01-B218186D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std::array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C0FF96-76FC-AF9A-A6C5-C6DE1A00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Массив фиксированного размера, альтернатива </a:t>
            </a:r>
            <a:r>
              <a:rPr lang="en-US" dirty="0"/>
              <a:t>C-</a:t>
            </a:r>
            <a:r>
              <a:rPr lang="ru-RU" dirty="0"/>
              <a:t>массивам</a:t>
            </a:r>
          </a:p>
          <a:p>
            <a:r>
              <a:rPr lang="ru-RU" dirty="0"/>
              <a:t>Можно передавать по значению в функцию и возвращать из функции</a:t>
            </a:r>
          </a:p>
          <a:p>
            <a:r>
              <a:rPr lang="ru-RU" dirty="0"/>
              <a:t>Можно поместить в </a:t>
            </a:r>
            <a:r>
              <a:rPr lang="en-US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621479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407BA-2AD1-E327-2D3D-F3F93A96204A}"/>
              </a:ext>
            </a:extLst>
          </p:cNvPr>
          <p:cNvSpPr txBox="1"/>
          <p:nvPr/>
        </p:nvSpPr>
        <p:spPr>
          <a:xfrm>
            <a:off x="551384" y="54493"/>
            <a:ext cx="10225136" cy="6749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Matrix3x3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Matrix3x3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row : mat)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item : row)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item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Matrix3x3 m{};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8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F7618A1-8066-48FD-9768-0D1E0D85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BE0ACE-5176-4178-A082-B46C84248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457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std::vector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>
                <a:latin typeface="+mn-lt"/>
              </a:rPr>
              <a:t>Контейнер для хранения динамического массива элементов произвольного типа</a:t>
            </a:r>
          </a:p>
          <a:p>
            <a:pPr lvl="1" eaLnBrk="1" hangingPunct="1">
              <a:defRPr/>
            </a:pPr>
            <a:r>
              <a:rPr lang="ru-RU" dirty="0"/>
              <a:t>А</a:t>
            </a:r>
            <a:r>
              <a:rPr lang="ru-RU" dirty="0">
                <a:latin typeface="+mn-lt"/>
              </a:rPr>
              <a:t>втоматиз</a:t>
            </a:r>
            <a:r>
              <a:rPr lang="ru-RU" dirty="0"/>
              <a:t>ирует</a:t>
            </a:r>
            <a:r>
              <a:rPr lang="ru-RU" dirty="0">
                <a:latin typeface="+mn-lt"/>
              </a:rPr>
              <a:t> процесса управления памятью</a:t>
            </a:r>
          </a:p>
          <a:p>
            <a:pPr lvl="1">
              <a:defRPr/>
            </a:pPr>
            <a:r>
              <a:rPr lang="ru-RU" dirty="0">
                <a:latin typeface="+mn-lt"/>
              </a:rPr>
              <a:t>К элементам массива предоставляется индексированный доступ</a:t>
            </a:r>
            <a:endParaRPr lang="en-US" dirty="0">
              <a:latin typeface="+mn-lt"/>
            </a:endParaRPr>
          </a:p>
          <a:p>
            <a:pPr lvl="1">
              <a:defRPr/>
            </a:pPr>
            <a:r>
              <a:rPr lang="ru-RU" dirty="0"/>
              <a:t>Элементы в памяти хранятся непрерывным блоком</a:t>
            </a:r>
            <a:endParaRPr lang="en-US" dirty="0">
              <a:latin typeface="+mn-lt"/>
            </a:endParaRPr>
          </a:p>
          <a:p>
            <a:pPr lvl="1">
              <a:defRPr/>
            </a:pPr>
            <a:r>
              <a:rPr lang="ru-RU" dirty="0"/>
              <a:t>Наиболее часто используемый контейнер</a:t>
            </a:r>
          </a:p>
          <a:p>
            <a:pPr lvl="1" eaLnBrk="1" hangingPunct="1">
              <a:defRPr/>
            </a:pPr>
            <a:r>
              <a:rPr lang="ru-RU" dirty="0">
                <a:latin typeface="+mn-lt"/>
              </a:rPr>
              <a:t>Для использования данного класса необходимо подключить заголовочный файл </a:t>
            </a:r>
            <a:r>
              <a:rPr lang="en-US" dirty="0">
                <a:latin typeface="+mn-lt"/>
              </a:rPr>
              <a:t>&lt;vector&gt;”</a:t>
            </a:r>
            <a:endParaRPr lang="ru-RU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8309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DD58C1D-46AF-DF06-368A-7D9272CE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vector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05BC081-18CA-ECB0-331B-060E53022847}"/>
              </a:ext>
            </a:extLst>
          </p:cNvPr>
          <p:cNvSpPr/>
          <p:nvPr/>
        </p:nvSpPr>
        <p:spPr>
          <a:xfrm>
            <a:off x="1828800" y="4559645"/>
            <a:ext cx="2376264" cy="16561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B237AF9-EA7F-6960-1B64-C15088279C84}"/>
              </a:ext>
            </a:extLst>
          </p:cNvPr>
          <p:cNvSpPr/>
          <p:nvPr/>
        </p:nvSpPr>
        <p:spPr>
          <a:xfrm>
            <a:off x="1981200" y="4712045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m_data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0D0921C-1A44-F6B6-2F07-8625F0FA96AC}"/>
              </a:ext>
            </a:extLst>
          </p:cNvPr>
          <p:cNvSpPr/>
          <p:nvPr/>
        </p:nvSpPr>
        <p:spPr>
          <a:xfrm>
            <a:off x="1975076" y="5211909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m_size</a:t>
            </a:r>
            <a:r>
              <a:rPr lang="en-US" dirty="0">
                <a:solidFill>
                  <a:schemeClr val="tx1"/>
                </a:solidFill>
              </a:rPr>
              <a:t>: 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CF5FBC7-AE7F-2072-91F1-E9C587DDA79C}"/>
              </a:ext>
            </a:extLst>
          </p:cNvPr>
          <p:cNvSpPr/>
          <p:nvPr/>
        </p:nvSpPr>
        <p:spPr>
          <a:xfrm>
            <a:off x="1975076" y="5653976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m_capacity</a:t>
            </a:r>
            <a:r>
              <a:rPr lang="en-US" dirty="0">
                <a:solidFill>
                  <a:schemeClr val="tx1"/>
                </a:solidFill>
              </a:rPr>
              <a:t>: 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D3463FF-6C18-BB61-7971-BFF451456840}"/>
              </a:ext>
            </a:extLst>
          </p:cNvPr>
          <p:cNvCxnSpPr>
            <a:cxnSpLocks/>
            <a:stCxn id="7" idx="0"/>
            <a:endCxn id="16" idx="1"/>
          </p:cNvCxnSpPr>
          <p:nvPr/>
        </p:nvCxnSpPr>
        <p:spPr>
          <a:xfrm flipV="1">
            <a:off x="3021125" y="2316807"/>
            <a:ext cx="888827" cy="2395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BA519256-4672-A2BA-D799-57A8BB8E706C}"/>
              </a:ext>
            </a:extLst>
          </p:cNvPr>
          <p:cNvSpPr/>
          <p:nvPr/>
        </p:nvSpPr>
        <p:spPr>
          <a:xfrm rot="16200000">
            <a:off x="4384098" y="2094429"/>
            <a:ext cx="517154" cy="146544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A655F-7930-F76B-77B5-51E25D3FDB05}"/>
              </a:ext>
            </a:extLst>
          </p:cNvPr>
          <p:cNvSpPr txBox="1"/>
          <p:nvPr/>
        </p:nvSpPr>
        <p:spPr>
          <a:xfrm>
            <a:off x="3935760" y="3095748"/>
            <a:ext cx="143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</a:t>
            </a:r>
            <a:endParaRPr lang="ru-RU" sz="2400" dirty="0"/>
          </a:p>
        </p:txBody>
      </p:sp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C9AFD61C-7DB2-3DFF-E26C-D9D93B878405}"/>
              </a:ext>
            </a:extLst>
          </p:cNvPr>
          <p:cNvSpPr/>
          <p:nvPr/>
        </p:nvSpPr>
        <p:spPr>
          <a:xfrm rot="16200000">
            <a:off x="5667130" y="1731001"/>
            <a:ext cx="517154" cy="403151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CFF6E7-6806-3B4E-F24F-11F5720E1EB9}"/>
              </a:ext>
            </a:extLst>
          </p:cNvPr>
          <p:cNvSpPr txBox="1"/>
          <p:nvPr/>
        </p:nvSpPr>
        <p:spPr>
          <a:xfrm>
            <a:off x="5174609" y="4017313"/>
            <a:ext cx="22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capacity</a:t>
            </a:r>
            <a:endParaRPr lang="ru-RU" sz="24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96A504E-2E11-DB3B-BCEC-DE024D73BE2B}"/>
              </a:ext>
            </a:extLst>
          </p:cNvPr>
          <p:cNvSpPr/>
          <p:nvPr/>
        </p:nvSpPr>
        <p:spPr>
          <a:xfrm>
            <a:off x="3909952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B8B94C9-C40A-109C-D9C2-7A603FB00CE7}"/>
              </a:ext>
            </a:extLst>
          </p:cNvPr>
          <p:cNvSpPr/>
          <p:nvPr/>
        </p:nvSpPr>
        <p:spPr>
          <a:xfrm>
            <a:off x="4276313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71417C6-4DB4-BB5D-3436-BAD622FA09DE}"/>
              </a:ext>
            </a:extLst>
          </p:cNvPr>
          <p:cNvSpPr/>
          <p:nvPr/>
        </p:nvSpPr>
        <p:spPr>
          <a:xfrm>
            <a:off x="4642674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6961E32-A16D-0E86-22EA-E09CF107C128}"/>
              </a:ext>
            </a:extLst>
          </p:cNvPr>
          <p:cNvSpPr/>
          <p:nvPr/>
        </p:nvSpPr>
        <p:spPr>
          <a:xfrm>
            <a:off x="5009035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F791E93-7097-C4C7-13E3-47B9FBA08201}"/>
              </a:ext>
            </a:extLst>
          </p:cNvPr>
          <p:cNvSpPr/>
          <p:nvPr/>
        </p:nvSpPr>
        <p:spPr>
          <a:xfrm>
            <a:off x="5375396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A196B63-26F6-9408-FF08-377C830B35E6}"/>
              </a:ext>
            </a:extLst>
          </p:cNvPr>
          <p:cNvSpPr/>
          <p:nvPr/>
        </p:nvSpPr>
        <p:spPr>
          <a:xfrm>
            <a:off x="5741757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D3029D2-E6BC-EB82-EDA9-C7D7FD90FD46}"/>
              </a:ext>
            </a:extLst>
          </p:cNvPr>
          <p:cNvSpPr/>
          <p:nvPr/>
        </p:nvSpPr>
        <p:spPr>
          <a:xfrm>
            <a:off x="6108118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A82D1E3-D09B-282E-B03F-C47E854A2D86}"/>
              </a:ext>
            </a:extLst>
          </p:cNvPr>
          <p:cNvSpPr/>
          <p:nvPr/>
        </p:nvSpPr>
        <p:spPr>
          <a:xfrm>
            <a:off x="6474479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7546664-BF86-21B4-534B-CC5338DB37E5}"/>
              </a:ext>
            </a:extLst>
          </p:cNvPr>
          <p:cNvSpPr/>
          <p:nvPr/>
        </p:nvSpPr>
        <p:spPr>
          <a:xfrm>
            <a:off x="6840840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E5252A3-C7BE-0E32-F3D5-DCA36335DA6F}"/>
              </a:ext>
            </a:extLst>
          </p:cNvPr>
          <p:cNvSpPr/>
          <p:nvPr/>
        </p:nvSpPr>
        <p:spPr>
          <a:xfrm>
            <a:off x="7207201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25EA523A-795D-430D-500C-8CC30C1EF23D}"/>
              </a:ext>
            </a:extLst>
          </p:cNvPr>
          <p:cNvSpPr/>
          <p:nvPr/>
        </p:nvSpPr>
        <p:spPr>
          <a:xfrm>
            <a:off x="7573562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702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8"/>
            <a:ext cx="82153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#include &lt;vector&gt;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int main(int </a:t>
            </a:r>
            <a:r>
              <a:rPr lang="en-US" b="1" dirty="0" err="1">
                <a:latin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</a:rPr>
              <a:t>, char *</a:t>
            </a:r>
            <a:r>
              <a:rPr lang="en-US" b="1" dirty="0" err="1">
                <a:latin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i="1" dirty="0">
                <a:latin typeface="Courier New" pitchFamily="49" charset="0"/>
              </a:rPr>
              <a:t>	// </a:t>
            </a:r>
            <a:r>
              <a:rPr lang="ru-RU" i="1" dirty="0">
                <a:latin typeface="Courier New" pitchFamily="49" charset="0"/>
              </a:rPr>
              <a:t>создаем массив целых чисел, содержащий 100 элементов</a:t>
            </a:r>
            <a:endParaRPr lang="en-US" i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vector&lt;int&gt; </a:t>
            </a:r>
            <a:r>
              <a:rPr lang="en-US" b="1" dirty="0" err="1">
                <a:latin typeface="Courier New" pitchFamily="49" charset="0"/>
              </a:rPr>
              <a:t>vectorOfInt</a:t>
            </a:r>
            <a:r>
              <a:rPr lang="en-US" b="1" dirty="0">
                <a:latin typeface="Courier New" pitchFamily="49" charset="0"/>
              </a:rPr>
              <a:t>(100);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vector&lt;string&gt; </a:t>
            </a:r>
            <a:r>
              <a:rPr lang="en-US" b="1" dirty="0" err="1">
                <a:latin typeface="Courier New" pitchFamily="49" charset="0"/>
              </a:rPr>
              <a:t>vectorOfString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vectorOfInt.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push_back</a:t>
            </a:r>
            <a:r>
              <a:rPr lang="en-US" b="1" dirty="0">
                <a:latin typeface="Courier New" pitchFamily="49" charset="0"/>
              </a:rPr>
              <a:t>(10);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vectorOfString.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push_back</a:t>
            </a:r>
            <a:r>
              <a:rPr lang="en-US" b="1" dirty="0">
                <a:latin typeface="Courier New" pitchFamily="49" charset="0"/>
              </a:rPr>
              <a:t>(“Hello”);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std::string hello = </a:t>
            </a:r>
            <a:r>
              <a:rPr lang="en-US" b="1" dirty="0" err="1">
                <a:latin typeface="Courier New" pitchFamily="49" charset="0"/>
              </a:rPr>
              <a:t>vectorOfString</a:t>
            </a:r>
            <a:r>
              <a:rPr lang="en-US" b="1" dirty="0">
                <a:latin typeface="Courier New" pitchFamily="49" charset="0"/>
              </a:rPr>
              <a:t>[0];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size_t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numberOfItems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vectorOfString.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size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527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98082" y="-22717"/>
            <a:ext cx="755024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&lt;vector&gt;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&lt;string&gt;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PointDbl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 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{0, 0}, {20, 10}, {30, 30} 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PointDbl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{0, 0};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13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48" y="404665"/>
            <a:ext cx="9540552" cy="1584175"/>
          </a:xfrm>
        </p:spPr>
        <p:txBody>
          <a:bodyPr anchor="b">
            <a:normAutofit/>
          </a:bodyPr>
          <a:lstStyle/>
          <a:p>
            <a:pPr algn="l"/>
            <a:r>
              <a:rPr lang="ru-RU" sz="4400" dirty="0">
                <a:solidFill>
                  <a:schemeClr val="bg1"/>
                </a:solidFill>
                <a:latin typeface="Impact" panose="020B0806030902050204" pitchFamily="34" charset="0"/>
              </a:rPr>
              <a:t>В следующем видео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48" y="2564904"/>
            <a:ext cx="9517158" cy="3240359"/>
          </a:xfrm>
        </p:spPr>
        <p:txBody>
          <a:bodyPr>
            <a:normAutofit/>
          </a:bodyPr>
          <a:lstStyle/>
          <a:p>
            <a:pPr algn="l"/>
            <a:r>
              <a:rPr lang="ru-RU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Последовательные и ассоциативные контейнеры</a:t>
            </a:r>
          </a:p>
          <a:p>
            <a:pPr algn="l"/>
            <a:r>
              <a:rPr lang="ru-RU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Алгоритмы</a:t>
            </a:r>
          </a:p>
          <a:p>
            <a:pPr algn="l"/>
            <a:r>
              <a:rPr lang="en-US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optional </a:t>
            </a:r>
            <a:r>
              <a:rPr lang="ru-RU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и </a:t>
            </a:r>
            <a:r>
              <a:rPr lang="en-US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variant</a:t>
            </a:r>
            <a:endParaRPr lang="ru-RU" sz="5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85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9091278-70F6-298A-A761-D0EBA1C7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Резервирование памяти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1975C3-A349-1C6A-B050-496539015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при вставке не хватает места, </a:t>
            </a:r>
            <a:r>
              <a:rPr lang="en-US" dirty="0"/>
              <a:t>vector</a:t>
            </a:r>
            <a:r>
              <a:rPr lang="ru-RU" dirty="0"/>
              <a:t> автоматически увеличивает вместимость</a:t>
            </a:r>
          </a:p>
          <a:p>
            <a:pPr lvl="1"/>
            <a:r>
              <a:rPr lang="ru-RU" dirty="0"/>
              <a:t>Вставка в конец: </a:t>
            </a:r>
            <a:r>
              <a:rPr lang="en-US" dirty="0"/>
              <a:t>O(1)</a:t>
            </a:r>
            <a:r>
              <a:rPr lang="ru-RU" dirty="0"/>
              <a:t>+</a:t>
            </a:r>
          </a:p>
          <a:p>
            <a:r>
              <a:rPr lang="ru-RU" dirty="0"/>
              <a:t>Метод</a:t>
            </a:r>
            <a:r>
              <a:rPr lang="en-US" dirty="0"/>
              <a:t> </a:t>
            </a:r>
            <a:r>
              <a:rPr lang="en-US" b="1" dirty="0"/>
              <a:t>reserve</a:t>
            </a:r>
            <a:r>
              <a:rPr lang="ru-RU" dirty="0"/>
              <a:t> резервирует память для хранения заданного размера, не меняя содержимого вектора</a:t>
            </a:r>
          </a:p>
          <a:p>
            <a:pPr lvl="1"/>
            <a:r>
              <a:rPr lang="ru-RU" dirty="0"/>
              <a:t>Полезен, когда известно примерное количество элементов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CEE53-D0A8-5703-5C2B-8DA2815CF917}"/>
              </a:ext>
            </a:extLst>
          </p:cNvPr>
          <p:cNvSpPr txBox="1"/>
          <p:nvPr/>
        </p:nvSpPr>
        <p:spPr>
          <a:xfrm>
            <a:off x="4583832" y="6333220"/>
            <a:ext cx="5908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hlinkClick r:id="rId2"/>
              </a:rPr>
              <a:t>https://quick-bench.com/q/i29UtpPOU0KqnZz1y9SLl7tWFt4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706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Двусторонняя очередь</a:t>
            </a:r>
            <a:r>
              <a:rPr lang="en-US" dirty="0"/>
              <a:t> (double-ended queue) </a:t>
            </a:r>
            <a:r>
              <a:rPr lang="en-US" dirty="0">
                <a:hlinkClick r:id="rId4"/>
              </a:rPr>
              <a:t>std::</a:t>
            </a:r>
            <a:r>
              <a:rPr lang="en-US" dirty="0" err="1">
                <a:hlinkClick r:id="rId4"/>
              </a:rPr>
              <a:t>deque</a:t>
            </a:r>
            <a:endParaRPr lang="ru-RU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Аналогична вектору, но обеспечивает</a:t>
            </a:r>
            <a:r>
              <a:rPr lang="en-US" dirty="0"/>
              <a:t> </a:t>
            </a:r>
            <a:r>
              <a:rPr lang="ru-RU" dirty="0"/>
              <a:t>эффективную вставку и удаление элементов не только в конце, но и в начале очереди</a:t>
            </a:r>
            <a:endParaRPr lang="en-US" dirty="0"/>
          </a:p>
          <a:p>
            <a:pPr lvl="1" eaLnBrk="1" hangingPunct="1"/>
            <a:r>
              <a:rPr lang="ru-RU" dirty="0"/>
              <a:t>В отличие от вектора </a:t>
            </a:r>
            <a:r>
              <a:rPr lang="ru-RU" b="1" dirty="0"/>
              <a:t>не гарантируется </a:t>
            </a:r>
            <a:r>
              <a:rPr lang="ru-RU" dirty="0"/>
              <a:t>последовательное хранение элементов в памяти</a:t>
            </a:r>
          </a:p>
          <a:p>
            <a:pPr lvl="1" eaLnBrk="1" hangingPunct="1"/>
            <a:r>
              <a:rPr lang="ru-RU" dirty="0"/>
              <a:t>Гарантируется константный доступ к элементу по его индексу</a:t>
            </a:r>
            <a:endParaRPr lang="en-US" dirty="0"/>
          </a:p>
          <a:p>
            <a:pPr lvl="1" eaLnBrk="1" hangingPunct="1"/>
            <a:r>
              <a:rPr lang="ru-RU" dirty="0"/>
              <a:t>Для использования необходимо подключить заголовочный файл </a:t>
            </a:r>
            <a:r>
              <a:rPr lang="en-US" dirty="0"/>
              <a:t>&lt;</a:t>
            </a:r>
            <a:r>
              <a:rPr lang="en-US" dirty="0" err="1"/>
              <a:t>deque</a:t>
            </a:r>
            <a:r>
              <a:rPr lang="en-US" dirty="0"/>
              <a:t>&gt;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5006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Двусвязный список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std::list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Реализовывает двусвязный список элементов произвольного типа</a:t>
            </a:r>
          </a:p>
          <a:p>
            <a:pPr lvl="1" eaLnBrk="1" hangingPunct="1"/>
            <a:r>
              <a:rPr lang="ru-RU" dirty="0"/>
              <a:t>К элементам списка осуществляется последовательный доступ при помощи итераторов</a:t>
            </a:r>
          </a:p>
          <a:p>
            <a:pPr lvl="1" eaLnBrk="1" hangingPunct="1"/>
            <a:r>
              <a:rPr lang="ru-RU" dirty="0"/>
              <a:t>Вставка и удаление элементов из произвольного места списка осуществляется за </a:t>
            </a:r>
            <a:r>
              <a:rPr lang="ru-RU" b="1" dirty="0"/>
              <a:t>постоянное время</a:t>
            </a:r>
            <a:endParaRPr lang="en-US" b="1" dirty="0"/>
          </a:p>
          <a:p>
            <a:pPr lvl="1" eaLnBrk="1" hangingPunct="1"/>
            <a:r>
              <a:rPr lang="ru-RU" dirty="0"/>
              <a:t>Для начала работы с данным контейнером необходимо подключить заголовочный файл </a:t>
            </a:r>
            <a:r>
              <a:rPr lang="en-US" dirty="0"/>
              <a:t>&lt;list&gt;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510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8"/>
            <a:ext cx="82153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&lt;list&gt;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list&lt;string&gt; </a:t>
            </a:r>
            <a:r>
              <a:rPr lang="en-US" sz="1600" b="1" dirty="0" err="1">
                <a:latin typeface="Courier New" pitchFamily="49" charset="0"/>
              </a:rPr>
              <a:t>listOfStrings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listOfStrings.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push_back</a:t>
            </a:r>
            <a:r>
              <a:rPr lang="en-US" sz="1600" b="1" dirty="0">
                <a:latin typeface="Courier New" pitchFamily="49" charset="0"/>
              </a:rPr>
              <a:t>(“One”);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listOfStrings.push_back</a:t>
            </a:r>
            <a:r>
              <a:rPr lang="en-US" sz="1600" b="1" dirty="0">
                <a:latin typeface="Courier New" pitchFamily="49" charset="0"/>
              </a:rPr>
              <a:t>(“Two”);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listOfStrings.push_back</a:t>
            </a:r>
            <a:r>
              <a:rPr lang="en-US" sz="1600" b="1" dirty="0">
                <a:latin typeface="Courier New" pitchFamily="49" charset="0"/>
              </a:rPr>
              <a:t>(“Three”);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for (auto &amp; item : </a:t>
            </a:r>
            <a:r>
              <a:rPr lang="en-US" sz="1600" b="1" dirty="0" err="1">
                <a:latin typeface="Courier New" pitchFamily="49" charset="0"/>
              </a:rPr>
              <a:t>listOfStrings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item &lt;&lt; “, “;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0258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2" y="2"/>
            <a:ext cx="9143999" cy="69249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&lt;list&gt;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&lt;iterator&gt;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&lt;algorithm&gt;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PopulateNamesList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ru-RU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emplace_back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"Ivan"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emplace_front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"Sergey"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ru-RU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emplace_back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"Irina"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emplace_front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"Anna"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ru-RU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defTabSz="363538"/>
            <a:r>
              <a:rPr lang="ru-RU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cbegin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defTabSz="363538"/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PrintNamesListByCopyingItemsToCout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copy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ostream_iterator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defTabSz="363538"/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PopulateNamesList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defTabSz="363538"/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363538"/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PrintNamesListByCopyingItemsToCout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655433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E706C-018B-3D1E-BB0C-E7E66821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последовательные контейнеры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B5FAD3-D2EA-3180-064E-1AF8234D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  <a:p>
            <a:pPr lvl="1"/>
            <a:r>
              <a:rPr lang="ru-RU" dirty="0"/>
              <a:t>С </a:t>
            </a:r>
            <a:r>
              <a:rPr lang="en-US" dirty="0"/>
              <a:t>reserve </a:t>
            </a:r>
            <a:r>
              <a:rPr lang="ru-RU" dirty="0"/>
              <a:t>и без</a:t>
            </a:r>
          </a:p>
          <a:p>
            <a:r>
              <a:rPr lang="en-US" dirty="0"/>
              <a:t>deque</a:t>
            </a:r>
          </a:p>
          <a:p>
            <a:r>
              <a:rPr lang="en-US" dirty="0"/>
              <a:t>list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5F5FD-FF5B-9B98-9569-C715D2E6CB3A}"/>
              </a:ext>
            </a:extLst>
          </p:cNvPr>
          <p:cNvSpPr txBox="1"/>
          <p:nvPr/>
        </p:nvSpPr>
        <p:spPr>
          <a:xfrm>
            <a:off x="3503712" y="6400800"/>
            <a:ext cx="6851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hlinkClick r:id="rId2"/>
              </a:rPr>
              <a:t>https://quick-bench.com/q/W1if_qgPSZ7neHLRNylHrAwpvOs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805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>
                <a:latin typeface="+mj-lt"/>
              </a:rPr>
              <a:t>Классы </a:t>
            </a:r>
            <a:r>
              <a:rPr lang="en-US" dirty="0">
                <a:latin typeface="+mj-lt"/>
                <a:hlinkClick r:id="rId4"/>
              </a:rPr>
              <a:t>std::map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и </a:t>
            </a:r>
            <a:r>
              <a:rPr lang="en-US" dirty="0">
                <a:latin typeface="+mj-lt"/>
                <a:hlinkClick r:id="rId5"/>
              </a:rPr>
              <a:t>std::</a:t>
            </a:r>
            <a:r>
              <a:rPr lang="en-US" dirty="0" err="1">
                <a:latin typeface="+mj-lt"/>
                <a:hlinkClick r:id="rId5"/>
              </a:rPr>
              <a:t>multimap</a:t>
            </a:r>
            <a:endParaRPr lang="ru-RU" dirty="0">
              <a:latin typeface="+mj-lt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Ассоциативный контейнер, хранящий пары «ключ» - «значение»</a:t>
            </a:r>
          </a:p>
          <a:p>
            <a:pPr lvl="1" eaLnBrk="1" hangingPunct="1"/>
            <a:r>
              <a:rPr lang="ru-RU" dirty="0"/>
              <a:t>Позволяет отображать элементы одного типа в элементы другого или того же самого типа</a:t>
            </a:r>
          </a:p>
          <a:p>
            <a:pPr lvl="1" eaLnBrk="1" hangingPunct="1"/>
            <a:r>
              <a:rPr lang="en-US" dirty="0"/>
              <a:t>map – </a:t>
            </a:r>
            <a:r>
              <a:rPr lang="ru-RU" dirty="0"/>
              <a:t>все ключи уникальные</a:t>
            </a:r>
          </a:p>
          <a:p>
            <a:pPr lvl="1" eaLnBrk="1" hangingPunct="1"/>
            <a:r>
              <a:rPr lang="en-US" dirty="0" err="1"/>
              <a:t>multimap</a:t>
            </a:r>
            <a:r>
              <a:rPr lang="en-US" dirty="0"/>
              <a:t> – </a:t>
            </a:r>
            <a:r>
              <a:rPr lang="ru-RU" dirty="0"/>
              <a:t>допускается дублирование ключей</a:t>
            </a:r>
            <a:endParaRPr lang="en-US" dirty="0"/>
          </a:p>
          <a:p>
            <a:pPr eaLnBrk="1" hangingPunct="1"/>
            <a:r>
              <a:rPr lang="ru-RU" dirty="0"/>
              <a:t>Элементы упорядочены в порядке возрастания ключей</a:t>
            </a:r>
            <a:endParaRPr lang="en-US" dirty="0"/>
          </a:p>
          <a:p>
            <a:pPr eaLnBrk="1" hangingPunct="1"/>
            <a:r>
              <a:rPr lang="ru-RU" dirty="0"/>
              <a:t>Для подключения данных классов необходимо подключить заголовочный файл </a:t>
            </a:r>
            <a:r>
              <a:rPr lang="en-US" dirty="0"/>
              <a:t>&lt;map&gt;</a:t>
            </a:r>
            <a:endParaRPr lang="ru-RU" dirty="0"/>
          </a:p>
          <a:p>
            <a:pPr eaLnBrk="1" hangingPunct="1"/>
            <a:r>
              <a:rPr lang="ru-RU" dirty="0"/>
              <a:t>Требования к ключам:</a:t>
            </a:r>
          </a:p>
          <a:p>
            <a:pPr lvl="1" eaLnBrk="1" hangingPunct="1"/>
            <a:r>
              <a:rPr lang="ru-RU" dirty="0"/>
              <a:t>Наличие операции отношения </a:t>
            </a:r>
            <a:r>
              <a:rPr lang="en-US" dirty="0"/>
              <a:t>&lt;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2292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7"/>
            <a:ext cx="821537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&lt;map&gt;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map&lt;string, string&gt; dictionary;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dictionary.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pair</a:t>
            </a:r>
            <a:r>
              <a:rPr lang="en-US" sz="1600" b="1" dirty="0">
                <a:latin typeface="Courier New" pitchFamily="49" charset="0"/>
              </a:rPr>
              <a:t>&lt;string, string&gt;("Cat", "</a:t>
            </a:r>
            <a:r>
              <a:rPr lang="ru-RU" sz="1600" b="1" dirty="0">
                <a:latin typeface="Courier New" pitchFamily="49" charset="0"/>
              </a:rPr>
              <a:t>Кошка</a:t>
            </a:r>
            <a:r>
              <a:rPr lang="en-US" sz="1600" b="1" dirty="0">
                <a:latin typeface="Courier New" pitchFamily="49" charset="0"/>
              </a:rPr>
              <a:t>"));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dictionary.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make_pair</a:t>
            </a:r>
            <a:r>
              <a:rPr lang="en-US" sz="1600" b="1" dirty="0">
                <a:latin typeface="Courier New" pitchFamily="49" charset="0"/>
              </a:rPr>
              <a:t>("Snake", "</a:t>
            </a:r>
            <a:r>
              <a:rPr lang="ru-RU" sz="1600" b="1" dirty="0">
                <a:latin typeface="Courier New" pitchFamily="49" charset="0"/>
              </a:rPr>
              <a:t>Змея</a:t>
            </a:r>
            <a:r>
              <a:rPr lang="en-US" sz="1600" b="1" dirty="0">
                <a:latin typeface="Courier New" pitchFamily="49" charset="0"/>
              </a:rPr>
              <a:t>"));</a:t>
            </a:r>
            <a:endParaRPr lang="ru-RU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ru-RU" sz="1600" b="1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dictionary.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emplace</a:t>
            </a:r>
            <a:r>
              <a:rPr lang="en-US" sz="1600" b="1" dirty="0">
                <a:latin typeface="Courier New" pitchFamily="49" charset="0"/>
              </a:rPr>
              <a:t>("Apple", "</a:t>
            </a:r>
            <a:r>
              <a:rPr lang="ru-RU" sz="1600" b="1" dirty="0">
                <a:latin typeface="Courier New" pitchFamily="49" charset="0"/>
              </a:rPr>
              <a:t>Яблоко</a:t>
            </a:r>
            <a:r>
              <a:rPr lang="en-US" sz="1600" b="1" dirty="0">
                <a:latin typeface="Courier New" pitchFamily="49" charset="0"/>
              </a:rPr>
              <a:t>"));</a:t>
            </a:r>
            <a:endParaRPr lang="ru-RU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dictionary["Dog"] = "</a:t>
            </a:r>
            <a:r>
              <a:rPr lang="ru-RU" sz="1600" b="1" dirty="0">
                <a:latin typeface="Courier New" pitchFamily="49" charset="0"/>
              </a:rPr>
              <a:t>Собака</a:t>
            </a:r>
            <a:r>
              <a:rPr lang="en-US" sz="1600" b="1" dirty="0">
                <a:latin typeface="Courier New" pitchFamily="49" charset="0"/>
              </a:rPr>
              <a:t>";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dictionary ["Mouse"] = "</a:t>
            </a:r>
            <a:r>
              <a:rPr lang="ru-RU" sz="1600" b="1" dirty="0">
                <a:latin typeface="Courier New" pitchFamily="49" charset="0"/>
              </a:rPr>
              <a:t>Мышь</a:t>
            </a:r>
            <a:r>
              <a:rPr lang="en-US" sz="1600" b="1" dirty="0">
                <a:latin typeface="Courier New" pitchFamily="49" charset="0"/>
              </a:rPr>
              <a:t>";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dictionary["Dog"] &lt;&lt; “\n”;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9464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подсчет частоты встречаемости символов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72393" y="1484785"/>
            <a:ext cx="85072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&lt;map&gt;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&lt;string&gt;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Можно использовать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&lt;char,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quick brown fox jumps over the lazy dog"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i="1" dirty="0" err="1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isalpha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++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chInfo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chInfo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chInfo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519B4C-674B-4DE1-859E-1AD14B0D2FE3}"/>
              </a:ext>
            </a:extLst>
          </p:cNvPr>
          <p:cNvSpPr/>
          <p:nvPr/>
        </p:nvSpPr>
        <p:spPr>
          <a:xfrm>
            <a:off x="1631504" y="116632"/>
            <a:ext cx="9036496" cy="640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BuildCharCounters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Anagrams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"Enter two words: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BuildCharCounters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BuildCharCounters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and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are anagrams"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and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are not anagrams"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66DF1-3769-4EA6-9EB9-87FF32360CA7}"/>
              </a:ext>
            </a:extLst>
          </p:cNvPr>
          <p:cNvSpPr txBox="1"/>
          <p:nvPr/>
        </p:nvSpPr>
        <p:spPr>
          <a:xfrm>
            <a:off x="6779568" y="1776725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Enter two words: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live evil</a:t>
            </a:r>
          </a:p>
          <a:p>
            <a:r>
              <a:rPr lang="en-US" dirty="0">
                <a:latin typeface="Consolas" panose="020B0609020204030204" pitchFamily="49" charset="0"/>
              </a:rPr>
              <a:t>live and evil are anagrams</a:t>
            </a:r>
          </a:p>
        </p:txBody>
      </p:sp>
    </p:spTree>
    <p:extLst>
      <p:ext uri="{BB962C8B-B14F-4D97-AF65-F5344CB8AC3E}">
        <p14:creationId xmlns:p14="http://schemas.microsoft.com/office/powerpoint/2010/main" val="348349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187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BDEAD0-6F69-41D4-99F3-8EA16AF21F5C}"/>
              </a:ext>
            </a:extLst>
          </p:cNvPr>
          <p:cNvSpPr/>
          <p:nvPr/>
        </p:nvSpPr>
        <p:spPr>
          <a:xfrm>
            <a:off x="1524000" y="199930"/>
            <a:ext cx="8856984" cy="6667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AnimalLegs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 },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sparrow"s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 },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spider"s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8 },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octopus"s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8 },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ant"s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6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[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legs]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has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legs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legs"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"Enter animal name: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has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legs"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info about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4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>
                <a:latin typeface="+mj-lt"/>
              </a:rPr>
              <a:t>Классы </a:t>
            </a:r>
            <a:r>
              <a:rPr lang="en-US" dirty="0" err="1">
                <a:latin typeface="+mj-lt"/>
                <a:hlinkClick r:id="rId4"/>
              </a:rPr>
              <a:t>std</a:t>
            </a:r>
            <a:r>
              <a:rPr lang="en-US" dirty="0">
                <a:latin typeface="+mj-lt"/>
                <a:hlinkClick r:id="rId4"/>
              </a:rPr>
              <a:t>::</a:t>
            </a:r>
            <a:r>
              <a:rPr lang="en-US" dirty="0" err="1">
                <a:latin typeface="+mj-lt"/>
                <a:hlinkClick r:id="rId4"/>
              </a:rPr>
              <a:t>unordered_map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и </a:t>
            </a:r>
            <a:r>
              <a:rPr lang="en-US" dirty="0" err="1">
                <a:latin typeface="+mj-lt"/>
                <a:hlinkClick r:id="rId5"/>
              </a:rPr>
              <a:t>std</a:t>
            </a:r>
            <a:r>
              <a:rPr lang="en-US" dirty="0">
                <a:latin typeface="+mj-lt"/>
                <a:hlinkClick r:id="rId5"/>
              </a:rPr>
              <a:t>::</a:t>
            </a:r>
            <a:r>
              <a:rPr lang="en-US" dirty="0" err="1">
                <a:latin typeface="+mj-lt"/>
                <a:hlinkClick r:id="rId5"/>
              </a:rPr>
              <a:t>unordered_multimap</a:t>
            </a:r>
            <a:endParaRPr lang="ru-RU" dirty="0">
              <a:latin typeface="+mj-lt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Ассоциативный контейнер, хранящий пары «ключ» - «значение»</a:t>
            </a:r>
          </a:p>
          <a:p>
            <a:pPr lvl="1" eaLnBrk="1" hangingPunct="1"/>
            <a:r>
              <a:rPr lang="ru-RU" dirty="0"/>
              <a:t>Элементы хранятся не отсортированы никоим образом, но сгруппированы в </a:t>
            </a:r>
            <a:r>
              <a:rPr lang="en-US" dirty="0"/>
              <a:t>bucket-</a:t>
            </a:r>
            <a:r>
              <a:rPr lang="ru-RU" dirty="0"/>
              <a:t>ы согласно </a:t>
            </a:r>
            <a:r>
              <a:rPr lang="ru-RU" dirty="0" err="1"/>
              <a:t>хеш</a:t>
            </a:r>
            <a:r>
              <a:rPr lang="ru-RU" dirty="0"/>
              <a:t>-значению ключей</a:t>
            </a:r>
          </a:p>
          <a:p>
            <a:pPr lvl="1" eaLnBrk="1" hangingPunct="1"/>
            <a:r>
              <a:rPr lang="en-US" dirty="0" err="1"/>
              <a:t>unordered_map</a:t>
            </a:r>
            <a:r>
              <a:rPr lang="en-US" dirty="0"/>
              <a:t> – </a:t>
            </a:r>
            <a:r>
              <a:rPr lang="ru-RU" dirty="0"/>
              <a:t>все ключи уникальные</a:t>
            </a:r>
          </a:p>
          <a:p>
            <a:pPr lvl="1" eaLnBrk="1" hangingPunct="1"/>
            <a:r>
              <a:rPr lang="en-US" dirty="0" err="1"/>
              <a:t>unordered_multimap</a:t>
            </a:r>
            <a:r>
              <a:rPr lang="en-US" dirty="0"/>
              <a:t> – </a:t>
            </a:r>
            <a:r>
              <a:rPr lang="ru-RU" dirty="0"/>
              <a:t>допускается дублирование ключей</a:t>
            </a:r>
            <a:endParaRPr lang="en-US" dirty="0"/>
          </a:p>
          <a:p>
            <a:pPr eaLnBrk="1" hangingPunct="1"/>
            <a:r>
              <a:rPr lang="ru-RU" dirty="0"/>
              <a:t>Для подключения данных классов необходимо подключить заголовочный файл </a:t>
            </a:r>
            <a:r>
              <a:rPr lang="en-US" dirty="0"/>
              <a:t>&lt;</a:t>
            </a:r>
            <a:r>
              <a:rPr lang="en-US" dirty="0" err="1"/>
              <a:t>unordered_map</a:t>
            </a:r>
            <a:r>
              <a:rPr lang="en-US" dirty="0"/>
              <a:t>&gt;</a:t>
            </a:r>
            <a:endParaRPr lang="ru-RU" dirty="0"/>
          </a:p>
          <a:p>
            <a:pPr eaLnBrk="1" hangingPunct="1"/>
            <a:r>
              <a:rPr lang="ru-RU" dirty="0"/>
              <a:t>Требования к ключам:</a:t>
            </a:r>
          </a:p>
          <a:p>
            <a:pPr lvl="1" eaLnBrk="1" hangingPunct="1"/>
            <a:r>
              <a:rPr lang="ru-RU" dirty="0"/>
              <a:t>Наличие операции сравнения </a:t>
            </a:r>
            <a:r>
              <a:rPr lang="en-US" dirty="0"/>
              <a:t>==</a:t>
            </a:r>
          </a:p>
          <a:p>
            <a:pPr lvl="1" eaLnBrk="1" hangingPunct="1"/>
            <a:r>
              <a:rPr lang="ru-RU" dirty="0"/>
              <a:t>Возможность вычислить </a:t>
            </a:r>
            <a:r>
              <a:rPr lang="ru-RU" dirty="0" err="1"/>
              <a:t>хеш</a:t>
            </a:r>
            <a:r>
              <a:rPr lang="ru-RU" dirty="0"/>
              <a:t> от значения ключа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918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000" y="1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&lt;string&gt;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"female"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nameToGender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"Sarah"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"Leonardo"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"Richard"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"Tanya"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"Tanya is a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nameToGender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"Tanya"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name.\n"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 is a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nameToGender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name.\n"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71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7501"/>
            <a:ext cx="9144000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&lt;string&gt;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unordered_map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Структура с перегруженным оператором (), позволяющая вычислить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хеш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-значение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для заданной структуры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Она необходима для использования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в качестве ключей 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unordered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PointHasher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^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Оператор сравнения, позволяющий сравнивать структуры типа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он необходим для использования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в качестве ключей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68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7500"/>
            <a:ext cx="9144000" cy="5170646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отображение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позволяющее узнать название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объекта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на картинке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в точке с заданными координатами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unordered_map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PointHasher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{10, 20},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"apple"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{11, 20}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"apple"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 10, 20 })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apple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 11, 34 });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вернет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false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 point description at {11, 34}"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29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Классы множеств </a:t>
            </a:r>
            <a:r>
              <a:rPr lang="en-US" dirty="0">
                <a:hlinkClick r:id="rId4"/>
              </a:rPr>
              <a:t>std::set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hlinkClick r:id="rId4"/>
              </a:rPr>
              <a:t>std::</a:t>
            </a:r>
            <a:r>
              <a:rPr lang="en-US" dirty="0" err="1">
                <a:hlinkClick r:id="rId4"/>
              </a:rPr>
              <a:t>multiset</a:t>
            </a:r>
            <a:endParaRPr lang="ru-RU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Ассоциативный контейнер, хранящий множество элементов определенного типа</a:t>
            </a:r>
          </a:p>
          <a:p>
            <a:pPr lvl="1" eaLnBrk="1" hangingPunct="1"/>
            <a:r>
              <a:rPr lang="en-US" dirty="0"/>
              <a:t>set – </a:t>
            </a:r>
            <a:r>
              <a:rPr lang="ru-RU" dirty="0"/>
              <a:t>дублирование элементов не допускается</a:t>
            </a:r>
          </a:p>
          <a:p>
            <a:pPr lvl="1" eaLnBrk="1" hangingPunct="1"/>
            <a:r>
              <a:rPr lang="en-US" dirty="0" err="1"/>
              <a:t>multiset</a:t>
            </a:r>
            <a:r>
              <a:rPr lang="en-US" dirty="0"/>
              <a:t> – </a:t>
            </a:r>
            <a:r>
              <a:rPr lang="ru-RU" dirty="0"/>
              <a:t>дублирование элементов допускается</a:t>
            </a:r>
            <a:endParaRPr lang="en-US" dirty="0"/>
          </a:p>
          <a:p>
            <a:pPr eaLnBrk="1" hangingPunct="1"/>
            <a:r>
              <a:rPr lang="ru-RU" dirty="0"/>
              <a:t>Для использования данных классов необходимо подключить заголовочный файл </a:t>
            </a:r>
            <a:r>
              <a:rPr lang="en-US" dirty="0"/>
              <a:t>&lt;set&gt;</a:t>
            </a:r>
          </a:p>
          <a:p>
            <a:pPr eaLnBrk="1" hangingPunct="1"/>
            <a:r>
              <a:rPr lang="ru-RU" dirty="0"/>
              <a:t>Требования к элементам – наличие операции отношения </a:t>
            </a:r>
            <a:r>
              <a:rPr lang="en-US" dirty="0"/>
              <a:t>&lt;</a:t>
            </a:r>
            <a:endParaRPr lang="ru-RU" dirty="0"/>
          </a:p>
          <a:p>
            <a:pPr lvl="1" eaLnBrk="1" hangingPunct="1"/>
            <a:r>
              <a:rPr lang="ru-RU" dirty="0"/>
              <a:t>Возможно реализовать проверку упорядоченности иным способом при помощи объекта-параметра шаблона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9429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7"/>
            <a:ext cx="82153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&lt;set&gt;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set&lt;int&gt; </a:t>
            </a:r>
            <a:r>
              <a:rPr lang="en-US" sz="1400" b="1" dirty="0" err="1">
                <a:latin typeface="Courier New" pitchFamily="49" charset="0"/>
              </a:rPr>
              <a:t>primeNumbers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(2);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(3);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(5);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if (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find</a:t>
            </a:r>
            <a:r>
              <a:rPr lang="en-US" sz="1400" b="1" dirty="0">
                <a:latin typeface="Courier New" pitchFamily="49" charset="0"/>
              </a:rPr>
              <a:t>(3) != </a:t>
            </a:r>
            <a:r>
              <a:rPr lang="en-US" sz="1400" b="1" dirty="0" err="1">
                <a:latin typeface="Courier New" pitchFamily="49" charset="0"/>
              </a:rPr>
              <a:t>primeNumbers.end</a:t>
            </a:r>
            <a:r>
              <a:rPr lang="en-US" sz="1400" b="1" dirty="0">
                <a:latin typeface="Courier New" pitchFamily="49" charset="0"/>
              </a:rPr>
              <a:t>())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“3 is a prime number\n”;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set&lt;string&gt; </a:t>
            </a:r>
            <a:r>
              <a:rPr lang="en-US" sz="1400" b="1" dirty="0" err="1">
                <a:latin typeface="Courier New" pitchFamily="49" charset="0"/>
              </a:rPr>
              <a:t>maleNames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maleNames.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(“John”);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maleNames.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(“Peter”);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611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9EFD60E-D7D6-4BE1-170B-7CADC40A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std::function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DE1E7C-A625-218A-949F-9582D1C1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268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0138C0-8AE5-B1D5-6A53-0E3E5871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std::function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6C2A16-4059-3AF3-59C6-360C0657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Полиморфная обёртка функции общего назначения</a:t>
            </a:r>
          </a:p>
          <a:p>
            <a:r>
              <a:rPr lang="ru-RU" dirty="0"/>
              <a:t>Экземпляры </a:t>
            </a:r>
            <a:r>
              <a:rPr lang="en-US" dirty="0"/>
              <a:t>std::function </a:t>
            </a:r>
            <a:r>
              <a:rPr lang="ru-RU" dirty="0"/>
              <a:t>могут оборачивать:</a:t>
            </a:r>
          </a:p>
          <a:p>
            <a:pPr lvl="1"/>
            <a:r>
              <a:rPr lang="ru-RU" dirty="0"/>
              <a:t>Обычные функции</a:t>
            </a:r>
          </a:p>
          <a:p>
            <a:pPr lvl="1"/>
            <a:r>
              <a:rPr lang="ru-RU" dirty="0"/>
              <a:t>Лямбда-выражения</a:t>
            </a:r>
          </a:p>
          <a:p>
            <a:pPr lvl="1"/>
            <a:r>
              <a:rPr lang="en-US" dirty="0"/>
              <a:t>bind-</a:t>
            </a:r>
            <a:r>
              <a:rPr lang="ru-RU" dirty="0"/>
              <a:t>выражения</a:t>
            </a:r>
            <a:endParaRPr lang="en-US" dirty="0"/>
          </a:p>
          <a:p>
            <a:pPr lvl="1"/>
            <a:r>
              <a:rPr lang="ru-RU" dirty="0"/>
              <a:t>Функциональные объекты</a:t>
            </a:r>
            <a:endParaRPr lang="en-US" dirty="0"/>
          </a:p>
          <a:p>
            <a:r>
              <a:rPr lang="ru-RU" dirty="0"/>
              <a:t>Объявлена в заголовочном файле </a:t>
            </a:r>
            <a:r>
              <a:rPr lang="en-US" dirty="0"/>
              <a:t>&lt;functional&gt;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50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E3C93-8BBF-E5EB-165A-BCD7F5F5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– поиск текста в потоке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B54EA-3D01-E1D9-0DF1-C7E61ED35DA8}"/>
              </a:ext>
            </a:extLst>
          </p:cNvPr>
          <p:cNvSpPr txBox="1"/>
          <p:nvPr/>
        </p:nvSpPr>
        <p:spPr>
          <a:xfrm>
            <a:off x="825717" y="1690688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haystack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line;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found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(haystack, line);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(needle);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(pos != std::string::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found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found;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1F986D-3CC2-4202-18FC-445787A233AC}"/>
              </a:ext>
            </a:extLst>
          </p:cNvPr>
          <p:cNvSpPr/>
          <p:nvPr/>
        </p:nvSpPr>
        <p:spPr>
          <a:xfrm>
            <a:off x="4655840" y="4293096"/>
            <a:ext cx="6337920" cy="58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Обработка результатов поиска зашита в функцию</a:t>
            </a:r>
            <a:r>
              <a:rPr lang="en-US" dirty="0"/>
              <a:t> </a:t>
            </a:r>
            <a:r>
              <a:rPr lang="ru-RU" dirty="0"/>
              <a:t>поиска </a:t>
            </a:r>
          </a:p>
        </p:txBody>
      </p:sp>
    </p:spTree>
    <p:extLst>
      <p:ext uri="{BB962C8B-B14F-4D97-AF65-F5344CB8AC3E}">
        <p14:creationId xmlns:p14="http://schemas.microsoft.com/office/powerpoint/2010/main" val="30776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7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Стандартная библиотека шаблонов (</a:t>
            </a:r>
            <a:r>
              <a:rPr lang="en-US"/>
              <a:t>STL)</a:t>
            </a:r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ru-RU" sz="2800" dirty="0"/>
              <a:t>Программная библиотека, содержащая большое количество готового к использованию обобщенного кода</a:t>
            </a:r>
          </a:p>
          <a:p>
            <a:pPr lvl="1" eaLnBrk="1" hangingPunct="1"/>
            <a:r>
              <a:rPr lang="ru-RU" dirty="0"/>
              <a:t>Контейнеры</a:t>
            </a:r>
          </a:p>
          <a:p>
            <a:pPr lvl="1" eaLnBrk="1" hangingPunct="1"/>
            <a:r>
              <a:rPr lang="ru-RU" dirty="0"/>
              <a:t>Итераторы</a:t>
            </a:r>
          </a:p>
          <a:p>
            <a:pPr lvl="1" eaLnBrk="1" hangingPunct="1"/>
            <a:r>
              <a:rPr lang="ru-RU" dirty="0"/>
              <a:t>Алгоритмы</a:t>
            </a:r>
          </a:p>
          <a:p>
            <a:pPr lvl="1" eaLnBrk="1" hangingPunct="1"/>
            <a:r>
              <a:rPr lang="ru-RU" dirty="0"/>
              <a:t>Умные указатели</a:t>
            </a:r>
          </a:p>
          <a:p>
            <a:pPr lvl="1" eaLnBrk="1" hangingPunct="1"/>
            <a:r>
              <a:rPr lang="ru-RU" dirty="0"/>
              <a:t>Поддержка многопоточности</a:t>
            </a:r>
          </a:p>
          <a:p>
            <a:pPr lvl="1" eaLnBrk="1" hangingPunct="1"/>
            <a:r>
              <a:rPr lang="ru-RU" dirty="0"/>
              <a:t>Генераторы случайных чисел</a:t>
            </a:r>
          </a:p>
          <a:p>
            <a:pPr lvl="1" eaLnBrk="1" hangingPunct="1"/>
            <a:r>
              <a:rPr lang="ru-RU" dirty="0"/>
              <a:t>Потоки ввода/вывода</a:t>
            </a:r>
          </a:p>
          <a:p>
            <a:pPr lvl="1" eaLnBrk="1" hangingPunct="1"/>
            <a:r>
              <a:rPr lang="ru-RU" dirty="0"/>
              <a:t>Поддержка функционального программирования</a:t>
            </a:r>
          </a:p>
          <a:p>
            <a:pPr lvl="1" eaLnBrk="1" hangingPunct="1"/>
            <a:r>
              <a:rPr lang="ru-RU" dirty="0"/>
              <a:t>И многое другое</a:t>
            </a:r>
            <a:endParaRPr lang="en-US" dirty="0"/>
          </a:p>
          <a:p>
            <a:pPr eaLnBrk="1" hangingPunct="1"/>
            <a:r>
              <a:rPr lang="ru-RU" sz="2800" dirty="0"/>
              <a:t>Все типы стандартной библиотеки объявлены в пространстве имен </a:t>
            </a:r>
            <a:r>
              <a:rPr lang="en-US" sz="2800" dirty="0"/>
              <a:t>std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42084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4E7E7-528B-94BC-9005-C16D187C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– передаём обработчик результатов снаружи, используя </a:t>
            </a:r>
            <a:r>
              <a:rPr lang="en-US" dirty="0"/>
              <a:t>function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9F9D1-3368-5F5D-1A74-A7B20888F296}"/>
              </a:ext>
            </a:extLst>
          </p:cNvPr>
          <p:cNvSpPr txBox="1"/>
          <p:nvPr/>
        </p:nvSpPr>
        <p:spPr>
          <a:xfrm>
            <a:off x="-28068" y="1968560"/>
            <a:ext cx="122200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line,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haystack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haystack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03677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97E91-FF84-B66A-5472-09989F6B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Обрабатываем результаты в обычной 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916E8-A009-AC16-F490-CC3ABC93B95D}"/>
              </a:ext>
            </a:extLst>
          </p:cNvPr>
          <p:cNvSpPr txBox="1"/>
          <p:nvPr/>
        </p:nvSpPr>
        <p:spPr>
          <a:xfrm>
            <a:off x="838200" y="2136338"/>
            <a:ext cx="110544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85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A1D03-FF69-8E57-FB67-331BF81D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Обрабатываем результаты в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E1767-F4E7-A0C8-E644-15BCD8714F5E}"/>
              </a:ext>
            </a:extLst>
          </p:cNvPr>
          <p:cNvSpPr txBox="1"/>
          <p:nvPr/>
        </p:nvSpPr>
        <p:spPr>
          <a:xfrm>
            <a:off x="838200" y="2852935"/>
            <a:ext cx="110184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ru-RU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sz="2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[](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2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2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2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85596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4E2CF-9830-3F77-BC21-373692624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CC70A-6926-965C-0395-50F1ECBD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Обрабатываем результаты в лямбда-функции, захватывающей переменные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7263E-D73F-DA77-2897-8AC0C3829D9A}"/>
              </a:ext>
            </a:extLst>
          </p:cNvPr>
          <p:cNvSpPr txBox="1"/>
          <p:nvPr/>
        </p:nvSpPr>
        <p:spPr>
          <a:xfrm>
            <a:off x="838200" y="2924944"/>
            <a:ext cx="1101844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20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sz="20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[&amp;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20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Можно использовать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lines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169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7D24D-7AE4-AEFC-5694-D5459D5E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Обрабатываем результаты в методе класса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78B67-76E4-46DE-5D59-780CC80F4AC8}"/>
              </a:ext>
            </a:extLst>
          </p:cNvPr>
          <p:cNvSpPr txBox="1"/>
          <p:nvPr/>
        </p:nvSpPr>
        <p:spPr>
          <a:xfrm>
            <a:off x="838200" y="2060848"/>
            <a:ext cx="112344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bind_front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78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B3056D-1D23-48B9-8C58-322DFDCC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Ввод-вывод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C0F14-8178-4798-B9E2-A66459696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7265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BE1138-DEA7-4101-A275-212F1260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потоки ввода-вывода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8069EA-C9A3-4111-AF80-63FF9460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ru-RU" dirty="0"/>
              <a:t>глобальный объект, связанный со </a:t>
            </a:r>
            <a:r>
              <a:rPr lang="ru-RU" b="1" dirty="0"/>
              <a:t>стандартным потоком вывода</a:t>
            </a:r>
            <a:r>
              <a:rPr lang="en-US" dirty="0"/>
              <a:t> </a:t>
            </a:r>
            <a:r>
              <a:rPr lang="en-US" dirty="0" err="1"/>
              <a:t>stdout</a:t>
            </a:r>
            <a:endParaRPr lang="ru-RU" dirty="0"/>
          </a:p>
          <a:p>
            <a:pPr lvl="1"/>
            <a:r>
              <a:rPr lang="ru-RU" dirty="0"/>
              <a:t>Перенаправление потока вывода в файл при запуске из консоли: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app.exe &gt; stdout.txt</a:t>
            </a:r>
          </a:p>
          <a:p>
            <a:r>
              <a:rPr lang="en-US" dirty="0"/>
              <a:t>std::</a:t>
            </a:r>
            <a:r>
              <a:rPr lang="en-US" dirty="0" err="1"/>
              <a:t>cin</a:t>
            </a:r>
            <a:r>
              <a:rPr lang="ru-RU" dirty="0"/>
              <a:t> – глобальный объект, связанный со </a:t>
            </a:r>
            <a:r>
              <a:rPr lang="ru-RU" b="1" dirty="0"/>
              <a:t>стандартным потоком ввода</a:t>
            </a:r>
            <a:r>
              <a:rPr lang="ru-RU" dirty="0"/>
              <a:t> </a:t>
            </a:r>
            <a:r>
              <a:rPr lang="en-US" dirty="0"/>
              <a:t>stdin</a:t>
            </a:r>
            <a:endParaRPr lang="ru-RU" dirty="0"/>
          </a:p>
          <a:p>
            <a:pPr lvl="1"/>
            <a:r>
              <a:rPr lang="ru-RU" dirty="0"/>
              <a:t>Перенаправление потока ввода на чтение из файла при запуске приложения: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app.exe &lt; stdin.txt</a:t>
            </a:r>
          </a:p>
          <a:p>
            <a:r>
              <a:rPr lang="en-US" dirty="0"/>
              <a:t>std::</a:t>
            </a:r>
            <a:r>
              <a:rPr lang="en-US" dirty="0" err="1"/>
              <a:t>cerr</a:t>
            </a:r>
            <a:r>
              <a:rPr lang="en-US" dirty="0"/>
              <a:t> – </a:t>
            </a:r>
            <a:r>
              <a:rPr lang="ru-RU" dirty="0"/>
              <a:t>глобальный объект, связанный со стандартным потоком ошибок</a:t>
            </a:r>
            <a:endParaRPr lang="en-US" dirty="0"/>
          </a:p>
          <a:p>
            <a:pPr lvl="1"/>
            <a:r>
              <a:rPr lang="ru-RU" dirty="0"/>
              <a:t>Перенаправление потока ошибок в файл при запуске из консоли: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app.exe 2&gt; stderr.txt</a:t>
            </a:r>
          </a:p>
        </p:txBody>
      </p:sp>
    </p:spTree>
    <p:extLst>
      <p:ext uri="{BB962C8B-B14F-4D97-AF65-F5344CB8AC3E}">
        <p14:creationId xmlns:p14="http://schemas.microsoft.com/office/powerpoint/2010/main" val="19153300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D62C-D0FE-4F48-A14A-68BD8AFB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ввода-вывода в поток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2D0F8-B1ED-475E-AD5C-976788414ED6}"/>
              </a:ext>
            </a:extLst>
          </p:cNvPr>
          <p:cNvSpPr/>
          <p:nvPr/>
        </p:nvSpPr>
        <p:spPr>
          <a:xfrm>
            <a:off x="838200" y="1988839"/>
            <a:ext cx="108024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StandardIO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Читаем число из потока в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число из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поток вывода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число из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поток ошибок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cerr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При чтении числа произошла ошибка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95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6116-D476-4B9B-9E81-31E7F07E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Манипуляторы ввода-вывода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782682-78C7-42AD-89D4-5C8CD73ACAC3}"/>
              </a:ext>
            </a:extLst>
          </p:cNvPr>
          <p:cNvSpPr/>
          <p:nvPr/>
        </p:nvSpPr>
        <p:spPr>
          <a:xfrm>
            <a:off x="838200" y="1556792"/>
            <a:ext cx="110184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iomanip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IOManip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hex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Считываем число в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hex-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формате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hex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dec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defaultPrecision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defaultPrecision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72CA5-9595-42B3-A1AB-610A2726A641}"/>
              </a:ext>
            </a:extLst>
          </p:cNvPr>
          <p:cNvSpPr/>
          <p:nvPr/>
        </p:nvSpPr>
        <p:spPr>
          <a:xfrm>
            <a:off x="6640647" y="5805264"/>
            <a:ext cx="5184576" cy="9386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FF</a:t>
            </a:r>
          </a:p>
          <a:p>
            <a:r>
              <a:rPr lang="en-US" dirty="0">
                <a:latin typeface="Consolas" panose="020B0609020204030204" pitchFamily="49" charset="0"/>
              </a:rPr>
              <a:t>255 ff 377 255</a:t>
            </a:r>
          </a:p>
          <a:p>
            <a:r>
              <a:rPr lang="en-US" dirty="0">
                <a:latin typeface="Consolas" panose="020B0609020204030204" pitchFamily="49" charset="0"/>
              </a:rPr>
              <a:t>3.14159 3.14159265358979 3.14 3.14159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28A1A-F1EF-47C6-8777-247281D16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83" y="353169"/>
            <a:ext cx="2238875" cy="2238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73E51F-1B5B-458F-BD97-5E940D3A43A2}"/>
              </a:ext>
            </a:extLst>
          </p:cNvPr>
          <p:cNvSpPr/>
          <p:nvPr/>
        </p:nvSpPr>
        <p:spPr>
          <a:xfrm>
            <a:off x="7392144" y="0"/>
            <a:ext cx="4578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https://en.cppreference.com/w/cpp/io/manip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74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AF2C-6E64-48B9-814E-D0A76F34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Текстовый поток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6C62-ABC7-42EF-9FE8-E6B95185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Текстовый поток – последовательность символов, разбитая на строки из 0 или более символов</a:t>
            </a:r>
          </a:p>
          <a:p>
            <a:pPr lvl="1"/>
            <a:r>
              <a:rPr lang="ru-RU" dirty="0"/>
              <a:t>Строки завершаются символом </a:t>
            </a:r>
            <a:r>
              <a:rPr lang="en-US" dirty="0">
                <a:solidFill>
                  <a:srgbClr val="FF0000"/>
                </a:solidFill>
              </a:rPr>
              <a:t>\n</a:t>
            </a:r>
          </a:p>
          <a:p>
            <a:pPr lvl="1"/>
            <a:r>
              <a:rPr lang="ru-RU" dirty="0"/>
              <a:t>Реализация может добавлять или удалять символы для соответствия стандарту, принятому в ОС</a:t>
            </a:r>
          </a:p>
          <a:p>
            <a:pPr lvl="2"/>
            <a:r>
              <a:rPr lang="en-US" dirty="0"/>
              <a:t>Windows</a:t>
            </a:r>
            <a:r>
              <a:rPr lang="ru-RU" dirty="0"/>
              <a:t> преобразовывает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/>
              <a:t> </a:t>
            </a:r>
            <a:r>
              <a:rPr lang="ru-RU" dirty="0"/>
              <a:t>как </a:t>
            </a:r>
            <a:r>
              <a:rPr lang="en-US" dirty="0">
                <a:solidFill>
                  <a:srgbClr val="FF0000"/>
                </a:solidFill>
              </a:rPr>
              <a:t>\r\n</a:t>
            </a:r>
            <a:r>
              <a:rPr lang="ru-RU" dirty="0"/>
              <a:t> при выводе, при чтении </a:t>
            </a:r>
            <a:r>
              <a:rPr lang="en-US" dirty="0">
                <a:solidFill>
                  <a:srgbClr val="FF0000"/>
                </a:solidFill>
              </a:rPr>
              <a:t>\r\n</a:t>
            </a:r>
            <a:r>
              <a:rPr lang="ru-RU" dirty="0"/>
              <a:t> преобразовывает в </a:t>
            </a:r>
            <a:r>
              <a:rPr lang="en-US" dirty="0">
                <a:solidFill>
                  <a:srgbClr val="FF0000"/>
                </a:solidFill>
              </a:rPr>
              <a:t>\n</a:t>
            </a:r>
          </a:p>
          <a:p>
            <a:r>
              <a:rPr lang="ru-RU" dirty="0"/>
              <a:t>Данные, читаемые из текстового потока будут равны ранее записанным в этот поток, только если выполнены условия</a:t>
            </a:r>
          </a:p>
          <a:p>
            <a:pPr lvl="1"/>
            <a:r>
              <a:rPr lang="ru-RU" dirty="0"/>
              <a:t>Выводятся только печатаемые символы и/или символы </a:t>
            </a:r>
            <a:r>
              <a:rPr lang="en-US" dirty="0">
                <a:solidFill>
                  <a:srgbClr val="FF0000"/>
                </a:solidFill>
              </a:rPr>
              <a:t>\t </a:t>
            </a:r>
            <a:r>
              <a:rPr lang="ru-RU" dirty="0"/>
              <a:t>и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Перед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ru-RU" dirty="0"/>
              <a:t> не выводились пробельные символы</a:t>
            </a:r>
          </a:p>
          <a:p>
            <a:pPr lvl="1"/>
            <a:r>
              <a:rPr lang="ru-RU" dirty="0"/>
              <a:t>Последний выведенный символ </a:t>
            </a:r>
            <a:r>
              <a:rPr lang="en-US" dirty="0"/>
              <a:t>—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\</a:t>
            </a:r>
            <a:r>
              <a:rPr lang="en-US" dirty="0">
                <a:solidFill>
                  <a:srgbClr val="FF0000"/>
                </a:solidFill>
              </a:rPr>
              <a:t>n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b="1" dirty="0">
                <a:solidFill>
                  <a:srgbClr val="000000"/>
                </a:solidFill>
              </a:rPr>
              <a:t>Двоичный поток</a:t>
            </a:r>
            <a:r>
              <a:rPr lang="ru-RU" dirty="0">
                <a:solidFill>
                  <a:srgbClr val="000000"/>
                </a:solidFill>
              </a:rPr>
              <a:t> – последовательность символов, которые всегда считываются в том же виде, в каком были записаны.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BF16F2-D927-4499-A924-53AAE63D76B6}"/>
              </a:ext>
            </a:extLst>
          </p:cNvPr>
          <p:cNvSpPr/>
          <p:nvPr/>
        </p:nvSpPr>
        <p:spPr>
          <a:xfrm>
            <a:off x="983432" y="6311900"/>
            <a:ext cx="6936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https://en.cppreference.com/w/cpp/io/c/FILE#Binary_and_text_modes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980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Контейнеры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Классы, предназначенные для хранения элементов определенного типа</a:t>
            </a:r>
          </a:p>
          <a:p>
            <a:pPr lvl="1" eaLnBrk="1" hangingPunct="1"/>
            <a:r>
              <a:rPr lang="en-US" dirty="0"/>
              <a:t>STL </a:t>
            </a:r>
            <a:r>
              <a:rPr lang="ru-RU" dirty="0"/>
              <a:t>содержит классы обобщенных реализаций различных контейнеров, которые можно использовать с элементами различных типов</a:t>
            </a:r>
          </a:p>
          <a:p>
            <a:pPr eaLnBrk="1" hangingPunct="1"/>
            <a:r>
              <a:rPr lang="ru-RU" sz="2800" dirty="0"/>
              <a:t>В </a:t>
            </a:r>
            <a:r>
              <a:rPr lang="en-US" sz="2800" dirty="0"/>
              <a:t>STL </a:t>
            </a:r>
            <a:r>
              <a:rPr lang="ru-RU" sz="2800" dirty="0"/>
              <a:t>поддерживаются 2 вида контейнеров</a:t>
            </a:r>
          </a:p>
          <a:p>
            <a:pPr lvl="1" eaLnBrk="1" hangingPunct="1"/>
            <a:r>
              <a:rPr lang="ru-RU" dirty="0"/>
              <a:t>Последовательные</a:t>
            </a:r>
          </a:p>
          <a:p>
            <a:pPr lvl="1" eaLnBrk="1" hangingPunct="1"/>
            <a:r>
              <a:rPr lang="ru-RU" dirty="0"/>
              <a:t>Ассоциативные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2821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1598-147B-494D-BD50-00DDF6B3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Файловый ввод-вывод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CD3A-943E-4856-A969-858A2D98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Потоки, связанные с файлами объявленные в </a:t>
            </a:r>
            <a:r>
              <a:rPr lang="en-US" dirty="0"/>
              <a:t>&lt;</a:t>
            </a:r>
            <a:r>
              <a:rPr lang="en-US" dirty="0" err="1"/>
              <a:t>fstream</a:t>
            </a:r>
            <a:r>
              <a:rPr lang="en-US" dirty="0"/>
              <a:t>&gt;</a:t>
            </a:r>
            <a:endParaRPr lang="ru-RU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ifstream</a:t>
            </a:r>
            <a:r>
              <a:rPr lang="en-US" dirty="0"/>
              <a:t> – </a:t>
            </a:r>
            <a:r>
              <a:rPr lang="ru-RU" dirty="0"/>
              <a:t>поток чтения из файла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ostream</a:t>
            </a:r>
            <a:r>
              <a:rPr lang="en-US" dirty="0"/>
              <a:t> – </a:t>
            </a:r>
            <a:r>
              <a:rPr lang="ru-RU" dirty="0"/>
              <a:t>поток вывода в файл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fstream</a:t>
            </a:r>
            <a:r>
              <a:rPr lang="en-US" dirty="0"/>
              <a:t> – </a:t>
            </a:r>
            <a:r>
              <a:rPr lang="ru-RU" dirty="0"/>
              <a:t>поток ввода-вывода из файла</a:t>
            </a:r>
          </a:p>
          <a:p>
            <a:r>
              <a:rPr lang="ru-RU" dirty="0"/>
              <a:t>При открытии файла можно указать режим, в котором они открываются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::app – </a:t>
            </a:r>
            <a:r>
              <a:rPr lang="ru-RU" dirty="0"/>
              <a:t>выполнять запись в конец потока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::binary – </a:t>
            </a:r>
            <a:r>
              <a:rPr lang="ru-RU" dirty="0"/>
              <a:t>открыть в двоичном режиме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::in – </a:t>
            </a:r>
            <a:r>
              <a:rPr lang="ru-RU" dirty="0"/>
              <a:t>открыть для чтения (по умолчанию для </a:t>
            </a:r>
            <a:r>
              <a:rPr lang="en-US" dirty="0"/>
              <a:t>std::</a:t>
            </a:r>
            <a:r>
              <a:rPr lang="en-US" dirty="0" err="1"/>
              <a:t>ifstream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::out – </a:t>
            </a:r>
            <a:r>
              <a:rPr lang="ru-RU" dirty="0"/>
              <a:t>открыть для записи (по умолчанию для </a:t>
            </a:r>
            <a:r>
              <a:rPr lang="en-US" dirty="0"/>
              <a:t>std::</a:t>
            </a:r>
            <a:r>
              <a:rPr lang="en-US" dirty="0" err="1"/>
              <a:t>ofstream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</a:t>
            </a:r>
            <a:r>
              <a:rPr lang="en-US" dirty="0" err="1"/>
              <a:t>trunc</a:t>
            </a:r>
            <a:r>
              <a:rPr lang="en-US" dirty="0"/>
              <a:t> – </a:t>
            </a:r>
            <a:r>
              <a:rPr lang="ru-RU" dirty="0"/>
              <a:t>при открытии отбросить содержимое потока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::ate – </a:t>
            </a:r>
            <a:r>
              <a:rPr lang="ru-RU" dirty="0"/>
              <a:t>переместиться в конец потока после открытия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</a:t>
            </a:r>
            <a:r>
              <a:rPr lang="en-US" dirty="0" err="1"/>
              <a:t>noreplace</a:t>
            </a:r>
            <a:r>
              <a:rPr lang="en-US" dirty="0"/>
              <a:t> – </a:t>
            </a:r>
            <a:r>
              <a:rPr lang="ru-RU" dirty="0"/>
              <a:t>открыть в эксклюзивном режиме</a:t>
            </a:r>
          </a:p>
        </p:txBody>
      </p:sp>
    </p:spTree>
    <p:extLst>
      <p:ext uri="{BB962C8B-B14F-4D97-AF65-F5344CB8AC3E}">
        <p14:creationId xmlns:p14="http://schemas.microsoft.com/office/powerpoint/2010/main" val="38157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A0B8-F6A9-44DF-A9AC-F74D85DE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Тонкости работы с файловыми потоками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2CA4-008A-4515-AD59-406AC391C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выходе из блока видимости переменной поток закрывается</a:t>
            </a:r>
          </a:p>
          <a:p>
            <a:pPr lvl="1"/>
            <a:r>
              <a:rPr lang="ru-RU" dirty="0"/>
              <a:t>Не нужно вызывать </a:t>
            </a:r>
            <a:r>
              <a:rPr lang="en-US" dirty="0"/>
              <a:t>close </a:t>
            </a:r>
            <a:r>
              <a:rPr lang="ru-RU" dirty="0"/>
              <a:t>явно</a:t>
            </a:r>
          </a:p>
          <a:p>
            <a:r>
              <a:rPr lang="ru-RU" dirty="0"/>
              <a:t>Потоки буферизируют читаемые и записываемые данные</a:t>
            </a:r>
          </a:p>
          <a:p>
            <a:r>
              <a:rPr lang="ru-RU" dirty="0"/>
              <a:t>При закрытии потока буфер сбрасывается в файл</a:t>
            </a:r>
          </a:p>
          <a:p>
            <a:pPr lvl="1"/>
            <a:r>
              <a:rPr lang="ru-RU" dirty="0"/>
              <a:t>Можно принудительно сбросить буфер в файл методом </a:t>
            </a:r>
            <a:r>
              <a:rPr lang="en-US" dirty="0"/>
              <a:t>flush()</a:t>
            </a:r>
          </a:p>
          <a:p>
            <a:r>
              <a:rPr lang="ru-RU" dirty="0"/>
              <a:t>После операций записи и чтения следует проверить состояние потока</a:t>
            </a:r>
          </a:p>
          <a:p>
            <a:pPr lvl="1"/>
            <a:r>
              <a:rPr lang="ru-RU" dirty="0"/>
              <a:t>Могут быть выставлены флаги </a:t>
            </a:r>
            <a:r>
              <a:rPr lang="en-US" dirty="0" err="1"/>
              <a:t>eof</a:t>
            </a:r>
            <a:r>
              <a:rPr lang="en-US" dirty="0"/>
              <a:t>, fail, bad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04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D85E3C-D254-4BF7-89D5-5911F0B819DE}"/>
              </a:ext>
            </a:extLst>
          </p:cNvPr>
          <p:cNvSpPr/>
          <p:nvPr/>
        </p:nvSpPr>
        <p:spPr>
          <a:xfrm>
            <a:off x="407368" y="0"/>
            <a:ext cx="12385376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267F99"/>
                </a:solidFill>
                <a:latin typeface="Consolas" panose="020B0609020204030204" pitchFamily="49" charset="0"/>
              </a:rPr>
              <a:t>ifstream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"Input.txt"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, std::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ios_base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::binary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b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is_open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())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Или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if (!input)</a:t>
            </a:r>
            <a:endParaRPr lang="de-DE" sz="15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open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for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reading</a:t>
            </a:r>
            <a:r>
              <a:rPr lang="de-DE" sz="15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ru-RU" sz="15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267F99"/>
                </a:solidFill>
                <a:latin typeface="Consolas" panose="020B0609020204030204" pitchFamily="49" charset="0"/>
              </a:rPr>
              <a:t>ofstream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"Output.txt"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, std::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ios_base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::binary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is_open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())</a:t>
            </a: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open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file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for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writing</a:t>
            </a:r>
            <a:r>
              <a:rPr lang="de-DE" sz="15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ch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ch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put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ch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save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on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disk</a:t>
            </a:r>
            <a:r>
              <a:rPr lang="de-DE" sz="15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sz="15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eof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read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file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sz="15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flush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())</a:t>
            </a:r>
            <a:r>
              <a:rPr lang="de-DE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save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on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disk</a:t>
            </a:r>
            <a:r>
              <a:rPr lang="de-DE" sz="15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de-DE" sz="15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4A0B-2FAE-4C9F-A89D-4EAAF36A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12C1A-B12B-47AB-AF95-150605A7C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1647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Итераторы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800" dirty="0"/>
              <a:t>Итератор – объект, позволяющий программисту осуществлять перебор элементов контейнера вне зависимости от деталей его реализации</a:t>
            </a:r>
            <a:endParaRPr lang="en-US" sz="2800" dirty="0"/>
          </a:p>
          <a:p>
            <a:pPr lvl="1" eaLnBrk="1" hangingPunct="1">
              <a:defRPr/>
            </a:pPr>
            <a:r>
              <a:rPr lang="ru-RU" dirty="0">
                <a:latin typeface="+mn-lt"/>
              </a:rPr>
              <a:t>Например, осуществлять вставку диапазона элементов одного контейнера в другой</a:t>
            </a:r>
          </a:p>
          <a:p>
            <a:pPr eaLnBrk="1" hangingPunct="1">
              <a:defRPr/>
            </a:pPr>
            <a:r>
              <a:rPr lang="ru-RU" sz="2800" dirty="0"/>
              <a:t>Итераторы используются в </a:t>
            </a:r>
            <a:r>
              <a:rPr lang="en-US" sz="2800" dirty="0"/>
              <a:t>STL </a:t>
            </a:r>
            <a:r>
              <a:rPr lang="ru-RU" sz="2800" dirty="0"/>
              <a:t>для доступа к элементам контейнеров</a:t>
            </a:r>
          </a:p>
          <a:p>
            <a:pPr lvl="1" eaLnBrk="1" hangingPunct="1">
              <a:defRPr/>
            </a:pPr>
            <a:r>
              <a:rPr lang="ru-RU" dirty="0">
                <a:latin typeface="+mn-lt"/>
              </a:rPr>
              <a:t>Обобщенные реализации алгоритмов используют итераторы для обработки элементов контейнеров</a:t>
            </a:r>
          </a:p>
          <a:p>
            <a:pPr lvl="2" eaLnBrk="1" hangingPunct="1">
              <a:defRPr/>
            </a:pPr>
            <a:r>
              <a:rPr lang="ru-RU" sz="2000" b="1" dirty="0"/>
              <a:t>Итератор – связующее звено между контейнером и алгоритмом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68990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7C06FA9-B9BA-B65B-C4C9-7A6E2A02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 и итераторы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632AD4-BF38-D8C2-6F0F-E688030DE43F}"/>
              </a:ext>
            </a:extLst>
          </p:cNvPr>
          <p:cNvSpPr/>
          <p:nvPr/>
        </p:nvSpPr>
        <p:spPr>
          <a:xfrm>
            <a:off x="2279576" y="2060848"/>
            <a:ext cx="5112568" cy="1251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989BD23-EC75-9A2D-CBCF-6E999BDEAF6E}"/>
              </a:ext>
            </a:extLst>
          </p:cNvPr>
          <p:cNvSpPr/>
          <p:nvPr/>
        </p:nvSpPr>
        <p:spPr>
          <a:xfrm>
            <a:off x="2567608" y="2348880"/>
            <a:ext cx="720080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88CF709-8717-9D3B-99D6-EF9B3D3BB269}"/>
              </a:ext>
            </a:extLst>
          </p:cNvPr>
          <p:cNvSpPr/>
          <p:nvPr/>
        </p:nvSpPr>
        <p:spPr>
          <a:xfrm>
            <a:off x="3520958" y="2362343"/>
            <a:ext cx="720080" cy="64807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61004F3-F08F-3CDE-C4C4-891452C3188A}"/>
              </a:ext>
            </a:extLst>
          </p:cNvPr>
          <p:cNvSpPr/>
          <p:nvPr/>
        </p:nvSpPr>
        <p:spPr>
          <a:xfrm>
            <a:off x="4474308" y="2375806"/>
            <a:ext cx="720080" cy="6480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5C46FF8-4F82-ECF1-FEA7-C95BD23A6570}"/>
              </a:ext>
            </a:extLst>
          </p:cNvPr>
          <p:cNvSpPr/>
          <p:nvPr/>
        </p:nvSpPr>
        <p:spPr>
          <a:xfrm>
            <a:off x="5427658" y="2389269"/>
            <a:ext cx="720080" cy="6480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5E400A4-64ED-ABFE-16C1-30F4191DCBDA}"/>
              </a:ext>
            </a:extLst>
          </p:cNvPr>
          <p:cNvSpPr/>
          <p:nvPr/>
        </p:nvSpPr>
        <p:spPr>
          <a:xfrm>
            <a:off x="6381008" y="2402732"/>
            <a:ext cx="720080" cy="6480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47851DDA-B42C-3E8B-EFB2-089D316CF504}"/>
              </a:ext>
            </a:extLst>
          </p:cNvPr>
          <p:cNvSpPr/>
          <p:nvPr/>
        </p:nvSpPr>
        <p:spPr>
          <a:xfrm>
            <a:off x="2495600" y="4581128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EB3600E-8DAF-B47F-3976-C8C5AED225A7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2927648" y="2996952"/>
            <a:ext cx="0" cy="15841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3A21665-80D4-98D4-B149-B9608BF7C15F}"/>
              </a:ext>
            </a:extLst>
          </p:cNvPr>
          <p:cNvSpPr/>
          <p:nvPr/>
        </p:nvSpPr>
        <p:spPr>
          <a:xfrm>
            <a:off x="7490020" y="4581128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ED216D-66F1-FBF7-90C1-4D35B21EF9C6}"/>
              </a:ext>
            </a:extLst>
          </p:cNvPr>
          <p:cNvSpPr txBox="1"/>
          <p:nvPr/>
        </p:nvSpPr>
        <p:spPr>
          <a:xfrm>
            <a:off x="2331314" y="155214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Контейнер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FDB01-798E-A9A5-52E1-97877917A9E0}"/>
              </a:ext>
            </a:extLst>
          </p:cNvPr>
          <p:cNvSpPr txBox="1"/>
          <p:nvPr/>
        </p:nvSpPr>
        <p:spPr>
          <a:xfrm>
            <a:off x="1981200" y="530585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container.begin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6F061E3-F749-688A-A97E-48001941C5A1}"/>
              </a:ext>
            </a:extLst>
          </p:cNvPr>
          <p:cNvSpPr/>
          <p:nvPr/>
        </p:nvSpPr>
        <p:spPr>
          <a:xfrm>
            <a:off x="7490020" y="2389269"/>
            <a:ext cx="720080" cy="648072"/>
          </a:xfrm>
          <a:prstGeom prst="ellipse">
            <a:avLst/>
          </a:prstGeom>
          <a:noFill/>
          <a:ln w="34925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C41324E-0E42-0D4F-5A94-3519FF9C9FED}"/>
              </a:ext>
            </a:extLst>
          </p:cNvPr>
          <p:cNvCxnSpPr>
            <a:cxnSpLocks/>
            <a:stCxn id="16" idx="0"/>
            <a:endCxn id="20" idx="4"/>
          </p:cNvCxnSpPr>
          <p:nvPr/>
        </p:nvCxnSpPr>
        <p:spPr>
          <a:xfrm flipH="1" flipV="1">
            <a:off x="7850060" y="3037342"/>
            <a:ext cx="72008" cy="15437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054CB5-73F6-B180-8287-4D889B267108}"/>
              </a:ext>
            </a:extLst>
          </p:cNvPr>
          <p:cNvSpPr txBox="1"/>
          <p:nvPr/>
        </p:nvSpPr>
        <p:spPr>
          <a:xfrm>
            <a:off x="6960096" y="530585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container.end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57C3330-FB4D-DE6C-FA28-0131C045426C}"/>
              </a:ext>
            </a:extLst>
          </p:cNvPr>
          <p:cNvSpPr/>
          <p:nvPr/>
        </p:nvSpPr>
        <p:spPr>
          <a:xfrm>
            <a:off x="4782457" y="4581128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EC516FB-862A-3BA4-D956-D16578D08237}"/>
              </a:ext>
            </a:extLst>
          </p:cNvPr>
          <p:cNvCxnSpPr>
            <a:cxnSpLocks/>
            <a:stCxn id="25" idx="0"/>
            <a:endCxn id="9" idx="4"/>
          </p:cNvCxnSpPr>
          <p:nvPr/>
        </p:nvCxnSpPr>
        <p:spPr>
          <a:xfrm flipH="1" flipV="1">
            <a:off x="4834349" y="3023878"/>
            <a:ext cx="380157" cy="15572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465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68A13-4845-7564-AE5F-0BD439E2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Категории итераторов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71A623-0EE9-037B-253B-8FFF57195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hlinkClick r:id="rId2"/>
              </a:rPr>
              <a:t>LegacyInputIterator</a:t>
            </a:r>
            <a:endParaRPr lang="ru-RU" dirty="0"/>
          </a:p>
          <a:p>
            <a:pPr lvl="1"/>
            <a:r>
              <a:rPr lang="ru-RU" dirty="0"/>
              <a:t>Однопроходное чтение</a:t>
            </a:r>
          </a:p>
          <a:p>
            <a:r>
              <a:rPr lang="en-US" dirty="0" err="1">
                <a:hlinkClick r:id="rId3"/>
              </a:rPr>
              <a:t>LegacyOutputIterator</a:t>
            </a:r>
            <a:endParaRPr lang="ru-RU" dirty="0"/>
          </a:p>
          <a:p>
            <a:pPr lvl="1"/>
            <a:r>
              <a:rPr lang="ru-RU" dirty="0"/>
              <a:t>Однопроходная запись</a:t>
            </a:r>
          </a:p>
          <a:p>
            <a:r>
              <a:rPr lang="en-US" dirty="0" err="1">
                <a:hlinkClick r:id="rId4"/>
              </a:rPr>
              <a:t>LegacyForwardIterator</a:t>
            </a:r>
            <a:endParaRPr lang="en-US" dirty="0"/>
          </a:p>
          <a:p>
            <a:pPr lvl="1"/>
            <a:r>
              <a:rPr lang="ru-RU" dirty="0"/>
              <a:t>Может использоваться в многопроходных алгоритмах</a:t>
            </a:r>
          </a:p>
          <a:p>
            <a:pPr lvl="1"/>
            <a:r>
              <a:rPr lang="ru-RU" dirty="0"/>
              <a:t>Допускает чтение и запись</a:t>
            </a:r>
          </a:p>
          <a:p>
            <a:pPr lvl="1"/>
            <a:r>
              <a:rPr lang="ru-RU" dirty="0"/>
              <a:t>Доступен только инкремент</a:t>
            </a:r>
            <a:endParaRPr lang="en-US" dirty="0"/>
          </a:p>
          <a:p>
            <a:r>
              <a:rPr lang="en-US" dirty="0" err="1">
                <a:hlinkClick r:id="rId5"/>
              </a:rPr>
              <a:t>LegacyBidirectionalIterator</a:t>
            </a:r>
            <a:endParaRPr lang="en-US" dirty="0"/>
          </a:p>
          <a:p>
            <a:pPr lvl="1"/>
            <a:r>
              <a:rPr lang="ru-RU" dirty="0"/>
              <a:t>Все возможности </a:t>
            </a:r>
            <a:r>
              <a:rPr lang="en-US" dirty="0" err="1"/>
              <a:t>LegacyForwardIterator</a:t>
            </a:r>
            <a:r>
              <a:rPr lang="ru-RU" dirty="0"/>
              <a:t> + декремент</a:t>
            </a:r>
            <a:endParaRPr lang="en-US" dirty="0"/>
          </a:p>
          <a:p>
            <a:r>
              <a:rPr lang="en-US" dirty="0" err="1">
                <a:hlinkClick r:id="rId6"/>
              </a:rPr>
              <a:t>LegacyRandomAccessIterator</a:t>
            </a:r>
            <a:endParaRPr lang="en-US" dirty="0"/>
          </a:p>
          <a:p>
            <a:pPr lvl="1"/>
            <a:r>
              <a:rPr lang="ru-RU" dirty="0"/>
              <a:t>Доступ к элементам относительно итератора за константное время</a:t>
            </a:r>
            <a:endParaRPr lang="en-US" dirty="0"/>
          </a:p>
          <a:p>
            <a:r>
              <a:rPr lang="en-US" dirty="0" err="1">
                <a:hlinkClick r:id="rId7"/>
              </a:rPr>
              <a:t>LegacyContiguousIterator</a:t>
            </a:r>
            <a:endParaRPr lang="ru-RU" dirty="0"/>
          </a:p>
          <a:p>
            <a:pPr lvl="1"/>
            <a:r>
              <a:rPr lang="ru-RU" dirty="0"/>
              <a:t>Хранение объектов в непрерывной области памяти</a:t>
            </a:r>
          </a:p>
        </p:txBody>
      </p:sp>
    </p:spTree>
    <p:extLst>
      <p:ext uri="{BB962C8B-B14F-4D97-AF65-F5344CB8AC3E}">
        <p14:creationId xmlns:p14="http://schemas.microsoft.com/office/powerpoint/2010/main" val="27238803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C75D-D5A5-49B1-A23D-8CEC806B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получения итераторов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18C8-5043-4530-8308-E931006E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Прямые итераторы</a:t>
            </a:r>
            <a:endParaRPr lang="en-US" dirty="0"/>
          </a:p>
          <a:p>
            <a:pPr lvl="1"/>
            <a:r>
              <a:rPr lang="en-US" dirty="0"/>
              <a:t>begin</a:t>
            </a:r>
          </a:p>
          <a:p>
            <a:pPr lvl="1"/>
            <a:r>
              <a:rPr lang="en-US" dirty="0"/>
              <a:t>end</a:t>
            </a:r>
            <a:endParaRPr lang="ru-RU" dirty="0"/>
          </a:p>
          <a:p>
            <a:r>
              <a:rPr lang="ru-RU" dirty="0"/>
              <a:t>Обратные итераторы</a:t>
            </a:r>
            <a:endParaRPr lang="en-US" dirty="0"/>
          </a:p>
          <a:p>
            <a:pPr lvl="1"/>
            <a:r>
              <a:rPr lang="en-US" dirty="0" err="1"/>
              <a:t>rbegin</a:t>
            </a:r>
            <a:endParaRPr lang="ru-RU" dirty="0"/>
          </a:p>
          <a:p>
            <a:pPr lvl="1"/>
            <a:r>
              <a:rPr lang="en-US" dirty="0"/>
              <a:t>rend</a:t>
            </a:r>
          </a:p>
          <a:p>
            <a:r>
              <a:rPr lang="ru-RU" dirty="0"/>
              <a:t>Константные итераторы</a:t>
            </a:r>
          </a:p>
          <a:p>
            <a:pPr lvl="1"/>
            <a:r>
              <a:rPr lang="en-US" dirty="0" err="1"/>
              <a:t>cbegin</a:t>
            </a:r>
            <a:r>
              <a:rPr lang="en-US" dirty="0"/>
              <a:t>, </a:t>
            </a:r>
            <a:r>
              <a:rPr lang="en-US" dirty="0" err="1"/>
              <a:t>cend</a:t>
            </a:r>
            <a:endParaRPr lang="en-US" dirty="0"/>
          </a:p>
          <a:p>
            <a:pPr lvl="1"/>
            <a:r>
              <a:rPr lang="en-US" dirty="0" err="1"/>
              <a:t>crbegin</a:t>
            </a:r>
            <a:r>
              <a:rPr lang="en-US" dirty="0"/>
              <a:t>, </a:t>
            </a:r>
            <a:r>
              <a:rPr lang="en-US" dirty="0" err="1"/>
              <a:t>crend</a:t>
            </a:r>
            <a:endParaRPr lang="en-US" dirty="0"/>
          </a:p>
          <a:p>
            <a:r>
              <a:rPr lang="ru-RU" dirty="0"/>
              <a:t>Функции вроде </a:t>
            </a:r>
          </a:p>
          <a:p>
            <a:pPr lvl="1"/>
            <a:r>
              <a:rPr lang="en-US" dirty="0"/>
              <a:t>std::begin(</a:t>
            </a:r>
            <a:r>
              <a:rPr lang="ru-RU" dirty="0"/>
              <a:t>контейнер)</a:t>
            </a:r>
          </a:p>
          <a:p>
            <a:pPr lvl="1"/>
            <a:r>
              <a:rPr lang="en-US" dirty="0"/>
              <a:t>std::end(</a:t>
            </a:r>
            <a:r>
              <a:rPr lang="ru-RU" dirty="0"/>
              <a:t>контейнер)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418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0E433-D869-D6CE-D713-B06BFEA9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1BA83F-4CAD-77B2-7C23-4C4316098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2589"/>
            <a:ext cx="10515600" cy="4277409"/>
          </a:xfrm>
        </p:spPr>
      </p:pic>
    </p:spTree>
    <p:extLst>
      <p:ext uri="{BB962C8B-B14F-4D97-AF65-F5344CB8AC3E}">
        <p14:creationId xmlns:p14="http://schemas.microsoft.com/office/powerpoint/2010/main" val="34281668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42E22-B030-470B-915D-BED4E97E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EEA12-DD58-4CB6-B32C-6D02DBE22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92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Основные контейнеры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Последовательные контейнеры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Строка</a:t>
            </a:r>
            <a:r>
              <a:rPr lang="en-US" dirty="0"/>
              <a:t> (</a:t>
            </a:r>
            <a:r>
              <a:rPr lang="en-US" b="1" dirty="0" err="1"/>
              <a:t>basic_string</a:t>
            </a:r>
            <a:r>
              <a:rPr lang="en-US" dirty="0"/>
              <a:t>, </a:t>
            </a:r>
            <a:r>
              <a:rPr lang="en-US" b="1" dirty="0"/>
              <a:t>string</a:t>
            </a:r>
            <a:r>
              <a:rPr lang="en-US" dirty="0"/>
              <a:t>, </a:t>
            </a:r>
            <a:r>
              <a:rPr lang="en-US" b="1" dirty="0" err="1"/>
              <a:t>wstring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Вектор </a:t>
            </a:r>
            <a:r>
              <a:rPr lang="en-US" dirty="0"/>
              <a:t>(</a:t>
            </a:r>
            <a:r>
              <a:rPr lang="en-US" b="1" dirty="0"/>
              <a:t>vector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Двусвязный список </a:t>
            </a:r>
            <a:r>
              <a:rPr lang="en-US" dirty="0"/>
              <a:t>(</a:t>
            </a:r>
            <a:r>
              <a:rPr lang="en-US" b="1" dirty="0"/>
              <a:t>list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Односвязный список (</a:t>
            </a:r>
            <a:r>
              <a:rPr lang="en-US" b="1" dirty="0" err="1"/>
              <a:t>forward_list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Двусторонняя очередь (</a:t>
            </a:r>
            <a:r>
              <a:rPr lang="en-US" b="1" dirty="0" err="1"/>
              <a:t>deque</a:t>
            </a:r>
            <a:r>
              <a:rPr lang="ru-RU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Ассоциативные контейнеры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Отображение (</a:t>
            </a:r>
            <a:r>
              <a:rPr lang="en-US" b="1" dirty="0"/>
              <a:t>map</a:t>
            </a:r>
            <a:r>
              <a:rPr lang="ru-RU" dirty="0"/>
              <a:t>, </a:t>
            </a:r>
            <a:r>
              <a:rPr lang="en-US" b="1" dirty="0" err="1"/>
              <a:t>multimap</a:t>
            </a:r>
            <a:r>
              <a:rPr lang="en-US" dirty="0"/>
              <a:t>, </a:t>
            </a:r>
            <a:r>
              <a:rPr lang="en-US" b="1" dirty="0" err="1"/>
              <a:t>unordered_map</a:t>
            </a:r>
            <a:r>
              <a:rPr lang="en-US" dirty="0"/>
              <a:t>, </a:t>
            </a:r>
            <a:r>
              <a:rPr lang="en-US" b="1" dirty="0" err="1"/>
              <a:t>unordered_multimap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Множество </a:t>
            </a:r>
            <a:r>
              <a:rPr lang="en-US" dirty="0"/>
              <a:t>(</a:t>
            </a:r>
            <a:r>
              <a:rPr lang="en-US" b="1" dirty="0"/>
              <a:t>set</a:t>
            </a:r>
            <a:r>
              <a:rPr lang="en-US" dirty="0"/>
              <a:t>, </a:t>
            </a:r>
            <a:r>
              <a:rPr lang="en-US" b="1" dirty="0" err="1"/>
              <a:t>multiset</a:t>
            </a:r>
            <a:r>
              <a:rPr lang="en-US" dirty="0"/>
              <a:t>, </a:t>
            </a:r>
            <a:r>
              <a:rPr lang="en-US" b="1" dirty="0" err="1"/>
              <a:t>unordered_set</a:t>
            </a:r>
            <a:r>
              <a:rPr lang="en-US" dirty="0"/>
              <a:t>, </a:t>
            </a:r>
            <a:r>
              <a:rPr lang="en-US" b="1" dirty="0" err="1"/>
              <a:t>unordered_multiset</a:t>
            </a:r>
            <a:r>
              <a:rPr lang="en-US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Контейнеры-адаптеры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Стек (</a:t>
            </a:r>
            <a:r>
              <a:rPr lang="en-US" b="1" dirty="0"/>
              <a:t>stack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Очередь </a:t>
            </a:r>
            <a:r>
              <a:rPr lang="en-US" dirty="0"/>
              <a:t>(</a:t>
            </a:r>
            <a:r>
              <a:rPr lang="en-US" b="1" dirty="0"/>
              <a:t>queue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Очередь с приоритетом (</a:t>
            </a:r>
            <a:r>
              <a:rPr lang="en-US" b="1" dirty="0" err="1"/>
              <a:t>priority_queue</a:t>
            </a:r>
            <a:r>
              <a:rPr lang="ru-RU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1477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Алгоритмы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sz="2800" dirty="0"/>
              <a:t>Обобщенные функции, реализующие типичные алгоритмы над элементами контейнеров</a:t>
            </a:r>
          </a:p>
          <a:p>
            <a:pPr lvl="1" eaLnBrk="1" hangingPunct="1"/>
            <a:r>
              <a:rPr lang="ru-RU" dirty="0"/>
              <a:t>Сортировка, поиск, поэлементная обработка</a:t>
            </a:r>
          </a:p>
          <a:p>
            <a:pPr eaLnBrk="1" hangingPunct="1"/>
            <a:r>
              <a:rPr lang="ru-RU" sz="2800" dirty="0"/>
              <a:t>Алгоритмы в </a:t>
            </a:r>
            <a:r>
              <a:rPr lang="en-US" sz="2800" dirty="0"/>
              <a:t>STL </a:t>
            </a:r>
            <a:r>
              <a:rPr lang="ru-RU" sz="2800" dirty="0"/>
              <a:t>не работают с контейнерами напрямую</a:t>
            </a:r>
          </a:p>
          <a:p>
            <a:pPr lvl="1" eaLnBrk="1" hangingPunct="1"/>
            <a:r>
              <a:rPr lang="ru-RU" dirty="0"/>
              <a:t>Вместо этого алгоритмы используют итераторы, задающие определенные элементы или диапазоны элементов контейнера</a:t>
            </a:r>
          </a:p>
          <a:p>
            <a:pPr eaLnBrk="1" hangingPunct="1"/>
            <a:r>
              <a:rPr lang="ru-RU" dirty="0"/>
              <a:t>Для работы с алгоритмами </a:t>
            </a:r>
            <a:r>
              <a:rPr lang="en-US" dirty="0"/>
              <a:t>STL </a:t>
            </a:r>
            <a:r>
              <a:rPr lang="ru-RU" dirty="0"/>
              <a:t>необходимо подключить заголовочный файл </a:t>
            </a:r>
            <a:r>
              <a:rPr lang="en-US" dirty="0"/>
              <a:t>&lt;algorithm&gt;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8746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676400" y="2060849"/>
            <a:ext cx="8668072" cy="47089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pPr defTabSz="347663"/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array[5] = {3, 5, 1, 7, 9};</a:t>
            </a:r>
          </a:p>
          <a:p>
            <a:pPr defTabSz="347663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	// Сортируем 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масссив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по возрастанию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::sort(&amp;array[0], &amp;array[5]);</a:t>
            </a:r>
          </a:p>
          <a:p>
            <a:pPr defTabSz="347663"/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	// Сортируем по убыванию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::sort(&amp;array[0], &amp;array[5],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::greater&lt;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&gt;());</a:t>
            </a:r>
          </a:p>
          <a:p>
            <a:pPr defTabSz="347663"/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сортировка</a:t>
            </a:r>
            <a:r>
              <a:rPr lang="en-US" dirty="0"/>
              <a:t> </a:t>
            </a:r>
            <a:r>
              <a:rPr lang="ru-RU" dirty="0"/>
              <a:t>массива с использованием </a:t>
            </a:r>
            <a:r>
              <a:rPr lang="en-US" dirty="0"/>
              <a:t>STL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6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7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7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C9B4-2D0C-49DB-80F7-22EF3375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Сортируем массив, передавая итераторы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F7BE22-FD16-42A2-B39B-22537D12E500}"/>
              </a:ext>
            </a:extLst>
          </p:cNvPr>
          <p:cNvSpPr/>
          <p:nvPr/>
        </p:nvSpPr>
        <p:spPr>
          <a:xfrm>
            <a:off x="838200" y="2132856"/>
            <a:ext cx="101567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SortWithIterators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Сортируем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масссив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по возрастанию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Сортируем по убыванию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greater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1998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512C-23C5-480B-9BF3-4B4F8FC8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Сортируем, используя </a:t>
            </a:r>
            <a:r>
              <a:rPr lang="en-US" dirty="0"/>
              <a:t>C++20 ranges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C4505-437E-43E9-BB3C-977684D0EED3}"/>
              </a:ext>
            </a:extLst>
          </p:cNvPr>
          <p:cNvSpPr/>
          <p:nvPr/>
        </p:nvSpPr>
        <p:spPr>
          <a:xfrm>
            <a:off x="854174" y="2132856"/>
            <a:ext cx="81605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SortUsingRanges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greater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231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085A4-A8FA-4607-9153-926DCFB5A9D4}"/>
              </a:ext>
            </a:extLst>
          </p:cNvPr>
          <p:cNvSpPr/>
          <p:nvPr/>
        </p:nvSpPr>
        <p:spPr>
          <a:xfrm>
            <a:off x="0" y="0"/>
            <a:ext cx="1219200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algorithm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functional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CompareStudentsByAge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"Ivan"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"Alexey"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21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"Sergey"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19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[](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Alexey, Ivan Sergey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)],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CompareStudentsByAge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Sergey, Ivan, Alexey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2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25C78A-10D3-449B-99CF-F95950E85ECC}"/>
              </a:ext>
            </a:extLst>
          </p:cNvPr>
          <p:cNvSpPr/>
          <p:nvPr/>
        </p:nvSpPr>
        <p:spPr>
          <a:xfrm>
            <a:off x="263352" y="58846"/>
            <a:ext cx="116652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algorithm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functional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"Ivan"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"Alexey"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"Sergey"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{},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Alexey, Ivan, Sergey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{},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Sergey, Ivan, Alexey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greater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&lt;&gt;(),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Alexey, Ivan, Sergey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2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AC3D-74EB-4CDB-B29E-C7314F1A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Двоичный поиск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2117BC-7CFB-4922-8899-646B2B872D0B}"/>
              </a:ext>
            </a:extLst>
          </p:cNvPr>
          <p:cNvSpPr/>
          <p:nvPr/>
        </p:nvSpPr>
        <p:spPr>
          <a:xfrm>
            <a:off x="256760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0FB6B5-DF92-460B-9D76-0DD248C9620A}"/>
              </a:ext>
            </a:extLst>
          </p:cNvPr>
          <p:cNvSpPr/>
          <p:nvPr/>
        </p:nvSpPr>
        <p:spPr>
          <a:xfrm>
            <a:off x="305242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4A86F8-C7BF-4F7A-9355-E8FF681C7A29}"/>
              </a:ext>
            </a:extLst>
          </p:cNvPr>
          <p:cNvSpPr/>
          <p:nvPr/>
        </p:nvSpPr>
        <p:spPr>
          <a:xfrm>
            <a:off x="353724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43C84-41A6-468F-831A-F022E828E206}"/>
              </a:ext>
            </a:extLst>
          </p:cNvPr>
          <p:cNvSpPr/>
          <p:nvPr/>
        </p:nvSpPr>
        <p:spPr>
          <a:xfrm>
            <a:off x="402206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86C9E-B018-4F18-9574-6A5922579F8D}"/>
              </a:ext>
            </a:extLst>
          </p:cNvPr>
          <p:cNvSpPr/>
          <p:nvPr/>
        </p:nvSpPr>
        <p:spPr>
          <a:xfrm>
            <a:off x="450688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36BABA-3641-443B-90BA-0E146CE47EA5}"/>
              </a:ext>
            </a:extLst>
          </p:cNvPr>
          <p:cNvSpPr/>
          <p:nvPr/>
        </p:nvSpPr>
        <p:spPr>
          <a:xfrm>
            <a:off x="499170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5CB65-8969-45A0-85C8-C2208F368FEE}"/>
              </a:ext>
            </a:extLst>
          </p:cNvPr>
          <p:cNvSpPr/>
          <p:nvPr/>
        </p:nvSpPr>
        <p:spPr>
          <a:xfrm>
            <a:off x="5470252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C5E59-5D8A-4376-9727-C9225BCF996A}"/>
              </a:ext>
            </a:extLst>
          </p:cNvPr>
          <p:cNvSpPr/>
          <p:nvPr/>
        </p:nvSpPr>
        <p:spPr>
          <a:xfrm>
            <a:off x="5948796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A2CC4D-530E-4B8F-92B3-1CBA57D5FB97}"/>
              </a:ext>
            </a:extLst>
          </p:cNvPr>
          <p:cNvGrpSpPr/>
          <p:nvPr/>
        </p:nvGrpSpPr>
        <p:grpSpPr>
          <a:xfrm>
            <a:off x="3642432" y="2492896"/>
            <a:ext cx="3818532" cy="369332"/>
            <a:chOff x="2118432" y="2852936"/>
            <a:chExt cx="3818532" cy="369332"/>
          </a:xfrm>
        </p:grpSpPr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0CA657D2-ABE2-415F-AE2C-00D448B4B953}"/>
                </a:ext>
              </a:extLst>
            </p:cNvPr>
            <p:cNvSpPr/>
            <p:nvPr/>
          </p:nvSpPr>
          <p:spPr>
            <a:xfrm rot="5400000" flipV="1">
              <a:off x="2118432" y="2862228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27D157-2655-43E1-AFCA-B91EF4F1D71C}"/>
                </a:ext>
              </a:extLst>
            </p:cNvPr>
            <p:cNvSpPr txBox="1"/>
            <p:nvPr/>
          </p:nvSpPr>
          <p:spPr>
            <a:xfrm>
              <a:off x="2555776" y="2852936"/>
              <a:ext cx="3381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lower_bound</a:t>
              </a:r>
              <a:r>
                <a:rPr lang="en-US" dirty="0"/>
                <a:t>(numbers, 5)</a:t>
              </a:r>
              <a:endParaRPr lang="ru-R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2C63FF-D7AC-48BC-93A3-10E0A50E3585}"/>
              </a:ext>
            </a:extLst>
          </p:cNvPr>
          <p:cNvGrpSpPr/>
          <p:nvPr/>
        </p:nvGrpSpPr>
        <p:grpSpPr>
          <a:xfrm>
            <a:off x="5126446" y="2924966"/>
            <a:ext cx="3782702" cy="369332"/>
            <a:chOff x="2154262" y="2852936"/>
            <a:chExt cx="3782702" cy="369332"/>
          </a:xfrm>
        </p:grpSpPr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73D2A989-6ADD-4D13-B82D-F2228D417BF9}"/>
                </a:ext>
              </a:extLst>
            </p:cNvPr>
            <p:cNvSpPr/>
            <p:nvPr/>
          </p:nvSpPr>
          <p:spPr>
            <a:xfrm rot="5400000" flipV="1">
              <a:off x="2154262" y="2857582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1AE55B-7DF0-4577-9549-0AB6AA7B5E46}"/>
                </a:ext>
              </a:extLst>
            </p:cNvPr>
            <p:cNvSpPr txBox="1"/>
            <p:nvPr/>
          </p:nvSpPr>
          <p:spPr>
            <a:xfrm>
              <a:off x="2691768" y="2852936"/>
              <a:ext cx="3245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lower_bound</a:t>
              </a:r>
              <a:r>
                <a:rPr lang="en-US" dirty="0"/>
                <a:t>(numbers, 8)</a:t>
              </a:r>
              <a:endParaRPr lang="ru-RU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2BA6A6-51AA-4C66-8B48-12116B89211E}"/>
              </a:ext>
            </a:extLst>
          </p:cNvPr>
          <p:cNvGrpSpPr/>
          <p:nvPr/>
        </p:nvGrpSpPr>
        <p:grpSpPr>
          <a:xfrm>
            <a:off x="4022068" y="3491760"/>
            <a:ext cx="3438896" cy="369332"/>
            <a:chOff x="2498068" y="2852936"/>
            <a:chExt cx="3438896" cy="369332"/>
          </a:xfrm>
        </p:grpSpPr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F537954E-E904-4D0A-A2C7-16B6C64168FE}"/>
                </a:ext>
              </a:extLst>
            </p:cNvPr>
            <p:cNvSpPr/>
            <p:nvPr/>
          </p:nvSpPr>
          <p:spPr>
            <a:xfrm rot="16200000" flipV="1">
              <a:off x="2498068" y="2852936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21CBC8-0361-43AB-B541-2602398C7FAF}"/>
                </a:ext>
              </a:extLst>
            </p:cNvPr>
            <p:cNvSpPr txBox="1"/>
            <p:nvPr/>
          </p:nvSpPr>
          <p:spPr>
            <a:xfrm>
              <a:off x="2912628" y="2852936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upper_bound</a:t>
              </a:r>
              <a:r>
                <a:rPr lang="en-US" dirty="0"/>
                <a:t>(numbers, 5)</a:t>
              </a:r>
              <a:endParaRPr lang="ru-RU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433750-D643-451D-B985-79D203320A71}"/>
              </a:ext>
            </a:extLst>
          </p:cNvPr>
          <p:cNvGrpSpPr/>
          <p:nvPr/>
        </p:nvGrpSpPr>
        <p:grpSpPr>
          <a:xfrm>
            <a:off x="5465489" y="3963118"/>
            <a:ext cx="3438896" cy="369332"/>
            <a:chOff x="2498068" y="2852936"/>
            <a:chExt cx="3438896" cy="369332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BE19E02-75F3-4519-8EF1-11BBF17093A3}"/>
                </a:ext>
              </a:extLst>
            </p:cNvPr>
            <p:cNvSpPr/>
            <p:nvPr/>
          </p:nvSpPr>
          <p:spPr>
            <a:xfrm rot="16200000" flipV="1">
              <a:off x="2498068" y="2852936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AFD642-282A-46F7-A44C-2072BFDF2845}"/>
                </a:ext>
              </a:extLst>
            </p:cNvPr>
            <p:cNvSpPr txBox="1"/>
            <p:nvPr/>
          </p:nvSpPr>
          <p:spPr>
            <a:xfrm>
              <a:off x="2912628" y="2852936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upper_bound</a:t>
              </a:r>
              <a:r>
                <a:rPr lang="en-US" dirty="0"/>
                <a:t>(numbers, 8)</a:t>
              </a:r>
              <a:endParaRPr lang="ru-R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9668D-D3B0-48CF-814C-95A1221B2A8D}"/>
              </a:ext>
            </a:extLst>
          </p:cNvPr>
          <p:cNvGrpSpPr/>
          <p:nvPr/>
        </p:nvGrpSpPr>
        <p:grpSpPr>
          <a:xfrm>
            <a:off x="4132058" y="4653136"/>
            <a:ext cx="4412214" cy="369332"/>
            <a:chOff x="2120361" y="2852936"/>
            <a:chExt cx="4412214" cy="369332"/>
          </a:xfrm>
        </p:grpSpPr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AC787B5F-4061-45D8-9D2B-3B1751022C37}"/>
                </a:ext>
              </a:extLst>
            </p:cNvPr>
            <p:cNvSpPr/>
            <p:nvPr/>
          </p:nvSpPr>
          <p:spPr>
            <a:xfrm rot="5400000" flipV="1">
              <a:off x="2120361" y="2857582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C90E20-1968-4DFB-BBE1-2A727B892E57}"/>
                </a:ext>
              </a:extLst>
            </p:cNvPr>
            <p:cNvSpPr txBox="1"/>
            <p:nvPr/>
          </p:nvSpPr>
          <p:spPr>
            <a:xfrm>
              <a:off x="3937100" y="2852936"/>
              <a:ext cx="259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equal_range</a:t>
              </a:r>
              <a:r>
                <a:rPr lang="en-US" dirty="0"/>
                <a:t>(numbers, 7)</a:t>
              </a:r>
              <a:endParaRPr lang="ru-RU" dirty="0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EAE52642-3A9D-4FEB-AA81-A17750DDA075}"/>
                </a:ext>
              </a:extLst>
            </p:cNvPr>
            <p:cNvSpPr/>
            <p:nvPr/>
          </p:nvSpPr>
          <p:spPr>
            <a:xfrm rot="16200000" flipV="1">
              <a:off x="3476290" y="2857582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67A313-F255-401F-90DD-65749CD1CAE1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5470253" y="2168860"/>
            <a:ext cx="12743" cy="30569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0B3C2D-475F-4FC5-B2AE-C923EC19D813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4506888" y="2168860"/>
            <a:ext cx="0" cy="29883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C63193-1127-4910-A0F3-9F383416813C}"/>
              </a:ext>
            </a:extLst>
          </p:cNvPr>
          <p:cNvCxnSpPr>
            <a:cxnSpLocks/>
          </p:cNvCxnSpPr>
          <p:nvPr/>
        </p:nvCxnSpPr>
        <p:spPr>
          <a:xfrm>
            <a:off x="4994237" y="2132856"/>
            <a:ext cx="12607" cy="30243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E49D400-FCA6-4B2A-9429-7E55F6B4F427}"/>
              </a:ext>
            </a:extLst>
          </p:cNvPr>
          <p:cNvSpPr/>
          <p:nvPr/>
        </p:nvSpPr>
        <p:spPr>
          <a:xfrm>
            <a:off x="5390778" y="1542206"/>
            <a:ext cx="5154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https://wandbox.org/permlink/MSu4VTL6jHwk4vfN</a:t>
            </a:r>
            <a:r>
              <a:rPr lang="de-DE" dirty="0"/>
              <a:t> </a:t>
            </a:r>
            <a:endParaRPr lang="ru-R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EFDD80-5B6E-41F2-8300-E8DD550B1F1A}"/>
              </a:ext>
            </a:extLst>
          </p:cNvPr>
          <p:cNvGrpSpPr/>
          <p:nvPr/>
        </p:nvGrpSpPr>
        <p:grpSpPr>
          <a:xfrm>
            <a:off x="3644258" y="5201641"/>
            <a:ext cx="3396939" cy="384196"/>
            <a:chOff x="2047350" y="2838072"/>
            <a:chExt cx="3396939" cy="384196"/>
          </a:xfrm>
        </p:grpSpPr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5A2CF22C-180F-4C8D-8A26-06CDCDDFC989}"/>
                </a:ext>
              </a:extLst>
            </p:cNvPr>
            <p:cNvSpPr/>
            <p:nvPr/>
          </p:nvSpPr>
          <p:spPr>
            <a:xfrm rot="5400000" flipV="1">
              <a:off x="2047350" y="2852936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897AB7-8C51-44F0-A161-C60418B5AF33}"/>
                </a:ext>
              </a:extLst>
            </p:cNvPr>
            <p:cNvSpPr txBox="1"/>
            <p:nvPr/>
          </p:nvSpPr>
          <p:spPr>
            <a:xfrm>
              <a:off x="2848814" y="2838072"/>
              <a:ext cx="259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equal_range</a:t>
              </a:r>
              <a:r>
                <a:rPr lang="en-US" dirty="0"/>
                <a:t>(numbers, 5)</a:t>
              </a:r>
              <a:endParaRPr lang="ru-RU" dirty="0"/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C9EE6096-419A-4049-90A4-904748F90D84}"/>
                </a:ext>
              </a:extLst>
            </p:cNvPr>
            <p:cNvSpPr/>
            <p:nvPr/>
          </p:nvSpPr>
          <p:spPr>
            <a:xfrm rot="16200000" flipV="1">
              <a:off x="2461730" y="2862228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C10AA1-F130-4818-88F7-B0F45D99D8FC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4022068" y="2168860"/>
            <a:ext cx="0" cy="39964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8672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7"/>
            <a:ext cx="821537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&lt;vector&gt;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&lt;list&gt;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vector&lt;string&gt; names;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names.push_back</a:t>
            </a:r>
            <a:r>
              <a:rPr lang="en-US" sz="1400" b="1" dirty="0">
                <a:latin typeface="Courier New" pitchFamily="49" charset="0"/>
              </a:rPr>
              <a:t>("Peter");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names.push_back</a:t>
            </a:r>
            <a:r>
              <a:rPr lang="en-US" sz="1400" b="1" dirty="0">
                <a:latin typeface="Courier New" pitchFamily="49" charset="0"/>
              </a:rPr>
              <a:t>("Ivan");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names.push_back</a:t>
            </a:r>
            <a:r>
              <a:rPr lang="en-US" sz="1400" b="1" dirty="0">
                <a:latin typeface="Courier New" pitchFamily="49" charset="0"/>
              </a:rPr>
              <a:t>("John");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list&lt;string&gt; </a:t>
            </a:r>
            <a:r>
              <a:rPr lang="en-US" sz="1400" b="1" dirty="0" err="1">
                <a:latin typeface="Courier New" pitchFamily="49" charset="0"/>
              </a:rPr>
              <a:t>namesList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sort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names.begin</a:t>
            </a:r>
            <a:r>
              <a:rPr lang="en-US" sz="1400" b="1" dirty="0">
                <a:latin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</a:rPr>
              <a:t>names.end</a:t>
            </a:r>
            <a:r>
              <a:rPr lang="en-US" sz="1400" b="1" dirty="0">
                <a:latin typeface="Courier New" pitchFamily="49" charset="0"/>
              </a:rPr>
              <a:t>());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copy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names.begin</a:t>
            </a:r>
            <a:r>
              <a:rPr lang="en-US" sz="1400" b="1" dirty="0">
                <a:latin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</a:rPr>
              <a:t>names.end</a:t>
            </a:r>
            <a:r>
              <a:rPr lang="en-US" sz="1400" b="1" dirty="0">
                <a:latin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</a:rPr>
              <a:t>back_inserter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namesList</a:t>
            </a:r>
            <a:r>
              <a:rPr lang="en-US" sz="1400" b="1" dirty="0">
                <a:latin typeface="Courier New" pitchFamily="49" charset="0"/>
              </a:rPr>
              <a:t>));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792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03512" y="404665"/>
            <a:ext cx="8820472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&lt;vector&gt;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&lt;functional&gt;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IsEven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2) == 0;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FindFirstEvenValueInArray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numbers[] = { 1, 3, 9, 10, 17, 12, 21 };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=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find_if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(numbers),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(numbers),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IsEven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 !=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(numbers))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"First even number in array is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*it &lt;&lt;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1739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5704" y="1556793"/>
            <a:ext cx="9137802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&lt;algorithm&gt;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ru-RU" dirty="0"/>
          </a:p>
          <a:p>
            <a:pPr defTabSz="363538"/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SearchingForRabbit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"wolf"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"snake"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"turtle"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"rabbit"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"hare"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"rabbit"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!=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"There is a rabbit among the animals"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"There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 no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rabbits"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05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Строка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std::string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Класс, предназначенный для хранения строк произвольной длины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 качестве элементов строк могут выступать элементы типа </a:t>
            </a:r>
            <a:r>
              <a:rPr lang="en-US" dirty="0"/>
              <a:t>char (string), </a:t>
            </a:r>
            <a:r>
              <a:rPr lang="en-US" dirty="0" err="1"/>
              <a:t>wchar_t</a:t>
            </a:r>
            <a:r>
              <a:rPr lang="en-US" dirty="0"/>
              <a:t> (</a:t>
            </a:r>
            <a:r>
              <a:rPr lang="en-US" dirty="0" err="1"/>
              <a:t>wstring</a:t>
            </a:r>
            <a:r>
              <a:rPr lang="en-US" dirty="0"/>
              <a:t>) </a:t>
            </a:r>
            <a:r>
              <a:rPr lang="ru-RU" dirty="0"/>
              <a:t>или определяемые пользователем типы (</a:t>
            </a:r>
            <a:r>
              <a:rPr lang="en-US" dirty="0" err="1"/>
              <a:t>basic_string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Достоинства:</a:t>
            </a:r>
          </a:p>
          <a:p>
            <a:pPr lvl="2" eaLnBrk="1" hangingPunct="1">
              <a:lnSpc>
                <a:spcPct val="90000"/>
              </a:lnSpc>
            </a:pPr>
            <a:r>
              <a:rPr lang="ru-RU" dirty="0"/>
              <a:t>Автоматизация управления памятью</a:t>
            </a:r>
          </a:p>
          <a:p>
            <a:pPr lvl="2" eaLnBrk="1" hangingPunct="1">
              <a:lnSpc>
                <a:spcPct val="90000"/>
              </a:lnSpc>
            </a:pPr>
            <a:r>
              <a:rPr lang="ru-RU" dirty="0"/>
              <a:t>Набор операций для работы со строками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Для работы с данным классом строк необходимо подключить заголовочный файл </a:t>
            </a:r>
            <a:r>
              <a:rPr lang="en-US" dirty="0"/>
              <a:t>&lt;string&gt;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55332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3512" y="188641"/>
            <a:ext cx="8820472" cy="65556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&lt;algorithm&gt;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TestWhetherThereIsAtLeastOneAdult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 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"Ivan"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 }, 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"Sergey"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16 }, 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Stepan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Anatolievich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65 }, 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"Maria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Semenovna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36 }, 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Egor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 } 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any_of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[](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18;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}))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"At least one person is an adult"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"There are no adults"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43834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8753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AB2B4-BCA3-24B1-8817-D25FDE64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 </a:t>
            </a:r>
            <a:r>
              <a:rPr lang="en-US" dirty="0"/>
              <a:t>erase-remove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5B6C92-F7B6-E30D-2E4B-D4FF61FCA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3975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90D053-2BC6-CA6E-277C-1E931C95C10A}"/>
              </a:ext>
            </a:extLst>
          </p:cNvPr>
          <p:cNvSpPr txBox="1"/>
          <p:nvPr/>
        </p:nvSpPr>
        <p:spPr>
          <a:xfrm>
            <a:off x="1524000" y="-1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&lt;algorithm&gt;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&lt;iostream&gt;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&lt;iterator&gt;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&lt;vector&gt;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Print(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&gt;&amp;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std::copy(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.begin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std::</a:t>
            </a:r>
            <a:r>
              <a:rPr lang="en-US" sz="1600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ostream_iterator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"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600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numbers{ 9, 3, 0, 2, 0, 7, 8, 13, 6 };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Print(numbers);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std::remove(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numbers.begin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0);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Print(numbers);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numbers.erase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Print(numbers);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numbers.erase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remove_if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numbers.begin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</a:t>
            </a: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[](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% 2 == 0; }), 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</a:t>
            </a:r>
            <a:r>
              <a:rPr lang="ru-RU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BC0BD2-9773-04B2-6269-19B1840C3A0E}"/>
              </a:ext>
            </a:extLst>
          </p:cNvPr>
          <p:cNvSpPr/>
          <p:nvPr/>
        </p:nvSpPr>
        <p:spPr>
          <a:xfrm>
            <a:off x="6456040" y="5372154"/>
            <a:ext cx="3995936" cy="1368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latin typeface="Consolas" panose="020B0609020204030204" pitchFamily="49" charset="0"/>
              </a:rPr>
              <a:t>9, 3, 0, 2, 0, 7, 8, 13, 6, </a:t>
            </a:r>
          </a:p>
          <a:p>
            <a:r>
              <a:rPr lang="ru-RU" dirty="0">
                <a:latin typeface="Consolas" panose="020B0609020204030204" pitchFamily="49" charset="0"/>
              </a:rPr>
              <a:t>9, 3, 2, 7, 8, 13, 6, 13, 6, </a:t>
            </a:r>
          </a:p>
          <a:p>
            <a:r>
              <a:rPr lang="ru-RU" dirty="0">
                <a:latin typeface="Consolas" panose="020B0609020204030204" pitchFamily="49" charset="0"/>
              </a:rPr>
              <a:t>9, 3, 2, 7, 8, 13, 6, </a:t>
            </a:r>
          </a:p>
          <a:p>
            <a:r>
              <a:rPr lang="ru-RU" dirty="0">
                <a:latin typeface="Consolas" panose="020B0609020204030204" pitchFamily="49" charset="0"/>
              </a:rPr>
              <a:t>9, 3, 7, 13, </a:t>
            </a:r>
          </a:p>
        </p:txBody>
      </p:sp>
    </p:spTree>
    <p:extLst>
      <p:ext uri="{BB962C8B-B14F-4D97-AF65-F5344CB8AC3E}">
        <p14:creationId xmlns:p14="http://schemas.microsoft.com/office/powerpoint/2010/main" val="149984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A410D-70D9-2679-E80D-98C717DD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F8AEF0-A3E5-1CD9-C96A-F265F8906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4130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FC27AD-C05A-8F4D-77A0-5EFEEEE2FBC2}"/>
              </a:ext>
            </a:extLst>
          </p:cNvPr>
          <p:cNvSpPr txBox="1"/>
          <p:nvPr/>
        </p:nvSpPr>
        <p:spPr>
          <a:xfrm>
            <a:off x="1524000" y="15273"/>
            <a:ext cx="813690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vertex1, vertex2, vertex3;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optional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outlineColor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optional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fillColor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"yellow"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"green"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"white"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  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"unknown color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6F87663C-6802-AC77-4763-FC5D0F3D425A}"/>
              </a:ext>
            </a:extLst>
          </p:cNvPr>
          <p:cNvSpPr/>
          <p:nvPr/>
        </p:nvSpPr>
        <p:spPr>
          <a:xfrm>
            <a:off x="7053437" y="1876553"/>
            <a:ext cx="2160240" cy="1080120"/>
          </a:xfrm>
          <a:prstGeom prst="triangle">
            <a:avLst>
              <a:gd name="adj" fmla="val 16701"/>
            </a:avLst>
          </a:prstGeom>
          <a:solidFill>
            <a:srgbClr val="00B0F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BBEE4595-B777-7DAF-B902-9A4AB8619656}"/>
              </a:ext>
            </a:extLst>
          </p:cNvPr>
          <p:cNvSpPr/>
          <p:nvPr/>
        </p:nvSpPr>
        <p:spPr>
          <a:xfrm rot="19109283">
            <a:off x="7008271" y="1518133"/>
            <a:ext cx="2495941" cy="1733503"/>
          </a:xfrm>
          <a:prstGeom prst="triangle">
            <a:avLst>
              <a:gd name="adj" fmla="val 50000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2C862EE2-A0EB-56AE-429C-9D4F7E93DDCA}"/>
              </a:ext>
            </a:extLst>
          </p:cNvPr>
          <p:cNvSpPr/>
          <p:nvPr/>
        </p:nvSpPr>
        <p:spPr>
          <a:xfrm rot="2892151">
            <a:off x="7735492" y="2690081"/>
            <a:ext cx="2160240" cy="1437560"/>
          </a:xfrm>
          <a:prstGeom prst="triangle">
            <a:avLst>
              <a:gd name="adj" fmla="val 100000"/>
            </a:avLst>
          </a:prstGeom>
          <a:solidFill>
            <a:srgbClr val="92D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04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220DB-123D-FA08-E6E6-1EA9D4E2BF47}"/>
              </a:ext>
            </a:extLst>
          </p:cNvPr>
          <p:cNvSpPr txBox="1"/>
          <p:nvPr/>
        </p:nvSpPr>
        <p:spPr>
          <a:xfrm>
            <a:off x="1541488" y="14168"/>
            <a:ext cx="91265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"{p1: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.vertex1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p2: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.vertex2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p3: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.vertex3;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outlineColor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.outlineColor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.outlineColor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none"s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fillColor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.fillColor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.fillColor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none"s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t{ { 0, 0 }, { 0, 1 }, { 1, 0 },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nullopt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C943E33C-060A-FCE3-2226-7D535EDDC567}"/>
              </a:ext>
            </a:extLst>
          </p:cNvPr>
          <p:cNvSpPr/>
          <p:nvPr/>
        </p:nvSpPr>
        <p:spPr>
          <a:xfrm flipH="1">
            <a:off x="8544272" y="4941168"/>
            <a:ext cx="1008112" cy="1008112"/>
          </a:xfrm>
          <a:prstGeom prst="triangle">
            <a:avLst>
              <a:gd name="adj" fmla="val 100000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C834473-717C-BC1A-3985-186B1DD0ED9C}"/>
              </a:ext>
            </a:extLst>
          </p:cNvPr>
          <p:cNvCxnSpPr>
            <a:cxnSpLocks/>
          </p:cNvCxnSpPr>
          <p:nvPr/>
        </p:nvCxnSpPr>
        <p:spPr>
          <a:xfrm>
            <a:off x="7896200" y="5949280"/>
            <a:ext cx="2304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8C96BB8-B27C-77BF-5936-BDF602DAA71F}"/>
              </a:ext>
            </a:extLst>
          </p:cNvPr>
          <p:cNvCxnSpPr>
            <a:cxnSpLocks/>
          </p:cNvCxnSpPr>
          <p:nvPr/>
        </p:nvCxnSpPr>
        <p:spPr>
          <a:xfrm flipV="1">
            <a:off x="8544272" y="4571592"/>
            <a:ext cx="0" cy="1737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70D4E2-03D1-4164-33A5-CD1FA1EC80C1}"/>
              </a:ext>
            </a:extLst>
          </p:cNvPr>
          <p:cNvSpPr txBox="1"/>
          <p:nvPr/>
        </p:nvSpPr>
        <p:spPr>
          <a:xfrm>
            <a:off x="1442480" y="6371167"/>
            <a:ext cx="93245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{p1: {0, 0}, p2: {0, 1}, p3: {1, 0},  </a:t>
            </a:r>
            <a:r>
              <a:rPr lang="ru-RU" sz="1600" dirty="0" err="1">
                <a:latin typeface="Consolas" panose="020B0609020204030204" pitchFamily="49" charset="0"/>
              </a:rPr>
              <a:t>outlineColor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red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fillColor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none</a:t>
            </a:r>
            <a:r>
              <a:rPr lang="ru-RU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943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Контейнеры</a:t>
            </a:r>
            <a:r>
              <a:rPr lang="en-US" dirty="0"/>
              <a:t> STL</a:t>
            </a:r>
            <a:r>
              <a:rPr lang="ru-RU" dirty="0"/>
              <a:t> и умные указатели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Контейнеры </a:t>
            </a:r>
            <a:r>
              <a:rPr lang="en-US" dirty="0"/>
              <a:t>STL </a:t>
            </a:r>
            <a:r>
              <a:rPr lang="ru-RU" dirty="0"/>
              <a:t>автоматически освобождают занимаемую своими элементами память</a:t>
            </a:r>
          </a:p>
          <a:p>
            <a:r>
              <a:rPr lang="en-US" dirty="0"/>
              <a:t>std::vector – </a:t>
            </a:r>
            <a:r>
              <a:rPr lang="ru-RU" dirty="0"/>
              <a:t>рекомендуемая альтернатива динамическому массиву</a:t>
            </a:r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 – </a:t>
            </a:r>
            <a:r>
              <a:rPr lang="ru-RU" dirty="0"/>
              <a:t>умный указатель</a:t>
            </a:r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 – </a:t>
            </a:r>
            <a:r>
              <a:rPr lang="ru-RU" dirty="0"/>
              <a:t>умный указатель с подсчетом ссылок</a:t>
            </a:r>
          </a:p>
          <a:p>
            <a:r>
              <a:rPr lang="ru-RU" dirty="0"/>
              <a:t>Прочее</a:t>
            </a:r>
          </a:p>
          <a:p>
            <a:pPr lvl="1"/>
            <a:r>
              <a:rPr lang="en-US" dirty="0"/>
              <a:t>boost::</a:t>
            </a:r>
            <a:r>
              <a:rPr lang="en-US" dirty="0" err="1"/>
              <a:t>scoped_ptr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boost::</a:t>
            </a:r>
            <a:r>
              <a:rPr lang="en-US" dirty="0" err="1"/>
              <a:t>intrusive_ptr</a:t>
            </a:r>
            <a:endParaRPr lang="ru-RU" dirty="0"/>
          </a:p>
          <a:p>
            <a:pPr lvl="1"/>
            <a:r>
              <a:rPr lang="en-US" dirty="0"/>
              <a:t>boost::</a:t>
            </a:r>
            <a:r>
              <a:rPr lang="en-US" dirty="0" err="1"/>
              <a:t>scoped_array</a:t>
            </a:r>
            <a:endParaRPr lang="en-US" dirty="0"/>
          </a:p>
          <a:p>
            <a:pPr lvl="1"/>
            <a:r>
              <a:rPr lang="en-US" dirty="0"/>
              <a:t>boost::</a:t>
            </a:r>
            <a:r>
              <a:rPr lang="en-US" dirty="0" err="1"/>
              <a:t>shared_array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25096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sto.org/storage3/90b/aaf/e72/90baafe7206a5f39f3816ea86776804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"/>
            <a:ext cx="7812360" cy="689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004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3"/>
              </a:rPr>
              <a:t>Алгоритм выбора контейнера </a:t>
            </a:r>
            <a:r>
              <a:rPr lang="en-US" dirty="0">
                <a:hlinkClick r:id="rId3"/>
              </a:rPr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02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C67B32-D8F7-7E2A-29F5-70C9C494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string*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EDB4E74-030B-CFBC-2A39-1F38A6CBE00D}"/>
              </a:ext>
            </a:extLst>
          </p:cNvPr>
          <p:cNvSpPr/>
          <p:nvPr/>
        </p:nvSpPr>
        <p:spPr>
          <a:xfrm>
            <a:off x="3791744" y="2083792"/>
            <a:ext cx="5112568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Hello, world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\0</a:t>
            </a:r>
            <a:endParaRPr lang="ru-RU" sz="1400" dirty="0">
              <a:solidFill>
                <a:schemeClr val="tx1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4997A7F-6D45-866B-D32F-F1271D787194}"/>
              </a:ext>
            </a:extLst>
          </p:cNvPr>
          <p:cNvSpPr/>
          <p:nvPr/>
        </p:nvSpPr>
        <p:spPr>
          <a:xfrm>
            <a:off x="1828800" y="4559645"/>
            <a:ext cx="237626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24D587C-837F-C7D0-E933-934760EA65B0}"/>
              </a:ext>
            </a:extLst>
          </p:cNvPr>
          <p:cNvSpPr/>
          <p:nvPr/>
        </p:nvSpPr>
        <p:spPr>
          <a:xfrm>
            <a:off x="1981200" y="4712045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m_data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9E10E48-70F2-7ABA-E389-CF6B2B1CA756}"/>
              </a:ext>
            </a:extLst>
          </p:cNvPr>
          <p:cNvSpPr/>
          <p:nvPr/>
        </p:nvSpPr>
        <p:spPr>
          <a:xfrm>
            <a:off x="1975076" y="5211909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m_size</a:t>
            </a:r>
            <a:r>
              <a:rPr lang="en-US" dirty="0">
                <a:solidFill>
                  <a:schemeClr val="tx1"/>
                </a:solidFill>
              </a:rPr>
              <a:t>: 12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19CE81B-92E0-E531-2C14-1B1B7B5793E8}"/>
              </a:ext>
            </a:extLst>
          </p:cNvPr>
          <p:cNvSpPr/>
          <p:nvPr/>
        </p:nvSpPr>
        <p:spPr>
          <a:xfrm>
            <a:off x="1975076" y="5653976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m_capacity</a:t>
            </a:r>
            <a:r>
              <a:rPr lang="en-US" dirty="0">
                <a:solidFill>
                  <a:schemeClr val="tx1"/>
                </a:solidFill>
              </a:rPr>
              <a:t>: 12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FE61396-C437-3AC3-3CF9-724BE45F0FC7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flipV="1">
            <a:off x="3021124" y="2299817"/>
            <a:ext cx="770620" cy="2412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83B1B691-3B5B-1209-6EF0-A4F06876767C}"/>
              </a:ext>
            </a:extLst>
          </p:cNvPr>
          <p:cNvSpPr/>
          <p:nvPr/>
        </p:nvSpPr>
        <p:spPr>
          <a:xfrm rot="16200000">
            <a:off x="4807698" y="1670828"/>
            <a:ext cx="517154" cy="23126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574BD-3421-5E93-8CBB-85C93A8A1127}"/>
              </a:ext>
            </a:extLst>
          </p:cNvPr>
          <p:cNvSpPr txBox="1"/>
          <p:nvPr/>
        </p:nvSpPr>
        <p:spPr>
          <a:xfrm>
            <a:off x="3909952" y="3085728"/>
            <a:ext cx="22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</a:t>
            </a:r>
            <a:endParaRPr lang="ru-RU" sz="2400" dirty="0"/>
          </a:p>
        </p:txBody>
      </p:sp>
      <p:sp>
        <p:nvSpPr>
          <p:cNvPr id="16" name="Левая фигурная скобка 15">
            <a:extLst>
              <a:ext uri="{FF2B5EF4-FFF2-40B4-BE49-F238E27FC236}">
                <a16:creationId xmlns:a16="http://schemas.microsoft.com/office/drawing/2014/main" id="{CC8CB6FA-ADDF-EDFE-C25D-7568209A0A3B}"/>
              </a:ext>
            </a:extLst>
          </p:cNvPr>
          <p:cNvSpPr/>
          <p:nvPr/>
        </p:nvSpPr>
        <p:spPr>
          <a:xfrm rot="16200000">
            <a:off x="6040544" y="1357587"/>
            <a:ext cx="517154" cy="477833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00D5D-4E5C-6137-3C49-DBDF754BEB96}"/>
              </a:ext>
            </a:extLst>
          </p:cNvPr>
          <p:cNvSpPr txBox="1"/>
          <p:nvPr/>
        </p:nvSpPr>
        <p:spPr>
          <a:xfrm>
            <a:off x="5174609" y="4017313"/>
            <a:ext cx="22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capacity</a:t>
            </a:r>
            <a:endParaRPr lang="ru-R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4E0AAF-E595-3533-D417-3E8EA282433B}"/>
              </a:ext>
            </a:extLst>
          </p:cNvPr>
          <p:cNvSpPr txBox="1"/>
          <p:nvPr/>
        </p:nvSpPr>
        <p:spPr>
          <a:xfrm>
            <a:off x="5879976" y="608602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На практике всё устроено чуть хитрее</a:t>
            </a:r>
          </a:p>
        </p:txBody>
      </p:sp>
    </p:spTree>
    <p:extLst>
      <p:ext uri="{BB962C8B-B14F-4D97-AF65-F5344CB8AC3E}">
        <p14:creationId xmlns:p14="http://schemas.microsoft.com/office/powerpoint/2010/main" val="1550255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3a95a37d3a97989ff551949289caca977b538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5bd3461-00c3-4a96-a922-fc48dc2356c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7ab4edb-91d0-4af7-9d0b-2c96dec173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dadbec7-5857-48a6-8b75-4868b9f404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77969e6-0576-4669-9cad-43411d00507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89faae1-ba61-49dc-9476-0fcf3871f8d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efb5e4-2fd5-41dd-b373-e5ed0a0c7dc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82e97d2-f20a-4606-be19-23a7de49a7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585c847-70f5-4e89-8337-ff3ca9bbafb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b6f6964-58fe-459c-b140-825c3f00fcf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838e2c-4a2c-49a3-bc1d-3cd578301d5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1f769ac-bdfe-41fa-ae75-f65691b298e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93f2bf-bdfb-4f8a-83f7-95d0927702f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5bd3461-00c3-4a96-a922-fc48dc2356c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5070</TotalTime>
  <Words>7595</Words>
  <Application>Microsoft Office PowerPoint</Application>
  <PresentationFormat>Widescreen</PresentationFormat>
  <Paragraphs>1115</Paragraphs>
  <Slides>89</Slides>
  <Notes>31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7" baseType="lpstr">
      <vt:lpstr>Arial</vt:lpstr>
      <vt:lpstr>Calibri</vt:lpstr>
      <vt:lpstr>Calibri Light</vt:lpstr>
      <vt:lpstr>Consolas</vt:lpstr>
      <vt:lpstr>Courier New</vt:lpstr>
      <vt:lpstr>Impact</vt:lpstr>
      <vt:lpstr>Times New Roman</vt:lpstr>
      <vt:lpstr>Office Theme</vt:lpstr>
      <vt:lpstr>Стандартная библиотека C++</vt:lpstr>
      <vt:lpstr>Стандартная библиотека C++</vt:lpstr>
      <vt:lpstr>В следующем видео</vt:lpstr>
      <vt:lpstr>PowerPoint Presentation</vt:lpstr>
      <vt:lpstr>Стандартная библиотека шаблонов (STL)</vt:lpstr>
      <vt:lpstr>Контейнеры</vt:lpstr>
      <vt:lpstr>Основные контейнеры STL</vt:lpstr>
      <vt:lpstr>Строка std::string</vt:lpstr>
      <vt:lpstr>Внутреннее устройство string*</vt:lpstr>
      <vt:lpstr>Создание строки</vt:lpstr>
      <vt:lpstr>Размер и вместимость</vt:lpstr>
      <vt:lpstr>Сравнение строк</vt:lpstr>
      <vt:lpstr>Конкатенация строк</vt:lpstr>
      <vt:lpstr>Извлечение подстроки</vt:lpstr>
      <vt:lpstr>Поиск внутри строки</vt:lpstr>
      <vt:lpstr>Замена внутри строки</vt:lpstr>
      <vt:lpstr>string_view</vt:lpstr>
      <vt:lpstr>string_view</vt:lpstr>
      <vt:lpstr>Устройство string_view</vt:lpstr>
      <vt:lpstr>Конструирование string_view</vt:lpstr>
      <vt:lpstr>Пример</vt:lpstr>
      <vt:lpstr>std::array</vt:lpstr>
      <vt:lpstr>std::array</vt:lpstr>
      <vt:lpstr>PowerPoint Presentation</vt:lpstr>
      <vt:lpstr>std::vector</vt:lpstr>
      <vt:lpstr>Вектор std::vector</vt:lpstr>
      <vt:lpstr>Внутреннее устройство vector</vt:lpstr>
      <vt:lpstr>Пример</vt:lpstr>
      <vt:lpstr>PowerPoint Presentation</vt:lpstr>
      <vt:lpstr>Резервирование памяти</vt:lpstr>
      <vt:lpstr>Двусторонняя очередь (double-ended queue) std::deque</vt:lpstr>
      <vt:lpstr>Двусвязный список std::list</vt:lpstr>
      <vt:lpstr>Пример</vt:lpstr>
      <vt:lpstr>PowerPoint Presentation</vt:lpstr>
      <vt:lpstr>Вставка в последовательные контейнеры</vt:lpstr>
      <vt:lpstr>Классы std::map и std::multimap</vt:lpstr>
      <vt:lpstr>Пример</vt:lpstr>
      <vt:lpstr>Пример – подсчет частоты встречаемости символов</vt:lpstr>
      <vt:lpstr>PowerPoint Presentation</vt:lpstr>
      <vt:lpstr>PowerPoint Presentation</vt:lpstr>
      <vt:lpstr>Классы std::unordered_map и std::unordered_multimap</vt:lpstr>
      <vt:lpstr>PowerPoint Presentation</vt:lpstr>
      <vt:lpstr>PowerPoint Presentation</vt:lpstr>
      <vt:lpstr>PowerPoint Presentation</vt:lpstr>
      <vt:lpstr>Классы множеств std::set и std::multiset</vt:lpstr>
      <vt:lpstr>Пример</vt:lpstr>
      <vt:lpstr>std::function</vt:lpstr>
      <vt:lpstr>std::function</vt:lpstr>
      <vt:lpstr>Задача – поиск текста в потоке</vt:lpstr>
      <vt:lpstr>Решение – передаём обработчик результатов снаружи, используя function</vt:lpstr>
      <vt:lpstr>Обрабатываем результаты в обычной функции</vt:lpstr>
      <vt:lpstr>Обрабатываем результаты в лямбда-функции</vt:lpstr>
      <vt:lpstr>Обрабатываем результаты в лямбда-функции, захватывающей переменные</vt:lpstr>
      <vt:lpstr>Обрабатываем результаты в методе класса</vt:lpstr>
      <vt:lpstr>Ввод-вывод</vt:lpstr>
      <vt:lpstr>Стандартные потоки ввода-вывода</vt:lpstr>
      <vt:lpstr>Операции ввода-вывода в поток</vt:lpstr>
      <vt:lpstr>Манипуляторы ввода-вывода</vt:lpstr>
      <vt:lpstr>Текстовый поток</vt:lpstr>
      <vt:lpstr>Файловый ввод-вывод</vt:lpstr>
      <vt:lpstr>Тонкости работы с файловыми потоками</vt:lpstr>
      <vt:lpstr>PowerPoint Presentation</vt:lpstr>
      <vt:lpstr>Итераторы</vt:lpstr>
      <vt:lpstr>Итераторы</vt:lpstr>
      <vt:lpstr>Контейнеры и итераторы</vt:lpstr>
      <vt:lpstr>Категории итераторов</vt:lpstr>
      <vt:lpstr>Методы для получения итераторов</vt:lpstr>
      <vt:lpstr>PowerPoint Presentation</vt:lpstr>
      <vt:lpstr>Алгоритмы</vt:lpstr>
      <vt:lpstr>Алгоритмы</vt:lpstr>
      <vt:lpstr>Пример: сортировка массива с использованием STL</vt:lpstr>
      <vt:lpstr>Сортируем массив, передавая итераторы</vt:lpstr>
      <vt:lpstr>Сортируем, используя C++20 ranges</vt:lpstr>
      <vt:lpstr>PowerPoint Presentation</vt:lpstr>
      <vt:lpstr>PowerPoint Presentation</vt:lpstr>
      <vt:lpstr>Двоичный поиск</vt:lpstr>
      <vt:lpstr>Пример</vt:lpstr>
      <vt:lpstr>PowerPoint Presentation</vt:lpstr>
      <vt:lpstr>PowerPoint Presentation</vt:lpstr>
      <vt:lpstr>PowerPoint Presentation</vt:lpstr>
      <vt:lpstr>PowerPoint Presentation</vt:lpstr>
      <vt:lpstr>Идиома erase-remove</vt:lpstr>
      <vt:lpstr>PowerPoint Presentation</vt:lpstr>
      <vt:lpstr>optional</vt:lpstr>
      <vt:lpstr>PowerPoint Presentation</vt:lpstr>
      <vt:lpstr>PowerPoint Presentation</vt:lpstr>
      <vt:lpstr>Контейнеры STL и умные указатели</vt:lpstr>
      <vt:lpstr>PowerPoint Presentation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185</cp:revision>
  <dcterms:created xsi:type="dcterms:W3CDTF">2016-02-02T19:36:42Z</dcterms:created>
  <dcterms:modified xsi:type="dcterms:W3CDTF">2024-03-01T15:52:11Z</dcterms:modified>
</cp:coreProperties>
</file>