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38"/>
  </p:notesMasterIdLst>
  <p:sldIdLst>
    <p:sldId id="256" r:id="rId2"/>
    <p:sldId id="281" r:id="rId3"/>
    <p:sldId id="377" r:id="rId4"/>
    <p:sldId id="378" r:id="rId5"/>
    <p:sldId id="290" r:id="rId6"/>
    <p:sldId id="292" r:id="rId7"/>
    <p:sldId id="379" r:id="rId8"/>
    <p:sldId id="294" r:id="rId9"/>
    <p:sldId id="380" r:id="rId10"/>
    <p:sldId id="293" r:id="rId11"/>
    <p:sldId id="381" r:id="rId12"/>
    <p:sldId id="282" r:id="rId13"/>
    <p:sldId id="305" r:id="rId14"/>
    <p:sldId id="283" r:id="rId15"/>
    <p:sldId id="307" r:id="rId16"/>
    <p:sldId id="382" r:id="rId17"/>
    <p:sldId id="383" r:id="rId18"/>
    <p:sldId id="259" r:id="rId19"/>
    <p:sldId id="384" r:id="rId20"/>
    <p:sldId id="385" r:id="rId21"/>
    <p:sldId id="387" r:id="rId22"/>
    <p:sldId id="386" r:id="rId23"/>
    <p:sldId id="352" r:id="rId24"/>
    <p:sldId id="389" r:id="rId25"/>
    <p:sldId id="388" r:id="rId26"/>
    <p:sldId id="390" r:id="rId27"/>
    <p:sldId id="391" r:id="rId28"/>
    <p:sldId id="268" r:id="rId29"/>
    <p:sldId id="392" r:id="rId30"/>
    <p:sldId id="393" r:id="rId31"/>
    <p:sldId id="270" r:id="rId32"/>
    <p:sldId id="271" r:id="rId33"/>
    <p:sldId id="394" r:id="rId34"/>
    <p:sldId id="397" r:id="rId35"/>
    <p:sldId id="399" r:id="rId36"/>
    <p:sldId id="398" r:id="rId37"/>
    <p:sldId id="395" r:id="rId38"/>
    <p:sldId id="396" r:id="rId39"/>
    <p:sldId id="400" r:id="rId40"/>
    <p:sldId id="260" r:id="rId41"/>
    <p:sldId id="263" r:id="rId42"/>
    <p:sldId id="264" r:id="rId43"/>
    <p:sldId id="308" r:id="rId44"/>
    <p:sldId id="291" r:id="rId45"/>
    <p:sldId id="258" r:id="rId46"/>
    <p:sldId id="285" r:id="rId47"/>
    <p:sldId id="405" r:id="rId48"/>
    <p:sldId id="286" r:id="rId49"/>
    <p:sldId id="287" r:id="rId50"/>
    <p:sldId id="356" r:id="rId51"/>
    <p:sldId id="261" r:id="rId52"/>
    <p:sldId id="262" r:id="rId53"/>
    <p:sldId id="309" r:id="rId54"/>
    <p:sldId id="310" r:id="rId55"/>
    <p:sldId id="311" r:id="rId56"/>
    <p:sldId id="312" r:id="rId57"/>
    <p:sldId id="406" r:id="rId58"/>
    <p:sldId id="401" r:id="rId59"/>
    <p:sldId id="402" r:id="rId60"/>
    <p:sldId id="266" r:id="rId61"/>
    <p:sldId id="403" r:id="rId62"/>
    <p:sldId id="404" r:id="rId63"/>
    <p:sldId id="267" r:id="rId64"/>
    <p:sldId id="357" r:id="rId65"/>
    <p:sldId id="358" r:id="rId66"/>
    <p:sldId id="272" r:id="rId67"/>
    <p:sldId id="273" r:id="rId68"/>
    <p:sldId id="277" r:id="rId69"/>
    <p:sldId id="359" r:id="rId70"/>
    <p:sldId id="360" r:id="rId71"/>
    <p:sldId id="361" r:id="rId72"/>
    <p:sldId id="363" r:id="rId73"/>
    <p:sldId id="364" r:id="rId74"/>
    <p:sldId id="362" r:id="rId75"/>
    <p:sldId id="365" r:id="rId76"/>
    <p:sldId id="279" r:id="rId77"/>
    <p:sldId id="278" r:id="rId78"/>
    <p:sldId id="324" r:id="rId79"/>
    <p:sldId id="274" r:id="rId80"/>
    <p:sldId id="325" r:id="rId81"/>
    <p:sldId id="328" r:id="rId82"/>
    <p:sldId id="275" r:id="rId83"/>
    <p:sldId id="329" r:id="rId84"/>
    <p:sldId id="330" r:id="rId85"/>
    <p:sldId id="331" r:id="rId86"/>
    <p:sldId id="333" r:id="rId87"/>
    <p:sldId id="332" r:id="rId88"/>
    <p:sldId id="326" r:id="rId89"/>
    <p:sldId id="327" r:id="rId90"/>
    <p:sldId id="334" r:id="rId91"/>
    <p:sldId id="297" r:id="rId92"/>
    <p:sldId id="298" r:id="rId93"/>
    <p:sldId id="299" r:id="rId94"/>
    <p:sldId id="300" r:id="rId95"/>
    <p:sldId id="301" r:id="rId96"/>
    <p:sldId id="302" r:id="rId97"/>
    <p:sldId id="303" r:id="rId98"/>
    <p:sldId id="304" r:id="rId99"/>
    <p:sldId id="366" r:id="rId100"/>
    <p:sldId id="367" r:id="rId101"/>
    <p:sldId id="368" r:id="rId102"/>
    <p:sldId id="369" r:id="rId103"/>
    <p:sldId id="370" r:id="rId104"/>
    <p:sldId id="371" r:id="rId105"/>
    <p:sldId id="335" r:id="rId106"/>
    <p:sldId id="339" r:id="rId107"/>
    <p:sldId id="340" r:id="rId108"/>
    <p:sldId id="341" r:id="rId109"/>
    <p:sldId id="336" r:id="rId110"/>
    <p:sldId id="338" r:id="rId111"/>
    <p:sldId id="342" r:id="rId112"/>
    <p:sldId id="343" r:id="rId113"/>
    <p:sldId id="344" r:id="rId114"/>
    <p:sldId id="349" r:id="rId115"/>
    <p:sldId id="345" r:id="rId116"/>
    <p:sldId id="346" r:id="rId117"/>
    <p:sldId id="350" r:id="rId118"/>
    <p:sldId id="347" r:id="rId119"/>
    <p:sldId id="348" r:id="rId120"/>
    <p:sldId id="372" r:id="rId121"/>
    <p:sldId id="373" r:id="rId122"/>
    <p:sldId id="374" r:id="rId123"/>
    <p:sldId id="375" r:id="rId124"/>
    <p:sldId id="376" r:id="rId125"/>
    <p:sldId id="313" r:id="rId126"/>
    <p:sldId id="314" r:id="rId127"/>
    <p:sldId id="315" r:id="rId128"/>
    <p:sldId id="316" r:id="rId129"/>
    <p:sldId id="317" r:id="rId130"/>
    <p:sldId id="318" r:id="rId131"/>
    <p:sldId id="353" r:id="rId132"/>
    <p:sldId id="354" r:id="rId133"/>
    <p:sldId id="319" r:id="rId134"/>
    <p:sldId id="320" r:id="rId135"/>
    <p:sldId id="321" r:id="rId136"/>
    <p:sldId id="355" r:id="rId137"/>
  </p:sldIdLst>
  <p:sldSz cx="12192000" cy="6858000"/>
  <p:notesSz cx="6858000" cy="9144000"/>
  <p:custDataLst>
    <p:tags r:id="rId13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ъектно-ориентированная парадигма" id="{7651F0BE-0BE9-4323-9B09-74B694D24A6F}">
          <p14:sldIdLst>
            <p14:sldId id="256"/>
            <p14:sldId id="281"/>
            <p14:sldId id="377"/>
            <p14:sldId id="378"/>
            <p14:sldId id="290"/>
            <p14:sldId id="292"/>
            <p14:sldId id="379"/>
            <p14:sldId id="294"/>
            <p14:sldId id="380"/>
            <p14:sldId id="293"/>
          </p14:sldIdLst>
        </p14:section>
        <p14:section name="Классы" id="{5675DF16-8B35-4E93-8050-02B7373D0E36}">
          <p14:sldIdLst>
            <p14:sldId id="381"/>
            <p14:sldId id="282"/>
            <p14:sldId id="305"/>
            <p14:sldId id="283"/>
            <p14:sldId id="307"/>
            <p14:sldId id="382"/>
            <p14:sldId id="383"/>
            <p14:sldId id="259"/>
            <p14:sldId id="384"/>
          </p14:sldIdLst>
        </p14:section>
        <p14:section name="Методы" id="{2460A18B-B030-44FB-B015-B1D6C22FE6A9}">
          <p14:sldIdLst>
            <p14:sldId id="385"/>
            <p14:sldId id="387"/>
            <p14:sldId id="386"/>
            <p14:sldId id="352"/>
            <p14:sldId id="389"/>
            <p14:sldId id="388"/>
            <p14:sldId id="390"/>
            <p14:sldId id="391"/>
          </p14:sldIdLst>
        </p14:section>
        <p14:section name="Константные методы" id="{FD3F81DB-3EC9-4500-BF93-61EFF2A19914}">
          <p14:sldIdLst>
            <p14:sldId id="268"/>
            <p14:sldId id="392"/>
            <p14:sldId id="393"/>
            <p14:sldId id="270"/>
            <p14:sldId id="271"/>
            <p14:sldId id="394"/>
            <p14:sldId id="397"/>
            <p14:sldId id="399"/>
            <p14:sldId id="398"/>
            <p14:sldId id="395"/>
            <p14:sldId id="396"/>
          </p14:sldIdLst>
        </p14:section>
        <p14:section name="Уровни доступа в классе" id="{C25A9056-7118-4BAF-B166-81B0ECD66DE0}">
          <p14:sldIdLst>
            <p14:sldId id="400"/>
            <p14:sldId id="260"/>
            <p14:sldId id="263"/>
            <p14:sldId id="264"/>
            <p14:sldId id="308"/>
            <p14:sldId id="291"/>
            <p14:sldId id="258"/>
          </p14:sldIdLst>
        </p14:section>
        <p14:section name="Свойства" id="{639C4329-66D6-41C4-BF95-6D03EB932BCC}">
          <p14:sldIdLst>
            <p14:sldId id="285"/>
            <p14:sldId id="405"/>
            <p14:sldId id="286"/>
            <p14:sldId id="287"/>
            <p14:sldId id="356"/>
          </p14:sldIdLst>
        </p14:section>
        <p14:section name="Классы и файлы" id="{924A951C-4B01-4304-BC7D-E39B518F7F15}">
          <p14:sldIdLst>
            <p14:sldId id="261"/>
            <p14:sldId id="262"/>
          </p14:sldIdLst>
        </p14:section>
        <p14:section name="Кладбище" id="{2CA6D77A-AEC5-46D8-B437-C784971259D5}">
          <p14:sldIdLst>
            <p14:sldId id="309"/>
            <p14:sldId id="310"/>
            <p14:sldId id="311"/>
            <p14:sldId id="312"/>
          </p14:sldIdLst>
        </p14:section>
        <p14:section name="Ссылка на текущий объект" id="{CE112920-A474-4EBB-B41C-276B7CE584FA}">
          <p14:sldIdLst>
            <p14:sldId id="406"/>
            <p14:sldId id="401"/>
            <p14:sldId id="402"/>
            <p14:sldId id="266"/>
            <p14:sldId id="403"/>
            <p14:sldId id="404"/>
            <p14:sldId id="267"/>
          </p14:sldIdLst>
        </p14:section>
        <p14:section name="Конструкторы" id="{EE43C98B-3C4C-493E-BAF8-24727E8F731D}">
          <p14:sldIdLst>
            <p14:sldId id="357"/>
            <p14:sldId id="358"/>
            <p14:sldId id="272"/>
            <p14:sldId id="273"/>
            <p14:sldId id="277"/>
            <p14:sldId id="359"/>
            <p14:sldId id="360"/>
            <p14:sldId id="361"/>
            <p14:sldId id="363"/>
            <p14:sldId id="364"/>
            <p14:sldId id="362"/>
            <p14:sldId id="365"/>
            <p14:sldId id="279"/>
            <p14:sldId id="278"/>
            <p14:sldId id="324"/>
            <p14:sldId id="274"/>
            <p14:sldId id="325"/>
            <p14:sldId id="328"/>
            <p14:sldId id="275"/>
            <p14:sldId id="329"/>
            <p14:sldId id="330"/>
            <p14:sldId id="331"/>
            <p14:sldId id="333"/>
            <p14:sldId id="332"/>
            <p14:sldId id="326"/>
            <p14:sldId id="327"/>
            <p14:sldId id="334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66"/>
            <p14:sldId id="367"/>
            <p14:sldId id="368"/>
            <p14:sldId id="369"/>
            <p14:sldId id="370"/>
            <p14:sldId id="371"/>
            <p14:sldId id="335"/>
            <p14:sldId id="339"/>
            <p14:sldId id="340"/>
            <p14:sldId id="341"/>
            <p14:sldId id="336"/>
            <p14:sldId id="338"/>
            <p14:sldId id="342"/>
            <p14:sldId id="343"/>
            <p14:sldId id="344"/>
            <p14:sldId id="349"/>
            <p14:sldId id="345"/>
            <p14:sldId id="346"/>
            <p14:sldId id="350"/>
            <p14:sldId id="347"/>
            <p14:sldId id="348"/>
            <p14:sldId id="372"/>
            <p14:sldId id="373"/>
            <p14:sldId id="374"/>
            <p14:sldId id="375"/>
            <p14:sldId id="376"/>
            <p14:sldId id="313"/>
            <p14:sldId id="314"/>
            <p14:sldId id="315"/>
            <p14:sldId id="316"/>
            <p14:sldId id="317"/>
            <p14:sldId id="318"/>
            <p14:sldId id="353"/>
            <p14:sldId id="354"/>
            <p14:sldId id="319"/>
            <p14:sldId id="320"/>
            <p14:sldId id="321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2" autoAdjust="0"/>
    <p:restoredTop sz="69942" autoAdjust="0"/>
  </p:normalViewPr>
  <p:slideViewPr>
    <p:cSldViewPr>
      <p:cViewPr varScale="1">
        <p:scale>
          <a:sx n="55" d="100"/>
          <a:sy n="55" d="100"/>
        </p:scale>
        <p:origin x="1118" y="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gs" Target="tags/tag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16.03.2024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Абстра́кция</a:t>
            </a:r>
            <a:r>
              <a:rPr lang="ru-RU" dirty="0"/>
              <a:t> в объектно-ориентированном программировании — это использование только тех характеристик объекта, которые с достаточной точностью представляют его в данной системе. Основная идея состоит в том, чтобы представить объект минимальным набором полей и методов и при этом с достаточной точностью для решаемой задачи. </a:t>
            </a:r>
          </a:p>
          <a:p>
            <a:r>
              <a:rPr lang="ru-RU" dirty="0"/>
              <a:t>Абстракция является основой объектно-ориентированного программирования и позволяет работать с объектами, не вдаваясь в особенности их реализации. </a:t>
            </a:r>
          </a:p>
          <a:p>
            <a:r>
              <a:rPr lang="ru-RU" dirty="0"/>
              <a:t>Абстракция данных — одно из наиболее старых понятий объектно-ориентированного программирования, возникшее ещё до его появления. Абстракция данных связывает лежащий в основе тип данных с набором операций над ним (см. также абстрактный тип данных). Пользователь типа данных не имеет прямого доступа к его реализации, но может работать с данными через предоставленный набор операций. Преимущество абстракции данных в разделении операций над данными и внутреннего представления этих данных, что позволяет изменять реализацию, не затрагивая пользователей типа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455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39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8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Внутри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MovePoint</a:t>
            </a:r>
            <a:r>
              <a:rPr lang="ru-RU" dirty="0"/>
              <a:t> мы обращаемся к точке по имени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dirty="0"/>
              <a:t>. Однако если мы заменим эту функцию на метод, то внутри метода мы можем обращаться к полям по их имени.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62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вызове метода вы указываете объект, которому адресован вызов. Информация об этом объекте передаётся методу через неявный параметр с именем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 — это </a:t>
            </a:r>
            <a:r>
              <a:rPr lang="ru-RU" b="1" dirty="0">
                <a:effectLst/>
              </a:rPr>
              <a:t>указатель</a:t>
            </a:r>
            <a:r>
              <a:rPr lang="ru-RU" dirty="0"/>
              <a:t> на текущий объект, который можно использовать только внутри метода. Более подробно указатели вы будете изучать позже, а пока достаточно знать, что передача по указателю очень похожа на передачу по ссылке — объект не копируется и может быть изменён.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2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внутри метода вы используете поле или метод этого класса, для компилятора это выглядит как обращение к ним через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Если мы взглянем на метод класса глазами компилятора, то он будет выглядеть примерно так: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2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Добавим в структуру </a:t>
            </a:r>
            <a:r>
              <a:rPr lang="ru-RU" dirty="0" err="1"/>
              <a:t>Point</a:t>
            </a:r>
            <a:r>
              <a:rPr lang="ru-RU" dirty="0"/>
              <a:t> метод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(</a:t>
            </a:r>
            <a:r>
              <a:rPr lang="ru-RU" dirty="0" err="1"/>
              <a:t>double</a:t>
            </a:r>
            <a:r>
              <a:rPr lang="ru-RU" dirty="0"/>
              <a:t> x, </a:t>
            </a:r>
            <a:r>
              <a:rPr lang="ru-RU" dirty="0" err="1"/>
              <a:t>double</a:t>
            </a:r>
            <a:r>
              <a:rPr lang="ru-RU" dirty="0"/>
              <a:t> y), изменяющий координаты точки. Внутри этого метода имена x и y привязаны к параметрам метода, а не к полям класса. Это явление называется {{</a:t>
            </a:r>
            <a:r>
              <a:rPr lang="ru-RU" dirty="0" err="1"/>
              <a:t>shadowing</a:t>
            </a:r>
            <a:r>
              <a:rPr lang="ru-RU" dirty="0"/>
              <a:t>}}[</a:t>
            </a:r>
            <a:r>
              <a:rPr lang="ru-RU" dirty="0" err="1"/>
              <a:t>be_cpp_shadowing</a:t>
            </a:r>
            <a:r>
              <a:rPr lang="ru-RU" dirty="0"/>
              <a:t>]. Чтобы обратиться к полю класса, надо явно обратиться к ним через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r>
              <a:rPr lang="ru-RU" dirty="0"/>
              <a:t>Таких ситуаций следует избегать:</a:t>
            </a:r>
          </a:p>
          <a:p>
            <a:r>
              <a:rPr lang="ru-RU" dirty="0"/>
              <a:t>В большом методе не сразу понятно, обращается код к полю класса или к параметру метода.</a:t>
            </a:r>
          </a:p>
          <a:p>
            <a:r>
              <a:rPr lang="ru-RU" dirty="0"/>
              <a:t>Легко забыть написать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77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14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2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7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2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7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3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0c2uBSY425nzNgiO" TargetMode="Externa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bzbqAdTJspyA2WZ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andbox.org/permlink/BA36QTz5AhEHY2XN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ndbox.org/permlink/1jrbrx0sZ2Onh9Wi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andbox.org/permlink/c3su0ECMm84fRNDE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andbox.org/permlink/Wq8WlsDg4VzeRQfQ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andbox.org/permlink/vYlRGmbkmDIHo7sK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9NCf4pztCsiSZpc8" TargetMode="Externa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Основы ООП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3990"/>
            <a:ext cx="9252520" cy="656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PrintShapeInfo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(const Shape&amp; s) {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"Color:"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s.GetColor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"Area:"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s.GetArea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Автоматически сгенерированный оператор присваивания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присваивания, как и конструктор копирования может быть автоматически сгенерирован компилятором в случае необходимости</a:t>
            </a:r>
          </a:p>
          <a:p>
            <a:pPr lvl="1"/>
            <a:r>
              <a:rPr lang="ru-RU" dirty="0"/>
              <a:t>Автоматически сгенерированный оператор присваивания выполняет вызов операторов присваивания для всех своих полей, а также родительского класса (в случае его наличия родителя)</a:t>
            </a:r>
          </a:p>
          <a:p>
            <a:r>
              <a:rPr lang="ru-RU" dirty="0"/>
              <a:t>В ряде случаев компилятор не может сгенерировать оператор присваивания</a:t>
            </a:r>
          </a:p>
          <a:p>
            <a:pPr lvl="1"/>
            <a:r>
              <a:rPr lang="ru-RU" dirty="0"/>
              <a:t>Класс содержит ссылки или константы</a:t>
            </a:r>
          </a:p>
          <a:p>
            <a:pPr lvl="1"/>
            <a:r>
              <a:rPr lang="ru-RU" dirty="0"/>
              <a:t>В родительском классе оператор присваивания объявлен приватным</a:t>
            </a:r>
          </a:p>
        </p:txBody>
      </p:sp>
    </p:spTree>
    <p:extLst>
      <p:ext uri="{BB962C8B-B14F-4D97-AF65-F5344CB8AC3E}">
        <p14:creationId xmlns:p14="http://schemas.microsoft.com/office/powerpoint/2010/main" val="4752905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нужен собственный оператор присваивания?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правило, во всех случаях, когда классу нужен собственный конструктор копирования</a:t>
            </a:r>
          </a:p>
          <a:p>
            <a:pPr lvl="1"/>
            <a:r>
              <a:rPr lang="ru-RU" dirty="0"/>
              <a:t>Создание копии не сводится к обычному копированию полей класса</a:t>
            </a:r>
            <a:endParaRPr lang="en-US" dirty="0"/>
          </a:p>
          <a:p>
            <a:r>
              <a:rPr lang="ru-RU" dirty="0"/>
              <a:t>Оператор присваивания должен возвращать ссылку на левый операнд, чтобы были возможны следующие выражения, допустимые для встроенных типов:</a:t>
            </a:r>
          </a:p>
          <a:p>
            <a:pPr lvl="1"/>
            <a:r>
              <a:rPr lang="en-US" dirty="0"/>
              <a:t>if ((a =</a:t>
            </a:r>
            <a:r>
              <a:rPr lang="ru-RU" dirty="0"/>
              <a:t> </a:t>
            </a:r>
            <a:r>
              <a:rPr lang="en-US" dirty="0"/>
              <a:t>b) == c) {…}</a:t>
            </a:r>
            <a:endParaRPr lang="ru-RU" dirty="0"/>
          </a:p>
          <a:p>
            <a:r>
              <a:rPr lang="ru-RU" dirty="0"/>
              <a:t>Оператор присваивания должен корректно обрабатывать некоторые особенные ситуации</a:t>
            </a:r>
          </a:p>
          <a:p>
            <a:pPr lvl="1"/>
            <a:r>
              <a:rPr lang="ru-RU" dirty="0"/>
              <a:t>Например, присваивание самому себе не должно приводить к порче данных</a:t>
            </a:r>
          </a:p>
          <a:p>
            <a:pPr lvl="1"/>
            <a:r>
              <a:rPr lang="ru-RU" dirty="0"/>
              <a:t>Наиболее надежный способ – использовать конструктор копирования для создания копии</a:t>
            </a:r>
          </a:p>
        </p:txBody>
      </p:sp>
    </p:spTree>
    <p:extLst>
      <p:ext uri="{BB962C8B-B14F-4D97-AF65-F5344CB8AC3E}">
        <p14:creationId xmlns:p14="http://schemas.microsoft.com/office/powerpoint/2010/main" val="61513251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некорректной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CMyString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600" b="1" dirty="0">
                <a:latin typeface="Courier New" pitchFamily="49" charset="0"/>
              </a:rPr>
              <a:t> other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delete []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 = new char[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+ 1];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memcpy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char *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size_t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38876" y="4857760"/>
            <a:ext cx="4286248" cy="18573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Некорректная работа оператора в случае</a:t>
            </a:r>
            <a:r>
              <a:rPr lang="en-US" dirty="0"/>
              <a:t> </a:t>
            </a:r>
            <a:r>
              <a:rPr lang="ru-RU" dirty="0" err="1"/>
              <a:t>самоприсваивания</a:t>
            </a:r>
            <a:r>
              <a:rPr lang="ru-RU" dirty="0"/>
              <a:t>:</a:t>
            </a:r>
          </a:p>
          <a:p>
            <a:endParaRPr lang="en-US" dirty="0"/>
          </a:p>
          <a:p>
            <a:r>
              <a:rPr lang="en-US" dirty="0" err="1"/>
              <a:t>CMyString</a:t>
            </a:r>
            <a:r>
              <a:rPr lang="en-US" dirty="0"/>
              <a:t> s(“some string”);</a:t>
            </a:r>
          </a:p>
          <a:p>
            <a:r>
              <a:rPr lang="en-US" dirty="0"/>
              <a:t>s = s;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0388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1841242"/>
            <a:ext cx="821537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if (std::</a:t>
            </a:r>
            <a:r>
              <a:rPr lang="en-US" sz="1400" b="1" dirty="0" err="1">
                <a:latin typeface="Courier New" pitchFamily="49" charset="0"/>
              </a:rPr>
              <a:t>addressof</a:t>
            </a:r>
            <a:r>
              <a:rPr lang="en-US" sz="1400" b="1" dirty="0">
                <a:latin typeface="Courier New" pitchFamily="49" charset="0"/>
              </a:rPr>
              <a:t>(other) != this)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tmpCopy</a:t>
            </a:r>
            <a:r>
              <a:rPr lang="en-US" sz="1400" b="1" dirty="0">
                <a:latin typeface="Courier New" pitchFamily="49" charset="0"/>
              </a:rPr>
              <a:t>(other);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tmpCopy.m_pChars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tmpCopy.m_length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}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return *this;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// </a:t>
            </a:r>
            <a:r>
              <a:rPr lang="ru-RU" sz="1400" b="1" dirty="0">
                <a:latin typeface="Courier New" pitchFamily="49" charset="0"/>
              </a:rPr>
              <a:t>сходным образом перегружаем операторы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char *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342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Запрет операции присваивания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ряде случае операция присваивания объектов может быть нежелательной</a:t>
            </a:r>
          </a:p>
          <a:p>
            <a:pPr lvl="1"/>
            <a:r>
              <a:rPr lang="ru-RU" dirty="0"/>
              <a:t>С экземпляром объекта связываются какие-то внешние объекты, например, файловый дескриптор или сетевое соединение</a:t>
            </a:r>
          </a:p>
          <a:p>
            <a:r>
              <a:rPr lang="ru-RU" dirty="0"/>
              <a:t>Операцию присваивания для объектов можно запретить, объявив оператор присваивания в приватной области класса</a:t>
            </a:r>
          </a:p>
          <a:p>
            <a:pPr lvl="1"/>
            <a:r>
              <a:rPr lang="ru-RU" dirty="0"/>
              <a:t>Реализацию можно при этом не писать</a:t>
            </a:r>
            <a:endParaRPr lang="en-US" dirty="0"/>
          </a:p>
          <a:p>
            <a:pPr lvl="1"/>
            <a:r>
              <a:rPr lang="ru-RU" dirty="0"/>
              <a:t>Альтернатива – использовать = </a:t>
            </a:r>
            <a:r>
              <a:rPr lang="en-US" dirty="0"/>
              <a:t>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1566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копированием объектов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0144" y="1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5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135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/>
              <a:t>Оператор </a:t>
            </a:r>
            <a:r>
              <a:rPr lang="en-US" dirty="0"/>
              <a:t>return </a:t>
            </a:r>
            <a:r>
              <a:rPr lang="ru-RU" dirty="0"/>
              <a:t>возвращает</a:t>
            </a:r>
            <a:r>
              <a:rPr lang="en-US" dirty="0"/>
              <a:t> </a:t>
            </a:r>
            <a:r>
              <a:rPr lang="ru-RU" dirty="0"/>
              <a:t>временную копию</a:t>
            </a:r>
            <a:endParaRPr lang="en-US" dirty="0"/>
          </a:p>
          <a:p>
            <a:pPr lvl="2"/>
            <a:r>
              <a:rPr lang="ru-RU" dirty="0"/>
              <a:t>Данный этап может быть оптимизирован компилятором</a:t>
            </a:r>
          </a:p>
          <a:p>
            <a:pPr lvl="1"/>
            <a:r>
              <a:rPr lang="ru-RU" dirty="0"/>
              <a:t>При выполнении оператора присваивания временная копия копируется в массив 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Попытки избежать копирования усложняют код и являются «костылями»</a:t>
            </a:r>
          </a:p>
          <a:p>
            <a:r>
              <a:rPr lang="ru-RU" dirty="0"/>
              <a:t>Причина проблемы: в </a:t>
            </a:r>
            <a:r>
              <a:rPr lang="en-US" dirty="0"/>
              <a:t>C++03 </a:t>
            </a:r>
            <a:r>
              <a:rPr lang="ru-RU" dirty="0"/>
              <a:t>нельзя отличить временный объект от невременного</a:t>
            </a:r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A02-ECA5-44AF-9AD6-0AAD41E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DCA9-CD51-4D27-90EB-9588FB185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96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1544" y="188641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528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447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707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Данная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После перемещения объект должен остаться в некотором валидном состоянии, пусть даже заранее неизвестном состоянии</a:t>
            </a:r>
          </a:p>
          <a:p>
            <a:pPr lvl="1"/>
            <a:r>
              <a:rPr lang="ru-RU" dirty="0"/>
              <a:t>В общем случае полагаться на состояние объекта после перемещения нельзя</a:t>
            </a:r>
          </a:p>
          <a:p>
            <a:pPr lvl="2"/>
            <a:r>
              <a:rPr lang="en-US" dirty="0"/>
              <a:t>string, vector</a:t>
            </a:r>
          </a:p>
          <a:p>
            <a:r>
              <a:rPr lang="ru-RU" dirty="0"/>
              <a:t>Для некоторых классов (например, </a:t>
            </a:r>
            <a:r>
              <a:rPr lang="en-US" dirty="0" err="1"/>
              <a:t>unique_ptr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поведение перемещающего конструктора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1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671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75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1926" y="17779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Перегрузка перемещающего оператора присваивания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28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оператор присваивания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оператор используется при присваивании значения временного объекта</a:t>
            </a:r>
          </a:p>
          <a:p>
            <a:pPr lvl="1"/>
            <a:r>
              <a:rPr lang="ru-RU" dirty="0"/>
              <a:t>Как и перемещающий конструктор, вместо копирования он просто забирает данные у переданного объекта</a:t>
            </a:r>
          </a:p>
          <a:p>
            <a:pPr lvl="1"/>
            <a:r>
              <a:rPr lang="ru-RU" dirty="0"/>
              <a:t>Переданный объект должен остаться в состоянии, в котором он может быть корректно разрушен или присвоен другому объекту</a:t>
            </a:r>
          </a:p>
          <a:p>
            <a:pPr lvl="2"/>
            <a:r>
              <a:rPr lang="ru-RU" dirty="0"/>
              <a:t>Утечек памяти или неопределенного поведения при выполнении данных операций происходить не должно</a:t>
            </a:r>
          </a:p>
        </p:txBody>
      </p:sp>
    </p:spTree>
    <p:extLst>
      <p:ext uri="{BB962C8B-B14F-4D97-AF65-F5344CB8AC3E}">
        <p14:creationId xmlns:p14="http://schemas.microsoft.com/office/powerpoint/2010/main" val="34763836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1584" y="1"/>
            <a:ext cx="6768752" cy="689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static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= "";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 operator=(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(&amp;other != this)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*this;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85326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7EC5A-0D50-7F08-503D-0B92393C8862}"/>
              </a:ext>
            </a:extLst>
          </p:cNvPr>
          <p:cNvSpPr txBox="1"/>
          <p:nvPr/>
        </p:nvSpPr>
        <p:spPr>
          <a:xfrm>
            <a:off x="1524000" y="2060848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"Default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42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C3EB7-270D-49F3-F9D7-8B6C74DF0A36}"/>
              </a:ext>
            </a:extLst>
          </p:cNvPr>
          <p:cNvSpPr txBox="1"/>
          <p:nvPr/>
        </p:nvSpPr>
        <p:spPr>
          <a:xfrm>
            <a:off x="1524001" y="1"/>
            <a:ext cx="4355976" cy="678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Create() 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{};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Create2()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foo;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Create3(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? a :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(foo);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(std::move(foo));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highlight>
                <a:srgbClr val="C0C0C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Create();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Create2();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Create3(</a:t>
            </a:r>
            <a:r>
              <a:rPr lang="en-US" kern="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Create2();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"--\n"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6A605-9668-5355-71BF-34F57C5199ED}"/>
              </a:ext>
            </a:extLst>
          </p:cNvPr>
          <p:cNvSpPr txBox="1"/>
          <p:nvPr/>
        </p:nvSpPr>
        <p:spPr>
          <a:xfrm>
            <a:off x="6744073" y="948690"/>
            <a:ext cx="39239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Move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en-US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7ECF3-B20F-0086-99F0-144E0AE13ACD}"/>
              </a:ext>
            </a:extLst>
          </p:cNvPr>
          <p:cNvSpPr txBox="1"/>
          <p:nvPr/>
        </p:nvSpPr>
        <p:spPr>
          <a:xfrm>
            <a:off x="5340424" y="69731"/>
            <a:ext cx="536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https://wandbox.org/permlink/0c2uBSY425nzNgiO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Статические данные и методы класса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Для чего нужны статические данные класса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Класс – это тип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Для каждого объекта создается своя собственная копия членов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Методы класса работают с одним из экземпляров класса, на которые ссылается </a:t>
            </a:r>
            <a:r>
              <a:rPr lang="en-US" sz="2000" dirty="0"/>
              <a:t>this</a:t>
            </a: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Для некоторых классов естественными могли бы оказаться данные, общие для всех экземпляров данного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Например, строковое представление имени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Константы, общие для всех экземпляров класса, область видимости которых должна быть ограничена методами класса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Такие поля и методы называют </a:t>
            </a:r>
            <a:r>
              <a:rPr lang="ru-RU" sz="2400" b="1" dirty="0"/>
              <a:t>статическими</a:t>
            </a:r>
            <a:r>
              <a:rPr lang="ru-RU" sz="2400" dirty="0"/>
              <a:t> и объявляют при помощи ключевого слова </a:t>
            </a:r>
            <a:r>
              <a:rPr lang="en-US" sz="2400" b="1" dirty="0"/>
              <a:t>static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Особенности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Статические методы не получают указатель </a:t>
            </a:r>
            <a:r>
              <a:rPr lang="en-US" sz="2800" dirty="0"/>
              <a:t>this</a:t>
            </a:r>
            <a:endParaRPr lang="ru-RU" sz="2800" dirty="0"/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обращаться только к статическим данным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вызывать только статические методы</a:t>
            </a:r>
          </a:p>
          <a:p>
            <a:pPr lvl="2">
              <a:lnSpc>
                <a:spcPct val="90000"/>
              </a:lnSpc>
            </a:pPr>
            <a:r>
              <a:rPr lang="ru-RU" sz="2000" dirty="0"/>
              <a:t>Либо нестатические, если им передается указатель</a:t>
            </a:r>
            <a:r>
              <a:rPr lang="en-US" sz="2000" dirty="0"/>
              <a:t> </a:t>
            </a:r>
            <a:r>
              <a:rPr lang="ru-RU" sz="2000" dirty="0"/>
              <a:t>или ссылка на объект класса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Статические методы имеют доступ к закрытым и защищенным полям и методам класса, через экземпляры классов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Доступ к статическим методам и данным класса осуществляется по имени класса (создавать экземпляр не требуется)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79576" y="1810464"/>
            <a:ext cx="664370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Foo.h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Foo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Foo.cpp: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std::string const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m_className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= "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";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main.cpp: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 &lt;&lt; "\n";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Область применения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Запрещение создания объектов в области стека</a:t>
            </a:r>
            <a:endParaRPr lang="en-US" dirty="0"/>
          </a:p>
          <a:p>
            <a:pPr lvl="1"/>
            <a:r>
              <a:rPr lang="ru-RU" dirty="0"/>
              <a:t>Приватный конструктор + статический метод для создания класса в куче</a:t>
            </a:r>
          </a:p>
          <a:p>
            <a:r>
              <a:rPr lang="ru-RU" dirty="0"/>
              <a:t>Паттерн «одиночка» (</a:t>
            </a:r>
            <a:r>
              <a:rPr lang="en-US" dirty="0"/>
              <a:t>singleton)</a:t>
            </a:r>
            <a:endParaRPr lang="ru-RU" dirty="0"/>
          </a:p>
          <a:p>
            <a:pPr lvl="1"/>
            <a:r>
              <a:rPr lang="ru-RU" dirty="0"/>
              <a:t>Объект с глобальным доступом, существующий в программе в единственном экземпляре</a:t>
            </a:r>
          </a:p>
          <a:p>
            <a:r>
              <a:rPr lang="ru-RU" dirty="0"/>
              <a:t>Методы и данные, характерные для класса в целом, а не для отдельных его экземпляров</a:t>
            </a:r>
          </a:p>
          <a:p>
            <a:r>
              <a:rPr lang="ru-RU" dirty="0"/>
              <a:t>Создание классов-утилит</a:t>
            </a:r>
            <a:endParaRPr lang="en-US" dirty="0"/>
          </a:p>
          <a:p>
            <a:pPr lvl="1"/>
            <a:r>
              <a:rPr lang="ru-RU" dirty="0"/>
              <a:t>Классы, состоящие исключительно из статических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3552" y="2708921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2067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</a:t>
            </a:r>
            <a:r>
              <a:rPr lang="en-US"/>
              <a:t> – </a:t>
            </a:r>
            <a:r>
              <a:rPr lang="ru-RU"/>
              <a:t>паттерн «Одиночка»</a:t>
            </a:r>
            <a:endParaRPr lang="ru-RU" dirty="0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474826" y="1844825"/>
            <a:ext cx="714375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class Singleton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static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 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static Singleton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return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SomeMethod</a:t>
            </a:r>
            <a:r>
              <a:rPr lang="en-US" sz="1600" b="1" dirty="0">
                <a:latin typeface="Courier New" pitchFamily="49" charset="0"/>
              </a:rPr>
              <a:t>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Singleton(Singleton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Singleton&amp; singleton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singleton.SomeMethod</a:t>
            </a:r>
            <a:r>
              <a:rPr lang="en-US" sz="1600" b="1" dirty="0">
                <a:latin typeface="Courier New" pitchFamily="49" charset="0"/>
              </a:rPr>
              <a:t>();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return 0;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28525"/>
            <a:ext cx="914400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1624" y="2852936"/>
            <a:ext cx="727280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no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(10s, 5s);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s, 15s);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024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6204" y="764705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7968" y="764705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7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624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2716" y="386104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4460E-D93B-4CCB-AD70-270F4C4F681F}"/>
              </a:ext>
            </a:extLst>
          </p:cNvPr>
          <p:cNvSpPr/>
          <p:nvPr/>
        </p:nvSpPr>
        <p:spPr>
          <a:xfrm>
            <a:off x="896257" y="1916832"/>
            <a:ext cx="5760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77D-1DE0-4753-BF30-16DE1E99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Время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F70C0-3C36-4728-BCDE-CA4A872FEEFC}"/>
              </a:ext>
            </a:extLst>
          </p:cNvPr>
          <p:cNvSpPr/>
          <p:nvPr/>
        </p:nvSpPr>
        <p:spPr>
          <a:xfrm>
            <a:off x="838200" y="18366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47612-CE9D-4AEC-AC84-7E0ADF6D5D85}"/>
              </a:ext>
            </a:extLst>
          </p:cNvPr>
          <p:cNvSpPr/>
          <p:nvPr/>
        </p:nvSpPr>
        <p:spPr>
          <a:xfrm>
            <a:off x="838200" y="458112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F74C6-FE19-4232-8A7C-16F5E17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Сокрытие данных по умолчанию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15964-653C-4330-B53F-972A9585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отличие от структур, по умолчанию доступ к содержимому класса закрыт</a:t>
            </a:r>
          </a:p>
          <a:p>
            <a:pPr lvl="1"/>
            <a:r>
              <a:rPr lang="ru-RU" dirty="0"/>
              <a:t>Снаружи класса нельзя обратиться к его данным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B726F-2E04-4DCC-83B9-A8FBE448F507}"/>
              </a:ext>
            </a:extLst>
          </p:cNvPr>
          <p:cNvSpPr/>
          <p:nvPr/>
        </p:nvSpPr>
        <p:spPr>
          <a:xfrm>
            <a:off x="840184" y="4576001"/>
            <a:ext cx="9073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   // error: cannot access private member declared in class 'Time'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9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Ограничение доступа к содержимому классов и структур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Каждое поле класса или структуры имеет определённый уровень доступа</a:t>
            </a:r>
          </a:p>
          <a:p>
            <a:r>
              <a:rPr lang="en-US" b="1" dirty="0"/>
              <a:t>public</a:t>
            </a:r>
            <a:r>
              <a:rPr lang="en-US" dirty="0"/>
              <a:t> –</a:t>
            </a:r>
            <a:r>
              <a:rPr lang="ru-RU" dirty="0"/>
              <a:t> публичный уровень доступа. Можно обращаться отовсюду</a:t>
            </a:r>
          </a:p>
          <a:p>
            <a:pPr lvl="1"/>
            <a:r>
              <a:rPr lang="ru-RU" dirty="0"/>
              <a:t>В структурах это уровень доступа по умолчанию</a:t>
            </a:r>
            <a:endParaRPr lang="en-US" dirty="0"/>
          </a:p>
          <a:p>
            <a:r>
              <a:rPr lang="en-US" b="1" dirty="0"/>
              <a:t>private</a:t>
            </a:r>
            <a:r>
              <a:rPr lang="ru-RU" dirty="0"/>
              <a:t> – приватный (закрытый) уровень доступа. Нельзя обращаться из кода за пределами класса</a:t>
            </a:r>
          </a:p>
          <a:p>
            <a:pPr lvl="1"/>
            <a:r>
              <a:rPr lang="ru-RU" dirty="0"/>
              <a:t>В классах это уровень доступа по умолчанию</a:t>
            </a:r>
            <a:endParaRPr lang="en-US" dirty="0"/>
          </a:p>
          <a:p>
            <a:r>
              <a:rPr lang="en-US" b="1" dirty="0"/>
              <a:t>protected</a:t>
            </a:r>
            <a:r>
              <a:rPr lang="ru-RU" dirty="0"/>
              <a:t> – защищённый уровень доступа. Обращаться может сам класс и его наследники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55E41D-28E9-4CA3-95F9-A518BA3F828B}"/>
              </a:ext>
            </a:extLst>
          </p:cNvPr>
          <p:cNvSpPr/>
          <p:nvPr/>
        </p:nvSpPr>
        <p:spPr>
          <a:xfrm>
            <a:off x="648072" y="566678"/>
            <a:ext cx="10561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доступно для внешнего кода.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F800E-841B-4ACB-AFC8-603C77CBEE71}"/>
              </a:ext>
            </a:extLst>
          </p:cNvPr>
          <p:cNvSpPr/>
          <p:nvPr/>
        </p:nvSpPr>
        <p:spPr>
          <a:xfrm>
            <a:off x="648072" y="3789040"/>
            <a:ext cx="9794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скрыто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0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>
                <a:solidFill>
                  <a:srgbClr val="FF0000"/>
                </a:solidFill>
              </a:rPr>
              <a:t>абстрактных объектов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ru-RU"/>
              <a:t>и их </a:t>
            </a:r>
            <a:r>
              <a:rPr lang="ru-RU" b="1">
                <a:solidFill>
                  <a:srgbClr val="FF0000"/>
                </a:solidFill>
              </a:rPr>
              <a:t>реализаций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AF9F-96AC-46DE-AF3A-45632A07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56B6-5D86-45C2-AEBC-65FC2C82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прямого доступа к своим данным класс предоставляет </a:t>
            </a:r>
            <a:r>
              <a:rPr lang="ru-RU" b="1" dirty="0"/>
              <a:t>методы</a:t>
            </a:r>
          </a:p>
          <a:p>
            <a:r>
              <a:rPr lang="ru-RU" dirty="0"/>
              <a:t>Метод – функция, объявленная внутри класса или структуры</a:t>
            </a:r>
          </a:p>
          <a:p>
            <a:pPr lvl="1"/>
            <a:r>
              <a:rPr lang="ru-RU" dirty="0"/>
              <a:t>Методы также называют функциями-членами класса (</a:t>
            </a:r>
            <a:r>
              <a:rPr lang="en-US" dirty="0"/>
              <a:t>class member functions)</a:t>
            </a:r>
            <a:endParaRPr lang="ru-RU" dirty="0"/>
          </a:p>
          <a:p>
            <a:r>
              <a:rPr lang="ru-RU" dirty="0"/>
              <a:t>Методы класса задают операции, которые можно выполнить над объектом</a:t>
            </a:r>
          </a:p>
          <a:p>
            <a:r>
              <a:rPr lang="ru-RU" dirty="0"/>
              <a:t>В классах методы делают публичными, а данные – приватными</a:t>
            </a:r>
          </a:p>
        </p:txBody>
      </p:sp>
    </p:spTree>
    <p:extLst>
      <p:ext uri="{BB962C8B-B14F-4D97-AF65-F5344CB8AC3E}">
        <p14:creationId xmlns:p14="http://schemas.microsoft.com/office/powerpoint/2010/main" val="36574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47AF2-E3CC-42B2-B3AD-F9D3AD8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метода класса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4375C-B49C-482F-B653-C9D25C3D82DD}"/>
              </a:ext>
            </a:extLst>
          </p:cNvPr>
          <p:cNvSpPr/>
          <p:nvPr/>
        </p:nvSpPr>
        <p:spPr>
          <a:xfrm>
            <a:off x="695400" y="2204863"/>
            <a:ext cx="107291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SomeClass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метод класса. Выглядит как функция, описанная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 приватным данным можно обращаться только внутри методов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Данные надёжно спрятаны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Никто, кроме самого класса, не имеет к ним доступа.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15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94ACB-DF50-47AA-8442-6B6269AF3473}"/>
              </a:ext>
            </a:extLst>
          </p:cNvPr>
          <p:cNvSpPr/>
          <p:nvPr/>
        </p:nvSpPr>
        <p:spPr>
          <a:xfrm>
            <a:off x="623392" y="404664"/>
            <a:ext cx="103691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3600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08" y="2276873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780E-7E6D-48B4-84C5-972BB25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72DBC4-9EC6-444E-ADD5-B9A04254BC1A}"/>
              </a:ext>
            </a:extLst>
          </p:cNvPr>
          <p:cNvSpPr/>
          <p:nvPr/>
        </p:nvSpPr>
        <p:spPr>
          <a:xfrm>
            <a:off x="695400" y="548680"/>
            <a:ext cx="11594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5A72-9BA5-47DA-8709-E8DF4AA6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4077072"/>
            <a:ext cx="2629267" cy="2581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78FF23-370C-49BE-A433-1C1264895926}"/>
              </a:ext>
            </a:extLst>
          </p:cNvPr>
          <p:cNvSpPr/>
          <p:nvPr/>
        </p:nvSpPr>
        <p:spPr>
          <a:xfrm>
            <a:off x="4290299" y="6381328"/>
            <a:ext cx="5046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https://wandbox.org/permlink/bzbqAdTJspyA2WZA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068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A98D7-6355-4879-9214-D1C1146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состояние класса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8547-0A93-4071-A526-B4615E5B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объекта формируется его членами данными</a:t>
            </a:r>
          </a:p>
          <a:p>
            <a:r>
              <a:rPr lang="ru-RU" dirty="0"/>
              <a:t>Чтобы изменить состояние объекта, нужно изменить его данные</a:t>
            </a:r>
          </a:p>
          <a:p>
            <a:r>
              <a:rPr lang="ru-RU" dirty="0"/>
              <a:t>Когда данные приватные, сделать это можно только в методе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549742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3839-9DFF-4609-BF0D-38E46484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быть с константными объектами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A750-097C-4F50-8628-096BBCB0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объект константный, его состояние должно быть нельзя изменить</a:t>
            </a:r>
          </a:p>
          <a:p>
            <a:r>
              <a:rPr lang="ru-RU" dirty="0"/>
              <a:t>Если метод может изменить состояние объекта, значит его нельзя вызвать у константного объекта</a:t>
            </a:r>
          </a:p>
          <a:p>
            <a:r>
              <a:rPr lang="ru-RU" dirty="0"/>
              <a:t>Как быть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736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A38FB-3754-41AD-9188-61BCDE629222}"/>
              </a:ext>
            </a:extLst>
          </p:cNvPr>
          <p:cNvSpPr/>
          <p:nvPr/>
        </p:nvSpPr>
        <p:spPr>
          <a:xfrm>
            <a:off x="119336" y="116633"/>
            <a:ext cx="112332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00A52-CBB5-4E60-B234-233C7F70CAB6}"/>
              </a:ext>
            </a:extLst>
          </p:cNvPr>
          <p:cNvSpPr/>
          <p:nvPr/>
        </p:nvSpPr>
        <p:spPr>
          <a:xfrm>
            <a:off x="227348" y="2132856"/>
            <a:ext cx="11845316" cy="33855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prog.cc: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function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void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PrintCircle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&amp;)':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prog.cc:20:46: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~~~~~~~~~~~^~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prog.cc:11:16: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11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^~~~~~~~~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prog.cc:20:74: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                              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prog.cc:12:16: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12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numbers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pi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2BDA0-4AA2-48B7-A080-8A0B5AAC154D}"/>
              </a:ext>
            </a:extLst>
          </p:cNvPr>
          <p:cNvSpPr/>
          <p:nvPr/>
        </p:nvSpPr>
        <p:spPr>
          <a:xfrm>
            <a:off x="3543891" y="6352765"/>
            <a:ext cx="510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https://wandbox.org/permlink/BA36QTz5AhEHY2XN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52D06-AB59-472C-9389-A671FE26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126122"/>
            <a:ext cx="2322258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Метод, внутри которого не разрешается менять состояние объекта, помечают константным с помощью спецификатора </a:t>
            </a:r>
            <a:r>
              <a:rPr lang="en-US" b="1" dirty="0">
                <a:solidFill>
                  <a:srgbClr val="FF0000"/>
                </a:solidFill>
              </a:rPr>
              <a:t>const</a:t>
            </a:r>
          </a:p>
          <a:p>
            <a:pPr>
              <a:lnSpc>
                <a:spcPct val="90000"/>
              </a:lnSpc>
            </a:pPr>
            <a:r>
              <a:rPr lang="ru-RU" dirty="0"/>
              <a:t>Внутри </a:t>
            </a:r>
            <a:r>
              <a:rPr lang="en-US" dirty="0"/>
              <a:t>const-</a:t>
            </a:r>
            <a:r>
              <a:rPr lang="ru-RU" dirty="0"/>
              <a:t>метода нельзя менять состояние объекта</a:t>
            </a:r>
          </a:p>
          <a:p>
            <a:pPr lvl="1"/>
            <a:r>
              <a:rPr lang="ru-RU" dirty="0"/>
              <a:t>Присваивать значения полям класса</a:t>
            </a:r>
          </a:p>
          <a:p>
            <a:pPr lvl="1"/>
            <a:r>
              <a:rPr lang="ru-RU" dirty="0"/>
              <a:t>Вызывать </a:t>
            </a:r>
            <a:r>
              <a:rPr lang="ru-RU" dirty="0" err="1"/>
              <a:t>неконстантные</a:t>
            </a:r>
            <a:r>
              <a:rPr lang="ru-RU" dirty="0"/>
              <a:t> методы текущего объекта</a:t>
            </a:r>
          </a:p>
          <a:p>
            <a:pPr lvl="1"/>
            <a:r>
              <a:rPr lang="ru-RU" dirty="0"/>
              <a:t>Вызвать у поля текущего объекта </a:t>
            </a:r>
            <a:r>
              <a:rPr lang="ru-RU" dirty="0" err="1"/>
              <a:t>неконстантный</a:t>
            </a:r>
            <a:r>
              <a:rPr lang="ru-RU" dirty="0"/>
              <a:t> метод</a:t>
            </a:r>
          </a:p>
          <a:p>
            <a:pPr lvl="1"/>
            <a:r>
              <a:rPr lang="ru-RU" dirty="0"/>
              <a:t>Передать поле класса в функцию, принимающую аргумент по </a:t>
            </a:r>
            <a:r>
              <a:rPr lang="ru-RU" dirty="0" err="1"/>
              <a:t>неконстантной</a:t>
            </a:r>
            <a:r>
              <a:rPr lang="ru-RU" dirty="0"/>
              <a:t> ссылке</a:t>
            </a:r>
            <a:endParaRPr lang="en-US" dirty="0"/>
          </a:p>
          <a:p>
            <a:r>
              <a:rPr lang="ru-RU" dirty="0"/>
              <a:t>К константных объектов разрешается вызывать только константные методы</a:t>
            </a:r>
          </a:p>
          <a:p>
            <a:pPr lvl="1"/>
            <a:r>
              <a:rPr lang="ru-RU" dirty="0"/>
              <a:t>То же самое касается объектов, доступных по константной ссылке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EC119-C037-44F7-8F2F-53948774BB52}"/>
              </a:ext>
            </a:extLst>
          </p:cNvPr>
          <p:cNvSpPr/>
          <p:nvPr/>
        </p:nvSpPr>
        <p:spPr>
          <a:xfrm>
            <a:off x="119336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9CD8A-44D9-49C1-8456-1A184B2E777E}"/>
              </a:ext>
            </a:extLst>
          </p:cNvPr>
          <p:cNvSpPr/>
          <p:nvPr/>
        </p:nvSpPr>
        <p:spPr>
          <a:xfrm>
            <a:off x="3543891" y="6352765"/>
            <a:ext cx="49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https://wandbox.org/permlink/1jrbrx0sZ2Onh9Wi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6E126-94F0-4CFC-A5D7-AB9458BF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4450709"/>
            <a:ext cx="2254146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EE92-FEC7-43B9-B3F0-AA792185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ООП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C1FD-796F-47A7-843B-E1E1A08B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  <a:p>
            <a:r>
              <a:rPr lang="ru-RU" dirty="0"/>
              <a:t>Инкапсуляция</a:t>
            </a:r>
          </a:p>
          <a:p>
            <a:r>
              <a:rPr lang="ru-RU" dirty="0"/>
              <a:t>Наследование</a:t>
            </a:r>
          </a:p>
          <a:p>
            <a:r>
              <a:rPr lang="ru-RU" dirty="0"/>
              <a:t>Полиморфизм</a:t>
            </a:r>
          </a:p>
          <a:p>
            <a:r>
              <a:rPr lang="ru-RU" dirty="0"/>
              <a:t>Класс</a:t>
            </a:r>
          </a:p>
          <a:p>
            <a:r>
              <a:rPr lang="ru-RU" dirty="0"/>
              <a:t>Объекты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652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0901-316D-4223-A006-2AA8D4FB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и логическая константность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5085-F445-402A-B8D6-44B180586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Физическая константность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C64FE-50DE-488A-9A29-1CBF8FB6D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Объект объявлен как </a:t>
            </a:r>
            <a:r>
              <a:rPr lang="en-US" dirty="0"/>
              <a:t>const</a:t>
            </a:r>
          </a:p>
          <a:p>
            <a:r>
              <a:rPr lang="ru-RU" dirty="0"/>
              <a:t>Его состояние не изменяется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0A3D49-5A56-48A7-AC52-1AA9C2F59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Логическая константность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D87A51-D292-4F9C-B104-BB4EB85D4A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Объект неизменен внешне</a:t>
            </a:r>
          </a:p>
          <a:p>
            <a:r>
              <a:rPr lang="ru-RU" dirty="0"/>
              <a:t>Внутреннее состояние может меняться</a:t>
            </a:r>
          </a:p>
          <a:p>
            <a:pPr lvl="1"/>
            <a:r>
              <a:rPr lang="ru-RU" dirty="0"/>
              <a:t>Объект может кешировать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3786020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b="1" dirty="0"/>
              <a:t>mutable</a:t>
            </a:r>
            <a:r>
              <a:rPr lang="ru-RU" dirty="0"/>
              <a:t> разрешает изменять поле, даже если содержащий объект объявлен константным</a:t>
            </a:r>
          </a:p>
          <a:p>
            <a:pPr lvl="1"/>
            <a:r>
              <a:rPr lang="en-US" dirty="0"/>
              <a:t>Mutable-</a:t>
            </a:r>
            <a:r>
              <a:rPr lang="ru-RU" dirty="0"/>
              <a:t>поля можно изменять внутри константных методов</a:t>
            </a:r>
          </a:p>
          <a:p>
            <a:r>
              <a:rPr lang="ru-RU" dirty="0"/>
              <a:t>Означает, что поле не влияет на наблюдаемое извне состояние класса</a:t>
            </a:r>
          </a:p>
          <a:p>
            <a:pPr lvl="1"/>
            <a:r>
              <a:rPr lang="ru-RU" dirty="0"/>
              <a:t>Мьютексы</a:t>
            </a:r>
          </a:p>
          <a:p>
            <a:pPr lvl="1"/>
            <a:r>
              <a:rPr lang="ru-RU" dirty="0"/>
              <a:t>Кеширование вычисленных значений</a:t>
            </a:r>
          </a:p>
          <a:p>
            <a:pPr lvl="1"/>
            <a:r>
              <a:rPr lang="ru-RU" dirty="0"/>
              <a:t>Ленивые вычисления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 – кеширование вычисленных значений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423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2DF3E3-F3B3-4C57-9A23-2010C54FAAF9}"/>
              </a:ext>
            </a:extLst>
          </p:cNvPr>
          <p:cNvSpPr/>
          <p:nvPr/>
        </p:nvSpPr>
        <p:spPr>
          <a:xfrm>
            <a:off x="335360" y="2060848"/>
            <a:ext cx="40340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Непотокобезопасный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CD3F8-BBFF-4BD2-AAAE-BA0C7876AB14}"/>
              </a:ext>
            </a:extLst>
          </p:cNvPr>
          <p:cNvSpPr/>
          <p:nvPr/>
        </p:nvSpPr>
        <p:spPr>
          <a:xfrm>
            <a:off x="31651" y="6381328"/>
            <a:ext cx="5136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https://wandbox.org/permlink/c3su0ECMm84fRNDE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AAF53-476D-44EE-945D-F81A347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26" y="4221088"/>
            <a:ext cx="1993365" cy="19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12AC5-A615-42A7-85E8-A3879B1A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A96B5-3955-47C7-A261-0F1225B8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Мьютекс – примитив синхронизации, разрешающий доступ к объекту только одному из потоков</a:t>
            </a:r>
          </a:p>
          <a:p>
            <a:pPr lvl="1"/>
            <a:r>
              <a:rPr lang="en-US" dirty="0"/>
              <a:t>std::mutex</a:t>
            </a:r>
            <a:endParaRPr lang="ru-RU" dirty="0"/>
          </a:p>
          <a:p>
            <a:r>
              <a:rPr lang="ru-RU" dirty="0"/>
              <a:t>Когда в классе содержится мьютекс, его практически всегда помечают </a:t>
            </a:r>
            <a:r>
              <a:rPr lang="en-US" dirty="0"/>
              <a:t>mutable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948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74FEB-C7C9-4BAA-8EE5-B3E6A9293E77}"/>
              </a:ext>
            </a:extLst>
          </p:cNvPr>
          <p:cNvSpPr/>
          <p:nvPr/>
        </p:nvSpPr>
        <p:spPr>
          <a:xfrm>
            <a:off x="0" y="1690688"/>
            <a:ext cx="5231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8C99E-11C2-456F-9F9E-7561A63C61E0}"/>
              </a:ext>
            </a:extLst>
          </p:cNvPr>
          <p:cNvSpPr/>
          <p:nvPr/>
        </p:nvSpPr>
        <p:spPr>
          <a:xfrm>
            <a:off x="50826" y="6381328"/>
            <a:ext cx="5130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https://wandbox.org/permlink/Wq8WlsDg4VzeRQfQ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33C4A-C7D6-4A39-80E3-82E981FA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22" y="4214696"/>
            <a:ext cx="1926719" cy="19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E37F2-53A8-419B-A630-7A56AAB9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mutable-</a:t>
            </a:r>
            <a:r>
              <a:rPr lang="ru-RU" dirty="0"/>
              <a:t>поля аккуратно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D925F-7C91-48B7-8212-407908C8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</a:t>
            </a:r>
            <a:r>
              <a:rPr lang="ru-RU" dirty="0"/>
              <a:t>, чтобы обеспечить логическую константность</a:t>
            </a:r>
          </a:p>
          <a:p>
            <a:r>
              <a:rPr lang="ru-RU" dirty="0"/>
              <a:t>Наблюдаемое состояние должно оставаться неизменным, когда объект меняет внутреннее состояние</a:t>
            </a:r>
          </a:p>
          <a:p>
            <a:r>
              <a:rPr lang="ru-RU" dirty="0"/>
              <a:t>Не нарушайте правила доступа к константным объектам</a:t>
            </a:r>
          </a:p>
        </p:txBody>
      </p:sp>
    </p:spTree>
    <p:extLst>
      <p:ext uri="{BB962C8B-B14F-4D97-AF65-F5344CB8AC3E}">
        <p14:creationId xmlns:p14="http://schemas.microsoft.com/office/powerpoint/2010/main" val="2165543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2DA0E0-F245-40ED-A8EE-A4483F669452}"/>
              </a:ext>
            </a:extLst>
          </p:cNvPr>
          <p:cNvSpPr/>
          <p:nvPr/>
        </p:nvSpPr>
        <p:spPr>
          <a:xfrm>
            <a:off x="0" y="0"/>
            <a:ext cx="5447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Mutable::Change"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>
                <a:solidFill>
                  <a:srgbClr val="A31515"/>
                </a:solidFill>
                <a:latin typeface="Consolas" panose="020B0609020204030204" pitchFamily="49" charset="0"/>
              </a:rPr>
              <a:t>Exit Mutable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EB707-4F4E-44A6-AFA9-54B4552C1052}"/>
              </a:ext>
            </a:extLst>
          </p:cNvPr>
          <p:cNvSpPr/>
          <p:nvPr/>
        </p:nvSpPr>
        <p:spPr>
          <a:xfrm>
            <a:off x="6096000" y="188640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2727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522EB0-12B7-4B7E-8A3F-8206C2A4E4B4}"/>
              </a:ext>
            </a:extLst>
          </p:cNvPr>
          <p:cNvSpPr/>
          <p:nvPr/>
        </p:nvSpPr>
        <p:spPr>
          <a:xfrm>
            <a:off x="191344" y="18906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 Mutable: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F5382-A976-4093-82F0-1FFFCFC4BB81}"/>
              </a:ext>
            </a:extLst>
          </p:cNvPr>
          <p:cNvSpPr/>
          <p:nvPr/>
        </p:nvSpPr>
        <p:spPr>
          <a:xfrm>
            <a:off x="119336" y="4316034"/>
            <a:ext cx="5076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https://wandbox.org/permlink/vYlRGmbkmDIHo7sK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3CD8-ACCB-4247-B070-2265B8513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7223" y="4199346"/>
            <a:ext cx="2528299" cy="2543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43C20-336E-43CE-BD3C-4CE09C696C37}"/>
              </a:ext>
            </a:extLst>
          </p:cNvPr>
          <p:cNvSpPr/>
          <p:nvPr/>
        </p:nvSpPr>
        <p:spPr>
          <a:xfrm>
            <a:off x="119336" y="4848050"/>
            <a:ext cx="609600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 0x402038 - 42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latin typeface="Consolas" panose="020B0609020204030204" pitchFamily="49" charset="0"/>
              </a:rPr>
              <a:t>Mutable</a:t>
            </a:r>
            <a:r>
              <a:rPr lang="ru-RU" sz="1600" dirty="0">
                <a:latin typeface="Consolas" panose="020B0609020204030204" pitchFamily="49" charset="0"/>
              </a:rPr>
              <a:t>: 0x404050 - 42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Enter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1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Change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AD5-DB54-459C-895B-8B59D52B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C871-A6C4-4109-B915-4E55B896A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5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09EF-A0FF-4AEF-8918-622C13E3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8FEC-646A-4BCF-B6E9-CBFB6644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только тех характеристики объекта, которые с достаточной точностью описывает его в нашей системе</a:t>
            </a:r>
          </a:p>
          <a:p>
            <a:r>
              <a:rPr lang="ru-RU" dirty="0"/>
              <a:t>Абстракция связывает тип данных с набором операций над ним</a:t>
            </a:r>
          </a:p>
          <a:p>
            <a:pPr lvl="1"/>
            <a:r>
              <a:rPr lang="ru-RU" dirty="0"/>
              <a:t>Пользователь может работать с данными не напрямую, а через предоставленный набор операций</a:t>
            </a:r>
          </a:p>
          <a:p>
            <a:r>
              <a:rPr lang="ru-RU" dirty="0"/>
              <a:t>Примеры</a:t>
            </a:r>
          </a:p>
          <a:p>
            <a:pPr lvl="1"/>
            <a:r>
              <a:rPr lang="ru-RU" dirty="0"/>
              <a:t>Класс </a:t>
            </a:r>
            <a:r>
              <a:rPr lang="en-US" dirty="0" err="1"/>
              <a:t>std:string</a:t>
            </a:r>
            <a:r>
              <a:rPr lang="ru-RU" dirty="0"/>
              <a:t> – описывает тип данных «строка» и набор операций над ним</a:t>
            </a:r>
          </a:p>
          <a:p>
            <a:pPr lvl="1"/>
            <a:r>
              <a:rPr lang="ru-RU" dirty="0"/>
              <a:t>Класс </a:t>
            </a:r>
            <a:r>
              <a:rPr lang="en-US" dirty="0"/>
              <a:t>Rational – </a:t>
            </a:r>
            <a:r>
              <a:rPr lang="ru-RU" dirty="0"/>
              <a:t>описывает тип данных «дробь» и набор операций над дробями</a:t>
            </a:r>
          </a:p>
        </p:txBody>
      </p:sp>
    </p:spTree>
    <p:extLst>
      <p:ext uri="{BB962C8B-B14F-4D97-AF65-F5344CB8AC3E}">
        <p14:creationId xmlns:p14="http://schemas.microsoft.com/office/powerpoint/2010/main" val="33119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Публичные (</a:t>
            </a:r>
            <a:r>
              <a:rPr lang="en-US" dirty="0"/>
              <a:t>public)</a:t>
            </a:r>
            <a:r>
              <a:rPr lang="ru-RU" dirty="0"/>
              <a:t> поля и методы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класс из одного валидного состояния в другое валидное состояние, либо не менять состояние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Закрытые (приватные)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pPr lvl="1"/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Пример. Стек целых чисел</a:t>
            </a:r>
          </a:p>
        </p:txBody>
      </p:sp>
      <p:sp>
        <p:nvSpPr>
          <p:cNvPr id="2" name="Rectangle 1"/>
          <p:cNvSpPr/>
          <p:nvPr/>
        </p:nvSpPr>
        <p:spPr>
          <a:xfrm>
            <a:off x="3071664" y="2420889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IntStack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2" y="1052737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методов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Переводит дату на следующий день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полю</a:t>
            </a:r>
          </a:p>
          <a:p>
            <a:pPr lvl="1"/>
            <a:r>
              <a:rPr lang="ru-RU" dirty="0"/>
              <a:t>При записи свойства можно выполнить валидацию или преобразование входных данных</a:t>
            </a:r>
          </a:p>
          <a:p>
            <a:pPr lvl="1"/>
            <a:r>
              <a:rPr lang="ru-RU" dirty="0"/>
              <a:t>При чтении свойств можно вычислить результат</a:t>
            </a:r>
          </a:p>
          <a:p>
            <a:pPr lvl="1"/>
            <a:r>
              <a:rPr lang="ru-RU" dirty="0"/>
              <a:t>Свойства могут быть доступны на чтение, запись или на чтение и запись</a:t>
            </a:r>
          </a:p>
          <a:p>
            <a:r>
              <a:rPr lang="ru-RU" dirty="0"/>
              <a:t>Отладчик может </a:t>
            </a:r>
            <a:r>
              <a:rPr lang="en-US" dirty="0"/>
              <a:t>IDE </a:t>
            </a:r>
            <a:r>
              <a:rPr lang="ru-RU" dirty="0"/>
              <a:t>может отображать значения свойств наравне со значениями полей</a:t>
            </a:r>
            <a:endParaRPr lang="en-US" dirty="0"/>
          </a:p>
          <a:p>
            <a:pPr lvl="1"/>
            <a:r>
              <a:rPr lang="en-US" dirty="0"/>
              <a:t>Getter</a:t>
            </a:r>
            <a:r>
              <a:rPr lang="ru-RU" dirty="0"/>
              <a:t>-ы свойств не должны иметь видимых побочных эффектов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некоторых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</a:t>
            </a:r>
            <a:r>
              <a:rPr lang="en-US" dirty="0"/>
              <a:t>get</a:t>
            </a:r>
            <a:r>
              <a:rPr lang="ru-RU" dirty="0"/>
              <a:t>- и </a:t>
            </a:r>
            <a:r>
              <a:rPr lang="en-US" dirty="0"/>
              <a:t> set- </a:t>
            </a:r>
            <a:r>
              <a:rPr lang="ru-RU" dirty="0"/>
              <a:t>методов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CBA43E-0CAE-2501-E457-EE124A70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свойства в языке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EA573-C46F-9BF9-2BBF-5978AECBB4CC}"/>
              </a:ext>
            </a:extLst>
          </p:cNvPr>
          <p:cNvSpPr txBox="1"/>
          <p:nvPr/>
        </p:nvSpPr>
        <p:spPr>
          <a:xfrm>
            <a:off x="838200" y="1691561"/>
            <a:ext cx="99383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TimePeriod</a:t>
            </a:r>
            <a:endParaRPr lang="ru-RU" dirty="0"/>
          </a:p>
          <a:p>
            <a:r>
              <a:rPr lang="ru-RU" dirty="0"/>
              <a:t>{</a:t>
            </a:r>
          </a:p>
          <a:p>
            <a:r>
              <a:rPr lang="ru-RU" dirty="0"/>
              <a:t>    </a:t>
            </a:r>
            <a:r>
              <a:rPr lang="ru-RU" dirty="0" err="1"/>
              <a:t>private</a:t>
            </a:r>
            <a:r>
              <a:rPr lang="ru-RU" dirty="0"/>
              <a:t> </a:t>
            </a:r>
            <a:r>
              <a:rPr lang="ru-RU" dirty="0" err="1"/>
              <a:t>double</a:t>
            </a:r>
            <a:r>
              <a:rPr lang="ru-RU" dirty="0"/>
              <a:t> _</a:t>
            </a:r>
            <a:r>
              <a:rPr lang="ru-RU" dirty="0" err="1"/>
              <a:t>seconds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>
                <a:solidFill>
                  <a:srgbClr val="0070C0"/>
                </a:solidFill>
              </a:rPr>
              <a:t>    </a:t>
            </a:r>
            <a:r>
              <a:rPr lang="ru-RU" dirty="0" err="1">
                <a:solidFill>
                  <a:srgbClr val="0070C0"/>
                </a:solidFill>
              </a:rPr>
              <a:t>public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double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Hours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rgbClr val="0070C0"/>
                </a:solidFill>
              </a:rPr>
              <a:t>    {</a:t>
            </a:r>
          </a:p>
          <a:p>
            <a:r>
              <a:rPr lang="ru-RU" dirty="0">
                <a:solidFill>
                  <a:srgbClr val="0070C0"/>
                </a:solidFill>
              </a:rPr>
              <a:t>        </a:t>
            </a:r>
            <a:r>
              <a:rPr lang="ru-RU" dirty="0" err="1">
                <a:solidFill>
                  <a:srgbClr val="0070C0"/>
                </a:solidFill>
              </a:rPr>
              <a:t>get</a:t>
            </a:r>
            <a:r>
              <a:rPr lang="ru-RU" dirty="0">
                <a:solidFill>
                  <a:srgbClr val="0070C0"/>
                </a:solidFill>
              </a:rPr>
              <a:t> { </a:t>
            </a:r>
            <a:r>
              <a:rPr lang="ru-RU" dirty="0" err="1">
                <a:solidFill>
                  <a:srgbClr val="0070C0"/>
                </a:solidFill>
              </a:rPr>
              <a:t>return</a:t>
            </a:r>
            <a:r>
              <a:rPr lang="ru-RU" dirty="0">
                <a:solidFill>
                  <a:srgbClr val="0070C0"/>
                </a:solidFill>
              </a:rPr>
              <a:t> _</a:t>
            </a:r>
            <a:r>
              <a:rPr lang="ru-RU" dirty="0" err="1">
                <a:solidFill>
                  <a:srgbClr val="0070C0"/>
                </a:solidFill>
              </a:rPr>
              <a:t>seconds</a:t>
            </a:r>
            <a:r>
              <a:rPr lang="ru-RU" dirty="0">
                <a:solidFill>
                  <a:srgbClr val="0070C0"/>
                </a:solidFill>
              </a:rPr>
              <a:t> / 3600; }</a:t>
            </a:r>
          </a:p>
          <a:p>
            <a:r>
              <a:rPr lang="ru-RU" dirty="0">
                <a:solidFill>
                  <a:srgbClr val="0070C0"/>
                </a:solidFill>
              </a:rPr>
              <a:t>        </a:t>
            </a:r>
            <a:r>
              <a:rPr lang="ru-RU" dirty="0" err="1">
                <a:solidFill>
                  <a:srgbClr val="0070C0"/>
                </a:solidFill>
              </a:rPr>
              <a:t>set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rgbClr val="0070C0"/>
                </a:solidFill>
              </a:rPr>
              <a:t>        {</a:t>
            </a:r>
          </a:p>
          <a:p>
            <a:r>
              <a:rPr lang="ru-RU" dirty="0">
                <a:solidFill>
                  <a:srgbClr val="0070C0"/>
                </a:solidFill>
              </a:rPr>
              <a:t>            </a:t>
            </a:r>
            <a:r>
              <a:rPr lang="ru-RU" dirty="0" err="1">
                <a:solidFill>
                  <a:srgbClr val="0070C0"/>
                </a:solidFill>
              </a:rPr>
              <a:t>if</a:t>
            </a:r>
            <a:r>
              <a:rPr lang="ru-RU" dirty="0">
                <a:solidFill>
                  <a:srgbClr val="0070C0"/>
                </a:solidFill>
              </a:rPr>
              <a:t> (</a:t>
            </a:r>
            <a:r>
              <a:rPr lang="ru-RU" dirty="0" err="1">
                <a:solidFill>
                  <a:srgbClr val="0070C0"/>
                </a:solidFill>
              </a:rPr>
              <a:t>value</a:t>
            </a:r>
            <a:r>
              <a:rPr lang="ru-RU" dirty="0">
                <a:solidFill>
                  <a:srgbClr val="0070C0"/>
                </a:solidFill>
              </a:rPr>
              <a:t> &lt; 0 || </a:t>
            </a:r>
            <a:r>
              <a:rPr lang="ru-RU" dirty="0" err="1">
                <a:solidFill>
                  <a:srgbClr val="0070C0"/>
                </a:solidFill>
              </a:rPr>
              <a:t>value</a:t>
            </a:r>
            <a:r>
              <a:rPr lang="ru-RU" dirty="0">
                <a:solidFill>
                  <a:srgbClr val="0070C0"/>
                </a:solidFill>
              </a:rPr>
              <a:t> &gt; 24)</a:t>
            </a:r>
          </a:p>
          <a:p>
            <a:r>
              <a:rPr lang="ru-RU" dirty="0">
                <a:solidFill>
                  <a:srgbClr val="0070C0"/>
                </a:solidFill>
              </a:rPr>
              <a:t>                </a:t>
            </a:r>
            <a:r>
              <a:rPr lang="ru-RU" dirty="0" err="1">
                <a:solidFill>
                  <a:srgbClr val="0070C0"/>
                </a:solidFill>
              </a:rPr>
              <a:t>throw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new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ArgumentOutOfRangeException</a:t>
            </a:r>
            <a:r>
              <a:rPr lang="ru-RU" dirty="0">
                <a:solidFill>
                  <a:srgbClr val="0070C0"/>
                </a:solidFill>
              </a:rPr>
              <a:t>(</a:t>
            </a:r>
            <a:r>
              <a:rPr lang="ru-RU" dirty="0" err="1">
                <a:solidFill>
                  <a:srgbClr val="0070C0"/>
                </a:solidFill>
              </a:rPr>
              <a:t>nameof</a:t>
            </a:r>
            <a:r>
              <a:rPr lang="ru-RU" dirty="0">
                <a:solidFill>
                  <a:srgbClr val="0070C0"/>
                </a:solidFill>
              </a:rPr>
              <a:t>(</a:t>
            </a:r>
            <a:r>
              <a:rPr lang="ru-RU" dirty="0" err="1">
                <a:solidFill>
                  <a:srgbClr val="0070C0"/>
                </a:solidFill>
              </a:rPr>
              <a:t>value</a:t>
            </a:r>
            <a:r>
              <a:rPr lang="ru-RU" dirty="0">
                <a:solidFill>
                  <a:srgbClr val="0070C0"/>
                </a:solidFill>
              </a:rPr>
              <a:t>),</a:t>
            </a:r>
          </a:p>
          <a:p>
            <a:r>
              <a:rPr lang="ru-RU" dirty="0">
                <a:solidFill>
                  <a:srgbClr val="0070C0"/>
                </a:solidFill>
              </a:rPr>
              <a:t>                      "The </a:t>
            </a:r>
            <a:r>
              <a:rPr lang="ru-RU" dirty="0" err="1">
                <a:solidFill>
                  <a:srgbClr val="0070C0"/>
                </a:solidFill>
              </a:rPr>
              <a:t>valid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range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is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between</a:t>
            </a:r>
            <a:r>
              <a:rPr lang="ru-RU" dirty="0">
                <a:solidFill>
                  <a:srgbClr val="0070C0"/>
                </a:solidFill>
              </a:rPr>
              <a:t> 0 </a:t>
            </a:r>
            <a:r>
              <a:rPr lang="ru-RU" dirty="0" err="1">
                <a:solidFill>
                  <a:srgbClr val="0070C0"/>
                </a:solidFill>
              </a:rPr>
              <a:t>and</a:t>
            </a:r>
            <a:r>
              <a:rPr lang="ru-RU" dirty="0">
                <a:solidFill>
                  <a:srgbClr val="0070C0"/>
                </a:solidFill>
              </a:rPr>
              <a:t> 24.");</a:t>
            </a:r>
          </a:p>
          <a:p>
            <a:endParaRPr lang="ru-RU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rgbClr val="0070C0"/>
                </a:solidFill>
              </a:rPr>
              <a:t>            _</a:t>
            </a:r>
            <a:r>
              <a:rPr lang="ru-RU" dirty="0" err="1">
                <a:solidFill>
                  <a:srgbClr val="0070C0"/>
                </a:solidFill>
              </a:rPr>
              <a:t>seconds</a:t>
            </a:r>
            <a:r>
              <a:rPr lang="ru-RU" dirty="0">
                <a:solidFill>
                  <a:srgbClr val="0070C0"/>
                </a:solidFill>
              </a:rPr>
              <a:t> = </a:t>
            </a:r>
            <a:r>
              <a:rPr lang="ru-RU" dirty="0" err="1">
                <a:solidFill>
                  <a:srgbClr val="0070C0"/>
                </a:solidFill>
              </a:rPr>
              <a:t>value</a:t>
            </a:r>
            <a:r>
              <a:rPr lang="ru-RU" dirty="0">
                <a:solidFill>
                  <a:srgbClr val="0070C0"/>
                </a:solidFill>
              </a:rPr>
              <a:t> * 3600;</a:t>
            </a:r>
          </a:p>
          <a:p>
            <a:r>
              <a:rPr lang="ru-RU" dirty="0">
                <a:solidFill>
                  <a:srgbClr val="0070C0"/>
                </a:solidFill>
              </a:rPr>
              <a:t>        }</a:t>
            </a:r>
          </a:p>
          <a:p>
            <a:r>
              <a:rPr lang="ru-RU" dirty="0">
                <a:solidFill>
                  <a:srgbClr val="0070C0"/>
                </a:solidFill>
              </a:rPr>
              <a:t>    }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874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Свойства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A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B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C</a:t>
            </a:r>
          </a:p>
          <a:p>
            <a:pPr lvl="1"/>
            <a:r>
              <a:rPr lang="ru-RU" dirty="0"/>
              <a:t>Площадь</a:t>
            </a:r>
          </a:p>
          <a:p>
            <a:pPr lvl="1"/>
            <a:r>
              <a:rPr lang="ru-RU" dirty="0"/>
              <a:t>Периметр</a:t>
            </a:r>
          </a:p>
          <a:p>
            <a:pPr lvl="1"/>
            <a:r>
              <a:rPr lang="ru-RU" dirty="0"/>
              <a:t>Координаты центра вписанной окружности</a:t>
            </a:r>
          </a:p>
          <a:p>
            <a:r>
              <a:rPr lang="ru-RU" dirty="0"/>
              <a:t>Методы</a:t>
            </a:r>
          </a:p>
          <a:p>
            <a:pPr lvl="1"/>
            <a:r>
              <a:rPr lang="ru-RU" dirty="0"/>
              <a:t>Переместить в заданном направлении</a:t>
            </a:r>
          </a:p>
          <a:p>
            <a:pPr lvl="1"/>
            <a:r>
              <a:rPr lang="ru-RU" dirty="0"/>
              <a:t>Отмасштабировать</a:t>
            </a:r>
          </a:p>
          <a:p>
            <a:pPr lvl="1"/>
            <a:r>
              <a:rPr lang="ru-RU" dirty="0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9696" y="1052737"/>
            <a:ext cx="59584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Способность объекта скрывать своё внутреннее устройство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 рассматривается как </a:t>
            </a:r>
            <a:r>
              <a:rPr lang="ru-RU" b="1" dirty="0"/>
              <a:t>черный ящик</a:t>
            </a:r>
          </a:p>
          <a:p>
            <a:pPr>
              <a:lnSpc>
                <a:spcPct val="90000"/>
              </a:lnSpc>
            </a:pPr>
            <a:r>
              <a:rPr lang="ru-RU" dirty="0"/>
              <a:t>Класс состоит из двух частей: </a:t>
            </a:r>
            <a:r>
              <a:rPr lang="ru-RU" b="1" dirty="0">
                <a:solidFill>
                  <a:srgbClr val="FF0000"/>
                </a:solidFill>
              </a:rPr>
              <a:t>интерфейса </a:t>
            </a:r>
            <a:r>
              <a:rPr lang="ru-RU" dirty="0"/>
              <a:t>и </a:t>
            </a:r>
            <a:r>
              <a:rPr lang="ru-RU" b="1" dirty="0">
                <a:solidFill>
                  <a:srgbClr val="FF0000"/>
                </a:solidFill>
              </a:rPr>
              <a:t>реализации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Пользователи класса взаимодействуют только с его интерфейсом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Реализация отвечает за сохранение </a:t>
            </a:r>
            <a:r>
              <a:rPr lang="ru-RU" b="1" dirty="0">
                <a:solidFill>
                  <a:srgbClr val="FF0000"/>
                </a:solidFill>
              </a:rPr>
              <a:t>инвариантов</a:t>
            </a:r>
            <a:r>
              <a:rPr lang="ru-RU" dirty="0"/>
              <a:t> класса (непротиворечивое внутреннее состояние объекта)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данные должен иметь </a:t>
            </a:r>
            <a:r>
              <a:rPr lang="en-US" dirty="0"/>
              <a:t>Rectangle?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851198" y="1628800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Размещение классов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Общепринятой практикой является размещение объявления классов в заголовочных файлах </a:t>
            </a:r>
            <a:r>
              <a:rPr lang="en-US" dirty="0"/>
              <a:t>.h, </a:t>
            </a:r>
            <a:r>
              <a:rPr lang="ru-RU" dirty="0"/>
              <a:t>а их реализации – в файлах </a:t>
            </a:r>
            <a:r>
              <a:rPr lang="en-US" dirty="0"/>
              <a:t>.</a:t>
            </a:r>
            <a:r>
              <a:rPr lang="en-US" dirty="0" err="1"/>
              <a:t>cpp</a:t>
            </a:r>
            <a:endParaRPr lang="en-US" dirty="0"/>
          </a:p>
          <a:p>
            <a:pPr lvl="1"/>
            <a:r>
              <a:rPr lang="ru-RU" dirty="0"/>
              <a:t>Облегчается использование класса</a:t>
            </a:r>
          </a:p>
          <a:p>
            <a:pPr lvl="1"/>
            <a:r>
              <a:rPr lang="ru-RU" dirty="0"/>
              <a:t>Легко найти класс</a:t>
            </a:r>
          </a:p>
          <a:p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"</a:t>
            </a:r>
            <a:r>
              <a:rPr lang="ru-RU" dirty="0"/>
              <a:t>имя заголовочного файла</a:t>
            </a:r>
            <a:r>
              <a:rPr lang="en-US" dirty="0"/>
              <a:t>"</a:t>
            </a:r>
          </a:p>
          <a:p>
            <a:pPr lvl="1"/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852458" y="2276473"/>
            <a:ext cx="2848004" cy="421640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#pragma once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m_day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m_month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m_year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4537658" y="2276471"/>
            <a:ext cx="3142518" cy="439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7967662" y="2276473"/>
            <a:ext cx="4105001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19536" y="1844824"/>
            <a:ext cx="874846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Просто "человек"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Потратить заданную сумму денег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Нельзя потратить отрицательное количество денег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или больше,</a:t>
            </a:r>
            <a:endParaRPr lang="en-US" sz="1300" i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чем имеется в наличии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(amount &lt; 0 || amount &gt;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return false;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получения количества денег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будет переопределена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()const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траты денег будет переопределена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Школьник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07568" y="1988841"/>
            <a:ext cx="8460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// Школьник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Из всех денег - только деньги на сладости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Эти же деньги он и может потратить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Студент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772817"/>
            <a:ext cx="8604448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У студента деньги формируются из нескольких "заначек"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сперва тратим деньги, отложенные на пиво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затем придется тратить деньги, отложенные на девушку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остаток будем тратить из запасов на еду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Аспирант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772818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 Денег столько же, сколько есть у студента + деньги на защиту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	// придется взять часть денег из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amount -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Остальное тратим, как потратил бы студент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75EF3-D202-3831-9F2C-A6FB152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9F5461-1D1C-24E9-017C-313991AF9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82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8AC7A3-F0A0-4E20-8E96-D56E0FE69C56}"/>
              </a:ext>
            </a:extLst>
          </p:cNvPr>
          <p:cNvSpPr/>
          <p:nvPr/>
        </p:nvSpPr>
        <p:spPr>
          <a:xfrm>
            <a:off x="335360" y="197346"/>
            <a:ext cx="101531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принимает ссылку на точку, которую нужно переместить.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(1, 2.5).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(-1, -1).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78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3C00F9-F5D0-45EE-B02D-76D5B9C00D5A}"/>
              </a:ext>
            </a:extLst>
          </p:cNvPr>
          <p:cNvSpPr/>
          <p:nvPr/>
        </p:nvSpPr>
        <p:spPr>
          <a:xfrm>
            <a:off x="263352" y="332656"/>
            <a:ext cx="113052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обращаемся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своим полям, указывая их имена.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Для вызова метода указываем объект.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9ADBA-538D-4F2F-B3C4-19CA8D457303}"/>
              </a:ext>
            </a:extLst>
          </p:cNvPr>
          <p:cNvSpPr/>
          <p:nvPr/>
        </p:nvSpPr>
        <p:spPr>
          <a:xfrm>
            <a:off x="5591944" y="55768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Как вы думаете, откуда метод </a:t>
            </a:r>
            <a:r>
              <a:rPr lang="ru-RU" dirty="0" err="1">
                <a:solidFill>
                  <a:srgbClr val="EB5757"/>
                </a:solidFill>
                <a:latin typeface="SFMono-Regular"/>
              </a:rPr>
              <a:t>MoveBy</a:t>
            </a:r>
            <a:r>
              <a:rPr lang="ru-RU" dirty="0"/>
              <a:t> знает, какую точку перемещать, если среди его параметров перемещаемая точка не фигурирует?</a:t>
            </a:r>
          </a:p>
        </p:txBody>
      </p:sp>
    </p:spTree>
    <p:extLst>
      <p:ext uri="{BB962C8B-B14F-4D97-AF65-F5344CB8AC3E}">
        <p14:creationId xmlns:p14="http://schemas.microsoft.com/office/powerpoint/2010/main" val="110284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Концепция, при которой новый абстрактный тип данных наследует данные и функциональность существующего типа</a:t>
            </a:r>
          </a:p>
          <a:p>
            <a:r>
              <a:rPr lang="ru-RU" dirty="0"/>
              <a:t>Способствует повторному использованию кода</a:t>
            </a:r>
          </a:p>
          <a:p>
            <a:r>
              <a:rPr lang="ru-RU" dirty="0"/>
              <a:t>Расширение функционала за счёт добавления новых данных и</a:t>
            </a:r>
            <a:r>
              <a:rPr lang="en-US" dirty="0"/>
              <a:t>/</a:t>
            </a:r>
            <a:r>
              <a:rPr lang="ru-RU" dirty="0"/>
              <a:t>или операций</a:t>
            </a:r>
            <a:endParaRPr lang="en-US" dirty="0"/>
          </a:p>
          <a:p>
            <a:r>
              <a:rPr lang="ru-RU" dirty="0"/>
              <a:t>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класса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Доступен данный указатель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85AF7-1A54-455F-B78D-8BF3009D0BB4}"/>
              </a:ext>
            </a:extLst>
          </p:cNvPr>
          <p:cNvSpPr/>
          <p:nvPr/>
        </p:nvSpPr>
        <p:spPr>
          <a:xfrm>
            <a:off x="767408" y="548680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Первым параметром в метод передаётся неявный параметр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/* Point*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обращении к полям и методам через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вместо точки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используется стрелочка -&gt;, состоящая из символов - и &gt;.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35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EEE4-647A-407D-9633-C8168C8CBD66}"/>
              </a:ext>
            </a:extLst>
          </p:cNvPr>
          <p:cNvSpPr/>
          <p:nvPr/>
        </p:nvSpPr>
        <p:spPr>
          <a:xfrm>
            <a:off x="479376" y="908720"/>
            <a:ext cx="11233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Область видимости параметров x и y ограничена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методом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Поэтому внутри метода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имена x и y относятся к параметрам, а не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Когда мы пишем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-&gt;x 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-&gt;y, то явно сообщаем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компилятору, что обращаемся к полям текущего объекта.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Если напишем x = x, то присвоим параметру x его собственное значение.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951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2855914" y="2097088"/>
            <a:ext cx="72723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  <a:endParaRPr lang="ru-RU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	// 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AppendTo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*item)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item-&gt;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item;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int		</a:t>
            </a:r>
            <a:r>
              <a:rPr lang="en-US" sz="1600" b="1" dirty="0" err="1">
                <a:latin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BEAD46-C042-4E99-BDB4-EE2E45CE0F91}"/>
              </a:ext>
            </a:extLst>
          </p:cNvPr>
          <p:cNvSpPr/>
          <p:nvPr/>
        </p:nvSpPr>
        <p:spPr>
          <a:xfrm>
            <a:off x="3071664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908FFE-AAB6-45D6-A19C-F28DCF3CF8D7}"/>
              </a:ext>
            </a:extLst>
          </p:cNvPr>
          <p:cNvSpPr/>
          <p:nvPr/>
        </p:nvSpPr>
        <p:spPr>
          <a:xfrm>
            <a:off x="4943872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366110-1D78-414F-AB1D-5F03CB27065B}"/>
              </a:ext>
            </a:extLst>
          </p:cNvPr>
          <p:cNvSpPr/>
          <p:nvPr/>
        </p:nvSpPr>
        <p:spPr>
          <a:xfrm>
            <a:off x="7222088" y="6165445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B8765EB-DECC-444E-83F6-C4623E947E2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367808" y="637563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FBB66D-2C64-4A7D-8344-1389106D003B}"/>
              </a:ext>
            </a:extLst>
          </p:cNvPr>
          <p:cNvCxnSpPr>
            <a:cxnSpLocks/>
          </p:cNvCxnSpPr>
          <p:nvPr/>
        </p:nvCxnSpPr>
        <p:spPr>
          <a:xfrm flipH="1">
            <a:off x="4386058" y="6498025"/>
            <a:ext cx="55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2485312-F0C1-4DDF-B776-DAAD6963D0C4}"/>
              </a:ext>
            </a:extLst>
          </p:cNvPr>
          <p:cNvCxnSpPr>
            <a:cxnSpLocks/>
          </p:cNvCxnSpPr>
          <p:nvPr/>
        </p:nvCxnSpPr>
        <p:spPr>
          <a:xfrm>
            <a:off x="6240016" y="6309320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5A20A86-7A74-4BCE-B3FA-D0E124A2839D}"/>
              </a:ext>
            </a:extLst>
          </p:cNvPr>
          <p:cNvCxnSpPr>
            <a:cxnSpLocks/>
          </p:cNvCxnSpPr>
          <p:nvPr/>
        </p:nvCxnSpPr>
        <p:spPr>
          <a:xfrm flipH="1">
            <a:off x="6240016" y="6453336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Выноска: изогнутая линия без границы 19">
            <a:extLst>
              <a:ext uri="{FF2B5EF4-FFF2-40B4-BE49-F238E27FC236}">
                <a16:creationId xmlns:a16="http://schemas.microsoft.com/office/drawing/2014/main" id="{70785A7D-074D-4FD8-8D72-B7359E8E3A56}"/>
              </a:ext>
            </a:extLst>
          </p:cNvPr>
          <p:cNvSpPr/>
          <p:nvPr/>
        </p:nvSpPr>
        <p:spPr>
          <a:xfrm>
            <a:off x="8400256" y="5445224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  <a:endParaRPr lang="ru-RU" dirty="0"/>
          </a:p>
        </p:txBody>
      </p:sp>
      <p:sp>
        <p:nvSpPr>
          <p:cNvPr id="24" name="Выноска: изогнутая линия без границы 23">
            <a:extLst>
              <a:ext uri="{FF2B5EF4-FFF2-40B4-BE49-F238E27FC236}">
                <a16:creationId xmlns:a16="http://schemas.microsoft.com/office/drawing/2014/main" id="{A76D0DDC-C115-4199-BD24-209D44116902}"/>
              </a:ext>
            </a:extLst>
          </p:cNvPr>
          <p:cNvSpPr/>
          <p:nvPr/>
        </p:nvSpPr>
        <p:spPr>
          <a:xfrm>
            <a:off x="6492081" y="5382472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E400EE-5A84-8D9D-5878-3003C763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D12F73-A8D2-3289-21BE-6B8C5F49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904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8504201-66F6-D93A-8AE3-7A2C674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состояние объекта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BD8F3F-92BE-AC90-9544-DE8901F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экземпляра класса определяется значением его полей</a:t>
            </a:r>
          </a:p>
          <a:p>
            <a:r>
              <a:rPr lang="ru-RU" dirty="0"/>
              <a:t>Поля класса делают приватными, чтобы нельзя было нарушить инварианты класса</a:t>
            </a:r>
          </a:p>
          <a:p>
            <a:r>
              <a:rPr lang="ru-RU" dirty="0"/>
              <a:t>Вызов публичного метода переводит объект из одного валидного состояния в другое валидное</a:t>
            </a:r>
          </a:p>
          <a:p>
            <a:pPr lvl="1"/>
            <a:r>
              <a:rPr lang="ru-RU" dirty="0"/>
              <a:t>Либо не изменяет состояние объекта</a:t>
            </a:r>
          </a:p>
          <a:p>
            <a:endParaRPr lang="ru-RU" dirty="0"/>
          </a:p>
          <a:p>
            <a:r>
              <a:rPr lang="ru-RU" dirty="0"/>
              <a:t>Следствие: после своего создания объект должен быть в валидном состоянии</a:t>
            </a:r>
          </a:p>
        </p:txBody>
      </p:sp>
    </p:spTree>
    <p:extLst>
      <p:ext uri="{BB962C8B-B14F-4D97-AF65-F5344CB8AC3E}">
        <p14:creationId xmlns:p14="http://schemas.microsoft.com/office/powerpoint/2010/main" val="40346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Конструктор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Специальная функция-член класса для инициализации объекта в момент его создания</a:t>
            </a:r>
            <a:endParaRPr lang="ru-RU" sz="2800" b="1" dirty="0">
              <a:solidFill>
                <a:srgbClr val="FF0000"/>
              </a:solidFill>
            </a:endParaRPr>
          </a:p>
          <a:p>
            <a:pPr marL="273367" indent="-246888">
              <a:buFont typeface="Wingdings 2"/>
              <a:buChar char=""/>
              <a:defRPr/>
            </a:pPr>
            <a:r>
              <a:rPr lang="ru-RU" dirty="0"/>
              <a:t>Конструктор вызывается один раз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pPr marL="273367" indent="-246888">
              <a:buFont typeface="Wingdings 2"/>
              <a:buChar char=""/>
              <a:defRPr/>
            </a:pPr>
            <a:r>
              <a:rPr lang="ru-RU" dirty="0"/>
              <a:t>В классе может быть несколько конструкторов, чтобы инициализировать по-разному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Должна различаться количеством или типами аргументов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2674938" y="1804989"/>
            <a:ext cx="799306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GetCurrentYear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month, int year)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year;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int 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Date d1{10, 3};		// 10 </a:t>
            </a:r>
            <a:r>
              <a:rPr lang="ru-RU" sz="1300" b="1" dirty="0">
                <a:latin typeface="Courier New" pitchFamily="49" charset="0"/>
              </a:rPr>
              <a:t>марта текущего года</a:t>
            </a: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Date d2{1, 1, 2023};	// 1 </a:t>
            </a:r>
            <a:r>
              <a:rPr lang="ru-RU" sz="1300" b="1" dirty="0">
                <a:latin typeface="Courier New" pitchFamily="49" charset="0"/>
              </a:rPr>
              <a:t>января 2023 года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Некоторые объекты могут иметь состояние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Пустая строка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Пустой вектор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Точка в начале координат</a:t>
            </a:r>
          </a:p>
          <a:p>
            <a:pPr>
              <a:lnSpc>
                <a:spcPct val="90000"/>
              </a:lnSpc>
            </a:pPr>
            <a:r>
              <a:rPr lang="ru-RU" dirty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Поля данных в таком конструкторе инициализируются значениями по умолчанию</a:t>
            </a:r>
          </a:p>
          <a:p>
            <a:pPr>
              <a:lnSpc>
                <a:spcPct val="90000"/>
              </a:lnSpc>
            </a:pPr>
            <a:r>
              <a:rPr lang="ru-RU" dirty="0"/>
              <a:t>Может быть неявно сгенерирован компилятором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Если не объявлены другие конструкторы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1513114" y="1844824"/>
            <a:ext cx="36467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6096000" y="1844825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266F-74EB-8508-DE8F-923FD407A7DF}"/>
              </a:ext>
            </a:extLst>
          </p:cNvPr>
          <p:cNvSpPr txBox="1"/>
          <p:nvPr/>
        </p:nvSpPr>
        <p:spPr>
          <a:xfrm>
            <a:off x="6096000" y="134076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проще:</a:t>
            </a:r>
          </a:p>
        </p:txBody>
      </p:sp>
    </p:spTree>
    <p:extLst>
      <p:ext uri="{BB962C8B-B14F-4D97-AF65-F5344CB8AC3E}">
        <p14:creationId xmlns:p14="http://schemas.microsoft.com/office/powerpoint/2010/main" val="42804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FD01447-0C9D-4BCF-BAFD-B2E87B0B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80" y="260648"/>
            <a:ext cx="4210966" cy="25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1328E1-E828-49CF-AD70-C3582913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563" y="1988468"/>
            <a:ext cx="972502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133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1524000" y="836712"/>
            <a:ext cx="39959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6072471" y="692696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0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0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5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DFD45-4305-4F83-ED56-FB08E8067AC5}"/>
              </a:ext>
            </a:extLst>
          </p:cNvPr>
          <p:cNvSpPr txBox="1"/>
          <p:nvPr/>
        </p:nvSpPr>
        <p:spPr>
          <a:xfrm>
            <a:off x="1775520" y="1052737"/>
            <a:ext cx="87849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Явно объявив конструктор с параметрами,</a:t>
            </a:r>
          </a:p>
          <a:p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запрещаем компилятору неявно создать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&amp;&amp;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Явно просим компилятор сгенерировать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925-D265-8F17-00C2-44AEC06B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Constructor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3A435-2BE2-020C-80CB-2CB5C331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Конструктор, не объявленный с ключевым словом </a:t>
            </a:r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ru-RU" dirty="0"/>
              <a:t>– называется </a:t>
            </a:r>
            <a:r>
              <a:rPr lang="ru-RU" b="1" dirty="0"/>
              <a:t>конвертирующим</a:t>
            </a:r>
            <a:r>
              <a:rPr lang="ru-RU" dirty="0"/>
              <a:t> конструктором</a:t>
            </a:r>
            <a:endParaRPr lang="en-US" dirty="0"/>
          </a:p>
          <a:p>
            <a:r>
              <a:rPr lang="ru-RU" dirty="0"/>
              <a:t>Конвертирующий конструктор неявно преобразует свои аргументов к типу класса, где этот конструктор объявлен</a:t>
            </a:r>
          </a:p>
        </p:txBody>
      </p:sp>
    </p:spTree>
    <p:extLst>
      <p:ext uri="{BB962C8B-B14F-4D97-AF65-F5344CB8AC3E}">
        <p14:creationId xmlns:p14="http://schemas.microsoft.com/office/powerpoint/2010/main" val="40756562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14E213-18F8-C60E-963A-9FA38809C74A}"/>
              </a:ext>
            </a:extLst>
          </p:cNvPr>
          <p:cNvSpPr txBox="1"/>
          <p:nvPr/>
        </p:nvSpPr>
        <p:spPr>
          <a:xfrm>
            <a:off x="5231904" y="2978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https://wandbox.org/permlink/9NCf4pztCsiSZpc8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D992A-FF80-A902-2DF3-ED36A8169D58}"/>
              </a:ext>
            </a:extLst>
          </p:cNvPr>
          <p:cNvSpPr txBox="1"/>
          <p:nvPr/>
        </p:nvSpPr>
        <p:spPr>
          <a:xfrm>
            <a:off x="1524000" y="1"/>
            <a:ext cx="9144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Complex(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0.0,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Add(3, {1.2, 2.3});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4.2+2.3i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3.2;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3.2+0.i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{ 2, 7.3 };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2+7.3i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     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 = {};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3D197-A5E1-2D1D-4BB0-491D167EE0DE}"/>
              </a:ext>
            </a:extLst>
          </p:cNvPr>
          <p:cNvSpPr txBox="1"/>
          <p:nvPr/>
        </p:nvSpPr>
        <p:spPr>
          <a:xfrm>
            <a:off x="1524000" y="948690"/>
            <a:ext cx="66602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... */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(tv);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tv1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9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D0879-76D9-F192-A8D3-01DAD4AF1A90}"/>
              </a:ext>
            </a:extLst>
          </p:cNvPr>
          <p:cNvSpPr txBox="1"/>
          <p:nvPr/>
        </p:nvSpPr>
        <p:spPr>
          <a:xfrm>
            <a:off x="1524000" y="1268760"/>
            <a:ext cx="59046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TV {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default;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bool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false;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(const TV&amp; tv) { /* ... */ }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pPr lvl="2"/>
            <a:r>
              <a:rPr lang="ru-RU" dirty="0"/>
              <a:t>Если таковых не имеется, программист должен использовать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Применяются для инициализации полей класса в конструкторе ДО выполнения его тела</a:t>
            </a:r>
          </a:p>
          <a:p>
            <a:pPr lvl="1">
              <a:lnSpc>
                <a:spcPct val="90000"/>
              </a:lnSpc>
            </a:pPr>
            <a:r>
              <a:rPr lang="ru-RU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2">
              <a:lnSpc>
                <a:spcPct val="90000"/>
              </a:lnSpc>
            </a:pPr>
            <a:r>
              <a:rPr lang="ru-RU"/>
              <a:t>поля, являющиеся классами без конструкторов по умолчанию</a:t>
            </a:r>
          </a:p>
          <a:p>
            <a:pPr lvl="2">
              <a:lnSpc>
                <a:spcPct val="90000"/>
              </a:lnSpc>
            </a:pPr>
            <a:r>
              <a:rPr lang="ru-RU"/>
              <a:t>константы</a:t>
            </a:r>
          </a:p>
          <a:p>
            <a:pPr lvl="2">
              <a:lnSpc>
                <a:spcPct val="90000"/>
              </a:lnSpc>
            </a:pPr>
            <a:r>
              <a:rPr lang="ru-RU"/>
              <a:t>ссылки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4000" y="1844824"/>
            <a:ext cx="464400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Open(string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Save(string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)const;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Прочие операции над документом</a:t>
            </a:r>
            <a:r>
              <a:rPr lang="en-US" sz="1300" b="1" i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document)</a:t>
            </a:r>
          </a:p>
          <a:p>
            <a:pPr defTabSz="363538"/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		: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m_document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(document)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Undo();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Redo();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</a:rPr>
              <a:t>ReplaceText</a:t>
            </a:r>
            <a:r>
              <a:rPr lang="en-US" sz="1300" b="1" dirty="0">
                <a:latin typeface="Courier New" pitchFamily="49" charset="0"/>
              </a:rPr>
              <a:t>(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offset, 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length,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string const&amp; text);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</a:rPr>
              <a:t> Прочие операции редактора</a:t>
            </a:r>
          </a:p>
          <a:p>
            <a:pPr defTabSz="363538"/>
            <a:r>
              <a:rPr lang="en-US" sz="1300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</a:t>
            </a:r>
            <a:r>
              <a:rPr lang="en-US" sz="1300" b="1" dirty="0" err="1">
                <a:latin typeface="Courier New" pitchFamily="49" charset="0"/>
              </a:rPr>
              <a:t>m_document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23992" y="3717032"/>
            <a:ext cx="464400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document;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document.Open</a:t>
            </a:r>
            <a:r>
              <a:rPr lang="en-US" sz="1300" b="1" dirty="0">
                <a:latin typeface="Courier New" pitchFamily="49" charset="0"/>
              </a:rPr>
              <a:t>("fileName.doc");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 editor(document);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Вызываем операции редактора документа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document.Save</a:t>
            </a:r>
            <a:r>
              <a:rPr lang="en-US" sz="1300" b="1" dirty="0">
                <a:latin typeface="Courier New" pitchFamily="49" charset="0"/>
              </a:rPr>
              <a:t>("fileName1.doc");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ходе своей работы объект может использовать определенные системные ресурсы</a:t>
            </a:r>
          </a:p>
          <a:p>
            <a:pPr marL="640080" lvl="1"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dirty="0"/>
              <a:t>Динамическая память, открытые файлы, сетевые соединения и т.п.</a:t>
            </a:r>
          </a:p>
          <a:p>
            <a:pPr marL="274320" indent="-27432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При разрушении объекта используемые им единолично ресурсы должны освобождаться</a:t>
            </a:r>
            <a:endParaRPr lang="en-US" sz="2800" dirty="0"/>
          </a:p>
          <a:p>
            <a:pPr marL="274320" indent="-27432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</a:t>
            </a:r>
            <a:r>
              <a:rPr lang="en-US" sz="2800" dirty="0"/>
              <a:t>C++ </a:t>
            </a:r>
            <a:r>
              <a:rPr lang="ru-RU" sz="2800" dirty="0"/>
              <a:t>для освобождения этих ресурсов служит особый метод класса – </a:t>
            </a:r>
            <a:r>
              <a:rPr lang="ru-RU" sz="2800" b="1" dirty="0">
                <a:solidFill>
                  <a:srgbClr val="FF0000"/>
                </a:solidFill>
              </a:rPr>
              <a:t>деструктор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– возможность работать с разными реализациями через один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не</a:t>
            </a:r>
            <a:r>
              <a:rPr lang="en-US" dirty="0"/>
              <a:t> </a:t>
            </a:r>
            <a:r>
              <a:rPr lang="ru-RU" dirty="0"/>
              <a:t>смотря на то, что реализация методов у них может различаться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367"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b="1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  <a:endParaRPr lang="ru-RU" b="1" dirty="0">
              <a:solidFill>
                <a:srgbClr val="FF0000"/>
              </a:solidFill>
            </a:endParaRPr>
          </a:p>
          <a:p>
            <a:pPr marL="273367"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dirty="0"/>
              <a:t>Данный метод вызывается автоматически при уничтожении экземпляра класса:</a:t>
            </a:r>
          </a:p>
          <a:p>
            <a:pPr lvl="1"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sz="2300" dirty="0"/>
              <a:t>Выход за пределы блока, в котором объявлен экземпляр класса</a:t>
            </a:r>
          </a:p>
          <a:p>
            <a:pPr lvl="1"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sz="2300" dirty="0"/>
              <a:t>Вызов оператора </a:t>
            </a:r>
            <a:r>
              <a:rPr lang="en-US" sz="2300" b="1" dirty="0"/>
              <a:t>delete</a:t>
            </a:r>
            <a:r>
              <a:rPr lang="ru-RU" sz="2300" dirty="0"/>
              <a:t> или </a:t>
            </a:r>
            <a:r>
              <a:rPr lang="en-US" sz="2300" b="1" dirty="0"/>
              <a:t>delete</a:t>
            </a:r>
            <a:r>
              <a:rPr lang="en-US" sz="2300" dirty="0"/>
              <a:t> []</a:t>
            </a:r>
            <a:endParaRPr lang="ru-RU" sz="23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 тела деструктора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sz="2500" dirty="0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sz="2300" dirty="0"/>
              <a:t>Освобождение выделенных объектом ресурсов</a:t>
            </a:r>
          </a:p>
          <a:p>
            <a:pPr lvl="1"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sz="2300" dirty="0"/>
              <a:t>Что-нибудь еще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03512" y="1772817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0016" y="1764299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Жизнь после смерти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 dirty="0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 dirty="0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 dirty="0"/>
              <a:t>И т.д. по цепочке</a:t>
            </a:r>
          </a:p>
          <a:p>
            <a:r>
              <a:rPr lang="ru-RU" dirty="0"/>
              <a:t>После этого происходит освобождение занимаемой объектом памяти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2056687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1810465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35960" y="3534014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5447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86104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19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443711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5519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70540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5519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494116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5519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15719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5519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35347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5519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558924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6093297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5519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879977" y="321297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135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135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деструктор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5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375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76958-B4E4-4CE0-A59C-C9A0215D091E}"/>
              </a:ext>
            </a:extLst>
          </p:cNvPr>
          <p:cNvSpPr/>
          <p:nvPr/>
        </p:nvSpPr>
        <p:spPr>
          <a:xfrm>
            <a:off x="0" y="0"/>
            <a:ext cx="609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cassert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0ABBF-DC49-4615-A8DE-DD1A6C299C40}"/>
              </a:ext>
            </a:extLst>
          </p:cNvPr>
          <p:cNvSpPr/>
          <p:nvPr/>
        </p:nvSpPr>
        <p:spPr>
          <a:xfrm>
            <a:off x="6456040" y="276999"/>
            <a:ext cx="547260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"3 5 8 10"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0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519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осуществляет копирование всех полей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1524000" y="357188"/>
            <a:ext cx="4356100" cy="2862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69875"/>
            <a:r>
              <a:rPr lang="ru-RU" sz="1200" b="1" dirty="0">
                <a:latin typeface="Courier New" pitchFamily="49" charset="0"/>
              </a:rPr>
              <a:t>#</a:t>
            </a:r>
            <a:r>
              <a:rPr lang="ru-RU" sz="1200" b="1" dirty="0" err="1">
                <a:latin typeface="Courier New" pitchFamily="49" charset="0"/>
              </a:rPr>
              <a:t>include</a:t>
            </a:r>
            <a:r>
              <a:rPr lang="ru-RU" sz="1200" b="1" dirty="0">
                <a:latin typeface="Courier New" pitchFamily="49" charset="0"/>
              </a:rPr>
              <a:t> "</a:t>
            </a:r>
            <a:r>
              <a:rPr lang="ru-RU" sz="1200" b="1" dirty="0" err="1">
                <a:latin typeface="Courier New" pitchFamily="49" charset="0"/>
              </a:rPr>
              <a:t>stdio.h</a:t>
            </a:r>
            <a:r>
              <a:rPr lang="ru-RU" sz="1200" b="1" dirty="0">
                <a:latin typeface="Courier New" pitchFamily="49" charset="0"/>
              </a:rPr>
              <a:t>"</a:t>
            </a:r>
          </a:p>
          <a:p>
            <a:pPr defTabSz="269875"/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</a:t>
            </a:r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():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(0)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const&amp;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) 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foo.m_moo</a:t>
            </a:r>
            <a:r>
              <a:rPr lang="ru-RU" sz="1200" b="1" dirty="0">
                <a:latin typeface="Courier New" pitchFamily="49" charset="0"/>
              </a:rPr>
              <a:t>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</a:t>
            </a:r>
            <a:r>
              <a:rPr lang="ru-RU" sz="1200" b="1" dirty="0">
                <a:latin typeface="Courier New" pitchFamily="49" charset="0"/>
              </a:rPr>
              <a:t>"</a:t>
            </a:r>
            <a:r>
              <a:rPr lang="ru-RU" sz="1200" b="1" dirty="0" err="1">
                <a:latin typeface="Courier New" pitchFamily="49" charset="0"/>
              </a:rPr>
              <a:t>Creating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copy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of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foo\n</a:t>
            </a:r>
            <a:r>
              <a:rPr lang="ru-RU" sz="1200" b="1" dirty="0">
                <a:latin typeface="Courier New" pitchFamily="49" charset="0"/>
              </a:rPr>
              <a:t>";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int	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5880100" y="357188"/>
            <a:ext cx="4787900" cy="304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Bar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Do()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"Do\n";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m_foo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void f(Bar b)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"f()\n";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b.Do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1524000" y="3356992"/>
            <a:ext cx="4572000" cy="32316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Bar g()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"g()\n";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"Call f()\n";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f(b0);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"Call g()\n";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b1 = (g());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b1.Do();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7" name="Text Box 8"/>
          <p:cNvSpPr txBox="1">
            <a:spLocks noChangeArrowheads="1"/>
          </p:cNvSpPr>
          <p:nvPr/>
        </p:nvSpPr>
        <p:spPr bwMode="auto">
          <a:xfrm>
            <a:off x="6816726" y="4797426"/>
            <a:ext cx="2035175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OUTPUT:</a:t>
            </a:r>
          </a:p>
          <a:p>
            <a:r>
              <a:rPr lang="en-US" sz="1200">
                <a:latin typeface="Courier New" pitchFamily="49" charset="0"/>
              </a:rPr>
              <a:t>Call f()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f()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</a:p>
          <a:p>
            <a:r>
              <a:rPr lang="en-US" sz="1200">
                <a:latin typeface="Courier New" pitchFamily="49" charset="0"/>
              </a:rPr>
              <a:t>Call g()</a:t>
            </a:r>
          </a:p>
          <a:p>
            <a:r>
              <a:rPr lang="en-US" sz="1200">
                <a:latin typeface="Courier New" pitchFamily="49" charset="0"/>
              </a:rPr>
              <a:t>g()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  <a:endParaRPr lang="ru-RU" sz="120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5" grpId="0" animBg="1"/>
      <p:bldP spid="49156" grpId="0" animBg="1"/>
      <p:bldP spid="4915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Автоматически сгенерированный конструктор копирования не всегда подходит</a:t>
            </a:r>
          </a:p>
          <a:p>
            <a:pPr lvl="1"/>
            <a:r>
              <a:rPr lang="ru-RU"/>
              <a:t>Создание копии объекта – больше простого копирования всех его полей</a:t>
            </a:r>
          </a:p>
          <a:p>
            <a:r>
              <a:rPr lang="ru-RU"/>
              <a:t>Пример: класс, реализующий динамический массив</a:t>
            </a:r>
          </a:p>
          <a:p>
            <a:pPr lvl="1"/>
            <a:r>
              <a:rPr lang="ru-RU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r>
              <a:rPr lang="ru-RU"/>
              <a:t>Выход – создавать собственный копирующий конструктор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919288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копирования объявляется в закрытой </a:t>
            </a:r>
            <a:r>
              <a:rPr lang="en-US" dirty="0"/>
              <a:t>(private) </a:t>
            </a:r>
            <a:r>
              <a:rPr lang="ru-RU" dirty="0"/>
              <a:t>области класса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Реализацию данного конструктора можно не писать</a:t>
            </a:r>
            <a:endParaRPr lang="en-US" sz="2300" dirty="0"/>
          </a:p>
          <a:p>
            <a:pPr>
              <a:lnSpc>
                <a:spcPct val="80000"/>
              </a:lnSpc>
            </a:pPr>
            <a:r>
              <a:rPr lang="ru-RU" sz="2500" dirty="0"/>
              <a:t>В С++ 11 можно использовать </a:t>
            </a:r>
            <a:r>
              <a:rPr lang="en-US" sz="2500" dirty="0"/>
              <a:t>=delete</a:t>
            </a:r>
            <a:endParaRPr lang="ru-RU" sz="25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2524126" y="2143126"/>
            <a:ext cx="4000503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81621" y="4429132"/>
            <a:ext cx="464344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39140" y="4000504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C++11: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присваивания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20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e36dfa0-fc49-47b4-b0c9-3bb284e8ee9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47cc4ac-fccc-4e77-aadd-c280aa149db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3561</TotalTime>
  <Words>12304</Words>
  <Application>Microsoft Office PowerPoint</Application>
  <PresentationFormat>Широкоэкранный</PresentationFormat>
  <Paragraphs>2009</Paragraphs>
  <Slides>136</Slides>
  <Notes>12</Notes>
  <HiddenSlides>6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136</vt:i4>
      </vt:variant>
    </vt:vector>
  </HeadingPairs>
  <TitlesOfParts>
    <vt:vector size="145" baseType="lpstr">
      <vt:lpstr>Arial</vt:lpstr>
      <vt:lpstr>Calibri</vt:lpstr>
      <vt:lpstr>Calibri Light</vt:lpstr>
      <vt:lpstr>Cascadia Mono</vt:lpstr>
      <vt:lpstr>Consolas</vt:lpstr>
      <vt:lpstr>Courier New</vt:lpstr>
      <vt:lpstr>SFMono-Regular</vt:lpstr>
      <vt:lpstr>Wingdings 2</vt:lpstr>
      <vt:lpstr>Office Theme</vt:lpstr>
      <vt:lpstr>Основы ООП</vt:lpstr>
      <vt:lpstr>Объектно-ориентированное программирование</vt:lpstr>
      <vt:lpstr>Основные понятия ООП </vt:lpstr>
      <vt:lpstr>Абстракция данных</vt:lpstr>
      <vt:lpstr>Инкапсуляция</vt:lpstr>
      <vt:lpstr>Наследование</vt:lpstr>
      <vt:lpstr>Презентация PowerPoint</vt:lpstr>
      <vt:lpstr>Полиморфизм</vt:lpstr>
      <vt:lpstr>Презентация PowerPoint</vt:lpstr>
      <vt:lpstr>Презентация PowerPoint</vt:lpstr>
      <vt:lpstr>Анатомия класса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 - Автомобиль</vt:lpstr>
      <vt:lpstr>Пример - Время</vt:lpstr>
      <vt:lpstr>Сокрытие данных по умолчанию</vt:lpstr>
      <vt:lpstr>Ограничение доступа к содержимому классов и структур</vt:lpstr>
      <vt:lpstr>Презентация PowerPoint</vt:lpstr>
      <vt:lpstr>Методы</vt:lpstr>
      <vt:lpstr>Метод метода класса</vt:lpstr>
      <vt:lpstr>Презентация PowerPoint</vt:lpstr>
      <vt:lpstr>Пример - автомобиль</vt:lpstr>
      <vt:lpstr>Презентация PowerPoint</vt:lpstr>
      <vt:lpstr>Методы и состояние класса</vt:lpstr>
      <vt:lpstr>Как быть с константными объектами?</vt:lpstr>
      <vt:lpstr>Презентация PowerPoint</vt:lpstr>
      <vt:lpstr>Константные методы</vt:lpstr>
      <vt:lpstr>Презентация PowerPoint</vt:lpstr>
      <vt:lpstr>Физическая и логическая константность</vt:lpstr>
      <vt:lpstr>Изменчивые (mutable) данные класса</vt:lpstr>
      <vt:lpstr>Пример – кеширование вычисленных значений</vt:lpstr>
      <vt:lpstr>Непотокобезопасный счётчик</vt:lpstr>
      <vt:lpstr>Мьютекс</vt:lpstr>
      <vt:lpstr>Потокобезопасный счётчик</vt:lpstr>
      <vt:lpstr>Используйте mutable-поля аккуратно</vt:lpstr>
      <vt:lpstr>Презентация PowerPoint</vt:lpstr>
      <vt:lpstr>Презентация PowerPoint</vt:lpstr>
      <vt:lpstr>Уровни доступа</vt:lpstr>
      <vt:lpstr>Публичные (public) поля и методы класса</vt:lpstr>
      <vt:lpstr>Закрытые (приватные) поля класса</vt:lpstr>
      <vt:lpstr>Защищенные поля класса</vt:lpstr>
      <vt:lpstr>Уровни доступа к полям и методам класса</vt:lpstr>
      <vt:lpstr>Пример. Стек целых чисел</vt:lpstr>
      <vt:lpstr>Презентация PowerPoint</vt:lpstr>
      <vt:lpstr>Свойства</vt:lpstr>
      <vt:lpstr>Пример – свойства в языке C#</vt:lpstr>
      <vt:lpstr>Пример: Треугольник</vt:lpstr>
      <vt:lpstr>Презентация PowerPoint</vt:lpstr>
      <vt:lpstr>Какие данные должен иметь Rectangle?</vt:lpstr>
      <vt:lpstr>Размещение классов файлах</vt:lpstr>
      <vt:lpstr>Пример</vt:lpstr>
      <vt:lpstr>Пример</vt:lpstr>
      <vt:lpstr>Школьник</vt:lpstr>
      <vt:lpstr>Студент</vt:lpstr>
      <vt:lpstr>Аспирант</vt:lpstr>
      <vt:lpstr>Указатель this</vt:lpstr>
      <vt:lpstr>Презентация PowerPoint</vt:lpstr>
      <vt:lpstr>Презентация PowerPoint</vt:lpstr>
      <vt:lpstr>Ссылка на себя</vt:lpstr>
      <vt:lpstr>Презентация PowerPoint</vt:lpstr>
      <vt:lpstr>Презентация PowerPoint</vt:lpstr>
      <vt:lpstr>Пример</vt:lpstr>
      <vt:lpstr>Инициализация класса</vt:lpstr>
      <vt:lpstr>Начальное состояние объекта</vt:lpstr>
      <vt:lpstr>Конструктор</vt:lpstr>
      <vt:lpstr>Пример</vt:lpstr>
      <vt:lpstr>Конструктор по умолчанию</vt:lpstr>
      <vt:lpstr>Презентация PowerPoint</vt:lpstr>
      <vt:lpstr>Презентация PowerPoint</vt:lpstr>
      <vt:lpstr>Презентация PowerPoint</vt:lpstr>
      <vt:lpstr>Converting Constructor</vt:lpstr>
      <vt:lpstr>Презентация PowerPoint</vt:lpstr>
      <vt:lpstr>Презентация PowerPoint</vt:lpstr>
      <vt:lpstr>Презентация PowerPoint</vt:lpstr>
      <vt:lpstr>Инициализация данных экземпляра класса</vt:lpstr>
      <vt:lpstr>Списки инициализации</vt:lpstr>
      <vt:lpstr>Пример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Автоматически сгенерированный конструктор копирования</vt:lpstr>
      <vt:lpstr>Презентация PowerPoint</vt:lpstr>
      <vt:lpstr>Создание собственного конструктора копирования</vt:lpstr>
      <vt:lpstr>Пример</vt:lpstr>
      <vt:lpstr>Запрещение копирования объектов</vt:lpstr>
      <vt:lpstr>Пример</vt:lpstr>
      <vt:lpstr>Перегрузка оператора присваивания</vt:lpstr>
      <vt:lpstr>Автоматически сгенерированный оператор присваивания</vt:lpstr>
      <vt:lpstr>Когда нужен собственный оператор присваивания?</vt:lpstr>
      <vt:lpstr>Пример некорректной реализации присваивания строк</vt:lpstr>
      <vt:lpstr>Пример корректной реализации присваивания строк</vt:lpstr>
      <vt:lpstr>Запрет операции присваивания</vt:lpstr>
      <vt:lpstr>Перемещающий конструктор</vt:lpstr>
      <vt:lpstr>Проблемы с копированием объектов</vt:lpstr>
      <vt:lpstr>Презентация PowerPoint</vt:lpstr>
      <vt:lpstr>Избыточное копирование объектов</vt:lpstr>
      <vt:lpstr>Что такое Rvalue и Lvalue?</vt:lpstr>
      <vt:lpstr>Два типа ссылок в C++</vt:lpstr>
      <vt:lpstr>Презентация PowerPoint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Презентация PowerPoint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Презентация PowerPoint</vt:lpstr>
      <vt:lpstr>Перегрузка перемещающего оператора присваивания</vt:lpstr>
      <vt:lpstr>Перемещающий оператор присваивания</vt:lpstr>
      <vt:lpstr>Презентация PowerPoint</vt:lpstr>
      <vt:lpstr>Презентация PowerPoint</vt:lpstr>
      <vt:lpstr>Презентация PowerPoint</vt:lpstr>
      <vt:lpstr>Статические данные и методы класса</vt:lpstr>
      <vt:lpstr>Для чего нужны статические данные класса</vt:lpstr>
      <vt:lpstr>Особенности</vt:lpstr>
      <vt:lpstr>Пример</vt:lpstr>
      <vt:lpstr>Область применения</vt:lpstr>
      <vt:lpstr>Пример – паттерн «Одиночка»</vt:lpstr>
      <vt:lpstr>Презентация PowerPoint</vt:lpstr>
      <vt:lpstr>Презентация PowerPoint</vt:lpstr>
      <vt:lpstr>Вложенные классы</vt:lpstr>
      <vt:lpstr>Вложенное объявление классов и других типов данных</vt:lpstr>
      <vt:lpstr>Пример 1</vt:lpstr>
      <vt:lpstr>Презентация PowerPoint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Алексей Малов</cp:lastModifiedBy>
  <cp:revision>284</cp:revision>
  <dcterms:created xsi:type="dcterms:W3CDTF">2007-03-30T02:07:07Z</dcterms:created>
  <dcterms:modified xsi:type="dcterms:W3CDTF">2024-03-16T06:49:54Z</dcterms:modified>
</cp:coreProperties>
</file>