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8"/>
  </p:notesMasterIdLst>
  <p:sldIdLst>
    <p:sldId id="377" r:id="rId2"/>
    <p:sldId id="378" r:id="rId3"/>
    <p:sldId id="353" r:id="rId4"/>
    <p:sldId id="355" r:id="rId5"/>
    <p:sldId id="354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  <p:sldId id="379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</p:sldIdLst>
  <p:sldSz cx="12192000" cy="6858000"/>
  <p:notesSz cx="6858000" cy="9144000"/>
  <p:custDataLst>
    <p:tags r:id="rId29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75126" autoAdjust="0"/>
  </p:normalViewPr>
  <p:slideViewPr>
    <p:cSldViewPr>
      <p:cViewPr varScale="1">
        <p:scale>
          <a:sx n="82" d="100"/>
          <a:sy n="82" d="100"/>
        </p:scale>
        <p:origin x="1020" y="84"/>
      </p:cViewPr>
      <p:guideLst>
        <p:guide orient="horz" pos="220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82170-78E6-47DA-9E37-7AC29E4CF366}" type="datetimeFigureOut">
              <a:rPr lang="ru-RU" smtClean="0"/>
              <a:pPr/>
              <a:t>10.05.2024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27560-579B-482E-BED7-036450DE180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894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37352F"/>
                </a:solidFill>
                <a:effectLst/>
                <a:latin typeface="-apple-system"/>
              </a:rPr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18274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Агрегация — тоже пример отношений часть-целое, и реализуется она, подобно композиции, с использованием структур или классов. Различия между композицией и агрегацией в основном семантические.</a:t>
            </a:r>
          </a:p>
          <a:p>
            <a:r>
              <a:rPr lang="ru-RU" dirty="0"/>
              <a:t>Особенности агрегации: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является частью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и тот же момент времени может принадлежать более чем одному Целому.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Целое не управляет своими частями. При удалении Целого Часть продолжает существовать.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Целого.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Транзитивность — связи между агрегируемыми объектами не имеют циклов, то есть ни один из объектов не является прямой или косвенной частью самого себя.</a:t>
            </a:r>
          </a:p>
          <a:p>
            <a:endParaRPr lang="ru-RU" dirty="0"/>
          </a:p>
          <a:p>
            <a:r>
              <a:rPr lang="ru-RU" dirty="0"/>
              <a:t>При композиции мы добавляем части к целому, используя обычные переменные-члены. А когда класс использует динамическое выделение памяти, применяем указатели. При этом часть не может существовать без целого. В качестве примера композиции классов, использующих динамическое выделение памяти, можно привести классы Осьминог и Односвязный список. При разрушении Осьминога происходит удаление его Щупалец, а при разрушении односвязного списка удаляются его узлы.</a:t>
            </a:r>
          </a:p>
          <a:p>
            <a:r>
              <a:rPr lang="ru-RU" dirty="0"/>
              <a:t>При агрегации мы также используем переменные-члены класса, только в этом случае они будут ссылками или указателями на объекты, созданные и существующие за пределами класса. Адреса объектов передаются классу-агрегату снаружи через параметры конструктора либо через параметры методов. При этом Часть может существовать отдельно от Целого.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0809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Примером агрегации можно назвать отношение итератора и узла односвязного списка. Итератор хранит указатель на узел односвязного списка, которым владеет другой объект, а именно односвязный список. Разрушение итератора не влияет на узел. Узел ничего не знает о существовании итератора. Агрегацией в односвязном списке также будет связь текущего узла списка со следующим за ним</a:t>
            </a:r>
            <a:r>
              <a:rPr lang="en-US" dirty="0"/>
              <a:t>.</a:t>
            </a:r>
          </a:p>
          <a:p>
            <a:r>
              <a:rPr lang="ru-RU" dirty="0"/>
              <a:t>Объект-агрегат обычно скрывает свои части от доступа извне. Например, итератор не имеет публичных методов для доступа к узлам списка, хотя в своём операторе разыменования возвращает ссылку на значение узла списка. Так внешний код не может получить доступ к служебным полям узла списка в обход итератора.</a:t>
            </a:r>
          </a:p>
          <a:p>
            <a:r>
              <a:rPr lang="ru-RU" dirty="0"/>
              <a:t>Так как Агрегат не единственный владелец своих частей, он должен быть готов к тому, что к его частям могут иметь доступ и другие объекты.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0843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агрегация обозначается как композиция с той лишь разницей, что ромбик, расположенный на стороне объекта-агрегата, не закрашивается.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Ещё один пример агрегации — отношение между Автобусом и Человеком. Автобус перевозит людей, но они не его составная часть. После разрушения автобуса с человеком ничего не происходит.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2351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Агрегация позволяет одному объекту делегировать часть работы другому, переданному извне, объекту. Например, </a:t>
            </a:r>
            <a:r>
              <a:rPr lang="en-US" dirty="0" err="1"/>
              <a:t>RemoteControl</a:t>
            </a:r>
            <a:r>
              <a:rPr lang="en-US" dirty="0"/>
              <a:t> </a:t>
            </a:r>
            <a:r>
              <a:rPr lang="ru-RU" dirty="0"/>
              <a:t>делегирует выполнение операций классу </a:t>
            </a:r>
            <a:r>
              <a:rPr lang="en-US" dirty="0"/>
              <a:t>TV</a:t>
            </a:r>
            <a:r>
              <a:rPr lang="ru-RU" dirty="0"/>
              <a:t>, а сам лишь обрабатывает команды пользователя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40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композиции и агрегации Целое оказывается связанным с Частью в течение длительного времени — поля Целого хранят Часть по значению, ссылке или указателю.</a:t>
            </a:r>
          </a:p>
          <a:p>
            <a:r>
              <a:rPr lang="ru-RU" dirty="0"/>
              <a:t>В жизни потребность в каком-либо объекте нам часто нужна лишь для выполнения некоторой задачи: мы вызываем такси, чтобы доехать до нужного места, берём нож, чтобы сделать бутерброд, прибегаем к услугам парикмахера, чтобы подстричься. После выполнения задачи потребность в объекте исчезает до следующего раза. И правда, незачем держать при себе парикмахера до конца своей жизни.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2172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Такого рода отношение называется зависимостью, или отношением «‎Клиент-Поставщик». У Клиента возникает зависимость от Поставщика при решении некоторой задачи. Зависимость возникает в любом из следующих случаев: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создаётся внутри метода Клиента.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Поставщик передаётся в метод Клиента по значению, ссылке или указателю.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Метод клиента возвращает Поставщика.</a:t>
            </a:r>
          </a:p>
          <a:p>
            <a:r>
              <a:rPr lang="ru-RU" dirty="0"/>
              <a:t>Во всех упомянутых ситуациях зависимость от Поставщика существует лишь на протяжении вызова метода Клиента — в локальных переменных, параметрах функций и временных объектах.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2716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Ещё один пример — загрузка и сохранение объектов в потоки ввода и вывода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</a:t>
            </a:r>
            <a:r>
              <a:rPr lang="ru-RU" dirty="0" err="1"/>
              <a:t>Document</a:t>
            </a:r>
            <a:r>
              <a:rPr lang="ru-RU" dirty="0"/>
              <a:t> зависит от классов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только во время вызова методов </a:t>
            </a:r>
            <a:r>
              <a:rPr lang="ru-RU" dirty="0" err="1"/>
              <a:t>SaveToStream</a:t>
            </a:r>
            <a:r>
              <a:rPr lang="ru-RU" dirty="0"/>
              <a:t> и </a:t>
            </a:r>
            <a:r>
              <a:rPr lang="ru-RU" dirty="0" err="1"/>
              <a:t>LoadFromStream</a:t>
            </a:r>
            <a:r>
              <a:rPr lang="ru-RU" dirty="0"/>
              <a:t>. Это значит, что на протяжении жизни Документа его можно сохранять в разные потоки вывода или загружать из разных потоков ввода. Точь-в-точь как для печати одного и того же документа вы используете разные листы бумаги. Обратной зависимости </a:t>
            </a:r>
            <a:r>
              <a:rPr lang="ru-RU" dirty="0" err="1"/>
              <a:t>ostream</a:t>
            </a:r>
            <a:r>
              <a:rPr lang="ru-RU" dirty="0"/>
              <a:t> и </a:t>
            </a:r>
            <a:r>
              <a:rPr lang="ru-RU" dirty="0" err="1"/>
              <a:t>istream</a:t>
            </a:r>
            <a:r>
              <a:rPr lang="ru-RU" dirty="0"/>
              <a:t> от документа нет.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2091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схемах зависимость изображается пунктирной стрелкой, идущей от Клиента к Поставщику. Чтобы конкретизировать, какой вид зависимости используется, на стрелке дополнительно может указываться одно из следующих слов: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create</a:t>
            </a:r>
            <a:r>
              <a:rPr lang="ru-RU" dirty="0"/>
              <a:t>. Метод Клиента создаёт экземпляр Поставщика и использует его, не передавая наружу.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return</a:t>
            </a:r>
            <a:r>
              <a:rPr lang="ru-RU" dirty="0"/>
              <a:t>. Клиент возвращает экземпляр Поставщика. При этом клиент может создавать Поставщика самостоятельно или делегировать создание другому объекту. 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ru-RU" dirty="0" err="1"/>
              <a:t>use</a:t>
            </a:r>
            <a:r>
              <a:rPr lang="ru-RU" dirty="0"/>
              <a:t>. Клиент использует зависимость, переданную ему через параметр метода. Для этого он вызывает методы переданных ему параметров или передаёт их дальше в качестве параметров.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Класс Прямоугольник использует переданный ему Холст (</a:t>
            </a:r>
            <a:r>
              <a:rPr lang="ru-RU" dirty="0" err="1"/>
              <a:t>Canvas</a:t>
            </a:r>
            <a:r>
              <a:rPr lang="ru-RU" dirty="0"/>
              <a:t>), чтобы нарисовать на нём своё изображение, вызывая методы </a:t>
            </a:r>
            <a:r>
              <a:rPr lang="ru-RU" dirty="0" err="1"/>
              <a:t>MoveTo</a:t>
            </a:r>
            <a:r>
              <a:rPr lang="ru-RU" dirty="0"/>
              <a:t> и </a:t>
            </a:r>
            <a:r>
              <a:rPr lang="ru-RU" dirty="0" err="1"/>
              <a:t>LineTo</a:t>
            </a:r>
            <a:r>
              <a:rPr lang="ru-RU" dirty="0"/>
              <a:t>. Так можно многократно с разными параметрами вызывать метод </a:t>
            </a:r>
            <a:r>
              <a:rPr lang="ru-RU" dirty="0" err="1"/>
              <a:t>Draw</a:t>
            </a:r>
            <a:r>
              <a:rPr lang="ru-RU" dirty="0"/>
              <a:t> у одного и того же прямоугольника, получая изображение прямоугольника на разных холстах.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44084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Зависимость — наиболее слабая связь между классами среди рассмотренных отношений. Эта слабость даёт наибольшую гибкость — каждый вызов метода Клиента может иметь дело с новым Поставщиком. За эту гибкость приходится платить — зависимость транзитивна. Она распространяется на всех пользователей Клиента — они должны уметь создать Поставщика перед тем как передать его Клиенту в качестве параметра и знать, что делать с Поставщиком, которого им вернул Клиент. При композиции и агрегации зависимость не распространяется, так как Целое скрывает свои Части в приватной области.</a:t>
            </a:r>
          </a:p>
          <a:p>
            <a:r>
              <a:rPr lang="ru-RU" dirty="0"/>
              <a:t>На схеме показан класс </a:t>
            </a:r>
            <a:r>
              <a:rPr lang="en-US" dirty="0"/>
              <a:t>Foo</a:t>
            </a:r>
            <a:r>
              <a:rPr lang="ru-RU" dirty="0"/>
              <a:t>, один из методов которого возвращает экземпляры </a:t>
            </a:r>
            <a:r>
              <a:rPr lang="en-US" dirty="0"/>
              <a:t>Bar</a:t>
            </a:r>
            <a:r>
              <a:rPr lang="ru-RU" dirty="0"/>
              <a:t>. Метод класса </a:t>
            </a:r>
            <a:r>
              <a:rPr lang="en-US" dirty="0"/>
              <a:t>Bar</a:t>
            </a:r>
            <a:r>
              <a:rPr lang="ru-RU" dirty="0"/>
              <a:t>, в свою очередь принимает экземпляры класса </a:t>
            </a:r>
            <a:r>
              <a:rPr lang="en-US" dirty="0"/>
              <a:t>Baz.</a:t>
            </a:r>
          </a:p>
          <a:p>
            <a:r>
              <a:rPr lang="ru-RU" dirty="0"/>
              <a:t>Поэтому на клиентов класса </a:t>
            </a:r>
            <a:r>
              <a:rPr lang="en-US" dirty="0"/>
              <a:t>Foo </a:t>
            </a:r>
            <a:r>
              <a:rPr lang="ru-RU" dirty="0"/>
              <a:t>распространяется знание не только о классе </a:t>
            </a:r>
            <a:r>
              <a:rPr lang="en-US" dirty="0"/>
              <a:t>Bar</a:t>
            </a:r>
            <a:r>
              <a:rPr lang="ru-RU" dirty="0"/>
              <a:t>, но и о классе </a:t>
            </a:r>
            <a:r>
              <a:rPr lang="en-US" dirty="0"/>
              <a:t>Baz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486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Подобно тому, как функции и методы состоят из определённого набора инструкций, решающих нужную задачу, классы программы создаются и взаимодействуют по определённым правилам.</a:t>
            </a:r>
          </a:p>
          <a:p>
            <a:r>
              <a:rPr lang="ru-RU" dirty="0"/>
              <a:t>Понимание этих правил позволяет создавать программы не методом проб и ошибок, а проектировать и анализировать архитектуру программы ещё до того, как вы напишете первую строчку кода. В результате вы будете иметь представление о том, из каких классов должна состоять ваша программа и о связях между ними. Также вы можете обсудить структуру программы с коллегами и распределить работу над ней.</a:t>
            </a:r>
          </a:p>
          <a:p>
            <a:r>
              <a:rPr lang="ru-RU" dirty="0"/>
              <a:t>Обнаруженную на этапе проектирования ошибку легко исправить — ведь вам не нужно переписывать ненаписанный код. Аналогия из реального мира: пока дом существует лишь на бумаге, вносить в него изменения легче, чем когда дом уже построен.</a:t>
            </a:r>
          </a:p>
          <a:p>
            <a:r>
              <a:rPr lang="ru-RU" dirty="0"/>
              <a:t>Вы научитесь визуализировать архитектуру программы и узнаете о свойствах связей между классами. Благодаря этому вы сможете обозревать структуру программы «‎с высоты птичьего полёта» и принимать стратегические решения, касающиеся её архитектуры.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49587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содержит точки и единолично ими владеет.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70005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Graphics</a:t>
            </a:r>
            <a:r>
              <a:rPr lang="ru-RU" dirty="0"/>
              <a:t> хранит ссылку на растровое изображение, на котором рисует графические примитивы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943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Треугольник использует </a:t>
            </a:r>
            <a:r>
              <a:rPr lang="ru-RU" dirty="0" err="1"/>
              <a:t>Graphics</a:t>
            </a:r>
            <a:r>
              <a:rPr lang="ru-RU" dirty="0"/>
              <a:t> в методе </a:t>
            </a:r>
            <a:r>
              <a:rPr lang="ru-RU" dirty="0" err="1"/>
              <a:t>Draw</a:t>
            </a:r>
            <a:r>
              <a:rPr lang="ru-RU" dirty="0"/>
              <a:t>, чтобы нарисовать на нём своё изображение.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7405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Вам представлены несколько диаграмм, выражающих отношения между классами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House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Wall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Base</a:t>
            </a:r>
            <a:r>
              <a:rPr lang="en-US" dirty="0"/>
              <a:t>,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Roof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 </a:t>
            </a:r>
            <a:r>
              <a:rPr lang="ru-RU" dirty="0"/>
              <a:t>и </a:t>
            </a:r>
            <a:r>
              <a:rPr lang="en-US" dirty="0">
                <a:solidFill>
                  <a:srgbClr val="EB5757"/>
                </a:solidFill>
                <a:effectLst/>
                <a:latin typeface="SFMono-Regular"/>
              </a:rPr>
              <a:t>Window</a:t>
            </a:r>
            <a:r>
              <a:rPr lang="en-US" dirty="0"/>
              <a:t>. </a:t>
            </a:r>
            <a:r>
              <a:rPr lang="ru-RU" dirty="0"/>
              <a:t>Выберите среди них одну правильную.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4324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 — диаграмма классов. Диаграмма визуализирует классы и интерфейсы, из которых состоит программа или её часть, свойства и методы классов, а также связи между компонентами программы. Используемые обозначения основываются на упрощённой нотации универсального языка моделирования </a:t>
            </a:r>
            <a:r>
              <a:rPr lang="en-US" dirty="0"/>
              <a:t>UML</a:t>
            </a:r>
            <a:r>
              <a:rPr lang="ru-RU" dirty="0"/>
              <a:t>.</a:t>
            </a:r>
          </a:p>
          <a:p>
            <a:r>
              <a:rPr lang="ru-RU" dirty="0"/>
              <a:t>Класс обозначается прямоугольником, содержащим имя класса, его методы и поля. Перед именем публичного метода и поля класса может ставиться символ +, а приватного — символ -. Тип полей, аргументов и возвращаемых значений указывается после двоеточия. Указатели, ссылки, а также тип </a:t>
            </a:r>
            <a:r>
              <a:rPr lang="ru-RU" dirty="0" err="1"/>
              <a:t>void</a:t>
            </a:r>
            <a:r>
              <a:rPr lang="ru-RU" dirty="0"/>
              <a:t> для краткости записи можно опустить.</a:t>
            </a:r>
          </a:p>
          <a:p>
            <a:r>
              <a:rPr lang="ru-RU" dirty="0"/>
              <a:t>Приватная часть класса, часть публичных методов или все публичные методы, несущественные на данной схеме, могут быть пропущены:</a:t>
            </a:r>
          </a:p>
          <a:p>
            <a:r>
              <a:rPr lang="ru-RU" dirty="0"/>
              <a:t>Стандартные классы вроде </a:t>
            </a:r>
            <a:r>
              <a:rPr lang="ru-RU" dirty="0" err="1"/>
              <a:t>string</a:t>
            </a:r>
            <a:r>
              <a:rPr lang="ru-RU" dirty="0"/>
              <a:t>, </a:t>
            </a:r>
            <a:r>
              <a:rPr lang="ru-RU" dirty="0" err="1"/>
              <a:t>vector</a:t>
            </a:r>
            <a:r>
              <a:rPr lang="ru-RU" dirty="0"/>
              <a:t>, а также несущественные для диаграммы классы обычно на ней не отображаются.</a:t>
            </a:r>
          </a:p>
          <a:p>
            <a:r>
              <a:rPr lang="ru-RU" dirty="0"/>
              <a:t>Перечислимые типы отображаются похожим на класс образом, с той лишь разницей, что перед именем класса записывают слово </a:t>
            </a:r>
            <a:r>
              <a:rPr lang="ru-RU" b="1" dirty="0" err="1"/>
              <a:t>enumeration</a:t>
            </a:r>
            <a:r>
              <a:rPr lang="ru-RU" dirty="0"/>
              <a:t>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146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Композиция — один из самых простых способов создать новый тип данных, используя функционал уже имеющихся. При композиции мы получаем новый, более сложный тип, состоящий из одного или нескольких более простых объектов.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6096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Особенности: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Один объект является Частью другого, составного объекта.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в один момент времени может принадлежать только одному составному объекту.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Составной объект управляет своими частями. В частности, когда объект удаляется, его части должны быть также удалены.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Часть не знает о существовании объекта, который ею владеет.</a:t>
            </a:r>
          </a:p>
          <a:p>
            <a:r>
              <a:rPr lang="ru-RU" dirty="0"/>
              <a:t>В C++ мы обычно используем композицию, когда объявляем структуру или класс.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14055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Примеры композиции: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Точка на плоскости состоит из двух чисел, хранящих её координаты.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Окружность состоит из точки, задающей координаты центра, и числа, задающего радиус.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/>
              <a:t>Класс рациональных чисел состоит из двух целых чисел — числителя и знаменателя.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715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Композиция позволяет с лёгкостью создавать сложные объекты из более простых. Однажды разработав и протестировав класс, мы можем многократно использовать его как надёжный «кирпичик» в составе более крупных компонентов нашей программы. Классы стандартной библиотеки C++ являются хорошим примером таких «кирпичиков».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3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диаграмме классов композиция обозначается соединительной линией с закрашенным ромбом, исходящим от составного объекта. Со стороны включаемого объекта наконечника может и не быть.</a:t>
            </a:r>
          </a:p>
          <a:p>
            <a:r>
              <a:rPr lang="ru-RU" dirty="0"/>
              <a:t>Ограничений на количество включений простого объекта в состав более сложного нет. В приведённом примере </a:t>
            </a:r>
            <a:r>
              <a:rPr lang="ru-RU" dirty="0" err="1"/>
              <a:t>Circle</a:t>
            </a:r>
            <a:r>
              <a:rPr lang="ru-RU" dirty="0"/>
              <a:t> содержит один экземпляр </a:t>
            </a:r>
            <a:r>
              <a:rPr lang="ru-RU" dirty="0" err="1"/>
              <a:t>Point</a:t>
            </a:r>
            <a:r>
              <a:rPr lang="ru-RU" dirty="0"/>
              <a:t>, а </a:t>
            </a:r>
            <a:r>
              <a:rPr lang="ru-RU" dirty="0" err="1"/>
              <a:t>Triangle</a:t>
            </a:r>
            <a:r>
              <a:rPr lang="ru-RU" dirty="0"/>
              <a:t> — три. Чтобы подчеркнуть множественный характер связи, на конце стрелочки может указываться количество экземпляров.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4357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Составной класс, как правило, прячет свои члены-данные от доступа извне и управляет ими. Это позволяет сохранить состояние объекта согласованным. На следующей диаграмме представлен класс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AlarmClock</a:t>
            </a:r>
            <a:r>
              <a:rPr lang="ru-RU" dirty="0"/>
              <a:t>, который состоит из часов (</a:t>
            </a:r>
            <a:r>
              <a:rPr lang="ru-RU" dirty="0" err="1"/>
              <a:t>Clock</a:t>
            </a:r>
            <a:r>
              <a:rPr lang="ru-RU" dirty="0"/>
              <a:t>), звукового устройства (</a:t>
            </a:r>
            <a:r>
              <a:rPr lang="ru-RU" dirty="0" err="1"/>
              <a:t>Beeper</a:t>
            </a:r>
            <a:r>
              <a:rPr lang="ru-RU" dirty="0"/>
              <a:t>) и времени включения звукового сигнала. Пользователи Будильника не имеют доступа к содержащимся в нём полям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clock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 и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beeper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 Благодаря этому сигнал пробуждения прозвучит в тот момент, когда текущее время, предоставляемое часами, станет равно значению поля </a:t>
            </a:r>
            <a:r>
              <a:rPr lang="ru-RU" dirty="0" err="1">
                <a:solidFill>
                  <a:srgbClr val="EB5757"/>
                </a:solidFill>
                <a:effectLst/>
                <a:latin typeface="SFMono-Regular"/>
              </a:rPr>
              <a:t>alarm_time</a:t>
            </a:r>
            <a:r>
              <a:rPr lang="ru-RU" dirty="0">
                <a:solidFill>
                  <a:srgbClr val="EB5757"/>
                </a:solidFill>
                <a:effectLst/>
                <a:latin typeface="SFMono-Regular"/>
              </a:rPr>
              <a:t>_</a:t>
            </a:r>
            <a:r>
              <a:rPr lang="ru-RU" dirty="0"/>
              <a:t>.</a:t>
            </a:r>
          </a:p>
          <a:p>
            <a:r>
              <a:rPr lang="ru-RU" dirty="0"/>
              <a:t>То, что класс </a:t>
            </a:r>
            <a:r>
              <a:rPr lang="ru-RU" dirty="0" err="1"/>
              <a:t>Beeper</a:t>
            </a:r>
            <a:r>
              <a:rPr lang="ru-RU" dirty="0"/>
              <a:t> не знает об объектах, в которых он содержится, даёт возможность использовать </a:t>
            </a:r>
            <a:r>
              <a:rPr lang="ru-RU" dirty="0" err="1"/>
              <a:t>Beeper</a:t>
            </a:r>
            <a:r>
              <a:rPr lang="ru-RU" dirty="0"/>
              <a:t> не только в будильнике, но и, например, в игрушечной полицейской машине. Только в этом случае звуковой сигнал будет включён не по достижении определённого времени, а сразу при включении игрушки.</a:t>
            </a:r>
          </a:p>
          <a:p>
            <a:r>
              <a:rPr lang="ru-RU" dirty="0"/>
              <a:t>При разрушении составного объекта удаляются и входящие в его состав объекты. Например, при удалении папки должны быть удалены все содержащиеся в ней файлы.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27560-579B-482E-BED7-036450DE180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023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2731D-D587-48A4-A987-5B9B29913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CC8CE3-AC95-499F-AFEF-063331427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EDE0-717F-4B6B-BEF5-B300A235A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80913A-90BC-490B-B2FF-8A3874484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EC945-BEC4-4BF5-AE0C-BEB6923EA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239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17B78-7536-4199-B6CA-13099BF7C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54194-52F3-4102-9CBE-D8B4D733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4B71C1-BD7D-4818-9A38-5910028FE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89A66-D549-42E1-8F4B-8EA6B3F0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B3F61-AC32-4C7A-9502-25EA1F87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284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74EFA-9A89-4D4B-92F3-8FB5F6F5F6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F308EB-599B-4511-8D62-EE3FE8FA29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125EC-0527-4224-81E8-36F84CF14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99B68-13E4-4CBD-B0EA-9CC621FB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B2DED7-840B-4A16-83A4-D19833C8B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135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80451-BA17-408E-9FE6-D4A2F8D67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756CD-C151-4011-80A7-341F276F0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FCB68-E950-4783-A979-645916355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D9E9-BC9F-46BB-A974-0DA45B50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174FF-F804-4255-868A-209900009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407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FAA43-C638-41B4-9D09-8DAC0F212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7E0F0-8FA1-4FDE-A768-BA0A83244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B2F30-0FFE-460F-BF9A-18B14A62B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BAFA3-F593-43F7-AC15-5A541EAF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0B51DF-475D-439B-8BA3-5AEC16A0C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170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ED57-019D-4078-B0B0-A936DF7D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FC616-218A-4F78-9174-B0C0BA3E69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5D6CB-FF84-478E-8737-63A07B52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F13432-6F70-46CD-867C-88FAF9837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ECD7A-6BC1-43D5-B6C1-D20B9AAAE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F52AED-AB27-4AF6-AF21-AAFBEA257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0829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A8582-F4B2-428D-AF50-6A14A5C0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0D483-CB7E-45DC-9E46-8B88A853B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C07EB-22A4-465B-9AEA-F2DF071942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9011F-9B8F-47A8-ADA0-EEB762D202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D0B74-20EA-4C87-9061-8BE9A47573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00B79-C15D-4DF7-903F-9A67F05B0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92749-8B79-442D-A595-E3FEC7D40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5EC848-9C37-457D-934A-AD70E11E9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5651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1A2D1-EABE-47D8-BE50-B321B348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629C-5D35-4E95-A791-7BFF3889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200E4D-393D-4269-AF9C-396BE23CC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2F503-D35E-4F77-8BA2-C96C3D9E6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3F4B1-84FB-4C6E-A070-020A94FC9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9479D-2BD5-4315-B6EC-DB87C1F04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DE799-302B-40F8-BD85-F547F3DB9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9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88E9-61FD-47E6-AA7E-637200EA6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6E1CD-E8A7-47C4-98E6-D683EA4B5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59A90C-8888-4AAB-8411-DB13B6D8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4C21B-3D5A-4AE1-934E-0D72EA42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67982-D057-481B-BB94-81BCC7A01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C6A13E-931A-4873-903E-08EB07BB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57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52F0-8146-4EC4-806E-FB4EF3139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A9BF-6CD4-4DFC-B7F2-5BD17C2BD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7ACF84-E4E5-439D-928B-6D1419548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761ECB-2171-4030-9101-C29C83DE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DDF45-D7F0-4BDA-87A9-C67746B4D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78671-499E-479C-B7EE-2BE44A6B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681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F363EB-AB7A-46A8-95B4-AFC0C4C6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1B3B2-2E0B-454B-92E5-9DDB2B80D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89CC3-23CA-4541-8AD3-CD7A716A6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59FC4-F33C-43DD-B0FE-6367F865D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336AB-5C26-45B2-92DA-4FE167E16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90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400" y="1606781"/>
            <a:ext cx="10801200" cy="3006650"/>
          </a:xfrm>
        </p:spPr>
        <p:txBody>
          <a:bodyPr>
            <a:no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Отношения между классами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25144"/>
            <a:ext cx="9144000" cy="1655762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FA4413-24DE-4ED2-B703-609DAF7FC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C8A4E74-53CF-43B7-8A16-81BF6EC552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6702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5C44A9F-0763-4613-B91E-356B14A03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7367FF40-2062-4098-8E11-68A66F3FA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Отношения Часть – Целое</a:t>
            </a:r>
          </a:p>
          <a:p>
            <a:r>
              <a:rPr lang="ru-RU" dirty="0"/>
              <a:t>Часть является частью Целого</a:t>
            </a:r>
          </a:p>
          <a:p>
            <a:r>
              <a:rPr lang="ru-RU" dirty="0"/>
              <a:t>Часть в один и тот же момент может принадлежать нескольким составным объектам</a:t>
            </a:r>
          </a:p>
          <a:p>
            <a:r>
              <a:rPr lang="ru-RU" dirty="0"/>
              <a:t>Целое не управляет своими частями</a:t>
            </a:r>
          </a:p>
          <a:p>
            <a:pPr lvl="1"/>
            <a:r>
              <a:rPr lang="ru-RU" dirty="0"/>
              <a:t>При удалении Целого Часть продолжает существовать</a:t>
            </a:r>
          </a:p>
          <a:p>
            <a:r>
              <a:rPr lang="ru-RU" dirty="0"/>
              <a:t>Часть не знает о существовании Целого</a:t>
            </a:r>
          </a:p>
          <a:p>
            <a:r>
              <a:rPr lang="ru-RU" dirty="0"/>
              <a:t>Транзитивность</a:t>
            </a:r>
          </a:p>
          <a:p>
            <a:pPr lvl="1"/>
            <a:r>
              <a:rPr lang="ru-RU" dirty="0"/>
              <a:t>Ни один из объектов не является прямой или косвенной частью себя</a:t>
            </a:r>
          </a:p>
          <a:p>
            <a:r>
              <a:rPr lang="ru-RU" dirty="0"/>
              <a:t>Класс-агрегат хранит ссылки или указатели на объекты, созданные за пределами класса</a:t>
            </a:r>
          </a:p>
        </p:txBody>
      </p:sp>
    </p:spTree>
    <p:extLst>
      <p:ext uri="{BB962C8B-B14F-4D97-AF65-F5344CB8AC3E}">
        <p14:creationId xmlns:p14="http://schemas.microsoft.com/office/powerpoint/2010/main" val="2248682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CD310B-2E72-4973-98EC-91C6CE71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F86FE0-D540-4805-8D54-2C07AEBB999B}"/>
              </a:ext>
            </a:extLst>
          </p:cNvPr>
          <p:cNvSpPr txBox="1"/>
          <p:nvPr/>
        </p:nvSpPr>
        <p:spPr>
          <a:xfrm>
            <a:off x="1905000" y="1847089"/>
            <a:ext cx="83058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SingleLinkedList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value{};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node_ =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Iterator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Итератор хранит адрес узла списка, но не владеет им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195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1B2240-2ABE-401D-B821-9E8CE853A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Обозначение агрегации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33DA48F-20FE-48AD-A2C8-354136F86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378" y="1847089"/>
            <a:ext cx="9144000" cy="275101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BC35424-F12C-4952-89D5-2E6F32B831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5575" y="5010911"/>
            <a:ext cx="687705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7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3E1AC1-1020-4294-A077-007A71C78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871CF4-AACF-395E-5682-5A4F4F5F3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264" y="2492896"/>
            <a:ext cx="6470104" cy="370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193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2D142-1727-46E9-802D-5C11B0B03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 и делегирование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17AC3E-2C14-4F44-866D-6B0A5CE0B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5520" y="2420888"/>
            <a:ext cx="9098262" cy="428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75445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A3ED60-46B9-4A37-B70A-5752E1E19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 (</a:t>
            </a:r>
            <a:r>
              <a:rPr lang="en-US" dirty="0"/>
              <a:t>Dependency)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C5D6E4-B347-4185-B6F6-AB7F13C142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331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6B10609-342F-4D6F-BA8A-7D410D91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602CA5C1-4842-495A-B15F-9560F130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Отношение «Клиент – Поставщик»</a:t>
            </a:r>
          </a:p>
          <a:p>
            <a:r>
              <a:rPr lang="ru-RU" dirty="0"/>
              <a:t>Возникает в следующих случаях:</a:t>
            </a:r>
          </a:p>
          <a:p>
            <a:pPr lvl="1"/>
            <a:r>
              <a:rPr lang="ru-RU" dirty="0"/>
              <a:t>Поставщик создаётся внутри метода Клиента</a:t>
            </a:r>
          </a:p>
          <a:p>
            <a:pPr lvl="1"/>
            <a:r>
              <a:rPr lang="ru-RU" dirty="0"/>
              <a:t>Поставщик передаётся в метод Клиента</a:t>
            </a:r>
          </a:p>
          <a:p>
            <a:pPr lvl="1"/>
            <a:r>
              <a:rPr lang="ru-RU" dirty="0"/>
              <a:t>Метод Клиента возвращает Поставщика</a:t>
            </a:r>
          </a:p>
          <a:p>
            <a:r>
              <a:rPr lang="ru-RU" dirty="0"/>
              <a:t>Поставщик ничего не знает про Клиента</a:t>
            </a:r>
          </a:p>
          <a:p>
            <a:r>
              <a:rPr lang="ru-RU" dirty="0"/>
              <a:t>Зависимость существует на время вызова метода Клиента</a:t>
            </a:r>
          </a:p>
        </p:txBody>
      </p:sp>
    </p:spTree>
    <p:extLst>
      <p:ext uri="{BB962C8B-B14F-4D97-AF65-F5344CB8AC3E}">
        <p14:creationId xmlns:p14="http://schemas.microsoft.com/office/powerpoint/2010/main" val="140047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53BA4E5-A729-4593-BC5C-A364B445904D}"/>
              </a:ext>
            </a:extLst>
          </p:cNvPr>
          <p:cNvSpPr txBox="1"/>
          <p:nvPr/>
        </p:nvSpPr>
        <p:spPr>
          <a:xfrm>
            <a:off x="839548" y="1497751"/>
            <a:ext cx="9682485" cy="5262979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Client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DependentMethod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1(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DependentMethod2()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supplier.DoSomething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b="1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DependentMethod3()</a:t>
            </a:r>
            <a:r>
              <a:rPr lang="en-US" sz="16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ru-RU" sz="1600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b="1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Supplier</a:t>
            </a:r>
            <a:r>
              <a:rPr lang="ru-RU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{};</a:t>
            </a:r>
            <a:r>
              <a:rPr lang="en-US" sz="1600" b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sz="1600" dirty="0">
              <a:solidFill>
                <a:srgbClr val="0000FF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IndependentMethod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Hello"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E1B1CBAD-0E16-4617-82CD-F2695C037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</p:spTree>
    <p:extLst>
      <p:ext uri="{BB962C8B-B14F-4D97-AF65-F5344CB8AC3E}">
        <p14:creationId xmlns:p14="http://schemas.microsoft.com/office/powerpoint/2010/main" val="18871057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F43C6-9B95-4028-882B-1165568B76B9}"/>
              </a:ext>
            </a:extLst>
          </p:cNvPr>
          <p:cNvSpPr txBox="1"/>
          <p:nvPr/>
        </p:nvSpPr>
        <p:spPr>
          <a:xfrm>
            <a:off x="1415480" y="58846"/>
            <a:ext cx="95405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Document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записи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SaveToStream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output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title_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text_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используется только для чтения документа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LoadFromStream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istream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title_);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.clear();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string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input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line))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_.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empty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 += </a:t>
            </a:r>
            <a:r>
              <a:rPr lang="ru-RU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'\n'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text_ += line;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title_;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1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39A0ED-8DD3-4A0D-BE41-177DCF99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Визуализация 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B699399-666B-4850-8464-3DF2B61BB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программы создаются и взаимодействуют по определённым правилам</a:t>
            </a:r>
          </a:p>
          <a:p>
            <a:r>
              <a:rPr lang="ru-RU" dirty="0"/>
              <a:t>Знание этих правил позволяет создавать программу не методом проб и ошибок, а проектировать её ещё до написания кода</a:t>
            </a:r>
          </a:p>
          <a:p>
            <a:r>
              <a:rPr lang="ru-RU" dirty="0"/>
              <a:t>Можно обсудить архитектуру и распределить работу над программы между программистами</a:t>
            </a:r>
          </a:p>
          <a:p>
            <a:r>
              <a:rPr lang="ru-RU" dirty="0"/>
              <a:t>Можно распределить работу над различными частями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4292201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670F6D-AA93-4847-B11C-B1FD5042CA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296" y="2003869"/>
            <a:ext cx="6840760" cy="3264055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F2AFD21-51D0-42B2-A0D5-D8E2BA6F9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зависимости на диаграммах классов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FA3E94-BB74-4F46-AA91-DE7D08A6D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6" y="5581105"/>
            <a:ext cx="6724389" cy="1020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4985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B3CCF-CE61-427C-AAF4-82B5C967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Транзитивность зависимостей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04AB77-04FD-495C-B5C4-F0A58A2A9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552" y="2696631"/>
            <a:ext cx="8243546" cy="12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7006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E8DAB6-4772-450D-8ECC-CEE2E652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E9D771-8627-4D30-B65A-F280BC027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16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3E383-4A76-4B92-BBFB-A505521E4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E718F9-BF89-439D-9E04-4AD7E170E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10515600" cy="2645648"/>
          </a:xfrm>
        </p:spPr>
        <p:txBody>
          <a:bodyPr>
            <a:normAutofit/>
          </a:bodyPr>
          <a:lstStyle/>
          <a:p>
            <a:r>
              <a:rPr lang="ru-RU" dirty="0"/>
              <a:t>При композиции Целое единолично владеет содержащейся в нём Частью</a:t>
            </a:r>
          </a:p>
          <a:p>
            <a:r>
              <a:rPr lang="ru-RU" dirty="0"/>
              <a:t>Как правило, Целое не отдаёт наружу ссылки на свои Части</a:t>
            </a:r>
          </a:p>
          <a:p>
            <a:r>
              <a:rPr lang="ru-RU" dirty="0"/>
              <a:t>Композиция обозначается стрелкой с закрашенным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ECDB6F-D2E7-4C54-AFCF-05C66930C6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7648" y="4869160"/>
            <a:ext cx="5562600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182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AE12DF-D882-4E0C-8C8F-3CC63F46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Агрегация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098149-C42D-4A71-BF4F-824FD5CD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5480"/>
            <a:ext cx="10730408" cy="221360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При агрегации Целое пользуется Частью совместно с другими объектами и не владеет им единолично</a:t>
            </a:r>
          </a:p>
          <a:p>
            <a:r>
              <a:rPr lang="ru-RU" dirty="0"/>
              <a:t>Состояние Части может измениться из-за обращения к ней других объектов</a:t>
            </a:r>
          </a:p>
          <a:p>
            <a:r>
              <a:rPr lang="ru-RU" dirty="0"/>
              <a:t>Агрегация обозначается стрелкой с </a:t>
            </a:r>
            <a:r>
              <a:rPr lang="ru-RU" dirty="0" err="1"/>
              <a:t>незакрашенным</a:t>
            </a:r>
            <a:r>
              <a:rPr lang="ru-RU" dirty="0"/>
              <a:t> ромбиком.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FC2E4B-0220-4891-9683-8EAE9661D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7528" y="4365104"/>
            <a:ext cx="8229600" cy="237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500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0CBEE5-A4C3-4062-9ED1-190E75573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BCC30E-6F92-4490-8D6D-4B1EB22BA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5463"/>
          </a:xfrm>
        </p:spPr>
        <p:txBody>
          <a:bodyPr/>
          <a:lstStyle/>
          <a:p>
            <a:r>
              <a:rPr lang="ru-RU" dirty="0"/>
              <a:t>Зависимость задаёт отношение вида «‎Клиент-Поставщик»‎.</a:t>
            </a:r>
          </a:p>
          <a:p>
            <a:r>
              <a:rPr lang="ru-RU" dirty="0"/>
              <a:t>Клиент использует переданного ему Поставщика, но не сохраняет ссылку на него в своих полях</a:t>
            </a:r>
          </a:p>
          <a:p>
            <a:pPr lvl="1"/>
            <a:r>
              <a:rPr lang="ru-RU"/>
              <a:t>Либо создаёт  </a:t>
            </a:r>
            <a:endParaRPr lang="ru-RU" dirty="0"/>
          </a:p>
          <a:p>
            <a:r>
              <a:rPr lang="ru-RU" dirty="0"/>
              <a:t>Зависимость обозначается пунктирной стрелкой.</a:t>
            </a:r>
          </a:p>
        </p:txBody>
      </p:sp>
      <p:pic>
        <p:nvPicPr>
          <p:cNvPr id="5" name="Рисунок 4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D42682D8-9DE3-44E9-B326-486DF1D6E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198" y="4869160"/>
            <a:ext cx="7041604" cy="17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7792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615F52A-8D86-426E-B766-1E70D17F6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Выберите корректную диаграмму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C401AB-AAC9-447B-A7CD-1D268E5310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2067" y="3861048"/>
            <a:ext cx="3406711" cy="263421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87466AE-0671-4985-931F-88F00DA81C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566" y="1465639"/>
            <a:ext cx="3596599" cy="278104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62C292F-4AF0-47B5-AED2-BD9A919CE41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1465639"/>
            <a:ext cx="3596599" cy="27810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75C0AC2-F646-4224-8F3E-5609173F5E4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616" y="4029329"/>
            <a:ext cx="3235094" cy="250151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59F0D9A-374F-46C9-B53B-C783C9A2AAE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264" y="1556792"/>
            <a:ext cx="3210635" cy="2482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A1C897-16A3-44CB-AABE-2899E1697328}"/>
              </a:ext>
            </a:extLst>
          </p:cNvPr>
          <p:cNvSpPr txBox="1"/>
          <p:nvPr/>
        </p:nvSpPr>
        <p:spPr>
          <a:xfrm>
            <a:off x="4725834" y="1429078"/>
            <a:ext cx="20647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latin typeface="Apple Color Emoji"/>
              </a:rPr>
              <a:t>✅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8506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2DDA6B-B205-44FB-9002-AC2269452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A450FE-1DFD-47E9-9263-7D0A9C7B3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из способов визуализации структуры программы</a:t>
            </a:r>
          </a:p>
          <a:p>
            <a:r>
              <a:rPr lang="ru-RU" dirty="0"/>
              <a:t>Показывает классы и интерфейсы, их состав и связи между ними</a:t>
            </a:r>
          </a:p>
          <a:p>
            <a:r>
              <a:rPr lang="en-US" dirty="0"/>
              <a:t>UML – </a:t>
            </a:r>
            <a:r>
              <a:rPr lang="ru-RU" dirty="0"/>
              <a:t>универсальный язык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60A991B-FF38-4274-A00D-85B8ED5419B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5520" y="4020439"/>
            <a:ext cx="8820944" cy="26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1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BFE267-D992-4B74-A5FB-7DD145E46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Композиция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D4DA888-5B7B-417D-8854-E5B11DB98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45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4A5E15-5E17-4A6D-9194-572D33F9F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761BE8-4C5F-40DF-8BFA-BB3F4B5C3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Один объект является </a:t>
            </a:r>
            <a:r>
              <a:rPr lang="ru-RU" b="1" dirty="0"/>
              <a:t>Частью</a:t>
            </a:r>
            <a:r>
              <a:rPr lang="ru-RU" dirty="0"/>
              <a:t> другого, составного объекта</a:t>
            </a:r>
          </a:p>
          <a:p>
            <a:r>
              <a:rPr lang="ru-RU" dirty="0"/>
              <a:t>Часть в один момент времени принадлежит только одному составному объекту</a:t>
            </a:r>
          </a:p>
          <a:p>
            <a:r>
              <a:rPr lang="ru-RU" dirty="0"/>
              <a:t>Составной объект управляет своими частями.</a:t>
            </a:r>
          </a:p>
          <a:p>
            <a:pPr lvl="1"/>
            <a:r>
              <a:rPr lang="ru-RU" dirty="0"/>
              <a:t>Часть удаляется при удалении объекта</a:t>
            </a:r>
          </a:p>
          <a:p>
            <a:r>
              <a:rPr lang="ru-RU" dirty="0"/>
              <a:t>Часть обычно не знает о том, в состав каких объектов она входит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классы обычно используют композицию</a:t>
            </a:r>
          </a:p>
        </p:txBody>
      </p:sp>
    </p:spTree>
    <p:extLst>
      <p:ext uri="{BB962C8B-B14F-4D97-AF65-F5344CB8AC3E}">
        <p14:creationId xmlns:p14="http://schemas.microsoft.com/office/powerpoint/2010/main" val="31809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7EDF0C-5F6E-4497-A839-4FCA94CDB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76F067-A745-4012-8CF4-6EB40B0A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3944" cy="4351338"/>
          </a:xfrm>
        </p:spPr>
        <p:txBody>
          <a:bodyPr>
            <a:normAutofit fontScale="92500"/>
          </a:bodyPr>
          <a:lstStyle/>
          <a:p>
            <a:r>
              <a:rPr lang="ru-RU" dirty="0"/>
              <a:t>Точка на плоскости</a:t>
            </a:r>
          </a:p>
          <a:p>
            <a:pPr lvl="1"/>
            <a:r>
              <a:rPr lang="ru-RU" dirty="0"/>
              <a:t>Пара чисел, задающих координаты точки</a:t>
            </a:r>
          </a:p>
          <a:p>
            <a:r>
              <a:rPr lang="ru-RU" dirty="0"/>
              <a:t>Окружность</a:t>
            </a:r>
          </a:p>
          <a:p>
            <a:pPr lvl="1"/>
            <a:r>
              <a:rPr lang="ru-RU" dirty="0"/>
              <a:t>Точка (центр) и число (радиус)</a:t>
            </a:r>
          </a:p>
          <a:p>
            <a:r>
              <a:rPr lang="ru-RU" dirty="0"/>
              <a:t>Класс комплексных чисел</a:t>
            </a:r>
          </a:p>
          <a:p>
            <a:pPr lvl="1"/>
            <a:r>
              <a:rPr lang="ru-RU" dirty="0"/>
              <a:t>Действительная и мнимая часть</a:t>
            </a:r>
            <a:endParaRPr lang="en-US" dirty="0"/>
          </a:p>
          <a:p>
            <a:r>
              <a:rPr lang="ru-RU" dirty="0"/>
              <a:t>Класс рациональных чисел</a:t>
            </a:r>
          </a:p>
          <a:p>
            <a:pPr lvl="1"/>
            <a:r>
              <a:rPr lang="ru-RU" dirty="0"/>
              <a:t>Пара целых чисел - числитель и знаменатель</a:t>
            </a:r>
          </a:p>
          <a:p>
            <a:r>
              <a:rPr lang="ru-RU" dirty="0"/>
              <a:t>Многоугольник</a:t>
            </a:r>
          </a:p>
          <a:p>
            <a:pPr lvl="1"/>
            <a:r>
              <a:rPr lang="ru-RU" dirty="0"/>
              <a:t>Координаты вершин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04880E-E7E2-4F8C-80D3-DB6BEC83767B}"/>
              </a:ext>
            </a:extLst>
          </p:cNvPr>
          <p:cNvSpPr txBox="1"/>
          <p:nvPr/>
        </p:nvSpPr>
        <p:spPr>
          <a:xfrm>
            <a:off x="7536160" y="548680"/>
            <a:ext cx="455711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x, y;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Circle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m_center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m_radius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Complex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real;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Rational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Polygon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std::vector&lt;Point&gt;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m_vertices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86857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B3B5A-2F67-4AD6-8D6A-85F8682D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D436B7-0125-4F27-AD64-3E0F0CC7E1D0}"/>
              </a:ext>
            </a:extLst>
          </p:cNvPr>
          <p:cNvSpPr txBox="1"/>
          <p:nvPr/>
        </p:nvSpPr>
        <p:spPr>
          <a:xfrm>
            <a:off x="1970717" y="1888952"/>
            <a:ext cx="8414054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Книга -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Book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... 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m_title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author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</a:t>
            </a:r>
            <a:r>
              <a:rPr lang="ru-RU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isbn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ISBN - уникальный номер книжного издания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m_publicationYear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Год публикации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Человек - ещё один пример композиции экземпляров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и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Person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string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m_birthYear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3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5B14-FC91-47B1-B3C2-C2A9861DA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Обозначение композиции на диаграммах классов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22C2DE6-3098-45BB-BF6F-A5F58DCB1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0" y="2279550"/>
            <a:ext cx="7080076" cy="437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11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449526-14E0-4BFD-9026-B7A21C8E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Сокрытие данных при композиции</a:t>
            </a:r>
          </a:p>
        </p:txBody>
      </p:sp>
      <p:pic>
        <p:nvPicPr>
          <p:cNvPr id="4" name="Рисунок 3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0653B2E1-2FAF-4320-9BCB-07C0769039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40" y="2132856"/>
            <a:ext cx="8460939" cy="4320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9972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a7197b217475d3226aebdae81613cffabc9f2799"/>
  <p:tag name="ISPRING_RESOURCE_PATHS_HASH_PRESENTER" val="ba372758fdf4f0c1ea3984f80cf9416459824e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2858</TotalTime>
  <Words>2655</Words>
  <Application>Microsoft Office PowerPoint</Application>
  <PresentationFormat>Широкоэкранный</PresentationFormat>
  <Paragraphs>266</Paragraphs>
  <Slides>26</Slides>
  <Notes>23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5" baseType="lpstr">
      <vt:lpstr>Apple Color Emoji</vt:lpstr>
      <vt:lpstr>-apple-system</vt:lpstr>
      <vt:lpstr>Arial</vt:lpstr>
      <vt:lpstr>Calibri</vt:lpstr>
      <vt:lpstr>Calibri Light</vt:lpstr>
      <vt:lpstr>Consolas</vt:lpstr>
      <vt:lpstr>Impact</vt:lpstr>
      <vt:lpstr>SFMono-Regular</vt:lpstr>
      <vt:lpstr>Office Theme</vt:lpstr>
      <vt:lpstr>Отношения между классами</vt:lpstr>
      <vt:lpstr>Визуализация архитектуры</vt:lpstr>
      <vt:lpstr>Диаграмма классов</vt:lpstr>
      <vt:lpstr>Композиция</vt:lpstr>
      <vt:lpstr>Особенности</vt:lpstr>
      <vt:lpstr>Примеры</vt:lpstr>
      <vt:lpstr>Пример</vt:lpstr>
      <vt:lpstr>Обозначение композиции на диаграммах классов</vt:lpstr>
      <vt:lpstr>Сокрытие данных при композиции</vt:lpstr>
      <vt:lpstr>Агрегация</vt:lpstr>
      <vt:lpstr>Особенности</vt:lpstr>
      <vt:lpstr>Примеры</vt:lpstr>
      <vt:lpstr>Обозначение агрегации</vt:lpstr>
      <vt:lpstr>Агрегация и делегирование</vt:lpstr>
      <vt:lpstr>Агрегация и делегирование</vt:lpstr>
      <vt:lpstr>Зависимость (Dependency)</vt:lpstr>
      <vt:lpstr>Особенности</vt:lpstr>
      <vt:lpstr>Пример</vt:lpstr>
      <vt:lpstr>Презентация PowerPoint</vt:lpstr>
      <vt:lpstr>Обозначение зависимости на диаграммах классов</vt:lpstr>
      <vt:lpstr>Транзитивность зависимостей</vt:lpstr>
      <vt:lpstr>Итоги</vt:lpstr>
      <vt:lpstr>Композиция</vt:lpstr>
      <vt:lpstr>Агрегация</vt:lpstr>
      <vt:lpstr>Зависимость</vt:lpstr>
      <vt:lpstr>Выберите корректную диаграмму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Vivid</cp:lastModifiedBy>
  <cp:revision>218</cp:revision>
  <dcterms:created xsi:type="dcterms:W3CDTF">2007-04-12T21:07:55Z</dcterms:created>
  <dcterms:modified xsi:type="dcterms:W3CDTF">2024-05-10T22:52:51Z</dcterms:modified>
</cp:coreProperties>
</file>