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xml" ContentType="application/vnd.openxmlformats-officedocument.presentationml.tags+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tags/tag22.xml" ContentType="application/vnd.openxmlformats-officedocument.presentationml.tags+xml"/>
  <Override PartName="/ppt/notesSlides/notesSlide55.xml" ContentType="application/vnd.openxmlformats-officedocument.presentationml.notesSlide+xml"/>
  <Override PartName="/ppt/tags/tag23.xml" ContentType="application/vnd.openxmlformats-officedocument.presentationml.tags+xml"/>
  <Override PartName="/ppt/notesSlides/notesSlide56.xml" ContentType="application/vnd.openxmlformats-officedocument.presentationml.notesSlide+xml"/>
  <Override PartName="/ppt/tags/tag24.xml" ContentType="application/vnd.openxmlformats-officedocument.presentationml.tags+xml"/>
  <Override PartName="/ppt/notesSlides/notesSlide57.xml" ContentType="application/vnd.openxmlformats-officedocument.presentationml.notesSlide+xml"/>
  <Override PartName="/ppt/tags/tag25.xml" ContentType="application/vnd.openxmlformats-officedocument.presentationml.tags+xml"/>
  <Override PartName="/ppt/notesSlides/notesSlide58.xml" ContentType="application/vnd.openxmlformats-officedocument.presentationml.notesSlide+xml"/>
  <Override PartName="/ppt/tags/tag26.xml" ContentType="application/vnd.openxmlformats-officedocument.presentationml.tags+xml"/>
  <Override PartName="/ppt/notesSlides/notesSlide59.xml" ContentType="application/vnd.openxmlformats-officedocument.presentationml.notesSlide+xml"/>
  <Override PartName="/ppt/tags/tag27.xml" ContentType="application/vnd.openxmlformats-officedocument.presentationml.tags+xml"/>
  <Override PartName="/ppt/notesSlides/notesSlide60.xml" ContentType="application/vnd.openxmlformats-officedocument.presentationml.notesSlide+xml"/>
  <Override PartName="/ppt/tags/tag28.xml" ContentType="application/vnd.openxmlformats-officedocument.presentationml.tags+xml"/>
  <Override PartName="/ppt/notesSlides/notesSlide61.xml" ContentType="application/vnd.openxmlformats-officedocument.presentationml.notesSlide+xml"/>
  <Override PartName="/ppt/tags/tag29.xml" ContentType="application/vnd.openxmlformats-officedocument.presentationml.tags+xml"/>
  <Override PartName="/ppt/notesSlides/notesSlide62.xml" ContentType="application/vnd.openxmlformats-officedocument.presentationml.notesSlide+xml"/>
  <Override PartName="/ppt/tags/tag30.xml" ContentType="application/vnd.openxmlformats-officedocument.presentationml.tags+xml"/>
  <Override PartName="/ppt/notesSlides/notesSlide63.xml" ContentType="application/vnd.openxmlformats-officedocument.presentationml.notesSlide+xml"/>
  <Override PartName="/ppt/tags/tag31.xml" ContentType="application/vnd.openxmlformats-officedocument.presentationml.tags+xml"/>
  <Override PartName="/ppt/notesSlides/notesSlide64.xml" ContentType="application/vnd.openxmlformats-officedocument.presentationml.notesSlide+xml"/>
  <Override PartName="/ppt/tags/tag32.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33.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34.xml" ContentType="application/vnd.openxmlformats-officedocument.presentationml.tags+xml"/>
  <Override PartName="/ppt/notesSlides/notesSlide72.xml" ContentType="application/vnd.openxmlformats-officedocument.presentationml.notesSlide+xml"/>
  <Override PartName="/ppt/tags/tag35.xml" ContentType="application/vnd.openxmlformats-officedocument.presentationml.tags+xml"/>
  <Override PartName="/ppt/notesSlides/notesSlide73.xml" ContentType="application/vnd.openxmlformats-officedocument.presentationml.notesSlide+xml"/>
  <Override PartName="/ppt/tags/tag36.xml" ContentType="application/vnd.openxmlformats-officedocument.presentationml.tags+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37.xml" ContentType="application/vnd.openxmlformats-officedocument.presentationml.tags+xml"/>
  <Override PartName="/ppt/notesSlides/notesSlide76.xml" ContentType="application/vnd.openxmlformats-officedocument.presentationml.notesSlide+xml"/>
  <Override PartName="/ppt/tags/tag38.xml" ContentType="application/vnd.openxmlformats-officedocument.presentationml.tags+xml"/>
  <Override PartName="/ppt/notesSlides/notesSlide77.xml" ContentType="application/vnd.openxmlformats-officedocument.presentationml.notesSlide+xml"/>
  <Override PartName="/ppt/tags/tag39.xml" ContentType="application/vnd.openxmlformats-officedocument.presentationml.tags+xml"/>
  <Override PartName="/ppt/notesSlides/notesSlide78.xml" ContentType="application/vnd.openxmlformats-officedocument.presentationml.notesSlide+xml"/>
  <Override PartName="/ppt/tags/tag40.xml" ContentType="application/vnd.openxmlformats-officedocument.presentationml.tags+xml"/>
  <Override PartName="/ppt/notesSlides/notesSlide79.xml" ContentType="application/vnd.openxmlformats-officedocument.presentationml.notesSlide+xml"/>
  <Override PartName="/ppt/tags/tag41.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tags/tag42.xml" ContentType="application/vnd.openxmlformats-officedocument.presentationml.tags+xml"/>
  <Override PartName="/ppt/notesSlides/notesSlide82.xml" ContentType="application/vnd.openxmlformats-officedocument.presentationml.notesSlide+xml"/>
  <Override PartName="/ppt/tags/tag43.xml" ContentType="application/vnd.openxmlformats-officedocument.presentationml.tags+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tags/tag44.xml" ContentType="application/vnd.openxmlformats-officedocument.presentationml.tags+xml"/>
  <Override PartName="/ppt/notesSlides/notesSlide85.xml" ContentType="application/vnd.openxmlformats-officedocument.presentationml.notesSlide+xml"/>
  <Override PartName="/ppt/tags/tag45.xml" ContentType="application/vnd.openxmlformats-officedocument.presentationml.tags+xml"/>
  <Override PartName="/ppt/notesSlides/notesSlide86.xml" ContentType="application/vnd.openxmlformats-officedocument.presentationml.notesSlide+xml"/>
  <Override PartName="/ppt/tags/tag46.xml" ContentType="application/vnd.openxmlformats-officedocument.presentationml.tags+xml"/>
  <Override PartName="/ppt/notesSlides/notesSlide87.xml" ContentType="application/vnd.openxmlformats-officedocument.presentationml.notesSlide+xml"/>
  <Override PartName="/ppt/tags/tag47.xml" ContentType="application/vnd.openxmlformats-officedocument.presentationml.tags+xml"/>
  <Override PartName="/ppt/notesSlides/notesSlide88.xml" ContentType="application/vnd.openxmlformats-officedocument.presentationml.notesSlide+xml"/>
  <Override PartName="/ppt/comments/modernComment_1D9_74DD5B5E.xml" ContentType="application/vnd.ms-powerpoint.comments+xml"/>
  <Override PartName="/ppt/tags/tag48.xml" ContentType="application/vnd.openxmlformats-officedocument.presentationml.tags+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tags/tag49.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50.xml" ContentType="application/vnd.openxmlformats-officedocument.presentationml.tags+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51.xml" ContentType="application/vnd.openxmlformats-officedocument.presentationml.tags+xml"/>
  <Override PartName="/ppt/notesSlides/notesSlide96.xml" ContentType="application/vnd.openxmlformats-officedocument.presentationml.notesSlide+xml"/>
  <Override PartName="/ppt/tags/tag52.xml" ContentType="application/vnd.openxmlformats-officedocument.presentationml.tags+xml"/>
  <Override PartName="/ppt/notesSlides/notesSlide97.xml" ContentType="application/vnd.openxmlformats-officedocument.presentationml.notesSlide+xml"/>
  <Override PartName="/ppt/tags/tag53.xml" ContentType="application/vnd.openxmlformats-officedocument.presentationml.tags+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tags/tag54.xml" ContentType="application/vnd.openxmlformats-officedocument.presentationml.tags+xml"/>
  <Override PartName="/ppt/notesSlides/notesSlide100.xml" ContentType="application/vnd.openxmlformats-officedocument.presentationml.notesSlide+xml"/>
  <Override PartName="/ppt/tags/tag55.xml" ContentType="application/vnd.openxmlformats-officedocument.presentationml.tags+xml"/>
  <Override PartName="/ppt/notesSlides/notesSlide101.xml" ContentType="application/vnd.openxmlformats-officedocument.presentationml.notesSlide+xml"/>
  <Override PartName="/ppt/tags/tag56.xml" ContentType="application/vnd.openxmlformats-officedocument.presentationml.tags+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tags/tag57.xml" ContentType="application/vnd.openxmlformats-officedocument.presentationml.tags+xml"/>
  <Override PartName="/ppt/notesSlides/notesSlide138.xml" ContentType="application/vnd.openxmlformats-officedocument.presentationml.notesSlide+xml"/>
  <Override PartName="/ppt/tags/tag58.xml" ContentType="application/vnd.openxmlformats-officedocument.presentationml.tags+xml"/>
  <Override PartName="/ppt/notesSlides/notesSlide139.xml" ContentType="application/vnd.openxmlformats-officedocument.presentationml.notesSlide+xml"/>
  <Override PartName="/ppt/tags/tag59.xml" ContentType="application/vnd.openxmlformats-officedocument.presentationml.tags+xml"/>
  <Override PartName="/ppt/notesSlides/notesSlide140.xml" ContentType="application/vnd.openxmlformats-officedocument.presentationml.notesSlide+xml"/>
  <Override PartName="/ppt/tags/tag60.xml" ContentType="application/vnd.openxmlformats-officedocument.presentationml.tags+xml"/>
  <Override PartName="/ppt/notesSlides/notesSlide141.xml" ContentType="application/vnd.openxmlformats-officedocument.presentationml.notesSlide+xml"/>
  <Override PartName="/ppt/tags/tag61.xml" ContentType="application/vnd.openxmlformats-officedocument.presentationml.tags+xml"/>
  <Override PartName="/ppt/notesSlides/notesSlide142.xml" ContentType="application/vnd.openxmlformats-officedocument.presentationml.notesSlide+xml"/>
  <Override PartName="/ppt/tags/tag62.xml" ContentType="application/vnd.openxmlformats-officedocument.presentationml.tags+xml"/>
  <Override PartName="/ppt/notesSlides/notesSlide143.xml" ContentType="application/vnd.openxmlformats-officedocument.presentationml.notesSlide+xml"/>
  <Override PartName="/ppt/tags/tag63.xml" ContentType="application/vnd.openxmlformats-officedocument.presentationml.tags+xml"/>
  <Override PartName="/ppt/notesSlides/notesSlide144.xml" ContentType="application/vnd.openxmlformats-officedocument.presentationml.notesSlide+xml"/>
  <Override PartName="/ppt/tags/tag64.xml" ContentType="application/vnd.openxmlformats-officedocument.presentationml.tags+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tags/tag65.xml" ContentType="application/vnd.openxmlformats-officedocument.presentationml.tags+xml"/>
  <Override PartName="/ppt/notesSlides/notesSlide147.xml" ContentType="application/vnd.openxmlformats-officedocument.presentationml.notesSlide+xml"/>
  <Override PartName="/ppt/tags/tag66.xml" ContentType="application/vnd.openxmlformats-officedocument.presentationml.tags+xml"/>
  <Override PartName="/ppt/notesSlides/notesSlide148.xml" ContentType="application/vnd.openxmlformats-officedocument.presentationml.notesSlide+xml"/>
  <Override PartName="/ppt/tags/tag67.xml" ContentType="application/vnd.openxmlformats-officedocument.presentationml.tags+xml"/>
  <Override PartName="/ppt/notesSlides/notesSlide149.xml" ContentType="application/vnd.openxmlformats-officedocument.presentationml.notesSlide+xml"/>
  <Override PartName="/ppt/tags/tag68.xml" ContentType="application/vnd.openxmlformats-officedocument.presentationml.tags+xml"/>
  <Override PartName="/ppt/notesSlides/notesSlide150.xml" ContentType="application/vnd.openxmlformats-officedocument.presentationml.notesSlide+xml"/>
  <Override PartName="/ppt/tags/tag69.xml" ContentType="application/vnd.openxmlformats-officedocument.presentationml.tags+xml"/>
  <Override PartName="/ppt/notesSlides/notesSlide151.xml" ContentType="application/vnd.openxmlformats-officedocument.presentationml.notesSlide+xml"/>
  <Override PartName="/ppt/tags/tag70.xml" ContentType="application/vnd.openxmlformats-officedocument.presentationml.tags+xml"/>
  <Override PartName="/ppt/notesSlides/notesSlide152.xml" ContentType="application/vnd.openxmlformats-officedocument.presentationml.notesSlide+xml"/>
  <Override PartName="/ppt/tags/tag71.xml" ContentType="application/vnd.openxmlformats-officedocument.presentationml.tags+xml"/>
  <Override PartName="/ppt/notesSlides/notesSlide153.xml" ContentType="application/vnd.openxmlformats-officedocument.presentationml.notesSlide+xml"/>
  <Override PartName="/ppt/tags/tag72.xml" ContentType="application/vnd.openxmlformats-officedocument.presentationml.tags+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tags/tag73.xml" ContentType="application/vnd.openxmlformats-officedocument.presentationml.tags+xml"/>
  <Override PartName="/ppt/notesSlides/notesSlide156.xml" ContentType="application/vnd.openxmlformats-officedocument.presentationml.notesSlide+xml"/>
  <Override PartName="/ppt/tags/tag74.xml" ContentType="application/vnd.openxmlformats-officedocument.presentationml.tags+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tags/tag75.xml" ContentType="application/vnd.openxmlformats-officedocument.presentationml.tags+xml"/>
  <Override PartName="/ppt/notesSlides/notesSlide159.xml" ContentType="application/vnd.openxmlformats-officedocument.presentationml.notesSlide+xml"/>
  <Override PartName="/ppt/tags/tag76.xml" ContentType="application/vnd.openxmlformats-officedocument.presentationml.tags+xml"/>
  <Override PartName="/ppt/notesSlides/notesSlide160.xml" ContentType="application/vnd.openxmlformats-officedocument.presentationml.notesSlide+xml"/>
  <Override PartName="/ppt/tags/tag77.xml" ContentType="application/vnd.openxmlformats-officedocument.presentationml.tags+xml"/>
  <Override PartName="/ppt/notesSlides/notesSlide161.xml" ContentType="application/vnd.openxmlformats-officedocument.presentationml.notesSlide+xml"/>
  <Override PartName="/ppt/tags/tag78.xml" ContentType="application/vnd.openxmlformats-officedocument.presentationml.tags+xml"/>
  <Override PartName="/ppt/notesSlides/notesSlide162.xml" ContentType="application/vnd.openxmlformats-officedocument.presentationml.notesSlide+xml"/>
  <Override PartName="/ppt/tags/tag79.xml" ContentType="application/vnd.openxmlformats-officedocument.presentationml.tags+xml"/>
  <Override PartName="/ppt/notesSlides/notesSlide163.xml" ContentType="application/vnd.openxmlformats-officedocument.presentationml.notesSlide+xml"/>
  <Override PartName="/ppt/tags/tag80.xml" ContentType="application/vnd.openxmlformats-officedocument.presentationml.tags+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tags/tag81.xml" ContentType="application/vnd.openxmlformats-officedocument.presentationml.tags+xml"/>
  <Override PartName="/ppt/notesSlides/notesSlide166.xml" ContentType="application/vnd.openxmlformats-officedocument.presentationml.notesSlide+xml"/>
  <Override PartName="/ppt/tags/tag82.xml" ContentType="application/vnd.openxmlformats-officedocument.presentationml.tags+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0"/>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304" r:id="rId18"/>
    <p:sldId id="305" r:id="rId19"/>
    <p:sldId id="306" r:id="rId20"/>
    <p:sldId id="308" r:id="rId21"/>
    <p:sldId id="307" r:id="rId22"/>
    <p:sldId id="276" r:id="rId23"/>
    <p:sldId id="277" r:id="rId24"/>
    <p:sldId id="479" r:id="rId25"/>
    <p:sldId id="278" r:id="rId26"/>
    <p:sldId id="279" r:id="rId27"/>
    <p:sldId id="281" r:id="rId28"/>
    <p:sldId id="282" r:id="rId29"/>
    <p:sldId id="283" r:id="rId30"/>
    <p:sldId id="284" r:id="rId31"/>
    <p:sldId id="291" r:id="rId32"/>
    <p:sldId id="285" r:id="rId33"/>
    <p:sldId id="286" r:id="rId34"/>
    <p:sldId id="287" r:id="rId35"/>
    <p:sldId id="288" r:id="rId36"/>
    <p:sldId id="289" r:id="rId37"/>
    <p:sldId id="486" r:id="rId38"/>
    <p:sldId id="316" r:id="rId39"/>
    <p:sldId id="317" r:id="rId40"/>
    <p:sldId id="480" r:id="rId41"/>
    <p:sldId id="319" r:id="rId42"/>
    <p:sldId id="514" r:id="rId43"/>
    <p:sldId id="481" r:id="rId44"/>
    <p:sldId id="482" r:id="rId45"/>
    <p:sldId id="321" r:id="rId46"/>
    <p:sldId id="483" r:id="rId47"/>
    <p:sldId id="323" r:id="rId48"/>
    <p:sldId id="324" r:id="rId49"/>
    <p:sldId id="325" r:id="rId50"/>
    <p:sldId id="326" r:id="rId51"/>
    <p:sldId id="327" r:id="rId52"/>
    <p:sldId id="328" r:id="rId53"/>
    <p:sldId id="329" r:id="rId54"/>
    <p:sldId id="330" r:id="rId55"/>
    <p:sldId id="331" r:id="rId56"/>
    <p:sldId id="513"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8" r:id="rId73"/>
    <p:sldId id="347" r:id="rId74"/>
    <p:sldId id="353" r:id="rId75"/>
    <p:sldId id="354" r:id="rId76"/>
    <p:sldId id="355" r:id="rId77"/>
    <p:sldId id="356" r:id="rId78"/>
    <p:sldId id="357" r:id="rId79"/>
    <p:sldId id="358" r:id="rId80"/>
    <p:sldId id="359" r:id="rId81"/>
    <p:sldId id="370" r:id="rId82"/>
    <p:sldId id="371" r:id="rId83"/>
    <p:sldId id="372" r:id="rId84"/>
    <p:sldId id="360" r:id="rId85"/>
    <p:sldId id="373" r:id="rId86"/>
    <p:sldId id="374" r:id="rId87"/>
    <p:sldId id="362" r:id="rId88"/>
    <p:sldId id="364" r:id="rId89"/>
    <p:sldId id="375" r:id="rId90"/>
    <p:sldId id="367" r:id="rId91"/>
    <p:sldId id="368" r:id="rId92"/>
    <p:sldId id="269" r:id="rId93"/>
    <p:sldId id="292" r:id="rId94"/>
    <p:sldId id="293" r:id="rId95"/>
    <p:sldId id="296" r:id="rId96"/>
    <p:sldId id="297" r:id="rId97"/>
    <p:sldId id="298" r:id="rId98"/>
    <p:sldId id="294" r:id="rId99"/>
    <p:sldId id="295" r:id="rId100"/>
    <p:sldId id="299" r:id="rId101"/>
    <p:sldId id="300" r:id="rId102"/>
    <p:sldId id="301" r:id="rId103"/>
    <p:sldId id="302" r:id="rId104"/>
    <p:sldId id="303" r:id="rId105"/>
    <p:sldId id="432" r:id="rId106"/>
    <p:sldId id="309" r:id="rId107"/>
    <p:sldId id="311" r:id="rId108"/>
    <p:sldId id="312" r:id="rId109"/>
    <p:sldId id="313" r:id="rId110"/>
    <p:sldId id="314" r:id="rId111"/>
    <p:sldId id="376" r:id="rId112"/>
    <p:sldId id="377" r:id="rId113"/>
    <p:sldId id="378" r:id="rId114"/>
    <p:sldId id="380" r:id="rId115"/>
    <p:sldId id="379" r:id="rId116"/>
    <p:sldId id="381" r:id="rId117"/>
    <p:sldId id="382" r:id="rId118"/>
    <p:sldId id="383" r:id="rId119"/>
    <p:sldId id="384" r:id="rId120"/>
    <p:sldId id="385" r:id="rId121"/>
    <p:sldId id="386" r:id="rId122"/>
    <p:sldId id="405" r:id="rId123"/>
    <p:sldId id="387" r:id="rId124"/>
    <p:sldId id="388" r:id="rId125"/>
    <p:sldId id="433" r:id="rId126"/>
    <p:sldId id="434" r:id="rId127"/>
    <p:sldId id="435" r:id="rId128"/>
    <p:sldId id="436" r:id="rId129"/>
    <p:sldId id="437" r:id="rId130"/>
    <p:sldId id="465" r:id="rId131"/>
    <p:sldId id="471" r:id="rId132"/>
    <p:sldId id="466" r:id="rId133"/>
    <p:sldId id="467" r:id="rId134"/>
    <p:sldId id="468" r:id="rId135"/>
    <p:sldId id="469" r:id="rId136"/>
    <p:sldId id="470" r:id="rId137"/>
    <p:sldId id="472" r:id="rId138"/>
    <p:sldId id="473" r:id="rId139"/>
    <p:sldId id="474" r:id="rId140"/>
    <p:sldId id="475" r:id="rId141"/>
    <p:sldId id="515" r:id="rId142"/>
    <p:sldId id="439" r:id="rId143"/>
    <p:sldId id="440" r:id="rId144"/>
    <p:sldId id="460" r:id="rId145"/>
    <p:sldId id="445" r:id="rId146"/>
    <p:sldId id="446" r:id="rId147"/>
    <p:sldId id="461" r:id="rId148"/>
    <p:sldId id="485" r:id="rId149"/>
    <p:sldId id="484" r:id="rId150"/>
    <p:sldId id="441" r:id="rId151"/>
    <p:sldId id="442" r:id="rId152"/>
    <p:sldId id="443" r:id="rId153"/>
    <p:sldId id="444" r:id="rId154"/>
    <p:sldId id="462" r:id="rId155"/>
    <p:sldId id="463" r:id="rId156"/>
    <p:sldId id="464" r:id="rId157"/>
    <p:sldId id="476" r:id="rId158"/>
    <p:sldId id="447" r:id="rId159"/>
    <p:sldId id="448" r:id="rId160"/>
    <p:sldId id="449" r:id="rId161"/>
    <p:sldId id="450" r:id="rId162"/>
    <p:sldId id="451" r:id="rId163"/>
    <p:sldId id="452" r:id="rId164"/>
    <p:sldId id="453" r:id="rId165"/>
    <p:sldId id="454" r:id="rId166"/>
    <p:sldId id="455" r:id="rId167"/>
    <p:sldId id="456" r:id="rId168"/>
    <p:sldId id="457" r:id="rId169"/>
    <p:sldId id="458" r:id="rId170"/>
    <p:sldId id="459" r:id="rId171"/>
    <p:sldId id="352" r:id="rId172"/>
    <p:sldId id="488" r:id="rId173"/>
    <p:sldId id="487" r:id="rId174"/>
    <p:sldId id="489" r:id="rId175"/>
    <p:sldId id="490" r:id="rId176"/>
    <p:sldId id="491" r:id="rId177"/>
    <p:sldId id="492" r:id="rId178"/>
    <p:sldId id="493" r:id="rId179"/>
    <p:sldId id="349" r:id="rId180"/>
    <p:sldId id="494" r:id="rId181"/>
    <p:sldId id="495" r:id="rId182"/>
    <p:sldId id="496" r:id="rId183"/>
    <p:sldId id="497" r:id="rId184"/>
    <p:sldId id="498" r:id="rId185"/>
    <p:sldId id="499" r:id="rId186"/>
    <p:sldId id="500" r:id="rId187"/>
    <p:sldId id="501" r:id="rId188"/>
    <p:sldId id="502" r:id="rId189"/>
    <p:sldId id="503" r:id="rId190"/>
    <p:sldId id="504" r:id="rId191"/>
    <p:sldId id="505" r:id="rId192"/>
    <p:sldId id="506" r:id="rId193"/>
    <p:sldId id="507" r:id="rId194"/>
    <p:sldId id="508" r:id="rId195"/>
    <p:sldId id="509" r:id="rId196"/>
    <p:sldId id="510" r:id="rId197"/>
    <p:sldId id="511" r:id="rId198"/>
    <p:sldId id="512" r:id="rId199"/>
    <p:sldId id="350" r:id="rId200"/>
    <p:sldId id="351" r:id="rId201"/>
    <p:sldId id="389" r:id="rId202"/>
    <p:sldId id="390" r:id="rId203"/>
    <p:sldId id="391" r:id="rId204"/>
    <p:sldId id="392" r:id="rId205"/>
    <p:sldId id="393" r:id="rId206"/>
    <p:sldId id="394" r:id="rId207"/>
    <p:sldId id="395" r:id="rId208"/>
    <p:sldId id="396" r:id="rId209"/>
    <p:sldId id="398" r:id="rId210"/>
    <p:sldId id="399" r:id="rId211"/>
    <p:sldId id="400" r:id="rId212"/>
    <p:sldId id="401" r:id="rId213"/>
    <p:sldId id="402" r:id="rId214"/>
    <p:sldId id="403" r:id="rId215"/>
    <p:sldId id="404" r:id="rId216"/>
    <p:sldId id="408" r:id="rId217"/>
    <p:sldId id="409" r:id="rId218"/>
    <p:sldId id="410" r:id="rId219"/>
    <p:sldId id="411" r:id="rId220"/>
    <p:sldId id="412" r:id="rId221"/>
    <p:sldId id="413" r:id="rId222"/>
    <p:sldId id="414" r:id="rId223"/>
    <p:sldId id="415" r:id="rId224"/>
    <p:sldId id="416" r:id="rId225"/>
    <p:sldId id="417" r:id="rId226"/>
    <p:sldId id="418" r:id="rId227"/>
    <p:sldId id="419" r:id="rId228"/>
    <p:sldId id="420" r:id="rId229"/>
    <p:sldId id="421" r:id="rId230"/>
    <p:sldId id="422" r:id="rId231"/>
    <p:sldId id="424" r:id="rId232"/>
    <p:sldId id="425" r:id="rId233"/>
    <p:sldId id="426" r:id="rId234"/>
    <p:sldId id="427" r:id="rId235"/>
    <p:sldId id="428" r:id="rId236"/>
    <p:sldId id="429" r:id="rId237"/>
    <p:sldId id="430" r:id="rId238"/>
    <p:sldId id="431" r:id="rId239"/>
  </p:sldIdLst>
  <p:sldSz cx="9144000" cy="6858000" type="screen4x3"/>
  <p:notesSz cx="6858000" cy="9144000"/>
  <p:custDataLst>
    <p:tags r:id="rId241"/>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257"/>
            <p14:sldId id="258"/>
            <p14:sldId id="270"/>
            <p14:sldId id="266"/>
            <p14:sldId id="260"/>
            <p14:sldId id="262"/>
            <p14:sldId id="477"/>
            <p14:sldId id="263"/>
            <p14:sldId id="265"/>
            <p14:sldId id="264"/>
            <p14:sldId id="478"/>
            <p14:sldId id="267"/>
            <p14:sldId id="268"/>
            <p14:sldId id="271"/>
            <p14:sldId id="272"/>
            <p14:sldId id="304"/>
            <p14:sldId id="305"/>
            <p14:sldId id="306"/>
            <p14:sldId id="308"/>
            <p14:sldId id="307"/>
            <p14:sldId id="276"/>
            <p14:sldId id="277"/>
            <p14:sldId id="479"/>
            <p14:sldId id="278"/>
            <p14:sldId id="279"/>
            <p14:sldId id="281"/>
            <p14:sldId id="282"/>
            <p14:sldId id="283"/>
            <p14:sldId id="284"/>
            <p14:sldId id="291"/>
            <p14:sldId id="285"/>
            <p14:sldId id="286"/>
            <p14:sldId id="287"/>
            <p14:sldId id="288"/>
            <p14:sldId id="289"/>
          </p14:sldIdLst>
        </p14:section>
        <p14:section name="Операторы" id="{8F5EA601-4308-4A6E-AC45-B85FC39CF690}">
          <p14:sldIdLst>
            <p14:sldId id="486"/>
            <p14:sldId id="316"/>
            <p14:sldId id="317"/>
            <p14:sldId id="480"/>
            <p14:sldId id="319"/>
            <p14:sldId id="514"/>
            <p14:sldId id="481"/>
            <p14:sldId id="482"/>
            <p14:sldId id="321"/>
            <p14:sldId id="483"/>
            <p14:sldId id="323"/>
            <p14:sldId id="324"/>
            <p14:sldId id="325"/>
            <p14:sldId id="326"/>
            <p14:sldId id="327"/>
            <p14:sldId id="328"/>
            <p14:sldId id="329"/>
            <p14:sldId id="330"/>
            <p14:sldId id="331"/>
            <p14:sldId id="513"/>
            <p14:sldId id="332"/>
            <p14:sldId id="333"/>
            <p14:sldId id="334"/>
            <p14:sldId id="335"/>
            <p14:sldId id="336"/>
            <p14:sldId id="337"/>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80"/>
            <p14:sldId id="379"/>
            <p14:sldId id="381"/>
            <p14:sldId id="382"/>
            <p14:sldId id="383"/>
            <p14:sldId id="384"/>
            <p14:sldId id="385"/>
            <p14:sldId id="386"/>
          </p14:sldIdLst>
        </p14:section>
        <p14:section name="Пространства имён" id="{6F2FE1EE-37FB-47FE-93AC-1AE796999B30}">
          <p14:sldIdLst>
            <p14:sldId id="405"/>
            <p14:sldId id="387"/>
            <p14:sldId id="388"/>
          </p14:sldIdLst>
        </p14:section>
        <p14:section name="Стандартная библиотека" id="{D76DA428-86A2-42CE-99EA-D25B25631D55}">
          <p14:sldIdLst>
            <p14:sldId id="433"/>
            <p14:sldId id="434"/>
            <p14:sldId id="435"/>
            <p14:sldId id="436"/>
            <p14:sldId id="437"/>
            <p14:sldId id="465"/>
            <p14:sldId id="471"/>
            <p14:sldId id="466"/>
            <p14:sldId id="467"/>
            <p14:sldId id="468"/>
            <p14:sldId id="469"/>
            <p14:sldId id="470"/>
            <p14:sldId id="472"/>
            <p14:sldId id="473"/>
            <p14:sldId id="474"/>
            <p14:sldId id="475"/>
            <p14:sldId id="515"/>
            <p14:sldId id="439"/>
            <p14:sldId id="440"/>
            <p14:sldId id="460"/>
            <p14:sldId id="445"/>
            <p14:sldId id="446"/>
            <p14:sldId id="461"/>
            <p14:sldId id="485"/>
            <p14:sldId id="484"/>
            <p14:sldId id="441"/>
            <p14:sldId id="442"/>
            <p14:sldId id="443"/>
            <p14:sldId id="444"/>
            <p14:sldId id="462"/>
            <p14:sldId id="463"/>
            <p14:sldId id="464"/>
            <p14:sldId id="476"/>
            <p14:sldId id="447"/>
            <p14:sldId id="448"/>
            <p14:sldId id="449"/>
            <p14:sldId id="450"/>
            <p14:sldId id="451"/>
            <p14:sldId id="452"/>
            <p14:sldId id="453"/>
            <p14:sldId id="454"/>
            <p14:sldId id="455"/>
            <p14:sldId id="456"/>
            <p14:sldId id="457"/>
            <p14:sldId id="458"/>
            <p14:sldId id="459"/>
          </p14:sldIdLst>
        </p14:section>
        <p14:section name="Указатели" id="{614234C3-F438-4BA1-8CCC-D915472788FC}">
          <p14:sldIdLst>
            <p14:sldId id="352"/>
            <p14:sldId id="488"/>
            <p14:sldId id="487"/>
            <p14:sldId id="489"/>
            <p14:sldId id="490"/>
            <p14:sldId id="491"/>
            <p14:sldId id="492"/>
            <p14:sldId id="493"/>
            <p14:sldId id="349"/>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350"/>
            <p14:sldId id="351"/>
            <p14:sldId id="389"/>
            <p14:sldId id="390"/>
            <p14:sldId id="391"/>
            <p14:sldId id="392"/>
            <p14:sldId id="393"/>
            <p14:sldId id="394"/>
            <p14:sldId id="395"/>
            <p14:sldId id="396"/>
            <p14:sldId id="398"/>
            <p14:sldId id="399"/>
            <p14:sldId id="400"/>
            <p14:sldId id="401"/>
            <p14:sldId id="402"/>
            <p14:sldId id="403"/>
            <p14:sldId id="404"/>
            <p14:sldId id="408"/>
            <p14:sldId id="409"/>
            <p14:sldId id="410"/>
            <p14:sldId id="411"/>
            <p14:sldId id="412"/>
            <p14:sldId id="413"/>
            <p14:sldId id="414"/>
            <p14:sldId id="415"/>
            <p14:sldId id="416"/>
            <p14:sldId id="417"/>
            <p14:sldId id="418"/>
            <p14:sldId id="419"/>
            <p14:sldId id="420"/>
            <p14:sldId id="421"/>
            <p14:sldId id="422"/>
            <p14:sldId id="424"/>
            <p14:sldId id="425"/>
            <p14:sldId id="426"/>
            <p14:sldId id="427"/>
            <p14:sldId id="428"/>
            <p14:sldId id="429"/>
            <p14:sldId id="430"/>
            <p14:sldId id="4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21" autoAdjust="0"/>
    <p:restoredTop sz="76759" autoAdjust="0"/>
  </p:normalViewPr>
  <p:slideViewPr>
    <p:cSldViewPr>
      <p:cViewPr varScale="1">
        <p:scale>
          <a:sx n="84" d="100"/>
          <a:sy n="84" d="100"/>
        </p:scale>
        <p:origin x="2310" y="51"/>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notesMaster" Target="notesMasters/notes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tags" Target="tags/tag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microsoft.com/office/2018/10/relationships/authors" Target="authors.xml"/><Relationship Id="rId106" Type="http://schemas.openxmlformats.org/officeDocument/2006/relationships/slide" Target="slides/slide105.xml"/><Relationship Id="rId127" Type="http://schemas.openxmlformats.org/officeDocument/2006/relationships/slide" Target="slides/slide126.xml"/></Relationships>
</file>

<file path=ppt/comments/modernComment_1D9_74DD5B5E.xml><?xml version="1.0" encoding="utf-8"?>
<p188:cmLst xmlns:a="http://schemas.openxmlformats.org/drawingml/2006/main" xmlns:r="http://schemas.openxmlformats.org/officeDocument/2006/relationships" xmlns:p188="http://schemas.microsoft.com/office/powerpoint/2018/8/main">
  <p188:cm id="{ECB33CB3-58B6-4933-9E8D-20C8EDBF70B7}" authorId="{12722E03-E50A-125D-914E-77E41B71B406}" created="2022-01-26T06:02:45.035">
    <pc:sldMkLst xmlns:pc="http://schemas.microsoft.com/office/powerpoint/2013/main/command">
      <pc:docMk/>
      <pc:sldMk cId="1960663902" sldId="473"/>
    </pc:sldMkLst>
    <p188:txBody>
      <a:bodyPr/>
      <a:lstStyle/>
      <a:p>
        <a:r>
          <a:rPr lang="ru-RU"/>
          <a:t>Добавить иллюстрацию, поясняющую работу string_view</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pPr/>
              <a:t>10.02.2023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pPr/>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200.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161</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162</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164</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165</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166</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168</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169</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170</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172</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173</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174</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175</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pPr/>
              <a:t>176</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178</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179</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Размер указателей равен размеру адреса на </a:t>
            </a:r>
            <a:r>
              <a:rPr lang="ru-RU" dirty="0" err="1"/>
              <a:t>кнкретной</a:t>
            </a:r>
            <a:r>
              <a:rPr lang="ru-RU" dirty="0"/>
              <a:t> платформе и не зависит от размера самих объектов. </a:t>
            </a:r>
            <a:endParaRPr lang="en-US" dirty="0"/>
          </a:p>
          <a:p>
            <a:r>
              <a:rPr lang="ru-RU"/>
              <a:t>Типичный размер и выравнивание указателя на 32-битной платформе равны четырём байтам, а на 64-разрядной — восьми.</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180</a:t>
            </a:fld>
            <a:endParaRPr lang="ru-RU"/>
          </a:p>
        </p:txBody>
      </p:sp>
    </p:spTree>
    <p:extLst>
      <p:ext uri="{BB962C8B-B14F-4D97-AF65-F5344CB8AC3E}">
        <p14:creationId xmlns:p14="http://schemas.microsoft.com/office/powerpoint/2010/main" val="190328697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pPr/>
              <a:t>181</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18</a:t>
            </a:fld>
            <a:endParaRPr lang="ru-RU"/>
          </a:p>
        </p:txBody>
      </p:sp>
    </p:spTree>
    <p:extLst>
      <p:ext uri="{BB962C8B-B14F-4D97-AF65-F5344CB8AC3E}">
        <p14:creationId xmlns:p14="http://schemas.microsoft.com/office/powerpoint/2010/main" val="404754724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pPr/>
              <a:t>182</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pPr/>
              <a:t>183</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184</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185</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186</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187</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pPr/>
              <a:t>188</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189</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190</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Переменные в C++ можно объявить константными, чтобы защитить их значение от непреднамеренной модификации. При попытке изменить значение константной переменной компилятор выдаст ошибку.</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Свойство константности сохраняется и при взятии адреса объекта. Операция &amp; возвращает указатель на константный объект — его ещё называют указателем на константу. Такой указатель разрешает читать значение объекта, но не модифицировать его:</a:t>
            </a:r>
          </a:p>
          <a:p>
            <a:r>
              <a:rPr lang="ru-RU" dirty="0"/>
              <a:t>Здесь компилятор не разрешает задать указателю типа </a:t>
            </a:r>
            <a:r>
              <a:rPr lang="ru-RU" dirty="0" err="1">
                <a:solidFill>
                  <a:srgbClr val="EB5757"/>
                </a:solidFill>
                <a:effectLst/>
                <a:latin typeface="SFMono-Regular"/>
              </a:rPr>
              <a:t>int</a:t>
            </a:r>
            <a:r>
              <a:rPr lang="ru-RU" dirty="0">
                <a:solidFill>
                  <a:srgbClr val="EB5757"/>
                </a:solidFill>
                <a:effectLst/>
                <a:latin typeface="SFMono-Regular"/>
              </a:rPr>
              <a:t>*</a:t>
            </a:r>
            <a:r>
              <a:rPr lang="ru-RU" dirty="0"/>
              <a:t> значение адреса константного объекта. Такой указатель позволил бы изменить состояние объекта. В этом плане указатели на константу похожи на константные ссылки.</a:t>
            </a:r>
            <a:endParaRPr lang="en-US"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191</a:t>
            </a:fld>
            <a:endParaRPr lang="ru-RU"/>
          </a:p>
        </p:txBody>
      </p:sp>
    </p:spTree>
    <p:extLst>
      <p:ext uri="{BB962C8B-B14F-4D97-AF65-F5344CB8AC3E}">
        <p14:creationId xmlns:p14="http://schemas.microsoft.com/office/powerpoint/2010/main" val="186509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22</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на константу может хранить адрес </a:t>
            </a:r>
            <a:r>
              <a:rPr lang="ru-RU" dirty="0" err="1"/>
              <a:t>неконстантного</a:t>
            </a:r>
            <a:r>
              <a:rPr lang="ru-RU" dirty="0"/>
              <a:t> объекта и таким образом предоставить доступ к объекту только для чтения. В этом случае указатель на константу ведёт себя подобно константой ссылке. </a:t>
            </a:r>
          </a:p>
          <a:p>
            <a:r>
              <a:rPr lang="ru-RU" dirty="0"/>
              <a:t>Константные ссылки и указатели на константу запрещают модифицировать объект, только если вы используете именно их. Изменять значение объекта иным способом можно.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этой программе доступ к переменной </a:t>
            </a:r>
            <a:r>
              <a:rPr lang="ru-RU" dirty="0" err="1"/>
              <a:t>value</a:t>
            </a:r>
            <a:r>
              <a:rPr lang="ru-RU" dirty="0"/>
              <a:t> через указатель </a:t>
            </a:r>
            <a:r>
              <a:rPr lang="ru-RU" dirty="0" err="1"/>
              <a:t>const_value_ptr</a:t>
            </a:r>
            <a:r>
              <a:rPr lang="ru-RU" dirty="0"/>
              <a:t> разрешается только для чтения. Саму переменную </a:t>
            </a:r>
            <a:r>
              <a:rPr lang="ru-RU" dirty="0" err="1"/>
              <a:t>value</a:t>
            </a:r>
            <a:r>
              <a:rPr lang="ru-RU" dirty="0"/>
              <a:t> можно изменять как обычно.</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192</a:t>
            </a:fld>
            <a:endParaRPr lang="ru-RU"/>
          </a:p>
        </p:txBody>
      </p:sp>
    </p:spTree>
    <p:extLst>
      <p:ext uri="{BB962C8B-B14F-4D97-AF65-F5344CB8AC3E}">
        <p14:creationId xmlns:p14="http://schemas.microsoft.com/office/powerpoint/2010/main" val="193781821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отличие от ссылок, указатели могут в процессе жизни менять своё значение, храня в разные моменты времени адреса разных объектов. Простейший способ изменить значение указателя — присвоить ему адрес другого объекта:</a:t>
            </a:r>
          </a:p>
        </p:txBody>
      </p:sp>
      <p:sp>
        <p:nvSpPr>
          <p:cNvPr id="4" name="Номер слайда 3"/>
          <p:cNvSpPr>
            <a:spLocks noGrp="1"/>
          </p:cNvSpPr>
          <p:nvPr>
            <p:ph type="sldNum" sz="quarter" idx="5"/>
          </p:nvPr>
        </p:nvSpPr>
        <p:spPr/>
        <p:txBody>
          <a:bodyPr/>
          <a:lstStyle/>
          <a:p>
            <a:fld id="{C72A1285-F988-4153-B7C5-B887A867730D}" type="slidenum">
              <a:rPr lang="ru-RU" smtClean="0"/>
              <a:pPr/>
              <a:t>193</a:t>
            </a:fld>
            <a:endParaRPr lang="ru-RU"/>
          </a:p>
        </p:txBody>
      </p:sp>
    </p:spTree>
    <p:extLst>
      <p:ext uri="{BB962C8B-B14F-4D97-AF65-F5344CB8AC3E}">
        <p14:creationId xmlns:p14="http://schemas.microsoft.com/office/powerpoint/2010/main" val="391460165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Указатель на константу сам константой не будет и может в любой момент начать ссылаться на другой объект:</a:t>
            </a:r>
          </a:p>
        </p:txBody>
      </p:sp>
      <p:sp>
        <p:nvSpPr>
          <p:cNvPr id="4" name="Номер слайда 3"/>
          <p:cNvSpPr>
            <a:spLocks noGrp="1"/>
          </p:cNvSpPr>
          <p:nvPr>
            <p:ph type="sldNum" sz="quarter" idx="5"/>
          </p:nvPr>
        </p:nvSpPr>
        <p:spPr/>
        <p:txBody>
          <a:bodyPr/>
          <a:lstStyle/>
          <a:p>
            <a:fld id="{C72A1285-F988-4153-B7C5-B887A867730D}" type="slidenum">
              <a:rPr lang="ru-RU" smtClean="0"/>
              <a:pPr/>
              <a:t>194</a:t>
            </a:fld>
            <a:endParaRPr lang="ru-RU"/>
          </a:p>
        </p:txBody>
      </p:sp>
    </p:spTree>
    <p:extLst>
      <p:ext uri="{BB962C8B-B14F-4D97-AF65-F5344CB8AC3E}">
        <p14:creationId xmlns:p14="http://schemas.microsoft.com/office/powerpoint/2010/main" val="245664692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константного указателя нельзя изменить после инициализации. Чтобы объявить такой указатель, поставьте </a:t>
            </a:r>
            <a:r>
              <a:rPr lang="ru-RU" dirty="0" err="1"/>
              <a:t>const</a:t>
            </a:r>
            <a:r>
              <a:rPr lang="ru-RU" dirty="0"/>
              <a:t> справа от знака *. Как и обычная константа, константный указатель должен быть инициализирован при объявлении:</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195</a:t>
            </a:fld>
            <a:endParaRPr lang="ru-RU"/>
          </a:p>
        </p:txBody>
      </p:sp>
    </p:spTree>
    <p:extLst>
      <p:ext uri="{BB962C8B-B14F-4D97-AF65-F5344CB8AC3E}">
        <p14:creationId xmlns:p14="http://schemas.microsoft.com/office/powerpoint/2010/main" val="54521318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Есть простое мнемоническое правило, которое позволяет запомнить, к чему относится </a:t>
            </a:r>
            <a:r>
              <a:rPr lang="ru-RU" dirty="0" err="1">
                <a:solidFill>
                  <a:srgbClr val="EB5757"/>
                </a:solidFill>
                <a:effectLst/>
                <a:latin typeface="SFMono-Regular"/>
              </a:rPr>
              <a:t>const</a:t>
            </a:r>
            <a:r>
              <a:rPr lang="ru-RU" dirty="0"/>
              <a:t> в типе указателя. Для этого прочитайте объявление указателя справа налево, заменяя символ </a:t>
            </a:r>
            <a:r>
              <a:rPr lang="ru-RU" dirty="0">
                <a:solidFill>
                  <a:srgbClr val="EB5757"/>
                </a:solidFill>
                <a:effectLst/>
                <a:latin typeface="SFMono-Regular"/>
              </a:rPr>
              <a:t>*</a:t>
            </a:r>
            <a:r>
              <a:rPr lang="ru-RU" dirty="0"/>
              <a:t> на слово «указатель».</a:t>
            </a:r>
          </a:p>
        </p:txBody>
      </p:sp>
      <p:sp>
        <p:nvSpPr>
          <p:cNvPr id="4" name="Номер слайда 3"/>
          <p:cNvSpPr>
            <a:spLocks noGrp="1"/>
          </p:cNvSpPr>
          <p:nvPr>
            <p:ph type="sldNum" sz="quarter" idx="5"/>
          </p:nvPr>
        </p:nvSpPr>
        <p:spPr/>
        <p:txBody>
          <a:bodyPr/>
          <a:lstStyle/>
          <a:p>
            <a:fld id="{C72A1285-F988-4153-B7C5-B887A867730D}" type="slidenum">
              <a:rPr lang="ru-RU" smtClean="0"/>
              <a:pPr/>
              <a:t>197</a:t>
            </a:fld>
            <a:endParaRPr lang="ru-RU"/>
          </a:p>
        </p:txBody>
      </p:sp>
    </p:spTree>
    <p:extLst>
      <p:ext uri="{BB962C8B-B14F-4D97-AF65-F5344CB8AC3E}">
        <p14:creationId xmlns:p14="http://schemas.microsoft.com/office/powerpoint/2010/main" val="239598639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Указатели на константу нужны, чтобы хранить адрес константного объекта и ограничивать доступ к </a:t>
            </a:r>
            <a:r>
              <a:rPr lang="ru-RU" dirty="0" err="1"/>
              <a:t>неконстантным</a:t>
            </a:r>
            <a:r>
              <a:rPr lang="ru-RU" dirty="0"/>
              <a:t> объектам. Само значение указателя также может быть константным. Инициализированный при объявлении указатель будет хранить адрес одного и того же объекта в памяти.</a:t>
            </a:r>
          </a:p>
        </p:txBody>
      </p:sp>
      <p:sp>
        <p:nvSpPr>
          <p:cNvPr id="4" name="Номер слайда 3"/>
          <p:cNvSpPr>
            <a:spLocks noGrp="1"/>
          </p:cNvSpPr>
          <p:nvPr>
            <p:ph type="sldNum" sz="quarter" idx="5"/>
          </p:nvPr>
        </p:nvSpPr>
        <p:spPr/>
        <p:txBody>
          <a:bodyPr/>
          <a:lstStyle/>
          <a:p>
            <a:fld id="{C72A1285-F988-4153-B7C5-B887A867730D}" type="slidenum">
              <a:rPr lang="ru-RU" smtClean="0"/>
              <a:pPr/>
              <a:t>198</a:t>
            </a:fld>
            <a:endParaRPr lang="ru-RU"/>
          </a:p>
        </p:txBody>
      </p:sp>
    </p:spTree>
    <p:extLst>
      <p:ext uri="{BB962C8B-B14F-4D97-AF65-F5344CB8AC3E}">
        <p14:creationId xmlns:p14="http://schemas.microsoft.com/office/powerpoint/2010/main" val="215358087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199</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200</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a:t>Хранение данных</a:t>
            </a:r>
          </a:p>
          <a:p>
            <a:pPr eaLnBrk="1" hangingPunct="1">
              <a:lnSpc>
                <a:spcPct val="80000"/>
              </a:lnSpc>
            </a:pPr>
            <a:r>
              <a:rPr lang="ru-RU" sz="900"/>
              <a:t>Одной из самых важных функций любого языка программирования является предоставление возможностей для управления </a:t>
            </a:r>
            <a:r>
              <a:rPr lang="ru-RU" sz="900">
                <a:hlinkClick r:id="rId3" tooltip="Компьютерная память"/>
              </a:rPr>
              <a:t>памятью</a:t>
            </a:r>
            <a:r>
              <a:rPr lang="ru-RU" sz="900"/>
              <a:t> и объектами, хранящимися в ней.</a:t>
            </a:r>
          </a:p>
          <a:p>
            <a:pPr eaLnBrk="1" hangingPunct="1">
              <a:lnSpc>
                <a:spcPct val="80000"/>
              </a:lnSpc>
            </a:pPr>
            <a:r>
              <a:rPr lang="ru-RU" sz="900"/>
              <a:t>В Си есть три разных способа выделения памяти для объектов:</a:t>
            </a:r>
          </a:p>
          <a:p>
            <a:pPr eaLnBrk="1" hangingPunct="1">
              <a:lnSpc>
                <a:spcPct val="80000"/>
              </a:lnSpc>
            </a:pPr>
            <a:r>
              <a:rPr lang="ru-RU" sz="900" i="1"/>
              <a:t>Статическое выделение памяти</a:t>
            </a:r>
            <a:r>
              <a:rPr lang="ru-RU" sz="900"/>
              <a:t>: пространство для объектов создаётся в области хранения данных кода программы в момент компиляции; </a:t>
            </a:r>
            <a:r>
              <a:rPr lang="ru-RU" sz="900">
                <a:hlinkClick r:id="rId4" tooltip="Время жизни (программирование)"/>
              </a:rPr>
              <a:t>время жизни</a:t>
            </a:r>
            <a:r>
              <a:rPr lang="ru-RU" sz="900"/>
              <a:t> таких объектов совпадает со временем жизни этого кода. </a:t>
            </a:r>
          </a:p>
          <a:p>
            <a:pPr eaLnBrk="1" hangingPunct="1">
              <a:lnSpc>
                <a:spcPct val="80000"/>
              </a:lnSpc>
            </a:pPr>
            <a:r>
              <a:rPr lang="ru-RU" sz="900" i="1"/>
              <a:t>Автоматическое выделение памяти</a:t>
            </a:r>
            <a:r>
              <a:rPr lang="ru-RU" sz="900"/>
              <a:t>: объекты можно временно хранить в </a:t>
            </a:r>
            <a:r>
              <a:rPr lang="ru-RU" sz="900">
                <a:hlinkClick r:id="rId5" tooltip="Стек"/>
              </a:rPr>
              <a:t>стеке</a:t>
            </a:r>
            <a:r>
              <a:rPr lang="ru-RU" sz="90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a:t>Динамическое выделение памяти</a:t>
            </a:r>
            <a:r>
              <a:rPr lang="ru-RU" sz="900"/>
              <a:t>: блоки памяти нужного размера могут запрашиваться во время выполнения программы с помощью библиотечных функций malloc, realloc и free из области памяти, называемой </a:t>
            </a:r>
            <a:r>
              <a:rPr lang="ru-RU" sz="900">
                <a:hlinkClick r:id="rId6" tooltip="Куча (информатика)"/>
              </a:rPr>
              <a:t>кучей</a:t>
            </a:r>
            <a:r>
              <a:rPr lang="ru-RU" sz="900"/>
              <a:t>. Эти блоки освобождаются и могут быть использованы снова после вызова для них функции free. </a:t>
            </a:r>
          </a:p>
          <a:p>
            <a:pPr eaLnBrk="1" hangingPunct="1">
              <a:lnSpc>
                <a:spcPct val="80000"/>
              </a:lnSpc>
            </a:pPr>
            <a:r>
              <a:rPr lang="ru-RU" sz="90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a:hlinkClick r:id="rId7" tooltip="Компилятор"/>
              </a:rPr>
              <a:t>компилятором</a:t>
            </a:r>
            <a:r>
              <a:rPr lang="ru-RU" sz="90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a:hlinkClick r:id="rId8" tooltip="Баг"/>
              </a:rPr>
              <a:t>ошибок</a:t>
            </a:r>
            <a:r>
              <a:rPr lang="ru-RU" sz="90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201</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202</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203</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204</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205</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206</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207</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208</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209</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210</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211</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212</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25</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213</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214</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215</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216</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217</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218</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219</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220</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221</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222</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223</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224</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225</a:t>
            </a:fld>
            <a:endParaRPr lang="ru-RU"/>
          </a:p>
        </p:txBody>
      </p:sp>
    </p:spTree>
    <p:extLst>
      <p:ext uri="{BB962C8B-B14F-4D97-AF65-F5344CB8AC3E}">
        <p14:creationId xmlns:p14="http://schemas.microsoft.com/office/powerpoint/2010/main" val="867540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226</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227</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228</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229</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230</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231</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232</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233</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234</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235</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236</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237</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238</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29</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30</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32</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33</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34</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38</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39</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dirty="0"/>
              <a:t>Бинарными (т. е. с двумя операндами) арифметическими операторами являются </a:t>
            </a:r>
            <a:r>
              <a:rPr lang="ru-RU" sz="1000" b="1" dirty="0"/>
              <a:t>+</a:t>
            </a:r>
            <a:r>
              <a:rPr lang="ru-RU" sz="1000" dirty="0"/>
              <a:t>, </a:t>
            </a:r>
            <a:r>
              <a:rPr lang="ru-RU" sz="1000" b="1" dirty="0"/>
              <a:t>-</a:t>
            </a:r>
            <a:r>
              <a:rPr lang="ru-RU" sz="1000" dirty="0"/>
              <a:t>, </a:t>
            </a:r>
            <a:r>
              <a:rPr lang="ru-RU" sz="1000" b="1" dirty="0"/>
              <a:t>*</a:t>
            </a:r>
            <a:r>
              <a:rPr lang="ru-RU" sz="1000" dirty="0"/>
              <a:t>, </a:t>
            </a:r>
            <a:r>
              <a:rPr lang="ru-RU" sz="1000" b="1" dirty="0"/>
              <a:t>/</a:t>
            </a:r>
            <a:r>
              <a:rPr lang="ru-RU" sz="1000" dirty="0"/>
              <a:t>, а также оператор деления по модулю </a:t>
            </a:r>
            <a:r>
              <a:rPr lang="ru-RU" sz="1000" b="1" dirty="0"/>
              <a:t>%</a:t>
            </a:r>
            <a:r>
              <a:rPr lang="ru-RU" sz="1000" dirty="0"/>
              <a:t>.</a:t>
            </a:r>
          </a:p>
          <a:p>
            <a:pPr eaLnBrk="1" hangingPunct="1"/>
            <a:r>
              <a:rPr lang="ru-RU" sz="1000" dirty="0"/>
              <a:t>Деление целых сопровождается отбрасыванием дробной части, какой бы она ни была. Выражение</a:t>
            </a:r>
          </a:p>
          <a:p>
            <a:pPr eaLnBrk="1" hangingPunct="1"/>
            <a:r>
              <a:rPr lang="ru-RU" sz="1000" dirty="0"/>
              <a:t>x % y дает остаток от деления x на y и, следовательно, нуль, если x делится на y нацело.</a:t>
            </a:r>
          </a:p>
          <a:p>
            <a:pPr eaLnBrk="1" hangingPunct="1"/>
            <a:r>
              <a:rPr lang="ru-RU" sz="1000" dirty="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dirty="0" err="1">
                <a:latin typeface="Courier New" pitchFamily="49" charset="0"/>
              </a:rPr>
              <a:t>if</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 == 0) &amp;&amp; (</a:t>
            </a:r>
            <a:r>
              <a:rPr lang="ru-RU" sz="1000" b="1" dirty="0" err="1">
                <a:latin typeface="Courier New" pitchFamily="49" charset="0"/>
              </a:rPr>
              <a:t>year</a:t>
            </a:r>
            <a:r>
              <a:rPr lang="ru-RU" sz="1000" b="1" dirty="0">
                <a:latin typeface="Courier New" pitchFamily="49" charset="0"/>
              </a:rPr>
              <a:t> % 100 != 0)) ||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400 == 0)</a:t>
            </a:r>
          </a:p>
          <a:p>
            <a:pPr eaLnBrk="1" hangingPunct="1"/>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високосный год\n", </a:t>
            </a:r>
            <a:r>
              <a:rPr lang="ru-RU" sz="1000" b="1" dirty="0" err="1">
                <a:latin typeface="Courier New" pitchFamily="49" charset="0"/>
              </a:rPr>
              <a:t>year</a:t>
            </a:r>
            <a:r>
              <a:rPr lang="ru-RU" sz="1000" b="1" dirty="0">
                <a:latin typeface="Courier New" pitchFamily="49" charset="0"/>
              </a:rPr>
              <a:t>);</a:t>
            </a:r>
          </a:p>
          <a:p>
            <a:pPr eaLnBrk="1" hangingPunct="1"/>
            <a:r>
              <a:rPr lang="ru-RU" sz="1000" b="1" dirty="0" err="1">
                <a:latin typeface="Courier New" pitchFamily="49" charset="0"/>
              </a:rPr>
              <a:t>else</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a:t>
            </a:r>
            <a:r>
              <a:rPr lang="ru-RU" sz="1000" b="1" dirty="0" err="1">
                <a:latin typeface="Courier New" pitchFamily="49" charset="0"/>
              </a:rPr>
              <a:t>невисокосный</a:t>
            </a:r>
            <a:r>
              <a:rPr lang="ru-RU" sz="1000" b="1" dirty="0">
                <a:latin typeface="Courier New" pitchFamily="49" charset="0"/>
              </a:rPr>
              <a:t> год\n", </a:t>
            </a:r>
            <a:r>
              <a:rPr lang="ru-RU" sz="1000" b="1" dirty="0" err="1">
                <a:latin typeface="Courier New" pitchFamily="49" charset="0"/>
              </a:rPr>
              <a:t>year</a:t>
            </a:r>
            <a:r>
              <a:rPr lang="ru-RU" sz="1000" b="1" dirty="0">
                <a:latin typeface="Courier New" pitchFamily="49" charset="0"/>
              </a:rPr>
              <a:t>);</a:t>
            </a:r>
          </a:p>
          <a:p>
            <a:pPr eaLnBrk="1" hangingPunct="1"/>
            <a:r>
              <a:rPr lang="ru-RU" sz="1000" dirty="0"/>
              <a:t>Оператор </a:t>
            </a:r>
            <a:r>
              <a:rPr lang="ru-RU" sz="1000" b="1" dirty="0"/>
              <a:t>%</a:t>
            </a:r>
            <a:r>
              <a:rPr lang="ru-RU" sz="1000" dirty="0"/>
              <a:t> к операндам типов </a:t>
            </a:r>
            <a:r>
              <a:rPr lang="ru-RU" sz="1000" b="1" dirty="0" err="1"/>
              <a:t>float</a:t>
            </a:r>
            <a:r>
              <a:rPr lang="ru-RU" sz="1000" dirty="0"/>
              <a:t> и </a:t>
            </a:r>
            <a:r>
              <a:rPr lang="ru-RU" sz="1000" b="1" dirty="0" err="1"/>
              <a:t>double</a:t>
            </a:r>
            <a:r>
              <a:rPr lang="ru-RU" sz="1000" dirty="0"/>
              <a:t> не применяется. В какую сторону (в сторону увеличения или уменьшения числа) будет усечена дробная часть при выполнении </a:t>
            </a:r>
            <a:r>
              <a:rPr lang="ru-RU" sz="1000" b="1" dirty="0"/>
              <a:t>/</a:t>
            </a:r>
            <a:r>
              <a:rPr lang="ru-RU" sz="1000" dirty="0"/>
              <a:t> и каким будет знак результата операции </a:t>
            </a:r>
            <a:r>
              <a:rPr lang="ru-RU" sz="1000" b="1" dirty="0"/>
              <a:t>%</a:t>
            </a:r>
            <a:r>
              <a:rPr lang="ru-RU" sz="1000" dirty="0"/>
              <a:t> с отрицательными операндами, зависит от машины. </a:t>
            </a:r>
          </a:p>
          <a:p>
            <a:pPr eaLnBrk="1" hangingPunct="1"/>
            <a:r>
              <a:rPr lang="ru-RU" sz="1000" dirty="0"/>
              <a:t>Бинарные операторы </a:t>
            </a:r>
            <a:r>
              <a:rPr lang="ru-RU" sz="1000" b="1" dirty="0"/>
              <a:t>+</a:t>
            </a:r>
            <a:r>
              <a:rPr lang="ru-RU" sz="1000" dirty="0"/>
              <a:t> и </a:t>
            </a:r>
            <a:r>
              <a:rPr lang="ru-RU" sz="1000" b="1" dirty="0"/>
              <a:t>-</a:t>
            </a:r>
            <a:r>
              <a:rPr lang="ru-RU" sz="1000" dirty="0"/>
              <a:t> имеют одинаковый приоритет, который ниже приоритета операторов </a:t>
            </a:r>
            <a:r>
              <a:rPr lang="ru-RU" sz="1000" b="1" dirty="0"/>
              <a:t>*</a:t>
            </a:r>
            <a:r>
              <a:rPr lang="ru-RU" sz="1000" dirty="0"/>
              <a:t>, </a:t>
            </a:r>
            <a:r>
              <a:rPr lang="ru-RU" sz="1000" b="1" dirty="0"/>
              <a:t>/</a:t>
            </a:r>
            <a:r>
              <a:rPr lang="ru-RU" sz="1000" dirty="0"/>
              <a:t> и </a:t>
            </a:r>
            <a:r>
              <a:rPr lang="ru-RU" sz="1000" b="1" dirty="0"/>
              <a:t>%</a:t>
            </a:r>
            <a:r>
              <a:rPr lang="ru-RU" sz="1000" dirty="0"/>
              <a:t>, который в свою очередь ниже приоритета унарных операторов </a:t>
            </a:r>
            <a:r>
              <a:rPr lang="ru-RU" sz="1000" b="1" dirty="0"/>
              <a:t>+</a:t>
            </a:r>
            <a:r>
              <a:rPr lang="ru-RU" sz="1000" dirty="0"/>
              <a:t> и </a:t>
            </a:r>
            <a:r>
              <a:rPr lang="ru-RU" sz="1000" b="1" dirty="0"/>
              <a:t>-</a:t>
            </a:r>
            <a:r>
              <a:rPr lang="ru-RU" sz="1000" dirty="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41</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dirty="0"/>
              <a:t>Операторами отношения являются </a:t>
            </a:r>
          </a:p>
          <a:p>
            <a:pPr eaLnBrk="1" hangingPunct="1">
              <a:lnSpc>
                <a:spcPct val="80000"/>
              </a:lnSpc>
            </a:pPr>
            <a:r>
              <a:rPr lang="ru-RU" sz="800" dirty="0"/>
              <a:t>&gt;</a:t>
            </a:r>
          </a:p>
          <a:p>
            <a:pPr eaLnBrk="1" hangingPunct="1">
              <a:lnSpc>
                <a:spcPct val="80000"/>
              </a:lnSpc>
            </a:pPr>
            <a:r>
              <a:rPr lang="ru-RU" sz="800" dirty="0"/>
              <a:t>&gt;=</a:t>
            </a:r>
          </a:p>
          <a:p>
            <a:pPr eaLnBrk="1" hangingPunct="1">
              <a:lnSpc>
                <a:spcPct val="80000"/>
              </a:lnSpc>
            </a:pPr>
            <a:r>
              <a:rPr lang="ru-RU" sz="800" dirty="0"/>
              <a:t>&lt;</a:t>
            </a:r>
          </a:p>
          <a:p>
            <a:pPr eaLnBrk="1" hangingPunct="1">
              <a:lnSpc>
                <a:spcPct val="80000"/>
              </a:lnSpc>
            </a:pPr>
            <a:r>
              <a:rPr lang="ru-RU" sz="800" dirty="0"/>
              <a:t>&lt;= </a:t>
            </a:r>
          </a:p>
          <a:p>
            <a:pPr eaLnBrk="1" hangingPunct="1">
              <a:lnSpc>
                <a:spcPct val="80000"/>
              </a:lnSpc>
            </a:pPr>
            <a:r>
              <a:rPr lang="ru-RU" sz="800" dirty="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dirty="0"/>
              <a:t>==</a:t>
            </a:r>
          </a:p>
          <a:p>
            <a:pPr eaLnBrk="1" hangingPunct="1">
              <a:lnSpc>
                <a:spcPct val="80000"/>
              </a:lnSpc>
            </a:pPr>
            <a:r>
              <a:rPr lang="ru-RU" sz="800" dirty="0"/>
              <a:t>!=</a:t>
            </a:r>
          </a:p>
          <a:p>
            <a:pPr eaLnBrk="1" hangingPunct="1">
              <a:lnSpc>
                <a:spcPct val="80000"/>
              </a:lnSpc>
            </a:pPr>
            <a:r>
              <a:rPr lang="ru-RU" sz="800" dirty="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dirty="0"/>
              <a:t>Более интересны логические операторы </a:t>
            </a:r>
            <a:r>
              <a:rPr lang="ru-RU" sz="800" b="1" dirty="0"/>
              <a:t>&amp;&amp;</a:t>
            </a:r>
            <a:r>
              <a:rPr lang="ru-RU" sz="800" dirty="0"/>
              <a:t> и </a:t>
            </a:r>
            <a:r>
              <a:rPr lang="ru-RU" sz="800" b="1" dirty="0"/>
              <a:t>||</a:t>
            </a:r>
            <a:r>
              <a:rPr lang="ru-RU" sz="800" dirty="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dirty="0" err="1">
                <a:latin typeface="Courier New" pitchFamily="49" charset="0"/>
              </a:rPr>
              <a:t>for</a:t>
            </a:r>
            <a:r>
              <a:rPr lang="ru-RU" sz="800" b="1" dirty="0">
                <a:latin typeface="Courier New" pitchFamily="49" charset="0"/>
              </a:rPr>
              <a:t> (i = 0; i &lt; lim-1 &amp;&amp; (с = </a:t>
            </a:r>
            <a:r>
              <a:rPr lang="ru-RU" sz="800" b="1" dirty="0" err="1">
                <a:latin typeface="Courier New" pitchFamily="49" charset="0"/>
              </a:rPr>
              <a:t>getchar</a:t>
            </a:r>
            <a:r>
              <a:rPr lang="ru-RU" sz="800" b="1" dirty="0">
                <a:latin typeface="Courier New" pitchFamily="49" charset="0"/>
              </a:rPr>
              <a:t>()) != EOF &amp;&amp; с != '\n'; ++i)</a:t>
            </a:r>
          </a:p>
          <a:p>
            <a:pPr eaLnBrk="1" hangingPunct="1">
              <a:lnSpc>
                <a:spcPct val="80000"/>
              </a:lnSpc>
            </a:pPr>
            <a:r>
              <a:rPr lang="ru-RU" sz="800" b="1" dirty="0">
                <a:latin typeface="Courier New" pitchFamily="49" charset="0"/>
              </a:rPr>
              <a:t>    s[i] = c; </a:t>
            </a:r>
          </a:p>
          <a:p>
            <a:pPr eaLnBrk="1" hangingPunct="1">
              <a:lnSpc>
                <a:spcPct val="80000"/>
              </a:lnSpc>
            </a:pPr>
            <a:r>
              <a:rPr lang="ru-RU" sz="800" dirty="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a:t>
            </a:r>
            <a:r>
              <a:rPr lang="ru-RU" sz="800" dirty="0" err="1"/>
              <a:t>getchar</a:t>
            </a:r>
            <a:r>
              <a:rPr lang="ru-RU" sz="800" dirty="0"/>
              <a:t>; следовательно, и вызов </a:t>
            </a:r>
            <a:r>
              <a:rPr lang="ru-RU" sz="800" dirty="0" err="1"/>
              <a:t>getchar</a:t>
            </a:r>
            <a:r>
              <a:rPr lang="ru-RU" sz="800" dirty="0"/>
              <a:t>, и присваивание должны выполняться перед указанной проверкой. </a:t>
            </a:r>
          </a:p>
          <a:p>
            <a:pPr eaLnBrk="1" hangingPunct="1">
              <a:lnSpc>
                <a:spcPct val="80000"/>
              </a:lnSpc>
            </a:pPr>
            <a:r>
              <a:rPr lang="ru-RU" sz="800" dirty="0"/>
              <a:t>Приоритет оператора </a:t>
            </a:r>
            <a:r>
              <a:rPr lang="ru-RU" sz="800" b="1" dirty="0"/>
              <a:t>&amp;&amp;</a:t>
            </a:r>
            <a:r>
              <a:rPr lang="ru-RU" sz="800" dirty="0"/>
              <a:t> выше, чем таковой оператора </a:t>
            </a:r>
            <a:r>
              <a:rPr lang="ru-RU" sz="800" b="1" dirty="0"/>
              <a:t>||</a:t>
            </a:r>
            <a:r>
              <a:rPr lang="ru-RU" sz="800" dirty="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dirty="0"/>
              <a:t>i &lt; lim-1 &amp;&amp; (с = </a:t>
            </a:r>
            <a:r>
              <a:rPr lang="ru-RU" sz="800" dirty="0" err="1"/>
              <a:t>getchar</a:t>
            </a:r>
            <a:r>
              <a:rPr lang="ru-RU" sz="800" dirty="0"/>
              <a:t>()) != '\n' &amp;&amp; с != EOF </a:t>
            </a:r>
            <a:br>
              <a:rPr lang="ru-RU" sz="800" dirty="0"/>
            </a:br>
            <a:r>
              <a:rPr lang="ru-RU" sz="800" dirty="0"/>
              <a:t>не нуждается в дополнительных скобках. Но, так как приоритет </a:t>
            </a:r>
            <a:r>
              <a:rPr lang="ru-RU" sz="800" b="1" dirty="0"/>
              <a:t>!=</a:t>
            </a:r>
            <a:r>
              <a:rPr lang="ru-RU" sz="800" dirty="0"/>
              <a:t> выше, чем приоритет присваивания, в </a:t>
            </a:r>
            <a:br>
              <a:rPr lang="ru-RU" sz="800" dirty="0"/>
            </a:br>
            <a:r>
              <a:rPr lang="ru-RU" sz="800" dirty="0"/>
              <a:t>(с = </a:t>
            </a:r>
            <a:r>
              <a:rPr lang="ru-RU" sz="800" dirty="0" err="1"/>
              <a:t>getchar</a:t>
            </a:r>
            <a:r>
              <a:rPr lang="ru-RU" sz="800" dirty="0"/>
              <a:t>()) != '\n' </a:t>
            </a:r>
            <a:br>
              <a:rPr lang="ru-RU" sz="800" dirty="0"/>
            </a:br>
            <a:r>
              <a:rPr lang="ru-RU" sz="800" dirty="0"/>
              <a:t>скобки необходимы, чтобы сначала выполнить присваивание, а затем сравнение с '\n'. </a:t>
            </a:r>
          </a:p>
          <a:p>
            <a:pPr eaLnBrk="1" hangingPunct="1">
              <a:lnSpc>
                <a:spcPct val="80000"/>
              </a:lnSpc>
            </a:pPr>
            <a:r>
              <a:rPr lang="ru-RU" sz="800" dirty="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dirty="0"/>
              <a:t>Унарный оператор </a:t>
            </a:r>
            <a:r>
              <a:rPr lang="ru-RU" sz="800" b="1" dirty="0"/>
              <a:t>!</a:t>
            </a:r>
            <a:r>
              <a:rPr lang="ru-RU" sz="800" dirty="0"/>
              <a:t> преобразует ненулевой операнд в 0, а нуль в 1. Обычно оператор </a:t>
            </a:r>
            <a:r>
              <a:rPr lang="ru-RU" sz="800" b="1" dirty="0"/>
              <a:t>!</a:t>
            </a:r>
            <a:r>
              <a:rPr lang="ru-RU" sz="800" dirty="0"/>
              <a:t> используют в конструкциях вида </a:t>
            </a:r>
          </a:p>
          <a:p>
            <a:pPr eaLnBrk="1" hangingPunct="1">
              <a:lnSpc>
                <a:spcPct val="80000"/>
              </a:lnSpc>
            </a:pPr>
            <a:r>
              <a:rPr lang="ru-RU" sz="800" dirty="0" err="1"/>
              <a:t>if</a:t>
            </a:r>
            <a:r>
              <a:rPr lang="ru-RU" sz="800" dirty="0"/>
              <a:t> (!</a:t>
            </a:r>
            <a:r>
              <a:rPr lang="ru-RU" sz="800" dirty="0" err="1"/>
              <a:t>valid</a:t>
            </a:r>
            <a:r>
              <a:rPr lang="ru-RU" sz="800" dirty="0"/>
              <a:t>) что эквивалентно </a:t>
            </a:r>
          </a:p>
          <a:p>
            <a:pPr eaLnBrk="1" hangingPunct="1">
              <a:lnSpc>
                <a:spcPct val="80000"/>
              </a:lnSpc>
            </a:pPr>
            <a:r>
              <a:rPr lang="ru-RU" sz="800" dirty="0" err="1"/>
              <a:t>if</a:t>
            </a:r>
            <a:r>
              <a:rPr lang="ru-RU" sz="800" dirty="0"/>
              <a:t> (</a:t>
            </a:r>
            <a:r>
              <a:rPr lang="ru-RU" sz="800" dirty="0" err="1"/>
              <a:t>valid</a:t>
            </a:r>
            <a:r>
              <a:rPr lang="ru-RU" sz="800" dirty="0"/>
              <a:t> == 0) Трудно сказать, какая из форм записи лучше. Конструкция вида !</a:t>
            </a:r>
            <a:r>
              <a:rPr lang="ru-RU" sz="800" dirty="0" err="1"/>
              <a:t>valid</a:t>
            </a:r>
            <a:r>
              <a:rPr lang="ru-RU" sz="800" dirty="0"/>
              <a:t>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45</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47</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48</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49</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dirty="0"/>
              <a:t>Выражение </a:t>
            </a:r>
          </a:p>
          <a:p>
            <a:pPr eaLnBrk="1" hangingPunct="1">
              <a:lnSpc>
                <a:spcPct val="80000"/>
              </a:lnSpc>
            </a:pPr>
            <a:r>
              <a:rPr lang="ru-RU" sz="800" dirty="0"/>
              <a:t>i = i + 2; </a:t>
            </a:r>
            <a:endParaRPr lang="en-US" sz="800" dirty="0"/>
          </a:p>
          <a:p>
            <a:pPr eaLnBrk="1" hangingPunct="1">
              <a:lnSpc>
                <a:spcPct val="80000"/>
              </a:lnSpc>
            </a:pPr>
            <a:r>
              <a:rPr lang="ru-RU" sz="800" dirty="0"/>
              <a:t>в котором стоящая слева переменная повторяется и справа, можно написать в сжатом виде: </a:t>
            </a:r>
          </a:p>
          <a:p>
            <a:pPr eaLnBrk="1" hangingPunct="1">
              <a:lnSpc>
                <a:spcPct val="80000"/>
              </a:lnSpc>
            </a:pPr>
            <a:r>
              <a:rPr lang="ru-RU" sz="800" dirty="0"/>
              <a:t>i += 2; </a:t>
            </a:r>
            <a:endParaRPr lang="en-US" sz="800" dirty="0"/>
          </a:p>
          <a:p>
            <a:pPr eaLnBrk="1" hangingPunct="1">
              <a:lnSpc>
                <a:spcPct val="80000"/>
              </a:lnSpc>
            </a:pPr>
            <a:r>
              <a:rPr lang="ru-RU" sz="800" dirty="0"/>
              <a:t>Оператор </a:t>
            </a:r>
            <a:r>
              <a:rPr lang="ru-RU" sz="800" b="1" dirty="0"/>
              <a:t>+=</a:t>
            </a:r>
            <a:r>
              <a:rPr lang="ru-RU" sz="800" dirty="0"/>
              <a:t>, как и </a:t>
            </a:r>
            <a:r>
              <a:rPr lang="ru-RU" sz="800" b="1" dirty="0"/>
              <a:t>=</a:t>
            </a:r>
            <a:r>
              <a:rPr lang="ru-RU" sz="800" dirty="0"/>
              <a:t>, называется </a:t>
            </a:r>
            <a:r>
              <a:rPr lang="ru-RU" sz="800" b="1" dirty="0"/>
              <a:t>оператором присваивания</a:t>
            </a:r>
            <a:r>
              <a:rPr lang="ru-RU" sz="800" dirty="0"/>
              <a:t>. </a:t>
            </a:r>
          </a:p>
          <a:p>
            <a:pPr eaLnBrk="1" hangingPunct="1">
              <a:lnSpc>
                <a:spcPct val="80000"/>
              </a:lnSpc>
            </a:pPr>
            <a:r>
              <a:rPr lang="ru-RU" sz="800" dirty="0"/>
              <a:t>Большинству бинарных операторов (аналогичных + и имеющих левый и правый операнды) соответствуют операторы присваивания </a:t>
            </a:r>
            <a:r>
              <a:rPr lang="ru-RU" sz="800" b="1" dirty="0" err="1"/>
              <a:t>op</a:t>
            </a:r>
            <a:r>
              <a:rPr lang="ru-RU" sz="800" b="1" dirty="0"/>
              <a:t>=</a:t>
            </a:r>
            <a:r>
              <a:rPr lang="ru-RU" sz="800" dirty="0"/>
              <a:t>, где </a:t>
            </a:r>
            <a:r>
              <a:rPr lang="ru-RU" sz="800" dirty="0" err="1"/>
              <a:t>op</a:t>
            </a:r>
            <a:r>
              <a:rPr lang="ru-RU" sz="800" dirty="0"/>
              <a:t> - один из операторов </a:t>
            </a:r>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&lt;&lt;</a:t>
            </a:r>
            <a:endParaRPr lang="en-US" sz="800" dirty="0"/>
          </a:p>
          <a:p>
            <a:pPr eaLnBrk="1" hangingPunct="1">
              <a:lnSpc>
                <a:spcPct val="80000"/>
              </a:lnSpc>
              <a:buFontTx/>
              <a:buChar char="•"/>
            </a:pPr>
            <a:r>
              <a:rPr lang="ru-RU" sz="800" dirty="0"/>
              <a:t>&gt;&gt;</a:t>
            </a:r>
            <a:endParaRPr lang="en-US" sz="800" dirty="0"/>
          </a:p>
          <a:p>
            <a:pPr eaLnBrk="1" hangingPunct="1">
              <a:lnSpc>
                <a:spcPct val="80000"/>
              </a:lnSpc>
              <a:buFontTx/>
              <a:buChar char="•"/>
            </a:pPr>
            <a:r>
              <a:rPr lang="ru-RU" sz="800" dirty="0"/>
              <a:t>&amp;</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pPr>
            <a:r>
              <a:rPr lang="ru-RU" sz="800" dirty="0"/>
              <a:t>Если </a:t>
            </a:r>
            <a:r>
              <a:rPr lang="ru-RU" sz="800" i="1" dirty="0"/>
              <a:t>выр1</a:t>
            </a:r>
            <a:r>
              <a:rPr lang="ru-RU" sz="800" dirty="0"/>
              <a:t> и </a:t>
            </a:r>
            <a:r>
              <a:rPr lang="ru-RU" sz="800" i="1" dirty="0"/>
              <a:t>выр2</a:t>
            </a:r>
            <a:r>
              <a:rPr lang="ru-RU" sz="800" dirty="0"/>
              <a:t> - выражения, то </a:t>
            </a:r>
            <a:endParaRPr lang="ru-RU" sz="800" i="1" dirty="0"/>
          </a:p>
          <a:p>
            <a:pPr eaLnBrk="1" hangingPunct="1">
              <a:lnSpc>
                <a:spcPct val="80000"/>
              </a:lnSpc>
            </a:pPr>
            <a:r>
              <a:rPr lang="ru-RU" sz="800" b="1" i="1" dirty="0"/>
              <a:t>выр1 </a:t>
            </a:r>
            <a:r>
              <a:rPr lang="ru-RU" sz="800" b="1" i="1" dirty="0" err="1"/>
              <a:t>op</a:t>
            </a:r>
            <a:r>
              <a:rPr lang="ru-RU" sz="800" b="1" dirty="0"/>
              <a:t>= </a:t>
            </a:r>
            <a:r>
              <a:rPr lang="ru-RU" sz="800" b="1" i="1" dirty="0"/>
              <a:t>выр2</a:t>
            </a:r>
            <a:r>
              <a:rPr lang="ru-RU" sz="800" b="1" dirty="0"/>
              <a:t> </a:t>
            </a:r>
            <a:endParaRPr lang="en-US" sz="800" b="1" dirty="0"/>
          </a:p>
          <a:p>
            <a:pPr eaLnBrk="1" hangingPunct="1">
              <a:lnSpc>
                <a:spcPct val="80000"/>
              </a:lnSpc>
            </a:pPr>
            <a:r>
              <a:rPr lang="ru-RU" sz="800" dirty="0"/>
              <a:t>Эквивалентно </a:t>
            </a:r>
          </a:p>
          <a:p>
            <a:pPr eaLnBrk="1" hangingPunct="1">
              <a:lnSpc>
                <a:spcPct val="80000"/>
              </a:lnSpc>
            </a:pPr>
            <a:r>
              <a:rPr lang="ru-RU" sz="800" dirty="0"/>
              <a:t>выр1 = (выр1) </a:t>
            </a:r>
            <a:r>
              <a:rPr lang="ru-RU" sz="800" dirty="0" err="1"/>
              <a:t>op</a:t>
            </a:r>
            <a:r>
              <a:rPr lang="ru-RU" sz="800" dirty="0"/>
              <a:t>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dirty="0"/>
              <a:t>x *= y + 1 эквивалентно </a:t>
            </a:r>
          </a:p>
          <a:p>
            <a:pPr eaLnBrk="1" hangingPunct="1">
              <a:lnSpc>
                <a:spcPct val="80000"/>
              </a:lnSpc>
            </a:pPr>
            <a:r>
              <a:rPr lang="ru-RU" sz="800" dirty="0"/>
              <a:t>x = x * (y + 1) но не </a:t>
            </a:r>
          </a:p>
          <a:p>
            <a:pPr eaLnBrk="1" hangingPunct="1">
              <a:lnSpc>
                <a:spcPct val="80000"/>
              </a:lnSpc>
            </a:pPr>
            <a:r>
              <a:rPr lang="ru-RU" sz="800" dirty="0"/>
              <a:t>x=x*y+1</a:t>
            </a:r>
            <a:endParaRPr lang="en-US" sz="800" dirty="0"/>
          </a:p>
          <a:p>
            <a:pPr eaLnBrk="1" hangingPunct="1">
              <a:lnSpc>
                <a:spcPct val="80000"/>
              </a:lnSpc>
            </a:pPr>
            <a:r>
              <a:rPr lang="ru-RU" sz="800" dirty="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dirty="0" err="1"/>
              <a:t>yyval</a:t>
            </a:r>
            <a:r>
              <a:rPr lang="ru-RU" sz="800" dirty="0"/>
              <a:t>[</a:t>
            </a:r>
            <a:r>
              <a:rPr lang="ru-RU" sz="800" dirty="0" err="1"/>
              <a:t>yypv</a:t>
            </a:r>
            <a:r>
              <a:rPr lang="ru-RU" sz="800" dirty="0"/>
              <a:t>[p3+p4] + </a:t>
            </a:r>
            <a:r>
              <a:rPr lang="ru-RU" sz="800" dirty="0" err="1"/>
              <a:t>yypv</a:t>
            </a:r>
            <a:r>
              <a:rPr lang="ru-RU" sz="800" dirty="0"/>
              <a:t>[p1+p2]]+= 2</a:t>
            </a:r>
            <a:endParaRPr lang="en-US" sz="800" dirty="0"/>
          </a:p>
          <a:p>
            <a:pPr eaLnBrk="1" hangingPunct="1">
              <a:lnSpc>
                <a:spcPct val="80000"/>
              </a:lnSpc>
            </a:pPr>
            <a:r>
              <a:rPr lang="ru-RU" sz="800" dirty="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dirty="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dirty="0" err="1"/>
              <a:t>while</a:t>
            </a:r>
            <a:r>
              <a:rPr lang="ru-RU" sz="800" dirty="0"/>
              <a:t> ((с = </a:t>
            </a:r>
            <a:r>
              <a:rPr lang="ru-RU" sz="800" dirty="0" err="1"/>
              <a:t>getchar</a:t>
            </a:r>
            <a:r>
              <a:rPr lang="ru-RU" sz="800" dirty="0"/>
              <a:t>())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50</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51</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52</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399970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63</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64</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dirty="0"/>
              <a:t>Примечание. Унарные операторы </a:t>
            </a:r>
            <a:r>
              <a:rPr lang="ru-RU" sz="800" b="1" dirty="0"/>
              <a:t>+</a:t>
            </a:r>
            <a:r>
              <a:rPr lang="ru-RU" sz="800" dirty="0"/>
              <a:t>, </a:t>
            </a:r>
            <a:r>
              <a:rPr lang="ru-RU" sz="800" b="1" dirty="0"/>
              <a:t>-</a:t>
            </a:r>
            <a:r>
              <a:rPr lang="ru-RU" sz="800" dirty="0"/>
              <a:t>, </a:t>
            </a:r>
            <a:r>
              <a:rPr lang="ru-RU" sz="800" b="1" dirty="0"/>
              <a:t>*</a:t>
            </a:r>
            <a:r>
              <a:rPr lang="ru-RU" sz="800" dirty="0"/>
              <a:t> и </a:t>
            </a:r>
            <a:r>
              <a:rPr lang="ru-RU" sz="800" b="1" dirty="0"/>
              <a:t>&amp;</a:t>
            </a:r>
            <a:r>
              <a:rPr lang="ru-RU" sz="800" dirty="0"/>
              <a:t> имеют более высокий приоритет, чем те же бинарные операторы. </a:t>
            </a:r>
          </a:p>
          <a:p>
            <a:pPr eaLnBrk="1" hangingPunct="1">
              <a:lnSpc>
                <a:spcPct val="80000"/>
              </a:lnSpc>
            </a:pPr>
            <a:r>
              <a:rPr lang="ru-RU" sz="800" dirty="0"/>
              <a:t>Заметим, что приоритеты побитовых операторов </a:t>
            </a:r>
            <a:r>
              <a:rPr lang="ru-RU" sz="800" b="1" dirty="0"/>
              <a:t>&amp;</a:t>
            </a:r>
            <a:r>
              <a:rPr lang="ru-RU" sz="800" dirty="0"/>
              <a:t>, </a:t>
            </a:r>
            <a:r>
              <a:rPr lang="ru-RU" sz="800" b="1" dirty="0"/>
              <a:t>^</a:t>
            </a:r>
            <a:r>
              <a:rPr lang="ru-RU" sz="800" dirty="0"/>
              <a:t> и </a:t>
            </a:r>
            <a:r>
              <a:rPr lang="ru-RU" sz="800" b="1" dirty="0"/>
              <a:t>|</a:t>
            </a:r>
            <a:r>
              <a:rPr lang="ru-RU" sz="800" dirty="0"/>
              <a:t> ниже, чем приоритет </a:t>
            </a:r>
            <a:r>
              <a:rPr lang="ru-RU" sz="800" b="1" dirty="0"/>
              <a:t>==</a:t>
            </a:r>
            <a:r>
              <a:rPr lang="ru-RU" sz="800" dirty="0"/>
              <a:t> и </a:t>
            </a:r>
            <a:r>
              <a:rPr lang="ru-RU" sz="800" b="1" dirty="0"/>
              <a:t>!=</a:t>
            </a:r>
            <a:r>
              <a:rPr lang="ru-RU" sz="800" dirty="0"/>
              <a:t> , из-за чего в побитовых проверках, таких как </a:t>
            </a:r>
          </a:p>
          <a:p>
            <a:pPr eaLnBrk="1" hangingPunct="1">
              <a:lnSpc>
                <a:spcPct val="80000"/>
              </a:lnSpc>
            </a:pPr>
            <a:r>
              <a:rPr lang="ru-RU" sz="800" dirty="0" err="1"/>
              <a:t>if</a:t>
            </a:r>
            <a:r>
              <a:rPr lang="ru-RU" sz="800" dirty="0"/>
              <a:t> ((x &amp; MASK) == 0) </a:t>
            </a:r>
          </a:p>
          <a:p>
            <a:pPr eaLnBrk="1" hangingPunct="1">
              <a:lnSpc>
                <a:spcPct val="80000"/>
              </a:lnSpc>
            </a:pPr>
            <a:r>
              <a:rPr lang="ru-RU" sz="800" dirty="0"/>
              <a:t>    ...</a:t>
            </a:r>
          </a:p>
          <a:p>
            <a:pPr eaLnBrk="1" hangingPunct="1">
              <a:lnSpc>
                <a:spcPct val="80000"/>
              </a:lnSpc>
            </a:pPr>
            <a:r>
              <a:rPr lang="ru-RU" sz="800" dirty="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dirty="0"/>
              <a:t>&amp;&amp;</a:t>
            </a:r>
            <a:r>
              <a:rPr lang="ru-RU" sz="800" dirty="0"/>
              <a:t>, </a:t>
            </a:r>
            <a:r>
              <a:rPr lang="ru-RU" sz="800" b="1" dirty="0"/>
              <a:t>||</a:t>
            </a:r>
            <a:r>
              <a:rPr lang="ru-RU" sz="800" dirty="0"/>
              <a:t>, </a:t>
            </a:r>
            <a:r>
              <a:rPr lang="ru-RU" sz="800" b="1" dirty="0"/>
              <a:t>?:</a:t>
            </a:r>
            <a:r>
              <a:rPr lang="ru-RU" sz="800" dirty="0"/>
              <a:t> и </a:t>
            </a:r>
            <a:r>
              <a:rPr lang="ru-RU" sz="800" b="1" dirty="0"/>
              <a:t>,</a:t>
            </a:r>
            <a:r>
              <a:rPr lang="ru-RU" sz="800" dirty="0"/>
              <a:t>). Например, в инструкции вида </a:t>
            </a:r>
          </a:p>
          <a:p>
            <a:pPr eaLnBrk="1" hangingPunct="1">
              <a:lnSpc>
                <a:spcPct val="80000"/>
              </a:lnSpc>
            </a:pPr>
            <a:r>
              <a:rPr lang="ru-RU" sz="800" dirty="0"/>
              <a:t>x = f() + g(); </a:t>
            </a:r>
          </a:p>
          <a:p>
            <a:pPr eaLnBrk="1" hangingPunct="1">
              <a:lnSpc>
                <a:spcPct val="80000"/>
              </a:lnSpc>
            </a:pPr>
            <a:r>
              <a:rPr lang="ru-RU" sz="800" dirty="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dirty="0"/>
              <a:t>Очередность вычисления аргументов функции также не определена, поэтому на разных компиляторах </a:t>
            </a:r>
          </a:p>
          <a:p>
            <a:pPr eaLnBrk="1" hangingPunct="1">
              <a:lnSpc>
                <a:spcPct val="80000"/>
              </a:lnSpc>
            </a:pPr>
            <a:r>
              <a:rPr lang="ru-RU" sz="800" dirty="0" err="1"/>
              <a:t>printf</a:t>
            </a:r>
            <a:r>
              <a:rPr lang="ru-RU" sz="800" dirty="0"/>
              <a:t>("%d %d\n", ++n, </a:t>
            </a:r>
            <a:r>
              <a:rPr lang="ru-RU" sz="800" dirty="0" err="1"/>
              <a:t>power</a:t>
            </a:r>
            <a:r>
              <a:rPr lang="ru-RU" sz="800" dirty="0"/>
              <a:t>(2, n)); /* НЕВЕРНО*/ </a:t>
            </a:r>
          </a:p>
          <a:p>
            <a:pPr eaLnBrk="1" hangingPunct="1">
              <a:lnSpc>
                <a:spcPct val="80000"/>
              </a:lnSpc>
            </a:pPr>
            <a:r>
              <a:rPr lang="ru-RU" sz="800" dirty="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a:t>
            </a:r>
            <a:r>
              <a:rPr lang="ru-RU" sz="800" dirty="0" err="1"/>
              <a:t>power</a:t>
            </a:r>
            <a:r>
              <a:rPr lang="ru-RU" sz="800" dirty="0"/>
              <a:t>. Чтобы обезопасить себя от возможного побочного эффекта, достаточно написать </a:t>
            </a:r>
          </a:p>
          <a:p>
            <a:pPr eaLnBrk="1" hangingPunct="1">
              <a:lnSpc>
                <a:spcPct val="80000"/>
              </a:lnSpc>
            </a:pPr>
            <a:r>
              <a:rPr lang="ru-RU" sz="800" dirty="0"/>
              <a:t>++n; </a:t>
            </a:r>
            <a:r>
              <a:rPr lang="ru-RU" sz="800" dirty="0" err="1"/>
              <a:t>printf</a:t>
            </a:r>
            <a:r>
              <a:rPr lang="ru-RU" sz="800" dirty="0"/>
              <a:t>("%d %d\n", n, </a:t>
            </a:r>
            <a:r>
              <a:rPr lang="ru-RU" sz="800" dirty="0" err="1"/>
              <a:t>power</a:t>
            </a:r>
            <a:r>
              <a:rPr lang="ru-RU" sz="800" dirty="0"/>
              <a:t>(2, n)); </a:t>
            </a:r>
          </a:p>
          <a:p>
            <a:pPr eaLnBrk="1" hangingPunct="1">
              <a:lnSpc>
                <a:spcPct val="80000"/>
              </a:lnSpc>
            </a:pPr>
            <a:r>
              <a:rPr lang="ru-RU" sz="800" dirty="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dirty="0"/>
              <a:t>a[i] = i++; /* I.B.: </a:t>
            </a:r>
            <a:r>
              <a:rPr lang="ru-RU" sz="800" dirty="0" err="1"/>
              <a:t>doubtful</a:t>
            </a:r>
            <a:r>
              <a:rPr lang="ru-RU" sz="800" dirty="0"/>
              <a:t> </a:t>
            </a:r>
            <a:r>
              <a:rPr lang="ru-RU" sz="800" dirty="0" err="1"/>
              <a:t>example</a:t>
            </a:r>
            <a:r>
              <a:rPr lang="ru-RU" sz="800" dirty="0"/>
              <a:t> */ </a:t>
            </a:r>
          </a:p>
          <a:p>
            <a:pPr eaLnBrk="1" hangingPunct="1">
              <a:lnSpc>
                <a:spcPct val="80000"/>
              </a:lnSpc>
            </a:pPr>
            <a:r>
              <a:rPr lang="ru-RU" sz="800" dirty="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a:t>
            </a:r>
            <a:r>
              <a:rPr lang="ru-RU" sz="800" dirty="0" err="1"/>
              <a:t>printf</a:t>
            </a:r>
            <a:r>
              <a:rPr lang="ru-RU" sz="800" dirty="0"/>
              <a:t> это нам не поможет. </a:t>
            </a:r>
          </a:p>
          <a:p>
            <a:pPr eaLnBrk="1" hangingPunct="1">
              <a:lnSpc>
                <a:spcPct val="80000"/>
              </a:lnSpc>
            </a:pPr>
            <a:r>
              <a:rPr lang="ru-RU" sz="800" dirty="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66</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dirty="0"/>
              <a:t>Выражение, скажем </a:t>
            </a:r>
            <a:r>
              <a:rPr lang="ru-RU" i="1" dirty="0"/>
              <a:t>x = 0</a:t>
            </a:r>
            <a:r>
              <a:rPr lang="ru-RU" dirty="0"/>
              <a:t>, или </a:t>
            </a:r>
            <a:r>
              <a:rPr lang="ru-RU" i="1" dirty="0"/>
              <a:t>i++</a:t>
            </a:r>
            <a:r>
              <a:rPr lang="ru-RU" dirty="0"/>
              <a:t>, или </a:t>
            </a:r>
            <a:r>
              <a:rPr lang="ru-RU" i="1" dirty="0" err="1"/>
              <a:t>printf</a:t>
            </a:r>
            <a:r>
              <a:rPr lang="ru-RU" i="1" dirty="0"/>
              <a:t>(…)</a:t>
            </a:r>
            <a:r>
              <a:rPr lang="ru-RU" dirty="0"/>
              <a:t>, становится </a:t>
            </a:r>
            <a:r>
              <a:rPr lang="ru-RU" i="1" dirty="0"/>
              <a:t>инструкцией</a:t>
            </a:r>
            <a:r>
              <a:rPr lang="ru-RU" dirty="0"/>
              <a:t>, если в конце его поставить точку с запятой, например:</a:t>
            </a:r>
          </a:p>
          <a:p>
            <a:pPr eaLnBrk="1" hangingPunct="1"/>
            <a:r>
              <a:rPr lang="ru-RU" dirty="0"/>
              <a:t>x = 0;</a:t>
            </a:r>
          </a:p>
          <a:p>
            <a:pPr eaLnBrk="1" hangingPunct="1"/>
            <a:r>
              <a:rPr lang="ru-RU" dirty="0"/>
              <a:t>i++;</a:t>
            </a:r>
          </a:p>
          <a:p>
            <a:pPr eaLnBrk="1" hangingPunct="1"/>
            <a:r>
              <a:rPr lang="ru-RU" dirty="0" err="1"/>
              <a:t>printf</a:t>
            </a:r>
            <a:r>
              <a:rPr lang="ru-RU" dirty="0"/>
              <a:t>(...);</a:t>
            </a:r>
          </a:p>
          <a:p>
            <a:pPr eaLnBrk="1" hangingPunct="1"/>
            <a:r>
              <a:rPr lang="ru-RU" dirty="0"/>
              <a:t>В Си точка с запятой является заключающим символом инструкции, а не разделителем, как в языке Паскаль. </a:t>
            </a:r>
          </a:p>
          <a:p>
            <a:pPr eaLnBrk="1" hangingPunct="1"/>
            <a:r>
              <a:rPr lang="ru-RU" dirty="0"/>
              <a:t>Фигурные скобки </a:t>
            </a:r>
            <a:r>
              <a:rPr lang="ru-RU" b="1" dirty="0"/>
              <a:t>{</a:t>
            </a:r>
            <a:r>
              <a:rPr lang="ru-RU" dirty="0"/>
              <a:t> и </a:t>
            </a:r>
            <a:r>
              <a:rPr lang="ru-RU" b="1" dirty="0"/>
              <a:t>}</a:t>
            </a:r>
            <a:r>
              <a:rPr lang="ru-RU" dirty="0"/>
              <a:t> используются для объединения объявлений и инструкций в </a:t>
            </a:r>
            <a:r>
              <a:rPr lang="ru-RU" i="1" dirty="0"/>
              <a:t>составную инструкцию</a:t>
            </a:r>
            <a:r>
              <a:rPr lang="ru-RU" dirty="0"/>
              <a:t>, или </a:t>
            </a:r>
            <a:r>
              <a:rPr lang="ru-RU" i="1" dirty="0"/>
              <a:t>блок</a:t>
            </a:r>
            <a:r>
              <a:rPr lang="ru-RU" dirty="0"/>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dirty="0" err="1"/>
              <a:t>if</a:t>
            </a:r>
            <a:r>
              <a:rPr lang="ru-RU" dirty="0"/>
              <a:t>, </a:t>
            </a:r>
            <a:r>
              <a:rPr lang="ru-RU" b="1" dirty="0" err="1"/>
              <a:t>else</a:t>
            </a:r>
            <a:r>
              <a:rPr lang="ru-RU" dirty="0"/>
              <a:t>, </a:t>
            </a:r>
            <a:r>
              <a:rPr lang="ru-RU" b="1" dirty="0" err="1"/>
              <a:t>while</a:t>
            </a:r>
            <a:r>
              <a:rPr lang="ru-RU" dirty="0"/>
              <a:t> или </a:t>
            </a:r>
            <a:r>
              <a:rPr lang="ru-RU" b="1" dirty="0" err="1"/>
              <a:t>for</a:t>
            </a:r>
            <a:r>
              <a:rPr lang="ru-RU" dirty="0" err="1"/>
              <a:t>.После</a:t>
            </a:r>
            <a:r>
              <a:rPr lang="ru-RU" dirty="0"/>
              <a:t>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67</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8</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68</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dirty="0"/>
              <a:t>Инструкция </a:t>
            </a:r>
            <a:r>
              <a:rPr lang="ru-RU" sz="800" b="1" dirty="0" err="1"/>
              <a:t>if-else</a:t>
            </a:r>
            <a:r>
              <a:rPr lang="ru-RU" sz="800" dirty="0"/>
              <a:t> используется для принятия решения. Формально ее синтаксисом является: </a:t>
            </a:r>
          </a:p>
          <a:p>
            <a:pPr eaLnBrk="1" hangingPunct="1">
              <a:lnSpc>
                <a:spcPct val="80000"/>
              </a:lnSpc>
            </a:pPr>
            <a:r>
              <a:rPr lang="ru-RU" sz="800" b="1" dirty="0" err="1"/>
              <a:t>if</a:t>
            </a:r>
            <a:r>
              <a:rPr lang="ru-RU" sz="800" b="1" dirty="0"/>
              <a:t> (</a:t>
            </a:r>
            <a:r>
              <a:rPr lang="ru-RU" sz="800" b="1" i="1" dirty="0"/>
              <a:t>выражение</a:t>
            </a:r>
            <a:r>
              <a:rPr lang="ru-RU" sz="800" b="1" dirty="0"/>
              <a:t>)</a:t>
            </a:r>
          </a:p>
          <a:p>
            <a:pPr eaLnBrk="1" hangingPunct="1">
              <a:lnSpc>
                <a:spcPct val="80000"/>
              </a:lnSpc>
            </a:pPr>
            <a:r>
              <a:rPr lang="ru-RU" sz="800" b="1" i="1" dirty="0"/>
              <a:t>    инструкция1</a:t>
            </a:r>
          </a:p>
          <a:p>
            <a:pPr eaLnBrk="1" hangingPunct="1">
              <a:lnSpc>
                <a:spcPct val="80000"/>
              </a:lnSpc>
            </a:pPr>
            <a:r>
              <a:rPr lang="ru-RU" sz="800" b="1" dirty="0" err="1"/>
              <a:t>else</a:t>
            </a:r>
            <a:endParaRPr lang="ru-RU" sz="800" b="1" dirty="0"/>
          </a:p>
          <a:p>
            <a:pPr eaLnBrk="1" hangingPunct="1">
              <a:lnSpc>
                <a:spcPct val="80000"/>
              </a:lnSpc>
            </a:pPr>
            <a:r>
              <a:rPr lang="ru-RU" sz="800" b="1" i="1" dirty="0"/>
              <a:t>    инструкция2</a:t>
            </a:r>
          </a:p>
          <a:p>
            <a:pPr eaLnBrk="1" hangingPunct="1">
              <a:lnSpc>
                <a:spcPct val="80000"/>
              </a:lnSpc>
            </a:pPr>
            <a:r>
              <a:rPr lang="ru-RU" sz="800" dirty="0"/>
              <a:t>причем </a:t>
            </a:r>
            <a:r>
              <a:rPr lang="ru-RU" sz="800" b="1" dirty="0" err="1"/>
              <a:t>else</a:t>
            </a:r>
            <a:r>
              <a:rPr lang="ru-RU" sz="800" dirty="0"/>
              <a:t>-часть может и отсутствовать. Сначала вычисляется выражение, и, если оно истинно (т. е. отлично от нуля), выполняется </a:t>
            </a:r>
            <a:r>
              <a:rPr lang="ru-RU" sz="800" i="1" dirty="0"/>
              <a:t>инструкция1</a:t>
            </a:r>
            <a:r>
              <a:rPr lang="ru-RU" sz="800" dirty="0"/>
              <a:t>. Если выражение ложно (т. е. его значение равно нулю) и существует </a:t>
            </a:r>
            <a:r>
              <a:rPr lang="ru-RU" sz="800" b="1" dirty="0" err="1"/>
              <a:t>else</a:t>
            </a:r>
            <a:r>
              <a:rPr lang="ru-RU" sz="800" dirty="0"/>
              <a:t>-часть, то выполняется </a:t>
            </a:r>
            <a:r>
              <a:rPr lang="ru-RU" sz="800" i="1" dirty="0"/>
              <a:t>инструкция2</a:t>
            </a:r>
            <a:r>
              <a:rPr lang="ru-RU" sz="800" dirty="0"/>
              <a:t>. </a:t>
            </a:r>
          </a:p>
          <a:p>
            <a:pPr eaLnBrk="1" hangingPunct="1">
              <a:lnSpc>
                <a:spcPct val="80000"/>
              </a:lnSpc>
            </a:pPr>
            <a:r>
              <a:rPr lang="ru-RU" sz="800" dirty="0"/>
              <a:t>Так как </a:t>
            </a:r>
            <a:r>
              <a:rPr lang="ru-RU" sz="800" b="1" dirty="0" err="1"/>
              <a:t>if</a:t>
            </a:r>
            <a:r>
              <a:rPr lang="ru-RU" sz="800" dirty="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dirty="0" err="1"/>
              <a:t>if</a:t>
            </a:r>
            <a:r>
              <a:rPr lang="ru-RU" sz="800" dirty="0"/>
              <a:t> (</a:t>
            </a:r>
            <a:r>
              <a:rPr lang="ru-RU" sz="800" i="1" dirty="0"/>
              <a:t>выражение</a:t>
            </a:r>
            <a:r>
              <a:rPr lang="ru-RU" sz="800" dirty="0"/>
              <a:t>)</a:t>
            </a:r>
          </a:p>
          <a:p>
            <a:pPr eaLnBrk="1" hangingPunct="1">
              <a:lnSpc>
                <a:spcPct val="80000"/>
              </a:lnSpc>
            </a:pPr>
            <a:r>
              <a:rPr lang="ru-RU" sz="800" dirty="0"/>
              <a:t>короче, чем</a:t>
            </a:r>
          </a:p>
          <a:p>
            <a:pPr eaLnBrk="1" hangingPunct="1">
              <a:lnSpc>
                <a:spcPct val="80000"/>
              </a:lnSpc>
            </a:pPr>
            <a:r>
              <a:rPr lang="ru-RU" sz="800" dirty="0" err="1"/>
              <a:t>if</a:t>
            </a:r>
            <a:r>
              <a:rPr lang="ru-RU" sz="800" dirty="0"/>
              <a:t> ( </a:t>
            </a:r>
            <a:r>
              <a:rPr lang="ru-RU" sz="800" i="1" dirty="0"/>
              <a:t>выражение != 0 </a:t>
            </a:r>
            <a:r>
              <a:rPr lang="ru-RU" sz="800" dirty="0"/>
              <a:t>)</a:t>
            </a:r>
          </a:p>
          <a:p>
            <a:pPr eaLnBrk="1" hangingPunct="1">
              <a:lnSpc>
                <a:spcPct val="80000"/>
              </a:lnSpc>
            </a:pPr>
            <a:r>
              <a:rPr lang="ru-RU" sz="800" dirty="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dirty="0"/>
              <a:t>Отсутствие </a:t>
            </a:r>
            <a:r>
              <a:rPr lang="ru-RU" sz="800" b="1" dirty="0" err="1"/>
              <a:t>else</a:t>
            </a:r>
            <a:r>
              <a:rPr lang="ru-RU" sz="800" dirty="0"/>
              <a:t>-части в одной из вложенных друг в друга </a:t>
            </a:r>
            <a:r>
              <a:rPr lang="ru-RU" sz="800" b="1" dirty="0" err="1"/>
              <a:t>if</a:t>
            </a:r>
            <a:r>
              <a:rPr lang="ru-RU" sz="800" dirty="0"/>
              <a:t>-конструкций может привести к неоднозначному толкованию записи. Эту неоднозначность разрешают тем, что </a:t>
            </a:r>
            <a:r>
              <a:rPr lang="ru-RU" sz="800" b="1" dirty="0" err="1"/>
              <a:t>else</a:t>
            </a:r>
            <a:r>
              <a:rPr lang="ru-RU" sz="800" dirty="0"/>
              <a:t> связывают с ближайшим </a:t>
            </a:r>
            <a:r>
              <a:rPr lang="ru-RU" sz="800" b="1" dirty="0" err="1"/>
              <a:t>if</a:t>
            </a:r>
            <a:r>
              <a:rPr lang="ru-RU" sz="800" dirty="0"/>
              <a:t>, у которого нет своего </a:t>
            </a:r>
            <a:r>
              <a:rPr lang="ru-RU" sz="800" b="1" dirty="0" err="1"/>
              <a:t>else</a:t>
            </a:r>
            <a:r>
              <a:rPr lang="ru-RU" sz="800" dirty="0"/>
              <a:t>. Например, в</a:t>
            </a:r>
          </a:p>
          <a:p>
            <a:pPr eaLnBrk="1" hangingPunct="1">
              <a:lnSpc>
                <a:spcPct val="80000"/>
              </a:lnSpc>
            </a:pPr>
            <a:r>
              <a:rPr lang="ru-RU" sz="800" b="1" dirty="0" err="1"/>
              <a:t>if</a:t>
            </a:r>
            <a:r>
              <a:rPr lang="ru-RU" sz="800" b="1" dirty="0"/>
              <a:t> (n &gt; 0)</a:t>
            </a:r>
          </a:p>
          <a:p>
            <a:pPr eaLnBrk="1" hangingPunct="1">
              <a:lnSpc>
                <a:spcPct val="80000"/>
              </a:lnSpc>
            </a:pPr>
            <a:r>
              <a:rPr lang="ru-RU" sz="800" b="1" dirty="0"/>
              <a:t>    </a:t>
            </a:r>
            <a:r>
              <a:rPr lang="ru-RU" sz="800" b="1" dirty="0" err="1"/>
              <a:t>if</a:t>
            </a:r>
            <a:r>
              <a:rPr lang="ru-RU" sz="800" b="1" dirty="0"/>
              <a:t> (а &gt; b)</a:t>
            </a:r>
          </a:p>
          <a:p>
            <a:pPr eaLnBrk="1" hangingPunct="1">
              <a:lnSpc>
                <a:spcPct val="80000"/>
              </a:lnSpc>
            </a:pPr>
            <a:r>
              <a:rPr lang="ru-RU" sz="800" b="1" dirty="0"/>
              <a:t>        z = a;</a:t>
            </a:r>
          </a:p>
          <a:p>
            <a:pPr eaLnBrk="1" hangingPunct="1">
              <a:lnSpc>
                <a:spcPct val="80000"/>
              </a:lnSpc>
            </a:pPr>
            <a:r>
              <a:rPr lang="ru-RU" sz="800" b="1" dirty="0"/>
              <a:t>    </a:t>
            </a:r>
            <a:r>
              <a:rPr lang="ru-RU" sz="800" b="1" dirty="0" err="1"/>
              <a:t>else</a:t>
            </a:r>
            <a:endParaRPr lang="ru-RU" sz="800" b="1" dirty="0"/>
          </a:p>
          <a:p>
            <a:pPr eaLnBrk="1" hangingPunct="1">
              <a:lnSpc>
                <a:spcPct val="80000"/>
              </a:lnSpc>
            </a:pPr>
            <a:r>
              <a:rPr lang="ru-RU" sz="800" b="1" dirty="0"/>
              <a:t>        z = b;</a:t>
            </a:r>
          </a:p>
          <a:p>
            <a:pPr eaLnBrk="1" hangingPunct="1">
              <a:lnSpc>
                <a:spcPct val="80000"/>
              </a:lnSpc>
            </a:pPr>
            <a:r>
              <a:rPr lang="ru-RU" sz="800" b="1" dirty="0" err="1"/>
              <a:t>else</a:t>
            </a:r>
            <a:r>
              <a:rPr lang="ru-RU" sz="800" dirty="0"/>
              <a:t> относится к внутреннему </a:t>
            </a:r>
            <a:r>
              <a:rPr lang="ru-RU" sz="800" b="1" dirty="0" err="1"/>
              <a:t>if</a:t>
            </a:r>
            <a:r>
              <a:rPr lang="ru-RU" sz="800" dirty="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dirty="0" err="1"/>
              <a:t>if</a:t>
            </a:r>
            <a:r>
              <a:rPr lang="ru-RU" sz="800" dirty="0"/>
              <a:t> (n &gt; 0)</a:t>
            </a:r>
          </a:p>
          <a:p>
            <a:pPr eaLnBrk="1" hangingPunct="1">
              <a:lnSpc>
                <a:spcPct val="80000"/>
              </a:lnSpc>
            </a:pPr>
            <a:r>
              <a:rPr lang="ru-RU" sz="800" dirty="0"/>
              <a:t>{</a:t>
            </a:r>
          </a:p>
          <a:p>
            <a:pPr eaLnBrk="1" hangingPunct="1">
              <a:lnSpc>
                <a:spcPct val="80000"/>
              </a:lnSpc>
            </a:pPr>
            <a:r>
              <a:rPr lang="ru-RU" sz="800" dirty="0"/>
              <a:t>    </a:t>
            </a:r>
            <a:r>
              <a:rPr lang="ru-RU" sz="800" dirty="0" err="1"/>
              <a:t>if</a:t>
            </a:r>
            <a:r>
              <a:rPr lang="ru-RU" sz="800" dirty="0"/>
              <a:t> (а &gt; b)</a:t>
            </a:r>
          </a:p>
          <a:p>
            <a:pPr eaLnBrk="1" hangingPunct="1">
              <a:lnSpc>
                <a:spcPct val="80000"/>
              </a:lnSpc>
            </a:pPr>
            <a:r>
              <a:rPr lang="ru-RU" sz="800" dirty="0"/>
              <a:t>        z = a;</a:t>
            </a:r>
          </a:p>
          <a:p>
            <a:pPr eaLnBrk="1" hangingPunct="1">
              <a:lnSpc>
                <a:spcPct val="80000"/>
              </a:lnSpc>
            </a:pPr>
            <a:r>
              <a:rPr lang="ru-RU" sz="800" dirty="0"/>
              <a:t>}</a:t>
            </a:r>
          </a:p>
          <a:p>
            <a:pPr eaLnBrk="1" hangingPunct="1">
              <a:lnSpc>
                <a:spcPct val="80000"/>
              </a:lnSpc>
            </a:pPr>
            <a:r>
              <a:rPr lang="ru-RU" sz="800" dirty="0" err="1"/>
              <a:t>else</a:t>
            </a:r>
            <a:endParaRPr lang="ru-RU" sz="800" dirty="0"/>
          </a:p>
          <a:p>
            <a:pPr eaLnBrk="1" hangingPunct="1">
              <a:lnSpc>
                <a:spcPct val="80000"/>
              </a:lnSpc>
            </a:pPr>
            <a:r>
              <a:rPr lang="ru-RU" sz="800" dirty="0"/>
              <a:t>    z = b;</a:t>
            </a:r>
          </a:p>
          <a:p>
            <a:pPr eaLnBrk="1" hangingPunct="1">
              <a:lnSpc>
                <a:spcPct val="80000"/>
              </a:lnSpc>
            </a:pPr>
            <a:r>
              <a:rPr lang="ru-RU" sz="800" dirty="0"/>
              <a:t>Ниже приводится пример ситуации, когда неоднозначность особенно опасна: </a:t>
            </a:r>
          </a:p>
          <a:p>
            <a:pPr eaLnBrk="1" hangingPunct="1">
              <a:lnSpc>
                <a:spcPct val="80000"/>
              </a:lnSpc>
            </a:pPr>
            <a:r>
              <a:rPr lang="ru-RU" sz="800" dirty="0" err="1"/>
              <a:t>if</a:t>
            </a:r>
            <a:r>
              <a:rPr lang="ru-RU" sz="800" dirty="0"/>
              <a:t> (n &gt;= 0)</a:t>
            </a:r>
          </a:p>
          <a:p>
            <a:pPr eaLnBrk="1" hangingPunct="1">
              <a:lnSpc>
                <a:spcPct val="80000"/>
              </a:lnSpc>
            </a:pPr>
            <a:r>
              <a:rPr lang="ru-RU" sz="800" dirty="0"/>
              <a:t>    </a:t>
            </a:r>
            <a:r>
              <a:rPr lang="ru-RU" sz="800" dirty="0" err="1"/>
              <a:t>for</a:t>
            </a:r>
            <a:r>
              <a:rPr lang="ru-RU" sz="800" dirty="0"/>
              <a:t> (i=0; i &lt; n; i++)</a:t>
            </a:r>
          </a:p>
          <a:p>
            <a:pPr eaLnBrk="1" hangingPunct="1">
              <a:lnSpc>
                <a:spcPct val="80000"/>
              </a:lnSpc>
            </a:pPr>
            <a:r>
              <a:rPr lang="ru-RU" sz="800" dirty="0"/>
              <a:t>        </a:t>
            </a:r>
            <a:r>
              <a:rPr lang="ru-RU" sz="800" dirty="0" err="1"/>
              <a:t>if</a:t>
            </a:r>
            <a:r>
              <a:rPr lang="ru-RU" sz="800" dirty="0"/>
              <a:t> (s[i] &gt; 0)</a:t>
            </a:r>
          </a:p>
          <a:p>
            <a:pPr eaLnBrk="1" hangingPunct="1">
              <a:lnSpc>
                <a:spcPct val="80000"/>
              </a:lnSpc>
            </a:pPr>
            <a:r>
              <a:rPr lang="ru-RU" sz="800" dirty="0"/>
              <a:t>        {</a:t>
            </a:r>
          </a:p>
          <a:p>
            <a:pPr eaLnBrk="1" hangingPunct="1">
              <a:lnSpc>
                <a:spcPct val="80000"/>
              </a:lnSpc>
            </a:pPr>
            <a:r>
              <a:rPr lang="ru-RU" sz="800" dirty="0"/>
              <a:t>            </a:t>
            </a:r>
            <a:r>
              <a:rPr lang="ru-RU" sz="800" dirty="0" err="1"/>
              <a:t>printf</a:t>
            </a:r>
            <a:r>
              <a:rPr lang="ru-RU" sz="800" dirty="0"/>
              <a:t> ("…");</a:t>
            </a:r>
          </a:p>
          <a:p>
            <a:pPr eaLnBrk="1" hangingPunct="1">
              <a:lnSpc>
                <a:spcPct val="80000"/>
              </a:lnSpc>
            </a:pPr>
            <a:r>
              <a:rPr lang="ru-RU" sz="800" dirty="0"/>
              <a:t>            </a:t>
            </a:r>
            <a:r>
              <a:rPr lang="ru-RU" sz="800" dirty="0" err="1"/>
              <a:t>return</a:t>
            </a:r>
            <a:r>
              <a:rPr lang="ru-RU" sz="800" dirty="0"/>
              <a:t> i;</a:t>
            </a:r>
          </a:p>
          <a:p>
            <a:pPr eaLnBrk="1" hangingPunct="1">
              <a:lnSpc>
                <a:spcPct val="80000"/>
              </a:lnSpc>
            </a:pPr>
            <a:r>
              <a:rPr lang="ru-RU" sz="800" dirty="0"/>
              <a:t>        }</a:t>
            </a:r>
          </a:p>
          <a:p>
            <a:pPr eaLnBrk="1" hangingPunct="1">
              <a:lnSpc>
                <a:spcPct val="80000"/>
              </a:lnSpc>
            </a:pPr>
            <a:r>
              <a:rPr lang="ru-RU" sz="800" dirty="0" err="1"/>
              <a:t>else</a:t>
            </a:r>
            <a:r>
              <a:rPr lang="ru-RU" sz="800" dirty="0"/>
              <a:t> /* НЕВЕРНО */</a:t>
            </a:r>
          </a:p>
          <a:p>
            <a:pPr eaLnBrk="1" hangingPunct="1">
              <a:lnSpc>
                <a:spcPct val="80000"/>
              </a:lnSpc>
            </a:pPr>
            <a:r>
              <a:rPr lang="ru-RU" sz="800" dirty="0"/>
              <a:t>        </a:t>
            </a:r>
            <a:r>
              <a:rPr lang="ru-RU" sz="800" dirty="0" err="1"/>
              <a:t>printf</a:t>
            </a:r>
            <a:r>
              <a:rPr lang="ru-RU" sz="800" dirty="0"/>
              <a:t>("ошибка – отрицательное n\n");</a:t>
            </a:r>
          </a:p>
          <a:p>
            <a:pPr eaLnBrk="1" hangingPunct="1">
              <a:lnSpc>
                <a:spcPct val="80000"/>
              </a:lnSpc>
            </a:pPr>
            <a:r>
              <a:rPr lang="ru-RU" sz="800" dirty="0"/>
              <a:t>С помощью отступов мы недвусмысленно показали, что нам нужно, однако компилятор не воспримет эту информацию и отнесет </a:t>
            </a:r>
            <a:r>
              <a:rPr lang="ru-RU" sz="800" b="1" dirty="0" err="1"/>
              <a:t>else</a:t>
            </a:r>
            <a:r>
              <a:rPr lang="ru-RU" sz="800" dirty="0"/>
              <a:t> к внутреннему </a:t>
            </a:r>
            <a:r>
              <a:rPr lang="ru-RU" sz="800" b="1" dirty="0" err="1"/>
              <a:t>if</a:t>
            </a:r>
            <a:r>
              <a:rPr lang="ru-RU" sz="800" dirty="0"/>
              <a:t>. Искать такого рода ошибки особенно тяжело. Здесь уместен следующий совет: вложенные </a:t>
            </a:r>
            <a:r>
              <a:rPr lang="ru-RU" sz="800" b="1" dirty="0" err="1"/>
              <a:t>if</a:t>
            </a:r>
            <a:r>
              <a:rPr lang="ru-RU" sz="800" dirty="0"/>
              <a:t> обрамляйте фигурными скобками. Кстати, обратите внимание на точку с запятой после z = a в </a:t>
            </a:r>
          </a:p>
          <a:p>
            <a:pPr eaLnBrk="1" hangingPunct="1">
              <a:lnSpc>
                <a:spcPct val="80000"/>
              </a:lnSpc>
            </a:pPr>
            <a:r>
              <a:rPr lang="ru-RU" sz="800" dirty="0" err="1"/>
              <a:t>if</a:t>
            </a:r>
            <a:r>
              <a:rPr lang="ru-RU" sz="800" dirty="0"/>
              <a:t> (а &gt; b) z = а; </a:t>
            </a:r>
            <a:r>
              <a:rPr lang="ru-RU" sz="800" dirty="0" err="1"/>
              <a:t>else</a:t>
            </a:r>
            <a:r>
              <a:rPr lang="ru-RU" sz="800" dirty="0"/>
              <a:t> z = b; Здесь она обязательна, поскольку по правилам грамматики за </a:t>
            </a:r>
            <a:r>
              <a:rPr lang="ru-RU" sz="800" b="1" dirty="0" err="1"/>
              <a:t>if</a:t>
            </a:r>
            <a:r>
              <a:rPr lang="ru-RU" sz="800" dirty="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69</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70</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71</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74</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75</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76</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77</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78</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79</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80</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84</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87</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88</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90</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91</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93</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101</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102</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103</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dirty="0"/>
              <a:t>Строковая константа</a:t>
            </a:r>
            <a:r>
              <a:rPr lang="ru-RU" sz="900" dirty="0"/>
              <a:t>, или </a:t>
            </a:r>
            <a:r>
              <a:rPr lang="ru-RU" sz="900" i="1" dirty="0"/>
              <a:t>строковый литерал</a:t>
            </a:r>
            <a:r>
              <a:rPr lang="ru-RU" sz="900" dirty="0"/>
              <a:t>, - это нуль или более символов, заключенных в двойные кавычки, как, например, </a:t>
            </a:r>
          </a:p>
          <a:p>
            <a:pPr eaLnBrk="1" hangingPunct="1">
              <a:lnSpc>
                <a:spcPct val="80000"/>
              </a:lnSpc>
            </a:pPr>
            <a:r>
              <a:rPr lang="ru-RU" sz="900" dirty="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a:t>
            </a:r>
            <a:r>
              <a:rPr lang="ru-RU" sz="900" dirty="0" err="1"/>
              <a:t>эскейп</a:t>
            </a:r>
            <a:r>
              <a:rPr lang="ru-RU" sz="900" dirty="0"/>
              <a:t>-последовательности;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dirty="0"/>
              <a:t>"Здравствуй," " мир!" эквивалентна записи одной следующей строки:</a:t>
            </a:r>
          </a:p>
          <a:p>
            <a:pPr eaLnBrk="1" hangingPunct="1">
              <a:lnSpc>
                <a:spcPct val="80000"/>
              </a:lnSpc>
            </a:pPr>
            <a:r>
              <a:rPr lang="ru-RU" sz="900" dirty="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dirty="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dirty="0"/>
              <a:t>Функция </a:t>
            </a:r>
            <a:r>
              <a:rPr lang="ru-RU" sz="900" b="1" dirty="0" err="1"/>
              <a:t>strlen</a:t>
            </a:r>
            <a:r>
              <a:rPr lang="ru-RU" sz="900" b="1" dirty="0"/>
              <a:t>(s)</a:t>
            </a:r>
            <a:r>
              <a:rPr lang="ru-RU" sz="900" dirty="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 возвращает длину строки s */</a:t>
            </a:r>
          </a:p>
          <a:p>
            <a:pPr eaLnBrk="1" hangingPunct="1">
              <a:lnSpc>
                <a:spcPct val="80000"/>
              </a:lnSpc>
            </a:pPr>
            <a:r>
              <a:rPr lang="ru-RU" sz="900" b="1" dirty="0" err="1">
                <a:latin typeface="Courier New" pitchFamily="49" charset="0"/>
              </a:rPr>
              <a:t>int</a:t>
            </a: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a:t>
            </a:r>
            <a:r>
              <a:rPr lang="ru-RU" sz="900" b="1" dirty="0" err="1">
                <a:latin typeface="Courier New" pitchFamily="49" charset="0"/>
              </a:rPr>
              <a:t>char</a:t>
            </a:r>
            <a:r>
              <a:rPr lang="ru-RU" sz="900" b="1" dirty="0">
                <a:latin typeface="Courier New" pitchFamily="49" charset="0"/>
              </a:rPr>
              <a:t> s[])</a:t>
            </a:r>
          </a:p>
          <a:p>
            <a:pPr eaLnBrk="1" hangingPunct="1">
              <a:lnSpc>
                <a:spcPct val="80000"/>
              </a:lnSpc>
            </a:pPr>
            <a:r>
              <a:rPr lang="ru-RU" sz="900" b="1" dirty="0">
                <a:latin typeface="Courier New" pitchFamily="49" charset="0"/>
              </a:rPr>
              <a:t>{</a:t>
            </a:r>
          </a:p>
          <a:p>
            <a:pPr eaLnBrk="1" hangingPunct="1">
              <a:lnSpc>
                <a:spcPct val="80000"/>
              </a:lnSpc>
            </a:pPr>
            <a:r>
              <a:rPr lang="ru-RU" sz="900" b="1" dirty="0">
                <a:latin typeface="Courier New" pitchFamily="49" charset="0"/>
              </a:rPr>
              <a:t>    </a:t>
            </a:r>
            <a:r>
              <a:rPr lang="ru-RU" sz="900" b="1" dirty="0" err="1">
                <a:latin typeface="Courier New" pitchFamily="49" charset="0"/>
              </a:rPr>
              <a:t>int</a:t>
            </a:r>
            <a:r>
              <a:rPr lang="ru-RU" sz="900" b="1" dirty="0">
                <a:latin typeface="Courier New" pitchFamily="49" charset="0"/>
              </a:rPr>
              <a:t> i = 0;</a:t>
            </a:r>
          </a:p>
          <a:p>
            <a:pPr eaLnBrk="1" hangingPunct="1">
              <a:lnSpc>
                <a:spcPct val="80000"/>
              </a:lnSpc>
            </a:pPr>
            <a:r>
              <a:rPr lang="ru-RU" sz="900" b="1" dirty="0">
                <a:latin typeface="Courier New" pitchFamily="49" charset="0"/>
              </a:rPr>
              <a:t>    </a:t>
            </a:r>
            <a:r>
              <a:rPr lang="ru-RU" sz="900" b="1" dirty="0" err="1">
                <a:latin typeface="Courier New" pitchFamily="49" charset="0"/>
              </a:rPr>
              <a:t>while</a:t>
            </a:r>
            <a:r>
              <a:rPr lang="ru-RU" sz="900" b="1" dirty="0">
                <a:latin typeface="Courier New" pitchFamily="49" charset="0"/>
              </a:rPr>
              <a:t> (s[i] != '\0')</a:t>
            </a:r>
          </a:p>
          <a:p>
            <a:pPr eaLnBrk="1" hangingPunct="1">
              <a:lnSpc>
                <a:spcPct val="80000"/>
              </a:lnSpc>
            </a:pPr>
            <a:r>
              <a:rPr lang="ru-RU" sz="900" b="1" dirty="0">
                <a:latin typeface="Courier New" pitchFamily="49" charset="0"/>
              </a:rPr>
              <a:t>        ++i;</a:t>
            </a:r>
          </a:p>
          <a:p>
            <a:pPr eaLnBrk="1" hangingPunct="1">
              <a:lnSpc>
                <a:spcPct val="80000"/>
              </a:lnSpc>
            </a:pPr>
            <a:r>
              <a:rPr lang="ru-RU" sz="900" b="1" dirty="0">
                <a:latin typeface="Courier New" pitchFamily="49" charset="0"/>
              </a:rPr>
              <a:t>    </a:t>
            </a:r>
            <a:r>
              <a:rPr lang="ru-RU" sz="900" b="1" dirty="0" err="1">
                <a:latin typeface="Courier New" pitchFamily="49" charset="0"/>
              </a:rPr>
              <a:t>return</a:t>
            </a:r>
            <a:r>
              <a:rPr lang="ru-RU" sz="900" b="1" dirty="0">
                <a:latin typeface="Courier New" pitchFamily="49" charset="0"/>
              </a:rPr>
              <a:t> i;</a:t>
            </a:r>
          </a:p>
          <a:p>
            <a:pPr eaLnBrk="1" hangingPunct="1">
              <a:lnSpc>
                <a:spcPct val="80000"/>
              </a:lnSpc>
            </a:pPr>
            <a:r>
              <a:rPr lang="ru-RU" sz="900" b="1" dirty="0">
                <a:latin typeface="Courier New" pitchFamily="49" charset="0"/>
              </a:rPr>
              <a:t>}</a:t>
            </a:r>
          </a:p>
          <a:p>
            <a:pPr eaLnBrk="1" hangingPunct="1">
              <a:lnSpc>
                <a:spcPct val="80000"/>
              </a:lnSpc>
            </a:pPr>
            <a:r>
              <a:rPr lang="ru-RU" sz="900" dirty="0"/>
              <a:t>Функция </a:t>
            </a:r>
            <a:r>
              <a:rPr lang="ru-RU" sz="900" b="1" dirty="0" err="1"/>
              <a:t>strlen</a:t>
            </a:r>
            <a:r>
              <a:rPr lang="ru-RU" sz="900" dirty="0"/>
              <a:t> и некоторые другие, применяемые к строкам, описаны в стандартном заголовочном файле </a:t>
            </a:r>
            <a:r>
              <a:rPr lang="ru-RU" sz="900" b="1" dirty="0"/>
              <a:t>&lt;</a:t>
            </a:r>
            <a:r>
              <a:rPr lang="ru-RU" sz="900" b="1" dirty="0" err="1"/>
              <a:t>string.h</a:t>
            </a:r>
            <a:r>
              <a:rPr lang="ru-RU" sz="900" b="1" dirty="0"/>
              <a:t>&gt;</a:t>
            </a:r>
            <a:r>
              <a:rPr lang="ru-RU" sz="900" dirty="0"/>
              <a:t>.</a:t>
            </a:r>
          </a:p>
          <a:p>
            <a:pPr eaLnBrk="1" hangingPunct="1">
              <a:lnSpc>
                <a:spcPct val="80000"/>
              </a:lnSpc>
            </a:pPr>
            <a:r>
              <a:rPr lang="ru-RU" sz="900" dirty="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105</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111</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112</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113</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114</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115</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116</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117</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118</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119</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12</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120</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121</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123</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124</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125</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126</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127</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128</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129</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143</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146</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150</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153</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154</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196248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10.02.2023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10.02.2023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10.02.2023</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10.02.2023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pPr/>
              <a:t>10.02.2023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pPr/>
              <a:t>10.02.2023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pPr/>
              <a:t>10.02.2023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pPr/>
              <a:t>10.02.2023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pPr/>
              <a:t>10.02.2023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pPr/>
              <a:t>10.02.2023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pPr/>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pPr/>
              <a:t>10.02.2023</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pPr/>
              <a:t>10.02.2023</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wandbox.org/permlink/1kI9P4seoNjsVbS1" TargetMode="Externa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hyperlink" Target="http://en.cppreference.com/w/cpp/string/basic_stri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hyperlink" Target="http://en.cppreference.com/w/cpp/string/basic_string_view" TargetMode="External"/><Relationship Id="rId2" Type="http://schemas.microsoft.com/office/2018/10/relationships/comments" Target="../comments/modernComment_1D9_74DD5B5E.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s://en.cppreference.com/w/cpp/container/vector" TargetMode="Externa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49.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hyperlink" Target="http://msdn.microsoft.com/en-us/library/9xd04bzs(VS.80).aspx" TargetMode="Externa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hyperlink" Target="http://www.cplusplus.com/reference/deque/deque/" TargetMode="Externa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52.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hyperlink" Target="http://msdn.microsoft.com/en-us/library/e8wh7665(VS.80).aspx" TargetMode="Externa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wandbox.org/permlink/jrEliIk1UDXC39Ef" TargetMode="Externa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137.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204.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05.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06.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07.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208.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11.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12.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13.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214.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215.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216.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17.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3" Type="http://schemas.openxmlformats.org/officeDocument/2006/relationships/notesSlide" Target="../notesSlides/notesSlide156.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23.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24.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25.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226.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27.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6.xml"/><Relationship Id="rId1" Type="http://schemas.openxmlformats.org/officeDocument/2006/relationships/tags" Target="../tags/tag8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75.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andbox.org/permlink/CxGG7re3wgkzIFRy" TargetMode="Externa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hyperlink" Target="https://wandbox.org/permlink/PTX7VpHqaCyQVwCy" TargetMode="Externa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6.xml.rels><?xml version="1.0" encoding="UTF-8" standalone="yes"?>
<Relationships xmlns="http://schemas.openxmlformats.org/package/2006/relationships"><Relationship Id="rId2" Type="http://schemas.openxmlformats.org/officeDocument/2006/relationships/hyperlink" Target="https://wandbox.org/permlink/T9Zpy9PjeOgGPpEz"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1.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19.xml"/><Relationship Id="rId4" Type="http://schemas.openxmlformats.org/officeDocument/2006/relationships/hyperlink" Target="https://wandbox.org/permlink/OH7svtLrRjT6b2wV" TargetMode="Externa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3" Type="http://schemas.openxmlformats.org/officeDocument/2006/relationships/hyperlink" Target="https://wandbox.org/permlink/3miY7XP0KvBtDx4e"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9.xml.rels><?xml version="1.0" encoding="UTF-8" standalone="yes"?>
<Relationships xmlns="http://schemas.openxmlformats.org/package/2006/relationships"><Relationship Id="rId2" Type="http://schemas.openxmlformats.org/officeDocument/2006/relationships/hyperlink" Target="https://wandbox.org/permlink/cmBWCRvwemRUAjVJ"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6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7094250"/>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size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493812"/>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err="1">
                <a:solidFill>
                  <a:srgbClr val="0000FF"/>
                </a:solidFill>
                <a:effectLst/>
                <a:latin typeface="Consolas"/>
                <a:ea typeface="Calibri"/>
                <a:cs typeface="Times New Roman"/>
              </a:rPr>
              <a:t>int</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
        <p:nvSpPr>
          <p:cNvPr id="6" name="TextBox 5">
            <a:extLst>
              <a:ext uri="{FF2B5EF4-FFF2-40B4-BE49-F238E27FC236}">
                <a16:creationId xmlns:a16="http://schemas.microsoft.com/office/drawing/2014/main" id="{DBA72C9C-782A-43E5-788F-42C4574B1AEC}"/>
              </a:ext>
            </a:extLst>
          </p:cNvPr>
          <p:cNvSpPr txBox="1"/>
          <p:nvPr/>
        </p:nvSpPr>
        <p:spPr>
          <a:xfrm>
            <a:off x="3923928" y="-37288"/>
            <a:ext cx="5112568" cy="369332"/>
          </a:xfrm>
          <a:prstGeom prst="rect">
            <a:avLst/>
          </a:prstGeom>
          <a:noFill/>
        </p:spPr>
        <p:txBody>
          <a:bodyPr wrap="square">
            <a:spAutoFit/>
          </a:bodyPr>
          <a:lstStyle/>
          <a:p>
            <a:r>
              <a:rPr lang="de-DE" dirty="0">
                <a:hlinkClick r:id="rId2"/>
              </a:rPr>
              <a:t>https://wandbox.org/permlink/1kI9P4seoNjsVbS1</a:t>
            </a:r>
            <a:r>
              <a:rPr lang="de-DE" dirty="0"/>
              <a:t> </a:t>
            </a:r>
            <a:endParaRPr lang="ru-RU" dirty="0"/>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893647"/>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передаче структуры в функцию Fn2</a:t>
            </a:r>
          </a:p>
          <a:p>
            <a:pPr lvl="0"/>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будет передана копия структуры</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на оригинальный массив влияния не окажет</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19" end="19"/>
                                            </p:txEl>
                                          </p:spTgt>
                                        </p:tgtEl>
                                        <p:attrNameLst>
                                          <p:attrName>style.visibility</p:attrName>
                                        </p:attrNameLst>
                                      </p:cBhvr>
                                      <p:to>
                                        <p:strVal val="visible"/>
                                      </p:to>
                                    </p:set>
                                    <p:animEffect transition="in" filter="fade">
                                      <p:cBhvr>
                                        <p:cTn id="58" dur="500"/>
                                        <p:tgtEl>
                                          <p:spTgt spid="4">
                                            <p:txEl>
                                              <p:pRg st="19" end="19"/>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0" end="20"/>
                                            </p:txEl>
                                          </p:spTgt>
                                        </p:tgtEl>
                                        <p:attrNameLst>
                                          <p:attrName>style.visibility</p:attrName>
                                        </p:attrNameLst>
                                      </p:cBhvr>
                                      <p:to>
                                        <p:strVal val="visible"/>
                                      </p:to>
                                    </p:set>
                                    <p:animEffect transition="in" filter="fade">
                                      <p:cBhvr>
                                        <p:cTn id="61" dur="500"/>
                                        <p:tgtEl>
                                          <p:spTgt spid="4">
                                            <p:txEl>
                                              <p:pRg st="20" end="2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1" end="21"/>
                                            </p:txEl>
                                          </p:spTgt>
                                        </p:tgtEl>
                                        <p:attrNameLst>
                                          <p:attrName>style.visibility</p:attrName>
                                        </p:attrNameLst>
                                      </p:cBhvr>
                                      <p:to>
                                        <p:strVal val="visible"/>
                                      </p:to>
                                    </p:set>
                                    <p:animEffect transition="in" filter="fade">
                                      <p:cBhvr>
                                        <p:cTn id="64" dur="500"/>
                                        <p:tgtEl>
                                          <p:spTgt spid="4">
                                            <p:txEl>
                                              <p:pRg st="21" end="2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2" end="22"/>
                                            </p:txEl>
                                          </p:spTgt>
                                        </p:tgtEl>
                                        <p:attrNameLst>
                                          <p:attrName>style.visibility</p:attrName>
                                        </p:attrNameLst>
                                      </p:cBhvr>
                                      <p:to>
                                        <p:strVal val="visible"/>
                                      </p:to>
                                    </p:set>
                                    <p:animEffect transition="in" filter="fade">
                                      <p:cBhvr>
                                        <p:cTn id="67" dur="500"/>
                                        <p:tgtEl>
                                          <p:spTgt spid="4">
                                            <p:txEl>
                                              <p:pRg st="22" end="2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3" end="23"/>
                                            </p:txEl>
                                          </p:spTgt>
                                        </p:tgtEl>
                                        <p:attrNameLst>
                                          <p:attrName>style.visibility</p:attrName>
                                        </p:attrNameLst>
                                      </p:cBhvr>
                                      <p:to>
                                        <p:strVal val="visible"/>
                                      </p:to>
                                    </p:set>
                                    <p:animEffect transition="in" filter="fade">
                                      <p:cBhvr>
                                        <p:cTn id="70" dur="500"/>
                                        <p:tgtEl>
                                          <p:spTgt spid="4">
                                            <p:txEl>
                                              <p:pRg st="23" end="23"/>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4" end="24"/>
                                            </p:txEl>
                                          </p:spTgt>
                                        </p:tgtEl>
                                        <p:attrNameLst>
                                          <p:attrName>style.visibility</p:attrName>
                                        </p:attrNameLst>
                                      </p:cBhvr>
                                      <p:to>
                                        <p:strVal val="visible"/>
                                      </p:to>
                                    </p:set>
                                    <p:animEffect transition="in" filter="fade">
                                      <p:cBhvr>
                                        <p:cTn id="7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dirty="0"/>
              <a:t>Обмен значений переменных</a:t>
            </a:r>
          </a:p>
        </p:txBody>
      </p:sp>
      <p:sp>
        <p:nvSpPr>
          <p:cNvPr id="21507" name="Rectangle 4"/>
          <p:cNvSpPr>
            <a:spLocks noChangeArrowheads="1"/>
          </p:cNvSpPr>
          <p:nvPr/>
        </p:nvSpPr>
        <p:spPr bwMode="auto">
          <a:xfrm>
            <a:off x="827584" y="1786577"/>
            <a:ext cx="6318250" cy="3970318"/>
          </a:xfrm>
          <a:prstGeom prst="rect">
            <a:avLst/>
          </a:prstGeom>
          <a:noFill/>
          <a:ln w="9525">
            <a:noFill/>
            <a:miter lim="800000"/>
            <a:headEnd/>
            <a:tailEnd/>
          </a:ln>
        </p:spPr>
        <p:txBody>
          <a:bodyPr>
            <a:spAutoFit/>
          </a:bodyPr>
          <a:lstStyle/>
          <a:p>
            <a:pPr>
              <a:tabLst>
                <a:tab pos="446088" algn="l"/>
              </a:tabLst>
            </a:pPr>
            <a:r>
              <a:rPr lang="en-US" sz="1400" b="1" dirty="0">
                <a:latin typeface="Courier New" pitchFamily="49" charset="0"/>
              </a:rPr>
              <a:t>#include &lt;iostream&gt;</a:t>
            </a:r>
          </a:p>
          <a:p>
            <a:pPr>
              <a:tabLst>
                <a:tab pos="446088" algn="l"/>
              </a:tabLst>
            </a:pPr>
            <a:r>
              <a:rPr lang="en-US" sz="1400" b="1" dirty="0">
                <a:latin typeface="Courier New" pitchFamily="49" charset="0"/>
              </a:rPr>
              <a:t>using namespace std;</a:t>
            </a:r>
            <a:endParaRPr lang="ru-RU" sz="1400" b="1" dirty="0">
              <a:latin typeface="Courier New" pitchFamily="49" charset="0"/>
            </a:endParaRP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 </a:t>
            </a:r>
            <a:r>
              <a:rPr lang="ru-RU" sz="1400" b="1" dirty="0">
                <a:latin typeface="Courier New" pitchFamily="49" charset="0"/>
              </a:rPr>
              <a:t>Обменивает значения своих параметров</a:t>
            </a:r>
          </a:p>
          <a:p>
            <a:pPr>
              <a:tabLst>
                <a:tab pos="446088" algn="l"/>
              </a:tabLst>
            </a:pPr>
            <a:r>
              <a:rPr lang="ru-RU" sz="1400" b="1" dirty="0" err="1">
                <a:latin typeface="Courier New" pitchFamily="49" charset="0"/>
              </a:rPr>
              <a:t>void</a:t>
            </a:r>
            <a:r>
              <a:rPr lang="ru-RU" sz="1400" b="1" dirty="0">
                <a:latin typeface="Courier New" pitchFamily="49" charset="0"/>
              </a:rPr>
              <a:t> </a:t>
            </a:r>
            <a:r>
              <a:rPr lang="ru-RU" sz="1400" b="1" dirty="0" err="1">
                <a:latin typeface="Courier New" pitchFamily="49" charset="0"/>
              </a:rPr>
              <a:t>Swap</a:t>
            </a:r>
            <a:r>
              <a:rPr lang="ru-RU" sz="1400" b="1" dirty="0">
                <a:latin typeface="Courier New" pitchFamily="49" charset="0"/>
              </a:rPr>
              <a:t>(</a:t>
            </a:r>
            <a:r>
              <a:rPr lang="ru-RU" sz="1400" b="1" dirty="0" err="1">
                <a:latin typeface="Courier New" pitchFamily="49" charset="0"/>
              </a:rPr>
              <a:t>int</a:t>
            </a:r>
            <a:r>
              <a:rPr lang="ru-RU" sz="1400" b="1" dirty="0">
                <a:latin typeface="Courier New" pitchFamily="49" charset="0"/>
              </a:rPr>
              <a:t>&amp; a, </a:t>
            </a:r>
            <a:r>
              <a:rPr lang="ru-RU" sz="1400" b="1" dirty="0" err="1">
                <a:latin typeface="Courier New" pitchFamily="49" charset="0"/>
              </a:rPr>
              <a:t>int</a:t>
            </a:r>
            <a:r>
              <a:rPr lang="ru-RU" sz="1400" b="1" dirty="0">
                <a:latin typeface="Courier New" pitchFamily="49" charset="0"/>
              </a:rPr>
              <a:t>&amp; b)</a:t>
            </a:r>
          </a:p>
          <a:p>
            <a:pPr>
              <a:tabLst>
                <a:tab pos="446088" algn="l"/>
              </a:tabLst>
            </a:pPr>
            <a:r>
              <a:rPr lang="ru-RU" sz="1400" b="1" dirty="0">
                <a:latin typeface="Courier New" pitchFamily="49" charset="0"/>
              </a:rPr>
              <a:t>{</a:t>
            </a:r>
          </a:p>
          <a:p>
            <a:pPr>
              <a:tabLst>
                <a:tab pos="446088" algn="l"/>
              </a:tabLst>
            </a:pPr>
            <a:r>
              <a:rPr lang="ru-RU" sz="1400" b="1" dirty="0">
                <a:latin typeface="Courier New" pitchFamily="49" charset="0"/>
              </a:rPr>
              <a:t>	</a:t>
            </a:r>
            <a:r>
              <a:rPr lang="ru-RU" sz="1400" b="1" dirty="0" err="1">
                <a:latin typeface="Courier New" pitchFamily="49" charset="0"/>
              </a:rPr>
              <a:t>int</a:t>
            </a:r>
            <a:r>
              <a:rPr lang="ru-RU" sz="1400" b="1" dirty="0">
                <a:latin typeface="Courier New" pitchFamily="49" charset="0"/>
              </a:rPr>
              <a:t> </a:t>
            </a:r>
            <a:r>
              <a:rPr lang="ru-RU" sz="1400" b="1" dirty="0" err="1">
                <a:latin typeface="Courier New" pitchFamily="49" charset="0"/>
              </a:rPr>
              <a:t>tmp</a:t>
            </a:r>
            <a:r>
              <a:rPr lang="ru-RU" sz="1400" b="1" dirty="0">
                <a:latin typeface="Courier New" pitchFamily="49" charset="0"/>
              </a:rPr>
              <a:t> = a;</a:t>
            </a:r>
          </a:p>
          <a:p>
            <a:pPr>
              <a:tabLst>
                <a:tab pos="446088" algn="l"/>
              </a:tabLst>
            </a:pPr>
            <a:r>
              <a:rPr lang="ru-RU" sz="1400" b="1" dirty="0">
                <a:latin typeface="Courier New" pitchFamily="49" charset="0"/>
              </a:rPr>
              <a:t>	a = b;</a:t>
            </a:r>
          </a:p>
          <a:p>
            <a:pPr>
              <a:tabLst>
                <a:tab pos="446088" algn="l"/>
              </a:tabLst>
            </a:pPr>
            <a:r>
              <a:rPr lang="ru-RU" sz="1400" b="1" dirty="0">
                <a:latin typeface="Courier New" pitchFamily="49" charset="0"/>
              </a:rPr>
              <a:t>	b = </a:t>
            </a:r>
            <a:r>
              <a:rPr lang="ru-RU" sz="1400" b="1" dirty="0" err="1">
                <a:latin typeface="Courier New" pitchFamily="49" charset="0"/>
              </a:rPr>
              <a:t>tmp</a:t>
            </a:r>
            <a:r>
              <a:rPr lang="ru-RU" sz="1400" b="1" dirty="0">
                <a:latin typeface="Courier New" pitchFamily="49" charset="0"/>
              </a:rPr>
              <a:t>;</a:t>
            </a:r>
          </a:p>
          <a:p>
            <a:pPr>
              <a:tabLst>
                <a:tab pos="446088" algn="l"/>
              </a:tabLst>
            </a:pPr>
            <a:r>
              <a:rPr lang="ru-RU" sz="1400" b="1" dirty="0">
                <a:latin typeface="Courier New" pitchFamily="49" charset="0"/>
              </a:rPr>
              <a:t>}</a:t>
            </a: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int main()</a:t>
            </a:r>
          </a:p>
          <a:p>
            <a:pPr>
              <a:tabLst>
                <a:tab pos="446088" algn="l"/>
              </a:tabLst>
            </a:pPr>
            <a:r>
              <a:rPr lang="en-US" sz="1400" b="1" dirty="0">
                <a:latin typeface="Courier New" pitchFamily="49" charset="0"/>
              </a:rPr>
              <a:t>{</a:t>
            </a:r>
          </a:p>
          <a:p>
            <a:pPr>
              <a:tabLst>
                <a:tab pos="446088" algn="l"/>
              </a:tabLst>
            </a:pPr>
            <a:r>
              <a:rPr lang="en-US" sz="1400" b="1" dirty="0">
                <a:latin typeface="Courier New" pitchFamily="49" charset="0"/>
              </a:rPr>
              <a:t>	int a = 1, b = 3;</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	Swap(a, b);</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a:t>
            </a:r>
            <a:endParaRPr lang="ru-RU" sz="1400" b="1" dirty="0">
              <a:latin typeface="Courier New" pitchFamily="49" charset="0"/>
            </a:endParaRPr>
          </a:p>
        </p:txBody>
      </p:sp>
      <p:sp>
        <p:nvSpPr>
          <p:cNvPr id="21508" name="Rectangle 5"/>
          <p:cNvSpPr>
            <a:spLocks noChangeArrowheads="1"/>
          </p:cNvSpPr>
          <p:nvPr/>
        </p:nvSpPr>
        <p:spPr bwMode="auto">
          <a:xfrm>
            <a:off x="6425406" y="5756895"/>
            <a:ext cx="2592388" cy="10795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a=1, b=3</a:t>
            </a:r>
          </a:p>
          <a:p>
            <a:r>
              <a:rPr lang="en-US" dirty="0">
                <a:latin typeface="Courier New" pitchFamily="49" charset="0"/>
              </a:rPr>
              <a:t>a=3, b=1</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lstStyle/>
          <a:p>
            <a:r>
              <a:rPr lang="ru-RU" sz="2400" dirty="0"/>
              <a:t>Параметр, переданный в функцию по константной ссылке, доступен внутри нее только для чтения</a:t>
            </a:r>
          </a:p>
          <a:p>
            <a:r>
              <a:rPr lang="ru-RU" sz="2400" dirty="0"/>
              <a:t>Если функция не изменяет значение своего аргумента, то имеет смысл передавать его по константной ссылке</a:t>
            </a:r>
          </a:p>
          <a:p>
            <a:pPr lvl="1"/>
            <a:r>
              <a:rPr lang="ru-RU" dirty="0"/>
              <a:t>Простые типы данных следует передавать по значению</a:t>
            </a:r>
          </a:p>
        </p:txBody>
      </p:sp>
    </p:spTree>
    <p:extLst>
      <p:ext uri="{BB962C8B-B14F-4D97-AF65-F5344CB8AC3E}">
        <p14:creationId xmlns:p14="http://schemas.microsoft.com/office/powerpoint/2010/main" val="4659120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dirty="0"/>
              <a:t>Вывод структуры</a:t>
            </a:r>
          </a:p>
        </p:txBody>
      </p:sp>
      <p:sp>
        <p:nvSpPr>
          <p:cNvPr id="22531" name="Rectangle 4"/>
          <p:cNvSpPr>
            <a:spLocks noChangeArrowheads="1"/>
          </p:cNvSpPr>
          <p:nvPr/>
        </p:nvSpPr>
        <p:spPr bwMode="auto">
          <a:xfrm>
            <a:off x="459392" y="1700808"/>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Print(Point </a:t>
            </a:r>
            <a:r>
              <a:rPr lang="ru-RU" b="1" dirty="0" err="1">
                <a:solidFill>
                  <a:srgbClr val="FF0000"/>
                </a:solidFill>
                <a:latin typeface="Courier New" pitchFamily="49" charset="0"/>
              </a:rPr>
              <a:t>const</a:t>
            </a:r>
            <a:r>
              <a:rPr lang="ru-RU" b="1" dirty="0">
                <a:latin typeface="Courier New" pitchFamily="49" charset="0"/>
              </a:rPr>
              <a:t>&amp;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"(x:</a:t>
            </a:r>
            <a:r>
              <a:rPr lang="en-US" b="1" dirty="0">
                <a:latin typeface="Courier New" pitchFamily="49" charset="0"/>
              </a:rPr>
              <a:t>" &lt;&lt; </a:t>
            </a:r>
            <a:r>
              <a:rPr lang="en-US" b="1" dirty="0" err="1">
                <a:latin typeface="Courier New" pitchFamily="49" charset="0"/>
              </a:rPr>
              <a:t>pnt.x</a:t>
            </a:r>
            <a:r>
              <a:rPr lang="en-US" b="1" dirty="0">
                <a:latin typeface="Courier New" pitchFamily="49" charset="0"/>
              </a:rPr>
              <a:t> &lt;&lt; "</a:t>
            </a:r>
            <a:r>
              <a:rPr lang="ru-RU" b="1" dirty="0">
                <a:latin typeface="Courier New" pitchFamily="49" charset="0"/>
              </a:rPr>
              <a:t>, y:</a:t>
            </a:r>
            <a:r>
              <a:rPr lang="en-US" b="1" dirty="0">
                <a:latin typeface="Courier New" pitchFamily="49" charset="0"/>
              </a:rPr>
              <a:t>" &lt;&lt; </a:t>
            </a:r>
            <a:r>
              <a:rPr lang="en-US" b="1" dirty="0" err="1">
                <a:latin typeface="Courier New" pitchFamily="49" charset="0"/>
              </a:rPr>
              <a:t>pnt.y</a:t>
            </a:r>
            <a:r>
              <a:rPr lang="en-US" b="1" dirty="0">
                <a:latin typeface="Courier New" pitchFamily="49" charset="0"/>
              </a:rPr>
              <a:t> &lt;&lt; "</a:t>
            </a:r>
            <a:r>
              <a:rPr lang="ru-RU" b="1" dirty="0">
                <a:latin typeface="Courier New" pitchFamily="49" charset="0"/>
              </a:rPr>
              <a:t>\n";</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  // </a:t>
            </a:r>
            <a:r>
              <a:rPr lang="ru-RU" b="1" dirty="0">
                <a:latin typeface="Courier New" pitchFamily="49" charset="0"/>
              </a:rPr>
              <a:t>Выведет </a:t>
            </a:r>
            <a:r>
              <a:rPr lang="en-US" b="1" dirty="0">
                <a:latin typeface="Courier New" pitchFamily="49" charset="0"/>
              </a:rPr>
              <a:t>(x:10, y:20)</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dirty="0"/>
              <a:t>При объявлении ссылка должна быть обязательно проинициализирована</a:t>
            </a:r>
          </a:p>
          <a:p>
            <a:pPr lvl="1">
              <a:lnSpc>
                <a:spcPct val="90000"/>
              </a:lnSpc>
            </a:pPr>
            <a:r>
              <a:rPr lang="ru-RU" dirty="0"/>
              <a:t>Синтаксис</a:t>
            </a:r>
          </a:p>
          <a:p>
            <a:pPr lvl="2">
              <a:lnSpc>
                <a:spcPct val="90000"/>
              </a:lnSpc>
            </a:pPr>
            <a:r>
              <a:rPr lang="ru-RU" sz="2000" dirty="0"/>
              <a:t>Тип </a:t>
            </a:r>
            <a:r>
              <a:rPr lang="en-US" sz="2000" dirty="0"/>
              <a:t>&amp; </a:t>
            </a:r>
            <a:r>
              <a:rPr lang="ru-RU" sz="2000" dirty="0"/>
              <a:t>идентификатор = переменная</a:t>
            </a:r>
            <a:r>
              <a:rPr lang="en-US" sz="2000" dirty="0"/>
              <a:t>;</a:t>
            </a:r>
            <a:endParaRPr lang="ru-RU" sz="2000" dirty="0"/>
          </a:p>
          <a:p>
            <a:pPr>
              <a:lnSpc>
                <a:spcPct val="90000"/>
              </a:lnSpc>
            </a:pPr>
            <a:r>
              <a:rPr lang="ru-RU" sz="2800" dirty="0"/>
              <a:t>Объявление ссылки отличается от операции присваивания</a:t>
            </a:r>
          </a:p>
          <a:p>
            <a:pPr lvl="1">
              <a:lnSpc>
                <a:spcPct val="90000"/>
              </a:lnSpc>
            </a:pPr>
            <a:r>
              <a:rPr lang="ru-RU" dirty="0"/>
              <a:t>Инициализация создаёт ссылку, которая ссылается на другой объект</a:t>
            </a:r>
          </a:p>
          <a:p>
            <a:pPr lvl="1">
              <a:lnSpc>
                <a:spcPct val="90000"/>
              </a:lnSpc>
            </a:pPr>
            <a:r>
              <a:rPr lang="ru-RU" dirty="0"/>
              <a:t>Операция присваивания </a:t>
            </a:r>
            <a:r>
              <a:rPr lang="ru-RU" b="1" dirty="0"/>
              <a:t>изменяет значение объекта</a:t>
            </a:r>
            <a:r>
              <a:rPr lang="ru-RU" dirty="0"/>
              <a:t>, на который ссылается ссылка</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524315"/>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&lt;iostream&gt;</a:t>
            </a:r>
          </a:p>
          <a:p>
            <a:pPr defTabSz="539750">
              <a:tabLst>
                <a:tab pos="363538" algn="l"/>
              </a:tabLst>
            </a:pPr>
            <a:r>
              <a:rPr lang="en-US" b="1" dirty="0">
                <a:latin typeface="Courier New" pitchFamily="49" charset="0"/>
              </a:rPr>
              <a:t>using namespace std;</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Объявляем ссылку </a:t>
            </a:r>
            <a:r>
              <a:rPr lang="en-US" dirty="0" err="1">
                <a:latin typeface="Courier New" pitchFamily="49" charset="0"/>
              </a:rPr>
              <a:t>ri</a:t>
            </a:r>
            <a:r>
              <a:rPr lang="ru-RU" dirty="0">
                <a:latin typeface="Courier New" pitchFamily="49" charset="0"/>
              </a:rPr>
              <a:t>, которая ссылается на </a:t>
            </a:r>
            <a:r>
              <a:rPr lang="en-US" dirty="0" err="1">
                <a:latin typeface="Courier New" pitchFamily="49" charset="0"/>
              </a:rPr>
              <a:t>i</a:t>
            </a:r>
            <a:endParaRPr lang="ru-RU"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Изменяем значение </a:t>
            </a:r>
            <a:r>
              <a:rPr lang="en-US" dirty="0" err="1">
                <a:latin typeface="Courier New" pitchFamily="49" charset="0"/>
              </a:rPr>
              <a:t>i</a:t>
            </a:r>
            <a:r>
              <a:rPr lang="ru-RU" dirty="0">
                <a:latin typeface="Courier New" pitchFamily="49" charset="0"/>
              </a:rPr>
              <a:t>, используя ссылку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j;</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6732240" y="5875166"/>
            <a:ext cx="2424874"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fade">
                                      <p:cBhvr>
                                        <p:cTn id="12" dur="2000"/>
                                        <p:tgtEl>
                                          <p:spTgt spid="2970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animEffect transition="in" filter="fade">
                                      <p:cBhvr>
                                        <p:cTn id="15" dur="2000"/>
                                        <p:tgtEl>
                                          <p:spTgt spid="2970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700">
                                            <p:txEl>
                                              <p:pRg st="4" end="4"/>
                                            </p:txEl>
                                          </p:spTgt>
                                        </p:tgtEl>
                                        <p:attrNameLst>
                                          <p:attrName>style.visibility</p:attrName>
                                        </p:attrNameLst>
                                      </p:cBhvr>
                                      <p:to>
                                        <p:strVal val="visible"/>
                                      </p:to>
                                    </p:set>
                                    <p:animEffect transition="in" filter="fade">
                                      <p:cBhvr>
                                        <p:cTn id="18" dur="2000"/>
                                        <p:tgtEl>
                                          <p:spTgt spid="2970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700">
                                            <p:txEl>
                                              <p:pRg st="5" end="5"/>
                                            </p:txEl>
                                          </p:spTgt>
                                        </p:tgtEl>
                                        <p:attrNameLst>
                                          <p:attrName>style.visibility</p:attrName>
                                        </p:attrNameLst>
                                      </p:cBhvr>
                                      <p:to>
                                        <p:strVal val="visible"/>
                                      </p:to>
                                    </p:set>
                                    <p:animEffect transition="in" filter="fade">
                                      <p:cBhvr>
                                        <p:cTn id="21" dur="2000"/>
                                        <p:tgtEl>
                                          <p:spTgt spid="2970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700">
                                            <p:txEl>
                                              <p:pRg st="6" end="6"/>
                                            </p:txEl>
                                          </p:spTgt>
                                        </p:tgtEl>
                                        <p:attrNameLst>
                                          <p:attrName>style.visibility</p:attrName>
                                        </p:attrNameLst>
                                      </p:cBhvr>
                                      <p:to>
                                        <p:strVal val="visible"/>
                                      </p:to>
                                    </p:set>
                                    <p:animEffect transition="in" filter="fade">
                                      <p:cBhvr>
                                        <p:cTn id="24" dur="2000"/>
                                        <p:tgtEl>
                                          <p:spTgt spid="2970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700">
                                            <p:txEl>
                                              <p:pRg st="7" end="7"/>
                                            </p:txEl>
                                          </p:spTgt>
                                        </p:tgtEl>
                                        <p:attrNameLst>
                                          <p:attrName>style.visibility</p:attrName>
                                        </p:attrNameLst>
                                      </p:cBhvr>
                                      <p:to>
                                        <p:strVal val="visible"/>
                                      </p:to>
                                    </p:set>
                                    <p:animEffect transition="in" filter="fade">
                                      <p:cBhvr>
                                        <p:cTn id="27" dur="2000"/>
                                        <p:tgtEl>
                                          <p:spTgt spid="2970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700">
                                            <p:txEl>
                                              <p:pRg st="8" end="8"/>
                                            </p:txEl>
                                          </p:spTgt>
                                        </p:tgtEl>
                                        <p:attrNameLst>
                                          <p:attrName>style.visibility</p:attrName>
                                        </p:attrNameLst>
                                      </p:cBhvr>
                                      <p:to>
                                        <p:strVal val="visible"/>
                                      </p:to>
                                    </p:set>
                                    <p:animEffect transition="in" filter="fade">
                                      <p:cBhvr>
                                        <p:cTn id="30" dur="2000"/>
                                        <p:tgtEl>
                                          <p:spTgt spid="29700">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9700">
                                            <p:txEl>
                                              <p:pRg st="9" end="9"/>
                                            </p:txEl>
                                          </p:spTgt>
                                        </p:tgtEl>
                                        <p:attrNameLst>
                                          <p:attrName>style.visibility</p:attrName>
                                        </p:attrNameLst>
                                      </p:cBhvr>
                                      <p:to>
                                        <p:strVal val="visible"/>
                                      </p:to>
                                    </p:set>
                                    <p:animEffect transition="in" filter="fade">
                                      <p:cBhvr>
                                        <p:cTn id="33" dur="2000"/>
                                        <p:tgtEl>
                                          <p:spTgt spid="29700">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9700">
                                            <p:txEl>
                                              <p:pRg st="10" end="10"/>
                                            </p:txEl>
                                          </p:spTgt>
                                        </p:tgtEl>
                                        <p:attrNameLst>
                                          <p:attrName>style.visibility</p:attrName>
                                        </p:attrNameLst>
                                      </p:cBhvr>
                                      <p:to>
                                        <p:strVal val="visible"/>
                                      </p:to>
                                    </p:set>
                                    <p:animEffect transition="in" filter="fade">
                                      <p:cBhvr>
                                        <p:cTn id="36" dur="2000"/>
                                        <p:tgtEl>
                                          <p:spTgt spid="29700">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1">
                                            <p:txEl>
                                              <p:pRg st="1" end="1"/>
                                            </p:txEl>
                                          </p:spTgt>
                                        </p:tgtEl>
                                        <p:attrNameLst>
                                          <p:attrName>style.visibility</p:attrName>
                                        </p:attrNameLst>
                                      </p:cBhvr>
                                      <p:to>
                                        <p:strVal val="visible"/>
                                      </p:to>
                                    </p:set>
                                    <p:animEffect transition="in" filter="fade">
                                      <p:cBhvr>
                                        <p:cTn id="41" dur="2000"/>
                                        <p:tgtEl>
                                          <p:spTgt spid="2970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9700">
                                            <p:txEl>
                                              <p:pRg st="12" end="12"/>
                                            </p:txEl>
                                          </p:spTgt>
                                        </p:tgtEl>
                                        <p:attrNameLst>
                                          <p:attrName>style.visibility</p:attrName>
                                        </p:attrNameLst>
                                      </p:cBhvr>
                                      <p:to>
                                        <p:strVal val="visible"/>
                                      </p:to>
                                    </p:set>
                                    <p:animEffect transition="in" filter="fade">
                                      <p:cBhvr>
                                        <p:cTn id="46" dur="2000"/>
                                        <p:tgtEl>
                                          <p:spTgt spid="29700">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9700">
                                            <p:txEl>
                                              <p:pRg st="13" end="13"/>
                                            </p:txEl>
                                          </p:spTgt>
                                        </p:tgtEl>
                                        <p:attrNameLst>
                                          <p:attrName>style.visibility</p:attrName>
                                        </p:attrNameLst>
                                      </p:cBhvr>
                                      <p:to>
                                        <p:strVal val="visible"/>
                                      </p:to>
                                    </p:set>
                                    <p:animEffect transition="in" filter="fade">
                                      <p:cBhvr>
                                        <p:cTn id="49" dur="2000"/>
                                        <p:tgtEl>
                                          <p:spTgt spid="29700">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9700">
                                            <p:txEl>
                                              <p:pRg st="15" end="15"/>
                                            </p:txEl>
                                          </p:spTgt>
                                        </p:tgtEl>
                                        <p:attrNameLst>
                                          <p:attrName>style.visibility</p:attrName>
                                        </p:attrNameLst>
                                      </p:cBhvr>
                                      <p:to>
                                        <p:strVal val="visible"/>
                                      </p:to>
                                    </p:set>
                                    <p:animEffect transition="in" filter="fade">
                                      <p:cBhvr>
                                        <p:cTn id="52" dur="2000"/>
                                        <p:tgtEl>
                                          <p:spTgt spid="29700">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9700">
                                            <p:txEl>
                                              <p:pRg st="14" end="14"/>
                                            </p:txEl>
                                          </p:spTgt>
                                        </p:tgtEl>
                                        <p:attrNameLst>
                                          <p:attrName>style.visibility</p:attrName>
                                        </p:attrNameLst>
                                      </p:cBhvr>
                                      <p:to>
                                        <p:strVal val="visible"/>
                                      </p:to>
                                    </p:set>
                                    <p:animEffect transition="in" filter="fade">
                                      <p:cBhvr>
                                        <p:cTn id="55" dur="2000"/>
                                        <p:tgtEl>
                                          <p:spTgt spid="29700">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701">
                                            <p:txEl>
                                              <p:pRg st="2" end="2"/>
                                            </p:txEl>
                                          </p:spTgt>
                                        </p:tgtEl>
                                        <p:attrNameLst>
                                          <p:attrName>style.visibility</p:attrName>
                                        </p:attrNameLst>
                                      </p:cBhvr>
                                      <p:to>
                                        <p:strVal val="visible"/>
                                      </p:to>
                                    </p:set>
                                    <p:animEffect transition="in" filter="fade">
                                      <p:cBhvr>
                                        <p:cTn id="60"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dirty="0"/>
              <a:t>Ссылки на временные объекты</a:t>
            </a:r>
          </a:p>
        </p:txBody>
      </p:sp>
      <p:sp>
        <p:nvSpPr>
          <p:cNvPr id="25603" name="Rectangle 3"/>
          <p:cNvSpPr>
            <a:spLocks noGrp="1" noChangeArrowheads="1"/>
          </p:cNvSpPr>
          <p:nvPr>
            <p:ph idx="1"/>
          </p:nvPr>
        </p:nvSpPr>
        <p:spPr/>
        <p:txBody>
          <a:bodyPr>
            <a:normAutofit lnSpcReduction="10000"/>
          </a:bodyPr>
          <a:lstStyle/>
          <a:p>
            <a:r>
              <a:rPr lang="ru-RU" sz="2800" dirty="0"/>
              <a:t>Если при инициализации ссылка и объект имеют разные типы, создается временная копия нужного типа. Ссылка ссылается на копию</a:t>
            </a:r>
          </a:p>
          <a:p>
            <a:pPr lvl="1"/>
            <a:r>
              <a:rPr lang="ru-RU" dirty="0"/>
              <a:t>Ссылка должна быть константной</a:t>
            </a:r>
          </a:p>
          <a:p>
            <a:pPr lvl="1"/>
            <a:r>
              <a:rPr lang="ru-RU" dirty="0"/>
              <a:t>То же самое происходит при инициализации ссылки значением константы</a:t>
            </a:r>
          </a:p>
          <a:p>
            <a:r>
              <a:rPr lang="ru-RU" dirty="0"/>
              <a:t>Изменение значения объекта не сказывается на значении временной копии</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5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500"/>
                                        <p:tgtEl>
                                          <p:spTgt spid="256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fade">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fade">
                                      <p:cBhvr>
                                        <p:cTn id="23"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648691"/>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05272" y="1624143"/>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 </a:t>
            </a:r>
            <a:endParaRPr lang="ru-RU" sz="1600" b="1" dirty="0">
              <a:latin typeface="Courier New" pitchFamily="49" charset="0"/>
            </a:endParaRP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&amp; </a:t>
            </a:r>
            <a:r>
              <a:rPr lang="ru-RU" sz="1600" b="1" dirty="0" err="1">
                <a:latin typeface="Courier New" pitchFamily="49" charset="0"/>
              </a:rPr>
              <a:t>refDoubleA</a:t>
            </a:r>
            <a:r>
              <a:rPr lang="ru-RU" sz="1600" b="1" dirty="0">
                <a:latin typeface="Courier New" pitchFamily="49" charset="0"/>
              </a:rPr>
              <a:t> = a;</a:t>
            </a:r>
            <a:r>
              <a:rPr lang="en-US" sz="1600" b="1" dirty="0">
                <a:latin typeface="Courier New" pitchFamily="49" charset="0"/>
              </a:rPr>
              <a:t>	// </a:t>
            </a:r>
            <a:r>
              <a:rPr lang="ru-RU" sz="1600" b="1" dirty="0">
                <a:latin typeface="Courier New" pitchFamily="49" charset="0"/>
              </a:rPr>
              <a:t>ссылка на временный объект</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en-US" sz="1600" b="1" dirty="0">
                <a:latin typeface="Courier New" pitchFamily="49" charset="0"/>
              </a:rPr>
              <a:t> &lt;&lt;</a:t>
            </a:r>
            <a:r>
              <a:rPr lang="ru-RU" sz="1600" b="1" dirty="0">
                <a:latin typeface="Courier New" pitchFamily="49" charset="0"/>
              </a:rPr>
              <a:t> </a:t>
            </a:r>
            <a:r>
              <a:rPr lang="ru-RU"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cout</a:t>
            </a:r>
            <a:r>
              <a:rPr lang="en-US" sz="1600" b="1" dirty="0">
                <a:latin typeface="Courier New" pitchFamily="49" charset="0"/>
              </a:rPr>
              <a:t> &lt;&lt; "Now a = " &lt;&lt; a &lt;&lt; “, </a:t>
            </a:r>
            <a:r>
              <a:rPr lang="en-US" sz="1600" b="1" dirty="0" err="1">
                <a:latin typeface="Courier New" pitchFamily="49" charset="0"/>
              </a:rPr>
              <a:t>refDoubleA</a:t>
            </a:r>
            <a:r>
              <a:rPr lang="en-US" sz="1600" b="1" dirty="0">
                <a:latin typeface="Courier New" pitchFamily="49" charset="0"/>
              </a:rPr>
              <a:t> = " &lt;&lt; </a:t>
            </a:r>
            <a:r>
              <a:rPr lang="en-US"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3491880" y="5138033"/>
            <a:ext cx="4824412" cy="1700212"/>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 = 1</a:t>
            </a:r>
          </a:p>
          <a:p>
            <a:r>
              <a:rPr lang="en-US" dirty="0">
                <a:latin typeface="Courier New" pitchFamily="49" charset="0"/>
              </a:rPr>
              <a:t>Now a = 2</a:t>
            </a:r>
          </a:p>
          <a:p>
            <a:endParaRPr lang="en-US" dirty="0">
              <a:latin typeface="Courier New" pitchFamily="49" charset="0"/>
            </a:endParaRPr>
          </a:p>
          <a:p>
            <a:r>
              <a:rPr lang="en-US" dirty="0" err="1">
                <a:latin typeface="Courier New" pitchFamily="49" charset="0"/>
              </a:rPr>
              <a:t>refDoubleA</a:t>
            </a:r>
            <a:r>
              <a:rPr lang="en-US" dirty="0">
                <a:latin typeface="Courier New" pitchFamily="49" charset="0"/>
              </a:rPr>
              <a:t> = 2.00000</a:t>
            </a:r>
          </a:p>
          <a:p>
            <a:r>
              <a:rPr lang="en-US" dirty="0">
                <a:latin typeface="Courier New" pitchFamily="49" charset="0"/>
              </a:rPr>
              <a:t>Now a = 3, </a:t>
            </a:r>
            <a:r>
              <a:rPr lang="en-US" dirty="0" err="1">
                <a:latin typeface="Courier New" pitchFamily="49" charset="0"/>
              </a:rPr>
              <a:t>refDoubleA</a:t>
            </a:r>
            <a:r>
              <a:rPr lang="en-US" dirty="0">
                <a:latin typeface="Courier New" pitchFamily="49" charset="0"/>
              </a:rPr>
              <a:t> = 2.00000</a:t>
            </a:r>
            <a:endParaRPr lang="ru-RU" dirty="0"/>
          </a:p>
        </p:txBody>
      </p:sp>
      <p:sp>
        <p:nvSpPr>
          <p:cNvPr id="2" name="Rectangle 1">
            <a:extLst>
              <a:ext uri="{FF2B5EF4-FFF2-40B4-BE49-F238E27FC236}">
                <a16:creationId xmlns:a16="http://schemas.microsoft.com/office/drawing/2014/main" id="{5C1B5C63-FF4D-460D-AB61-062E6D922E89}"/>
              </a:ext>
            </a:extLst>
          </p:cNvPr>
          <p:cNvSpPr/>
          <p:nvPr/>
        </p:nvSpPr>
        <p:spPr>
          <a:xfrm>
            <a:off x="95655"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3" name="TextBox 2">
            <a:extLst>
              <a:ext uri="{FF2B5EF4-FFF2-40B4-BE49-F238E27FC236}">
                <a16:creationId xmlns:a16="http://schemas.microsoft.com/office/drawing/2014/main" id="{BB9D0C6D-75EB-4D59-ADC0-ED361901601E}"/>
              </a:ext>
            </a:extLst>
          </p:cNvPr>
          <p:cNvSpPr txBox="1"/>
          <p:nvPr/>
        </p:nvSpPr>
        <p:spPr>
          <a:xfrm>
            <a:off x="-12357" y="5759415"/>
            <a:ext cx="720204" cy="646331"/>
          </a:xfrm>
          <a:prstGeom prst="rect">
            <a:avLst/>
          </a:prstGeom>
          <a:noFill/>
        </p:spPr>
        <p:txBody>
          <a:bodyPr wrap="square" rtlCol="0">
            <a:spAutoFit/>
          </a:bodyPr>
          <a:lstStyle/>
          <a:p>
            <a:pPr algn="ctr"/>
            <a:r>
              <a:rPr lang="en-US" dirty="0"/>
              <a:t>a</a:t>
            </a:r>
          </a:p>
          <a:p>
            <a:pPr algn="ctr"/>
            <a:r>
              <a:rPr lang="en-US" dirty="0" err="1"/>
              <a:t>refA</a:t>
            </a:r>
            <a:endParaRPr lang="ru-RU" dirty="0"/>
          </a:p>
        </p:txBody>
      </p:sp>
      <p:sp>
        <p:nvSpPr>
          <p:cNvPr id="7" name="Rectangle 6">
            <a:extLst>
              <a:ext uri="{FF2B5EF4-FFF2-40B4-BE49-F238E27FC236}">
                <a16:creationId xmlns:a16="http://schemas.microsoft.com/office/drawing/2014/main" id="{E325DBA5-0E12-4FA5-9E3D-AD3C5C5BD880}"/>
              </a:ext>
            </a:extLst>
          </p:cNvPr>
          <p:cNvSpPr/>
          <p:nvPr/>
        </p:nvSpPr>
        <p:spPr>
          <a:xfrm>
            <a:off x="84718"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 name="Rectangle 7">
            <a:extLst>
              <a:ext uri="{FF2B5EF4-FFF2-40B4-BE49-F238E27FC236}">
                <a16:creationId xmlns:a16="http://schemas.microsoft.com/office/drawing/2014/main" id="{41F854E4-5C65-420A-9BBB-4EE6CFDEA4D6}"/>
              </a:ext>
            </a:extLst>
          </p:cNvPr>
          <p:cNvSpPr/>
          <p:nvPr/>
        </p:nvSpPr>
        <p:spPr>
          <a:xfrm>
            <a:off x="1595683"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ru-RU" dirty="0"/>
          </a:p>
        </p:txBody>
      </p:sp>
      <p:sp>
        <p:nvSpPr>
          <p:cNvPr id="9" name="TextBox 8">
            <a:extLst>
              <a:ext uri="{FF2B5EF4-FFF2-40B4-BE49-F238E27FC236}">
                <a16:creationId xmlns:a16="http://schemas.microsoft.com/office/drawing/2014/main" id="{F9769C58-F950-4C7B-8D25-045C6BDBAD79}"/>
              </a:ext>
            </a:extLst>
          </p:cNvPr>
          <p:cNvSpPr txBox="1"/>
          <p:nvPr/>
        </p:nvSpPr>
        <p:spPr>
          <a:xfrm>
            <a:off x="1211778" y="5759415"/>
            <a:ext cx="1271990" cy="369332"/>
          </a:xfrm>
          <a:prstGeom prst="rect">
            <a:avLst/>
          </a:prstGeom>
          <a:noFill/>
        </p:spPr>
        <p:txBody>
          <a:bodyPr wrap="square" rtlCol="0">
            <a:spAutoFit/>
          </a:bodyPr>
          <a:lstStyle/>
          <a:p>
            <a:pPr algn="ctr"/>
            <a:r>
              <a:rPr lang="en-US" dirty="0" err="1"/>
              <a:t>refDoubleA</a:t>
            </a:r>
            <a:endParaRPr lang="ru-RU" dirty="0"/>
          </a:p>
        </p:txBody>
      </p:sp>
      <p:sp>
        <p:nvSpPr>
          <p:cNvPr id="10" name="Rectangle 9">
            <a:extLst>
              <a:ext uri="{FF2B5EF4-FFF2-40B4-BE49-F238E27FC236}">
                <a16:creationId xmlns:a16="http://schemas.microsoft.com/office/drawing/2014/main" id="{2FC47ACF-8FFB-4E1B-B86C-C1491CC8018F}"/>
              </a:ext>
            </a:extLst>
          </p:cNvPr>
          <p:cNvSpPr/>
          <p:nvPr/>
        </p:nvSpPr>
        <p:spPr>
          <a:xfrm>
            <a:off x="95531"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fade">
                                      <p:cBhvr>
                                        <p:cTn id="22" dur="2000"/>
                                        <p:tgtEl>
                                          <p:spTgt spid="23556">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3557">
                                            <p:txEl>
                                              <p:pRg st="1" end="1"/>
                                            </p:txEl>
                                          </p:spTgt>
                                        </p:tgtEl>
                                        <p:attrNameLst>
                                          <p:attrName>style.visibility</p:attrName>
                                        </p:attrNameLst>
                                      </p:cBhvr>
                                      <p:to>
                                        <p:strVal val="visible"/>
                                      </p:to>
                                    </p:set>
                                    <p:animEffect transition="in" filter="fade">
                                      <p:cBhvr>
                                        <p:cTn id="26" dur="2000"/>
                                        <p:tgtEl>
                                          <p:spTgt spid="2355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Effect transition="in" filter="fade">
                                      <p:cBhvr>
                                        <p:cTn id="31" dur="2000"/>
                                        <p:tgtEl>
                                          <p:spTgt spid="23556">
                                            <p:txEl>
                                              <p:pRg st="4" end="4"/>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556">
                                            <p:txEl>
                                              <p:pRg st="5" end="5"/>
                                            </p:txEl>
                                          </p:spTgt>
                                        </p:tgtEl>
                                        <p:attrNameLst>
                                          <p:attrName>style.visibility</p:attrName>
                                        </p:attrNameLst>
                                      </p:cBhvr>
                                      <p:to>
                                        <p:strVal val="visible"/>
                                      </p:to>
                                    </p:set>
                                    <p:animEffect transition="in" filter="fade">
                                      <p:cBhvr>
                                        <p:cTn id="40" dur="2000"/>
                                        <p:tgtEl>
                                          <p:spTgt spid="23556">
                                            <p:txEl>
                                              <p:pRg st="5" end="5"/>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3557">
                                            <p:txEl>
                                              <p:pRg st="2" end="2"/>
                                            </p:txEl>
                                          </p:spTgt>
                                        </p:tgtEl>
                                        <p:attrNameLst>
                                          <p:attrName>style.visibility</p:attrName>
                                        </p:attrNameLst>
                                      </p:cBhvr>
                                      <p:to>
                                        <p:strVal val="visible"/>
                                      </p:to>
                                    </p:set>
                                    <p:animEffect transition="in" filter="fade">
                                      <p:cBhvr>
                                        <p:cTn id="44" dur="2000"/>
                                        <p:tgtEl>
                                          <p:spTgt spid="2355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556">
                                            <p:txEl>
                                              <p:pRg st="7" end="7"/>
                                            </p:txEl>
                                          </p:spTgt>
                                        </p:tgtEl>
                                        <p:attrNameLst>
                                          <p:attrName>style.visibility</p:attrName>
                                        </p:attrNameLst>
                                      </p:cBhvr>
                                      <p:to>
                                        <p:strVal val="visible"/>
                                      </p:to>
                                    </p:set>
                                    <p:animEffect transition="in" filter="fade">
                                      <p:cBhvr>
                                        <p:cTn id="49" dur="2000"/>
                                        <p:tgtEl>
                                          <p:spTgt spid="23556">
                                            <p:txEl>
                                              <p:pRg st="7" end="7"/>
                                            </p:txEl>
                                          </p:spTgt>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556">
                                            <p:txEl>
                                              <p:pRg st="8" end="8"/>
                                            </p:txEl>
                                          </p:spTgt>
                                        </p:tgtEl>
                                        <p:attrNameLst>
                                          <p:attrName>style.visibility</p:attrName>
                                        </p:attrNameLst>
                                      </p:cBhvr>
                                      <p:to>
                                        <p:strVal val="visible"/>
                                      </p:to>
                                    </p:set>
                                    <p:animEffect transition="in" filter="fade">
                                      <p:cBhvr>
                                        <p:cTn id="61" dur="2000"/>
                                        <p:tgtEl>
                                          <p:spTgt spid="23556">
                                            <p:txEl>
                                              <p:pRg st="8" end="8"/>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23557">
                                            <p:txEl>
                                              <p:pRg st="4" end="4"/>
                                            </p:txEl>
                                          </p:spTgt>
                                        </p:tgtEl>
                                        <p:attrNameLst>
                                          <p:attrName>style.visibility</p:attrName>
                                        </p:attrNameLst>
                                      </p:cBhvr>
                                      <p:to>
                                        <p:strVal val="visible"/>
                                      </p:to>
                                    </p:set>
                                    <p:animEffect transition="in" filter="fade">
                                      <p:cBhvr>
                                        <p:cTn id="65" dur="2000"/>
                                        <p:tgtEl>
                                          <p:spTgt spid="23557">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3556">
                                            <p:txEl>
                                              <p:pRg st="10" end="10"/>
                                            </p:txEl>
                                          </p:spTgt>
                                        </p:tgtEl>
                                        <p:attrNameLst>
                                          <p:attrName>style.visibility</p:attrName>
                                        </p:attrNameLst>
                                      </p:cBhvr>
                                      <p:to>
                                        <p:strVal val="visible"/>
                                      </p:to>
                                    </p:set>
                                    <p:animEffect transition="in" filter="fade">
                                      <p:cBhvr>
                                        <p:cTn id="70" dur="2000"/>
                                        <p:tgtEl>
                                          <p:spTgt spid="23556">
                                            <p:txEl>
                                              <p:pRg st="10" end="1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3556">
                                            <p:txEl>
                                              <p:pRg st="11" end="11"/>
                                            </p:txEl>
                                          </p:spTgt>
                                        </p:tgtEl>
                                        <p:attrNameLst>
                                          <p:attrName>style.visibility</p:attrName>
                                        </p:attrNameLst>
                                      </p:cBhvr>
                                      <p:to>
                                        <p:strVal val="visible"/>
                                      </p:to>
                                    </p:set>
                                    <p:animEffect transition="in" filter="fade">
                                      <p:cBhvr>
                                        <p:cTn id="73" dur="2000"/>
                                        <p:tgtEl>
                                          <p:spTgt spid="23556">
                                            <p:txEl>
                                              <p:pRg st="11" end="11"/>
                                            </p:txEl>
                                          </p:spTgt>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556">
                                            <p:txEl>
                                              <p:pRg st="12" end="12"/>
                                            </p:txEl>
                                          </p:spTgt>
                                        </p:tgtEl>
                                        <p:attrNameLst>
                                          <p:attrName>style.visibility</p:attrName>
                                        </p:attrNameLst>
                                      </p:cBhvr>
                                      <p:to>
                                        <p:strVal val="visible"/>
                                      </p:to>
                                    </p:set>
                                    <p:animEffect transition="in" filter="fade">
                                      <p:cBhvr>
                                        <p:cTn id="82" dur="2000"/>
                                        <p:tgtEl>
                                          <p:spTgt spid="23556">
                                            <p:txEl>
                                              <p:pRg st="12" end="12"/>
                                            </p:txEl>
                                          </p:spTgt>
                                        </p:tgtEl>
                                      </p:cBhvr>
                                    </p:animEffect>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23557">
                                            <p:txEl>
                                              <p:pRg st="5" end="5"/>
                                            </p:txEl>
                                          </p:spTgt>
                                        </p:tgtEl>
                                        <p:attrNameLst>
                                          <p:attrName>style.visibility</p:attrName>
                                        </p:attrNameLst>
                                      </p:cBhvr>
                                      <p:to>
                                        <p:strVal val="visible"/>
                                      </p:to>
                                    </p:set>
                                    <p:animEffect transition="in" filter="fade">
                                      <p:cBhvr>
                                        <p:cTn id="86"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animBg="1"/>
      <p:bldP spid="9" grpId="0"/>
      <p:bldP spid="10"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int&amp;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  </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 </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215516" y="5421"/>
            <a:ext cx="8748972" cy="6555641"/>
          </a:xfrm>
          <a:prstGeom prst="rect">
            <a:avLst/>
          </a:prstGeom>
          <a:solidFill>
            <a:schemeClr val="bg1"/>
          </a:solidFill>
          <a:ln w="9525">
            <a:solidFill>
              <a:schemeClr val="tx1"/>
            </a:solidFill>
            <a:miter lim="800000"/>
            <a:headEnd/>
            <a:tailEnd/>
          </a:ln>
        </p:spPr>
        <p:txBody>
          <a:bodyPr wrap="square">
            <a:spAutoFit/>
          </a:bodyPr>
          <a:lstStyle/>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math</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calculateX2(</a:t>
            </a:r>
            <a:r>
              <a:rPr lang="ru-RU" sz="1200" b="1" dirty="0" err="1">
                <a:latin typeface="Courier New" pitchFamily="49" charset="0"/>
              </a:rPr>
              <a:t>int</a:t>
            </a:r>
            <a:r>
              <a:rPr lang="ru-RU" sz="1200" b="1" dirty="0">
                <a:latin typeface="Courier New" pitchFamily="49" charset="0"/>
              </a:rPr>
              <a:t> x) { </a:t>
            </a:r>
            <a:r>
              <a:rPr lang="ru-RU" sz="1200" b="1" dirty="0" err="1">
                <a:latin typeface="Courier New" pitchFamily="49" charset="0"/>
              </a:rPr>
              <a:t>return</a:t>
            </a:r>
            <a:r>
              <a:rPr lang="ru-RU" sz="1200" b="1" dirty="0">
                <a:latin typeface="Courier New" pitchFamily="49" charset="0"/>
              </a:rPr>
              <a:t> x * x;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graphics</a:t>
            </a:r>
            <a:r>
              <a:rPr lang="en-US" sz="1200" b="1" dirty="0">
                <a:latin typeface="Courier New" pitchFamily="49" charset="0"/>
              </a:rPr>
              <a:t>::shapes</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en-US" sz="1200" b="1" dirty="0">
                <a:latin typeface="Courier New" pitchFamily="49" charset="0"/>
              </a:rPr>
              <a:t>R</a:t>
            </a:r>
            <a:r>
              <a:rPr lang="ru-RU" sz="1200" b="1" dirty="0" err="1">
                <a:latin typeface="Courier New" pitchFamily="49" charset="0"/>
              </a:rPr>
              <a:t>ectangle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w</a:t>
            </a:r>
            <a:r>
              <a:rPr lang="ru-RU" sz="1200" b="1" dirty="0">
                <a:latin typeface="Courier New" pitchFamily="49" charset="0"/>
              </a:rPr>
              <a:t>, </a:t>
            </a:r>
            <a:r>
              <a:rPr lang="ru-RU" sz="1200" b="1" dirty="0" err="1">
                <a:latin typeface="Courier New" pitchFamily="49" charset="0"/>
              </a:rPr>
              <a:t>h</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ru-RU" sz="1200" b="1" dirty="0" err="1">
                <a:latin typeface="Courier New" pitchFamily="49" charset="0"/>
              </a:rPr>
              <a:t>circle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r</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sound_player</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void</a:t>
            </a: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 </a:t>
            </a:r>
            <a:r>
              <a:rPr lang="ru-RU" sz="1200" b="1" dirty="0" err="1">
                <a:latin typeface="Courier New" pitchFamily="49" charset="0"/>
              </a:rPr>
              <a:t>sound</a:t>
            </a:r>
            <a:r>
              <a:rPr lang="ru-RU" sz="1200" b="1" dirty="0">
                <a:latin typeface="Courier New" pitchFamily="49" charset="0"/>
              </a:rPr>
              <a:t> </a:t>
            </a:r>
            <a:r>
              <a:rPr lang="en-US" sz="1200" b="1" dirty="0">
                <a:latin typeface="Courier New" pitchFamily="49" charset="0"/>
              </a:rPr>
              <a:t>playing </a:t>
            </a:r>
            <a:r>
              <a:rPr lang="ru-RU" sz="1200" b="1" dirty="0" err="1">
                <a:latin typeface="Courier New" pitchFamily="49" charset="0"/>
              </a:rPr>
              <a:t>code</a:t>
            </a:r>
            <a:r>
              <a:rPr lang="ru-RU" sz="1200" b="1" dirty="0">
                <a:latin typeface="Courier New" pitchFamily="49" charset="0"/>
              </a:rPr>
              <a:t> </a:t>
            </a:r>
            <a:r>
              <a:rPr lang="ru-RU" sz="1200" b="1" dirty="0" err="1">
                <a:latin typeface="Courier New" pitchFamily="49" charset="0"/>
              </a:rPr>
              <a:t>is</a:t>
            </a:r>
            <a:r>
              <a:rPr lang="ru-RU" sz="1200" b="1" dirty="0">
                <a:latin typeface="Courier New" pitchFamily="49" charset="0"/>
              </a:rPr>
              <a:t> </a:t>
            </a:r>
            <a:r>
              <a:rPr lang="ru-RU" sz="1200" b="1" dirty="0" err="1">
                <a:latin typeface="Courier New" pitchFamily="49" charset="0"/>
              </a:rPr>
              <a:t>placed</a:t>
            </a:r>
            <a:r>
              <a:rPr lang="ru-RU" sz="1200" b="1" dirty="0">
                <a:latin typeface="Courier New" pitchFamily="49" charset="0"/>
              </a:rPr>
              <a:t> </a:t>
            </a:r>
            <a:r>
              <a:rPr lang="ru-RU" sz="1200" b="1" dirty="0" err="1">
                <a:latin typeface="Courier New" pitchFamily="49" charset="0"/>
              </a:rPr>
              <a:t>here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endParaRPr lang="ru-RU" sz="1200" b="1" dirty="0">
              <a:latin typeface="Courier New" pitchFamily="49" charset="0"/>
            </a:endParaRPr>
          </a:p>
          <a:p>
            <a:pPr defTabSz="350838">
              <a:tabLst>
                <a:tab pos="363538" algn="l"/>
              </a:tabLst>
            </a:pPr>
            <a:r>
              <a:rPr lang="ru-RU" sz="1200" b="1" dirty="0" err="1">
                <a:solidFill>
                  <a:srgbClr val="FF0000"/>
                </a:solidFill>
                <a:latin typeface="Courier New" pitchFamily="49" charset="0"/>
              </a:rPr>
              <a:t>using</a:t>
            </a:r>
            <a:r>
              <a:rPr lang="ru-RU" sz="1200" b="1" dirty="0">
                <a:solidFill>
                  <a:srgbClr val="FF0000"/>
                </a:solidFill>
                <a:latin typeface="Courier New" pitchFamily="49" charset="0"/>
              </a:rPr>
              <a:t> </a:t>
            </a:r>
            <a:r>
              <a:rPr lang="ru-RU" sz="1200" b="1" dirty="0" err="1">
                <a:solidFill>
                  <a:srgbClr val="FF0000"/>
                </a:solidFill>
                <a:latin typeface="Courier New" pitchFamily="49" charset="0"/>
              </a:rPr>
              <a:t>namespace</a:t>
            </a:r>
            <a:r>
              <a:rPr lang="ru-RU" sz="1200" b="1" dirty="0">
                <a:solidFill>
                  <a:srgbClr val="FF0000"/>
                </a:solidFill>
                <a:latin typeface="Courier New" pitchFamily="49" charset="0"/>
              </a:rPr>
              <a:t> </a:t>
            </a:r>
            <a:r>
              <a:rPr lang="ru-RU" sz="1200" b="1" dirty="0" err="1">
                <a:latin typeface="Courier New" pitchFamily="49" charset="0"/>
              </a:rPr>
              <a:t>sound_player</a:t>
            </a:r>
            <a:r>
              <a:rPr lang="ru-RU" sz="1200" b="1" dirty="0">
                <a:solidFill>
                  <a:schemeClr val="hlink"/>
                </a:solidFill>
                <a:latin typeface="Courier New" pitchFamily="49" charset="0"/>
              </a:rPr>
              <a:t>;</a:t>
            </a:r>
          </a:p>
          <a:p>
            <a:pPr defTabSz="350838">
              <a:tabLst>
                <a:tab pos="363538" algn="l"/>
              </a:tabLst>
            </a:pP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main</a:t>
            </a:r>
            <a:r>
              <a:rPr lang="ru-RU" sz="1200" b="1" dirty="0">
                <a:latin typeface="Courier New" pitchFamily="49" charset="0"/>
              </a:rPr>
              <a:t>()</a:t>
            </a: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 5;</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x2 = math::calculateX2(</a:t>
            </a:r>
            <a:r>
              <a:rPr lang="ru-RU" sz="1200" b="1" dirty="0" err="1">
                <a:latin typeface="Courier New" pitchFamily="49" charset="0"/>
              </a:rPr>
              <a:t>x</a:t>
            </a: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graphics</a:t>
            </a:r>
            <a:r>
              <a:rPr lang="ru-RU" sz="1200" b="1" dirty="0">
                <a:latin typeface="Courier New" pitchFamily="49" charset="0"/>
              </a:rPr>
              <a:t>::</a:t>
            </a:r>
            <a:r>
              <a:rPr lang="en-US" sz="1200" b="1" dirty="0">
                <a:latin typeface="Courier New" pitchFamily="49" charset="0"/>
              </a:rPr>
              <a:t>shapes::R</a:t>
            </a:r>
            <a:r>
              <a:rPr lang="ru-RU" sz="1200" b="1" dirty="0" err="1">
                <a:latin typeface="Courier New" pitchFamily="49" charset="0"/>
              </a:rPr>
              <a:t>ectangle</a:t>
            </a:r>
            <a:r>
              <a:rPr lang="ru-RU" sz="1200" b="1" dirty="0">
                <a:latin typeface="Courier New" pitchFamily="49" charset="0"/>
              </a:rPr>
              <a:t> </a:t>
            </a:r>
            <a:r>
              <a:rPr lang="ru-RU" sz="1200" b="1" dirty="0" err="1">
                <a:latin typeface="Courier New" pitchFamily="49" charset="0"/>
              </a:rPr>
              <a:t>rect</a:t>
            </a:r>
            <a:r>
              <a:rPr lang="ru-RU" sz="1200" b="1" dirty="0">
                <a:latin typeface="Courier New" pitchFamily="49" charset="0"/>
              </a:rPr>
              <a:t> = {0, 0, 40, 30};</a:t>
            </a:r>
          </a:p>
          <a:p>
            <a:pPr defTabSz="350838">
              <a:tabLst>
                <a:tab pos="363538" algn="l"/>
              </a:tabLst>
            </a:pP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r>
              <a:rPr lang="en-US" sz="1200" b="1" dirty="0">
                <a:latin typeface="Courier New" pitchFamily="49" charset="0"/>
              </a:rPr>
              <a:t> // </a:t>
            </a:r>
            <a:r>
              <a:rPr lang="ru-RU" sz="1200" b="1" dirty="0">
                <a:latin typeface="Courier New" pitchFamily="49" charset="0"/>
              </a:rPr>
              <a:t>Благодаря </a:t>
            </a:r>
            <a:r>
              <a:rPr lang="en-US" sz="1200" b="1" dirty="0">
                <a:latin typeface="Courier New" pitchFamily="49" charset="0"/>
              </a:rPr>
              <a:t>using namespace </a:t>
            </a:r>
            <a:r>
              <a:rPr lang="ru-RU" sz="1200" b="1" dirty="0">
                <a:latin typeface="Courier New" pitchFamily="49" charset="0"/>
              </a:rPr>
              <a:t>можно вызвать </a:t>
            </a:r>
            <a:r>
              <a:rPr lang="en-US" sz="1200" b="1" dirty="0" err="1">
                <a:latin typeface="Courier New" pitchFamily="49" charset="0"/>
              </a:rPr>
              <a:t>PlaySound</a:t>
            </a:r>
            <a:r>
              <a:rPr lang="ru-RU" sz="1200" b="1" dirty="0">
                <a:latin typeface="Courier New" pitchFamily="49" charset="0"/>
              </a:rPr>
              <a:t> по короткому имени</a:t>
            </a:r>
            <a:endParaRPr lang="en-US" sz="1200" b="1" dirty="0">
              <a:latin typeface="Courier New" pitchFamily="49" charset="0"/>
            </a:endParaRPr>
          </a:p>
          <a:p>
            <a:pPr defTabSz="350838">
              <a:tabLst>
                <a:tab pos="363538" algn="l"/>
              </a:tabLst>
            </a:pPr>
            <a:endParaRPr lang="en-US" sz="1200" b="1" dirty="0">
              <a:latin typeface="Courier New" pitchFamily="49" charset="0"/>
            </a:endParaRPr>
          </a:p>
          <a:p>
            <a:pPr defTabSz="350838">
              <a:tabLst>
                <a:tab pos="363538" algn="l"/>
              </a:tabLst>
            </a:pPr>
            <a:r>
              <a:rPr lang="en-US" sz="1200" b="1" dirty="0">
                <a:latin typeface="Courier New" pitchFamily="49" charset="0"/>
              </a:rPr>
              <a:t>	</a:t>
            </a:r>
            <a:r>
              <a:rPr lang="en-US" sz="1200" b="1" dirty="0">
                <a:solidFill>
                  <a:srgbClr val="FF0000"/>
                </a:solidFill>
                <a:latin typeface="Courier New" pitchFamily="49" charset="0"/>
              </a:rPr>
              <a:t>using graphics::shapes::Rectangle</a:t>
            </a:r>
            <a:r>
              <a:rPr lang="en-US" sz="1200" b="1" dirty="0">
                <a:latin typeface="Courier New" pitchFamily="49" charset="0"/>
              </a:rPr>
              <a:t>;</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этот</a:t>
            </a:r>
            <a:r>
              <a:rPr lang="en-US" sz="1200" b="1" dirty="0">
                <a:latin typeface="Courier New" pitchFamily="49" charset="0"/>
              </a:rPr>
              <a:t> using </a:t>
            </a:r>
            <a:r>
              <a:rPr lang="ru-RU" sz="1200" b="1" dirty="0">
                <a:latin typeface="Courier New" pitchFamily="49" charset="0"/>
              </a:rPr>
              <a:t>действует до конца текущего блока</a:t>
            </a:r>
            <a:endParaRPr lang="en-US" sz="1200" b="1" dirty="0">
              <a:latin typeface="Courier New" pitchFamily="49" charset="0"/>
            </a:endParaRPr>
          </a:p>
          <a:p>
            <a:pPr defTabSz="350838">
              <a:tabLst>
                <a:tab pos="363538" algn="l"/>
              </a:tabLst>
            </a:pPr>
            <a:r>
              <a:rPr lang="en-US" sz="1200" b="1" dirty="0">
                <a:latin typeface="Courier New" pitchFamily="49" charset="0"/>
              </a:rPr>
              <a:t>	Rectangle r1;</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тип </a:t>
            </a:r>
            <a:r>
              <a:rPr lang="en-US" sz="1200" b="1" dirty="0">
                <a:latin typeface="Courier New" pitchFamily="49" charset="0"/>
              </a:rPr>
              <a:t>Rectangle </a:t>
            </a:r>
            <a:r>
              <a:rPr lang="ru-RU" sz="1200" b="1" dirty="0">
                <a:latin typeface="Courier New" pitchFamily="49" charset="0"/>
              </a:rPr>
              <a:t>можно использовать по краткому имени</a:t>
            </a:r>
          </a:p>
          <a:p>
            <a:pPr defTabSz="350838">
              <a:tabLst>
                <a:tab pos="363538" algn="l"/>
              </a:tabLst>
            </a:pPr>
            <a:r>
              <a:rPr lang="ru-RU" sz="12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fade">
                                      <p:cBhvr>
                                        <p:cTn id="7" dur="500"/>
                                        <p:tgtEl>
                                          <p:spTgt spid="286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4">
                                            <p:txEl>
                                              <p:pRg st="1" end="1"/>
                                            </p:txEl>
                                          </p:spTgt>
                                        </p:tgtEl>
                                        <p:attrNameLst>
                                          <p:attrName>style.visibility</p:attrName>
                                        </p:attrNameLst>
                                      </p:cBhvr>
                                      <p:to>
                                        <p:strVal val="visible"/>
                                      </p:to>
                                    </p:set>
                                    <p:animEffect transition="in" filter="fade">
                                      <p:cBhvr>
                                        <p:cTn id="10" dur="500"/>
                                        <p:tgtEl>
                                          <p:spTgt spid="286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fade">
                                      <p:cBhvr>
                                        <p:cTn id="13" dur="500"/>
                                        <p:tgtEl>
                                          <p:spTgt spid="286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674">
                                            <p:txEl>
                                              <p:pRg st="3" end="3"/>
                                            </p:txEl>
                                          </p:spTgt>
                                        </p:tgtEl>
                                        <p:attrNameLst>
                                          <p:attrName>style.visibility</p:attrName>
                                        </p:attrNameLst>
                                      </p:cBhvr>
                                      <p:to>
                                        <p:strVal val="visible"/>
                                      </p:to>
                                    </p:set>
                                    <p:animEffect transition="in" filter="fade">
                                      <p:cBhvr>
                                        <p:cTn id="16" dur="500"/>
                                        <p:tgtEl>
                                          <p:spTgt spid="286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Effect transition="in" filter="fade">
                                      <p:cBhvr>
                                        <p:cTn id="21" dur="500"/>
                                        <p:tgtEl>
                                          <p:spTgt spid="286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674">
                                            <p:txEl>
                                              <p:pRg st="5" end="5"/>
                                            </p:txEl>
                                          </p:spTgt>
                                        </p:tgtEl>
                                        <p:attrNameLst>
                                          <p:attrName>style.visibility</p:attrName>
                                        </p:attrNameLst>
                                      </p:cBhvr>
                                      <p:to>
                                        <p:strVal val="visible"/>
                                      </p:to>
                                    </p:set>
                                    <p:animEffect transition="in" filter="fade">
                                      <p:cBhvr>
                                        <p:cTn id="24" dur="500"/>
                                        <p:tgtEl>
                                          <p:spTgt spid="2867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8674">
                                            <p:txEl>
                                              <p:pRg st="6" end="6"/>
                                            </p:txEl>
                                          </p:spTgt>
                                        </p:tgtEl>
                                        <p:attrNameLst>
                                          <p:attrName>style.visibility</p:attrName>
                                        </p:attrNameLst>
                                      </p:cBhvr>
                                      <p:to>
                                        <p:strVal val="visible"/>
                                      </p:to>
                                    </p:set>
                                    <p:animEffect transition="in" filter="fade">
                                      <p:cBhvr>
                                        <p:cTn id="27" dur="500"/>
                                        <p:tgtEl>
                                          <p:spTgt spid="2867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8674">
                                            <p:txEl>
                                              <p:pRg st="7" end="7"/>
                                            </p:txEl>
                                          </p:spTgt>
                                        </p:tgtEl>
                                        <p:attrNameLst>
                                          <p:attrName>style.visibility</p:attrName>
                                        </p:attrNameLst>
                                      </p:cBhvr>
                                      <p:to>
                                        <p:strVal val="visible"/>
                                      </p:to>
                                    </p:set>
                                    <p:animEffect transition="in" filter="fade">
                                      <p:cBhvr>
                                        <p:cTn id="30" dur="500"/>
                                        <p:tgtEl>
                                          <p:spTgt spid="2867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8674">
                                            <p:txEl>
                                              <p:pRg st="8" end="8"/>
                                            </p:txEl>
                                          </p:spTgt>
                                        </p:tgtEl>
                                        <p:attrNameLst>
                                          <p:attrName>style.visibility</p:attrName>
                                        </p:attrNameLst>
                                      </p:cBhvr>
                                      <p:to>
                                        <p:strVal val="visible"/>
                                      </p:to>
                                    </p:set>
                                    <p:animEffect transition="in" filter="fade">
                                      <p:cBhvr>
                                        <p:cTn id="33" dur="500"/>
                                        <p:tgtEl>
                                          <p:spTgt spid="2867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8674">
                                            <p:txEl>
                                              <p:pRg st="9" end="9"/>
                                            </p:txEl>
                                          </p:spTgt>
                                        </p:tgtEl>
                                        <p:attrNameLst>
                                          <p:attrName>style.visibility</p:attrName>
                                        </p:attrNameLst>
                                      </p:cBhvr>
                                      <p:to>
                                        <p:strVal val="visible"/>
                                      </p:to>
                                    </p:set>
                                    <p:animEffect transition="in" filter="fade">
                                      <p:cBhvr>
                                        <p:cTn id="36" dur="500"/>
                                        <p:tgtEl>
                                          <p:spTgt spid="2867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8674">
                                            <p:txEl>
                                              <p:pRg st="10" end="10"/>
                                            </p:txEl>
                                          </p:spTgt>
                                        </p:tgtEl>
                                        <p:attrNameLst>
                                          <p:attrName>style.visibility</p:attrName>
                                        </p:attrNameLst>
                                      </p:cBhvr>
                                      <p:to>
                                        <p:strVal val="visible"/>
                                      </p:to>
                                    </p:set>
                                    <p:animEffect transition="in" filter="fade">
                                      <p:cBhvr>
                                        <p:cTn id="39" dur="500"/>
                                        <p:tgtEl>
                                          <p:spTgt spid="2867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8674">
                                            <p:txEl>
                                              <p:pRg st="11" end="11"/>
                                            </p:txEl>
                                          </p:spTgt>
                                        </p:tgtEl>
                                        <p:attrNameLst>
                                          <p:attrName>style.visibility</p:attrName>
                                        </p:attrNameLst>
                                      </p:cBhvr>
                                      <p:to>
                                        <p:strVal val="visible"/>
                                      </p:to>
                                    </p:set>
                                    <p:animEffect transition="in" filter="fade">
                                      <p:cBhvr>
                                        <p:cTn id="42" dur="500"/>
                                        <p:tgtEl>
                                          <p:spTgt spid="2867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8674">
                                            <p:txEl>
                                              <p:pRg st="12" end="12"/>
                                            </p:txEl>
                                          </p:spTgt>
                                        </p:tgtEl>
                                        <p:attrNameLst>
                                          <p:attrName>style.visibility</p:attrName>
                                        </p:attrNameLst>
                                      </p:cBhvr>
                                      <p:to>
                                        <p:strVal val="visible"/>
                                      </p:to>
                                    </p:set>
                                    <p:animEffect transition="in" filter="fade">
                                      <p:cBhvr>
                                        <p:cTn id="45" dur="500"/>
                                        <p:tgtEl>
                                          <p:spTgt spid="2867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8674">
                                            <p:txEl>
                                              <p:pRg st="13" end="13"/>
                                            </p:txEl>
                                          </p:spTgt>
                                        </p:tgtEl>
                                        <p:attrNameLst>
                                          <p:attrName>style.visibility</p:attrName>
                                        </p:attrNameLst>
                                      </p:cBhvr>
                                      <p:to>
                                        <p:strVal val="visible"/>
                                      </p:to>
                                    </p:set>
                                    <p:animEffect transition="in" filter="fade">
                                      <p:cBhvr>
                                        <p:cTn id="48" dur="500"/>
                                        <p:tgtEl>
                                          <p:spTgt spid="2867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8674">
                                            <p:txEl>
                                              <p:pRg st="14" end="14"/>
                                            </p:txEl>
                                          </p:spTgt>
                                        </p:tgtEl>
                                        <p:attrNameLst>
                                          <p:attrName>style.visibility</p:attrName>
                                        </p:attrNameLst>
                                      </p:cBhvr>
                                      <p:to>
                                        <p:strVal val="visible"/>
                                      </p:to>
                                    </p:set>
                                    <p:animEffect transition="in" filter="fade">
                                      <p:cBhvr>
                                        <p:cTn id="51" dur="500"/>
                                        <p:tgtEl>
                                          <p:spTgt spid="28674">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674">
                                            <p:txEl>
                                              <p:pRg st="15" end="15"/>
                                            </p:txEl>
                                          </p:spTgt>
                                        </p:tgtEl>
                                        <p:attrNameLst>
                                          <p:attrName>style.visibility</p:attrName>
                                        </p:attrNameLst>
                                      </p:cBhvr>
                                      <p:to>
                                        <p:strVal val="visible"/>
                                      </p:to>
                                    </p:set>
                                    <p:animEffect transition="in" filter="fade">
                                      <p:cBhvr>
                                        <p:cTn id="56" dur="500"/>
                                        <p:tgtEl>
                                          <p:spTgt spid="28674">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8674">
                                            <p:txEl>
                                              <p:pRg st="16" end="16"/>
                                            </p:txEl>
                                          </p:spTgt>
                                        </p:tgtEl>
                                        <p:attrNameLst>
                                          <p:attrName>style.visibility</p:attrName>
                                        </p:attrNameLst>
                                      </p:cBhvr>
                                      <p:to>
                                        <p:strVal val="visible"/>
                                      </p:to>
                                    </p:set>
                                    <p:animEffect transition="in" filter="fade">
                                      <p:cBhvr>
                                        <p:cTn id="59" dur="500"/>
                                        <p:tgtEl>
                                          <p:spTgt spid="28674">
                                            <p:txEl>
                                              <p:pRg st="16" end="1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8674">
                                            <p:txEl>
                                              <p:pRg st="17" end="17"/>
                                            </p:txEl>
                                          </p:spTgt>
                                        </p:tgtEl>
                                        <p:attrNameLst>
                                          <p:attrName>style.visibility</p:attrName>
                                        </p:attrNameLst>
                                      </p:cBhvr>
                                      <p:to>
                                        <p:strVal val="visible"/>
                                      </p:to>
                                    </p:set>
                                    <p:animEffect transition="in" filter="fade">
                                      <p:cBhvr>
                                        <p:cTn id="62" dur="500"/>
                                        <p:tgtEl>
                                          <p:spTgt spid="28674">
                                            <p:txEl>
                                              <p:pRg st="17" end="1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8674">
                                            <p:txEl>
                                              <p:pRg st="18" end="18"/>
                                            </p:txEl>
                                          </p:spTgt>
                                        </p:tgtEl>
                                        <p:attrNameLst>
                                          <p:attrName>style.visibility</p:attrName>
                                        </p:attrNameLst>
                                      </p:cBhvr>
                                      <p:to>
                                        <p:strVal val="visible"/>
                                      </p:to>
                                    </p:set>
                                    <p:animEffect transition="in" filter="fade">
                                      <p:cBhvr>
                                        <p:cTn id="65" dur="500"/>
                                        <p:tgtEl>
                                          <p:spTgt spid="28674">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8674">
                                            <p:txEl>
                                              <p:pRg st="19" end="19"/>
                                            </p:txEl>
                                          </p:spTgt>
                                        </p:tgtEl>
                                        <p:attrNameLst>
                                          <p:attrName>style.visibility</p:attrName>
                                        </p:attrNameLst>
                                      </p:cBhvr>
                                      <p:to>
                                        <p:strVal val="visible"/>
                                      </p:to>
                                    </p:set>
                                    <p:animEffect transition="in" filter="fade">
                                      <p:cBhvr>
                                        <p:cTn id="68" dur="500"/>
                                        <p:tgtEl>
                                          <p:spTgt spid="28674">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8674">
                                            <p:txEl>
                                              <p:pRg st="20" end="20"/>
                                            </p:txEl>
                                          </p:spTgt>
                                        </p:tgtEl>
                                        <p:attrNameLst>
                                          <p:attrName>style.visibility</p:attrName>
                                        </p:attrNameLst>
                                      </p:cBhvr>
                                      <p:to>
                                        <p:strVal val="visible"/>
                                      </p:to>
                                    </p:set>
                                    <p:animEffect transition="in" filter="fade">
                                      <p:cBhvr>
                                        <p:cTn id="71" dur="500"/>
                                        <p:tgtEl>
                                          <p:spTgt spid="28674">
                                            <p:txEl>
                                              <p:pRg st="20" end="2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8674">
                                            <p:txEl>
                                              <p:pRg st="21" end="21"/>
                                            </p:txEl>
                                          </p:spTgt>
                                        </p:tgtEl>
                                        <p:attrNameLst>
                                          <p:attrName>style.visibility</p:attrName>
                                        </p:attrNameLst>
                                      </p:cBhvr>
                                      <p:to>
                                        <p:strVal val="visible"/>
                                      </p:to>
                                    </p:set>
                                    <p:animEffect transition="in" filter="fade">
                                      <p:cBhvr>
                                        <p:cTn id="74" dur="500"/>
                                        <p:tgtEl>
                                          <p:spTgt spid="28674">
                                            <p:txEl>
                                              <p:pRg st="21" end="2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8674">
                                            <p:txEl>
                                              <p:pRg st="23" end="23"/>
                                            </p:txEl>
                                          </p:spTgt>
                                        </p:tgtEl>
                                        <p:attrNameLst>
                                          <p:attrName>style.visibility</p:attrName>
                                        </p:attrNameLst>
                                      </p:cBhvr>
                                      <p:to>
                                        <p:strVal val="visible"/>
                                      </p:to>
                                    </p:set>
                                    <p:animEffect transition="in" filter="fade">
                                      <p:cBhvr>
                                        <p:cTn id="79" dur="500"/>
                                        <p:tgtEl>
                                          <p:spTgt spid="28674">
                                            <p:txEl>
                                              <p:pRg st="23" end="2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28674">
                                            <p:txEl>
                                              <p:pRg st="24" end="24"/>
                                            </p:txEl>
                                          </p:spTgt>
                                        </p:tgtEl>
                                        <p:attrNameLst>
                                          <p:attrName>style.visibility</p:attrName>
                                        </p:attrNameLst>
                                      </p:cBhvr>
                                      <p:to>
                                        <p:strVal val="visible"/>
                                      </p:to>
                                    </p:set>
                                    <p:animEffect transition="in" filter="fade">
                                      <p:cBhvr>
                                        <p:cTn id="82" dur="500"/>
                                        <p:tgtEl>
                                          <p:spTgt spid="28674">
                                            <p:txEl>
                                              <p:pRg st="24" end="24"/>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28674">
                                            <p:txEl>
                                              <p:pRg st="25" end="25"/>
                                            </p:txEl>
                                          </p:spTgt>
                                        </p:tgtEl>
                                        <p:attrNameLst>
                                          <p:attrName>style.visibility</p:attrName>
                                        </p:attrNameLst>
                                      </p:cBhvr>
                                      <p:to>
                                        <p:strVal val="visible"/>
                                      </p:to>
                                    </p:set>
                                    <p:animEffect transition="in" filter="fade">
                                      <p:cBhvr>
                                        <p:cTn id="85" dur="500"/>
                                        <p:tgtEl>
                                          <p:spTgt spid="28674">
                                            <p:txEl>
                                              <p:pRg st="25" end="25"/>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28674">
                                            <p:txEl>
                                              <p:pRg st="33" end="33"/>
                                            </p:txEl>
                                          </p:spTgt>
                                        </p:tgtEl>
                                        <p:attrNameLst>
                                          <p:attrName>style.visibility</p:attrName>
                                        </p:attrNameLst>
                                      </p:cBhvr>
                                      <p:to>
                                        <p:strVal val="visible"/>
                                      </p:to>
                                    </p:set>
                                    <p:animEffect transition="in" filter="fade">
                                      <p:cBhvr>
                                        <p:cTn id="88" dur="500"/>
                                        <p:tgtEl>
                                          <p:spTgt spid="28674">
                                            <p:txEl>
                                              <p:pRg st="33" end="3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674">
                                            <p:txEl>
                                              <p:pRg st="26" end="26"/>
                                            </p:txEl>
                                          </p:spTgt>
                                        </p:tgtEl>
                                        <p:attrNameLst>
                                          <p:attrName>style.visibility</p:attrName>
                                        </p:attrNameLst>
                                      </p:cBhvr>
                                      <p:to>
                                        <p:strVal val="visible"/>
                                      </p:to>
                                    </p:set>
                                    <p:animEffect transition="in" filter="fade">
                                      <p:cBhvr>
                                        <p:cTn id="93" dur="500"/>
                                        <p:tgtEl>
                                          <p:spTgt spid="28674">
                                            <p:txEl>
                                              <p:pRg st="26" end="26"/>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8674">
                                            <p:txEl>
                                              <p:pRg st="27" end="27"/>
                                            </p:txEl>
                                          </p:spTgt>
                                        </p:tgtEl>
                                        <p:attrNameLst>
                                          <p:attrName>style.visibility</p:attrName>
                                        </p:attrNameLst>
                                      </p:cBhvr>
                                      <p:to>
                                        <p:strVal val="visible"/>
                                      </p:to>
                                    </p:set>
                                    <p:animEffect transition="in" filter="fade">
                                      <p:cBhvr>
                                        <p:cTn id="96" dur="500"/>
                                        <p:tgtEl>
                                          <p:spTgt spid="28674">
                                            <p:txEl>
                                              <p:pRg st="27" end="27"/>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28674">
                                            <p:txEl>
                                              <p:pRg st="28" end="28"/>
                                            </p:txEl>
                                          </p:spTgt>
                                        </p:tgtEl>
                                        <p:attrNameLst>
                                          <p:attrName>style.visibility</p:attrName>
                                        </p:attrNameLst>
                                      </p:cBhvr>
                                      <p:to>
                                        <p:strVal val="visible"/>
                                      </p:to>
                                    </p:set>
                                    <p:animEffect transition="in" filter="fade">
                                      <p:cBhvr>
                                        <p:cTn id="99" dur="500"/>
                                        <p:tgtEl>
                                          <p:spTgt spid="28674">
                                            <p:txEl>
                                              <p:pRg st="28" end="2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8674">
                                            <p:txEl>
                                              <p:pRg st="29" end="29"/>
                                            </p:txEl>
                                          </p:spTgt>
                                        </p:tgtEl>
                                        <p:attrNameLst>
                                          <p:attrName>style.visibility</p:attrName>
                                        </p:attrNameLst>
                                      </p:cBhvr>
                                      <p:to>
                                        <p:strVal val="visible"/>
                                      </p:to>
                                    </p:set>
                                    <p:animEffect transition="in" filter="fade">
                                      <p:cBhvr>
                                        <p:cTn id="104" dur="500"/>
                                        <p:tgtEl>
                                          <p:spTgt spid="28674">
                                            <p:txEl>
                                              <p:pRg st="29" end="29"/>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8674">
                                            <p:txEl>
                                              <p:pRg st="31" end="31"/>
                                            </p:txEl>
                                          </p:spTgt>
                                        </p:tgtEl>
                                        <p:attrNameLst>
                                          <p:attrName>style.visibility</p:attrName>
                                        </p:attrNameLst>
                                      </p:cBhvr>
                                      <p:to>
                                        <p:strVal val="visible"/>
                                      </p:to>
                                    </p:set>
                                    <p:animEffect transition="in" filter="fade">
                                      <p:cBhvr>
                                        <p:cTn id="109" dur="500"/>
                                        <p:tgtEl>
                                          <p:spTgt spid="28674">
                                            <p:txEl>
                                              <p:pRg st="31" end="31"/>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8674">
                                            <p:txEl>
                                              <p:pRg st="32" end="32"/>
                                            </p:txEl>
                                          </p:spTgt>
                                        </p:tgtEl>
                                        <p:attrNameLst>
                                          <p:attrName>style.visibility</p:attrName>
                                        </p:attrNameLst>
                                      </p:cBhvr>
                                      <p:to>
                                        <p:strVal val="visible"/>
                                      </p:to>
                                    </p:set>
                                    <p:animEffect transition="in" filter="fade">
                                      <p:cBhvr>
                                        <p:cTn id="112" dur="500"/>
                                        <p:tgtEl>
                                          <p:spTgt spid="2867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850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многопоточности</a:t>
            </a:r>
          </a:p>
          <a:p>
            <a:pPr lvl="1" eaLnBrk="1" hangingPunct="1"/>
            <a:r>
              <a:rPr lang="ru-RU" dirty="0"/>
              <a:t>Генераторы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типы стандартной библиотеки объявлены в пространстве имен </a:t>
            </a:r>
            <a:r>
              <a:rPr lang="en-US" sz="2800" dirty="0"/>
              <a:t>std</a:t>
            </a:r>
            <a:endParaRPr lang="ru-RU" dirty="0"/>
          </a:p>
        </p:txBody>
      </p:sp>
    </p:spTree>
    <p:custDataLst>
      <p:tags r:id="rId1"/>
    </p:custDataLst>
    <p:extLst>
      <p:ext uri="{BB962C8B-B14F-4D97-AF65-F5344CB8AC3E}">
        <p14:creationId xmlns:p14="http://schemas.microsoft.com/office/powerpoint/2010/main" val="41942084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endParaRPr lang="ru-RU" dirty="0"/>
          </a:p>
          <a:p>
            <a:pPr lvl="1" eaLnBrk="1" hangingPunct="1">
              <a:lnSpc>
                <a:spcPct val="80000"/>
              </a:lnSpc>
            </a:pPr>
            <a:r>
              <a:rPr lang="ru-RU" dirty="0"/>
              <a:t>Односвязный список (</a:t>
            </a:r>
            <a:r>
              <a:rPr lang="en-US" b="1" dirty="0" err="1"/>
              <a:t>forward_list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Класс,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строкового литерала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строки</a:t>
            </a:r>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Размер и вместимость</a:t>
            </a:r>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строк</a:t>
            </a:r>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Конкатенация строк</a:t>
            </a:r>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Извлечение подстроки</a:t>
            </a:r>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внутри строки</a:t>
            </a:r>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Замена внутри строки</a:t>
            </a:r>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hlinkClick r:id="rId3"/>
              </a:rPr>
              <a:t>string_view</a:t>
            </a:r>
            <a:endParaRPr lang="ru-RU" dirty="0"/>
          </a:p>
        </p:txBody>
      </p:sp>
      <p:sp>
        <p:nvSpPr>
          <p:cNvPr id="5" name="Content Placeholder 4"/>
          <p:cNvSpPr>
            <a:spLocks noGrp="1"/>
          </p:cNvSpPr>
          <p:nvPr>
            <p:ph idx="1"/>
          </p:nvPr>
        </p:nvSpPr>
        <p:spPr/>
        <p:txBody>
          <a:bodyPr>
            <a:normAutofit/>
          </a:bodyPr>
          <a:lstStyle/>
          <a:p>
            <a:r>
              <a:rPr lang="ru-RU" dirty="0"/>
              <a:t>Легковесный объект, ссылающийся на неизменную последовательность символов в памяти</a:t>
            </a:r>
          </a:p>
          <a:p>
            <a:pPr lvl="1"/>
            <a:r>
              <a:rPr lang="ru-RU" dirty="0"/>
              <a:t>Ссылка на часть строки</a:t>
            </a:r>
          </a:p>
          <a:p>
            <a:r>
              <a:rPr lang="ru-RU" dirty="0"/>
              <a:t>Не владеет символьными данными</a:t>
            </a:r>
          </a:p>
          <a:p>
            <a:pPr lvl="1"/>
            <a:r>
              <a:rPr lang="ru-RU" dirty="0"/>
              <a:t>При разрушении </a:t>
            </a:r>
            <a:r>
              <a:rPr lang="en-US" dirty="0" err="1"/>
              <a:t>string_view</a:t>
            </a:r>
            <a:r>
              <a:rPr lang="ru-RU" dirty="0"/>
              <a:t> строка не удаляется</a:t>
            </a:r>
          </a:p>
          <a:p>
            <a:pPr lvl="1"/>
            <a:r>
              <a:rPr lang="ru-RU" dirty="0"/>
              <a:t>После разрушения строки использовать ссылавшийся на нее </a:t>
            </a:r>
            <a:r>
              <a:rPr lang="en-US" dirty="0" err="1"/>
              <a:t>string_view</a:t>
            </a:r>
            <a:r>
              <a:rPr lang="ru-RU" dirty="0"/>
              <a:t> нельзя</a:t>
            </a:r>
          </a:p>
        </p:txBody>
      </p:sp>
    </p:spTree>
    <p:extLst>
      <p:ext uri="{BB962C8B-B14F-4D97-AF65-F5344CB8AC3E}">
        <p14:creationId xmlns:p14="http://schemas.microsoft.com/office/powerpoint/2010/main" val="1960663902"/>
      </p:ext>
    </p:extLst>
  </p:cSld>
  <p:clrMapOvr>
    <a:masterClrMapping/>
  </p:clrMapOvr>
  <p:extLst>
    <p:ext uri="{6950BFC3-D8DA-4A85-94F7-54DA5524770B}">
      <p188:commentRel xmlns:p188="http://schemas.microsoft.com/office/powerpoint/2018/8/main" r:id="rId2"/>
    </p:ext>
  </p:extLs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Конструирование </a:t>
            </a:r>
            <a:r>
              <a:rPr lang="en-US" dirty="0" err="1"/>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1F7618A1-8066-48FD-9768-0D1E0D858D10}"/>
              </a:ext>
            </a:extLst>
          </p:cNvPr>
          <p:cNvSpPr>
            <a:spLocks noGrp="1"/>
          </p:cNvSpPr>
          <p:nvPr>
            <p:ph type="title"/>
          </p:nvPr>
        </p:nvSpPr>
        <p:spPr/>
        <p:txBody>
          <a:bodyPr/>
          <a:lstStyle/>
          <a:p>
            <a:r>
              <a:rPr lang="en-US" dirty="0"/>
              <a:t>std::vector</a:t>
            </a:r>
            <a:endParaRPr lang="ru-RU" dirty="0"/>
          </a:p>
        </p:txBody>
      </p:sp>
      <p:sp>
        <p:nvSpPr>
          <p:cNvPr id="4" name="Текст 3">
            <a:extLst>
              <a:ext uri="{FF2B5EF4-FFF2-40B4-BE49-F238E27FC236}">
                <a16:creationId xmlns:a16="http://schemas.microsoft.com/office/drawing/2014/main" id="{6CBE0ACE-5176-4178-A082-B46C84248C9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6964574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a:t>
            </a:r>
            <a:r>
              <a:rPr lang="ru-RU" dirty="0"/>
              <a:t>ирует</a:t>
            </a:r>
            <a:r>
              <a:rPr lang="ru-RU" dirty="0">
                <a:latin typeface="+mn-lt"/>
              </a:rPr>
              <a:t> процесса управления памятью</a:t>
            </a:r>
          </a:p>
          <a:p>
            <a:pPr lvl="1">
              <a:defRPr/>
            </a:pPr>
            <a:r>
              <a:rPr lang="ru-RU" dirty="0">
                <a:latin typeface="+mn-lt"/>
              </a:rPr>
              <a:t>К элементам массива предоставляется индексированный доступ</a:t>
            </a:r>
          </a:p>
          <a:p>
            <a:pPr lvl="1">
              <a:defRPr/>
            </a:pPr>
            <a:r>
              <a:rPr lang="ru-RU" dirty="0"/>
              <a:t>Наиболее часто используемый контейнер</a:t>
            </a:r>
            <a:endParaRPr lang="ru-RU" dirty="0">
              <a:latin typeface="+mn-lt"/>
            </a:endParaRP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Элементы упорядочены в порядке возрастания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031873"/>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a:latin typeface="Courier New" pitchFamily="49" charset="0"/>
              </a:rPr>
              <a:t>(</a:t>
            </a:r>
            <a:r>
              <a:rPr lang="en-US" sz="1600" b="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3" end="13"/>
                                            </p:txEl>
                                          </p:spTgt>
                                        </p:tgtEl>
                                        <p:attrNameLst>
                                          <p:attrName>style.visibility</p:attrName>
                                        </p:attrNameLst>
                                      </p:cBhvr>
                                      <p:to>
                                        <p:strVal val="visible"/>
                                      </p:to>
                                    </p:set>
                                    <p:animEffect transition="in" filter="fade">
                                      <p:cBhvr>
                                        <p:cTn id="18" dur="500"/>
                                        <p:tgtEl>
                                          <p:spTgt spid="3">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7" end="17"/>
                                            </p:txEl>
                                          </p:spTgt>
                                        </p:tgtEl>
                                        <p:attrNameLst>
                                          <p:attrName>style.visibility</p:attrName>
                                        </p:attrNameLst>
                                      </p:cBhvr>
                                      <p:to>
                                        <p:strVal val="visible"/>
                                      </p:to>
                                    </p:set>
                                    <p:animEffect transition="in" filter="fade">
                                      <p:cBhvr>
                                        <p:cTn id="30" dur="500"/>
                                        <p:tgtEl>
                                          <p:spTgt spid="3">
                                            <p:txEl>
                                              <p:pRg st="17" end="1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animEffect transition="in" filter="fade">
                                      <p:cBhvr>
                                        <p:cTn id="33" dur="500"/>
                                        <p:tgtEl>
                                          <p:spTgt spid="3">
                                            <p:txEl>
                                              <p:pRg st="18" end="1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9" end="19"/>
                                            </p:txEl>
                                          </p:spTgt>
                                        </p:tgtEl>
                                        <p:attrNameLst>
                                          <p:attrName>style.visibility</p:attrName>
                                        </p:attrNameLst>
                                      </p:cBhvr>
                                      <p:to>
                                        <p:strVal val="visible"/>
                                      </p:to>
                                    </p:set>
                                    <p:animEffect transition="in" filter="fade">
                                      <p:cBhvr>
                                        <p:cTn id="36" dur="500"/>
                                        <p:tgtEl>
                                          <p:spTgt spid="3">
                                            <p:txEl>
                                              <p:pRg st="19" end="1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animEffect transition="in" filter="fade">
                                      <p:cBhvr>
                                        <p:cTn id="41" dur="500"/>
                                        <p:tgtEl>
                                          <p:spTgt spid="3">
                                            <p:txEl>
                                              <p:pRg st="21" end="2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2" end="22"/>
                                            </p:txEl>
                                          </p:spTgt>
                                        </p:tgtEl>
                                        <p:attrNameLst>
                                          <p:attrName>style.visibility</p:attrName>
                                        </p:attrNameLst>
                                      </p:cBhvr>
                                      <p:to>
                                        <p:strVal val="visible"/>
                                      </p:to>
                                    </p:set>
                                    <p:animEffect transition="in" filter="fade">
                                      <p:cBhvr>
                                        <p:cTn id="44" dur="500"/>
                                        <p:tgtEl>
                                          <p:spTgt spid="3">
                                            <p:txEl>
                                              <p:pRg st="22" end="2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3" end="23"/>
                                            </p:txEl>
                                          </p:spTgt>
                                        </p:tgtEl>
                                        <p:attrNameLst>
                                          <p:attrName>style.visibility</p:attrName>
                                        </p:attrNameLst>
                                      </p:cBhvr>
                                      <p:to>
                                        <p:strVal val="visible"/>
                                      </p:to>
                                    </p:set>
                                    <p:animEffect transition="in" filter="fade">
                                      <p:cBhvr>
                                        <p:cTn id="47" dur="500"/>
                                        <p:tgtEl>
                                          <p:spTgt spid="3">
                                            <p:txEl>
                                              <p:pRg st="23" end="2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4" end="24"/>
                                            </p:txEl>
                                          </p:spTgt>
                                        </p:tgtEl>
                                        <p:attrNameLst>
                                          <p:attrName>style.visibility</p:attrName>
                                        </p:attrNameLst>
                                      </p:cBhvr>
                                      <p:to>
                                        <p:strVal val="visible"/>
                                      </p:to>
                                    </p:set>
                                    <p:animEffect transition="in" filter="fade">
                                      <p:cBhvr>
                                        <p:cTn id="50" dur="500"/>
                                        <p:tgtEl>
                                          <p:spTgt spid="3">
                                            <p:txEl>
                                              <p:pRg st="24" end="2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5" end="25"/>
                                            </p:txEl>
                                          </p:spTgt>
                                        </p:tgtEl>
                                        <p:attrNameLst>
                                          <p:attrName>style.visibility</p:attrName>
                                        </p:attrNameLst>
                                      </p:cBhvr>
                                      <p:to>
                                        <p:strVal val="visible"/>
                                      </p:to>
                                    </p:set>
                                    <p:animEffect transition="in" filter="fade">
                                      <p:cBhvr>
                                        <p:cTn id="53" dur="500"/>
                                        <p:tgtEl>
                                          <p:spTgt spid="3">
                                            <p:txEl>
                                              <p:pRg st="25" end="2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6" end="26"/>
                                            </p:txEl>
                                          </p:spTgt>
                                        </p:tgtEl>
                                        <p:attrNameLst>
                                          <p:attrName>style.visibility</p:attrName>
                                        </p:attrNameLst>
                                      </p:cBhvr>
                                      <p:to>
                                        <p:strVal val="visible"/>
                                      </p:to>
                                    </p:set>
                                    <p:animEffect transition="in" filter="fade">
                                      <p:cBhvr>
                                        <p:cTn id="56"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19B4C-674B-4DE1-859E-1AD14B0D2FE3}"/>
              </a:ext>
            </a:extLst>
          </p:cNvPr>
          <p:cNvSpPr/>
          <p:nvPr/>
        </p:nvSpPr>
        <p:spPr>
          <a:xfrm>
            <a:off x="107504" y="116632"/>
            <a:ext cx="9036496" cy="6403548"/>
          </a:xfrm>
          <a:prstGeom prst="rect">
            <a:avLst/>
          </a:prstGeom>
        </p:spPr>
        <p:txBody>
          <a:bodyPr wrap="square">
            <a:spAutoFit/>
          </a:bodyPr>
          <a:lstStyle/>
          <a:p>
            <a:pPr>
              <a:lnSpc>
                <a:spcPct val="107000"/>
              </a:lnSpc>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80000"/>
                </a:solidFill>
                <a:latin typeface="Consolas" panose="020B0609020204030204" pitchFamily="49" charset="0"/>
                <a:ea typeface="Calibri" panose="020F0502020204030204" pitchFamily="34" charset="0"/>
                <a:cs typeface="Consolas" panose="020B0609020204030204" pitchFamily="49" charset="0"/>
              </a:rPr>
              <a:t>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two words: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not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066DF1-3769-4EA6-9EB9-87FF32360CA7}"/>
              </a:ext>
            </a:extLst>
          </p:cNvPr>
          <p:cNvSpPr txBox="1"/>
          <p:nvPr/>
        </p:nvSpPr>
        <p:spPr>
          <a:xfrm>
            <a:off x="5255568" y="1776724"/>
            <a:ext cx="3888432" cy="646331"/>
          </a:xfrm>
          <a:prstGeom prst="rect">
            <a:avLst/>
          </a:prstGeom>
          <a:noFill/>
        </p:spPr>
        <p:txBody>
          <a:bodyPr wrap="square" rtlCol="0">
            <a:spAutoFit/>
          </a:bodyPr>
          <a:lstStyle/>
          <a:p>
            <a:r>
              <a:rPr lang="en-US" dirty="0">
                <a:latin typeface="Consolas" panose="020B0609020204030204" pitchFamily="49" charset="0"/>
              </a:rPr>
              <a:t>Enter two words: </a:t>
            </a:r>
            <a:r>
              <a:rPr lang="en-US" dirty="0">
                <a:solidFill>
                  <a:srgbClr val="FF0000"/>
                </a:solidFill>
                <a:latin typeface="Consolas" panose="020B0609020204030204" pitchFamily="49" charset="0"/>
              </a:rPr>
              <a:t>live evil</a:t>
            </a:r>
          </a:p>
          <a:p>
            <a:r>
              <a:rPr lang="en-US" dirty="0">
                <a:latin typeface="Consolas" panose="020B0609020204030204" pitchFamily="49" charset="0"/>
              </a:rPr>
              <a:t>live and evil are anagrams</a:t>
            </a:r>
          </a:p>
        </p:txBody>
      </p:sp>
    </p:spTree>
    <p:extLst>
      <p:ext uri="{BB962C8B-B14F-4D97-AF65-F5344CB8AC3E}">
        <p14:creationId xmlns:p14="http://schemas.microsoft.com/office/powerpoint/2010/main" val="34834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3" end="13"/>
                                            </p:txEl>
                                          </p:spTgt>
                                        </p:tgtEl>
                                        <p:attrNameLst>
                                          <p:attrName>style.visibility</p:attrName>
                                        </p:attrNameLst>
                                      </p:cBhvr>
                                      <p:to>
                                        <p:strVal val="visible"/>
                                      </p:to>
                                    </p:set>
                                    <p:animEffect transition="in" filter="fade">
                                      <p:cBhvr>
                                        <p:cTn id="10" dur="500"/>
                                        <p:tgtEl>
                                          <p:spTgt spid="2">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animEffect transition="in" filter="fade">
                                      <p:cBhvr>
                                        <p:cTn id="13" dur="500"/>
                                        <p:tgtEl>
                                          <p:spTgt spid="2">
                                            <p:txEl>
                                              <p:pRg st="14"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15" end="15"/>
                                            </p:txEl>
                                          </p:spTgt>
                                        </p:tgtEl>
                                        <p:attrNameLst>
                                          <p:attrName>style.visibility</p:attrName>
                                        </p:attrNameLst>
                                      </p:cBhvr>
                                      <p:to>
                                        <p:strVal val="visible"/>
                                      </p:to>
                                    </p:set>
                                    <p:animEffect transition="in" filter="fade">
                                      <p:cBhvr>
                                        <p:cTn id="18" dur="500"/>
                                        <p:tgtEl>
                                          <p:spTgt spid="2">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animEffect transition="in" filter="fade">
                                      <p:cBhvr>
                                        <p:cTn id="21" dur="500"/>
                                        <p:tgtEl>
                                          <p:spTgt spid="2">
                                            <p:txEl>
                                              <p:pRg st="16" end="1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17" end="17"/>
                                            </p:txEl>
                                          </p:spTgt>
                                        </p:tgtEl>
                                        <p:attrNameLst>
                                          <p:attrName>style.visibility</p:attrName>
                                        </p:attrNameLst>
                                      </p:cBhvr>
                                      <p:to>
                                        <p:strVal val="visible"/>
                                      </p:to>
                                    </p:set>
                                    <p:animEffect transition="in" filter="fade">
                                      <p:cBhvr>
                                        <p:cTn id="24" dur="500"/>
                                        <p:tgtEl>
                                          <p:spTgt spid="2">
                                            <p:txEl>
                                              <p:pRg st="17" end="1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fade">
                                      <p:cBhvr>
                                        <p:cTn id="27" dur="500"/>
                                        <p:tgtEl>
                                          <p:spTgt spid="2">
                                            <p:txEl>
                                              <p:pRg st="18"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9" end="19"/>
                                            </p:txEl>
                                          </p:spTgt>
                                        </p:tgtEl>
                                        <p:attrNameLst>
                                          <p:attrName>style.visibility</p:attrName>
                                        </p:attrNameLst>
                                      </p:cBhvr>
                                      <p:to>
                                        <p:strVal val="visible"/>
                                      </p:to>
                                    </p:set>
                                    <p:animEffect transition="in" filter="fade">
                                      <p:cBhvr>
                                        <p:cTn id="32" dur="500"/>
                                        <p:tgtEl>
                                          <p:spTgt spid="2">
                                            <p:txEl>
                                              <p:pRg st="19" end="1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animEffect transition="in" filter="fade">
                                      <p:cBhvr>
                                        <p:cTn id="35" dur="500"/>
                                        <p:tgtEl>
                                          <p:spTgt spid="2">
                                            <p:txEl>
                                              <p:pRg st="20" end="2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21" end="21"/>
                                            </p:txEl>
                                          </p:spTgt>
                                        </p:tgtEl>
                                        <p:attrNameLst>
                                          <p:attrName>style.visibility</p:attrName>
                                        </p:attrNameLst>
                                      </p:cBhvr>
                                      <p:to>
                                        <p:strVal val="visible"/>
                                      </p:to>
                                    </p:set>
                                    <p:animEffect transition="in" filter="fade">
                                      <p:cBhvr>
                                        <p:cTn id="38" dur="500"/>
                                        <p:tgtEl>
                                          <p:spTgt spid="2">
                                            <p:txEl>
                                              <p:pRg st="21" end="2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animEffect transition="in" filter="fade">
                                      <p:cBhvr>
                                        <p:cTn id="41" dur="500"/>
                                        <p:tgtEl>
                                          <p:spTgt spid="2">
                                            <p:txEl>
                                              <p:pRg st="22" end="2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DEAD0-6F69-41D4-99F3-8EA16AF21F5C}"/>
              </a:ext>
            </a:extLst>
          </p:cNvPr>
          <p:cNvSpPr/>
          <p:nvPr/>
        </p:nvSpPr>
        <p:spPr>
          <a:xfrm>
            <a:off x="0" y="199930"/>
            <a:ext cx="8856984" cy="6667018"/>
          </a:xfrm>
          <a:prstGeom prst="rect">
            <a:avLst/>
          </a:prstGeom>
        </p:spPr>
        <p:txBody>
          <a:bodyPr wrap="square">
            <a:spAutoFit/>
          </a:bodyPr>
          <a:lstStyle/>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AnimalLegs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dog"s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sparrow"s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2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spider"s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octopus"s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ant"s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6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animal name: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find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a:t>
            </a:r>
            <a:r>
              <a:rPr lang="en-US" sz="1600" i="1" dirty="0">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"No info about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8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3" end="13"/>
                                            </p:txEl>
                                          </p:spTgt>
                                        </p:tgtEl>
                                        <p:attrNameLst>
                                          <p:attrName>style.visibility</p:attrName>
                                        </p:attrNameLst>
                                      </p:cBhvr>
                                      <p:to>
                                        <p:strVal val="visible"/>
                                      </p:to>
                                    </p:set>
                                    <p:animEffect transition="in" filter="fade">
                                      <p:cBhvr>
                                        <p:cTn id="38" dur="500"/>
                                        <p:tgtEl>
                                          <p:spTgt spid="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animEffect transition="in" filter="fade">
                                      <p:cBhvr>
                                        <p:cTn id="41" dur="500"/>
                                        <p:tgtEl>
                                          <p:spTgt spid="2">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fade">
                                      <p:cBhvr>
                                        <p:cTn id="46" dur="500"/>
                                        <p:tgtEl>
                                          <p:spTgt spid="2">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animEffect transition="in" filter="fade">
                                      <p:cBhvr>
                                        <p:cTn id="49" dur="500"/>
                                        <p:tgtEl>
                                          <p:spTgt spid="2">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7" end="17"/>
                                            </p:txEl>
                                          </p:spTgt>
                                        </p:tgtEl>
                                        <p:attrNameLst>
                                          <p:attrName>style.visibility</p:attrName>
                                        </p:attrNameLst>
                                      </p:cBhvr>
                                      <p:to>
                                        <p:strVal val="visible"/>
                                      </p:to>
                                    </p:set>
                                    <p:animEffect transition="in" filter="fade">
                                      <p:cBhvr>
                                        <p:cTn id="52" dur="500"/>
                                        <p:tgtEl>
                                          <p:spTgt spid="2">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animEffect transition="in" filter="fade">
                                      <p:cBhvr>
                                        <p:cTn id="55" dur="500"/>
                                        <p:tgtEl>
                                          <p:spTgt spid="2">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9" end="19"/>
                                            </p:txEl>
                                          </p:spTgt>
                                        </p:tgtEl>
                                        <p:attrNameLst>
                                          <p:attrName>style.visibility</p:attrName>
                                        </p:attrNameLst>
                                      </p:cBhvr>
                                      <p:to>
                                        <p:strVal val="visible"/>
                                      </p:to>
                                    </p:set>
                                    <p:animEffect transition="in" filter="fade">
                                      <p:cBhvr>
                                        <p:cTn id="58" dur="500"/>
                                        <p:tgtEl>
                                          <p:spTgt spid="2">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20" end="20"/>
                                            </p:txEl>
                                          </p:spTgt>
                                        </p:tgtEl>
                                        <p:attrNameLst>
                                          <p:attrName>style.visibility</p:attrName>
                                        </p:attrNameLst>
                                      </p:cBhvr>
                                      <p:to>
                                        <p:strVal val="visible"/>
                                      </p:to>
                                    </p:set>
                                    <p:animEffect transition="in" filter="fade">
                                      <p:cBhvr>
                                        <p:cTn id="63" dur="500"/>
                                        <p:tgtEl>
                                          <p:spTgt spid="2">
                                            <p:txEl>
                                              <p:pRg st="20" end="2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21" end="21"/>
                                            </p:txEl>
                                          </p:spTgt>
                                        </p:tgtEl>
                                        <p:attrNameLst>
                                          <p:attrName>style.visibility</p:attrName>
                                        </p:attrNameLst>
                                      </p:cBhvr>
                                      <p:to>
                                        <p:strVal val="visible"/>
                                      </p:to>
                                    </p:set>
                                    <p:animEffect transition="in" filter="fade">
                                      <p:cBhvr>
                                        <p:cTn id="66" dur="500"/>
                                        <p:tgtEl>
                                          <p:spTgt spid="2">
                                            <p:txEl>
                                              <p:pRg st="21" end="2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animEffect transition="in" filter="fade">
                                      <p:cBhvr>
                                        <p:cTn id="69" dur="500"/>
                                        <p:tgtEl>
                                          <p:spTgt spid="2">
                                            <p:txEl>
                                              <p:pRg st="22" end="2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23" end="23"/>
                                            </p:txEl>
                                          </p:spTgt>
                                        </p:tgtEl>
                                        <p:attrNameLst>
                                          <p:attrName>style.visibility</p:attrName>
                                        </p:attrNameLst>
                                      </p:cBhvr>
                                      <p:to>
                                        <p:strVal val="visible"/>
                                      </p:to>
                                    </p:set>
                                    <p:animEffect transition="in" filter="fade">
                                      <p:cBhvr>
                                        <p:cTn id="72" dur="500"/>
                                        <p:tgtEl>
                                          <p:spTgt spid="2">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2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вычислить</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он 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название</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картинке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 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dirty="0"/>
              <a:t>Скалярные типы данных</a:t>
            </a:r>
          </a:p>
        </p:txBody>
      </p:sp>
      <p:sp>
        <p:nvSpPr>
          <p:cNvPr id="7171" name="Rectangle 3"/>
          <p:cNvSpPr>
            <a:spLocks noGrp="1" noChangeArrowheads="1"/>
          </p:cNvSpPr>
          <p:nvPr>
            <p:ph idx="1"/>
          </p:nvPr>
        </p:nvSpPr>
        <p:spPr/>
        <p:txBody>
          <a:bodyPr>
            <a:normAutofit/>
          </a:bodyPr>
          <a:lstStyle/>
          <a:p>
            <a:pPr eaLnBrk="1" hangingPunct="1">
              <a:lnSpc>
                <a:spcPct val="90000"/>
              </a:lnSpc>
            </a:pPr>
            <a:r>
              <a:rPr lang="ru-RU" dirty="0"/>
              <a:t>Целые числа</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2" eaLnBrk="1" hangingPunct="1">
              <a:lnSpc>
                <a:spcPct val="90000"/>
              </a:lnSpc>
            </a:pPr>
            <a:r>
              <a:rPr lang="en-US" dirty="0"/>
              <a:t>short, long</a:t>
            </a:r>
          </a:p>
          <a:p>
            <a:pPr lvl="2" eaLnBrk="1" hangingPunct="1">
              <a:lnSpc>
                <a:spcPct val="90000"/>
              </a:lnSpc>
            </a:pPr>
            <a:r>
              <a:rPr lang="en-US" dirty="0"/>
              <a:t>unsigned, 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Вещественные числа</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5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fade">
                                      <p:cBhvr>
                                        <p:cTn id="32" dur="500"/>
                                        <p:tgtEl>
                                          <p:spTgt spid="717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4524315"/>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fade">
                                      <p:cBhvr>
                                        <p:cTn id="27" dur="500"/>
                                        <p:tgtEl>
                                          <p:spTgt spid="6">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fade">
                                      <p:cBhvr>
                                        <p:cTn id="30" dur="500"/>
                                        <p:tgtEl>
                                          <p:spTgt spid="6">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Effect transition="in" filter="fade">
                                      <p:cBhvr>
                                        <p:cTn id="33" dur="500"/>
                                        <p:tgtEl>
                                          <p:spTgt spid="6">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3" end="13"/>
                                            </p:txEl>
                                          </p:spTgt>
                                        </p:tgtEl>
                                        <p:attrNameLst>
                                          <p:attrName>style.visibility</p:attrName>
                                        </p:attrNameLst>
                                      </p:cBhvr>
                                      <p:to>
                                        <p:strVal val="visible"/>
                                      </p:to>
                                    </p:set>
                                    <p:animEffect transition="in" filter="fade">
                                      <p:cBhvr>
                                        <p:cTn id="36" dur="500"/>
                                        <p:tgtEl>
                                          <p:spTgt spid="6">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animEffect transition="in" filter="fade">
                                      <p:cBhvr>
                                        <p:cTn id="41" dur="500"/>
                                        <p:tgtEl>
                                          <p:spTgt spid="6">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6" end="16"/>
                                            </p:txEl>
                                          </p:spTgt>
                                        </p:tgtEl>
                                        <p:attrNameLst>
                                          <p:attrName>style.visibility</p:attrName>
                                        </p:attrNameLst>
                                      </p:cBhvr>
                                      <p:to>
                                        <p:strVal val="visible"/>
                                      </p:to>
                                    </p:set>
                                    <p:animEffect transition="in" filter="fade">
                                      <p:cBhvr>
                                        <p:cTn id="4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481" y="2564904"/>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15353" y="2063765"/>
            <a:ext cx="7913294" cy="4048095"/>
          </a:xfrm>
        </p:spPr>
      </p:pic>
    </p:spTree>
    <p:extLst>
      <p:ext uri="{BB962C8B-B14F-4D97-AF65-F5344CB8AC3E}">
        <p14:creationId xmlns:p14="http://schemas.microsoft.com/office/powerpoint/2010/main" val="393240898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fontScale="90000"/>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0" y="1435490"/>
            <a:ext cx="9144000" cy="4832092"/>
          </a:xfrm>
          <a:prstGeom prst="rect">
            <a:avLst/>
          </a:prstGeom>
          <a:noFill/>
        </p:spPr>
        <p:txBody>
          <a:bodyPr wrap="square">
            <a:spAutoFit/>
          </a:bodyPr>
          <a:lstStyle/>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std</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byte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uint32_t и int64_t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height;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4427984" y="5656571"/>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fontScale="90000"/>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457200" y="2367171"/>
            <a:ext cx="4613564" cy="2123658"/>
          </a:xfrm>
          <a:prstGeom prst="rect">
            <a:avLst/>
          </a:prstGeom>
          <a:noFill/>
        </p:spPr>
        <p:txBody>
          <a:bodyPr wrap="square">
            <a:spAutoFit/>
          </a:bodyPr>
          <a:lstStyle/>
          <a:p>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 0;</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 = 5;</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r = x;</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4932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Tree>
    <p:extLst>
      <p:ext uri="{BB962C8B-B14F-4D97-AF65-F5344CB8AC3E}">
        <p14:creationId xmlns:p14="http://schemas.microsoft.com/office/powerpoint/2010/main" val="298972690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7992888" cy="4271939"/>
          </a:xfrm>
          <a:prstGeom prst="rect">
            <a:avLst/>
          </a:prstGeom>
        </p:spPr>
        <p:txBody>
          <a:bodyPr wrap="square">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a:t>
            </a:r>
            <a:r>
              <a:rPr lang="en-US"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функция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sqrt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возвращает значение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02924" y="1502688"/>
            <a:ext cx="9036496" cy="5355312"/>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z;</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"Vector3D*: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5076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5080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55900-5890-4FD2-BAB9-30529684AB1E}"/>
              </a:ext>
            </a:extLst>
          </p:cNvPr>
          <p:cNvSpPr>
            <a:spLocks noGrp="1"/>
          </p:cNvSpPr>
          <p:nvPr>
            <p:ph type="title"/>
          </p:nvPr>
        </p:nvSpPr>
        <p:spPr/>
        <p:txBody>
          <a:bodyPr>
            <a:normAutofit fontScale="90000"/>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id="{EEA317C5-8D12-4D0B-96E5-C1B430D95457}"/>
              </a:ext>
            </a:extLst>
          </p:cNvPr>
          <p:cNvSpPr txBox="1"/>
          <p:nvPr/>
        </p:nvSpPr>
        <p:spPr>
          <a:xfrm>
            <a:off x="333872" y="1645563"/>
            <a:ext cx="8810128" cy="2862322"/>
          </a:xfrm>
          <a:prstGeom prst="rect">
            <a:avLst/>
          </a:prstGeom>
          <a:noFill/>
        </p:spPr>
        <p:txBody>
          <a:bodyPr wrap="square">
            <a:spAutoFit/>
          </a:bodyPr>
          <a:lstStyle/>
          <a:p>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42D883C-335F-431F-8334-69D17DBA56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10F54-B00D-4C7A-A9A6-772D5931F7B6}"/>
              </a:ext>
            </a:extLst>
          </p:cNvPr>
          <p:cNvSpPr>
            <a:spLocks noGrp="1"/>
          </p:cNvSpPr>
          <p:nvPr>
            <p:ph type="title"/>
          </p:nvPr>
        </p:nvSpPr>
        <p:spPr/>
        <p:txBody>
          <a:bodyPr>
            <a:normAutofit fontScale="90000"/>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id="{71670C66-9960-4DD4-8E90-CA514FD9B0A9}"/>
              </a:ext>
            </a:extLst>
          </p:cNvPr>
          <p:cNvSpPr txBox="1"/>
          <p:nvPr/>
        </p:nvSpPr>
        <p:spPr>
          <a:xfrm>
            <a:off x="28268" y="1988840"/>
            <a:ext cx="9115731" cy="3139321"/>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int_value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1.2345;</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doubleValue</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4BCE4-205D-4011-8474-9646E4F1041D}"/>
              </a:ext>
            </a:extLst>
          </p:cNvPr>
          <p:cNvSpPr>
            <a:spLocks noGrp="1"/>
          </p:cNvSpPr>
          <p:nvPr>
            <p:ph type="title"/>
          </p:nvPr>
        </p:nvSpPr>
        <p:spPr/>
        <p:txBody>
          <a:bodyPr>
            <a:normAutofit fontScale="90000"/>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id="{CBF77D62-FA6E-4F82-B39D-8252FF27BBFF}"/>
              </a:ext>
            </a:extLst>
          </p:cNvPr>
          <p:cNvSpPr txBox="1"/>
          <p:nvPr/>
        </p:nvSpPr>
        <p:spPr>
          <a:xfrm>
            <a:off x="459870" y="2060848"/>
            <a:ext cx="7128792" cy="1631216"/>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id="{8D043289-E29E-4E0F-BD15-6496A80D4DEB}"/>
              </a:ext>
            </a:extLst>
          </p:cNvPr>
          <p:cNvSpPr txBox="1"/>
          <p:nvPr/>
        </p:nvSpPr>
        <p:spPr>
          <a:xfrm>
            <a:off x="457200" y="1844824"/>
            <a:ext cx="8291264" cy="3416320"/>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Y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точки</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p.y</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E43651D-0312-48E5-9886-A57A39AF42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2161" y="5013177"/>
            <a:ext cx="5903438" cy="1844824"/>
          </a:xfrm>
          <a:prstGeom prst="rect">
            <a:avLst/>
          </a:prstGeom>
        </p:spPr>
      </p:pic>
    </p:spTree>
    <p:extLst>
      <p:ext uri="{BB962C8B-B14F-4D97-AF65-F5344CB8AC3E}">
        <p14:creationId xmlns:p14="http://schemas.microsoft.com/office/powerpoint/2010/main" val="380807928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id="{BD7E7F84-7AB0-4415-959F-5F6D481FEC41}"/>
              </a:ext>
            </a:extLst>
          </p:cNvPr>
          <p:cNvSpPr txBox="1"/>
          <p:nvPr/>
        </p:nvSpPr>
        <p:spPr>
          <a:xfrm>
            <a:off x="683568" y="1699752"/>
            <a:ext cx="7704856" cy="2554545"/>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answer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845A3A-B8C5-46A4-AC64-C66A223829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0066" y="4797152"/>
            <a:ext cx="6503867" cy="1728192"/>
          </a:xfrm>
          <a:prstGeom prst="rect">
            <a:avLst/>
          </a:prstGeom>
        </p:spPr>
      </p:pic>
    </p:spTree>
    <p:extLst>
      <p:ext uri="{BB962C8B-B14F-4D97-AF65-F5344CB8AC3E}">
        <p14:creationId xmlns:p14="http://schemas.microsoft.com/office/powerpoint/2010/main" val="294861772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id="{98564BA8-7651-430A-97D2-FDB471841FF3}"/>
              </a:ext>
            </a:extLst>
          </p:cNvPr>
          <p:cNvSpPr txBox="1"/>
          <p:nvPr/>
        </p:nvSpPr>
        <p:spPr>
          <a:xfrm>
            <a:off x="457200" y="1700808"/>
            <a:ext cx="7859216" cy="3139321"/>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89F3602-D467-4318-B4C8-B286AB6F3B34}"/>
              </a:ext>
            </a:extLst>
          </p:cNvPr>
          <p:cNvSpPr txBox="1"/>
          <p:nvPr/>
        </p:nvSpPr>
        <p:spPr>
          <a:xfrm>
            <a:off x="899592" y="5157192"/>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93D573FA-C8F2-4D3D-8460-9738EC714C22}"/>
              </a:ext>
            </a:extLst>
          </p:cNvPr>
          <p:cNvSpPr txBox="1"/>
          <p:nvPr/>
        </p:nvSpPr>
        <p:spPr>
          <a:xfrm>
            <a:off x="4860032" y="5157192"/>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id="{8B795FF4-1AA4-47FF-884F-85564C4F7E8E}"/>
              </a:ext>
            </a:extLst>
          </p:cNvPr>
          <p:cNvSpPr txBox="1"/>
          <p:nvPr/>
        </p:nvSpPr>
        <p:spPr>
          <a:xfrm>
            <a:off x="0" y="1421156"/>
            <a:ext cx="4572000" cy="5355312"/>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93D600-080B-4BCF-AABB-DD61402C21B8}"/>
              </a:ext>
            </a:extLst>
          </p:cNvPr>
          <p:cNvSpPr txBox="1"/>
          <p:nvPr/>
        </p:nvSpPr>
        <p:spPr>
          <a:xfrm>
            <a:off x="4571999" y="1426945"/>
            <a:ext cx="4572001" cy="5355312"/>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id="{19ED7AD6-A5B3-43B5-8152-3AC19549A2A1}"/>
              </a:ext>
            </a:extLst>
          </p:cNvPr>
          <p:cNvSpPr txBox="1"/>
          <p:nvPr/>
        </p:nvSpPr>
        <p:spPr>
          <a:xfrm>
            <a:off x="12357" y="1403462"/>
            <a:ext cx="9144000" cy="3785652"/>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*value_ptr2 = 3;</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D80C374-6B8E-4095-A06A-DAD374A138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B840-D875-4E37-ACF2-82FB75914880}"/>
              </a:ext>
            </a:extLst>
          </p:cNvPr>
          <p:cNvSpPr>
            <a:spLocks noGrp="1"/>
          </p:cNvSpPr>
          <p:nvPr>
            <p:ph type="title"/>
          </p:nvPr>
        </p:nvSpPr>
        <p:spPr/>
        <p:txBody>
          <a:bodyPr>
            <a:normAutofit fontScale="90000"/>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id="{D1092059-A9BF-4373-AC73-7BA0B15E89BC}"/>
              </a:ext>
            </a:extLst>
          </p:cNvPr>
          <p:cNvSpPr txBox="1"/>
          <p:nvPr/>
        </p:nvSpPr>
        <p:spPr>
          <a:xfrm>
            <a:off x="0" y="1628800"/>
            <a:ext cx="9144000" cy="5078313"/>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a:t>
            </a: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age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может отличаться от типа одноименной переменной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F36F07E-AC72-929E-711B-A62D33646839}"/>
              </a:ext>
            </a:extLst>
          </p:cNvPr>
          <p:cNvSpPr txBox="1"/>
          <p:nvPr/>
        </p:nvSpPr>
        <p:spPr>
          <a:xfrm>
            <a:off x="4211960" y="6350872"/>
            <a:ext cx="4680519" cy="369332"/>
          </a:xfrm>
          <a:prstGeom prst="rect">
            <a:avLst/>
          </a:prstGeom>
          <a:noFill/>
        </p:spPr>
        <p:txBody>
          <a:bodyPr wrap="square" rtlCol="0">
            <a:spAutoFit/>
          </a:bodyPr>
          <a:lstStyle/>
          <a:p>
            <a:r>
              <a:rPr lang="de-DE" dirty="0">
                <a:hlinkClick r:id="rId2"/>
              </a:rPr>
              <a:t>https://wandbox.org/permlink/jrEliIk1UDXC39Ef</a:t>
            </a:r>
            <a:r>
              <a:rPr lang="de-DE" dirty="0"/>
              <a:t> </a:t>
            </a:r>
            <a:endParaRPr lang="ru-RU" dirty="0"/>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710D8D28-AD12-47D4-BECC-BFD0A483A2E6}"/>
              </a:ext>
            </a:extLst>
          </p:cNvPr>
          <p:cNvSpPr>
            <a:spLocks noGrp="1"/>
          </p:cNvSpPr>
          <p:nvPr>
            <p:ph type="title"/>
          </p:nvPr>
        </p:nvSpPr>
        <p:spPr/>
        <p:txBody>
          <a:bodyPr>
            <a:normAutofit fontScale="90000"/>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id="{893DB20F-CF93-445E-940D-27C29D5F1ECE}"/>
              </a:ext>
            </a:extLst>
          </p:cNvPr>
          <p:cNvSpPr txBox="1"/>
          <p:nvPr/>
        </p:nvSpPr>
        <p:spPr>
          <a:xfrm>
            <a:off x="457200" y="1553984"/>
            <a:ext cx="8327776" cy="5304016"/>
          </a:xfrm>
          <a:prstGeom prst="rect">
            <a:avLst/>
          </a:prstGeom>
          <a:noFill/>
        </p:spPr>
        <p:txBody>
          <a:bodyPr wrap="square">
            <a:spAutoFit/>
          </a:bodyPr>
          <a:lstStyle/>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7EEF5-0A9A-4652-A9A3-038B8EB6F669}"/>
              </a:ext>
            </a:extLst>
          </p:cNvPr>
          <p:cNvSpPr>
            <a:spLocks noGrp="1"/>
          </p:cNvSpPr>
          <p:nvPr>
            <p:ph type="title"/>
          </p:nvPr>
        </p:nvSpPr>
        <p:spPr/>
        <p:txBody>
          <a:bodyPr/>
          <a:lstStyle/>
          <a:p>
            <a:r>
              <a:rPr lang="ru-RU" dirty="0"/>
              <a:t>Указатель на константу</a:t>
            </a:r>
          </a:p>
        </p:txBody>
      </p:sp>
      <p:sp>
        <p:nvSpPr>
          <p:cNvPr id="4" name="TextBox 3">
            <a:extLst>
              <a:ext uri="{FF2B5EF4-FFF2-40B4-BE49-F238E27FC236}">
                <a16:creationId xmlns:a16="http://schemas.microsoft.com/office/drawing/2014/main" id="{B28C9B40-282F-49B7-BA4D-E740BD6412DC}"/>
              </a:ext>
            </a:extLst>
          </p:cNvPr>
          <p:cNvSpPr txBox="1"/>
          <p:nvPr/>
        </p:nvSpPr>
        <p:spPr>
          <a:xfrm>
            <a:off x="-108520" y="1556792"/>
            <a:ext cx="9252520" cy="5262979"/>
          </a:xfrm>
          <a:prstGeom prst="rect">
            <a:avLst/>
          </a:prstGeom>
          <a:noFill/>
        </p:spPr>
        <p:txBody>
          <a:bodyPr wrap="square">
            <a:spAutoFit/>
          </a:bodyPr>
          <a:lstStyle/>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неконстантная</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ссылка не может ссылаться на константный объект</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&amp;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value_ref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А вот так можно</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указатель на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неконстантное</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значение</a:t>
            </a:r>
            <a:endPar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не может хранить адрес константного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типа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также объявить как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это одно и то же</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можно использовать только для чтения значения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Выполнить модификацию объекта с его помощью нельзя.</a:t>
            </a:r>
            <a:r>
              <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B2F0FF52-F2AB-4336-9703-5810E96FA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6093" y="3573016"/>
            <a:ext cx="4017907" cy="1230676"/>
          </a:xfrm>
          <a:prstGeom prst="rect">
            <a:avLst/>
          </a:prstGeom>
        </p:spPr>
      </p:pic>
    </p:spTree>
    <p:extLst>
      <p:ext uri="{BB962C8B-B14F-4D97-AF65-F5344CB8AC3E}">
        <p14:creationId xmlns:p14="http://schemas.microsoft.com/office/powerpoint/2010/main" val="6796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4" end="14"/>
                                            </p:txEl>
                                          </p:spTgt>
                                        </p:tgtEl>
                                        <p:attrNameLst>
                                          <p:attrName>style.visibility</p:attrName>
                                        </p:attrNameLst>
                                      </p:cBhvr>
                                      <p:to>
                                        <p:strVal val="visible"/>
                                      </p:to>
                                    </p:set>
                                    <p:animEffect transition="in" filter="fade">
                                      <p:cBhvr>
                                        <p:cTn id="34" dur="500"/>
                                        <p:tgtEl>
                                          <p:spTgt spid="4">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fade">
                                      <p:cBhvr>
                                        <p:cTn id="45" dur="500"/>
                                        <p:tgtEl>
                                          <p:spTgt spid="4">
                                            <p:txEl>
                                              <p:pRg st="18" end="1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fade">
                                      <p:cBhvr>
                                        <p:cTn id="48" dur="500"/>
                                        <p:tgtEl>
                                          <p:spTgt spid="4">
                                            <p:txEl>
                                              <p:pRg st="19" end="1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animEffect transition="in" filter="fade">
                                      <p:cBhvr>
                                        <p:cTn id="51" dur="500"/>
                                        <p:tgtEl>
                                          <p:spTgt spid="4">
                                            <p:txEl>
                                              <p:pRg st="20" end="2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1" end="21"/>
                                            </p:txEl>
                                          </p:spTgt>
                                        </p:tgtEl>
                                        <p:attrNameLst>
                                          <p:attrName>style.visibility</p:attrName>
                                        </p:attrNameLst>
                                      </p:cBhvr>
                                      <p:to>
                                        <p:strVal val="visible"/>
                                      </p:to>
                                    </p:set>
                                    <p:animEffect transition="in" filter="fade">
                                      <p:cBhvr>
                                        <p:cTn id="54" dur="500"/>
                                        <p:tgtEl>
                                          <p:spTgt spid="4">
                                            <p:txEl>
                                              <p:pRg st="21" end="2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animEffect transition="in" filter="fade">
                                      <p:cBhvr>
                                        <p:cTn id="57" dur="500"/>
                                        <p:tgtEl>
                                          <p:spTgt spid="4">
                                            <p:txEl>
                                              <p:pRg st="22"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745A4-DE8C-4797-87BA-68DA331E3600}"/>
              </a:ext>
            </a:extLst>
          </p:cNvPr>
          <p:cNvSpPr>
            <a:spLocks noGrp="1"/>
          </p:cNvSpPr>
          <p:nvPr>
            <p:ph type="title"/>
          </p:nvPr>
        </p:nvSpPr>
        <p:spPr/>
        <p:txBody>
          <a:bodyPr>
            <a:normAutofit fontScale="90000"/>
          </a:bodyPr>
          <a:lstStyle/>
          <a:p>
            <a:r>
              <a:rPr lang="ru-RU" dirty="0"/>
              <a:t>Константный указатель на </a:t>
            </a:r>
            <a:r>
              <a:rPr lang="ru-RU" dirty="0" err="1"/>
              <a:t>неконстантный</a:t>
            </a:r>
            <a:r>
              <a:rPr lang="ru-RU" dirty="0"/>
              <a:t> объект</a:t>
            </a:r>
          </a:p>
        </p:txBody>
      </p:sp>
      <p:sp>
        <p:nvSpPr>
          <p:cNvPr id="4" name="TextBox 3">
            <a:extLst>
              <a:ext uri="{FF2B5EF4-FFF2-40B4-BE49-F238E27FC236}">
                <a16:creationId xmlns:a16="http://schemas.microsoft.com/office/drawing/2014/main" id="{D9DC1BB2-4E28-42A3-A18C-DA4800D4E707}"/>
              </a:ext>
            </a:extLst>
          </p:cNvPr>
          <p:cNvSpPr txBox="1"/>
          <p:nvPr/>
        </p:nvSpPr>
        <p:spPr>
          <a:xfrm>
            <a:off x="0" y="1484784"/>
            <a:ext cx="8964488" cy="5062924"/>
          </a:xfrm>
          <a:prstGeom prst="rect">
            <a:avLst/>
          </a:prstGeom>
          <a:noFill/>
        </p:spPr>
        <p:txBody>
          <a:bodyPr wrap="square">
            <a:spAutoFit/>
          </a:bodyPr>
          <a:lstStyle/>
          <a:p>
            <a:r>
              <a:rPr lang="en-US" sz="17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sz="17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может хранить адрес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неконстантного</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объекта</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Константная ссылка может ссылаться на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неконстантный</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Константные ссылки и указатели на константу означают,</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что с ИХ помощью нельзя изменить</a:t>
            </a:r>
            <a:r>
              <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значение объекта.</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Само значение может быть изменено иным способом.</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3A1AF99-F07D-42B0-AB76-A64F9A78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5557804"/>
            <a:ext cx="3888432" cy="1300195"/>
          </a:xfrm>
          <a:prstGeom prst="rect">
            <a:avLst/>
          </a:prstGeom>
        </p:spPr>
      </p:pic>
    </p:spTree>
    <p:extLst>
      <p:ext uri="{BB962C8B-B14F-4D97-AF65-F5344CB8AC3E}">
        <p14:creationId xmlns:p14="http://schemas.microsoft.com/office/powerpoint/2010/main" val="1949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animEffect transition="in" filter="fade">
                                      <p:cBhvr>
                                        <p:cTn id="29" dur="500"/>
                                        <p:tgtEl>
                                          <p:spTgt spid="4">
                                            <p:txEl>
                                              <p:pRg st="14" end="1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fade">
                                      <p:cBhvr>
                                        <p:cTn id="32" dur="500"/>
                                        <p:tgtEl>
                                          <p:spTgt spid="4">
                                            <p:txEl>
                                              <p:pRg st="15" end="1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animEffect transition="in" filter="fade">
                                      <p:cBhvr>
                                        <p:cTn id="35" dur="500"/>
                                        <p:tgtEl>
                                          <p:spTgt spid="4">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7" end="17"/>
                                            </p:txEl>
                                          </p:spTgt>
                                        </p:tgtEl>
                                        <p:attrNameLst>
                                          <p:attrName>style.visibility</p:attrName>
                                        </p:attrNameLst>
                                      </p:cBhvr>
                                      <p:to>
                                        <p:strVal val="visible"/>
                                      </p:to>
                                    </p:set>
                                    <p:animEffect transition="in" filter="fade">
                                      <p:cBhvr>
                                        <p:cTn id="38" dur="500"/>
                                        <p:tgtEl>
                                          <p:spTgt spid="4">
                                            <p:txEl>
                                              <p:pRg st="17" end="1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60085-52FD-4932-A10B-E51EFF547DB1}"/>
              </a:ext>
            </a:extLst>
          </p:cNvPr>
          <p:cNvSpPr>
            <a:spLocks noGrp="1"/>
          </p:cNvSpPr>
          <p:nvPr>
            <p:ph type="title"/>
          </p:nvPr>
        </p:nvSpPr>
        <p:spPr/>
        <p:txBody>
          <a:bodyPr/>
          <a:lstStyle/>
          <a:p>
            <a:r>
              <a:rPr lang="ru-RU" dirty="0"/>
              <a:t>Изменение значения указателя</a:t>
            </a:r>
          </a:p>
        </p:txBody>
      </p:sp>
      <p:sp>
        <p:nvSpPr>
          <p:cNvPr id="4" name="TextBox 3">
            <a:extLst>
              <a:ext uri="{FF2B5EF4-FFF2-40B4-BE49-F238E27FC236}">
                <a16:creationId xmlns:a16="http://schemas.microsoft.com/office/drawing/2014/main" id="{DD629550-E856-4011-B8F5-753D5F61F4AE}"/>
              </a:ext>
            </a:extLst>
          </p:cNvPr>
          <p:cNvSpPr txBox="1"/>
          <p:nvPr/>
        </p:nvSpPr>
        <p:spPr>
          <a:xfrm>
            <a:off x="107504" y="1484784"/>
            <a:ext cx="9036496" cy="4770537"/>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Сначала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"&amp;value: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&amp;value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Затем 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assert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54CA014-E2FD-4E63-AE4D-6068062A4647}"/>
              </a:ext>
            </a:extLst>
          </p:cNvPr>
          <p:cNvSpPr txBox="1"/>
          <p:nvPr/>
        </p:nvSpPr>
        <p:spPr>
          <a:xfrm>
            <a:off x="5004048" y="5798034"/>
            <a:ext cx="4139952" cy="1077218"/>
          </a:xfrm>
          <a:prstGeom prst="rect">
            <a:avLst/>
          </a:prstGeom>
          <a:solidFill>
            <a:schemeClr val="accent2">
              <a:lumMod val="20000"/>
              <a:lumOff val="80000"/>
            </a:schemeClr>
          </a:solidFill>
        </p:spPr>
        <p:txBody>
          <a:bodyPr wrap="square" rtlCol="0">
            <a:spAutoFit/>
          </a:bodyPr>
          <a:lstStyle/>
          <a:p>
            <a:r>
              <a:rPr lang="en-US" sz="1600" dirty="0">
                <a:solidFill>
                  <a:srgbClr val="000000"/>
                </a:solidFill>
                <a:latin typeface="Consolas" panose="020B0609020204030204" pitchFamily="49" charset="0"/>
              </a:rPr>
              <a:t>&amp;value: 00000031D55AFC20</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00000031D55AFC20</a:t>
            </a:r>
          </a:p>
          <a:p>
            <a:r>
              <a:rPr lang="en-US" sz="1600" dirty="0">
                <a:solidFill>
                  <a:srgbClr val="000000"/>
                </a:solidFill>
                <a:latin typeface="Consolas" panose="020B0609020204030204" pitchFamily="49" charset="0"/>
              </a:rPr>
              <a:t>&amp;</a:t>
            </a:r>
            <a:r>
              <a:rPr lang="en-US" sz="1600" dirty="0" err="1">
                <a:solidFill>
                  <a:srgbClr val="000000"/>
                </a:solidFill>
                <a:latin typeface="Consolas" panose="020B0609020204030204" pitchFamily="49" charset="0"/>
              </a:rPr>
              <a:t>another_value</a:t>
            </a:r>
            <a:r>
              <a:rPr lang="en-US" sz="1600" dirty="0">
                <a:solidFill>
                  <a:srgbClr val="000000"/>
                </a:solidFill>
                <a:latin typeface="Consolas" panose="020B0609020204030204" pitchFamily="49" charset="0"/>
              </a:rPr>
              <a:t>: 00000031D55AFC24</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00000031D55AFC24</a:t>
            </a:r>
            <a:endParaRPr lang="ru-RU" sz="1600" dirty="0"/>
          </a:p>
        </p:txBody>
      </p:sp>
    </p:spTree>
    <p:extLst>
      <p:ext uri="{BB962C8B-B14F-4D97-AF65-F5344CB8AC3E}">
        <p14:creationId xmlns:p14="http://schemas.microsoft.com/office/powerpoint/2010/main" val="7472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Effect transition="in" filter="fade">
                                      <p:cBhvr>
                                        <p:cTn id="45" dur="500"/>
                                        <p:tgtEl>
                                          <p:spTgt spid="4">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6" end="16"/>
                                            </p:txEl>
                                          </p:spTgt>
                                        </p:tgtEl>
                                        <p:attrNameLst>
                                          <p:attrName>style.visibility</p:attrName>
                                        </p:attrNameLst>
                                      </p:cBhvr>
                                      <p:to>
                                        <p:strVal val="visible"/>
                                      </p:to>
                                    </p:set>
                                    <p:animEffect transition="in" filter="fade">
                                      <p:cBhvr>
                                        <p:cTn id="48" dur="500"/>
                                        <p:tgtEl>
                                          <p:spTgt spid="4">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animEffect transition="in" filter="fade">
                                      <p:cBhvr>
                                        <p:cTn id="51" dur="500"/>
                                        <p:tgtEl>
                                          <p:spTgt spid="4">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23634-B9FA-48B1-82F1-A43EA75D98FB}"/>
              </a:ext>
            </a:extLst>
          </p:cNvPr>
          <p:cNvSpPr>
            <a:spLocks noGrp="1"/>
          </p:cNvSpPr>
          <p:nvPr>
            <p:ph type="title"/>
          </p:nvPr>
        </p:nvSpPr>
        <p:spPr/>
        <p:txBody>
          <a:bodyPr>
            <a:normAutofit fontScale="90000"/>
          </a:bodyPr>
          <a:lstStyle/>
          <a:p>
            <a:r>
              <a:rPr lang="ru-RU" dirty="0"/>
              <a:t>Изменение указателя на константу</a:t>
            </a:r>
          </a:p>
        </p:txBody>
      </p:sp>
      <p:sp>
        <p:nvSpPr>
          <p:cNvPr id="4" name="TextBox 3">
            <a:extLst>
              <a:ext uri="{FF2B5EF4-FFF2-40B4-BE49-F238E27FC236}">
                <a16:creationId xmlns:a16="http://schemas.microsoft.com/office/drawing/2014/main" id="{A0624BD6-04EE-401A-831C-34D33E7BE859}"/>
              </a:ext>
            </a:extLst>
          </p:cNvPr>
          <p:cNvSpPr txBox="1"/>
          <p:nvPr/>
        </p:nvSpPr>
        <p:spPr>
          <a:xfrm>
            <a:off x="0" y="1556792"/>
            <a:ext cx="9144000" cy="3539430"/>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Само значение указателя константным не является.</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присвоить указателю адрес другого объекта.</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descr="Изображение выглядит как текст, устройство, счетчик, датчик&#10;&#10;Автоматически созданное описание">
            <a:extLst>
              <a:ext uri="{FF2B5EF4-FFF2-40B4-BE49-F238E27FC236}">
                <a16:creationId xmlns:a16="http://schemas.microsoft.com/office/drawing/2014/main" id="{EF73D674-3F80-4AF3-AB27-D3EC1D9B90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4365216"/>
            <a:ext cx="4144596" cy="2465719"/>
          </a:xfrm>
          <a:prstGeom prst="rect">
            <a:avLst/>
          </a:prstGeom>
        </p:spPr>
      </p:pic>
    </p:spTree>
    <p:extLst>
      <p:ext uri="{BB962C8B-B14F-4D97-AF65-F5344CB8AC3E}">
        <p14:creationId xmlns:p14="http://schemas.microsoft.com/office/powerpoint/2010/main" val="28660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3CE10-6AE0-4EDE-A346-D72BFB3F8DD8}"/>
              </a:ext>
            </a:extLst>
          </p:cNvPr>
          <p:cNvSpPr>
            <a:spLocks noGrp="1"/>
          </p:cNvSpPr>
          <p:nvPr>
            <p:ph type="title"/>
          </p:nvPr>
        </p:nvSpPr>
        <p:spPr/>
        <p:txBody>
          <a:bodyPr/>
          <a:lstStyle/>
          <a:p>
            <a:r>
              <a:rPr lang="ru-RU" dirty="0"/>
              <a:t>Константные указатели</a:t>
            </a:r>
          </a:p>
        </p:txBody>
      </p:sp>
      <p:sp>
        <p:nvSpPr>
          <p:cNvPr id="4" name="TextBox 3">
            <a:extLst>
              <a:ext uri="{FF2B5EF4-FFF2-40B4-BE49-F238E27FC236}">
                <a16:creationId xmlns:a16="http://schemas.microsoft.com/office/drawing/2014/main" id="{94490C63-D633-42C9-9C42-6EBB55D4E8F9}"/>
              </a:ext>
            </a:extLst>
          </p:cNvPr>
          <p:cNvSpPr txBox="1"/>
          <p:nvPr/>
        </p:nvSpPr>
        <p:spPr>
          <a:xfrm>
            <a:off x="0" y="1844824"/>
            <a:ext cx="9144000" cy="1754326"/>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F4BAB4EB-FC29-4342-A0FF-4C0CE19A66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4509120"/>
            <a:ext cx="5852667" cy="1652159"/>
          </a:xfrm>
          <a:prstGeom prst="rect">
            <a:avLst/>
          </a:prstGeom>
        </p:spPr>
      </p:pic>
    </p:spTree>
    <p:extLst>
      <p:ext uri="{BB962C8B-B14F-4D97-AF65-F5344CB8AC3E}">
        <p14:creationId xmlns:p14="http://schemas.microsoft.com/office/powerpoint/2010/main" val="179382781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172A8-9D17-423C-919A-6E9D7096D256}"/>
              </a:ext>
            </a:extLst>
          </p:cNvPr>
          <p:cNvSpPr>
            <a:spLocks noGrp="1"/>
          </p:cNvSpPr>
          <p:nvPr>
            <p:ph type="title"/>
          </p:nvPr>
        </p:nvSpPr>
        <p:spPr/>
        <p:txBody>
          <a:bodyPr>
            <a:normAutofit fontScale="90000"/>
          </a:bodyPr>
          <a:lstStyle/>
          <a:p>
            <a:r>
              <a:rPr lang="ru-RU" dirty="0"/>
              <a:t>Константные указатели на константу</a:t>
            </a:r>
          </a:p>
        </p:txBody>
      </p:sp>
      <p:sp>
        <p:nvSpPr>
          <p:cNvPr id="4" name="TextBox 3">
            <a:extLst>
              <a:ext uri="{FF2B5EF4-FFF2-40B4-BE49-F238E27FC236}">
                <a16:creationId xmlns:a16="http://schemas.microsoft.com/office/drawing/2014/main" id="{B53281C1-3939-4BE4-93DB-4F80606F7810}"/>
              </a:ext>
            </a:extLst>
          </p:cNvPr>
          <p:cNvSpPr txBox="1"/>
          <p:nvPr/>
        </p:nvSpPr>
        <p:spPr>
          <a:xfrm>
            <a:off x="0" y="1422814"/>
            <a:ext cx="8964488" cy="2585323"/>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данных через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4F33DD47-9CF4-4624-8DA8-4B70A3AAB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4293096"/>
            <a:ext cx="7388992" cy="1938696"/>
          </a:xfrm>
          <a:prstGeom prst="rect">
            <a:avLst/>
          </a:prstGeom>
        </p:spPr>
      </p:pic>
    </p:spTree>
    <p:extLst>
      <p:ext uri="{BB962C8B-B14F-4D97-AF65-F5344CB8AC3E}">
        <p14:creationId xmlns:p14="http://schemas.microsoft.com/office/powerpoint/2010/main" val="3062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3E6065-A6EF-42EE-8A5C-ACDF6E9A377A}"/>
              </a:ext>
            </a:extLst>
          </p:cNvPr>
          <p:cNvSpPr>
            <a:spLocks noGrp="1"/>
          </p:cNvSpPr>
          <p:nvPr>
            <p:ph type="title"/>
          </p:nvPr>
        </p:nvSpPr>
        <p:spPr/>
        <p:txBody>
          <a:bodyPr/>
          <a:lstStyle/>
          <a:p>
            <a:r>
              <a:rPr lang="ru-RU" dirty="0"/>
              <a:t>Определение типа указателя</a:t>
            </a:r>
          </a:p>
        </p:txBody>
      </p:sp>
      <p:sp>
        <p:nvSpPr>
          <p:cNvPr id="4" name="TextBox 3">
            <a:extLst>
              <a:ext uri="{FF2B5EF4-FFF2-40B4-BE49-F238E27FC236}">
                <a16:creationId xmlns:a16="http://schemas.microsoft.com/office/drawing/2014/main" id="{C8882393-686F-456D-9F00-519F3259FFCC}"/>
              </a:ext>
            </a:extLst>
          </p:cNvPr>
          <p:cNvSpPr txBox="1"/>
          <p:nvPr/>
        </p:nvSpPr>
        <p:spPr>
          <a:xfrm>
            <a:off x="107504" y="1916832"/>
            <a:ext cx="9036496" cy="3693319"/>
          </a:xfrm>
          <a:prstGeom prst="rect">
            <a:avLst/>
          </a:prstGeom>
          <a:noFill/>
        </p:spPr>
        <p:txBody>
          <a:bodyPr wrap="square">
            <a:spAutoFit/>
          </a:bodyPr>
          <a:lstStyle/>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p1 -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p1;</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p2 -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data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p3 -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p3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data</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p4 -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p4 = &amp;data;</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6833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42C6FF-6E9D-4A50-A7C8-231606339B70}"/>
              </a:ext>
            </a:extLst>
          </p:cNvPr>
          <p:cNvSpPr>
            <a:spLocks noGrp="1"/>
          </p:cNvSpPr>
          <p:nvPr>
            <p:ph type="title"/>
          </p:nvPr>
        </p:nvSpPr>
        <p:spPr/>
        <p:txBody>
          <a:bodyPr>
            <a:normAutofit fontScale="90000"/>
          </a:bodyPr>
          <a:lstStyle/>
          <a:p>
            <a:r>
              <a:rPr lang="ru-RU" dirty="0"/>
              <a:t>Константность и указатели - итоги</a:t>
            </a:r>
          </a:p>
        </p:txBody>
      </p:sp>
      <p:sp>
        <p:nvSpPr>
          <p:cNvPr id="3" name="Объект 2">
            <a:extLst>
              <a:ext uri="{FF2B5EF4-FFF2-40B4-BE49-F238E27FC236}">
                <a16:creationId xmlns:a16="http://schemas.microsoft.com/office/drawing/2014/main" id="{C2F08493-7D45-4078-A22B-245BA25452CB}"/>
              </a:ext>
            </a:extLst>
          </p:cNvPr>
          <p:cNvSpPr>
            <a:spLocks noGrp="1"/>
          </p:cNvSpPr>
          <p:nvPr>
            <p:ph idx="1"/>
          </p:nvPr>
        </p:nvSpPr>
        <p:spPr/>
        <p:txBody>
          <a:bodyPr/>
          <a:lstStyle/>
          <a:p>
            <a:r>
              <a:rPr lang="ru-RU" dirty="0"/>
              <a:t>Указатели на константу хранят адрес константного объекта</a:t>
            </a:r>
          </a:p>
          <a:p>
            <a:pPr lvl="1"/>
            <a:r>
              <a:rPr lang="ru-RU" dirty="0"/>
              <a:t>Также ограничивают доступ к </a:t>
            </a:r>
            <a:r>
              <a:rPr lang="ru-RU" dirty="0" err="1"/>
              <a:t>неконстантным</a:t>
            </a:r>
            <a:endParaRPr lang="ru-RU" dirty="0"/>
          </a:p>
          <a:p>
            <a:r>
              <a:rPr lang="ru-RU" dirty="0"/>
              <a:t>Значение указателя также может быть константным</a:t>
            </a:r>
          </a:p>
          <a:p>
            <a:pPr lvl="1"/>
            <a:r>
              <a:rPr lang="ru-RU" dirty="0"/>
              <a:t>Указатель хранит адрес одного объекта</a:t>
            </a:r>
          </a:p>
        </p:txBody>
      </p:sp>
    </p:spTree>
    <p:extLst>
      <p:ext uri="{BB962C8B-B14F-4D97-AF65-F5344CB8AC3E}">
        <p14:creationId xmlns:p14="http://schemas.microsoft.com/office/powerpoint/2010/main" val="242148705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6624860"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dirty="0">
                <a:latin typeface="Courier New" pitchFamily="49" charset="0"/>
              </a:rPr>
              <a:t>#</a:t>
            </a:r>
            <a:r>
              <a:rPr lang="ru-RU" sz="1100" b="1" dirty="0" err="1">
                <a:latin typeface="Courier New" pitchFamily="49" charset="0"/>
              </a:rPr>
              <a:t>include</a:t>
            </a:r>
            <a:r>
              <a:rPr lang="ru-RU" sz="1100" b="1" dirty="0">
                <a:latin typeface="Courier New" pitchFamily="49" charset="0"/>
              </a:rPr>
              <a:t> &lt;</a:t>
            </a:r>
            <a:r>
              <a:rPr lang="en-US" sz="1100" b="1" dirty="0">
                <a:latin typeface="Courier New" pitchFamily="49" charset="0"/>
              </a:rPr>
              <a:t>iostream</a:t>
            </a:r>
            <a:r>
              <a:rPr lang="ru-RU" sz="1100" b="1" dirty="0">
                <a:latin typeface="Courier New" pitchFamily="49" charset="0"/>
              </a:rPr>
              <a:t>&gt;</a:t>
            </a:r>
          </a:p>
          <a:p>
            <a:pPr>
              <a:tabLst>
                <a:tab pos="355600" algn="l"/>
              </a:tabLst>
            </a:pPr>
            <a:r>
              <a:rPr lang="en-US" sz="1100" b="1" dirty="0">
                <a:latin typeface="Courier New" pitchFamily="49" charset="0"/>
              </a:rPr>
              <a:t>using namespace std;</a:t>
            </a:r>
            <a:endParaRPr lang="ru-RU" sz="1100" b="1" dirty="0">
              <a:latin typeface="Courier New" pitchFamily="49" charset="0"/>
            </a:endParaRPr>
          </a:p>
          <a:p>
            <a:pPr>
              <a:tabLst>
                <a:tab pos="355600" algn="l"/>
              </a:tabLst>
            </a:pPr>
            <a:r>
              <a:rPr lang="ru-RU" sz="1100" b="1" dirty="0" err="1">
                <a:latin typeface="Courier New" pitchFamily="49" charset="0"/>
              </a:rPr>
              <a:t>struct</a:t>
            </a:r>
            <a:r>
              <a:rPr lang="ru-RU" sz="1100" b="1" dirty="0">
                <a:latin typeface="Courier New" pitchFamily="49" charset="0"/>
              </a:rPr>
              <a:t> </a:t>
            </a:r>
            <a:r>
              <a:rPr lang="ru-RU" sz="1100" b="1" dirty="0" err="1">
                <a:latin typeface="Courier New" pitchFamily="49" charset="0"/>
              </a:rPr>
              <a:t>tagPoint</a:t>
            </a:r>
            <a:endParaRPr lang="ru-RU" sz="1100" b="1" dirty="0">
              <a:latin typeface="Courier New" pitchFamily="49" charset="0"/>
            </a:endParaRP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x, y;</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pPoint</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pPoint</a:t>
            </a:r>
            <a:r>
              <a:rPr lang="ru-RU" sz="1100" b="1" dirty="0">
                <a:latin typeface="Courier New" pitchFamily="49" charset="0"/>
              </a:rPr>
              <a:t>-&gt;x</a:t>
            </a:r>
            <a:r>
              <a:rPr lang="en-US" sz="1100" b="1" dirty="0">
                <a:latin typeface="Courier New" pitchFamily="49" charset="0"/>
              </a:rPr>
              <a:t> &lt;&lt; ", " &lt;&lt; (</a:t>
            </a:r>
            <a:r>
              <a:rPr lang="ru-RU" sz="1100" b="1" dirty="0">
                <a:latin typeface="Courier New" pitchFamily="49" charset="0"/>
              </a:rPr>
              <a:t>*</a:t>
            </a:r>
            <a:r>
              <a:rPr lang="ru-RU" sz="1100" b="1" dirty="0" err="1">
                <a:latin typeface="Courier New" pitchFamily="49" charset="0"/>
              </a:rPr>
              <a:t>pPoint</a:t>
            </a:r>
            <a:r>
              <a:rPr lang="ru-RU" sz="1100" b="1" dirty="0">
                <a:latin typeface="Courier New" pitchFamily="49" charset="0"/>
              </a:rPr>
              <a:t>).y</a:t>
            </a:r>
            <a:r>
              <a:rPr lang="en-US" sz="1100" b="1" dirty="0">
                <a:latin typeface="Courier New" pitchFamily="49" charset="0"/>
              </a:rPr>
              <a:t> &lt;&lt; "</a:t>
            </a:r>
            <a:r>
              <a:rPr lang="ru-RU" sz="1100" b="1" dirty="0">
                <a:latin typeface="Courier New" pitchFamily="49" charset="0"/>
              </a:rPr>
              <a:t>)</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t>
            </a:r>
            <a:r>
              <a:rPr lang="ru-RU" sz="1100" b="1" dirty="0" err="1">
                <a:latin typeface="Courier New" pitchFamily="49" charset="0"/>
              </a:rPr>
              <a:t>int</a:t>
            </a:r>
            <a:r>
              <a:rPr lang="ru-RU" sz="1100" b="1" dirty="0">
                <a:latin typeface="Courier New" pitchFamily="49" charset="0"/>
              </a:rPr>
              <a:t> *a, </a:t>
            </a:r>
            <a:r>
              <a:rPr lang="ru-RU" sz="1100" b="1" dirty="0" err="1">
                <a:latin typeface="Courier New" pitchFamily="49" charset="0"/>
              </a:rPr>
              <a:t>int</a:t>
            </a:r>
            <a:r>
              <a:rPr lang="ru-RU" sz="1100" b="1" dirty="0">
                <a:latin typeface="Courier New" pitchFamily="49" charset="0"/>
              </a:rPr>
              <a:t> *b)</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temp</a:t>
            </a:r>
            <a:r>
              <a:rPr lang="ru-RU" sz="1100" b="1" dirty="0">
                <a:latin typeface="Courier New" pitchFamily="49" charset="0"/>
              </a:rPr>
              <a:t> = *a;</a:t>
            </a:r>
          </a:p>
          <a:p>
            <a:pPr>
              <a:tabLst>
                <a:tab pos="355600" algn="l"/>
              </a:tabLst>
            </a:pPr>
            <a:r>
              <a:rPr lang="ru-RU" sz="1100" b="1" dirty="0">
                <a:latin typeface="Courier New" pitchFamily="49" charset="0"/>
              </a:rPr>
              <a:t>	*a = *b;</a:t>
            </a:r>
          </a:p>
          <a:p>
            <a:pPr>
              <a:tabLst>
                <a:tab pos="355600" algn="l"/>
              </a:tabLst>
            </a:pPr>
            <a:r>
              <a:rPr lang="ru-RU" sz="1100" b="1" dirty="0">
                <a:latin typeface="Courier New" pitchFamily="49" charset="0"/>
              </a:rPr>
              <a:t>	*b = </a:t>
            </a:r>
            <a:r>
              <a:rPr lang="ru-RU" sz="1100" b="1" dirty="0" err="1">
                <a:latin typeface="Courier New" pitchFamily="49" charset="0"/>
              </a:rPr>
              <a:t>temp</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main</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 0;</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 = 1, </a:t>
            </a:r>
            <a:r>
              <a:rPr lang="ru-RU" sz="1100" b="1" dirty="0" err="1">
                <a:latin typeface="Courier New" pitchFamily="49" charset="0"/>
              </a:rPr>
              <a:t>two</a:t>
            </a:r>
            <a:r>
              <a:rPr lang="ru-RU" sz="1100" b="1" dirty="0">
                <a:latin typeface="Courier New" pitchFamily="49" charset="0"/>
              </a:rPr>
              <a:t> = 2;</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&amp;</a:t>
            </a:r>
            <a:r>
              <a:rPr lang="ru-RU" sz="1100" b="1" dirty="0" err="1">
                <a:latin typeface="Courier New" pitchFamily="49" charset="0"/>
              </a:rPr>
              <a:t>value</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pnt</a:t>
            </a:r>
            <a:r>
              <a:rPr lang="ru-RU" sz="1100" b="1" dirty="0">
                <a:latin typeface="Courier New" pitchFamily="49" charset="0"/>
              </a:rPr>
              <a:t> = {10, 20};</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1;</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a:t>
            </a:r>
            <a:r>
              <a:rPr lang="ru-RU" sz="1100" b="1" dirty="0" err="1">
                <a:latin typeface="Courier New" pitchFamily="49" charset="0"/>
              </a:rPr>
              <a:t>two</a:t>
            </a:r>
            <a:r>
              <a:rPr lang="ru-RU" sz="1100" b="1" dirty="0">
                <a:latin typeface="Courier New" pitchFamily="49" charset="0"/>
              </a:rPr>
              <a:t>=</a:t>
            </a:r>
            <a:r>
              <a:rPr lang="en-US" sz="1100" b="1" dirty="0">
                <a:latin typeface="Courier New" pitchFamily="49" charset="0"/>
              </a:rPr>
              <a:t>" &lt;&lt; </a:t>
            </a:r>
            <a:r>
              <a:rPr lang="ru-RU" sz="1100" b="1" dirty="0" err="1">
                <a:latin typeface="Courier New" pitchFamily="49" charset="0"/>
              </a:rPr>
              <a:t>two</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(&amp;</a:t>
            </a:r>
            <a:r>
              <a:rPr lang="ru-RU" sz="1100" b="1" dirty="0" err="1">
                <a:latin typeface="Courier New" pitchFamily="49" charset="0"/>
              </a:rPr>
              <a:t>one</a:t>
            </a:r>
            <a:r>
              <a:rPr lang="ru-RU" sz="1100" b="1" dirty="0">
                <a:latin typeface="Courier New" pitchFamily="49" charset="0"/>
              </a:rPr>
              <a:t>, &amp;</a:t>
            </a:r>
            <a:r>
              <a:rPr lang="ru-RU" sz="1100" b="1" dirty="0" err="1">
                <a:latin typeface="Courier New" pitchFamily="49" charset="0"/>
              </a:rPr>
              <a:t>two</a:t>
            </a: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 two= " &lt;&lt; two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(&amp;</a:t>
            </a:r>
            <a:r>
              <a:rPr lang="ru-RU" sz="1100" b="1" dirty="0" err="1">
                <a:latin typeface="Courier New" pitchFamily="49" charset="0"/>
              </a:rPr>
              <a:t>pnt</a:t>
            </a:r>
            <a:r>
              <a:rPr lang="ru-RU" sz="1100" b="1" dirty="0">
                <a:latin typeface="Courier New" pitchFamily="49" charset="0"/>
              </a:rPr>
              <a:t>);</a:t>
            </a:r>
          </a:p>
          <a:p>
            <a:pPr>
              <a:tabLst>
                <a:tab pos="355600" algn="l"/>
              </a:tabLst>
            </a:pPr>
            <a:r>
              <a:rPr lang="ru-RU" sz="1100" b="1" dirty="0">
                <a:latin typeface="Courier New" pitchFamily="49" charset="0"/>
              </a:rPr>
              <a:t>	</a:t>
            </a:r>
          </a:p>
          <a:p>
            <a:pPr>
              <a:tabLst>
                <a:tab pos="355600" algn="l"/>
              </a:tabLst>
            </a:pPr>
            <a:r>
              <a:rPr lang="ru-RU" sz="1100" b="1" dirty="0">
                <a:latin typeface="Courier New" pitchFamily="49" charset="0"/>
              </a:rPr>
              <a:t>	</a:t>
            </a:r>
            <a:r>
              <a:rPr lang="ru-RU" sz="1100" b="1" dirty="0" err="1">
                <a:latin typeface="Courier New" pitchFamily="49" charset="0"/>
              </a:rPr>
              <a:t>return</a:t>
            </a:r>
            <a:r>
              <a:rPr lang="ru-RU" sz="1100" b="1" dirty="0">
                <a:latin typeface="Courier New" pitchFamily="49" charset="0"/>
              </a:rPr>
              <a:t> 0;</a:t>
            </a:r>
          </a:p>
          <a:p>
            <a:pPr>
              <a:tabLst>
                <a:tab pos="355600" algn="l"/>
              </a:tabLst>
            </a:pPr>
            <a:r>
              <a:rPr lang="ru-RU" sz="1100" b="1" dirty="0">
                <a:latin typeface="Courier New" pitchFamily="49" charset="0"/>
              </a:rPr>
              <a:t>}</a:t>
            </a:r>
          </a:p>
        </p:txBody>
      </p:sp>
      <p:sp>
        <p:nvSpPr>
          <p:cNvPr id="48133" name="Rectangle 5"/>
          <p:cNvSpPr>
            <a:spLocks noChangeArrowheads="1"/>
          </p:cNvSpPr>
          <p:nvPr/>
        </p:nvSpPr>
        <p:spPr bwMode="auto">
          <a:xfrm>
            <a:off x="6516216" y="4595813"/>
            <a:ext cx="2520975"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248274"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253038"/>
            <a:ext cx="4032250" cy="249237"/>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680322"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504712"/>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других файлов</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transition/>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transition/>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transition/>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transition/>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lnSpcReduction="1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transition/>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 глобальная.</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animEffect transition="in" filter="fade">
                                      <p:cBhvr>
                                        <p:cTn id="43" dur="500"/>
                                        <p:tgtEl>
                                          <p:spTgt spid="4">
                                            <p:txEl>
                                              <p:pRg st="17" end="1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8" end="18"/>
                                            </p:txEl>
                                          </p:spTgt>
                                        </p:tgtEl>
                                        <p:attrNameLst>
                                          <p:attrName>style.visibility</p:attrName>
                                        </p:attrNameLst>
                                      </p:cBhvr>
                                      <p:to>
                                        <p:strVal val="visible"/>
                                      </p:to>
                                    </p:set>
                                    <p:animEffect transition="in" filter="fade">
                                      <p:cBhvr>
                                        <p:cTn id="46" dur="500"/>
                                        <p:tgtEl>
                                          <p:spTgt spid="4">
                                            <p:txEl>
                                              <p:pRg st="18" end="1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animEffect transition="in" filter="fade">
                                      <p:cBhvr>
                                        <p:cTn id="49" dur="500"/>
                                        <p:tgtEl>
                                          <p:spTgt spid="4">
                                            <p:txEl>
                                              <p:pRg st="19" end="1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20" end="20"/>
                                            </p:txEl>
                                          </p:spTgt>
                                        </p:tgtEl>
                                        <p:attrNameLst>
                                          <p:attrName>style.visibility</p:attrName>
                                        </p:attrNameLst>
                                      </p:cBhvr>
                                      <p:to>
                                        <p:strVal val="visible"/>
                                      </p:to>
                                    </p:set>
                                    <p:animEffect transition="in" filter="fade">
                                      <p:cBhvr>
                                        <p:cTn id="52" dur="500"/>
                                        <p:tgtEl>
                                          <p:spTgt spid="4">
                                            <p:txEl>
                                              <p:pRg st="20" end="2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21" end="21"/>
                                            </p:txEl>
                                          </p:spTgt>
                                        </p:tgtEl>
                                        <p:attrNameLst>
                                          <p:attrName>style.visibility</p:attrName>
                                        </p:attrNameLst>
                                      </p:cBhvr>
                                      <p:to>
                                        <p:strVal val="visible"/>
                                      </p:to>
                                    </p:set>
                                    <p:animEffect transition="in" filter="fade">
                                      <p:cBhvr>
                                        <p:cTn id="55" dur="500"/>
                                        <p:tgtEl>
                                          <p:spTgt spid="4">
                                            <p:txEl>
                                              <p:pRg st="21" end="2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23" end="23"/>
                                            </p:txEl>
                                          </p:spTgt>
                                        </p:tgtEl>
                                        <p:attrNameLst>
                                          <p:attrName>style.visibility</p:attrName>
                                        </p:attrNameLst>
                                      </p:cBhvr>
                                      <p:to>
                                        <p:strVal val="visible"/>
                                      </p:to>
                                    </p:set>
                                    <p:animEffect transition="in" filter="fade">
                                      <p:cBhvr>
                                        <p:cTn id="60" dur="500"/>
                                        <p:tgtEl>
                                          <p:spTgt spid="4">
                                            <p:txEl>
                                              <p:pRg st="23" end="2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24" end="24"/>
                                            </p:txEl>
                                          </p:spTgt>
                                        </p:tgtEl>
                                        <p:attrNameLst>
                                          <p:attrName>style.visibility</p:attrName>
                                        </p:attrNameLst>
                                      </p:cBhvr>
                                      <p:to>
                                        <p:strVal val="visible"/>
                                      </p:to>
                                    </p:set>
                                    <p:animEffect transition="in" filter="fade">
                                      <p:cBhvr>
                                        <p:cTn id="6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transition/>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fade">
                                      <p:cBhvr>
                                        <p:cTn id="7" dur="500"/>
                                        <p:tgtEl>
                                          <p:spTgt spid="911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fade">
                                      <p:cBhvr>
                                        <p:cTn id="10" dur="500"/>
                                        <p:tgtEl>
                                          <p:spTgt spid="911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animEffect transition="in" filter="fade">
                                      <p:cBhvr>
                                        <p:cTn id="13" dur="500"/>
                                        <p:tgtEl>
                                          <p:spTgt spid="911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139">
                                            <p:txEl>
                                              <p:pRg st="3" end="3"/>
                                            </p:txEl>
                                          </p:spTgt>
                                        </p:tgtEl>
                                        <p:attrNameLst>
                                          <p:attrName>style.visibility</p:attrName>
                                        </p:attrNameLst>
                                      </p:cBhvr>
                                      <p:to>
                                        <p:strVal val="visible"/>
                                      </p:to>
                                    </p:set>
                                    <p:animEffect transition="in" filter="fade">
                                      <p:cBhvr>
                                        <p:cTn id="16" dur="500"/>
                                        <p:tgtEl>
                                          <p:spTgt spid="911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139">
                                            <p:txEl>
                                              <p:pRg st="4" end="4"/>
                                            </p:txEl>
                                          </p:spTgt>
                                        </p:tgtEl>
                                        <p:attrNameLst>
                                          <p:attrName>style.visibility</p:attrName>
                                        </p:attrNameLst>
                                      </p:cBhvr>
                                      <p:to>
                                        <p:strVal val="visible"/>
                                      </p:to>
                                    </p:set>
                                    <p:animEffect transition="in" filter="fade">
                                      <p:cBhvr>
                                        <p:cTn id="19" dur="500"/>
                                        <p:tgtEl>
                                          <p:spTgt spid="9113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1139">
                                            <p:txEl>
                                              <p:pRg st="5" end="5"/>
                                            </p:txEl>
                                          </p:spTgt>
                                        </p:tgtEl>
                                        <p:attrNameLst>
                                          <p:attrName>style.visibility</p:attrName>
                                        </p:attrNameLst>
                                      </p:cBhvr>
                                      <p:to>
                                        <p:strVal val="visible"/>
                                      </p:to>
                                    </p:set>
                                    <p:animEffect transition="in" filter="fade">
                                      <p:cBhvr>
                                        <p:cTn id="24" dur="500"/>
                                        <p:tgtEl>
                                          <p:spTgt spid="9113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1139">
                                            <p:txEl>
                                              <p:pRg st="6" end="6"/>
                                            </p:txEl>
                                          </p:spTgt>
                                        </p:tgtEl>
                                        <p:attrNameLst>
                                          <p:attrName>style.visibility</p:attrName>
                                        </p:attrNameLst>
                                      </p:cBhvr>
                                      <p:to>
                                        <p:strVal val="visible"/>
                                      </p:to>
                                    </p:set>
                                    <p:animEffect transition="in" filter="fade">
                                      <p:cBhvr>
                                        <p:cTn id="27" dur="500"/>
                                        <p:tgtEl>
                                          <p:spTgt spid="9113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1139">
                                            <p:txEl>
                                              <p:pRg st="7" end="7"/>
                                            </p:txEl>
                                          </p:spTgt>
                                        </p:tgtEl>
                                        <p:attrNameLst>
                                          <p:attrName>style.visibility</p:attrName>
                                        </p:attrNameLst>
                                      </p:cBhvr>
                                      <p:to>
                                        <p:strVal val="visible"/>
                                      </p:to>
                                    </p:set>
                                    <p:animEffect transition="in" filter="fade">
                                      <p:cBhvr>
                                        <p:cTn id="30" dur="500"/>
                                        <p:tgtEl>
                                          <p:spTgt spid="9113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1139">
                                            <p:txEl>
                                              <p:pRg st="8" end="8"/>
                                            </p:txEl>
                                          </p:spTgt>
                                        </p:tgtEl>
                                        <p:attrNameLst>
                                          <p:attrName>style.visibility</p:attrName>
                                        </p:attrNameLst>
                                      </p:cBhvr>
                                      <p:to>
                                        <p:strVal val="visible"/>
                                      </p:to>
                                    </p:set>
                                    <p:animEffect transition="in" filter="fade">
                                      <p:cBhvr>
                                        <p:cTn id="33" dur="500"/>
                                        <p:tgtEl>
                                          <p:spTgt spid="911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
                                            <p:txEl>
                                              <p:pRg st="0" end="0"/>
                                            </p:txEl>
                                          </p:spTgt>
                                        </p:tgtEl>
                                        <p:attrNameLst>
                                          <p:attrName>style.visibility</p:attrName>
                                        </p:attrNameLst>
                                      </p:cBhvr>
                                      <p:to>
                                        <p:strVal val="visible"/>
                                      </p:to>
                                    </p:set>
                                    <p:animEffect transition="in" filter="fade">
                                      <p:cBhvr>
                                        <p:cTn id="27" dur="500"/>
                                        <p:tgtEl>
                                          <p:spTgt spid="3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xEl>
                                              <p:pRg st="0" end="0"/>
                                            </p:txEl>
                                          </p:spTgt>
                                        </p:tgtEl>
                                        <p:attrNameLst>
                                          <p:attrName>style.visibility</p:attrName>
                                        </p:attrNameLst>
                                      </p:cBhvr>
                                      <p:to>
                                        <p:strVal val="visible"/>
                                      </p:to>
                                    </p:set>
                                    <p:animEffect transition="in" filter="fade">
                                      <p:cBhvr>
                                        <p:cTn id="42" dur="500"/>
                                        <p:tgtEl>
                                          <p:spTgt spid="3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
                                            <p:txEl>
                                              <p:pRg st="0" end="0"/>
                                            </p:txEl>
                                          </p:spTgt>
                                        </p:tgtEl>
                                        <p:attrNameLst>
                                          <p:attrName>style.visibility</p:attrName>
                                        </p:attrNameLst>
                                      </p:cBhvr>
                                      <p:to>
                                        <p:strVal val="visible"/>
                                      </p:to>
                                    </p:set>
                                    <p:animEffect transition="in" filter="fade">
                                      <p:cBhvr>
                                        <p:cTn id="52"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7" grpId="0"/>
      <p:bldP spid="42" grpId="0"/>
      <p:bldP spid="43" grpId="0"/>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dirty="0">
                <a:latin typeface="Courier New" pitchFamily="49" charset="0"/>
              </a:rPr>
              <a:t>int </a:t>
            </a:r>
            <a:r>
              <a:rPr lang="en-US" dirty="0" err="1">
                <a:latin typeface="Courier New" pitchFamily="49" charset="0"/>
              </a:rPr>
              <a:t>arr</a:t>
            </a:r>
            <a:r>
              <a:rPr lang="en-US" dirty="0">
                <a:latin typeface="Courier New" pitchFamily="49" charset="0"/>
              </a:rPr>
              <a:t>[10];</a:t>
            </a:r>
          </a:p>
          <a:p>
            <a:endParaRPr lang="ru-RU" dirty="0">
              <a:latin typeface="Courier New" pitchFamily="49" charset="0"/>
            </a:endParaRPr>
          </a:p>
          <a:p>
            <a:r>
              <a:rPr lang="en-US" dirty="0">
                <a:latin typeface="Courier New" pitchFamily="49" charset="0"/>
              </a:rPr>
              <a:t>// </a:t>
            </a:r>
            <a:r>
              <a:rPr lang="ru-RU" dirty="0">
                <a:latin typeface="Courier New" pitchFamily="49" charset="0"/>
              </a:rPr>
              <a:t>получаем указатель на начальный элемент массива</a:t>
            </a:r>
            <a:endParaRPr lang="en-US" dirty="0">
              <a:latin typeface="Courier New" pitchFamily="49" charset="0"/>
            </a:endParaRPr>
          </a:p>
          <a:p>
            <a:r>
              <a:rPr lang="en-US" dirty="0">
                <a:latin typeface="Courier New" pitchFamily="49" charset="0"/>
              </a:rPr>
              <a:t>int *p = </a:t>
            </a:r>
            <a:r>
              <a:rPr lang="en-US" dirty="0" err="1">
                <a:latin typeface="Courier New" pitchFamily="49" charset="0"/>
              </a:rPr>
              <a:t>arr</a:t>
            </a:r>
            <a:r>
              <a:rPr lang="en-US" dirty="0">
                <a:latin typeface="Courier New" pitchFamily="49" charset="0"/>
              </a:rPr>
              <a:t>;</a:t>
            </a:r>
            <a:r>
              <a:rPr lang="ru-RU" dirty="0">
                <a:latin typeface="Courier New" pitchFamily="49" charset="0"/>
              </a:rPr>
              <a:t> </a:t>
            </a:r>
            <a:r>
              <a:rPr lang="en-US" dirty="0">
                <a:latin typeface="Courier New" pitchFamily="49" charset="0"/>
              </a:rPr>
              <a:t>//</a:t>
            </a:r>
            <a:r>
              <a:rPr lang="ru-RU" dirty="0">
                <a:latin typeface="Courier New" pitchFamily="49" charset="0"/>
              </a:rPr>
              <a:t> эквивалентно </a:t>
            </a:r>
            <a:r>
              <a:rPr lang="en-US" dirty="0">
                <a:latin typeface="Courier New" pitchFamily="49" charset="0"/>
              </a:rPr>
              <a:t>int *p = &amp;</a:t>
            </a:r>
            <a:r>
              <a:rPr lang="en-US" dirty="0" err="1">
                <a:latin typeface="Courier New" pitchFamily="49" charset="0"/>
              </a:rPr>
              <a:t>arr</a:t>
            </a:r>
            <a:r>
              <a:rPr lang="en-US" dirty="0">
                <a:latin typeface="Courier New" pitchFamily="49" charset="0"/>
              </a:rPr>
              <a:t>[0];</a:t>
            </a:r>
          </a:p>
          <a:p>
            <a:endParaRPr lang="en-US" dirty="0">
              <a:latin typeface="Courier New" pitchFamily="49" charset="0"/>
            </a:endParaRPr>
          </a:p>
          <a:p>
            <a:r>
              <a:rPr lang="en-US" dirty="0">
                <a:latin typeface="Courier New" pitchFamily="49" charset="0"/>
              </a:rPr>
              <a:t>// </a:t>
            </a:r>
            <a:r>
              <a:rPr lang="ru-RU" dirty="0">
                <a:latin typeface="Courier New" pitchFamily="49" charset="0"/>
              </a:rPr>
              <a:t>следующие две строки эквивалентны</a:t>
            </a:r>
            <a:endParaRPr lang="en-US" dirty="0">
              <a:latin typeface="Courier New" pitchFamily="49" charset="0"/>
            </a:endParaRPr>
          </a:p>
          <a:p>
            <a:r>
              <a:rPr lang="en-US" dirty="0">
                <a:latin typeface="Courier New" pitchFamily="49" charset="0"/>
              </a:rPr>
              <a:t>*(p + 4) = 5;</a:t>
            </a:r>
          </a:p>
          <a:p>
            <a:r>
              <a:rPr lang="en-US" dirty="0" err="1">
                <a:latin typeface="Courier New" pitchFamily="49" charset="0"/>
              </a:rPr>
              <a:t>arr</a:t>
            </a:r>
            <a:r>
              <a:rPr lang="en-US" dirty="0">
                <a:latin typeface="Courier New" pitchFamily="49" charset="0"/>
              </a:rPr>
              <a:t>[4] = 5;</a:t>
            </a:r>
            <a:endParaRPr lang="ru-RU" dirty="0">
              <a:latin typeface="Courier New" pitchFamily="49" charset="0"/>
            </a:endParaRPr>
          </a:p>
          <a:p>
            <a:endParaRPr lang="en-US" dirty="0">
              <a:latin typeface="Courier New" pitchFamily="49" charset="0"/>
            </a:endParaRPr>
          </a:p>
          <a:p>
            <a:r>
              <a:rPr lang="ru-RU" dirty="0">
                <a:latin typeface="Courier New" pitchFamily="49" charset="0"/>
              </a:rPr>
              <a:t>/*</a:t>
            </a:r>
            <a:r>
              <a:rPr lang="en-US" dirty="0">
                <a:latin typeface="Courier New" pitchFamily="49" charset="0"/>
              </a:rPr>
              <a:t> </a:t>
            </a:r>
            <a:r>
              <a:rPr lang="ru-RU" dirty="0">
                <a:latin typeface="Courier New" pitchFamily="49" charset="0"/>
              </a:rPr>
              <a:t>несмотря на то, что в массиве всего 10 элементов,</a:t>
            </a:r>
          </a:p>
          <a:p>
            <a:r>
              <a:rPr lang="ru-RU" dirty="0">
                <a:latin typeface="Courier New" pitchFamily="49" charset="0"/>
              </a:rPr>
              <a:t>допускается получать указатель на ячейку, следующую </a:t>
            </a:r>
          </a:p>
          <a:p>
            <a:r>
              <a:rPr lang="ru-RU" dirty="0">
                <a:latin typeface="Courier New" pitchFamily="49" charset="0"/>
              </a:rPr>
              <a:t>за последним элементом массива */</a:t>
            </a:r>
          </a:p>
          <a:p>
            <a:r>
              <a:rPr lang="en-US" dirty="0">
                <a:latin typeface="Courier New" pitchFamily="49" charset="0"/>
              </a:rPr>
              <a:t>p = &amp;a[10];</a:t>
            </a:r>
          </a:p>
          <a:p>
            <a:r>
              <a:rPr lang="en-US" dirty="0">
                <a:latin typeface="Courier New" pitchFamily="49" charset="0"/>
              </a:rPr>
              <a:t>*(p – 1) = 3;	// </a:t>
            </a:r>
            <a:r>
              <a:rPr lang="ru-RU" dirty="0">
                <a:latin typeface="Courier New" pitchFamily="49" charset="0"/>
              </a:rPr>
              <a:t>эквивалентно </a:t>
            </a:r>
            <a:r>
              <a:rPr lang="en-US" dirty="0" err="1">
                <a:latin typeface="Courier New" pitchFamily="49" charset="0"/>
              </a:rPr>
              <a:t>arr</a:t>
            </a:r>
            <a:r>
              <a:rPr lang="en-US" dirty="0">
                <a:latin typeface="Courier New" pitchFamily="49" charset="0"/>
              </a:rPr>
              <a:t>[9] = 3;</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animEffect transition="in" filter="fade">
                                      <p:cBhvr>
                                        <p:cTn id="7" dur="500"/>
                                        <p:tgtEl>
                                          <p:spTgt spid="9216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63">
                                            <p:txEl>
                                              <p:pRg st="3" end="3"/>
                                            </p:txEl>
                                          </p:spTgt>
                                        </p:tgtEl>
                                        <p:attrNameLst>
                                          <p:attrName>style.visibility</p:attrName>
                                        </p:attrNameLst>
                                      </p:cBhvr>
                                      <p:to>
                                        <p:strVal val="visible"/>
                                      </p:to>
                                    </p:set>
                                    <p:animEffect transition="in" filter="fade">
                                      <p:cBhvr>
                                        <p:cTn id="10" dur="500"/>
                                        <p:tgtEl>
                                          <p:spTgt spid="9216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2163">
                                            <p:txEl>
                                              <p:pRg st="5" end="5"/>
                                            </p:txEl>
                                          </p:spTgt>
                                        </p:tgtEl>
                                        <p:attrNameLst>
                                          <p:attrName>style.visibility</p:attrName>
                                        </p:attrNameLst>
                                      </p:cBhvr>
                                      <p:to>
                                        <p:strVal val="visible"/>
                                      </p:to>
                                    </p:set>
                                    <p:animEffect transition="in" filter="fade">
                                      <p:cBhvr>
                                        <p:cTn id="15" dur="500"/>
                                        <p:tgtEl>
                                          <p:spTgt spid="9216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2163">
                                            <p:txEl>
                                              <p:pRg st="6" end="6"/>
                                            </p:txEl>
                                          </p:spTgt>
                                        </p:tgtEl>
                                        <p:attrNameLst>
                                          <p:attrName>style.visibility</p:attrName>
                                        </p:attrNameLst>
                                      </p:cBhvr>
                                      <p:to>
                                        <p:strVal val="visible"/>
                                      </p:to>
                                    </p:set>
                                    <p:animEffect transition="in" filter="fade">
                                      <p:cBhvr>
                                        <p:cTn id="18" dur="500"/>
                                        <p:tgtEl>
                                          <p:spTgt spid="9216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2163">
                                            <p:txEl>
                                              <p:pRg st="7" end="7"/>
                                            </p:txEl>
                                          </p:spTgt>
                                        </p:tgtEl>
                                        <p:attrNameLst>
                                          <p:attrName>style.visibility</p:attrName>
                                        </p:attrNameLst>
                                      </p:cBhvr>
                                      <p:to>
                                        <p:strVal val="visible"/>
                                      </p:to>
                                    </p:set>
                                    <p:animEffect transition="in" filter="fade">
                                      <p:cBhvr>
                                        <p:cTn id="21" dur="500"/>
                                        <p:tgtEl>
                                          <p:spTgt spid="9216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2163">
                                            <p:txEl>
                                              <p:pRg st="9" end="9"/>
                                            </p:txEl>
                                          </p:spTgt>
                                        </p:tgtEl>
                                        <p:attrNameLst>
                                          <p:attrName>style.visibility</p:attrName>
                                        </p:attrNameLst>
                                      </p:cBhvr>
                                      <p:to>
                                        <p:strVal val="visible"/>
                                      </p:to>
                                    </p:set>
                                    <p:animEffect transition="in" filter="fade">
                                      <p:cBhvr>
                                        <p:cTn id="26" dur="500"/>
                                        <p:tgtEl>
                                          <p:spTgt spid="9216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2163">
                                            <p:txEl>
                                              <p:pRg st="10" end="10"/>
                                            </p:txEl>
                                          </p:spTgt>
                                        </p:tgtEl>
                                        <p:attrNameLst>
                                          <p:attrName>style.visibility</p:attrName>
                                        </p:attrNameLst>
                                      </p:cBhvr>
                                      <p:to>
                                        <p:strVal val="visible"/>
                                      </p:to>
                                    </p:set>
                                    <p:animEffect transition="in" filter="fade">
                                      <p:cBhvr>
                                        <p:cTn id="29" dur="500"/>
                                        <p:tgtEl>
                                          <p:spTgt spid="9216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2163">
                                            <p:txEl>
                                              <p:pRg st="11" end="11"/>
                                            </p:txEl>
                                          </p:spTgt>
                                        </p:tgtEl>
                                        <p:attrNameLst>
                                          <p:attrName>style.visibility</p:attrName>
                                        </p:attrNameLst>
                                      </p:cBhvr>
                                      <p:to>
                                        <p:strVal val="visible"/>
                                      </p:to>
                                    </p:set>
                                    <p:animEffect transition="in" filter="fade">
                                      <p:cBhvr>
                                        <p:cTn id="32" dur="500"/>
                                        <p:tgtEl>
                                          <p:spTgt spid="9216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2163">
                                            <p:txEl>
                                              <p:pRg st="12" end="12"/>
                                            </p:txEl>
                                          </p:spTgt>
                                        </p:tgtEl>
                                        <p:attrNameLst>
                                          <p:attrName>style.visibility</p:attrName>
                                        </p:attrNameLst>
                                      </p:cBhvr>
                                      <p:to>
                                        <p:strVal val="visible"/>
                                      </p:to>
                                    </p:set>
                                    <p:animEffect transition="in" filter="fade">
                                      <p:cBhvr>
                                        <p:cTn id="35" dur="500"/>
                                        <p:tgtEl>
                                          <p:spTgt spid="9216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2163">
                                            <p:txEl>
                                              <p:pRg st="13" end="13"/>
                                            </p:txEl>
                                          </p:spTgt>
                                        </p:tgtEl>
                                        <p:attrNameLst>
                                          <p:attrName>style.visibility</p:attrName>
                                        </p:attrNameLst>
                                      </p:cBhvr>
                                      <p:to>
                                        <p:strVal val="visible"/>
                                      </p:to>
                                    </p:set>
                                    <p:animEffect transition="in" filter="fade">
                                      <p:cBhvr>
                                        <p:cTn id="38" dur="500"/>
                                        <p:tgtEl>
                                          <p:spTgt spid="921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В С и С</a:t>
            </a:r>
            <a:r>
              <a:rPr lang="en-US" sz="2800" dirty="0"/>
              <a:t>++</a:t>
            </a:r>
            <a:r>
              <a:rPr lang="ru-RU" sz="2800" dirty="0"/>
              <a:t> есть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Новое имя будет </a:t>
            </a:r>
            <a:r>
              <a:rPr lang="ru-RU" b="1" dirty="0"/>
              <a:t>синонимом</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fade">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fade">
                                      <p:cBhvr>
                                        <p:cTn id="12" dur="500"/>
                                        <p:tgtEl>
                                          <p:spTgt spid="93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211">
                                            <p:txEl>
                                              <p:pRg st="1" end="1"/>
                                            </p:txEl>
                                          </p:spTgt>
                                        </p:tgtEl>
                                        <p:attrNameLst>
                                          <p:attrName>style.visibility</p:attrName>
                                        </p:attrNameLst>
                                      </p:cBhvr>
                                      <p:to>
                                        <p:strVal val="visible"/>
                                      </p:to>
                                    </p:set>
                                    <p:animEffect transition="in" filter="fade">
                                      <p:cBhvr>
                                        <p:cTn id="10" dur="500"/>
                                        <p:tgtEl>
                                          <p:spTgt spid="942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animEffect transition="in" filter="fade">
                                      <p:cBhvr>
                                        <p:cTn id="13" dur="500"/>
                                        <p:tgtEl>
                                          <p:spTgt spid="942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4211">
                                            <p:txEl>
                                              <p:pRg st="3" end="3"/>
                                            </p:txEl>
                                          </p:spTgt>
                                        </p:tgtEl>
                                        <p:attrNameLst>
                                          <p:attrName>style.visibility</p:attrName>
                                        </p:attrNameLst>
                                      </p:cBhvr>
                                      <p:to>
                                        <p:strVal val="visible"/>
                                      </p:to>
                                    </p:set>
                                    <p:animEffect transition="in" filter="fade">
                                      <p:cBhvr>
                                        <p:cTn id="18"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494085"/>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306">
                                            <p:txEl>
                                              <p:pRg st="5" end="5"/>
                                            </p:txEl>
                                          </p:spTgt>
                                        </p:tgtEl>
                                        <p:attrNameLst>
                                          <p:attrName>style.visibility</p:attrName>
                                        </p:attrNameLst>
                                      </p:cBhvr>
                                      <p:to>
                                        <p:strVal val="visible"/>
                                      </p:to>
                                    </p:set>
                                    <p:animEffect transition="in" filter="fade">
                                      <p:cBhvr>
                                        <p:cTn id="7" dur="500"/>
                                        <p:tgtEl>
                                          <p:spTgt spid="9830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306">
                                            <p:txEl>
                                              <p:pRg st="7" end="7"/>
                                            </p:txEl>
                                          </p:spTgt>
                                        </p:tgtEl>
                                        <p:attrNameLst>
                                          <p:attrName>style.visibility</p:attrName>
                                        </p:attrNameLst>
                                      </p:cBhvr>
                                      <p:to>
                                        <p:strVal val="visible"/>
                                      </p:to>
                                    </p:set>
                                    <p:animEffect transition="in" filter="fade">
                                      <p:cBhvr>
                                        <p:cTn id="12" dur="500"/>
                                        <p:tgtEl>
                                          <p:spTgt spid="98306">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8306">
                                            <p:txEl>
                                              <p:pRg st="8" end="8"/>
                                            </p:txEl>
                                          </p:spTgt>
                                        </p:tgtEl>
                                        <p:attrNameLst>
                                          <p:attrName>style.visibility</p:attrName>
                                        </p:attrNameLst>
                                      </p:cBhvr>
                                      <p:to>
                                        <p:strVal val="visible"/>
                                      </p:to>
                                    </p:set>
                                    <p:animEffect transition="in" filter="fade">
                                      <p:cBhvr>
                                        <p:cTn id="15" dur="500"/>
                                        <p:tgtEl>
                                          <p:spTgt spid="98306">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8306">
                                            <p:txEl>
                                              <p:pRg st="9" end="9"/>
                                            </p:txEl>
                                          </p:spTgt>
                                        </p:tgtEl>
                                        <p:attrNameLst>
                                          <p:attrName>style.visibility</p:attrName>
                                        </p:attrNameLst>
                                      </p:cBhvr>
                                      <p:to>
                                        <p:strVal val="visible"/>
                                      </p:to>
                                    </p:set>
                                    <p:animEffect transition="in" filter="fade">
                                      <p:cBhvr>
                                        <p:cTn id="18" dur="500"/>
                                        <p:tgtEl>
                                          <p:spTgt spid="98306">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8306">
                                            <p:txEl>
                                              <p:pRg st="10" end="10"/>
                                            </p:txEl>
                                          </p:spTgt>
                                        </p:tgtEl>
                                        <p:attrNameLst>
                                          <p:attrName>style.visibility</p:attrName>
                                        </p:attrNameLst>
                                      </p:cBhvr>
                                      <p:to>
                                        <p:strVal val="visible"/>
                                      </p:to>
                                    </p:set>
                                    <p:animEffect transition="in" filter="fade">
                                      <p:cBhvr>
                                        <p:cTn id="21" dur="500"/>
                                        <p:tgtEl>
                                          <p:spTgt spid="98306">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8306">
                                            <p:txEl>
                                              <p:pRg st="11" end="11"/>
                                            </p:txEl>
                                          </p:spTgt>
                                        </p:tgtEl>
                                        <p:attrNameLst>
                                          <p:attrName>style.visibility</p:attrName>
                                        </p:attrNameLst>
                                      </p:cBhvr>
                                      <p:to>
                                        <p:strVal val="visible"/>
                                      </p:to>
                                    </p:set>
                                    <p:animEffect transition="in" filter="fade">
                                      <p:cBhvr>
                                        <p:cTn id="24" dur="500"/>
                                        <p:tgtEl>
                                          <p:spTgt spid="98306">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8306">
                                            <p:txEl>
                                              <p:pRg st="12" end="12"/>
                                            </p:txEl>
                                          </p:spTgt>
                                        </p:tgtEl>
                                        <p:attrNameLst>
                                          <p:attrName>style.visibility</p:attrName>
                                        </p:attrNameLst>
                                      </p:cBhvr>
                                      <p:to>
                                        <p:strVal val="visible"/>
                                      </p:to>
                                    </p:set>
                                    <p:animEffect transition="in" filter="fade">
                                      <p:cBhvr>
                                        <p:cTn id="27" dur="500"/>
                                        <p:tgtEl>
                                          <p:spTgt spid="98306">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8306">
                                            <p:txEl>
                                              <p:pRg st="14" end="14"/>
                                            </p:txEl>
                                          </p:spTgt>
                                        </p:tgtEl>
                                        <p:attrNameLst>
                                          <p:attrName>style.visibility</p:attrName>
                                        </p:attrNameLst>
                                      </p:cBhvr>
                                      <p:to>
                                        <p:strVal val="visible"/>
                                      </p:to>
                                    </p:set>
                                    <p:animEffect transition="in" filter="fade">
                                      <p:cBhvr>
                                        <p:cTn id="32" dur="500"/>
                                        <p:tgtEl>
                                          <p:spTgt spid="98306">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8306">
                                            <p:txEl>
                                              <p:pRg st="19" end="19"/>
                                            </p:txEl>
                                          </p:spTgt>
                                        </p:tgtEl>
                                        <p:attrNameLst>
                                          <p:attrName>style.visibility</p:attrName>
                                        </p:attrNameLst>
                                      </p:cBhvr>
                                      <p:to>
                                        <p:strVal val="visible"/>
                                      </p:to>
                                    </p:set>
                                    <p:animEffect transition="in" filter="fade">
                                      <p:cBhvr>
                                        <p:cTn id="37" dur="500"/>
                                        <p:tgtEl>
                                          <p:spTgt spid="98306">
                                            <p:txEl>
                                              <p:pRg st="19" end="1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8306">
                                            <p:txEl>
                                              <p:pRg st="21" end="21"/>
                                            </p:txEl>
                                          </p:spTgt>
                                        </p:tgtEl>
                                        <p:attrNameLst>
                                          <p:attrName>style.visibility</p:attrName>
                                        </p:attrNameLst>
                                      </p:cBhvr>
                                      <p:to>
                                        <p:strVal val="visible"/>
                                      </p:to>
                                    </p:set>
                                    <p:animEffect transition="in" filter="fade">
                                      <p:cBhvr>
                                        <p:cTn id="42" dur="500"/>
                                        <p:tgtEl>
                                          <p:spTgt spid="98306">
                                            <p:txEl>
                                              <p:pRg st="21" end="2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8306">
                                            <p:txEl>
                                              <p:pRg st="22" end="22"/>
                                            </p:txEl>
                                          </p:spTgt>
                                        </p:tgtEl>
                                        <p:attrNameLst>
                                          <p:attrName>style.visibility</p:attrName>
                                        </p:attrNameLst>
                                      </p:cBhvr>
                                      <p:to>
                                        <p:strVal val="visible"/>
                                      </p:to>
                                    </p:set>
                                    <p:animEffect transition="in" filter="fade">
                                      <p:cBhvr>
                                        <p:cTn id="45" dur="500"/>
                                        <p:tgtEl>
                                          <p:spTgt spid="98306">
                                            <p:txEl>
                                              <p:pRg st="22" end="2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8306">
                                            <p:txEl>
                                              <p:pRg st="23" end="23"/>
                                            </p:txEl>
                                          </p:spTgt>
                                        </p:tgtEl>
                                        <p:attrNameLst>
                                          <p:attrName>style.visibility</p:attrName>
                                        </p:attrNameLst>
                                      </p:cBhvr>
                                      <p:to>
                                        <p:strVal val="visible"/>
                                      </p:to>
                                    </p:set>
                                    <p:animEffect transition="in" filter="fade">
                                      <p:cBhvr>
                                        <p:cTn id="48" dur="500"/>
                                        <p:tgtEl>
                                          <p:spTgt spid="98306">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fade">
                                      <p:cBhvr>
                                        <p:cTn id="7" dur="5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fade">
                                      <p:cBhvr>
                                        <p:cTn id="12" dur="500"/>
                                        <p:tgtEl>
                                          <p:spTgt spid="9933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animEffect transition="in" filter="fade">
                                      <p:cBhvr>
                                        <p:cTn id="15" dur="500"/>
                                        <p:tgtEl>
                                          <p:spTgt spid="993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9331">
                                            <p:txEl>
                                              <p:pRg st="3" end="3"/>
                                            </p:txEl>
                                          </p:spTgt>
                                        </p:tgtEl>
                                        <p:attrNameLst>
                                          <p:attrName>style.visibility</p:attrName>
                                        </p:attrNameLst>
                                      </p:cBhvr>
                                      <p:to>
                                        <p:strVal val="visible"/>
                                      </p:to>
                                    </p:set>
                                    <p:animEffect transition="in" filter="fade">
                                      <p:cBhvr>
                                        <p:cTn id="18" dur="500"/>
                                        <p:tgtEl>
                                          <p:spTgt spid="99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1">
              <a:lnSpc>
                <a:spcPct val="80000"/>
              </a:lnSpc>
            </a:pPr>
            <a:r>
              <a:rPr lang="ru-RU" sz="2400" dirty="0"/>
              <a:t>Тип </a:t>
            </a:r>
            <a:r>
              <a:rPr lang="en-US" sz="2400" dirty="0"/>
              <a:t>*p = new </a:t>
            </a:r>
            <a:r>
              <a:rPr lang="ru-RU" sz="2400" dirty="0"/>
              <a:t>Тип()</a:t>
            </a:r>
          </a:p>
          <a:p>
            <a:pPr lvl="1">
              <a:lnSpc>
                <a:spcPct val="80000"/>
              </a:lnSpc>
            </a:pPr>
            <a:r>
              <a:rPr lang="ru-RU" sz="2400" dirty="0"/>
              <a:t>Тип </a:t>
            </a:r>
            <a:r>
              <a:rPr lang="en-US" sz="2400" dirty="0"/>
              <a:t>*p = new </a:t>
            </a:r>
            <a:r>
              <a:rPr lang="ru-RU" sz="2400" dirty="0"/>
              <a:t>Тип(инициализатор,...)</a:t>
            </a:r>
          </a:p>
          <a:p>
            <a:pPr lvl="1">
              <a:lnSpc>
                <a:spcPct val="80000"/>
              </a:lnSpc>
            </a:pPr>
            <a:r>
              <a:rPr lang="ru-RU" sz="2400" dirty="0"/>
              <a:t>Тип </a:t>
            </a:r>
            <a:r>
              <a:rPr lang="en-US" sz="2400" dirty="0"/>
              <a:t>*p = new </a:t>
            </a:r>
            <a:r>
              <a:rPr lang="ru-RU" sz="2400" dirty="0"/>
              <a:t>Тип</a:t>
            </a:r>
            <a:r>
              <a:rPr lang="en-US" sz="2400" dirty="0"/>
              <a:t>[</a:t>
            </a:r>
            <a:r>
              <a:rPr lang="ru-RU" sz="2400" dirty="0"/>
              <a:t>кол-во элементов</a:t>
            </a:r>
            <a:r>
              <a:rPr lang="en-US" sz="2400" dirty="0"/>
              <a:t>]</a:t>
            </a:r>
            <a:endParaRPr lang="ru-RU" sz="2400" dirty="0"/>
          </a:p>
          <a:p>
            <a:pPr>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1">
              <a:lnSpc>
                <a:spcPct val="80000"/>
              </a:lnSpc>
            </a:pPr>
            <a:r>
              <a:rPr lang="en-US" sz="2400" dirty="0"/>
              <a:t>delete </a:t>
            </a:r>
            <a:r>
              <a:rPr lang="en-US" sz="2400" dirty="0" err="1"/>
              <a:t>pObject</a:t>
            </a:r>
            <a:r>
              <a:rPr lang="en-US" sz="2400" dirty="0"/>
              <a:t>;</a:t>
            </a:r>
          </a:p>
          <a:p>
            <a:pPr lvl="1">
              <a:lnSpc>
                <a:spcPct val="80000"/>
              </a:lnSpc>
            </a:pPr>
            <a:r>
              <a:rPr lang="en-US" sz="2400" dirty="0"/>
              <a:t>delete [] </a:t>
            </a:r>
            <a:r>
              <a:rPr lang="en-US" sz="2400" dirty="0" err="1"/>
              <a:t>pArray</a:t>
            </a:r>
            <a:r>
              <a:rPr lang="en-US" sz="2400" dirty="0"/>
              <a:t>;</a:t>
            </a:r>
            <a:endParaRPr lang="ru-RU" sz="2400" dirty="0"/>
          </a:p>
        </p:txBody>
      </p:sp>
    </p:spTree>
    <p:custDataLst>
      <p:tags r:id="rId1"/>
    </p:custDataLst>
    <p:extLst>
      <p:ext uri="{BB962C8B-B14F-4D97-AF65-F5344CB8AC3E}">
        <p14:creationId xmlns:p14="http://schemas.microsoft.com/office/powerpoint/2010/main" val="2742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500"/>
                                        <p:tgtEl>
                                          <p:spTgt spid="4096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fade">
                                      <p:cBhvr>
                                        <p:cTn id="15" dur="500"/>
                                        <p:tgtEl>
                                          <p:spTgt spid="4096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963">
                                            <p:txEl>
                                              <p:pRg st="3" end="3"/>
                                            </p:txEl>
                                          </p:spTgt>
                                        </p:tgtEl>
                                        <p:attrNameLst>
                                          <p:attrName>style.visibility</p:attrName>
                                        </p:attrNameLst>
                                      </p:cBhvr>
                                      <p:to>
                                        <p:strVal val="visible"/>
                                      </p:to>
                                    </p:set>
                                    <p:animEffect transition="in" filter="fade">
                                      <p:cBhvr>
                                        <p:cTn id="18" dur="500"/>
                                        <p:tgtEl>
                                          <p:spTgt spid="4096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animEffect transition="in" filter="fade">
                                      <p:cBhvr>
                                        <p:cTn id="21" dur="500"/>
                                        <p:tgtEl>
                                          <p:spTgt spid="409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0963">
                                            <p:txEl>
                                              <p:pRg st="5" end="5"/>
                                            </p:txEl>
                                          </p:spTgt>
                                        </p:tgtEl>
                                        <p:attrNameLst>
                                          <p:attrName>style.visibility</p:attrName>
                                        </p:attrNameLst>
                                      </p:cBhvr>
                                      <p:to>
                                        <p:strVal val="visible"/>
                                      </p:to>
                                    </p:set>
                                    <p:animEffect transition="in" filter="fade">
                                      <p:cBhvr>
                                        <p:cTn id="26" dur="500"/>
                                        <p:tgtEl>
                                          <p:spTgt spid="4096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963">
                                            <p:txEl>
                                              <p:pRg st="6" end="6"/>
                                            </p:txEl>
                                          </p:spTgt>
                                        </p:tgtEl>
                                        <p:attrNameLst>
                                          <p:attrName>style.visibility</p:attrName>
                                        </p:attrNameLst>
                                      </p:cBhvr>
                                      <p:to>
                                        <p:strVal val="visible"/>
                                      </p:to>
                                    </p:set>
                                    <p:animEffect transition="in" filter="fade">
                                      <p:cBhvr>
                                        <p:cTn id="29" dur="500"/>
                                        <p:tgtEl>
                                          <p:spTgt spid="4096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963">
                                            <p:txEl>
                                              <p:pRg st="7" end="7"/>
                                            </p:txEl>
                                          </p:spTgt>
                                        </p:tgtEl>
                                        <p:attrNameLst>
                                          <p:attrName>style.visibility</p:attrName>
                                        </p:attrNameLst>
                                      </p:cBhvr>
                                      <p:to>
                                        <p:strVal val="visible"/>
                                      </p:to>
                                    </p:set>
                                    <p:animEffect transition="in" filter="fade">
                                      <p:cBhvr>
                                        <p:cTn id="32" dur="500"/>
                                        <p:tgtEl>
                                          <p:spTgt spid="40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971600" y="2500306"/>
            <a:ext cx="7715200" cy="4097046"/>
          </a:xfrm>
          <a:prstGeom prst="rect">
            <a:avLst/>
          </a:prstGeom>
          <a:solidFill>
            <a:schemeClr val="bg1"/>
          </a:solidFill>
          <a:ln w="9525">
            <a:solidFill>
              <a:schemeClr val="tx1"/>
            </a:solidFill>
            <a:miter lim="800000"/>
            <a:headEnd/>
            <a:tailEnd/>
          </a:ln>
        </p:spPr>
        <p:txBody>
          <a:bodyPr wrap="none" anchor="t"/>
          <a:lstStyle/>
          <a:p>
            <a:r>
              <a:rPr lang="en-US" dirty="0">
                <a:latin typeface="Courier New" pitchFamily="49" charset="0"/>
              </a:rPr>
              <a:t>// </a:t>
            </a:r>
            <a:r>
              <a:rPr lang="ru-RU" dirty="0">
                <a:latin typeface="Courier New" pitchFamily="49" charset="0"/>
              </a:rPr>
              <a:t>Объявляем тип </a:t>
            </a:r>
            <a:r>
              <a:rPr lang="en-US" dirty="0">
                <a:latin typeface="Courier New" pitchFamily="49" charset="0"/>
              </a:rPr>
              <a:t>Dimension</a:t>
            </a:r>
            <a:r>
              <a:rPr lang="ru-RU" dirty="0">
                <a:latin typeface="Courier New" pitchFamily="49" charset="0"/>
              </a:rPr>
              <a:t> как синоним типа </a:t>
            </a:r>
            <a:r>
              <a:rPr lang="en-US" dirty="0">
                <a:latin typeface="Courier New" pitchFamily="49" charset="0"/>
              </a:rPr>
              <a:t>int</a:t>
            </a:r>
          </a:p>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en-US" dirty="0">
                <a:latin typeface="Courier New" pitchFamily="49" charset="0"/>
              </a:rPr>
              <a:t>Dimension</a:t>
            </a:r>
            <a:r>
              <a:rPr lang="ru-RU" dirty="0">
                <a:latin typeface="Courier New" pitchFamily="49" charset="0"/>
              </a:rPr>
              <a:t>;</a:t>
            </a:r>
          </a:p>
          <a:p>
            <a:r>
              <a:rPr lang="en-US" dirty="0">
                <a:latin typeface="Courier New" pitchFamily="49" charset="0"/>
              </a:rPr>
              <a:t>Dimension</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500"/>
                                        <p:tgtEl>
                                          <p:spTgt spid="5">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fade">
                                      <p:cBhvr>
                                        <p:cTn id="18" dur="500"/>
                                        <p:tgtEl>
                                          <p:spTgt spid="5">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fade">
                                      <p:cBhvr>
                                        <p:cTn id="23" dur="500"/>
                                        <p:tgtEl>
                                          <p:spTgt spid="5">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9" end="9"/>
                                            </p:txEl>
                                          </p:spTgt>
                                        </p:tgtEl>
                                        <p:attrNameLst>
                                          <p:attrName>style.visibility</p:attrName>
                                        </p:attrNameLst>
                                      </p:cBhvr>
                                      <p:to>
                                        <p:strVal val="visible"/>
                                      </p:to>
                                    </p:set>
                                    <p:animEffect transition="in" filter="fade">
                                      <p:cBhvr>
                                        <p:cTn id="26" dur="500"/>
                                        <p:tgtEl>
                                          <p:spTgt spid="5">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fade">
                                      <p:cBhvr>
                                        <p:cTn id="29" dur="500"/>
                                        <p:tgtEl>
                                          <p:spTgt spid="5">
                                            <p:txEl>
                                              <p:pRg st="1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12" end="12"/>
                                            </p:txEl>
                                          </p:spTgt>
                                        </p:tgtEl>
                                        <p:attrNameLst>
                                          <p:attrName>style.visibility</p:attrName>
                                        </p:attrNameLst>
                                      </p:cBhvr>
                                      <p:to>
                                        <p:strVal val="visible"/>
                                      </p:to>
                                    </p:set>
                                    <p:animEffect transition="in" filter="fade">
                                      <p:cBhvr>
                                        <p:cTn id="34" dur="500"/>
                                        <p:tgtEl>
                                          <p:spTgt spid="5">
                                            <p:txEl>
                                              <p:pRg st="12" end="1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animEffect transition="in" filter="fade">
                                      <p:cBhvr>
                                        <p:cTn id="37" dur="500"/>
                                        <p:tgtEl>
                                          <p:spTgt spid="5">
                                            <p:txEl>
                                              <p:pRg st="13" end="1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4" end="14"/>
                                            </p:txEl>
                                          </p:spTgt>
                                        </p:tgtEl>
                                        <p:attrNameLst>
                                          <p:attrName>style.visibility</p:attrName>
                                        </p:attrNameLst>
                                      </p:cBhvr>
                                      <p:to>
                                        <p:strVal val="visible"/>
                                      </p:to>
                                    </p:set>
                                    <p:animEffect transition="in" filter="fade">
                                      <p:cBhvr>
                                        <p:cTn id="40" dur="500"/>
                                        <p:tgtEl>
                                          <p:spTgt spid="5">
                                            <p:txEl>
                                              <p:pRg st="14" end="1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17" end="17"/>
                                            </p:txEl>
                                          </p:spTgt>
                                        </p:tgtEl>
                                        <p:attrNameLst>
                                          <p:attrName>style.visibility</p:attrName>
                                        </p:attrNameLst>
                                      </p:cBhvr>
                                      <p:to>
                                        <p:strVal val="visible"/>
                                      </p:to>
                                    </p:set>
                                    <p:animEffect transition="in" filter="fade">
                                      <p:cBhvr>
                                        <p:cTn id="48" dur="500"/>
                                        <p:tgtEl>
                                          <p:spTgt spid="5">
                                            <p:txEl>
                                              <p:pRg st="17" end="17"/>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18" end="18"/>
                                            </p:txEl>
                                          </p:spTgt>
                                        </p:tgtEl>
                                        <p:attrNameLst>
                                          <p:attrName>style.visibility</p:attrName>
                                        </p:attrNameLst>
                                      </p:cBhvr>
                                      <p:to>
                                        <p:strVal val="visible"/>
                                      </p:to>
                                    </p:set>
                                    <p:animEffect transition="in" filter="fade">
                                      <p:cBhvr>
                                        <p:cTn id="51" dur="500"/>
                                        <p:tgtEl>
                                          <p:spTgt spid="5">
                                            <p:txEl>
                                              <p:pRg st="18" end="1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0" end="20"/>
                                            </p:txEl>
                                          </p:spTgt>
                                        </p:tgtEl>
                                        <p:attrNameLst>
                                          <p:attrName>style.visibility</p:attrName>
                                        </p:attrNameLst>
                                      </p:cBhvr>
                                      <p:to>
                                        <p:strVal val="visible"/>
                                      </p:to>
                                    </p:set>
                                    <p:animEffect transition="in" filter="fade">
                                      <p:cBhvr>
                                        <p:cTn id="56" dur="500"/>
                                        <p:tgtEl>
                                          <p:spTgt spid="5">
                                            <p:txEl>
                                              <p:pRg st="20" end="20"/>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21" end="21"/>
                                            </p:txEl>
                                          </p:spTgt>
                                        </p:tgtEl>
                                        <p:attrNameLst>
                                          <p:attrName>style.visibility</p:attrName>
                                        </p:attrNameLst>
                                      </p:cBhvr>
                                      <p:to>
                                        <p:strVal val="visible"/>
                                      </p:to>
                                    </p:set>
                                    <p:animEffect transition="in" filter="fade">
                                      <p:cBhvr>
                                        <p:cTn id="59" dur="500"/>
                                        <p:tgtEl>
                                          <p:spTgt spid="5">
                                            <p:txEl>
                                              <p:pRg st="21" end="21"/>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5">
                                            <p:txEl>
                                              <p:pRg st="22" end="22"/>
                                            </p:txEl>
                                          </p:spTgt>
                                        </p:tgtEl>
                                        <p:attrNameLst>
                                          <p:attrName>style.visibility</p:attrName>
                                        </p:attrNameLst>
                                      </p:cBhvr>
                                      <p:to>
                                        <p:strVal val="visible"/>
                                      </p:to>
                                    </p:set>
                                    <p:animEffect transition="in" filter="fade">
                                      <p:cBhvr>
                                        <p:cTn id="62" dur="500"/>
                                        <p:tgtEl>
                                          <p:spTgt spid="5">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2862322"/>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Хранят целые числа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или </a:t>
            </a:r>
            <a:r>
              <a:rPr lang="en-US" sz="2000" dirty="0"/>
              <a:t>short int</a:t>
            </a:r>
          </a:p>
          <a:p>
            <a:pPr lvl="1" eaLnBrk="1" hangingPunct="1">
              <a:lnSpc>
                <a:spcPct val="80000"/>
              </a:lnSpc>
            </a:pPr>
            <a:r>
              <a:rPr lang="en-US" sz="2000" dirty="0" err="1"/>
              <a:t>int</a:t>
            </a:r>
            <a:endParaRPr lang="en-US" sz="2000" dirty="0"/>
          </a:p>
          <a:p>
            <a:pPr lvl="1" eaLnBrk="1" hangingPunct="1">
              <a:lnSpc>
                <a:spcPct val="80000"/>
              </a:lnSpc>
            </a:pPr>
            <a:r>
              <a:rPr lang="en-US" sz="2000" dirty="0"/>
              <a:t>long </a:t>
            </a:r>
            <a:r>
              <a:rPr lang="ru-RU" sz="2000" dirty="0"/>
              <a:t>или </a:t>
            </a:r>
            <a:r>
              <a:rPr lang="en-US" sz="2000" dirty="0"/>
              <a:t>long int</a:t>
            </a:r>
          </a:p>
          <a:p>
            <a:pPr eaLnBrk="1" hangingPunct="1">
              <a:lnSpc>
                <a:spcPct val="80000"/>
              </a:lnSpc>
            </a:pPr>
            <a:r>
              <a:rPr lang="ru-RU" sz="2400" dirty="0"/>
              <a:t>Целые числа со знаком и без знака</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являются знаковыми</a:t>
            </a:r>
          </a:p>
          <a:p>
            <a:pPr lvl="1"/>
            <a:r>
              <a:rPr lang="en-US" dirty="0"/>
              <a:t>int </a:t>
            </a:r>
            <a:r>
              <a:rPr lang="ru-RU" dirty="0"/>
              <a:t>== </a:t>
            </a:r>
            <a:r>
              <a:rPr lang="en-US" dirty="0"/>
              <a:t>signed int</a:t>
            </a:r>
          </a:p>
          <a:p>
            <a:pPr lvl="1"/>
            <a:r>
              <a:rPr lang="en-US" dirty="0"/>
              <a:t>short =</a:t>
            </a:r>
            <a:r>
              <a:rPr lang="ru-RU" dirty="0"/>
              <a:t>=</a:t>
            </a:r>
            <a:r>
              <a:rPr lang="en-US" dirty="0"/>
              <a:t>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lnSpcReduction="10000"/>
          </a:bodyPr>
          <a:lstStyle/>
          <a:p>
            <a:r>
              <a:rPr lang="ru-RU" dirty="0"/>
              <a:t>Тип </a:t>
            </a:r>
            <a:r>
              <a:rPr lang="en-US" dirty="0"/>
              <a:t>char </a:t>
            </a:r>
            <a:r>
              <a:rPr lang="ru-RU" dirty="0"/>
              <a:t>занимает одну ячейку памяти (байт) размером, как правило, 8 бит</a:t>
            </a:r>
          </a:p>
          <a:p>
            <a:r>
              <a:rPr lang="ru-RU" dirty="0"/>
              <a:t>Размер </a:t>
            </a:r>
            <a:r>
              <a:rPr lang="en-US" dirty="0"/>
              <a:t>short </a:t>
            </a:r>
            <a:r>
              <a:rPr lang="ru-RU" dirty="0"/>
              <a:t>и</a:t>
            </a:r>
            <a:r>
              <a:rPr lang="en-US" dirty="0"/>
              <a:t> int</a:t>
            </a:r>
            <a:r>
              <a:rPr lang="ru-RU" dirty="0"/>
              <a:t> и </a:t>
            </a:r>
            <a:r>
              <a:rPr lang="en-US" dirty="0"/>
              <a:t>long</a:t>
            </a:r>
            <a:r>
              <a:rPr lang="ru-RU" dirty="0"/>
              <a:t> кратен размеру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fontAlgn="auto" hangingPunct="1">
              <a:spcAft>
                <a:spcPts val="0"/>
              </a:spcAft>
              <a:defRPr/>
            </a:pPr>
            <a:r>
              <a:rPr lang="ru-RU" dirty="0"/>
              <a:t>Числа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Хранят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en-US" sz="1600" dirty="0">
                <a:solidFill>
                  <a:srgbClr val="0000FF"/>
                </a:solidFill>
                <a:latin typeface="Consolas"/>
                <a:ea typeface="Calibri"/>
                <a:cs typeface="Times New Roman"/>
              </a:rPr>
              <a:t>int</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a:bodyPr>
          <a:lstStyle/>
          <a:p>
            <a:r>
              <a:rPr lang="ru-RU" dirty="0"/>
              <a:t>Примеры использования</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2">
                                            <p:txEl>
                                              <p:pRg st="2" end="2"/>
                                            </p:txEl>
                                          </p:spTgt>
                                        </p:tgtEl>
                                        <p:attrNameLst>
                                          <p:attrName>style.visibility</p:attrName>
                                        </p:attrNameLst>
                                      </p:cBhvr>
                                      <p:to>
                                        <p:strVal val="visible"/>
                                      </p:to>
                                    </p:set>
                                    <p:animEffect transition="in" filter="fade">
                                      <p:cBhvr>
                                        <p:cTn id="12" dur="500"/>
                                        <p:tgtEl>
                                          <p:spTgt spid="25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animEffect transition="in" filter="fade">
                                      <p:cBhvr>
                                        <p:cTn id="17" dur="500"/>
                                        <p:tgtEl>
                                          <p:spTgt spid="2560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5602">
                                            <p:txEl>
                                              <p:pRg st="5" end="5"/>
                                            </p:txEl>
                                          </p:spTgt>
                                        </p:tgtEl>
                                        <p:attrNameLst>
                                          <p:attrName>style.visibility</p:attrName>
                                        </p:attrNameLst>
                                      </p:cBhvr>
                                      <p:to>
                                        <p:strVal val="visible"/>
                                      </p:to>
                                    </p:set>
                                    <p:animEffect transition="in" filter="fade">
                                      <p:cBhvr>
                                        <p:cTn id="20" dur="500"/>
                                        <p:tgtEl>
                                          <p:spTgt spid="2560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animEffect transition="in" filter="fade">
                                      <p:cBhvr>
                                        <p:cTn id="23" dur="500"/>
                                        <p:tgtEl>
                                          <p:spTgt spid="2560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602">
                                            <p:txEl>
                                              <p:pRg st="7" end="7"/>
                                            </p:txEl>
                                          </p:spTgt>
                                        </p:tgtEl>
                                        <p:attrNameLst>
                                          <p:attrName>style.visibility</p:attrName>
                                        </p:attrNameLst>
                                      </p:cBhvr>
                                      <p:to>
                                        <p:strVal val="visible"/>
                                      </p:to>
                                    </p:set>
                                    <p:animEffect transition="in" filter="fade">
                                      <p:cBhvr>
                                        <p:cTn id="26" dur="500"/>
                                        <p:tgtEl>
                                          <p:spTgt spid="2560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602">
                                            <p:txEl>
                                              <p:pRg st="9" end="9"/>
                                            </p:txEl>
                                          </p:spTgt>
                                        </p:tgtEl>
                                        <p:attrNameLst>
                                          <p:attrName>style.visibility</p:attrName>
                                        </p:attrNameLst>
                                      </p:cBhvr>
                                      <p:to>
                                        <p:strVal val="visible"/>
                                      </p:to>
                                    </p:set>
                                    <p:animEffect transition="in" filter="fade">
                                      <p:cBhvr>
                                        <p:cTn id="31" dur="500"/>
                                        <p:tgtEl>
                                          <p:spTgt spid="2560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5602">
                                            <p:txEl>
                                              <p:pRg st="10" end="10"/>
                                            </p:txEl>
                                          </p:spTgt>
                                        </p:tgtEl>
                                        <p:attrNameLst>
                                          <p:attrName>style.visibility</p:attrName>
                                        </p:attrNameLst>
                                      </p:cBhvr>
                                      <p:to>
                                        <p:strVal val="visible"/>
                                      </p:to>
                                    </p:set>
                                    <p:animEffect transition="in" filter="fade">
                                      <p:cBhvr>
                                        <p:cTn id="34" dur="500"/>
                                        <p:tgtEl>
                                          <p:spTgt spid="2560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5602">
                                            <p:txEl>
                                              <p:pRg st="11" end="11"/>
                                            </p:txEl>
                                          </p:spTgt>
                                        </p:tgtEl>
                                        <p:attrNameLst>
                                          <p:attrName>style.visibility</p:attrName>
                                        </p:attrNameLst>
                                      </p:cBhvr>
                                      <p:to>
                                        <p:strVal val="visible"/>
                                      </p:to>
                                    </p:set>
                                    <p:animEffect transition="in" filter="fade">
                                      <p:cBhvr>
                                        <p:cTn id="37" dur="500"/>
                                        <p:tgtEl>
                                          <p:spTgt spid="2560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5602">
                                            <p:txEl>
                                              <p:pRg st="12" end="12"/>
                                            </p:txEl>
                                          </p:spTgt>
                                        </p:tgtEl>
                                        <p:attrNameLst>
                                          <p:attrName>style.visibility</p:attrName>
                                        </p:attrNameLst>
                                      </p:cBhvr>
                                      <p:to>
                                        <p:strVal val="visible"/>
                                      </p:to>
                                    </p:set>
                                    <p:animEffect transition="in" filter="fade">
                                      <p:cBhvr>
                                        <p:cTn id="40" dur="500"/>
                                        <p:tgtEl>
                                          <p:spTgt spid="25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Задаёт набор именованных целочисленных значений</a:t>
            </a:r>
          </a:p>
          <a:p>
            <a:pPr lvl="1"/>
            <a:r>
              <a:rPr lang="ru-RU" dirty="0"/>
              <a:t>День недели или название месяца</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a:bodyPr>
          <a:lstStyle/>
          <a:p>
            <a:r>
              <a:rPr lang="ru-RU" dirty="0"/>
              <a:t>Проблема обычного </a:t>
            </a:r>
            <a:r>
              <a:rPr lang="en-US" dirty="0" err="1"/>
              <a:t>enum</a:t>
            </a:r>
            <a:endParaRPr lang="ru-RU" dirty="0"/>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
        <p:nvSpPr>
          <p:cNvPr id="2" name="Rectangle 1">
            <a:extLst>
              <a:ext uri="{FF2B5EF4-FFF2-40B4-BE49-F238E27FC236}">
                <a16:creationId xmlns:a16="http://schemas.microsoft.com/office/drawing/2014/main" id="{CDB78A80-DBFA-4946-8406-42239B542214}"/>
              </a:ext>
            </a:extLst>
          </p:cNvPr>
          <p:cNvSpPr/>
          <p:nvPr/>
        </p:nvSpPr>
        <p:spPr>
          <a:xfrm>
            <a:off x="6039883" y="1646458"/>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fruit to </a:t>
            </a:r>
            <a:r>
              <a:rPr lang="en-US" dirty="0" err="1"/>
              <a:t>aplles</a:t>
            </a:r>
            <a:r>
              <a:rPr lang="en-US" dirty="0"/>
              <a:t> ratio is 5</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6" end="16"/>
                                            </p:txEl>
                                          </p:spTgt>
                                        </p:tgtEl>
                                        <p:attrNameLst>
                                          <p:attrName>style.visibility</p:attrName>
                                        </p:attrNameLst>
                                      </p:cBhvr>
                                      <p:to>
                                        <p:strVal val="visible"/>
                                      </p:to>
                                    </p:set>
                                    <p:animEffect transition="in" filter="fade">
                                      <p:cBhvr>
                                        <p:cTn id="32" dur="500"/>
                                        <p:tgtEl>
                                          <p:spTgt spid="4">
                                            <p:txEl>
                                              <p:pRg st="16"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dirty="0"/>
              <a:t>Операторы отношения</a:t>
            </a:r>
          </a:p>
          <a:p>
            <a:pPr lvl="1" eaLnBrk="1" hangingPunct="1">
              <a:lnSpc>
                <a:spcPct val="80000"/>
              </a:lnSpc>
            </a:pPr>
            <a:r>
              <a:rPr lang="en-US" sz="1600" dirty="0"/>
              <a:t>&gt;</a:t>
            </a:r>
          </a:p>
          <a:p>
            <a:pPr lvl="1" eaLnBrk="1" hangingPunct="1">
              <a:lnSpc>
                <a:spcPct val="80000"/>
              </a:lnSpc>
            </a:pPr>
            <a:r>
              <a:rPr lang="en-US" sz="1600" dirty="0"/>
              <a:t>&gt;=</a:t>
            </a:r>
          </a:p>
          <a:p>
            <a:pPr lvl="1" eaLnBrk="1" hangingPunct="1">
              <a:lnSpc>
                <a:spcPct val="80000"/>
              </a:lnSpc>
            </a:pPr>
            <a:r>
              <a:rPr lang="en-US" sz="1600" dirty="0"/>
              <a:t>&lt;</a:t>
            </a:r>
          </a:p>
          <a:p>
            <a:pPr lvl="1" eaLnBrk="1" hangingPunct="1">
              <a:lnSpc>
                <a:spcPct val="80000"/>
              </a:lnSpc>
            </a:pPr>
            <a:r>
              <a:rPr lang="en-US" sz="1600" dirty="0"/>
              <a:t>&lt;=</a:t>
            </a:r>
          </a:p>
          <a:p>
            <a:pPr eaLnBrk="1" hangingPunct="1">
              <a:lnSpc>
                <a:spcPct val="80000"/>
              </a:lnSpc>
            </a:pPr>
            <a:r>
              <a:rPr lang="ru-RU" sz="1800" dirty="0"/>
              <a:t>Операторы сравнения на равенство</a:t>
            </a:r>
          </a:p>
          <a:p>
            <a:pPr lvl="1" eaLnBrk="1" hangingPunct="1">
              <a:lnSpc>
                <a:spcPct val="80000"/>
              </a:lnSpc>
            </a:pPr>
            <a:r>
              <a:rPr lang="ru-RU" sz="1600" dirty="0"/>
              <a:t>==</a:t>
            </a:r>
          </a:p>
          <a:p>
            <a:pPr lvl="1" eaLnBrk="1" hangingPunct="1">
              <a:lnSpc>
                <a:spcPct val="80000"/>
              </a:lnSpc>
            </a:pPr>
            <a:r>
              <a:rPr lang="ru-RU" sz="1600" dirty="0"/>
              <a:t>!=</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486E-C75A-4A64-8271-B7FA8BF5D48F}"/>
              </a:ext>
            </a:extLst>
          </p:cNvPr>
          <p:cNvSpPr>
            <a:spLocks noGrp="1"/>
          </p:cNvSpPr>
          <p:nvPr>
            <p:ph type="title"/>
          </p:nvPr>
        </p:nvSpPr>
        <p:spPr/>
        <p:txBody>
          <a:bodyPr/>
          <a:lstStyle/>
          <a:p>
            <a:r>
              <a:rPr lang="ru-RU" dirty="0"/>
              <a:t>Логические операторы</a:t>
            </a:r>
          </a:p>
        </p:txBody>
      </p:sp>
      <p:sp>
        <p:nvSpPr>
          <p:cNvPr id="3" name="Content Placeholder 2">
            <a:extLst>
              <a:ext uri="{FF2B5EF4-FFF2-40B4-BE49-F238E27FC236}">
                <a16:creationId xmlns:a16="http://schemas.microsoft.com/office/drawing/2014/main" id="{30A12416-BF61-411F-B1B1-1885598CA577}"/>
              </a:ext>
            </a:extLst>
          </p:cNvPr>
          <p:cNvSpPr>
            <a:spLocks noGrp="1"/>
          </p:cNvSpPr>
          <p:nvPr>
            <p:ph idx="1"/>
          </p:nvPr>
        </p:nvSpPr>
        <p:spPr/>
        <p:txBody>
          <a:bodyPr>
            <a:normAutofit/>
          </a:bodyPr>
          <a:lstStyle/>
          <a:p>
            <a:pPr>
              <a:lnSpc>
                <a:spcPct val="80000"/>
              </a:lnSpc>
            </a:pPr>
            <a:r>
              <a:rPr lang="en-US" sz="1800" dirty="0"/>
              <a:t>&amp;&amp;</a:t>
            </a:r>
            <a:r>
              <a:rPr lang="ru-RU" sz="1800" dirty="0"/>
              <a:t> - логическое </a:t>
            </a:r>
            <a:r>
              <a:rPr lang="ru-RU" sz="1800" b="1" dirty="0"/>
              <a:t>И</a:t>
            </a:r>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isDigit</a:t>
            </a:r>
            <a:r>
              <a:rPr lang="en-US" sz="1800" dirty="0">
                <a:latin typeface="Courier New" pitchFamily="49" charset="0"/>
              </a:rPr>
              <a:t> = (</a:t>
            </a:r>
            <a:r>
              <a:rPr lang="en-US" sz="1800" dirty="0" err="1">
                <a:latin typeface="Courier New" pitchFamily="49" charset="0"/>
              </a:rPr>
              <a:t>ch</a:t>
            </a:r>
            <a:r>
              <a:rPr lang="en-US" sz="1800" dirty="0">
                <a:latin typeface="Courier New" pitchFamily="49" charset="0"/>
              </a:rPr>
              <a:t> &gt;= ‘0’) </a:t>
            </a:r>
            <a:r>
              <a:rPr lang="en-US" sz="1800" b="1" dirty="0">
                <a:latin typeface="Courier New" pitchFamily="49" charset="0"/>
              </a:rPr>
              <a:t>&amp;&amp;</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&lt;= ‘9’);</a:t>
            </a:r>
          </a:p>
          <a:p>
            <a:pPr>
              <a:lnSpc>
                <a:spcPct val="80000"/>
              </a:lnSpc>
            </a:pPr>
            <a:r>
              <a:rPr lang="en-US" sz="1800" dirty="0"/>
              <a:t>||</a:t>
            </a:r>
            <a:r>
              <a:rPr lang="ru-RU" sz="1800" dirty="0"/>
              <a:t> - логическое</a:t>
            </a:r>
            <a:r>
              <a:rPr lang="ru-RU" sz="1800" b="1" dirty="0"/>
              <a:t> ИЛИ</a:t>
            </a:r>
            <a:endParaRPr lang="en-US" sz="1800" b="1" dirty="0"/>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if (</a:t>
            </a:r>
            <a:r>
              <a:rPr lang="en-US" sz="1800" dirty="0">
                <a:latin typeface="Courier New" pitchFamily="49" charset="0"/>
              </a:rPr>
              <a:t>(</a:t>
            </a:r>
            <a:r>
              <a:rPr lang="en-US" sz="1800" dirty="0" err="1">
                <a:latin typeface="Courier New" pitchFamily="49" charset="0"/>
              </a:rPr>
              <a:t>ch</a:t>
            </a:r>
            <a:r>
              <a:rPr lang="en-US" sz="1800" dirty="0">
                <a:latin typeface="Courier New" pitchFamily="49" charset="0"/>
              </a:rPr>
              <a:t> == ‘ ‘) || (</a:t>
            </a:r>
            <a:r>
              <a:rPr lang="en-US" sz="1800" dirty="0" err="1">
                <a:latin typeface="Courier New" pitchFamily="49" charset="0"/>
              </a:rPr>
              <a:t>ch</a:t>
            </a:r>
            <a:r>
              <a:rPr lang="en-US" sz="1800" dirty="0">
                <a:latin typeface="Courier New" pitchFamily="49" charset="0"/>
              </a:rPr>
              <a:t> == ‘\n’) </a:t>
            </a:r>
            <a:r>
              <a:rPr lang="en-US" sz="1800" b="1" dirty="0">
                <a:latin typeface="Courier New" pitchFamily="49" charset="0"/>
              </a:rPr>
              <a:t>||</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‘\t’))</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cout</a:t>
            </a:r>
            <a:r>
              <a:rPr lang="en-US" sz="1800" dirty="0">
                <a:latin typeface="Courier New" pitchFamily="49" charset="0"/>
              </a:rPr>
              <a:t> &lt;&lt; "</a:t>
            </a:r>
            <a:r>
              <a:rPr lang="ru-RU" sz="1800" dirty="0">
                <a:latin typeface="Courier New" pitchFamily="49" charset="0"/>
              </a:rPr>
              <a:t>Разделитель</a:t>
            </a:r>
            <a:r>
              <a:rPr lang="en-US" sz="1800" dirty="0">
                <a:latin typeface="Courier New" pitchFamily="49" charset="0"/>
              </a:rPr>
              <a:t>";</a:t>
            </a:r>
          </a:p>
          <a:p>
            <a:pPr>
              <a:lnSpc>
                <a:spcPct val="80000"/>
              </a:lnSpc>
            </a:pPr>
            <a:r>
              <a:rPr lang="en-US" sz="1800" dirty="0"/>
              <a:t>! – </a:t>
            </a:r>
            <a:r>
              <a:rPr lang="ru-RU" sz="1800" dirty="0"/>
              <a:t>логическое </a:t>
            </a:r>
            <a:r>
              <a:rPr lang="ru-RU" sz="1800" b="1" dirty="0"/>
              <a:t>НЕ</a:t>
            </a:r>
            <a:endParaRPr lang="en-US" sz="1800" b="1" dirty="0"/>
          </a:p>
          <a:p>
            <a:pPr lvl="1">
              <a:lnSpc>
                <a:spcPct val="80000"/>
              </a:lnSpc>
            </a:pPr>
            <a:r>
              <a:rPr lang="en-US" sz="1800" b="1" dirty="0">
                <a:latin typeface="Courier New" pitchFamily="49" charset="0"/>
              </a:rPr>
              <a:t>if</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valid)</a:t>
            </a:r>
          </a:p>
          <a:p>
            <a:pPr lvl="1" eaLnBrk="1" hangingPunct="1">
              <a:lnSpc>
                <a:spcPct val="80000"/>
              </a:lnSpc>
            </a:pPr>
            <a:r>
              <a:rPr lang="ru-RU" sz="1800" dirty="0"/>
              <a:t>Вычисления операторов </a:t>
            </a:r>
            <a:r>
              <a:rPr lang="en-US" sz="1800" b="1" dirty="0"/>
              <a:t>&amp;&amp;</a:t>
            </a:r>
            <a:r>
              <a:rPr lang="en-US" sz="1800" dirty="0"/>
              <a:t> </a:t>
            </a:r>
            <a:r>
              <a:rPr lang="ru-RU" sz="1800" dirty="0"/>
              <a:t>и </a:t>
            </a:r>
            <a:r>
              <a:rPr lang="en-US" sz="1800" b="1" dirty="0"/>
              <a:t>||</a:t>
            </a:r>
            <a:r>
              <a:rPr lang="en-US" sz="1800" dirty="0"/>
              <a:t> </a:t>
            </a:r>
            <a:r>
              <a:rPr lang="ru-RU" sz="1800" dirty="0"/>
              <a:t>прекращаются как только станет известна истинность или ложность результата</a:t>
            </a:r>
          </a:p>
          <a:p>
            <a:endParaRPr lang="ru-RU" sz="1800" dirty="0"/>
          </a:p>
        </p:txBody>
      </p:sp>
    </p:spTree>
    <p:extLst>
      <p:ext uri="{BB962C8B-B14F-4D97-AF65-F5344CB8AC3E}">
        <p14:creationId xmlns:p14="http://schemas.microsoft.com/office/powerpoint/2010/main" val="31949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Нахождение максимума 3-х чисел</a:t>
            </a:r>
          </a:p>
        </p:txBody>
      </p:sp>
      <p:sp>
        <p:nvSpPr>
          <p:cNvPr id="5" name="Rectangle 4"/>
          <p:cNvSpPr/>
          <p:nvPr/>
        </p:nvSpPr>
        <p:spPr>
          <a:xfrm>
            <a:off x="457200" y="1526688"/>
            <a:ext cx="8003232" cy="5355312"/>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46D6CF9-D5A9-E1F5-BB4E-0B4BD5DE5308}"/>
              </a:ext>
            </a:extLst>
          </p:cNvPr>
          <p:cNvSpPr txBox="1"/>
          <p:nvPr/>
        </p:nvSpPr>
        <p:spPr>
          <a:xfrm>
            <a:off x="3851920" y="1526688"/>
            <a:ext cx="5184576" cy="369332"/>
          </a:xfrm>
          <a:prstGeom prst="rect">
            <a:avLst/>
          </a:prstGeom>
          <a:noFill/>
        </p:spPr>
        <p:txBody>
          <a:bodyPr wrap="square">
            <a:spAutoFit/>
          </a:bodyPr>
          <a:lstStyle/>
          <a:p>
            <a:r>
              <a:rPr lang="ru-RU" dirty="0">
                <a:hlinkClick r:id="rId2"/>
              </a:rPr>
              <a:t>https://wandbox.org/permlink/CxGG7re3wgkzIFRy</a:t>
            </a:r>
            <a:r>
              <a:rPr lang="en-US" dirty="0"/>
              <a:t> </a:t>
            </a:r>
            <a:endParaRPr lang="ru-RU" dirty="0"/>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Определяем високосный год</a:t>
            </a:r>
          </a:p>
        </p:txBody>
      </p:sp>
      <p:sp>
        <p:nvSpPr>
          <p:cNvPr id="3" name="Rectangle 2"/>
          <p:cNvSpPr/>
          <p:nvPr/>
        </p:nvSpPr>
        <p:spPr>
          <a:xfrm>
            <a:off x="251520" y="2060848"/>
            <a:ext cx="8712968" cy="4247317"/>
          </a:xfrm>
          <a:prstGeom prst="rect">
            <a:avLst/>
          </a:prstGeom>
        </p:spPr>
        <p:txBody>
          <a:bodyPr wrap="square">
            <a:spAutoFit/>
          </a:bodyPr>
          <a:lstStyle/>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6C07B28-B81F-B31A-3E2C-B3071296829C}"/>
              </a:ext>
            </a:extLst>
          </p:cNvPr>
          <p:cNvSpPr txBox="1"/>
          <p:nvPr/>
        </p:nvSpPr>
        <p:spPr>
          <a:xfrm>
            <a:off x="3794721" y="6336268"/>
            <a:ext cx="5183358" cy="369332"/>
          </a:xfrm>
          <a:prstGeom prst="rect">
            <a:avLst/>
          </a:prstGeom>
          <a:noFill/>
        </p:spPr>
        <p:txBody>
          <a:bodyPr wrap="square">
            <a:spAutoFit/>
          </a:bodyPr>
          <a:lstStyle/>
          <a:p>
            <a:pPr algn="r"/>
            <a:r>
              <a:rPr lang="ru-RU" dirty="0">
                <a:hlinkClick r:id="rId2"/>
              </a:rPr>
              <a:t>https://wandbox.org/permlink/PTX7VpHqaCyQVwCy</a:t>
            </a:r>
            <a:r>
              <a:rPr lang="en-US" dirty="0"/>
              <a:t> </a:t>
            </a:r>
            <a:endParaRPr lang="ru-RU" dirty="0"/>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036496" cy="6186309"/>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2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units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число в разряде 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B069077-5A2B-DDB3-9567-13F186339577}"/>
              </a:ext>
            </a:extLst>
          </p:cNvPr>
          <p:cNvSpPr txBox="1"/>
          <p:nvPr/>
        </p:nvSpPr>
        <p:spPr>
          <a:xfrm>
            <a:off x="4052732" y="6370975"/>
            <a:ext cx="4984373" cy="369332"/>
          </a:xfrm>
          <a:prstGeom prst="rect">
            <a:avLst/>
          </a:prstGeom>
          <a:noFill/>
        </p:spPr>
        <p:txBody>
          <a:bodyPr wrap="square">
            <a:spAutoFit/>
          </a:bodyPr>
          <a:lstStyle/>
          <a:p>
            <a:pPr algn="r"/>
            <a:r>
              <a:rPr lang="ru-RU" dirty="0">
                <a:hlinkClick r:id="rId2"/>
              </a:rPr>
              <a:t>https://wandbox.org/permlink/T9Zpy9PjeOgGPpEz</a:t>
            </a:r>
            <a:r>
              <a:rPr lang="en-US" dirty="0"/>
              <a:t> </a:t>
            </a:r>
            <a:endParaRPr lang="ru-RU" dirty="0"/>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Операторы обработки битов</a:t>
            </a:r>
            <a:endParaRPr lang="ru-RU" dirty="0"/>
          </a:p>
        </p:txBody>
      </p:sp>
      <p:sp>
        <p:nvSpPr>
          <p:cNvPr id="38915" name="Rectangle 3"/>
          <p:cNvSpPr>
            <a:spLocks noGrp="1" noChangeArrowheads="1"/>
          </p:cNvSpPr>
          <p:nvPr>
            <p:ph idx="1"/>
          </p:nvPr>
        </p:nvSpPr>
        <p:spPr/>
        <p:txBody>
          <a:bodyPr/>
          <a:lstStyle/>
          <a:p>
            <a:pPr eaLnBrk="1" hangingPunct="1">
              <a:lnSpc>
                <a:spcPct val="80000"/>
              </a:lnSpc>
            </a:pPr>
            <a:r>
              <a:rPr lang="ru-RU" sz="2400" dirty="0"/>
              <a:t>Манипулируют отдельными битами целочисленных операндов</a:t>
            </a:r>
          </a:p>
          <a:p>
            <a:pPr lvl="1" eaLnBrk="1" hangingPunct="1">
              <a:lnSpc>
                <a:spcPct val="80000"/>
              </a:lnSpc>
            </a:pPr>
            <a:r>
              <a:rPr lang="ru-RU" sz="2000" dirty="0"/>
              <a:t>&amp; - побитовое </a:t>
            </a:r>
            <a:r>
              <a:rPr lang="ru-RU" sz="2000" b="1" dirty="0"/>
              <a:t>И</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0b1</a:t>
            </a:r>
            <a:r>
              <a:rPr lang="en-US" sz="1800" dirty="0">
                <a:solidFill>
                  <a:srgbClr val="FF0000"/>
                </a:solidFill>
                <a:latin typeface="Courier New" pitchFamily="49" charset="0"/>
              </a:rPr>
              <a:t>1</a:t>
            </a:r>
            <a:r>
              <a:rPr lang="en-US" sz="1800" dirty="0">
                <a:latin typeface="Courier New" pitchFamily="49" charset="0"/>
              </a:rPr>
              <a:t>01 </a:t>
            </a:r>
            <a:r>
              <a:rPr lang="en-US" sz="1800" b="1" dirty="0">
                <a:latin typeface="Courier New" pitchFamily="49" charset="0"/>
              </a:rPr>
              <a:t>&amp;</a:t>
            </a:r>
            <a:r>
              <a:rPr lang="en-US" sz="1800" dirty="0">
                <a:latin typeface="Courier New" pitchFamily="49" charset="0"/>
              </a:rPr>
              <a:t> 0b0</a:t>
            </a:r>
            <a:r>
              <a:rPr lang="en-US" sz="1800" dirty="0">
                <a:solidFill>
                  <a:srgbClr val="FF0000"/>
                </a:solidFill>
                <a:latin typeface="Courier New" pitchFamily="49" charset="0"/>
              </a:rPr>
              <a:t>1</a:t>
            </a:r>
            <a:r>
              <a:rPr lang="en-US" sz="1800" dirty="0">
                <a:latin typeface="Courier New" pitchFamily="49" charset="0"/>
              </a:rPr>
              <a:t>10; /* </a:t>
            </a:r>
            <a:r>
              <a:rPr lang="en-US" sz="1800" dirty="0" err="1">
                <a:latin typeface="Courier New" pitchFamily="49" charset="0"/>
              </a:rPr>
              <a:t>i</a:t>
            </a:r>
            <a:r>
              <a:rPr lang="en-US" sz="1800" dirty="0">
                <a:latin typeface="Courier New" pitchFamily="49" charset="0"/>
              </a:rPr>
              <a:t> = 0b0</a:t>
            </a:r>
            <a:r>
              <a:rPr lang="en-US" sz="1800" dirty="0">
                <a:solidFill>
                  <a:srgbClr val="FF0000"/>
                </a:solidFill>
                <a:latin typeface="Courier New" pitchFamily="49" charset="0"/>
              </a:rPr>
              <a:t>1</a:t>
            </a:r>
            <a:r>
              <a:rPr lang="en-US" sz="1800" dirty="0">
                <a:latin typeface="Courier New" pitchFamily="49" charset="0"/>
              </a:rPr>
              <a:t>00 */</a:t>
            </a:r>
            <a:endParaRPr lang="ru-RU" sz="1800" dirty="0">
              <a:latin typeface="Courier New" pitchFamily="49" charset="0"/>
            </a:endParaRPr>
          </a:p>
          <a:p>
            <a:pPr lvl="1" eaLnBrk="1" hangingPunct="1">
              <a:lnSpc>
                <a:spcPct val="80000"/>
              </a:lnSpc>
            </a:pPr>
            <a:r>
              <a:rPr lang="ru-RU" sz="2000" dirty="0"/>
              <a:t>| - побитовое </a:t>
            </a:r>
            <a:r>
              <a:rPr lang="ru-RU" sz="2000" b="1" dirty="0"/>
              <a:t>ИЛИ</a:t>
            </a:r>
            <a:r>
              <a:rPr lang="ru-RU" sz="2000" dirty="0"/>
              <a:t> </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a:t>
            </a:r>
            <a:r>
              <a:rPr lang="en-US" sz="1800" dirty="0">
                <a:latin typeface="Courier New" pitchFamily="49" charset="0"/>
              </a:rPr>
              <a:t>00 </a:t>
            </a:r>
            <a:r>
              <a:rPr lang="en-US" sz="1800" b="1" dirty="0">
                <a:latin typeface="Courier New" pitchFamily="49" charset="0"/>
              </a:rPr>
              <a:t>|</a:t>
            </a:r>
            <a:r>
              <a:rPr lang="en-US" sz="1800" dirty="0">
                <a:latin typeface="Courier New" pitchFamily="49" charset="0"/>
              </a:rPr>
              <a:t> 0b00</a:t>
            </a:r>
            <a:r>
              <a:rPr lang="en-US" sz="1800" dirty="0">
                <a:solidFill>
                  <a:srgbClr val="FF0000"/>
                </a:solidFill>
                <a:latin typeface="Courier New" pitchFamily="49" charset="0"/>
              </a:rPr>
              <a:t>1</a:t>
            </a:r>
            <a:r>
              <a:rPr lang="en-US" sz="1800" dirty="0">
                <a:latin typeface="Courier New" pitchFamily="49" charset="0"/>
              </a:rPr>
              <a:t>0;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111</a:t>
            </a:r>
            <a:r>
              <a:rPr lang="en-US" sz="1800" dirty="0">
                <a:latin typeface="Courier New" pitchFamily="49" charset="0"/>
              </a:rPr>
              <a:t>0 */</a:t>
            </a:r>
            <a:endParaRPr lang="ru-RU" sz="1800" dirty="0">
              <a:latin typeface="Courier New" pitchFamily="49" charset="0"/>
            </a:endParaRPr>
          </a:p>
          <a:p>
            <a:pPr lvl="1" eaLnBrk="1" hangingPunct="1">
              <a:lnSpc>
                <a:spcPct val="80000"/>
              </a:lnSpc>
            </a:pPr>
            <a:r>
              <a:rPr lang="ru-RU" sz="2000" dirty="0"/>
              <a:t>^ - побитовое исключающее ИЛИ</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a:t>
            </a:r>
            <a:r>
              <a:rPr lang="en-US" sz="1800" dirty="0">
                <a:latin typeface="Courier New" pitchFamily="49" charset="0"/>
              </a:rPr>
              <a:t>10</a:t>
            </a:r>
            <a:r>
              <a:rPr lang="en-US" sz="1800" dirty="0">
                <a:solidFill>
                  <a:srgbClr val="FF0000"/>
                </a:solidFill>
                <a:latin typeface="Courier New" pitchFamily="49" charset="0"/>
              </a:rPr>
              <a:t>1</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 0b110</a:t>
            </a:r>
            <a:r>
              <a:rPr lang="en-US" sz="1800" dirty="0">
                <a:solidFill>
                  <a:srgbClr val="FF0000"/>
                </a:solidFill>
                <a:latin typeface="Courier New" pitchFamily="49" charset="0"/>
              </a:rPr>
              <a:t>0</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a:t>
            </a:r>
            <a:r>
              <a:rPr lang="en-US" sz="1800" dirty="0">
                <a:latin typeface="Courier New" pitchFamily="49" charset="0"/>
              </a:rPr>
              <a:t>00</a:t>
            </a:r>
            <a:r>
              <a:rPr lang="en-US" sz="1800" dirty="0">
                <a:solidFill>
                  <a:srgbClr val="FF0000"/>
                </a:solidFill>
                <a:latin typeface="Courier New" pitchFamily="49" charset="0"/>
              </a:rPr>
              <a:t>1</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&lt;&lt; - сдвиг влево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0001</a:t>
            </a:r>
            <a:r>
              <a:rPr lang="en-US" sz="1800" dirty="0">
                <a:latin typeface="Courier New" pitchFamily="49" charset="0"/>
              </a:rPr>
              <a:t> &lt;&lt; </a:t>
            </a:r>
            <a:r>
              <a:rPr lang="en-US" sz="1800" dirty="0">
                <a:solidFill>
                  <a:srgbClr val="FF0000"/>
                </a:solidFill>
                <a:latin typeface="Courier New" pitchFamily="49" charset="0"/>
              </a:rPr>
              <a:t>3</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a:t>
            </a:r>
            <a:r>
              <a:rPr lang="en-US" sz="1800" dirty="0">
                <a:solidFill>
                  <a:srgbClr val="FF0000"/>
                </a:solidFill>
                <a:latin typeface="Courier New" pitchFamily="49" charset="0"/>
              </a:rPr>
              <a:t>000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&gt;&gt; - сдвиг вправо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1100</a:t>
            </a:r>
            <a:r>
              <a:rPr lang="en-US" sz="1800" dirty="0">
                <a:latin typeface="Courier New" pitchFamily="49" charset="0"/>
              </a:rPr>
              <a:t>1 &gt;&gt; </a:t>
            </a:r>
            <a:r>
              <a:rPr lang="en-US" sz="1800" dirty="0">
                <a:solidFill>
                  <a:srgbClr val="FF0000"/>
                </a:solidFill>
                <a:latin typeface="Courier New" pitchFamily="49" charset="0"/>
              </a:rPr>
              <a:t>2</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00</a:t>
            </a:r>
            <a:r>
              <a:rPr lang="en-US" sz="1800" dirty="0">
                <a:solidFill>
                  <a:srgbClr val="00B050"/>
                </a:solidFill>
                <a:latin typeface="Courier New" pitchFamily="49" charset="0"/>
              </a:rPr>
              <a:t>110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 - побитовое отрицание (унарный оператор).</a:t>
            </a:r>
            <a:endParaRPr lang="en-US" sz="2000" dirty="0"/>
          </a:p>
          <a:p>
            <a:pPr lvl="2" eaLnBrk="1" hangingPunct="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0000000</a:t>
            </a:r>
            <a:r>
              <a:rPr lang="en-US" sz="1800" dirty="0">
                <a:solidFill>
                  <a:srgbClr val="FF0000"/>
                </a:solidFill>
                <a:latin typeface="Courier New" pitchFamily="49" charset="0"/>
              </a:rPr>
              <a:t>1</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a:t>
            </a:r>
            <a:r>
              <a:rPr lang="ru-RU" sz="1800" dirty="0">
                <a:latin typeface="Courier New" pitchFamily="49" charset="0"/>
              </a:rPr>
              <a:t>0</a:t>
            </a:r>
            <a:r>
              <a:rPr lang="en-US" sz="1800" dirty="0">
                <a:latin typeface="Courier New" pitchFamily="49" charset="0"/>
              </a:rPr>
              <a:t>b</a:t>
            </a:r>
            <a:r>
              <a:rPr lang="en-US" sz="1800" dirty="0">
                <a:solidFill>
                  <a:srgbClr val="00B050"/>
                </a:solidFill>
                <a:latin typeface="Courier New" pitchFamily="49" charset="0"/>
              </a:rPr>
              <a:t>1111111</a:t>
            </a:r>
            <a:r>
              <a:rPr lang="en-US" sz="1800" dirty="0">
                <a:solidFill>
                  <a:srgbClr val="FF0000"/>
                </a:solidFill>
                <a:latin typeface="Courier New" pitchFamily="49" charset="0"/>
              </a:rPr>
              <a:t>0</a:t>
            </a:r>
            <a:r>
              <a:rPr lang="en-US" sz="1800" dirty="0">
                <a:latin typeface="Courier New" pitchFamily="49" charset="0"/>
              </a:rPr>
              <a:t>) */</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564062"/>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4995862"/>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130675"/>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5715000"/>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627437"/>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427662"/>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битов в числе </a:t>
            </a:r>
            <a:r>
              <a:rPr lang="en-US" b="1" i="1" dirty="0">
                <a:latin typeface="Courier New" pitchFamily="49" charset="0"/>
              </a:rPr>
              <a:t>x</a:t>
            </a:r>
            <a:r>
              <a:rPr lang="ru-RU" i="1" dirty="0">
                <a:latin typeface="Courier New" pitchFamily="49" charset="0"/>
              </a:rPr>
              <a:t> , равных 1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r>
              <a:rPr lang="en-US" dirty="0"/>
              <a:t> (C-style)</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Допускаются потенциально некорректные преобразования типов, зачастую без информирования разработчика</a:t>
            </a:r>
          </a:p>
          <a:p>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2420888"/>
            <a:ext cx="9144000" cy="2185214"/>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 Программист случайно написал </a:t>
            </a:r>
            <a:r>
              <a:rPr lang="en-US" sz="1700" b="1" dirty="0">
                <a:latin typeface="Courier New" pitchFamily="49" charset="0"/>
                <a:cs typeface="Courier New" pitchFamily="49" charset="0"/>
              </a:rPr>
              <a:t>&amp;</a:t>
            </a:r>
          </a:p>
          <a:p>
            <a:pPr defTabSz="358775"/>
            <a:r>
              <a:rPr lang="en-US" sz="1700" b="1" dirty="0">
                <a:latin typeface="Courier New" pitchFamily="49" charset="0"/>
                <a:cs typeface="Courier New" pitchFamily="49" charset="0"/>
              </a:rPr>
              <a:t>   // &amp;</a:t>
            </a:r>
            <a:r>
              <a:rPr lang="en-US" sz="1700" b="1" dirty="0" err="1">
                <a:latin typeface="Courier New" pitchFamily="49" charset="0"/>
                <a:cs typeface="Courier New" pitchFamily="49" charset="0"/>
              </a:rPr>
              <a:t>doubleValue</a:t>
            </a:r>
            <a:r>
              <a:rPr lang="ru-RU" sz="1700" b="1" dirty="0">
                <a:latin typeface="Courier New" pitchFamily="49" charset="0"/>
                <a:cs typeface="Courier New" pitchFamily="49" charset="0"/>
              </a:rPr>
              <a:t> хранит адрес переменной </a:t>
            </a:r>
            <a:r>
              <a:rPr lang="en-US" sz="1700" b="1" dirty="0" err="1">
                <a:latin typeface="Courier New" pitchFamily="49" charset="0"/>
                <a:cs typeface="Courier New" pitchFamily="49" charset="0"/>
              </a:rPr>
              <a:t>doubleValue</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int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(int)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хранит целочисленное значение части адреса</a:t>
            </a: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Tree>
    <p:extLst>
      <p:ext uri="{BB962C8B-B14F-4D97-AF65-F5344CB8AC3E}">
        <p14:creationId xmlns:p14="http://schemas.microsoft.com/office/powerpoint/2010/main" val="62984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9" name="TextBox 8"/>
          <p:cNvSpPr txBox="1"/>
          <p:nvPr/>
        </p:nvSpPr>
        <p:spPr>
          <a:xfrm>
            <a:off x="-26348" y="2492896"/>
            <a:ext cx="9144000" cy="349326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int x = </a:t>
            </a:r>
            <a:r>
              <a:rPr lang="en-US" sz="1700" b="1" dirty="0">
                <a:solidFill>
                  <a:srgbClr val="FF0000"/>
                </a:solidFill>
                <a:latin typeface="Courier New" pitchFamily="49" charset="0"/>
                <a:cs typeface="Courier New" pitchFamily="49" charset="0"/>
              </a:rPr>
              <a:t>(int)p</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 x </a:t>
            </a:r>
            <a:r>
              <a:rPr lang="ru-RU" sz="1700" b="1" dirty="0">
                <a:latin typeface="Courier New" pitchFamily="49" charset="0"/>
                <a:cs typeface="Courier New" pitchFamily="49" charset="0"/>
              </a:rPr>
              <a:t>хранит адрес </a:t>
            </a:r>
            <a:r>
              <a:rPr lang="en-US" sz="1700" b="1" dirty="0">
                <a:latin typeface="Courier New" pitchFamily="49" charset="0"/>
                <a:cs typeface="Courier New" pitchFamily="49" charset="0"/>
              </a:rPr>
              <a:t>p</a:t>
            </a:r>
            <a:r>
              <a:rPr lang="ru-RU" sz="1700" b="1" dirty="0">
                <a:latin typeface="Courier New" pitchFamily="49" charset="0"/>
                <a:cs typeface="Courier New" pitchFamily="49" charset="0"/>
              </a:rPr>
              <a:t> вместо целочисленного значения координаты </a:t>
            </a:r>
            <a:r>
              <a:rPr lang="en-US" sz="1700" b="1" dirty="0">
                <a:latin typeface="Courier New" pitchFamily="49" charset="0"/>
                <a:cs typeface="Courier New" pitchFamily="49" charset="0"/>
              </a:rPr>
              <a:t>x</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18594252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Преобразование типов в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endParaRPr lang="en-US" dirty="0"/>
          </a:p>
          <a:p>
            <a:pPr lvl="1"/>
            <a:r>
              <a:rPr lang="ru-RU" dirty="0"/>
              <a:t>Например, </a:t>
            </a:r>
            <a:r>
              <a:rPr lang="en-US" dirty="0"/>
              <a:t>double </a:t>
            </a:r>
            <a:r>
              <a:rPr lang="ru-RU" dirty="0"/>
              <a:t>в </a:t>
            </a:r>
            <a:r>
              <a:rPr lang="en-US" dirty="0"/>
              <a:t>int</a:t>
            </a:r>
            <a:endParaRPr lang="ru-RU" dirty="0"/>
          </a:p>
          <a:p>
            <a:r>
              <a:rPr lang="ru-RU" dirty="0"/>
              <a:t>Также может применяться для статического преобразования типов указателей в пределах иерархии классов</a:t>
            </a:r>
            <a:endParaRPr lang="en-US" dirty="0"/>
          </a:p>
          <a:p>
            <a:pPr lvl="1"/>
            <a:r>
              <a:rPr lang="ru-RU" dirty="0"/>
              <a:t>Например, </a:t>
            </a:r>
            <a:r>
              <a:rPr lang="en-US" dirty="0"/>
              <a:t>Cat* </a:t>
            </a:r>
            <a:r>
              <a:rPr lang="ru-RU" dirty="0"/>
              <a:t>в </a:t>
            </a:r>
            <a:r>
              <a:rPr lang="en-US" dirty="0"/>
              <a:t>Animal*</a:t>
            </a:r>
            <a:endParaRPr lang="ru-RU" dirty="0"/>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выражения</a:t>
            </a:r>
            <a:endParaRPr lang="en-US" dirty="0"/>
          </a:p>
        </p:txBody>
      </p:sp>
      <p:sp>
        <p:nvSpPr>
          <p:cNvPr id="4" name="Прямоугольник 3"/>
          <p:cNvSpPr/>
          <p:nvPr/>
        </p:nvSpPr>
        <p:spPr>
          <a:xfrm>
            <a:off x="683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dirty="0"/>
              <a:t>Условное выражение имеет вид:</a:t>
            </a:r>
            <a:br>
              <a:rPr lang="ru-RU" sz="2800" dirty="0"/>
            </a:br>
            <a:r>
              <a:rPr lang="ru-RU" sz="2800" dirty="0"/>
              <a:t>выр1 ? выр2 : выр3 </a:t>
            </a:r>
          </a:p>
          <a:p>
            <a:pPr lvl="1" eaLnBrk="1" hangingPunct="1">
              <a:lnSpc>
                <a:spcPct val="90000"/>
              </a:lnSpc>
            </a:pPr>
            <a:r>
              <a:rPr lang="ru-RU" dirty="0"/>
              <a:t>Сначала вычисляется выражение 1</a:t>
            </a:r>
          </a:p>
          <a:p>
            <a:pPr lvl="1" eaLnBrk="1" hangingPunct="1">
              <a:lnSpc>
                <a:spcPct val="90000"/>
              </a:lnSpc>
            </a:pPr>
            <a:r>
              <a:rPr lang="ru-RU" dirty="0"/>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dirty="0"/>
              <a:t>В противном случае вычисляется выражение 3 и становится значением всего условного выражения</a:t>
            </a:r>
          </a:p>
          <a:p>
            <a:pPr eaLnBrk="1" hangingPunct="1">
              <a:lnSpc>
                <a:spcPct val="90000"/>
              </a:lnSpc>
            </a:pPr>
            <a:r>
              <a:rPr lang="ru-RU" sz="2800" dirty="0"/>
              <a:t>Пример</a:t>
            </a:r>
          </a:p>
          <a:p>
            <a:pPr lvl="1" eaLnBrk="1" hangingPunct="1">
              <a:lnSpc>
                <a:spcPct val="90000"/>
              </a:lnSpc>
            </a:pPr>
            <a:r>
              <a:rPr lang="en-US" sz="2600" dirty="0">
                <a:latin typeface="Courier New" pitchFamily="49" charset="0"/>
              </a:rPr>
              <a:t>z = (a &gt; b) ? a : b; /* z = max(a, b)*/</a:t>
            </a:r>
            <a:endParaRPr lang="ru-RU" sz="2600" dirty="0">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val="20000"/>
                    </a:ext>
                  </a:extLst>
                </a:gridCol>
                <a:gridCol w="450850">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45085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3185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1806575">
                  <a:extLst>
                    <a:ext uri="{9D8B030D-6E8A-4147-A177-3AD203B41FA5}">
                      <a16:colId xmlns:a16="http://schemas.microsoft.com/office/drawing/2014/main"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cout</a:t>
            </a:r>
            <a:r>
              <a:rPr lang="en-US" dirty="0"/>
              <a:t> &lt;&lt; "Hello";</a:t>
            </a:r>
          </a:p>
          <a:p>
            <a:pPr lvl="1" eaLnBrk="1" hangingPunct="1">
              <a:lnSpc>
                <a:spcPct val="80000"/>
              </a:lnSpc>
            </a:pPr>
            <a:r>
              <a:rPr lang="en-US" dirty="0" err="1"/>
              <a:t>DrawCat</a:t>
            </a:r>
            <a:r>
              <a:rPr lang="en-US" dirty="0"/>
              <a:t>(cat);</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dirty="0"/>
              <a:t>Позволяет осуществлять многоступенчатое решение</a:t>
            </a:r>
          </a:p>
          <a:p>
            <a:pPr lvl="1" eaLnBrk="1" hangingPunct="1">
              <a:lnSpc>
                <a:spcPct val="90000"/>
              </a:lnSpc>
            </a:pP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524315"/>
          </a:xfrm>
          <a:prstGeom prst="rect">
            <a:avLst/>
          </a:prstGeom>
          <a:noFill/>
          <a:ln w="9525">
            <a:noFill/>
            <a:miter lim="800000"/>
            <a:headEnd/>
            <a:tailEnd/>
          </a:ln>
        </p:spPr>
        <p:txBody>
          <a:bodyPr>
            <a:spAutoFit/>
          </a:bodyPr>
          <a:lstStyle/>
          <a:p>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en-US" sz="1600" b="1" dirty="0">
                <a:latin typeface="Courier New" pitchFamily="49" charset="0"/>
              </a:rPr>
              <a:t>B</a:t>
            </a:r>
            <a:r>
              <a:rPr lang="ru-RU" sz="1600" b="1" dirty="0" err="1">
                <a:latin typeface="Courier New" pitchFamily="49" charset="0"/>
              </a:rPr>
              <a:t>in</a:t>
            </a:r>
            <a:r>
              <a:rPr lang="en-US" sz="1600" b="1" dirty="0" err="1">
                <a:latin typeface="Courier New" pitchFamily="49" charset="0"/>
              </a:rPr>
              <a:t>aryS</a:t>
            </a:r>
            <a:r>
              <a:rPr lang="ru-RU" sz="1600" b="1" dirty="0" err="1">
                <a:latin typeface="Courier New" pitchFamily="49" charset="0"/>
              </a:rPr>
              <a:t>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en-US" sz="1600" b="1" dirty="0">
                <a:latin typeface="Courier New" pitchFamily="49" charset="0"/>
              </a:rPr>
              <a:t> = 0;</a:t>
            </a:r>
          </a:p>
          <a:p>
            <a:r>
              <a:rPr lang="en-US" sz="1600" b="1" dirty="0">
                <a:latin typeface="Courier New" pitchFamily="49" charset="0"/>
              </a:rPr>
              <a:t>	int high = n;</a:t>
            </a:r>
            <a:endParaRPr lang="ru-RU" sz="1600" b="1" dirty="0">
              <a:latin typeface="Courier New" pitchFamily="49" charset="0"/>
            </a:endParaRP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
        <p:nvSpPr>
          <p:cNvPr id="3" name="TextBox 2">
            <a:extLst>
              <a:ext uri="{FF2B5EF4-FFF2-40B4-BE49-F238E27FC236}">
                <a16:creationId xmlns:a16="http://schemas.microsoft.com/office/drawing/2014/main" id="{652FB591-8764-A9CB-1ED7-129984B742F4}"/>
              </a:ext>
            </a:extLst>
          </p:cNvPr>
          <p:cNvSpPr txBox="1"/>
          <p:nvPr/>
        </p:nvSpPr>
        <p:spPr>
          <a:xfrm>
            <a:off x="3995936" y="6400224"/>
            <a:ext cx="5112568" cy="369332"/>
          </a:xfrm>
          <a:prstGeom prst="rect">
            <a:avLst/>
          </a:prstGeom>
          <a:noFill/>
        </p:spPr>
        <p:txBody>
          <a:bodyPr wrap="square">
            <a:spAutoFit/>
          </a:bodyPr>
          <a:lstStyle/>
          <a:p>
            <a:pPr algn="r"/>
            <a:r>
              <a:rPr lang="ru-RU" dirty="0">
                <a:hlinkClick r:id="rId4"/>
              </a:rPr>
              <a:t>https://wandbox.org/permlink/OH7svtLrRjT6b2wV</a:t>
            </a:r>
            <a:r>
              <a:rPr lang="ru-RU" dirty="0"/>
              <a:t> </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8" end="8"/>
                                            </p:txEl>
                                          </p:spTgt>
                                        </p:tgtEl>
                                        <p:attrNameLst>
                                          <p:attrName>style.visibility</p:attrName>
                                        </p:attrNameLst>
                                      </p:cBhvr>
                                      <p:to>
                                        <p:strVal val="visible"/>
                                      </p:to>
                                    </p:set>
                                    <p:animEffect transition="in" filter="fade">
                                      <p:cBhvr>
                                        <p:cTn id="7" dur="500"/>
                                        <p:tgtEl>
                                          <p:spTgt spid="55299">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9" end="9"/>
                                            </p:txEl>
                                          </p:spTgt>
                                        </p:tgtEl>
                                        <p:attrNameLst>
                                          <p:attrName>style.visibility</p:attrName>
                                        </p:attrNameLst>
                                      </p:cBhvr>
                                      <p:to>
                                        <p:strVal val="visible"/>
                                      </p:to>
                                    </p:set>
                                    <p:animEffect transition="in" filter="fade">
                                      <p:cBhvr>
                                        <p:cTn id="12" dur="500"/>
                                        <p:tgtEl>
                                          <p:spTgt spid="55299">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0" end="10"/>
                                            </p:txEl>
                                          </p:spTgt>
                                        </p:tgtEl>
                                        <p:attrNameLst>
                                          <p:attrName>style.visibility</p:attrName>
                                        </p:attrNameLst>
                                      </p:cBhvr>
                                      <p:to>
                                        <p:strVal val="visible"/>
                                      </p:to>
                                    </p:set>
                                    <p:animEffect transition="in" filter="fade">
                                      <p:cBhvr>
                                        <p:cTn id="15" dur="500"/>
                                        <p:tgtEl>
                                          <p:spTgt spid="55299">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1" end="11"/>
                                            </p:txEl>
                                          </p:spTgt>
                                        </p:tgtEl>
                                        <p:attrNameLst>
                                          <p:attrName>style.visibility</p:attrName>
                                        </p:attrNameLst>
                                      </p:cBhvr>
                                      <p:to>
                                        <p:strVal val="visible"/>
                                      </p:to>
                                    </p:set>
                                    <p:animEffect transition="in" filter="fade">
                                      <p:cBhvr>
                                        <p:cTn id="20" dur="500"/>
                                        <p:tgtEl>
                                          <p:spTgt spid="55299">
                                            <p:txEl>
                                              <p:pRg st="11" end="1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2" end="12"/>
                                            </p:txEl>
                                          </p:spTgt>
                                        </p:tgtEl>
                                        <p:attrNameLst>
                                          <p:attrName>style.visibility</p:attrName>
                                        </p:attrNameLst>
                                      </p:cBhvr>
                                      <p:to>
                                        <p:strVal val="visible"/>
                                      </p:to>
                                    </p:set>
                                    <p:animEffect transition="in" filter="fade">
                                      <p:cBhvr>
                                        <p:cTn id="23" dur="500"/>
                                        <p:tgtEl>
                                          <p:spTgt spid="55299">
                                            <p:txEl>
                                              <p:pRg st="12" end="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3" end="13"/>
                                            </p:txEl>
                                          </p:spTgt>
                                        </p:tgtEl>
                                        <p:attrNameLst>
                                          <p:attrName>style.visibility</p:attrName>
                                        </p:attrNameLst>
                                      </p:cBhvr>
                                      <p:to>
                                        <p:strVal val="visible"/>
                                      </p:to>
                                    </p:set>
                                    <p:animEffect transition="in" filter="fade">
                                      <p:cBhvr>
                                        <p:cTn id="28" dur="500"/>
                                        <p:tgtEl>
                                          <p:spTgt spid="55299">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4" end="14"/>
                                            </p:txEl>
                                          </p:spTgt>
                                        </p:tgtEl>
                                        <p:attrNameLst>
                                          <p:attrName>style.visibility</p:attrName>
                                        </p:attrNameLst>
                                      </p:cBhvr>
                                      <p:to>
                                        <p:strVal val="visible"/>
                                      </p:to>
                                    </p:set>
                                    <p:animEffect transition="in" filter="fade">
                                      <p:cBhvr>
                                        <p:cTn id="31" dur="500"/>
                                        <p:tgtEl>
                                          <p:spTgt spid="552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 определение чётности числа</a:t>
            </a:r>
          </a:p>
        </p:txBody>
      </p:sp>
      <p:sp>
        <p:nvSpPr>
          <p:cNvPr id="6" name="Rectangle 5"/>
          <p:cNvSpPr/>
          <p:nvPr/>
        </p:nvSpPr>
        <p:spPr>
          <a:xfrm>
            <a:off x="423304" y="1502688"/>
            <a:ext cx="8613192" cy="5355312"/>
          </a:xfrm>
          <a:prstGeom prst="rect">
            <a:avLst/>
          </a:prstGeom>
        </p:spPr>
        <p:txBody>
          <a:bodyPr wrap="square">
            <a:spAutoFit/>
          </a:bodyPr>
          <a:lstStyle/>
          <a:p>
            <a:pPr>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Считываем целое число из стандартного ввода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операция взятия остатка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Выходим из программы с 0 кодом возврата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04A82EC9-FC08-28E8-27D1-96711C2795E6}"/>
              </a:ext>
            </a:extLst>
          </p:cNvPr>
          <p:cNvSpPr txBox="1"/>
          <p:nvPr/>
        </p:nvSpPr>
        <p:spPr>
          <a:xfrm>
            <a:off x="4211960" y="1502688"/>
            <a:ext cx="5040560" cy="369332"/>
          </a:xfrm>
          <a:prstGeom prst="rect">
            <a:avLst/>
          </a:prstGeom>
          <a:noFill/>
        </p:spPr>
        <p:txBody>
          <a:bodyPr wrap="square" rtlCol="0">
            <a:spAutoFit/>
          </a:bodyPr>
          <a:lstStyle/>
          <a:p>
            <a:r>
              <a:rPr lang="de-DE" dirty="0">
                <a:hlinkClick r:id="rId3"/>
              </a:rPr>
              <a:t>https://wandbox.org/permlink/3miY7XP0KvBtDx4e</a:t>
            </a:r>
            <a:r>
              <a:rPr lang="de-DE" dirty="0"/>
              <a:t> </a:t>
            </a:r>
            <a:endParaRPr lang="ru-RU" dirty="0"/>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555641"/>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Вышенаписанный цикл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аналогичес</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следующему:</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for (auto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characterOccurrences.begin</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characterOccurrences.end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auto &amp;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charOcc.first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 "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charOcc.second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4163630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401205"/>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058E7D57-8566-E40B-58B4-0495B8288A24}"/>
              </a:ext>
            </a:extLst>
          </p:cNvPr>
          <p:cNvSpPr txBox="1"/>
          <p:nvPr/>
        </p:nvSpPr>
        <p:spPr>
          <a:xfrm>
            <a:off x="3851920" y="6358709"/>
            <a:ext cx="5184576" cy="369332"/>
          </a:xfrm>
          <a:prstGeom prst="rect">
            <a:avLst/>
          </a:prstGeom>
          <a:noFill/>
        </p:spPr>
        <p:txBody>
          <a:bodyPr wrap="square">
            <a:spAutoFit/>
          </a:bodyPr>
          <a:lstStyle/>
          <a:p>
            <a:pPr algn="r"/>
            <a:r>
              <a:rPr lang="ru-RU" dirty="0">
                <a:hlinkClick r:id="rId2"/>
              </a:rPr>
              <a:t>https://wandbox.org/permlink/cmBWCRvwemRUAjVJ</a:t>
            </a:r>
            <a:r>
              <a:rPr lang="en-US" dirty="0"/>
              <a:t> </a:t>
            </a:r>
            <a:endParaRPr lang="ru-RU" dirty="0"/>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899325"/>
          </a:xfrm>
          <a:prstGeom prst="rect">
            <a:avLst/>
          </a:prstGeom>
        </p:spPr>
        <p:txBody>
          <a:bodyPr wrap="square">
            <a:spAutoFit/>
          </a:bodyPr>
          <a:lstStyle/>
          <a:p>
            <a:pPr defTabSz="520700">
              <a:spcAft>
                <a:spcPts val="0"/>
              </a:spcAft>
            </a:pPr>
            <a:r>
              <a:rPr lang="ru-RU" sz="1400" dirty="0">
                <a:solidFill>
                  <a:srgbClr val="008000"/>
                </a:solidFill>
                <a:effectLst/>
                <a:latin typeface="Consolas"/>
                <a:ea typeface="Calibri"/>
                <a:cs typeface="Times New Roman"/>
              </a:rPr>
              <a:t>// Структуры в качестве параметров функций и возвращаемых значений</a:t>
            </a:r>
            <a:endParaRPr lang="ru-RU" sz="1400" dirty="0">
              <a:ea typeface="Calibri"/>
              <a:cs typeface="Times New Roman"/>
            </a:endParaRPr>
          </a:p>
          <a:p>
            <a:pPr defTabSz="493713">
              <a:spcAft>
                <a:spcPts val="0"/>
              </a:spcAft>
              <a:tabLst>
                <a:tab pos="506413" algn="l"/>
              </a:tabLst>
            </a:pP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return</a:t>
            </a:r>
            <a:r>
              <a:rPr lang="en-US" sz="1400" dirty="0">
                <a:solidFill>
                  <a:srgbClr val="000000"/>
                </a:solidFill>
                <a:effectLst/>
                <a:latin typeface="Consolas"/>
                <a:ea typeface="Calibri"/>
                <a:cs typeface="Times New Roman"/>
              </a:rPr>
              <a:t> </a:t>
            </a:r>
            <a:r>
              <a:rPr lang="en-US" sz="1400" i="1" dirty="0" err="1">
                <a:solidFill>
                  <a:srgbClr val="880000"/>
                </a:solidFill>
                <a:effectLst/>
                <a:latin typeface="Consolas"/>
                <a:ea typeface="Calibri"/>
                <a:cs typeface="Times New Roman"/>
              </a:rPr>
              <a:t>hypot</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ru-RU" sz="1400" dirty="0">
                <a:solidFill>
                  <a:srgbClr val="000000"/>
                </a:solidFill>
                <a:effectLst/>
                <a:latin typeface="Consolas"/>
                <a:ea typeface="Calibri"/>
                <a:cs typeface="Times New Roman"/>
              </a:rPr>
              <a:t>}</a:t>
            </a:r>
            <a:endParaRPr lang="ru-RU" sz="1400" dirty="0">
              <a:ea typeface="Calibri"/>
              <a:cs typeface="Times New Roman"/>
            </a:endParaRPr>
          </a:p>
          <a:p>
            <a:pPr lvl="0">
              <a:tabLst>
                <a:tab pos="457200" algn="l"/>
              </a:tabLst>
            </a:pPr>
            <a:r>
              <a:rPr lang="en-US" sz="1400" dirty="0">
                <a:solidFill>
                  <a:srgbClr val="216F85"/>
                </a:solidFill>
                <a:latin typeface="Consolas"/>
                <a:ea typeface="Calibri"/>
                <a:cs typeface="Times New Roman"/>
              </a:rPr>
              <a:t>Point</a:t>
            </a:r>
            <a:r>
              <a:rPr lang="en-US" sz="1400" dirty="0">
                <a:solidFill>
                  <a:srgbClr val="000000"/>
                </a:solidFill>
                <a:latin typeface="Consolas"/>
                <a:ea typeface="Calibri"/>
                <a:cs typeface="Times New Roman"/>
              </a:rPr>
              <a:t> </a:t>
            </a:r>
            <a:r>
              <a:rPr lang="en-US" sz="1400" dirty="0" err="1">
                <a:solidFill>
                  <a:srgbClr val="880000"/>
                </a:solidFill>
                <a:latin typeface="Consolas"/>
                <a:ea typeface="Calibri"/>
                <a:cs typeface="Times New Roman"/>
              </a:rPr>
              <a:t>CalculateTriangleCenter</a:t>
            </a:r>
            <a:r>
              <a:rPr lang="en-US" sz="1400" dirty="0">
                <a:solidFill>
                  <a:srgbClr val="000000"/>
                </a:solidFill>
                <a:latin typeface="Consolas"/>
                <a:ea typeface="Calibri"/>
                <a:cs typeface="Times New Roman"/>
              </a:rPr>
              <a:t>(</a:t>
            </a:r>
            <a:r>
              <a:rPr lang="en-US" sz="1400" dirty="0" err="1">
                <a:solidFill>
                  <a:srgbClr val="0000FF"/>
                </a:solidFill>
                <a:latin typeface="Consolas"/>
                <a:ea typeface="Calibri"/>
                <a:cs typeface="Times New Roman"/>
              </a:rPr>
              <a:t>const</a:t>
            </a:r>
            <a:r>
              <a:rPr lang="en-US" sz="1400" dirty="0">
                <a:solidFill>
                  <a:srgbClr val="000000"/>
                </a:solidFill>
                <a:latin typeface="Consolas"/>
                <a:ea typeface="Calibri"/>
                <a:cs typeface="Times New Roman"/>
              </a:rPr>
              <a:t> </a:t>
            </a:r>
            <a:r>
              <a:rPr lang="en-US" sz="1400" dirty="0">
                <a:solidFill>
                  <a:srgbClr val="216F85"/>
                </a:solidFill>
                <a:latin typeface="Consolas"/>
                <a:ea typeface="Calibri"/>
                <a:cs typeface="Times New Roman"/>
              </a:rPr>
              <a:t>Triangle</a:t>
            </a:r>
            <a:r>
              <a:rPr lang="en-US" sz="1400" dirty="0">
                <a:solidFill>
                  <a:srgbClr val="000000"/>
                </a:solidFill>
                <a:latin typeface="Consolas"/>
                <a:ea typeface="Calibri"/>
                <a:cs typeface="Times New Roman"/>
              </a:rPr>
              <a:t> &amp;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FF"/>
                </a:solidFill>
                <a:latin typeface="Consolas"/>
                <a:ea typeface="Calibri"/>
                <a:cs typeface="Times New Roman"/>
              </a:rPr>
              <a:t>return</a:t>
            </a:r>
            <a:r>
              <a:rPr lang="ru-RU" sz="1400" dirty="0">
                <a:solidFill>
                  <a:srgbClr val="0000FF"/>
                </a:solidFill>
                <a:latin typeface="Consolas"/>
                <a:ea typeface="Calibri"/>
                <a:cs typeface="Times New Roman"/>
              </a:rPr>
              <a:t> </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ru-RU"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spcAft>
                <a:spcPts val="1000"/>
              </a:spcAft>
              <a:tabLst>
                <a:tab pos="457200" algn="l"/>
              </a:tabLst>
            </a:pPr>
            <a:r>
              <a:rPr lang="ru-RU" sz="1400" dirty="0">
                <a:solidFill>
                  <a:srgbClr val="000000"/>
                </a:solidFill>
                <a:latin typeface="Consolas"/>
                <a:ea typeface="Calibri"/>
                <a:cs typeface="Times New Roman"/>
              </a:rPr>
              <a:t>}</a:t>
            </a:r>
            <a:endParaRPr lang="ru-RU" sz="1400" dirty="0">
              <a:ea typeface="Calibri"/>
              <a:cs typeface="Times New Roman"/>
            </a:endParaRPr>
          </a:p>
          <a:p>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i="1" dirty="0">
                <a:solidFill>
                  <a:srgbClr val="880000"/>
                </a:solidFill>
                <a:highlight>
                  <a:srgbClr val="FFFFFF"/>
                </a:highlight>
                <a:latin typeface="Consolas"/>
              </a:rPr>
              <a:t>main</a:t>
            </a:r>
            <a:r>
              <a:rPr lang="en-US" sz="1400" i="0" dirty="0">
                <a:solidFill>
                  <a:srgbClr val="000000"/>
                </a:solidFill>
                <a:highlight>
                  <a:srgbClr val="FFFFFF"/>
                </a:highlight>
                <a:latin typeface="Consolas"/>
              </a:rPr>
              <a:t>()</a:t>
            </a:r>
          </a:p>
          <a:p>
            <a:r>
              <a:rPr lang="ru-RU" sz="1400" i="0" dirty="0">
                <a:solidFill>
                  <a:srgbClr val="000000"/>
                </a:solidFill>
                <a:highlight>
                  <a:srgbClr val="FFFFFF"/>
                </a:highlight>
                <a:latin typeface="Consolas"/>
              </a:rPr>
              <a:t>{</a:t>
            </a: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Triangle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 0, 0 }, { 10, -20 }, {20, 20}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auto</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10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При передаче в функцию можно создать экземпляр структуры без объявления переменной</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В этом случае в функцию будет передана ссылка временный объект</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 { 0, 0 }, { -20, 10 }, { 20, 20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10);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1, 1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4, 5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Проверка чисел с плавающей запятой на приблизительное равенство</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i="1" dirty="0">
                <a:solidFill>
                  <a:srgbClr val="880000"/>
                </a:solidFill>
                <a:effectLst/>
                <a:latin typeface="Consolas"/>
                <a:ea typeface="Calibri"/>
                <a:cs typeface="Times New Roman"/>
              </a:rPr>
              <a:t>abs</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- 5.0) &lt;= </a:t>
            </a:r>
            <a:r>
              <a:rPr lang="en-US" sz="1400" i="1" dirty="0">
                <a:solidFill>
                  <a:srgbClr val="6F008A"/>
                </a:solidFill>
                <a:effectLst/>
                <a:latin typeface="Consolas"/>
                <a:ea typeface="Calibri"/>
                <a:cs typeface="Times New Roman"/>
              </a:rPr>
              <a:t>DBL_EPSILON</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1000"/>
              </a:spcAft>
            </a:pPr>
            <a:r>
              <a:rPr lang="ru-RU" sz="1400" dirty="0">
                <a:solidFill>
                  <a:srgbClr val="000000"/>
                </a:solidFill>
                <a:effectLst/>
                <a:latin typeface="Consolas"/>
                <a:ea typeface="Calibri"/>
                <a:cs typeface="Times New Roman"/>
              </a:rPr>
              <a:t>}</a:t>
            </a:r>
            <a:r>
              <a:rPr lang="ru-RU" sz="1400" dirty="0">
                <a:ea typeface="Calibri"/>
                <a:cs typeface="Times New Roman"/>
              </a:rPr>
              <a:t> </a:t>
            </a:r>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void</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2900</TotalTime>
  <Words>29498</Words>
  <Application>Microsoft Office PowerPoint</Application>
  <PresentationFormat>On-screen Show (4:3)</PresentationFormat>
  <Paragraphs>3758</Paragraphs>
  <Slides>238</Slides>
  <Notes>175</Notes>
  <HiddenSlides>18</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238</vt:i4>
      </vt:variant>
    </vt:vector>
  </HeadingPairs>
  <TitlesOfParts>
    <vt:vector size="250" baseType="lpstr">
      <vt:lpstr>SFMono-Regular</vt:lpstr>
      <vt:lpstr>Arial</vt:lpstr>
      <vt:lpstr>Arial Narrow</vt:lpstr>
      <vt:lpstr>Calibri</vt:lpstr>
      <vt:lpstr>Consolas</vt:lpstr>
      <vt:lpstr>Courier New</vt:lpstr>
      <vt:lpstr>Lucida Console</vt:lpstr>
      <vt:lpstr>Tahoma</vt:lpstr>
      <vt:lpstr>Wingdings</vt:lpstr>
      <vt:lpstr>Wingdings 2</vt:lpstr>
      <vt:lpstr>Wingdings 3</vt: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PowerPoint Presentation</vt:lpstr>
      <vt:lpstr>Что выведет программа?</vt:lpstr>
      <vt:lpstr>Представление строкового литерала в памяти</vt:lpstr>
      <vt:lpstr>Типы данных</vt:lpstr>
      <vt:lpstr>Типы данных языка C++</vt:lpstr>
      <vt:lpstr>Скалярные типы данных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Числа с плавающей запятой</vt:lpstr>
      <vt:lpstr>Примеры использования</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обычного enum</vt:lpstr>
      <vt:lpstr>Scoped enum</vt:lpstr>
      <vt:lpstr>Операторы</vt:lpstr>
      <vt:lpstr>Основные операторы</vt:lpstr>
      <vt:lpstr>Арифметические операторы</vt:lpstr>
      <vt:lpstr>Пример</vt:lpstr>
      <vt:lpstr>Операторы отношения </vt:lpstr>
      <vt:lpstr>Логические операторы</vt:lpstr>
      <vt:lpstr>Нахождение максимума 3-х чисел</vt:lpstr>
      <vt:lpstr>Определяем високосный год</vt:lpstr>
      <vt:lpstr>Операторы инкремента и декремента</vt:lpstr>
      <vt:lpstr>PowerPoint Presentation</vt:lpstr>
      <vt:lpstr>Операторы обработки битов</vt:lpstr>
      <vt:lpstr>Пример: функция getbits</vt:lpstr>
      <vt:lpstr>Операторы и выражения присваивания</vt:lpstr>
      <vt:lpstr>Пример: функция bitcount</vt:lpstr>
      <vt:lpstr>Преобразование типов</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Пример</vt:lpstr>
      <vt:lpstr>Преобразование типов в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PowerPoint Presentation</vt:lpstr>
      <vt:lpstr>PowerPoint Presentation</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PowerPoint Presentation</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PowerPoint Presentation</vt:lpstr>
      <vt:lpstr>PowerPoint Presentation</vt:lpstr>
      <vt:lpstr>PowerPoint Presentation</vt:lpstr>
      <vt:lpstr>PowerPoint Presentation</vt:lpstr>
      <vt:lpstr>PowerPoint Presentation</vt:lpstr>
      <vt:lpstr>PowerPoint Presentation</vt:lpstr>
      <vt:lpstr>Объединения</vt:lpstr>
      <vt:lpstr>Объединения</vt:lpstr>
      <vt:lpstr>PowerPoint Presentation</vt:lpstr>
      <vt:lpstr>Пример 2</vt:lpstr>
      <vt:lpstr>Массивы</vt:lpstr>
      <vt:lpstr>Массивы</vt:lpstr>
      <vt:lpstr>PowerPoint Presentation</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Обмен значений переменных</vt:lpstr>
      <vt:lpstr>Константные ссылки в качестве параметров функций</vt:lpstr>
      <vt:lpstr>Вывод структуры</vt:lpstr>
      <vt:lpstr>Инициализация ссылки</vt:lpstr>
      <vt:lpstr>Пример</vt:lpstr>
      <vt:lpstr>Ссылки на временные объекты</vt:lpstr>
      <vt:lpstr>Пример 1</vt:lpstr>
      <vt:lpstr>Пример 2</vt:lpstr>
      <vt:lpstr>Пространства имен</vt:lpstr>
      <vt:lpstr>Пространства имен</vt:lpstr>
      <vt:lpstr>PowerPoint Presentation</vt:lpstr>
      <vt:lpstr>Стандартная библиотека</vt:lpstr>
      <vt:lpstr>Стандартная библиотека шаблонов (STL)</vt:lpstr>
      <vt:lpstr>Контейнеры</vt:lpstr>
      <vt:lpstr>Основные контейнеры STL</vt:lpstr>
      <vt:lpstr>Строка std::string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std::vector</vt:lpstr>
      <vt:lpstr>Вектор std::vector</vt:lpstr>
      <vt:lpstr>Пример</vt:lpstr>
      <vt:lpstr>PowerPoint Presentation</vt:lpstr>
      <vt:lpstr>Классы std::map и std::multimap</vt:lpstr>
      <vt:lpstr>Пример</vt:lpstr>
      <vt:lpstr>Пример – подсчет частоты встречаемости символов</vt:lpstr>
      <vt:lpstr>PowerPoint Presentation</vt:lpstr>
      <vt:lpstr>PowerPoint Presentation</vt:lpstr>
      <vt:lpstr>Двусвязный список std::list</vt:lpstr>
      <vt:lpstr>Пример</vt:lpstr>
      <vt:lpstr>PowerPoint Presentation</vt:lpstr>
      <vt:lpstr>Двусторонняя очередь (double-ended queue) std::deque</vt:lpstr>
      <vt:lpstr>Классы std::unordered_map и std::unordered_multimap</vt:lpstr>
      <vt:lpstr>PowerPoint Presentation</vt:lpstr>
      <vt:lpstr>PowerPoint Presentation</vt:lpstr>
      <vt:lpstr>PowerPoint Presentation</vt:lpstr>
      <vt:lpstr>Классы множеств std::set и std::multiset</vt:lpstr>
      <vt:lpstr>Пример</vt:lpstr>
      <vt:lpstr>Итераторы</vt:lpstr>
      <vt:lpstr>Алгоритмы</vt:lpstr>
      <vt:lpstr>Пример: сортировка массива с использованием STL</vt:lpstr>
      <vt:lpstr>PowerPoint Presentation</vt:lpstr>
      <vt:lpstr>Пример</vt:lpstr>
      <vt:lpstr>PowerPoint Presentation</vt:lpstr>
      <vt:lpstr>PowerPoint Presentation</vt:lpstr>
      <vt:lpstr>PowerPoint Presentation</vt:lpstr>
      <vt:lpstr>Контейнеры STL и умные указатели</vt:lpstr>
      <vt:lpstr>PowerPoint Presentation</vt:lpstr>
      <vt:lpstr>Ссылки</vt:lpstr>
      <vt:lpstr>Указатели, динамическая память</vt:lpstr>
      <vt:lpstr>Модель памяти C++</vt:lpstr>
      <vt:lpstr>Модель памяти</vt:lpstr>
      <vt:lpstr>Объекты в памяти</vt:lpstr>
      <vt:lpstr>Объекты в памяти</vt:lpstr>
      <vt:lpstr>Размеры и выравнивание объектов</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Указатель на константу</vt:lpstr>
      <vt:lpstr>Константный указатель на неконстантный объект</vt:lpstr>
      <vt:lpstr>Изменение значения указателя</vt:lpstr>
      <vt:lpstr>Изменение указателя на константу</vt:lpstr>
      <vt:lpstr>Константные указатели</vt:lpstr>
      <vt:lpstr>Константные указатели на константу</vt:lpstr>
      <vt:lpstr>Определение типа указателя</vt:lpstr>
      <vt:lpstr>Константность и указатели - итоги</vt:lpstr>
      <vt:lpstr>PowerPoint Presentation</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PowerPoint Presentation</vt:lpstr>
      <vt:lpstr>Копирование указателей</vt:lpstr>
      <vt:lpstr>Указатели и аргументы функций</vt:lpstr>
      <vt:lpstr>Указатели на функции</vt:lpstr>
      <vt:lpstr>PowerPoint Presentation</vt:lpstr>
      <vt:lpstr>PowerPoint Presentation</vt:lpstr>
      <vt:lpstr>PowerPoint Presentation</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PowerPoint Presentation</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Alexey Malov</cp:lastModifiedBy>
  <cp:revision>125</cp:revision>
  <dcterms:created xsi:type="dcterms:W3CDTF">2016-02-02T19:36:42Z</dcterms:created>
  <dcterms:modified xsi:type="dcterms:W3CDTF">2023-02-10T06:16:29Z</dcterms:modified>
</cp:coreProperties>
</file>