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0279975" cy="42808525"/>
  <p:notesSz cx="6794500" cy="9931400"/>
  <p:defaultTextStyle>
    <a:defPPr>
      <a:defRPr lang="de-DE"/>
    </a:defPPr>
    <a:lvl1pPr marL="0" algn="l" defTabSz="3986269" rtl="0" eaLnBrk="1" latinLnBrk="0" hangingPunct="1">
      <a:defRPr sz="8100" kern="1200">
        <a:solidFill>
          <a:schemeClr val="tx1"/>
        </a:solidFill>
        <a:latin typeface="+mn-lt"/>
        <a:ea typeface="+mn-ea"/>
        <a:cs typeface="+mn-cs"/>
      </a:defRPr>
    </a:lvl1pPr>
    <a:lvl2pPr marL="1993133" algn="l" defTabSz="3986269" rtl="0" eaLnBrk="1" latinLnBrk="0" hangingPunct="1">
      <a:defRPr sz="8100" kern="1200">
        <a:solidFill>
          <a:schemeClr val="tx1"/>
        </a:solidFill>
        <a:latin typeface="+mn-lt"/>
        <a:ea typeface="+mn-ea"/>
        <a:cs typeface="+mn-cs"/>
      </a:defRPr>
    </a:lvl2pPr>
    <a:lvl3pPr marL="3986269" algn="l" defTabSz="3986269" rtl="0" eaLnBrk="1" latinLnBrk="0" hangingPunct="1">
      <a:defRPr sz="8100" kern="1200">
        <a:solidFill>
          <a:schemeClr val="tx1"/>
        </a:solidFill>
        <a:latin typeface="+mn-lt"/>
        <a:ea typeface="+mn-ea"/>
        <a:cs typeface="+mn-cs"/>
      </a:defRPr>
    </a:lvl3pPr>
    <a:lvl4pPr marL="5979402" algn="l" defTabSz="3986269" rtl="0" eaLnBrk="1" latinLnBrk="0" hangingPunct="1">
      <a:defRPr sz="8100" kern="1200">
        <a:solidFill>
          <a:schemeClr val="tx1"/>
        </a:solidFill>
        <a:latin typeface="+mn-lt"/>
        <a:ea typeface="+mn-ea"/>
        <a:cs typeface="+mn-cs"/>
      </a:defRPr>
    </a:lvl4pPr>
    <a:lvl5pPr marL="7972538" algn="l" defTabSz="3986269" rtl="0" eaLnBrk="1" latinLnBrk="0" hangingPunct="1">
      <a:defRPr sz="8100" kern="1200">
        <a:solidFill>
          <a:schemeClr val="tx1"/>
        </a:solidFill>
        <a:latin typeface="+mn-lt"/>
        <a:ea typeface="+mn-ea"/>
        <a:cs typeface="+mn-cs"/>
      </a:defRPr>
    </a:lvl5pPr>
    <a:lvl6pPr marL="9965673" algn="l" defTabSz="3986269" rtl="0" eaLnBrk="1" latinLnBrk="0" hangingPunct="1">
      <a:defRPr sz="8100" kern="1200">
        <a:solidFill>
          <a:schemeClr val="tx1"/>
        </a:solidFill>
        <a:latin typeface="+mn-lt"/>
        <a:ea typeface="+mn-ea"/>
        <a:cs typeface="+mn-cs"/>
      </a:defRPr>
    </a:lvl6pPr>
    <a:lvl7pPr marL="11958806" algn="l" defTabSz="3986269" rtl="0" eaLnBrk="1" latinLnBrk="0" hangingPunct="1">
      <a:defRPr sz="8100" kern="1200">
        <a:solidFill>
          <a:schemeClr val="tx1"/>
        </a:solidFill>
        <a:latin typeface="+mn-lt"/>
        <a:ea typeface="+mn-ea"/>
        <a:cs typeface="+mn-cs"/>
      </a:defRPr>
    </a:lvl7pPr>
    <a:lvl8pPr marL="13951945" algn="l" defTabSz="3986269" rtl="0" eaLnBrk="1" latinLnBrk="0" hangingPunct="1">
      <a:defRPr sz="8100" kern="1200">
        <a:solidFill>
          <a:schemeClr val="tx1"/>
        </a:solidFill>
        <a:latin typeface="+mn-lt"/>
        <a:ea typeface="+mn-ea"/>
        <a:cs typeface="+mn-cs"/>
      </a:defRPr>
    </a:lvl8pPr>
    <a:lvl9pPr marL="15945081" algn="l" defTabSz="3986269"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7">
          <p15:clr>
            <a:srgbClr val="A4A3A4"/>
          </p15:clr>
        </p15:guide>
        <p15:guide id="3" orient="horz" pos="13483">
          <p15:clr>
            <a:srgbClr val="A4A3A4"/>
          </p15:clr>
        </p15:guide>
        <p15:guide id="4"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23B46"/>
    <a:srgbClr val="008143"/>
    <a:srgbClr val="56C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8" d="100"/>
          <a:sy n="18" d="100"/>
        </p:scale>
        <p:origin x="3108" y="72"/>
      </p:cViewPr>
      <p:guideLst>
        <p:guide orient="horz" pos="9537"/>
        <p:guide pos="6737"/>
        <p:guide orient="horz" pos="13483"/>
        <p:guide pos="95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486" cy="497572"/>
          </a:xfrm>
          <a:prstGeom prst="rect">
            <a:avLst/>
          </a:prstGeom>
        </p:spPr>
        <p:txBody>
          <a:bodyPr vert="horz" lIns="88213" tIns="44106" rIns="88213" bIns="44106" rtlCol="0"/>
          <a:lstStyle>
            <a:lvl1pPr algn="l">
              <a:defRPr sz="1200"/>
            </a:lvl1pPr>
          </a:lstStyle>
          <a:p>
            <a:endParaRPr lang="en-US"/>
          </a:p>
        </p:txBody>
      </p:sp>
      <p:sp>
        <p:nvSpPr>
          <p:cNvPr id="3" name="Date Placeholder 2"/>
          <p:cNvSpPr>
            <a:spLocks noGrp="1"/>
          </p:cNvSpPr>
          <p:nvPr>
            <p:ph type="dt" idx="1"/>
          </p:nvPr>
        </p:nvSpPr>
        <p:spPr>
          <a:xfrm>
            <a:off x="3848497" y="1"/>
            <a:ext cx="2944486" cy="497572"/>
          </a:xfrm>
          <a:prstGeom prst="rect">
            <a:avLst/>
          </a:prstGeom>
        </p:spPr>
        <p:txBody>
          <a:bodyPr vert="horz" lIns="88213" tIns="44106" rIns="88213" bIns="44106" rtlCol="0"/>
          <a:lstStyle>
            <a:lvl1pPr algn="r">
              <a:defRPr sz="1200"/>
            </a:lvl1pPr>
          </a:lstStyle>
          <a:p>
            <a:fld id="{90A732F6-8200-459A-9610-E3E38B2FDBBD}" type="datetimeFigureOut">
              <a:rPr lang="en-US" smtClean="0"/>
              <a:t>6/24/2018</a:t>
            </a:fld>
            <a:endParaRPr lang="en-US"/>
          </a:p>
        </p:txBody>
      </p:sp>
      <p:sp>
        <p:nvSpPr>
          <p:cNvPr id="4" name="Slide Image Placeholder 3"/>
          <p:cNvSpPr>
            <a:spLocks noGrp="1" noRot="1" noChangeAspect="1"/>
          </p:cNvSpPr>
          <p:nvPr>
            <p:ph type="sldImg" idx="2"/>
          </p:nvPr>
        </p:nvSpPr>
        <p:spPr>
          <a:xfrm>
            <a:off x="2212975" y="1241425"/>
            <a:ext cx="2368550" cy="3351213"/>
          </a:xfrm>
          <a:prstGeom prst="rect">
            <a:avLst/>
          </a:prstGeom>
          <a:noFill/>
          <a:ln w="12700">
            <a:solidFill>
              <a:prstClr val="black"/>
            </a:solidFill>
          </a:ln>
        </p:spPr>
        <p:txBody>
          <a:bodyPr vert="horz" lIns="88213" tIns="44106" rIns="88213" bIns="44106" rtlCol="0" anchor="ctr"/>
          <a:lstStyle/>
          <a:p>
            <a:endParaRPr lang="en-US"/>
          </a:p>
        </p:txBody>
      </p:sp>
      <p:sp>
        <p:nvSpPr>
          <p:cNvPr id="5" name="Notes Placeholder 4"/>
          <p:cNvSpPr>
            <a:spLocks noGrp="1"/>
          </p:cNvSpPr>
          <p:nvPr>
            <p:ph type="body" sz="quarter" idx="3"/>
          </p:nvPr>
        </p:nvSpPr>
        <p:spPr>
          <a:xfrm>
            <a:off x="679146" y="4780075"/>
            <a:ext cx="5436208" cy="3909709"/>
          </a:xfrm>
          <a:prstGeom prst="rect">
            <a:avLst/>
          </a:prstGeom>
        </p:spPr>
        <p:txBody>
          <a:bodyPr vert="horz" lIns="88213" tIns="44106" rIns="88213" bIns="4410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3830"/>
            <a:ext cx="2944486" cy="497572"/>
          </a:xfrm>
          <a:prstGeom prst="rect">
            <a:avLst/>
          </a:prstGeom>
        </p:spPr>
        <p:txBody>
          <a:bodyPr vert="horz" lIns="88213" tIns="44106" rIns="88213" bIns="44106" rtlCol="0" anchor="b"/>
          <a:lstStyle>
            <a:lvl1pPr algn="l">
              <a:defRPr sz="1200"/>
            </a:lvl1pPr>
          </a:lstStyle>
          <a:p>
            <a:endParaRPr lang="en-US"/>
          </a:p>
        </p:txBody>
      </p:sp>
      <p:sp>
        <p:nvSpPr>
          <p:cNvPr id="7" name="Slide Number Placeholder 6"/>
          <p:cNvSpPr>
            <a:spLocks noGrp="1"/>
          </p:cNvSpPr>
          <p:nvPr>
            <p:ph type="sldNum" sz="quarter" idx="5"/>
          </p:nvPr>
        </p:nvSpPr>
        <p:spPr>
          <a:xfrm>
            <a:off x="3848497" y="9433830"/>
            <a:ext cx="2944486" cy="497572"/>
          </a:xfrm>
          <a:prstGeom prst="rect">
            <a:avLst/>
          </a:prstGeom>
        </p:spPr>
        <p:txBody>
          <a:bodyPr vert="horz" lIns="88213" tIns="44106" rIns="88213" bIns="44106" rtlCol="0" anchor="b"/>
          <a:lstStyle>
            <a:lvl1pPr algn="r">
              <a:defRPr sz="1200"/>
            </a:lvl1pPr>
          </a:lstStyle>
          <a:p>
            <a:fld id="{5D23958B-ACFA-4AF1-8181-91A58ADCC112}" type="slidenum">
              <a:rPr lang="en-US" smtClean="0"/>
              <a:t>‹Nr.›</a:t>
            </a:fld>
            <a:endParaRPr lang="en-US"/>
          </a:p>
        </p:txBody>
      </p:sp>
    </p:spTree>
    <p:extLst>
      <p:ext uri="{BB962C8B-B14F-4D97-AF65-F5344CB8AC3E}">
        <p14:creationId xmlns:p14="http://schemas.microsoft.com/office/powerpoint/2010/main" val="3354429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3958B-ACFA-4AF1-8181-91A58ADCC112}" type="slidenum">
              <a:rPr lang="en-US" smtClean="0"/>
              <a:t>1</a:t>
            </a:fld>
            <a:endParaRPr lang="en-US"/>
          </a:p>
        </p:txBody>
      </p:sp>
    </p:spTree>
    <p:extLst>
      <p:ext uri="{BB962C8B-B14F-4D97-AF65-F5344CB8AC3E}">
        <p14:creationId xmlns:p14="http://schemas.microsoft.com/office/powerpoint/2010/main" val="164448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riante_01">
    <p:spTree>
      <p:nvGrpSpPr>
        <p:cNvPr id="1" name=""/>
        <p:cNvGrpSpPr/>
        <p:nvPr/>
      </p:nvGrpSpPr>
      <p:grpSpPr>
        <a:xfrm>
          <a:off x="0" y="0"/>
          <a:ext cx="0" cy="0"/>
          <a:chOff x="0" y="0"/>
          <a:chExt cx="0" cy="0"/>
        </a:xfrm>
      </p:grpSpPr>
      <p:sp>
        <p:nvSpPr>
          <p:cNvPr id="5" name="Textplatzhalter 3"/>
          <p:cNvSpPr>
            <a:spLocks noGrp="1"/>
          </p:cNvSpPr>
          <p:nvPr>
            <p:ph type="body" sz="quarter" idx="12" hasCustomPrompt="1"/>
          </p:nvPr>
        </p:nvSpPr>
        <p:spPr>
          <a:xfrm>
            <a:off x="4586400" y="6300000"/>
            <a:ext cx="15599259" cy="2544763"/>
          </a:xfrm>
          <a:prstGeom prst="rect">
            <a:avLst/>
          </a:prstGeom>
        </p:spPr>
        <p:txBody>
          <a:bodyPr lIns="129351" tIns="64676" rIns="129351" bIns="64676"/>
          <a:lstStyle>
            <a:lvl1pPr marL="0" indent="0">
              <a:buFontTx/>
              <a:buNone/>
              <a:defRPr sz="3200" baseline="0">
                <a:solidFill>
                  <a:schemeClr val="accent3"/>
                </a:solidFill>
                <a:latin typeface="Arial" panose="020B0604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7" name="Bildplatzhalter 6"/>
          <p:cNvSpPr>
            <a:spLocks noGrp="1"/>
          </p:cNvSpPr>
          <p:nvPr>
            <p:ph type="pic" sz="quarter" idx="13" hasCustomPrompt="1"/>
          </p:nvPr>
        </p:nvSpPr>
        <p:spPr>
          <a:xfrm>
            <a:off x="21916977" y="38680390"/>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
        <p:nvSpPr>
          <p:cNvPr id="8" name="Textplatzhalter 11"/>
          <p:cNvSpPr>
            <a:spLocks noGrp="1"/>
          </p:cNvSpPr>
          <p:nvPr>
            <p:ph type="body" sz="quarter" idx="14" hasCustomPrompt="1"/>
          </p:nvPr>
        </p:nvSpPr>
        <p:spPr>
          <a:xfrm>
            <a:off x="2037599"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6" name="Textplatzhalter 5"/>
          <p:cNvSpPr>
            <a:spLocks noGrp="1"/>
          </p:cNvSpPr>
          <p:nvPr>
            <p:ph type="body" sz="quarter" idx="15" hasCustomPrompt="1"/>
          </p:nvPr>
        </p:nvSpPr>
        <p:spPr>
          <a:xfrm>
            <a:off x="24660000" y="4428000"/>
            <a:ext cx="7056784" cy="4248472"/>
          </a:xfrm>
          <a:prstGeom prst="rect">
            <a:avLst/>
          </a:prstGeom>
        </p:spPr>
        <p:txBody>
          <a:bodyPr lIns="129351" tIns="64676" rIns="129351" bIns="64676"/>
          <a:lstStyle>
            <a:lvl1pPr marL="0" indent="0">
              <a:buFontTx/>
              <a:buNone/>
              <a:defRPr sz="5200" b="1">
                <a:solidFill>
                  <a:schemeClr val="bg1"/>
                </a:solidFill>
                <a:latin typeface="Arial" panose="020B06040202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11" name="Textplatzhalter 11"/>
          <p:cNvSpPr>
            <a:spLocks noGrp="1"/>
          </p:cNvSpPr>
          <p:nvPr>
            <p:ph type="body" sz="quarter" idx="18" hasCustomPrompt="1"/>
          </p:nvPr>
        </p:nvSpPr>
        <p:spPr>
          <a:xfrm>
            <a:off x="15660000"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p:txBody>
      </p:sp>
      <p:sp>
        <p:nvSpPr>
          <p:cNvPr id="9" name="Textplatzhalter 5"/>
          <p:cNvSpPr>
            <a:spLocks noGrp="1"/>
          </p:cNvSpPr>
          <p:nvPr>
            <p:ph type="body" sz="quarter" idx="16" hasCustomPrompt="1"/>
          </p:nvPr>
        </p:nvSpPr>
        <p:spPr>
          <a:xfrm>
            <a:off x="20027516" y="3114230"/>
            <a:ext cx="4401503" cy="3312368"/>
          </a:xfrm>
          <a:prstGeom prst="rect">
            <a:avLst/>
          </a:prstGeom>
        </p:spPr>
        <p:txBody>
          <a:bodyPr lIns="129351" tIns="64676" rIns="129351" bIns="64676"/>
          <a:lstStyle>
            <a:lvl1pPr marL="0" indent="0">
              <a:buFontTx/>
              <a:buNone/>
              <a:defRPr sz="3200" b="1" baseline="0">
                <a:solidFill>
                  <a:schemeClr val="bg1"/>
                </a:solidFill>
                <a:latin typeface="Arial" panose="020B0604020202020204" pitchFamily="34" charset="0"/>
                <a:cs typeface="Arial" panose="020B0604020202020204" pitchFamily="34" charset="0"/>
              </a:defRPr>
            </a:lvl1pPr>
          </a:lstStyle>
          <a:p>
            <a:pPr lvl="0"/>
            <a:r>
              <a:rPr lang="de-DE" dirty="0"/>
              <a:t>VORNAME - NAME</a:t>
            </a:r>
          </a:p>
        </p:txBody>
      </p:sp>
      <p:sp>
        <p:nvSpPr>
          <p:cNvPr id="10"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Arial" panose="020B0604020202020204" pitchFamily="34" charset="0"/>
                <a:cs typeface="Arial" panose="020B0604020202020204" pitchFamily="34" charset="0"/>
              </a:defRPr>
            </a:lvl1pPr>
          </a:lstStyle>
          <a:p>
            <a:r>
              <a:rPr lang="de-DE" dirty="0"/>
              <a:t>Institutsname bitte hier Klicken und überschreiben</a:t>
            </a:r>
          </a:p>
        </p:txBody>
      </p:sp>
      <p:sp>
        <p:nvSpPr>
          <p:cNvPr id="14" name="Textplatzhalter 3"/>
          <p:cNvSpPr>
            <a:spLocks noGrp="1"/>
          </p:cNvSpPr>
          <p:nvPr>
            <p:ph type="body" sz="quarter" idx="19" hasCustomPrompt="1"/>
          </p:nvPr>
        </p:nvSpPr>
        <p:spPr>
          <a:xfrm>
            <a:off x="2037600" y="38700000"/>
            <a:ext cx="12708000" cy="2218430"/>
          </a:xfrm>
          <a:prstGeom prst="rect">
            <a:avLst/>
          </a:prstGeom>
        </p:spPr>
        <p:txBody>
          <a:bodyPr lIns="129351" tIns="64676" rIns="129351" bIns="64676"/>
          <a:lstStyle>
            <a:lvl1pPr marL="0" indent="0">
              <a:buFontTx/>
              <a:buNone/>
              <a:defRPr sz="5200" b="1">
                <a:solidFill>
                  <a:schemeClr val="accent3"/>
                </a:solidFill>
                <a:latin typeface="Arial" panose="020B0604020202020204" pitchFamily="34" charset="0"/>
                <a:cs typeface="Arial" panose="020B0604020202020204" pitchFamily="34" charset="0"/>
              </a:defRPr>
            </a:lvl1pPr>
          </a:lstStyle>
          <a:p>
            <a:r>
              <a:rPr lang="de-DE" dirty="0"/>
              <a:t>www.uni-stuttgart.de</a:t>
            </a:r>
          </a:p>
        </p:txBody>
      </p:sp>
    </p:spTree>
    <p:extLst>
      <p:ext uri="{BB962C8B-B14F-4D97-AF65-F5344CB8AC3E}">
        <p14:creationId xmlns:p14="http://schemas.microsoft.com/office/powerpoint/2010/main" val="400504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riante_02">
    <p:spTree>
      <p:nvGrpSpPr>
        <p:cNvPr id="1" name=""/>
        <p:cNvGrpSpPr/>
        <p:nvPr/>
      </p:nvGrpSpPr>
      <p:grpSpPr>
        <a:xfrm>
          <a:off x="0" y="0"/>
          <a:ext cx="0" cy="0"/>
          <a:chOff x="0" y="0"/>
          <a:chExt cx="0" cy="0"/>
        </a:xfrm>
      </p:grpSpPr>
      <p:sp>
        <p:nvSpPr>
          <p:cNvPr id="5" name="Textplatzhalter 3"/>
          <p:cNvSpPr>
            <a:spLocks noGrp="1"/>
          </p:cNvSpPr>
          <p:nvPr>
            <p:ph type="body" sz="quarter" idx="12" hasCustomPrompt="1"/>
          </p:nvPr>
        </p:nvSpPr>
        <p:spPr>
          <a:xfrm>
            <a:off x="4586400" y="6300000"/>
            <a:ext cx="15599259" cy="2544763"/>
          </a:xfrm>
          <a:prstGeom prst="rect">
            <a:avLst/>
          </a:prstGeom>
        </p:spPr>
        <p:txBody>
          <a:bodyPr lIns="129351" tIns="64676" rIns="129351" bIns="64676"/>
          <a:lstStyle>
            <a:lvl1pPr marL="0" indent="0">
              <a:buFontTx/>
              <a:buNone/>
              <a:defRPr sz="3200" baseline="0">
                <a:solidFill>
                  <a:schemeClr val="accent3"/>
                </a:solidFill>
                <a:latin typeface="Arial" panose="020B0604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7" name="Bildplatzhalter 6"/>
          <p:cNvSpPr>
            <a:spLocks noGrp="1"/>
          </p:cNvSpPr>
          <p:nvPr>
            <p:ph type="pic" sz="quarter" idx="13" hasCustomPrompt="1"/>
          </p:nvPr>
        </p:nvSpPr>
        <p:spPr>
          <a:xfrm>
            <a:off x="21916977" y="38680390"/>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
        <p:nvSpPr>
          <p:cNvPr id="8" name="Textplatzhalter 11"/>
          <p:cNvSpPr>
            <a:spLocks noGrp="1"/>
          </p:cNvSpPr>
          <p:nvPr>
            <p:ph type="body" sz="quarter" idx="14" hasCustomPrompt="1"/>
          </p:nvPr>
        </p:nvSpPr>
        <p:spPr>
          <a:xfrm>
            <a:off x="2037599"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6" name="Textplatzhalter 5"/>
          <p:cNvSpPr>
            <a:spLocks noGrp="1"/>
          </p:cNvSpPr>
          <p:nvPr>
            <p:ph type="body" sz="quarter" idx="15" hasCustomPrompt="1"/>
          </p:nvPr>
        </p:nvSpPr>
        <p:spPr>
          <a:xfrm>
            <a:off x="24660000" y="4428000"/>
            <a:ext cx="7056784" cy="4248472"/>
          </a:xfrm>
          <a:prstGeom prst="rect">
            <a:avLst/>
          </a:prstGeom>
        </p:spPr>
        <p:txBody>
          <a:bodyPr lIns="129351" tIns="64676" rIns="129351" bIns="64676"/>
          <a:lstStyle>
            <a:lvl1pPr marL="0" indent="0">
              <a:buFontTx/>
              <a:buNone/>
              <a:defRPr sz="5200" b="1">
                <a:solidFill>
                  <a:schemeClr val="bg1"/>
                </a:solidFill>
                <a:latin typeface="Arial" panose="020B06040202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11" name="Textplatzhalter 11"/>
          <p:cNvSpPr>
            <a:spLocks noGrp="1"/>
          </p:cNvSpPr>
          <p:nvPr>
            <p:ph type="body" sz="quarter" idx="18" hasCustomPrompt="1"/>
          </p:nvPr>
        </p:nvSpPr>
        <p:spPr>
          <a:xfrm>
            <a:off x="15660000"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p:txBody>
      </p:sp>
      <p:sp>
        <p:nvSpPr>
          <p:cNvPr id="9" name="Textplatzhalter 5"/>
          <p:cNvSpPr>
            <a:spLocks noGrp="1"/>
          </p:cNvSpPr>
          <p:nvPr>
            <p:ph type="body" sz="quarter" idx="16" hasCustomPrompt="1"/>
          </p:nvPr>
        </p:nvSpPr>
        <p:spPr>
          <a:xfrm>
            <a:off x="20027516" y="3114230"/>
            <a:ext cx="4401503" cy="3312368"/>
          </a:xfrm>
          <a:prstGeom prst="rect">
            <a:avLst/>
          </a:prstGeom>
        </p:spPr>
        <p:txBody>
          <a:bodyPr lIns="129351" tIns="64676" rIns="129351" bIns="64676"/>
          <a:lstStyle>
            <a:lvl1pPr marL="0" indent="0">
              <a:buFontTx/>
              <a:buNone/>
              <a:defRPr sz="3200" b="1" baseline="0">
                <a:solidFill>
                  <a:schemeClr val="bg1"/>
                </a:solidFill>
                <a:latin typeface="Arial" panose="020B0604020202020204" pitchFamily="34" charset="0"/>
                <a:cs typeface="Arial" panose="020B0604020202020204" pitchFamily="34" charset="0"/>
              </a:defRPr>
            </a:lvl1pPr>
          </a:lstStyle>
          <a:p>
            <a:pPr lvl="0"/>
            <a:r>
              <a:rPr lang="de-DE" dirty="0"/>
              <a:t>VORNAME - NAME</a:t>
            </a:r>
          </a:p>
        </p:txBody>
      </p:sp>
      <p:sp>
        <p:nvSpPr>
          <p:cNvPr id="10"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Arial" panose="020B0604020202020204" pitchFamily="34" charset="0"/>
                <a:cs typeface="Arial" panose="020B0604020202020204" pitchFamily="34" charset="0"/>
              </a:defRPr>
            </a:lvl1pPr>
          </a:lstStyle>
          <a:p>
            <a:r>
              <a:rPr lang="de-DE" dirty="0"/>
              <a:t>Institutsname bitte hier Klicken und überschreiben</a:t>
            </a:r>
          </a:p>
        </p:txBody>
      </p:sp>
      <p:sp>
        <p:nvSpPr>
          <p:cNvPr id="14" name="Textplatzhalter 3"/>
          <p:cNvSpPr>
            <a:spLocks noGrp="1"/>
          </p:cNvSpPr>
          <p:nvPr>
            <p:ph type="body" sz="quarter" idx="19" hasCustomPrompt="1"/>
          </p:nvPr>
        </p:nvSpPr>
        <p:spPr>
          <a:xfrm>
            <a:off x="2037600" y="38700000"/>
            <a:ext cx="12708000" cy="2218430"/>
          </a:xfrm>
          <a:prstGeom prst="rect">
            <a:avLst/>
          </a:prstGeom>
        </p:spPr>
        <p:txBody>
          <a:bodyPr lIns="129351" tIns="64676" rIns="129351" bIns="64676"/>
          <a:lstStyle>
            <a:lvl1pPr marL="0" indent="0">
              <a:buFontTx/>
              <a:buNone/>
              <a:defRPr sz="5200" b="1">
                <a:solidFill>
                  <a:schemeClr val="accent3"/>
                </a:solidFill>
                <a:latin typeface="Arial" panose="020B0604020202020204" pitchFamily="34" charset="0"/>
                <a:cs typeface="Arial" panose="020B0604020202020204" pitchFamily="34" charset="0"/>
              </a:defRPr>
            </a:lvl1pPr>
          </a:lstStyle>
          <a:p>
            <a:r>
              <a:rPr lang="de-DE" dirty="0"/>
              <a:t>www.uni-stuttgart.de</a:t>
            </a:r>
          </a:p>
        </p:txBody>
      </p:sp>
    </p:spTree>
    <p:extLst>
      <p:ext uri="{BB962C8B-B14F-4D97-AF65-F5344CB8AC3E}">
        <p14:creationId xmlns:p14="http://schemas.microsoft.com/office/powerpoint/2010/main" val="259980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riante_03">
    <p:spTree>
      <p:nvGrpSpPr>
        <p:cNvPr id="1" name=""/>
        <p:cNvGrpSpPr/>
        <p:nvPr/>
      </p:nvGrpSpPr>
      <p:grpSpPr>
        <a:xfrm>
          <a:off x="0" y="0"/>
          <a:ext cx="0" cy="0"/>
          <a:chOff x="0" y="0"/>
          <a:chExt cx="0" cy="0"/>
        </a:xfrm>
      </p:grpSpPr>
      <p:sp>
        <p:nvSpPr>
          <p:cNvPr id="5" name="Textplatzhalter 3"/>
          <p:cNvSpPr>
            <a:spLocks noGrp="1"/>
          </p:cNvSpPr>
          <p:nvPr>
            <p:ph type="body" sz="quarter" idx="12" hasCustomPrompt="1"/>
          </p:nvPr>
        </p:nvSpPr>
        <p:spPr>
          <a:xfrm>
            <a:off x="4586400" y="6300000"/>
            <a:ext cx="15599259" cy="2544763"/>
          </a:xfrm>
          <a:prstGeom prst="rect">
            <a:avLst/>
          </a:prstGeom>
        </p:spPr>
        <p:txBody>
          <a:bodyPr lIns="129351" tIns="64676" rIns="129351" bIns="64676"/>
          <a:lstStyle>
            <a:lvl1pPr marL="0" indent="0">
              <a:buFontTx/>
              <a:buNone/>
              <a:defRPr sz="3200" baseline="0">
                <a:solidFill>
                  <a:schemeClr val="accent3"/>
                </a:solidFill>
                <a:latin typeface="Arial" panose="020B0604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7" name="Bildplatzhalter 6"/>
          <p:cNvSpPr>
            <a:spLocks noGrp="1"/>
          </p:cNvSpPr>
          <p:nvPr>
            <p:ph type="pic" sz="quarter" idx="13" hasCustomPrompt="1"/>
          </p:nvPr>
        </p:nvSpPr>
        <p:spPr>
          <a:xfrm>
            <a:off x="21916977" y="38680390"/>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
        <p:nvSpPr>
          <p:cNvPr id="8" name="Textplatzhalter 11"/>
          <p:cNvSpPr>
            <a:spLocks noGrp="1"/>
          </p:cNvSpPr>
          <p:nvPr>
            <p:ph type="body" sz="quarter" idx="14" hasCustomPrompt="1"/>
          </p:nvPr>
        </p:nvSpPr>
        <p:spPr>
          <a:xfrm>
            <a:off x="2037599"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6" name="Textplatzhalter 5"/>
          <p:cNvSpPr>
            <a:spLocks noGrp="1"/>
          </p:cNvSpPr>
          <p:nvPr>
            <p:ph type="body" sz="quarter" idx="15" hasCustomPrompt="1"/>
          </p:nvPr>
        </p:nvSpPr>
        <p:spPr>
          <a:xfrm>
            <a:off x="24660000" y="4428000"/>
            <a:ext cx="7056784" cy="4248472"/>
          </a:xfrm>
          <a:prstGeom prst="rect">
            <a:avLst/>
          </a:prstGeom>
        </p:spPr>
        <p:txBody>
          <a:bodyPr lIns="129351" tIns="64676" rIns="129351" bIns="64676"/>
          <a:lstStyle>
            <a:lvl1pPr marL="0" indent="0">
              <a:buFontTx/>
              <a:buNone/>
              <a:defRPr sz="5200" b="1">
                <a:solidFill>
                  <a:schemeClr val="bg1"/>
                </a:solidFill>
                <a:latin typeface="Arial" panose="020B06040202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11" name="Textplatzhalter 11"/>
          <p:cNvSpPr>
            <a:spLocks noGrp="1"/>
          </p:cNvSpPr>
          <p:nvPr>
            <p:ph type="body" sz="quarter" idx="18" hasCustomPrompt="1"/>
          </p:nvPr>
        </p:nvSpPr>
        <p:spPr>
          <a:xfrm>
            <a:off x="15660000"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p:txBody>
      </p:sp>
      <p:sp>
        <p:nvSpPr>
          <p:cNvPr id="9" name="Textplatzhalter 5"/>
          <p:cNvSpPr>
            <a:spLocks noGrp="1"/>
          </p:cNvSpPr>
          <p:nvPr>
            <p:ph type="body" sz="quarter" idx="16" hasCustomPrompt="1"/>
          </p:nvPr>
        </p:nvSpPr>
        <p:spPr>
          <a:xfrm>
            <a:off x="20027516" y="3114230"/>
            <a:ext cx="4401503" cy="3312368"/>
          </a:xfrm>
          <a:prstGeom prst="rect">
            <a:avLst/>
          </a:prstGeom>
        </p:spPr>
        <p:txBody>
          <a:bodyPr lIns="129351" tIns="64676" rIns="129351" bIns="64676"/>
          <a:lstStyle>
            <a:lvl1pPr marL="0" indent="0">
              <a:buFontTx/>
              <a:buNone/>
              <a:defRPr sz="3200" b="1" baseline="0">
                <a:solidFill>
                  <a:schemeClr val="bg1"/>
                </a:solidFill>
                <a:latin typeface="Arial" panose="020B0604020202020204" pitchFamily="34" charset="0"/>
                <a:cs typeface="Arial" panose="020B0604020202020204" pitchFamily="34" charset="0"/>
              </a:defRPr>
            </a:lvl1pPr>
          </a:lstStyle>
          <a:p>
            <a:pPr lvl="0"/>
            <a:r>
              <a:rPr lang="de-DE" dirty="0"/>
              <a:t>VORNAME - NAME</a:t>
            </a:r>
          </a:p>
        </p:txBody>
      </p:sp>
      <p:sp>
        <p:nvSpPr>
          <p:cNvPr id="10"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Arial" panose="020B0604020202020204" pitchFamily="34" charset="0"/>
                <a:cs typeface="Arial" panose="020B0604020202020204" pitchFamily="34" charset="0"/>
              </a:defRPr>
            </a:lvl1pPr>
          </a:lstStyle>
          <a:p>
            <a:r>
              <a:rPr lang="de-DE" dirty="0"/>
              <a:t>Institutsname bitte hier Klicken und überschreiben</a:t>
            </a:r>
          </a:p>
        </p:txBody>
      </p:sp>
      <p:sp>
        <p:nvSpPr>
          <p:cNvPr id="14" name="Textplatzhalter 3"/>
          <p:cNvSpPr>
            <a:spLocks noGrp="1"/>
          </p:cNvSpPr>
          <p:nvPr>
            <p:ph type="body" sz="quarter" idx="19" hasCustomPrompt="1"/>
          </p:nvPr>
        </p:nvSpPr>
        <p:spPr>
          <a:xfrm>
            <a:off x="2037600" y="38700000"/>
            <a:ext cx="12708000" cy="2218430"/>
          </a:xfrm>
          <a:prstGeom prst="rect">
            <a:avLst/>
          </a:prstGeom>
        </p:spPr>
        <p:txBody>
          <a:bodyPr lIns="129351" tIns="64676" rIns="129351" bIns="64676"/>
          <a:lstStyle>
            <a:lvl1pPr marL="0" indent="0">
              <a:buFontTx/>
              <a:buNone/>
              <a:defRPr sz="5200" b="1">
                <a:solidFill>
                  <a:schemeClr val="accent3"/>
                </a:solidFill>
                <a:latin typeface="Arial" panose="020B0604020202020204" pitchFamily="34" charset="0"/>
                <a:cs typeface="Arial" panose="020B0604020202020204" pitchFamily="34" charset="0"/>
              </a:defRPr>
            </a:lvl1pPr>
          </a:lstStyle>
          <a:p>
            <a:r>
              <a:rPr lang="de-DE" dirty="0"/>
              <a:t>www.uni-stuttgart.de</a:t>
            </a:r>
          </a:p>
        </p:txBody>
      </p:sp>
    </p:spTree>
    <p:extLst>
      <p:ext uri="{BB962C8B-B14F-4D97-AF65-F5344CB8AC3E}">
        <p14:creationId xmlns:p14="http://schemas.microsoft.com/office/powerpoint/2010/main" val="12090617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099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3986269" rtl="0" eaLnBrk="1" latinLnBrk="0" hangingPunct="1">
        <a:spcBef>
          <a:spcPct val="0"/>
        </a:spcBef>
        <a:buNone/>
        <a:defRPr sz="19200" kern="1200">
          <a:solidFill>
            <a:schemeClr val="tx1"/>
          </a:solidFill>
          <a:latin typeface="+mj-lt"/>
          <a:ea typeface="+mj-ea"/>
          <a:cs typeface="+mj-cs"/>
        </a:defRPr>
      </a:lvl1pPr>
    </p:titleStyle>
    <p:bodyStyle>
      <a:lvl1pPr marL="1494853" indent="-1494853" algn="l" defTabSz="3986269" rtl="0" eaLnBrk="1" latinLnBrk="0" hangingPunct="1">
        <a:spcBef>
          <a:spcPct val="20000"/>
        </a:spcBef>
        <a:buFont typeface="Arial" panose="020B0604020202020204" pitchFamily="34" charset="0"/>
        <a:buChar char="•"/>
        <a:defRPr sz="13900" kern="1200">
          <a:solidFill>
            <a:schemeClr val="tx1"/>
          </a:solidFill>
          <a:latin typeface="+mn-lt"/>
          <a:ea typeface="+mn-ea"/>
          <a:cs typeface="+mn-cs"/>
        </a:defRPr>
      </a:lvl1pPr>
      <a:lvl2pPr marL="3238843" indent="-1245711" algn="l" defTabSz="3986269" rtl="0" eaLnBrk="1" latinLnBrk="0" hangingPunct="1">
        <a:spcBef>
          <a:spcPct val="20000"/>
        </a:spcBef>
        <a:buFont typeface="Arial" panose="020B0604020202020204" pitchFamily="34" charset="0"/>
        <a:buChar char="–"/>
        <a:defRPr sz="11700" kern="1200">
          <a:solidFill>
            <a:schemeClr val="tx1"/>
          </a:solidFill>
          <a:latin typeface="+mn-lt"/>
          <a:ea typeface="+mn-ea"/>
          <a:cs typeface="+mn-cs"/>
        </a:defRPr>
      </a:lvl2pPr>
      <a:lvl3pPr marL="4982839" indent="-996570" algn="l" defTabSz="3986269"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3pPr>
      <a:lvl4pPr marL="6975973"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4pPr>
      <a:lvl5pPr marL="8969109"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5pPr>
      <a:lvl6pPr marL="10962242"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6pPr>
      <a:lvl7pPr marL="12955375"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7pPr>
      <a:lvl8pPr marL="14948511"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8pPr>
      <a:lvl9pPr marL="16941646"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9pPr>
    </p:bodyStyle>
    <p:otherStyle>
      <a:defPPr>
        <a:defRPr lang="de-DE"/>
      </a:defPPr>
      <a:lvl1pPr marL="0" algn="l" defTabSz="3986269" rtl="0" eaLnBrk="1" latinLnBrk="0" hangingPunct="1">
        <a:defRPr sz="8100" kern="1200">
          <a:solidFill>
            <a:schemeClr val="tx1"/>
          </a:solidFill>
          <a:latin typeface="+mn-lt"/>
          <a:ea typeface="+mn-ea"/>
          <a:cs typeface="+mn-cs"/>
        </a:defRPr>
      </a:lvl1pPr>
      <a:lvl2pPr marL="1993133" algn="l" defTabSz="3986269" rtl="0" eaLnBrk="1" latinLnBrk="0" hangingPunct="1">
        <a:defRPr sz="8100" kern="1200">
          <a:solidFill>
            <a:schemeClr val="tx1"/>
          </a:solidFill>
          <a:latin typeface="+mn-lt"/>
          <a:ea typeface="+mn-ea"/>
          <a:cs typeface="+mn-cs"/>
        </a:defRPr>
      </a:lvl2pPr>
      <a:lvl3pPr marL="3986269" algn="l" defTabSz="3986269" rtl="0" eaLnBrk="1" latinLnBrk="0" hangingPunct="1">
        <a:defRPr sz="8100" kern="1200">
          <a:solidFill>
            <a:schemeClr val="tx1"/>
          </a:solidFill>
          <a:latin typeface="+mn-lt"/>
          <a:ea typeface="+mn-ea"/>
          <a:cs typeface="+mn-cs"/>
        </a:defRPr>
      </a:lvl3pPr>
      <a:lvl4pPr marL="5979402" algn="l" defTabSz="3986269" rtl="0" eaLnBrk="1" latinLnBrk="0" hangingPunct="1">
        <a:defRPr sz="8100" kern="1200">
          <a:solidFill>
            <a:schemeClr val="tx1"/>
          </a:solidFill>
          <a:latin typeface="+mn-lt"/>
          <a:ea typeface="+mn-ea"/>
          <a:cs typeface="+mn-cs"/>
        </a:defRPr>
      </a:lvl4pPr>
      <a:lvl5pPr marL="7972538" algn="l" defTabSz="3986269" rtl="0" eaLnBrk="1" latinLnBrk="0" hangingPunct="1">
        <a:defRPr sz="8100" kern="1200">
          <a:solidFill>
            <a:schemeClr val="tx1"/>
          </a:solidFill>
          <a:latin typeface="+mn-lt"/>
          <a:ea typeface="+mn-ea"/>
          <a:cs typeface="+mn-cs"/>
        </a:defRPr>
      </a:lvl5pPr>
      <a:lvl6pPr marL="9965673" algn="l" defTabSz="3986269" rtl="0" eaLnBrk="1" latinLnBrk="0" hangingPunct="1">
        <a:defRPr sz="8100" kern="1200">
          <a:solidFill>
            <a:schemeClr val="tx1"/>
          </a:solidFill>
          <a:latin typeface="+mn-lt"/>
          <a:ea typeface="+mn-ea"/>
          <a:cs typeface="+mn-cs"/>
        </a:defRPr>
      </a:lvl6pPr>
      <a:lvl7pPr marL="11958806" algn="l" defTabSz="3986269" rtl="0" eaLnBrk="1" latinLnBrk="0" hangingPunct="1">
        <a:defRPr sz="8100" kern="1200">
          <a:solidFill>
            <a:schemeClr val="tx1"/>
          </a:solidFill>
          <a:latin typeface="+mn-lt"/>
          <a:ea typeface="+mn-ea"/>
          <a:cs typeface="+mn-cs"/>
        </a:defRPr>
      </a:lvl7pPr>
      <a:lvl8pPr marL="13951945" algn="l" defTabSz="3986269" rtl="0" eaLnBrk="1" latinLnBrk="0" hangingPunct="1">
        <a:defRPr sz="8100" kern="1200">
          <a:solidFill>
            <a:schemeClr val="tx1"/>
          </a:solidFill>
          <a:latin typeface="+mn-lt"/>
          <a:ea typeface="+mn-ea"/>
          <a:cs typeface="+mn-cs"/>
        </a:defRPr>
      </a:lvl8pPr>
      <a:lvl9pPr marL="15945081" algn="l" defTabSz="3986269"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jazzlives.files.wordpress.com/2016/09/piano-keyboard.jpg">
            <a:extLst>
              <a:ext uri="{FF2B5EF4-FFF2-40B4-BE49-F238E27FC236}">
                <a16:creationId xmlns:a16="http://schemas.microsoft.com/office/drawing/2014/main" id="{4BAFFAA5-FAF1-4CD7-9071-A64DDC9B9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1" y="5931456"/>
            <a:ext cx="30387376" cy="20054888"/>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89F60296-1E8F-4C4F-8C25-775CEECFF341}"/>
              </a:ext>
            </a:extLst>
          </p:cNvPr>
          <p:cNvSpPr/>
          <p:nvPr/>
        </p:nvSpPr>
        <p:spPr>
          <a:xfrm>
            <a:off x="-773781" y="22753638"/>
            <a:ext cx="31611512" cy="20054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2" name="Grafik 21">
            <a:extLst>
              <a:ext uri="{FF2B5EF4-FFF2-40B4-BE49-F238E27FC236}">
                <a16:creationId xmlns:a16="http://schemas.microsoft.com/office/drawing/2014/main" id="{00A24E31-F3AE-45B7-A045-5DCA0AB7BAF4}"/>
              </a:ext>
            </a:extLst>
          </p:cNvPr>
          <p:cNvPicPr>
            <a:picLocks noChangeAspect="1"/>
          </p:cNvPicPr>
          <p:nvPr/>
        </p:nvPicPr>
        <p:blipFill>
          <a:blip r:embed="rId4"/>
          <a:stretch>
            <a:fillRect/>
          </a:stretch>
        </p:blipFill>
        <p:spPr>
          <a:xfrm>
            <a:off x="24238266" y="39584444"/>
            <a:ext cx="5258254" cy="2752696"/>
          </a:xfrm>
          <a:prstGeom prst="rect">
            <a:avLst/>
          </a:prstGeom>
        </p:spPr>
      </p:pic>
      <p:sp>
        <p:nvSpPr>
          <p:cNvPr id="6" name="Text Placeholder 5"/>
          <p:cNvSpPr>
            <a:spLocks noGrp="1"/>
          </p:cNvSpPr>
          <p:nvPr>
            <p:ph type="body" sz="quarter" idx="18"/>
          </p:nvPr>
        </p:nvSpPr>
        <p:spPr>
          <a:xfrm>
            <a:off x="15659999" y="24425662"/>
            <a:ext cx="13622401" cy="14749127"/>
          </a:xfrm>
        </p:spPr>
        <p:txBody>
          <a:bodyPr/>
          <a:lstStyle/>
          <a:p>
            <a:r>
              <a:rPr lang="en-US" sz="5200" dirty="0">
                <a:solidFill>
                  <a:schemeClr val="accent3">
                    <a:lumMod val="50000"/>
                  </a:schemeClr>
                </a:solidFill>
                <a:latin typeface="Roboto" panose="02000000000000000000" pitchFamily="2" charset="0"/>
                <a:ea typeface="Roboto" panose="02000000000000000000" pitchFamily="2" charset="0"/>
              </a:rPr>
              <a:t>How it works</a:t>
            </a:r>
          </a:p>
          <a:p>
            <a:r>
              <a:rPr lang="en-US" sz="4400" b="0" dirty="0">
                <a:latin typeface="Roboto" panose="02000000000000000000" pitchFamily="2" charset="0"/>
                <a:ea typeface="Roboto" panose="02000000000000000000" pitchFamily="2" charset="0"/>
              </a:rPr>
              <a:t>On the hardware side, there isn’t anything special: A midi piano, speakers and a 7” LCD touch screen all connected to a Raspberry Pi 3 Model B.</a:t>
            </a:r>
          </a:p>
          <a:p>
            <a:r>
              <a:rPr lang="en-US" sz="4400" b="0" dirty="0">
                <a:latin typeface="Roboto" panose="02000000000000000000" pitchFamily="2" charset="0"/>
                <a:ea typeface="Roboto" panose="02000000000000000000" pitchFamily="2" charset="0"/>
              </a:rPr>
              <a:t>The software side is more interesting: The individual notes you hear when pressing a piano key are generated in real-time, rather than being prerecorded audio files. Once the recording is finished, the midi data is converted into a much simpler format in order to save space and increase processing speed. The midi file library we use is processed in the exact same way so that both the user input and the midi library have the same format. To identify the played song, we developed several different compare algorithms. In the end, the best results were achieved by comparing tone differences with one another without taking absolute tone heights into account. However, given the fact that self-played music identification is still a largely unsolved problem, we too don’t achieve a 100% </a:t>
            </a:r>
            <a:r>
              <a:rPr lang="en-US" sz="4400" b="0">
                <a:latin typeface="Roboto" panose="02000000000000000000" pitchFamily="2" charset="0"/>
                <a:ea typeface="Roboto" panose="02000000000000000000" pitchFamily="2" charset="0"/>
              </a:rPr>
              <a:t>success rate.*</a:t>
            </a:r>
            <a:endParaRPr lang="en-US" sz="4400" b="0" dirty="0">
              <a:latin typeface="Roboto" panose="02000000000000000000" pitchFamily="2" charset="0"/>
              <a:ea typeface="Roboto" panose="02000000000000000000" pitchFamily="2" charset="0"/>
            </a:endParaRPr>
          </a:p>
          <a:p>
            <a:r>
              <a:rPr lang="en-US" sz="1200" b="0" dirty="0">
                <a:latin typeface="Roboto" panose="02000000000000000000" pitchFamily="2" charset="0"/>
                <a:ea typeface="Roboto" panose="02000000000000000000" pitchFamily="2" charset="0"/>
              </a:rPr>
              <a:t>*Not even close. ;)</a:t>
            </a:r>
          </a:p>
        </p:txBody>
      </p:sp>
      <p:sp>
        <p:nvSpPr>
          <p:cNvPr id="17" name="Rectangle 16"/>
          <p:cNvSpPr/>
          <p:nvPr/>
        </p:nvSpPr>
        <p:spPr>
          <a:xfrm>
            <a:off x="-53702" y="18178553"/>
            <a:ext cx="30387376" cy="4937147"/>
          </a:xfrm>
          <a:prstGeom prst="rect">
            <a:avLst/>
          </a:prstGeom>
          <a:solidFill>
            <a:srgbClr val="008143"/>
          </a:solidFill>
          <a:ln>
            <a:solidFill>
              <a:srgbClr val="0081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 name="Text Placeholder 3"/>
          <p:cNvSpPr>
            <a:spLocks noGrp="1"/>
          </p:cNvSpPr>
          <p:nvPr>
            <p:ph type="body" sz="quarter" idx="14"/>
          </p:nvPr>
        </p:nvSpPr>
        <p:spPr>
          <a:xfrm>
            <a:off x="1818506" y="24369103"/>
            <a:ext cx="12958371" cy="14749127"/>
          </a:xfrm>
        </p:spPr>
        <p:txBody>
          <a:bodyPr/>
          <a:lstStyle/>
          <a:p>
            <a:r>
              <a:rPr lang="de-DE" dirty="0" err="1">
                <a:solidFill>
                  <a:schemeClr val="accent3">
                    <a:lumMod val="50000"/>
                  </a:schemeClr>
                </a:solidFill>
                <a:latin typeface="Roboto" panose="02000000000000000000" pitchFamily="2" charset="0"/>
                <a:ea typeface="Roboto" panose="02000000000000000000" pitchFamily="2" charset="0"/>
              </a:rPr>
              <a:t>What</a:t>
            </a:r>
            <a:r>
              <a:rPr lang="de-DE" dirty="0">
                <a:solidFill>
                  <a:schemeClr val="accent3">
                    <a:lumMod val="50000"/>
                  </a:schemeClr>
                </a:solidFill>
                <a:latin typeface="Roboto" panose="02000000000000000000" pitchFamily="2" charset="0"/>
                <a:ea typeface="Roboto" panose="02000000000000000000" pitchFamily="2" charset="0"/>
              </a:rPr>
              <a:t> </a:t>
            </a:r>
            <a:r>
              <a:rPr lang="de-DE" dirty="0" err="1">
                <a:solidFill>
                  <a:schemeClr val="accent3">
                    <a:lumMod val="50000"/>
                  </a:schemeClr>
                </a:solidFill>
                <a:latin typeface="Roboto" panose="02000000000000000000" pitchFamily="2" charset="0"/>
                <a:ea typeface="Roboto" panose="02000000000000000000" pitchFamily="2" charset="0"/>
              </a:rPr>
              <a:t>it</a:t>
            </a:r>
            <a:r>
              <a:rPr lang="de-DE" dirty="0">
                <a:solidFill>
                  <a:schemeClr val="accent3">
                    <a:lumMod val="50000"/>
                  </a:schemeClr>
                </a:solidFill>
                <a:latin typeface="Roboto" panose="02000000000000000000" pitchFamily="2" charset="0"/>
                <a:ea typeface="Roboto" panose="02000000000000000000" pitchFamily="2" charset="0"/>
              </a:rPr>
              <a:t> </a:t>
            </a:r>
            <a:r>
              <a:rPr lang="de-DE" dirty="0" err="1">
                <a:solidFill>
                  <a:schemeClr val="accent3">
                    <a:lumMod val="50000"/>
                  </a:schemeClr>
                </a:solidFill>
                <a:latin typeface="Roboto" panose="02000000000000000000" pitchFamily="2" charset="0"/>
                <a:ea typeface="Roboto" panose="02000000000000000000" pitchFamily="2" charset="0"/>
              </a:rPr>
              <a:t>is</a:t>
            </a:r>
            <a:r>
              <a:rPr lang="de-DE" dirty="0">
                <a:latin typeface="Roboto" panose="02000000000000000000" pitchFamily="2" charset="0"/>
                <a:ea typeface="Roboto" panose="02000000000000000000" pitchFamily="2" charset="0"/>
              </a:rPr>
              <a:t> </a:t>
            </a:r>
            <a:endParaRPr lang="en-US" b="0" dirty="0">
              <a:latin typeface="Roboto" panose="02000000000000000000" pitchFamily="2" charset="0"/>
              <a:ea typeface="Roboto" panose="02000000000000000000" pitchFamily="2" charset="0"/>
            </a:endParaRPr>
          </a:p>
          <a:p>
            <a:r>
              <a:rPr lang="en-US" sz="4400" b="0" dirty="0">
                <a:latin typeface="Roboto" panose="02000000000000000000" pitchFamily="2" charset="0"/>
                <a:ea typeface="Roboto" panose="02000000000000000000" pitchFamily="2" charset="0"/>
              </a:rPr>
              <a:t>Do you now that feeling when you’ve got a song stuck in your head, and you just can’t remember what it’s called?</a:t>
            </a:r>
          </a:p>
          <a:p>
            <a:r>
              <a:rPr lang="en-US" sz="4400" b="0" dirty="0">
                <a:latin typeface="Roboto" panose="02000000000000000000" pitchFamily="2" charset="0"/>
                <a:ea typeface="Roboto" panose="02000000000000000000" pitchFamily="2" charset="0"/>
              </a:rPr>
              <a:t>You can play piano?</a:t>
            </a:r>
          </a:p>
          <a:p>
            <a:r>
              <a:rPr lang="en-US" sz="4400" b="0" dirty="0">
                <a:latin typeface="Roboto" panose="02000000000000000000" pitchFamily="2" charset="0"/>
                <a:ea typeface="Roboto" panose="02000000000000000000" pitchFamily="2" charset="0"/>
              </a:rPr>
              <a:t>Then we have the solution for you! Just play the song, and the </a:t>
            </a:r>
            <a:r>
              <a:rPr lang="en-US" sz="4400" b="0" dirty="0" err="1">
                <a:latin typeface="Roboto" panose="02000000000000000000" pitchFamily="2" charset="0"/>
                <a:ea typeface="Roboto" panose="02000000000000000000" pitchFamily="2" charset="0"/>
              </a:rPr>
              <a:t>MidiIdentifier</a:t>
            </a:r>
            <a:r>
              <a:rPr lang="en-US" sz="4400" b="0" dirty="0">
                <a:latin typeface="Roboto" panose="02000000000000000000" pitchFamily="2" charset="0"/>
                <a:ea typeface="Roboto" panose="02000000000000000000" pitchFamily="2" charset="0"/>
              </a:rPr>
              <a:t>™ will tell you what it’s called and even play it for you!*</a:t>
            </a:r>
          </a:p>
          <a:p>
            <a:r>
              <a:rPr lang="en-US" sz="1200" b="0" dirty="0">
                <a:latin typeface="Roboto" panose="02000000000000000000" pitchFamily="2" charset="0"/>
                <a:ea typeface="Roboto" panose="02000000000000000000" pitchFamily="2" charset="0"/>
              </a:rPr>
              <a:t>*Only works on selected songs. No guarantees. None. Seriously.</a:t>
            </a:r>
            <a:br>
              <a:rPr lang="en-US" sz="4400" b="0" dirty="0">
                <a:latin typeface="Roboto" panose="02000000000000000000" pitchFamily="2" charset="0"/>
                <a:ea typeface="Roboto" panose="02000000000000000000" pitchFamily="2" charset="0"/>
              </a:rPr>
            </a:br>
            <a:endParaRPr lang="en-US" sz="4800" dirty="0">
              <a:latin typeface="Roboto" panose="02000000000000000000" pitchFamily="2" charset="0"/>
              <a:ea typeface="Roboto" panose="02000000000000000000" pitchFamily="2" charset="0"/>
            </a:endParaRPr>
          </a:p>
          <a:p>
            <a:r>
              <a:rPr lang="en-US" dirty="0">
                <a:solidFill>
                  <a:schemeClr val="accent3">
                    <a:lumMod val="50000"/>
                  </a:schemeClr>
                </a:solidFill>
                <a:latin typeface="Roboto" panose="02000000000000000000" pitchFamily="2" charset="0"/>
                <a:ea typeface="Roboto" panose="02000000000000000000" pitchFamily="2" charset="0"/>
              </a:rPr>
              <a:t>The design</a:t>
            </a:r>
          </a:p>
          <a:p>
            <a:r>
              <a:rPr lang="en-US" sz="4400" b="0" dirty="0">
                <a:latin typeface="Roboto" panose="02000000000000000000" pitchFamily="2" charset="0"/>
                <a:ea typeface="Roboto" panose="02000000000000000000" pitchFamily="2" charset="0"/>
              </a:rPr>
              <a:t>If your childhood was spent in the 70s and 80s, you may recognize parts of the design. Inspiration was mainly drawn from the Apple II. The slight upward angle at the bottom front, as well as the slightly upward angled keyboard are iconic. The screen design should also be familiar – the font and color design was inspired by the Apple II. Back then, however, the huge cathode ray tube could not be folded back into the case. </a:t>
            </a:r>
            <a:endParaRPr lang="en-US" dirty="0">
              <a:latin typeface="Roboto" panose="02000000000000000000" pitchFamily="2" charset="0"/>
              <a:ea typeface="Roboto" panose="02000000000000000000" pitchFamily="2" charset="0"/>
            </a:endParaRPr>
          </a:p>
        </p:txBody>
      </p:sp>
      <p:sp>
        <p:nvSpPr>
          <p:cNvPr id="8" name="Text Placeholder 7"/>
          <p:cNvSpPr>
            <a:spLocks noGrp="1"/>
          </p:cNvSpPr>
          <p:nvPr>
            <p:ph type="body" sz="quarter" idx="17"/>
          </p:nvPr>
        </p:nvSpPr>
        <p:spPr>
          <a:xfrm>
            <a:off x="9245001" y="2311163"/>
            <a:ext cx="21034974" cy="2544763"/>
          </a:xfrm>
        </p:spPr>
        <p:txBody>
          <a:bodyPr/>
          <a:lstStyle/>
          <a:p>
            <a:pPr>
              <a:lnSpc>
                <a:spcPts val="5200"/>
              </a:lnSpc>
            </a:pPr>
            <a:r>
              <a:rPr lang="en-US" dirty="0" err="1">
                <a:latin typeface="Roboto" panose="02000000000000000000" pitchFamily="2" charset="0"/>
                <a:ea typeface="Roboto" panose="02000000000000000000" pitchFamily="2" charset="0"/>
                <a:cs typeface="Open Sans" panose="020B0606030504020204" pitchFamily="34" charset="0"/>
              </a:rPr>
              <a:t>Praktikum</a:t>
            </a:r>
            <a:r>
              <a:rPr lang="en-US" dirty="0">
                <a:latin typeface="Roboto" panose="02000000000000000000" pitchFamily="2" charset="0"/>
                <a:ea typeface="Roboto" panose="02000000000000000000" pitchFamily="2" charset="0"/>
                <a:cs typeface="Open Sans" panose="020B0606030504020204" pitchFamily="34" charset="0"/>
              </a:rPr>
              <a:t> </a:t>
            </a:r>
            <a:r>
              <a:rPr lang="en-US" dirty="0" err="1">
                <a:latin typeface="Roboto" panose="02000000000000000000" pitchFamily="2" charset="0"/>
                <a:ea typeface="Roboto" panose="02000000000000000000" pitchFamily="2" charset="0"/>
                <a:cs typeface="Open Sans" panose="020B0606030504020204" pitchFamily="34" charset="0"/>
              </a:rPr>
              <a:t>Entwicklung</a:t>
            </a:r>
            <a:r>
              <a:rPr lang="en-US" dirty="0">
                <a:latin typeface="Roboto" panose="02000000000000000000" pitchFamily="2" charset="0"/>
                <a:ea typeface="Roboto" panose="02000000000000000000" pitchFamily="2" charset="0"/>
                <a:cs typeface="Open Sans" panose="020B0606030504020204" pitchFamily="34" charset="0"/>
              </a:rPr>
              <a:t> von </a:t>
            </a:r>
            <a:r>
              <a:rPr lang="en-US" dirty="0" err="1">
                <a:latin typeface="Roboto" panose="02000000000000000000" pitchFamily="2" charset="0"/>
                <a:ea typeface="Roboto" panose="02000000000000000000" pitchFamily="2" charset="0"/>
                <a:cs typeface="Open Sans" panose="020B0606030504020204" pitchFamily="34" charset="0"/>
              </a:rPr>
              <a:t>Mediensystemen</a:t>
            </a:r>
            <a:r>
              <a:rPr lang="en-US" dirty="0">
                <a:latin typeface="Roboto" panose="02000000000000000000" pitchFamily="2" charset="0"/>
                <a:ea typeface="Roboto" panose="02000000000000000000" pitchFamily="2" charset="0"/>
                <a:cs typeface="Open Sans" panose="020B0606030504020204" pitchFamily="34" charset="0"/>
              </a:rPr>
              <a:t>: </a:t>
            </a:r>
            <a:r>
              <a:rPr lang="en-US" dirty="0" err="1">
                <a:latin typeface="Roboto" panose="02000000000000000000" pitchFamily="2" charset="0"/>
                <a:ea typeface="Roboto" panose="02000000000000000000" pitchFamily="2" charset="0"/>
                <a:cs typeface="Open Sans" panose="020B0606030504020204" pitchFamily="34" charset="0"/>
              </a:rPr>
              <a:t>Entwicklung</a:t>
            </a:r>
            <a:r>
              <a:rPr lang="en-US" dirty="0">
                <a:latin typeface="Roboto" panose="02000000000000000000" pitchFamily="2" charset="0"/>
                <a:ea typeface="Roboto" panose="02000000000000000000" pitchFamily="2" charset="0"/>
                <a:cs typeface="Open Sans" panose="020B0606030504020204" pitchFamily="34" charset="0"/>
              </a:rPr>
              <a:t> von </a:t>
            </a:r>
            <a:r>
              <a:rPr lang="en-US" dirty="0" err="1">
                <a:latin typeface="Roboto" panose="02000000000000000000" pitchFamily="2" charset="0"/>
                <a:ea typeface="Roboto" panose="02000000000000000000" pitchFamily="2" charset="0"/>
                <a:cs typeface="Open Sans" panose="020B0606030504020204" pitchFamily="34" charset="0"/>
              </a:rPr>
              <a:t>interaktiven</a:t>
            </a:r>
            <a:r>
              <a:rPr lang="en-US" dirty="0">
                <a:latin typeface="Roboto" panose="02000000000000000000" pitchFamily="2" charset="0"/>
                <a:ea typeface="Roboto" panose="02000000000000000000" pitchFamily="2" charset="0"/>
                <a:cs typeface="Open Sans" panose="020B0606030504020204" pitchFamily="34" charset="0"/>
              </a:rPr>
              <a:t> </a:t>
            </a:r>
            <a:r>
              <a:rPr lang="en-US" dirty="0" err="1">
                <a:latin typeface="Roboto" panose="02000000000000000000" pitchFamily="2" charset="0"/>
                <a:ea typeface="Roboto" panose="02000000000000000000" pitchFamily="2" charset="0"/>
                <a:cs typeface="Open Sans" panose="020B0606030504020204" pitchFamily="34" charset="0"/>
              </a:rPr>
              <a:t>Geräten</a:t>
            </a:r>
            <a:r>
              <a:rPr lang="en-US" dirty="0">
                <a:latin typeface="Roboto" panose="02000000000000000000" pitchFamily="2" charset="0"/>
                <a:ea typeface="Roboto" panose="02000000000000000000" pitchFamily="2" charset="0"/>
                <a:cs typeface="Open Sans" panose="020B0606030504020204" pitchFamily="34" charset="0"/>
              </a:rPr>
              <a:t> </a:t>
            </a:r>
            <a:r>
              <a:rPr lang="en-US" dirty="0" err="1">
                <a:latin typeface="Roboto" panose="02000000000000000000" pitchFamily="2" charset="0"/>
                <a:ea typeface="Roboto" panose="02000000000000000000" pitchFamily="2" charset="0"/>
                <a:cs typeface="Open Sans" panose="020B0606030504020204" pitchFamily="34" charset="0"/>
              </a:rPr>
              <a:t>zur</a:t>
            </a:r>
            <a:r>
              <a:rPr lang="en-US" dirty="0">
                <a:latin typeface="Roboto" panose="02000000000000000000" pitchFamily="2" charset="0"/>
                <a:ea typeface="Roboto" panose="02000000000000000000" pitchFamily="2" charset="0"/>
                <a:cs typeface="Open Sans" panose="020B0606030504020204" pitchFamily="34" charset="0"/>
              </a:rPr>
              <a:t> </a:t>
            </a:r>
            <a:r>
              <a:rPr lang="en-US" dirty="0" err="1">
                <a:latin typeface="Roboto" panose="02000000000000000000" pitchFamily="2" charset="0"/>
                <a:ea typeface="Roboto" panose="02000000000000000000" pitchFamily="2" charset="0"/>
                <a:cs typeface="Open Sans" panose="020B0606030504020204" pitchFamily="34" charset="0"/>
              </a:rPr>
              <a:t>Erfassung</a:t>
            </a:r>
            <a:r>
              <a:rPr lang="en-US" dirty="0">
                <a:latin typeface="Roboto" panose="02000000000000000000" pitchFamily="2" charset="0"/>
                <a:ea typeface="Roboto" panose="02000000000000000000" pitchFamily="2" charset="0"/>
                <a:cs typeface="Open Sans" panose="020B0606030504020204" pitchFamily="34" charset="0"/>
              </a:rPr>
              <a:t> von </a:t>
            </a:r>
            <a:r>
              <a:rPr lang="en-US" dirty="0" err="1">
                <a:latin typeface="Roboto" panose="02000000000000000000" pitchFamily="2" charset="0"/>
                <a:ea typeface="Roboto" panose="02000000000000000000" pitchFamily="2" charset="0"/>
                <a:cs typeface="Open Sans" panose="020B0606030504020204" pitchFamily="34" charset="0"/>
              </a:rPr>
              <a:t>Medien</a:t>
            </a:r>
            <a:endParaRPr lang="en-US" dirty="0">
              <a:latin typeface="Roboto" panose="02000000000000000000" pitchFamily="2" charset="0"/>
              <a:ea typeface="Roboto" panose="02000000000000000000" pitchFamily="2" charset="0"/>
              <a:cs typeface="Open Sans" panose="020B0606030504020204" pitchFamily="34" charset="0"/>
            </a:endParaRPr>
          </a:p>
          <a:p>
            <a:pPr>
              <a:lnSpc>
                <a:spcPts val="5200"/>
              </a:lnSpc>
            </a:pPr>
            <a:r>
              <a:rPr lang="en-US" dirty="0">
                <a:latin typeface="Roboto" panose="02000000000000000000" pitchFamily="2" charset="0"/>
                <a:ea typeface="Roboto" panose="02000000000000000000" pitchFamily="2" charset="0"/>
                <a:cs typeface="Open Sans" panose="020B0606030504020204" pitchFamily="34" charset="0"/>
              </a:rPr>
              <a:t>Human-Centered Ubiquitous Media</a:t>
            </a:r>
          </a:p>
          <a:p>
            <a:endParaRPr lang="en-US" dirty="0">
              <a:latin typeface="Roboto" panose="02000000000000000000" pitchFamily="2" charset="0"/>
              <a:ea typeface="Roboto" panose="02000000000000000000" pitchFamily="2" charset="0"/>
              <a:cs typeface="Open Sans" panose="020B0606030504020204" pitchFamily="34" charset="0"/>
            </a:endParaRPr>
          </a:p>
        </p:txBody>
      </p:sp>
      <p:sp>
        <p:nvSpPr>
          <p:cNvPr id="11" name="TextBox 10"/>
          <p:cNvSpPr txBox="1"/>
          <p:nvPr/>
        </p:nvSpPr>
        <p:spPr>
          <a:xfrm>
            <a:off x="1774838" y="19321254"/>
            <a:ext cx="26330401" cy="1938992"/>
          </a:xfrm>
          <a:prstGeom prst="rect">
            <a:avLst/>
          </a:prstGeom>
          <a:noFill/>
        </p:spPr>
        <p:txBody>
          <a:bodyPr wrap="square" rtlCol="0">
            <a:spAutoFit/>
          </a:bodyPr>
          <a:lstStyle/>
          <a:p>
            <a:r>
              <a:rPr lang="de-DE" sz="12000" b="1" dirty="0" err="1">
                <a:solidFill>
                  <a:schemeClr val="bg1"/>
                </a:solidFill>
                <a:latin typeface="Roboto" panose="02000000000000000000" pitchFamily="2" charset="0"/>
                <a:ea typeface="Roboto" panose="02000000000000000000" pitchFamily="2" charset="0"/>
                <a:cs typeface="Open Sans" panose="020B0606030504020204" pitchFamily="34" charset="0"/>
              </a:rPr>
              <a:t>MidiIdentifier</a:t>
            </a:r>
            <a:r>
              <a:rPr lang="de-DE" sz="12000" b="1" dirty="0">
                <a:solidFill>
                  <a:schemeClr val="bg1"/>
                </a:solidFill>
                <a:latin typeface="Roboto" panose="02000000000000000000" pitchFamily="2" charset="0"/>
                <a:ea typeface="Roboto" panose="02000000000000000000" pitchFamily="2" charset="0"/>
                <a:cs typeface="Open Sans" panose="020B0606030504020204" pitchFamily="34" charset="0"/>
              </a:rPr>
              <a:t>™ – </a:t>
            </a:r>
            <a:r>
              <a:rPr lang="de-DE" sz="12000" b="1" dirty="0" err="1">
                <a:solidFill>
                  <a:schemeClr val="bg1"/>
                </a:solidFill>
                <a:latin typeface="Roboto" panose="02000000000000000000" pitchFamily="2" charset="0"/>
                <a:ea typeface="Roboto" panose="02000000000000000000" pitchFamily="2" charset="0"/>
                <a:cs typeface="Open Sans" panose="020B0606030504020204" pitchFamily="34" charset="0"/>
              </a:rPr>
              <a:t>know</a:t>
            </a:r>
            <a:r>
              <a:rPr lang="de-DE" sz="12000" b="1" dirty="0">
                <a:solidFill>
                  <a:schemeClr val="bg1"/>
                </a:solidFill>
                <a:latin typeface="Roboto" panose="02000000000000000000" pitchFamily="2" charset="0"/>
                <a:ea typeface="Roboto" panose="02000000000000000000" pitchFamily="2" charset="0"/>
                <a:cs typeface="Open Sans" panose="020B0606030504020204" pitchFamily="34" charset="0"/>
              </a:rPr>
              <a:t> </a:t>
            </a:r>
            <a:r>
              <a:rPr lang="de-DE" sz="12000" b="1" dirty="0" err="1">
                <a:solidFill>
                  <a:schemeClr val="bg1"/>
                </a:solidFill>
                <a:latin typeface="Roboto" panose="02000000000000000000" pitchFamily="2" charset="0"/>
                <a:ea typeface="Roboto" panose="02000000000000000000" pitchFamily="2" charset="0"/>
                <a:cs typeface="Open Sans" panose="020B0606030504020204" pitchFamily="34" charset="0"/>
              </a:rPr>
              <a:t>your</a:t>
            </a:r>
            <a:r>
              <a:rPr lang="de-DE" sz="12000" b="1" dirty="0">
                <a:solidFill>
                  <a:schemeClr val="bg1"/>
                </a:solidFill>
                <a:latin typeface="Roboto" panose="02000000000000000000" pitchFamily="2" charset="0"/>
                <a:ea typeface="Roboto" panose="02000000000000000000" pitchFamily="2" charset="0"/>
                <a:cs typeface="Open Sans" panose="020B0606030504020204" pitchFamily="34" charset="0"/>
              </a:rPr>
              <a:t> </a:t>
            </a:r>
            <a:r>
              <a:rPr lang="de-DE" sz="12000" b="1" dirty="0" err="1">
                <a:solidFill>
                  <a:schemeClr val="bg1"/>
                </a:solidFill>
                <a:latin typeface="Roboto" panose="02000000000000000000" pitchFamily="2" charset="0"/>
                <a:ea typeface="Roboto" panose="02000000000000000000" pitchFamily="2" charset="0"/>
                <a:cs typeface="Open Sans" panose="020B0606030504020204" pitchFamily="34" charset="0"/>
              </a:rPr>
              <a:t>earworm</a:t>
            </a:r>
            <a:r>
              <a:rPr lang="de-DE" sz="12000" b="1" dirty="0">
                <a:solidFill>
                  <a:schemeClr val="bg1"/>
                </a:solidFill>
                <a:latin typeface="Roboto" panose="02000000000000000000" pitchFamily="2" charset="0"/>
                <a:ea typeface="Roboto" panose="02000000000000000000" pitchFamily="2" charset="0"/>
                <a:cs typeface="Open Sans" panose="020B0606030504020204" pitchFamily="34" charset="0"/>
              </a:rPr>
              <a:t>!</a:t>
            </a:r>
          </a:p>
        </p:txBody>
      </p:sp>
      <p:sp>
        <p:nvSpPr>
          <p:cNvPr id="21" name="Textplatzhalter 6"/>
          <p:cNvSpPr>
            <a:spLocks noGrp="1"/>
          </p:cNvSpPr>
          <p:nvPr>
            <p:ph type="body" sz="quarter" idx="16"/>
          </p:nvPr>
        </p:nvSpPr>
        <p:spPr>
          <a:xfrm>
            <a:off x="1818506" y="21213492"/>
            <a:ext cx="22419760" cy="2211542"/>
          </a:xfrm>
        </p:spPr>
        <p:txBody>
          <a:bodyPr anchor="ctr"/>
          <a:lstStyle/>
          <a:p>
            <a:r>
              <a:rPr lang="de-DE" sz="4000" b="0" dirty="0">
                <a:latin typeface="Roboto" panose="02000000000000000000" pitchFamily="2" charset="0"/>
                <a:ea typeface="Roboto" panose="02000000000000000000" pitchFamily="2" charset="0"/>
              </a:rPr>
              <a:t>Karsten Schick &amp; Andreas Scholz</a:t>
            </a:r>
          </a:p>
        </p:txBody>
      </p:sp>
      <p:sp>
        <p:nvSpPr>
          <p:cNvPr id="53" name="Rectangle 52"/>
          <p:cNvSpPr/>
          <p:nvPr/>
        </p:nvSpPr>
        <p:spPr>
          <a:xfrm>
            <a:off x="4299865" y="39894636"/>
            <a:ext cx="8967914" cy="1815882"/>
          </a:xfrm>
          <a:prstGeom prst="rect">
            <a:avLst/>
          </a:prstGeom>
        </p:spPr>
        <p:txBody>
          <a:bodyPr wrap="square">
            <a:spAutoFit/>
          </a:bodyPr>
          <a:lstStyle/>
          <a:p>
            <a:r>
              <a:rPr lang="de-DE" sz="2800" b="1" dirty="0">
                <a:solidFill>
                  <a:schemeClr val="accent3"/>
                </a:solidFill>
                <a:latin typeface="Roboto" panose="02000000000000000000" pitchFamily="2" charset="0"/>
                <a:ea typeface="Roboto" panose="02000000000000000000" pitchFamily="2" charset="0"/>
                <a:cs typeface="Arial" panose="020B0604020202020204" pitchFamily="34" charset="0"/>
              </a:rPr>
              <a:t>Want </a:t>
            </a:r>
            <a:r>
              <a:rPr lang="de-DE" sz="2800" b="1" dirty="0" err="1">
                <a:solidFill>
                  <a:schemeClr val="accent3"/>
                </a:solidFill>
                <a:latin typeface="Roboto" panose="02000000000000000000" pitchFamily="2" charset="0"/>
                <a:ea typeface="Roboto" panose="02000000000000000000" pitchFamily="2" charset="0"/>
                <a:cs typeface="Arial" panose="020B0604020202020204" pitchFamily="34" charset="0"/>
              </a:rPr>
              <a:t>to</a:t>
            </a:r>
            <a:r>
              <a:rPr lang="de-DE" sz="2800" b="1" dirty="0">
                <a:solidFill>
                  <a:schemeClr val="accent3"/>
                </a:solidFill>
                <a:latin typeface="Roboto" panose="02000000000000000000" pitchFamily="2" charset="0"/>
                <a:ea typeface="Roboto" panose="02000000000000000000" pitchFamily="2" charset="0"/>
                <a:cs typeface="Arial" panose="020B0604020202020204" pitchFamily="34" charset="0"/>
              </a:rPr>
              <a:t> </a:t>
            </a:r>
            <a:r>
              <a:rPr lang="de-DE" sz="2800" b="1" dirty="0" err="1">
                <a:solidFill>
                  <a:schemeClr val="accent3"/>
                </a:solidFill>
                <a:latin typeface="Roboto" panose="02000000000000000000" pitchFamily="2" charset="0"/>
                <a:ea typeface="Roboto" panose="02000000000000000000" pitchFamily="2" charset="0"/>
                <a:cs typeface="Arial" panose="020B0604020202020204" pitchFamily="34" charset="0"/>
              </a:rPr>
              <a:t>build</a:t>
            </a:r>
            <a:r>
              <a:rPr lang="de-DE" sz="2800" b="1" dirty="0">
                <a:solidFill>
                  <a:schemeClr val="accent3"/>
                </a:solidFill>
                <a:latin typeface="Roboto" panose="02000000000000000000" pitchFamily="2" charset="0"/>
                <a:ea typeface="Roboto" panose="02000000000000000000" pitchFamily="2" charset="0"/>
                <a:cs typeface="Arial" panose="020B0604020202020204" pitchFamily="34" charset="0"/>
              </a:rPr>
              <a:t> </a:t>
            </a:r>
            <a:r>
              <a:rPr lang="de-DE" sz="2800" b="1" dirty="0" err="1">
                <a:solidFill>
                  <a:schemeClr val="accent3"/>
                </a:solidFill>
                <a:latin typeface="Roboto" panose="02000000000000000000" pitchFamily="2" charset="0"/>
                <a:ea typeface="Roboto" panose="02000000000000000000" pitchFamily="2" charset="0"/>
                <a:cs typeface="Arial" panose="020B0604020202020204" pitchFamily="34" charset="0"/>
              </a:rPr>
              <a:t>it</a:t>
            </a:r>
            <a:r>
              <a:rPr lang="de-DE" sz="2800" b="1" dirty="0">
                <a:solidFill>
                  <a:schemeClr val="accent3"/>
                </a:solidFill>
                <a:latin typeface="Roboto" panose="02000000000000000000" pitchFamily="2" charset="0"/>
                <a:ea typeface="Roboto" panose="02000000000000000000" pitchFamily="2" charset="0"/>
                <a:cs typeface="Arial" panose="020B0604020202020204" pitchFamily="34" charset="0"/>
              </a:rPr>
              <a:t> </a:t>
            </a:r>
            <a:r>
              <a:rPr lang="de-DE" sz="2800" b="1" dirty="0" err="1">
                <a:solidFill>
                  <a:schemeClr val="accent3"/>
                </a:solidFill>
                <a:latin typeface="Roboto" panose="02000000000000000000" pitchFamily="2" charset="0"/>
                <a:ea typeface="Roboto" panose="02000000000000000000" pitchFamily="2" charset="0"/>
                <a:cs typeface="Arial" panose="020B0604020202020204" pitchFamily="34" charset="0"/>
              </a:rPr>
              <a:t>yourself</a:t>
            </a:r>
            <a:r>
              <a:rPr lang="de-DE" sz="2800" b="1" dirty="0">
                <a:solidFill>
                  <a:schemeClr val="accent3"/>
                </a:solidFill>
                <a:latin typeface="Roboto" panose="02000000000000000000" pitchFamily="2" charset="0"/>
                <a:ea typeface="Roboto" panose="02000000000000000000" pitchFamily="2" charset="0"/>
                <a:cs typeface="Arial" panose="020B0604020202020204" pitchFamily="34" charset="0"/>
              </a:rPr>
              <a:t>?</a:t>
            </a:r>
          </a:p>
          <a:p>
            <a:r>
              <a:rPr lang="de-DE" sz="2800" dirty="0">
                <a:solidFill>
                  <a:schemeClr val="accent3"/>
                </a:solidFill>
                <a:latin typeface="Roboto" panose="02000000000000000000" pitchFamily="2" charset="0"/>
                <a:ea typeface="Roboto" panose="02000000000000000000" pitchFamily="2" charset="0"/>
                <a:cs typeface="Arial" panose="020B0604020202020204" pitchFamily="34" charset="0"/>
              </a:rPr>
              <a:t>GitHub Link: http://goo.gl/RudPcd</a:t>
            </a:r>
            <a:endParaRPr lang="de-DE" sz="2800" b="1" dirty="0">
              <a:solidFill>
                <a:schemeClr val="accent3"/>
              </a:solidFill>
              <a:latin typeface="Roboto" panose="02000000000000000000" pitchFamily="2" charset="0"/>
              <a:ea typeface="Roboto" panose="02000000000000000000" pitchFamily="2" charset="0"/>
              <a:cs typeface="Arial" panose="020B0604020202020204" pitchFamily="34" charset="0"/>
            </a:endParaRPr>
          </a:p>
          <a:p>
            <a:r>
              <a:rPr lang="de-DE" sz="2800" dirty="0">
                <a:latin typeface="Roboto" panose="02000000000000000000" pitchFamily="2" charset="0"/>
                <a:ea typeface="Roboto" panose="02000000000000000000" pitchFamily="2" charset="0"/>
              </a:rPr>
              <a:t>Contact: karsten.schick@campus.lmu.de</a:t>
            </a:r>
          </a:p>
          <a:p>
            <a:r>
              <a:rPr lang="de-DE" sz="2800" dirty="0">
                <a:latin typeface="Roboto" panose="02000000000000000000" pitchFamily="2" charset="0"/>
                <a:ea typeface="Roboto" panose="02000000000000000000" pitchFamily="2" charset="0"/>
              </a:rPr>
              <a:t>Contact: andreas.scholz@campus.lmu.de</a:t>
            </a:r>
          </a:p>
        </p:txBody>
      </p:sp>
      <p:pic>
        <p:nvPicPr>
          <p:cNvPr id="5" name="Grafik 4">
            <a:extLst>
              <a:ext uri="{FF2B5EF4-FFF2-40B4-BE49-F238E27FC236}">
                <a16:creationId xmlns:a16="http://schemas.microsoft.com/office/drawing/2014/main" id="{9B5462C8-994B-456A-9DA6-7A212B1F51EA}"/>
              </a:ext>
            </a:extLst>
          </p:cNvPr>
          <p:cNvPicPr>
            <a:picLocks noChangeAspect="1"/>
          </p:cNvPicPr>
          <p:nvPr/>
        </p:nvPicPr>
        <p:blipFill>
          <a:blip r:embed="rId4"/>
          <a:stretch>
            <a:fillRect/>
          </a:stretch>
        </p:blipFill>
        <p:spPr>
          <a:xfrm>
            <a:off x="594371" y="786165"/>
            <a:ext cx="8573649" cy="4488305"/>
          </a:xfrm>
          <a:prstGeom prst="rect">
            <a:avLst/>
          </a:prstGeom>
        </p:spPr>
      </p:pic>
      <p:pic>
        <p:nvPicPr>
          <p:cNvPr id="12" name="Grafik 11">
            <a:extLst>
              <a:ext uri="{FF2B5EF4-FFF2-40B4-BE49-F238E27FC236}">
                <a16:creationId xmlns:a16="http://schemas.microsoft.com/office/drawing/2014/main" id="{1F8646DF-9749-46D6-AC18-DB02C58ED3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5825" y="39663512"/>
            <a:ext cx="2080914" cy="2080914"/>
          </a:xfrm>
          <a:prstGeom prst="rect">
            <a:avLst/>
          </a:prstGeom>
        </p:spPr>
      </p:pic>
    </p:spTree>
    <p:extLst>
      <p:ext uri="{BB962C8B-B14F-4D97-AF65-F5344CB8AC3E}">
        <p14:creationId xmlns:p14="http://schemas.microsoft.com/office/powerpoint/2010/main" val="1219675272"/>
      </p:ext>
    </p:extLst>
  </p:cSld>
  <p:clrMapOvr>
    <a:masterClrMapping/>
  </p:clrMapOvr>
</p:sld>
</file>

<file path=ppt/theme/theme1.xml><?xml version="1.0" encoding="utf-8"?>
<a:theme xmlns:a="http://schemas.openxmlformats.org/drawingml/2006/main" name="Larissa">
  <a:themeElements>
    <a:clrScheme name="Benutzerdefiniert 1">
      <a:dk1>
        <a:srgbClr val="7F7F7F"/>
      </a:dk1>
      <a:lt1>
        <a:srgbClr val="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Words>
  <Application>Microsoft Office PowerPoint</Application>
  <PresentationFormat>Benutzerdefiniert</PresentationFormat>
  <Paragraphs>20</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Open Sans</vt:lpstr>
      <vt:lpstr>Roboto</vt:lpstr>
      <vt:lpstr>Larissa</vt:lpstr>
      <vt:lpstr>PowerPoint-Präsentation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Vera-Garcia, Francisca</dc:creator>
  <cp:lastModifiedBy>Andreas Scholz</cp:lastModifiedBy>
  <cp:revision>185</cp:revision>
  <cp:lastPrinted>2016-04-27T16:55:19Z</cp:lastPrinted>
  <dcterms:created xsi:type="dcterms:W3CDTF">2015-12-10T06:56:35Z</dcterms:created>
  <dcterms:modified xsi:type="dcterms:W3CDTF">2018-06-24T13:52:05Z</dcterms:modified>
</cp:coreProperties>
</file>