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7"/>
  </p:notesMasterIdLst>
  <p:handoutMasterIdLst>
    <p:handoutMasterId r:id="rId28"/>
  </p:handoutMasterIdLst>
  <p:sldIdLst>
    <p:sldId id="493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23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4" r:id="rId20"/>
    <p:sldId id="516" r:id="rId21"/>
    <p:sldId id="518" r:id="rId22"/>
    <p:sldId id="517" r:id="rId23"/>
    <p:sldId id="519" r:id="rId24"/>
    <p:sldId id="520" r:id="rId25"/>
    <p:sldId id="521" r:id="rId2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3333FF"/>
    <a:srgbClr val="0D25B3"/>
    <a:srgbClr val="030371"/>
    <a:srgbClr val="080F6C"/>
    <a:srgbClr val="25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05" autoAdjust="0"/>
  </p:normalViewPr>
  <p:slideViewPr>
    <p:cSldViewPr snapToGrid="0">
      <p:cViewPr varScale="1">
        <p:scale>
          <a:sx n="61" d="100"/>
          <a:sy n="61" d="100"/>
        </p:scale>
        <p:origin x="14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EFB0A-710C-459B-BDB7-F9D7FE5B4500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9290-8C15-46C1-8B78-F933ADD68D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32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1F0C-F0FE-46CF-8B83-0B4567393DEE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1219A-1D4D-4F96-8CAA-3A5B7B0709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59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219A-1D4D-4F96-8CAA-3A5B7B0709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0D8-310C-4B75-886F-60ED14B07894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86600" y="6499941"/>
            <a:ext cx="2057400" cy="365125"/>
          </a:xfrm>
        </p:spPr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D25D-B96E-4667-8CD2-45853C17A56F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74E-00EF-4E85-8BBB-42D8C613EF54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84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55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8EE-4591-4EC3-8174-FFD3FFEE016C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86600" y="6487063"/>
            <a:ext cx="2057400" cy="365125"/>
          </a:xfrm>
        </p:spPr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23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933-78EA-4967-95ED-5D07F456FDC9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9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552D-BEAD-4E15-8321-F37239D6EF5C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04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425B-1ABB-4F71-A7C7-FE6D03B2C685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DAFC-CD2D-491E-B448-777FC3ACC529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A0C2-89E4-4CE8-B91F-F292CAC98D39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05CA-2919-402F-A220-6EDDC9251AC8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5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48CB-EFA5-4304-930D-E9679030A8A6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6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2E9D-54F2-4AF8-AC8A-D7C7C4C18E98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7DD7-36AA-4F76-B4FA-C4CEC6072A8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-2382" y="6309119"/>
            <a:ext cx="9146382" cy="548882"/>
            <a:chOff x="-2382" y="6309119"/>
            <a:chExt cx="9146382" cy="548882"/>
          </a:xfrm>
        </p:grpSpPr>
        <p:grpSp>
          <p:nvGrpSpPr>
            <p:cNvPr id="8" name="群組 44"/>
            <p:cNvGrpSpPr/>
            <p:nvPr/>
          </p:nvGrpSpPr>
          <p:grpSpPr>
            <a:xfrm>
              <a:off x="-2382" y="6309119"/>
              <a:ext cx="9146382" cy="548882"/>
              <a:chOff x="-2382" y="6309119"/>
              <a:chExt cx="9146382" cy="548882"/>
            </a:xfrm>
          </p:grpSpPr>
          <p:grpSp>
            <p:nvGrpSpPr>
              <p:cNvPr id="10" name="群組 45"/>
              <p:cNvGrpSpPr/>
              <p:nvPr/>
            </p:nvGrpSpPr>
            <p:grpSpPr>
              <a:xfrm>
                <a:off x="-2382" y="6309119"/>
                <a:ext cx="9146382" cy="548882"/>
                <a:chOff x="-2382" y="6309119"/>
                <a:chExt cx="9146382" cy="548882"/>
              </a:xfrm>
            </p:grpSpPr>
            <p:sp>
              <p:nvSpPr>
                <p:cNvPr id="14" name="Freeform 6"/>
                <p:cNvSpPr/>
                <p:nvPr/>
              </p:nvSpPr>
              <p:spPr>
                <a:xfrm>
                  <a:off x="-2382" y="6309119"/>
                  <a:ext cx="3574257" cy="548881"/>
                </a:xfrm>
                <a:custGeom>
                  <a:avLst/>
                  <a:gdLst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3571875 w 3571875"/>
                    <a:gd name="connsiteY2" fmla="*/ 4210050 h 4210050"/>
                    <a:gd name="connsiteX3" fmla="*/ 0 w 3571875"/>
                    <a:gd name="connsiteY3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388394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205038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393157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393157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281238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393157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28825 w 3571875"/>
                    <a:gd name="connsiteY2" fmla="*/ 2393157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76450 w 3571875"/>
                    <a:gd name="connsiteY2" fmla="*/ 2274094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245519 w 3571875"/>
                    <a:gd name="connsiteY2" fmla="*/ 2405063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4210050 h 4210050"/>
                    <a:gd name="connsiteX1" fmla="*/ 0 w 3571875"/>
                    <a:gd name="connsiteY1" fmla="*/ 0 h 4210050"/>
                    <a:gd name="connsiteX2" fmla="*/ 2038350 w 3571875"/>
                    <a:gd name="connsiteY2" fmla="*/ 2405063 h 4210050"/>
                    <a:gd name="connsiteX3" fmla="*/ 3571875 w 3571875"/>
                    <a:gd name="connsiteY3" fmla="*/ 4210050 h 4210050"/>
                    <a:gd name="connsiteX4" fmla="*/ 0 w 3571875"/>
                    <a:gd name="connsiteY4" fmla="*/ 4210050 h 4210050"/>
                    <a:gd name="connsiteX0" fmla="*/ 0 w 3571875"/>
                    <a:gd name="connsiteY0" fmla="*/ 2433637 h 2433637"/>
                    <a:gd name="connsiteX1" fmla="*/ 257175 w 3571875"/>
                    <a:gd name="connsiteY1" fmla="*/ 0 h 2433637"/>
                    <a:gd name="connsiteX2" fmla="*/ 2038350 w 3571875"/>
                    <a:gd name="connsiteY2" fmla="*/ 628650 h 2433637"/>
                    <a:gd name="connsiteX3" fmla="*/ 3571875 w 3571875"/>
                    <a:gd name="connsiteY3" fmla="*/ 2433637 h 2433637"/>
                    <a:gd name="connsiteX4" fmla="*/ 0 w 3571875"/>
                    <a:gd name="connsiteY4" fmla="*/ 2433637 h 2433637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2040732 w 3574257"/>
                    <a:gd name="connsiteY2" fmla="*/ 2381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1924051 w 3574257"/>
                    <a:gd name="connsiteY2" fmla="*/ 307181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9749 h 1809749"/>
                    <a:gd name="connsiteX1" fmla="*/ 0 w 3574257"/>
                    <a:gd name="connsiteY1" fmla="*/ 2381 h 1809749"/>
                    <a:gd name="connsiteX2" fmla="*/ 2038351 w 3574257"/>
                    <a:gd name="connsiteY2" fmla="*/ 0 h 1809749"/>
                    <a:gd name="connsiteX3" fmla="*/ 3574257 w 3574257"/>
                    <a:gd name="connsiteY3" fmla="*/ 1809749 h 1809749"/>
                    <a:gd name="connsiteX4" fmla="*/ 2382 w 3574257"/>
                    <a:gd name="connsiteY4" fmla="*/ 1809749 h 1809749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1640682 w 3574257"/>
                    <a:gd name="connsiteY2" fmla="*/ 450057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9749 h 1809749"/>
                    <a:gd name="connsiteX1" fmla="*/ 0 w 3574257"/>
                    <a:gd name="connsiteY1" fmla="*/ 2381 h 1809749"/>
                    <a:gd name="connsiteX2" fmla="*/ 2038351 w 3574257"/>
                    <a:gd name="connsiteY2" fmla="*/ 0 h 1809749"/>
                    <a:gd name="connsiteX3" fmla="*/ 3574257 w 3574257"/>
                    <a:gd name="connsiteY3" fmla="*/ 1809749 h 1809749"/>
                    <a:gd name="connsiteX4" fmla="*/ 2382 w 3574257"/>
                    <a:gd name="connsiteY4" fmla="*/ 1809749 h 1809749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1657351 w 3574257"/>
                    <a:gd name="connsiteY2" fmla="*/ 230982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2040732 w 3574257"/>
                    <a:gd name="connsiteY2" fmla="*/ 2382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1774032 w 3574257"/>
                    <a:gd name="connsiteY2" fmla="*/ 161925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1969294 w 3574257"/>
                    <a:gd name="connsiteY2" fmla="*/ 21432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1819275 w 3574257"/>
                    <a:gd name="connsiteY2" fmla="*/ 200026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  <a:gd name="connsiteX0" fmla="*/ 2382 w 3574257"/>
                    <a:gd name="connsiteY0" fmla="*/ 1807368 h 1807368"/>
                    <a:gd name="connsiteX1" fmla="*/ 0 w 3574257"/>
                    <a:gd name="connsiteY1" fmla="*/ 0 h 1807368"/>
                    <a:gd name="connsiteX2" fmla="*/ 2045494 w 3574257"/>
                    <a:gd name="connsiteY2" fmla="*/ 1 h 1807368"/>
                    <a:gd name="connsiteX3" fmla="*/ 3574257 w 3574257"/>
                    <a:gd name="connsiteY3" fmla="*/ 1807368 h 1807368"/>
                    <a:gd name="connsiteX4" fmla="*/ 2382 w 3574257"/>
                    <a:gd name="connsiteY4" fmla="*/ 1807368 h 180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4257" h="1807368">
                      <a:moveTo>
                        <a:pt x="2382" y="1807368"/>
                      </a:moveTo>
                      <a:lnTo>
                        <a:pt x="0" y="0"/>
                      </a:lnTo>
                      <a:lnTo>
                        <a:pt x="2045494" y="1"/>
                      </a:lnTo>
                      <a:lnTo>
                        <a:pt x="3574257" y="1807368"/>
                      </a:lnTo>
                      <a:lnTo>
                        <a:pt x="2382" y="1807368"/>
                      </a:lnTo>
                      <a:close/>
                    </a:path>
                  </a:pathLst>
                </a:custGeom>
                <a:solidFill>
                  <a:srgbClr val="9FB8C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  <a:cs typeface="+mn-cs"/>
                  </a:endParaRPr>
                </a:p>
              </p:txBody>
            </p:sp>
            <p:sp>
              <p:nvSpPr>
                <p:cNvPr id="15" name="Freeform 7"/>
                <p:cNvSpPr/>
                <p:nvPr/>
              </p:nvSpPr>
              <p:spPr>
                <a:xfrm>
                  <a:off x="-2380" y="6309320"/>
                  <a:ext cx="9146380" cy="548681"/>
                </a:xfrm>
                <a:custGeom>
                  <a:avLst/>
                  <a:gdLst>
                    <a:gd name="connsiteX0" fmla="*/ 0 w 3350419"/>
                    <a:gd name="connsiteY0" fmla="*/ 2081213 h 2083594"/>
                    <a:gd name="connsiteX1" fmla="*/ 3031331 w 3350419"/>
                    <a:gd name="connsiteY1" fmla="*/ 0 h 2083594"/>
                    <a:gd name="connsiteX2" fmla="*/ 3350419 w 3350419"/>
                    <a:gd name="connsiteY2" fmla="*/ 80963 h 2083594"/>
                    <a:gd name="connsiteX3" fmla="*/ 3350419 w 3350419"/>
                    <a:gd name="connsiteY3" fmla="*/ 2083594 h 2083594"/>
                    <a:gd name="connsiteX4" fmla="*/ 0 w 3350419"/>
                    <a:gd name="connsiteY4" fmla="*/ 2081213 h 2083594"/>
                    <a:gd name="connsiteX0" fmla="*/ 0 w 3112294"/>
                    <a:gd name="connsiteY0" fmla="*/ 2019301 h 2083594"/>
                    <a:gd name="connsiteX1" fmla="*/ 2793206 w 3112294"/>
                    <a:gd name="connsiteY1" fmla="*/ 0 h 2083594"/>
                    <a:gd name="connsiteX2" fmla="*/ 3112294 w 3112294"/>
                    <a:gd name="connsiteY2" fmla="*/ 80963 h 2083594"/>
                    <a:gd name="connsiteX3" fmla="*/ 3112294 w 3112294"/>
                    <a:gd name="connsiteY3" fmla="*/ 2083594 h 2083594"/>
                    <a:gd name="connsiteX4" fmla="*/ 0 w 3112294"/>
                    <a:gd name="connsiteY4" fmla="*/ 2019301 h 2083594"/>
                    <a:gd name="connsiteX0" fmla="*/ 0 w 3345656"/>
                    <a:gd name="connsiteY0" fmla="*/ 2097882 h 2097882"/>
                    <a:gd name="connsiteX1" fmla="*/ 3026568 w 3345656"/>
                    <a:gd name="connsiteY1" fmla="*/ 0 h 2097882"/>
                    <a:gd name="connsiteX2" fmla="*/ 3345656 w 3345656"/>
                    <a:gd name="connsiteY2" fmla="*/ 80963 h 2097882"/>
                    <a:gd name="connsiteX3" fmla="*/ 3345656 w 3345656"/>
                    <a:gd name="connsiteY3" fmla="*/ 2083594 h 2097882"/>
                    <a:gd name="connsiteX4" fmla="*/ 0 w 3345656"/>
                    <a:gd name="connsiteY4" fmla="*/ 2097882 h 2097882"/>
                    <a:gd name="connsiteX0" fmla="*/ 0 w 2800350"/>
                    <a:gd name="connsiteY0" fmla="*/ 1935957 h 2083594"/>
                    <a:gd name="connsiteX1" fmla="*/ 2481262 w 2800350"/>
                    <a:gd name="connsiteY1" fmla="*/ 0 h 2083594"/>
                    <a:gd name="connsiteX2" fmla="*/ 2800350 w 2800350"/>
                    <a:gd name="connsiteY2" fmla="*/ 80963 h 2083594"/>
                    <a:gd name="connsiteX3" fmla="*/ 2800350 w 2800350"/>
                    <a:gd name="connsiteY3" fmla="*/ 2083594 h 2083594"/>
                    <a:gd name="connsiteX4" fmla="*/ 0 w 2800350"/>
                    <a:gd name="connsiteY4" fmla="*/ 1935957 h 2083594"/>
                    <a:gd name="connsiteX0" fmla="*/ 0 w 3352800"/>
                    <a:gd name="connsiteY0" fmla="*/ 2083594 h 2083594"/>
                    <a:gd name="connsiteX1" fmla="*/ 3033712 w 3352800"/>
                    <a:gd name="connsiteY1" fmla="*/ 0 h 2083594"/>
                    <a:gd name="connsiteX2" fmla="*/ 3352800 w 3352800"/>
                    <a:gd name="connsiteY2" fmla="*/ 80963 h 2083594"/>
                    <a:gd name="connsiteX3" fmla="*/ 3352800 w 3352800"/>
                    <a:gd name="connsiteY3" fmla="*/ 2083594 h 2083594"/>
                    <a:gd name="connsiteX4" fmla="*/ 0 w 3352800"/>
                    <a:gd name="connsiteY4" fmla="*/ 2083594 h 2083594"/>
                    <a:gd name="connsiteX0" fmla="*/ 0 w 3352800"/>
                    <a:gd name="connsiteY0" fmla="*/ 2002631 h 2002631"/>
                    <a:gd name="connsiteX1" fmla="*/ 3033712 w 3352800"/>
                    <a:gd name="connsiteY1" fmla="*/ 157162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2002631 h 2002631"/>
                    <a:gd name="connsiteX1" fmla="*/ 2988469 w 3352800"/>
                    <a:gd name="connsiteY1" fmla="*/ 59530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2002631 h 2002631"/>
                    <a:gd name="connsiteX1" fmla="*/ 2833966 w 3352800"/>
                    <a:gd name="connsiteY1" fmla="*/ 425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2002631 h 2002631"/>
                    <a:gd name="connsiteX1" fmla="*/ 2845314 w 3352800"/>
                    <a:gd name="connsiteY1" fmla="*/ 12246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2002631 h 2002631"/>
                    <a:gd name="connsiteX1" fmla="*/ 2834839 w 3352800"/>
                    <a:gd name="connsiteY1" fmla="*/ 425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2002631 h 2002631"/>
                    <a:gd name="connsiteX1" fmla="*/ 2875865 w 3352800"/>
                    <a:gd name="connsiteY1" fmla="*/ 81782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2002901 h 2002901"/>
                    <a:gd name="connsiteX1" fmla="*/ 2836585 w 3352800"/>
                    <a:gd name="connsiteY1" fmla="*/ 0 h 2002901"/>
                    <a:gd name="connsiteX2" fmla="*/ 3352800 w 3352800"/>
                    <a:gd name="connsiteY2" fmla="*/ 270 h 2002901"/>
                    <a:gd name="connsiteX3" fmla="*/ 3352800 w 3352800"/>
                    <a:gd name="connsiteY3" fmla="*/ 2002901 h 2002901"/>
                    <a:gd name="connsiteX4" fmla="*/ 0 w 3352800"/>
                    <a:gd name="connsiteY4" fmla="*/ 2002901 h 2002901"/>
                    <a:gd name="connsiteX0" fmla="*/ 0 w 3352800"/>
                    <a:gd name="connsiteY0" fmla="*/ 2002631 h 2002631"/>
                    <a:gd name="connsiteX1" fmla="*/ 754045 w 3352800"/>
                    <a:gd name="connsiteY1" fmla="*/ 1468326 h 2002631"/>
                    <a:gd name="connsiteX2" fmla="*/ 3352800 w 3352800"/>
                    <a:gd name="connsiteY2" fmla="*/ 0 h 2002631"/>
                    <a:gd name="connsiteX3" fmla="*/ 3352800 w 3352800"/>
                    <a:gd name="connsiteY3" fmla="*/ 2002631 h 2002631"/>
                    <a:gd name="connsiteX4" fmla="*/ 0 w 3352800"/>
                    <a:gd name="connsiteY4" fmla="*/ 2002631 h 2002631"/>
                    <a:gd name="connsiteX0" fmla="*/ 0 w 3352800"/>
                    <a:gd name="connsiteY0" fmla="*/ 534305 h 534305"/>
                    <a:gd name="connsiteX1" fmla="*/ 754045 w 3352800"/>
                    <a:gd name="connsiteY1" fmla="*/ 0 h 534305"/>
                    <a:gd name="connsiteX2" fmla="*/ 3352800 w 3352800"/>
                    <a:gd name="connsiteY2" fmla="*/ 7687 h 534305"/>
                    <a:gd name="connsiteX3" fmla="*/ 3352800 w 3352800"/>
                    <a:gd name="connsiteY3" fmla="*/ 534305 h 534305"/>
                    <a:gd name="connsiteX4" fmla="*/ 0 w 3352800"/>
                    <a:gd name="connsiteY4" fmla="*/ 534305 h 534305"/>
                    <a:gd name="connsiteX0" fmla="*/ 0 w 3352800"/>
                    <a:gd name="connsiteY0" fmla="*/ 534305 h 534305"/>
                    <a:gd name="connsiteX1" fmla="*/ 754045 w 3352800"/>
                    <a:gd name="connsiteY1" fmla="*/ 0 h 534305"/>
                    <a:gd name="connsiteX2" fmla="*/ 3352800 w 3352800"/>
                    <a:gd name="connsiteY2" fmla="*/ 7687 h 534305"/>
                    <a:gd name="connsiteX3" fmla="*/ 3352800 w 3352800"/>
                    <a:gd name="connsiteY3" fmla="*/ 534305 h 534305"/>
                    <a:gd name="connsiteX4" fmla="*/ 0 w 3352800"/>
                    <a:gd name="connsiteY4" fmla="*/ 534305 h 534305"/>
                    <a:gd name="connsiteX0" fmla="*/ 0 w 3352800"/>
                    <a:gd name="connsiteY0" fmla="*/ 526618 h 526618"/>
                    <a:gd name="connsiteX1" fmla="*/ 980611 w 3352800"/>
                    <a:gd name="connsiteY1" fmla="*/ 93681 h 526618"/>
                    <a:gd name="connsiteX2" fmla="*/ 3352800 w 3352800"/>
                    <a:gd name="connsiteY2" fmla="*/ 0 h 526618"/>
                    <a:gd name="connsiteX3" fmla="*/ 3352800 w 3352800"/>
                    <a:gd name="connsiteY3" fmla="*/ 526618 h 526618"/>
                    <a:gd name="connsiteX4" fmla="*/ 0 w 3352800"/>
                    <a:gd name="connsiteY4" fmla="*/ 526618 h 526618"/>
                    <a:gd name="connsiteX0" fmla="*/ 0 w 3352800"/>
                    <a:gd name="connsiteY0" fmla="*/ 526888 h 526888"/>
                    <a:gd name="connsiteX1" fmla="*/ 744735 w 3352800"/>
                    <a:gd name="connsiteY1" fmla="*/ 0 h 526888"/>
                    <a:gd name="connsiteX2" fmla="*/ 3352800 w 3352800"/>
                    <a:gd name="connsiteY2" fmla="*/ 270 h 526888"/>
                    <a:gd name="connsiteX3" fmla="*/ 3352800 w 3352800"/>
                    <a:gd name="connsiteY3" fmla="*/ 526888 h 526888"/>
                    <a:gd name="connsiteX4" fmla="*/ 0 w 3352800"/>
                    <a:gd name="connsiteY4" fmla="*/ 526888 h 526888"/>
                    <a:gd name="connsiteX0" fmla="*/ 0 w 3352800"/>
                    <a:gd name="connsiteY0" fmla="*/ 526618 h 526618"/>
                    <a:gd name="connsiteX1" fmla="*/ 811948 w 3352800"/>
                    <a:gd name="connsiteY1" fmla="*/ 60921 h 526618"/>
                    <a:gd name="connsiteX2" fmla="*/ 3352800 w 3352800"/>
                    <a:gd name="connsiteY2" fmla="*/ 0 h 526618"/>
                    <a:gd name="connsiteX3" fmla="*/ 3352800 w 3352800"/>
                    <a:gd name="connsiteY3" fmla="*/ 526618 h 526618"/>
                    <a:gd name="connsiteX4" fmla="*/ 0 w 3352800"/>
                    <a:gd name="connsiteY4" fmla="*/ 526618 h 526618"/>
                    <a:gd name="connsiteX0" fmla="*/ 0 w 3352800"/>
                    <a:gd name="connsiteY0" fmla="*/ 527584 h 527584"/>
                    <a:gd name="connsiteX1" fmla="*/ 751718 w 3352800"/>
                    <a:gd name="connsiteY1" fmla="*/ 0 h 527584"/>
                    <a:gd name="connsiteX2" fmla="*/ 3352800 w 3352800"/>
                    <a:gd name="connsiteY2" fmla="*/ 966 h 527584"/>
                    <a:gd name="connsiteX3" fmla="*/ 3352800 w 3352800"/>
                    <a:gd name="connsiteY3" fmla="*/ 527584 h 527584"/>
                    <a:gd name="connsiteX4" fmla="*/ 0 w 3352800"/>
                    <a:gd name="connsiteY4" fmla="*/ 527584 h 527584"/>
                    <a:gd name="connsiteX0" fmla="*/ 0 w 3352800"/>
                    <a:gd name="connsiteY0" fmla="*/ 527584 h 527584"/>
                    <a:gd name="connsiteX1" fmla="*/ 751718 w 3352800"/>
                    <a:gd name="connsiteY1" fmla="*/ 0 h 527584"/>
                    <a:gd name="connsiteX2" fmla="*/ 3241069 w 3352800"/>
                    <a:gd name="connsiteY2" fmla="*/ 94144 h 527584"/>
                    <a:gd name="connsiteX3" fmla="*/ 3352800 w 3352800"/>
                    <a:gd name="connsiteY3" fmla="*/ 527584 h 527584"/>
                    <a:gd name="connsiteX4" fmla="*/ 0 w 3352800"/>
                    <a:gd name="connsiteY4" fmla="*/ 527584 h 527584"/>
                    <a:gd name="connsiteX0" fmla="*/ 0 w 3352800"/>
                    <a:gd name="connsiteY0" fmla="*/ 527584 h 527584"/>
                    <a:gd name="connsiteX1" fmla="*/ 751718 w 3352800"/>
                    <a:gd name="connsiteY1" fmla="*/ 0 h 527584"/>
                    <a:gd name="connsiteX2" fmla="*/ 3352800 w 3352800"/>
                    <a:gd name="connsiteY2" fmla="*/ 271 h 527584"/>
                    <a:gd name="connsiteX3" fmla="*/ 3352800 w 3352800"/>
                    <a:gd name="connsiteY3" fmla="*/ 527584 h 527584"/>
                    <a:gd name="connsiteX4" fmla="*/ 0 w 3352800"/>
                    <a:gd name="connsiteY4" fmla="*/ 527584 h 527584"/>
                    <a:gd name="connsiteX0" fmla="*/ 0 w 3352800"/>
                    <a:gd name="connsiteY0" fmla="*/ 527313 h 527313"/>
                    <a:gd name="connsiteX1" fmla="*/ 900984 w 3352800"/>
                    <a:gd name="connsiteY1" fmla="*/ 97774 h 527313"/>
                    <a:gd name="connsiteX2" fmla="*/ 3352800 w 3352800"/>
                    <a:gd name="connsiteY2" fmla="*/ 0 h 527313"/>
                    <a:gd name="connsiteX3" fmla="*/ 3352800 w 3352800"/>
                    <a:gd name="connsiteY3" fmla="*/ 527313 h 527313"/>
                    <a:gd name="connsiteX4" fmla="*/ 0 w 3352800"/>
                    <a:gd name="connsiteY4" fmla="*/ 527313 h 527313"/>
                    <a:gd name="connsiteX0" fmla="*/ 0 w 3352800"/>
                    <a:gd name="connsiteY0" fmla="*/ 527584 h 527584"/>
                    <a:gd name="connsiteX1" fmla="*/ 748227 w 3352800"/>
                    <a:gd name="connsiteY1" fmla="*/ 0 h 527584"/>
                    <a:gd name="connsiteX2" fmla="*/ 3352800 w 3352800"/>
                    <a:gd name="connsiteY2" fmla="*/ 271 h 527584"/>
                    <a:gd name="connsiteX3" fmla="*/ 3352800 w 3352800"/>
                    <a:gd name="connsiteY3" fmla="*/ 527584 h 527584"/>
                    <a:gd name="connsiteX4" fmla="*/ 0 w 3352800"/>
                    <a:gd name="connsiteY4" fmla="*/ 527584 h 52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52800" h="527584">
                      <a:moveTo>
                        <a:pt x="0" y="527584"/>
                      </a:moveTo>
                      <a:lnTo>
                        <a:pt x="748227" y="0"/>
                      </a:lnTo>
                      <a:lnTo>
                        <a:pt x="3352800" y="271"/>
                      </a:lnTo>
                      <a:lnTo>
                        <a:pt x="3352800" y="527584"/>
                      </a:lnTo>
                      <a:lnTo>
                        <a:pt x="0" y="527584"/>
                      </a:lnTo>
                      <a:close/>
                    </a:path>
                  </a:pathLst>
                </a:custGeom>
                <a:solidFill>
                  <a:srgbClr val="D2DA7A">
                    <a:alpha val="8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軟正黑體" pitchFamily="34" charset="-120"/>
                    <a:ea typeface="微軟正黑體" pitchFamily="34" charset="-120"/>
                    <a:cs typeface="+mn-cs"/>
                  </a:endParaRPr>
                </a:p>
              </p:txBody>
            </p:sp>
          </p:grpSp>
          <p:grpSp>
            <p:nvGrpSpPr>
              <p:cNvPr id="11" name="群組 46"/>
              <p:cNvGrpSpPr>
                <a:grpSpLocks noChangeAspect="1"/>
              </p:cNvGrpSpPr>
              <p:nvPr/>
            </p:nvGrpSpPr>
            <p:grpSpPr>
              <a:xfrm>
                <a:off x="139900" y="6309320"/>
                <a:ext cx="1695796" cy="540586"/>
                <a:chOff x="87629" y="6036988"/>
                <a:chExt cx="2119745" cy="675733"/>
              </a:xfrm>
            </p:grpSpPr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7629" y="6036988"/>
                  <a:ext cx="2119745" cy="613388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3399" t="50000" b="17273"/>
                <a:stretch/>
              </p:blipFill>
              <p:spPr>
                <a:xfrm>
                  <a:off x="117971" y="6588031"/>
                  <a:ext cx="1750874" cy="124690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字方塊 8"/>
            <p:cNvSpPr txBox="1"/>
            <p:nvPr/>
          </p:nvSpPr>
          <p:spPr>
            <a:xfrm>
              <a:off x="1835696" y="6413266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itchFamily="34" charset="-120"/>
                  <a:ea typeface="微軟正黑體" pitchFamily="34" charset="-120"/>
                  <a:cs typeface="+mn-cs"/>
                </a:rPr>
                <a:t>工程技術研究發展司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01038" y="6310456"/>
            <a:ext cx="502920" cy="502920"/>
          </a:xfrm>
          <a:prstGeom prst="ellipse">
            <a:avLst/>
          </a:prstGeom>
          <a:ln w="19050">
            <a:solidFill>
              <a:schemeClr val="bg1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6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18E267-68A3-4DAF-95BD-60D57CF82DFE}" type="slidenum">
              <a:rPr kumimoji="0" lang="zh-TW" altLang="en-US" sz="165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0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67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5651" y="738798"/>
            <a:ext cx="6858000" cy="1478606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Continual Lifelong Learning: A Compacting, Picking and Growing Approach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5652" y="2505504"/>
            <a:ext cx="6857999" cy="4001768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en-US" altLang="zh-TW" sz="2600" dirty="0" smtClean="0"/>
              <a:t>Steven C. Y. Hung, Cheng-</a:t>
            </a:r>
            <a:r>
              <a:rPr lang="en-US" altLang="zh-TW" sz="2600" dirty="0" err="1" smtClean="0"/>
              <a:t>Hao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Tu</a:t>
            </a:r>
            <a:r>
              <a:rPr lang="en-US" altLang="zh-TW" sz="2600" dirty="0" smtClean="0"/>
              <a:t>, Cheng-</a:t>
            </a:r>
            <a:r>
              <a:rPr lang="en-US" altLang="zh-TW" sz="2600" dirty="0" err="1" smtClean="0"/>
              <a:t>En</a:t>
            </a:r>
            <a:r>
              <a:rPr lang="en-US" altLang="zh-TW" sz="2600" dirty="0" smtClean="0"/>
              <a:t> Wu</a:t>
            </a:r>
            <a:r>
              <a:rPr lang="en-US" altLang="zh-TW" sz="2600" dirty="0"/>
              <a:t>, </a:t>
            </a:r>
            <a:r>
              <a:rPr lang="en-US" altLang="zh-TW" sz="2600" dirty="0" err="1"/>
              <a:t>Chein</a:t>
            </a:r>
            <a:r>
              <a:rPr lang="en-US" altLang="zh-TW" sz="2600" dirty="0"/>
              <a:t>-Hung </a:t>
            </a:r>
            <a:r>
              <a:rPr lang="en-US" altLang="zh-TW" sz="2600" dirty="0" smtClean="0"/>
              <a:t>Chen, </a:t>
            </a:r>
            <a:r>
              <a:rPr lang="en-US" altLang="zh-TW" sz="2600" dirty="0"/>
              <a:t>Yi-Ming Chan</a:t>
            </a:r>
            <a:r>
              <a:rPr lang="en-US" altLang="zh-TW" sz="2600" dirty="0" smtClean="0"/>
              <a:t>, and </a:t>
            </a:r>
            <a:r>
              <a:rPr lang="en-US" altLang="zh-TW" sz="2600" dirty="0" smtClean="0"/>
              <a:t>Chu-Song Chen</a:t>
            </a:r>
            <a:endParaRPr lang="en-US" altLang="zh-TW" sz="2600" dirty="0"/>
          </a:p>
          <a:p>
            <a:endParaRPr lang="en-US" altLang="zh-TW" sz="2600" dirty="0" smtClean="0"/>
          </a:p>
          <a:p>
            <a:r>
              <a:rPr lang="en-US" altLang="zh-TW" sz="2600" dirty="0"/>
              <a:t>Institute of Information Science, Academia </a:t>
            </a:r>
            <a:r>
              <a:rPr lang="en-US" altLang="zh-TW" sz="2600" dirty="0" err="1"/>
              <a:t>Sinica</a:t>
            </a:r>
            <a:r>
              <a:rPr lang="en-US" altLang="zh-TW" sz="2600" dirty="0"/>
              <a:t>, Taipei, Taiwan</a:t>
            </a:r>
          </a:p>
          <a:p>
            <a:endParaRPr lang="en-US" altLang="zh-TW" sz="2600" dirty="0"/>
          </a:p>
          <a:p>
            <a:r>
              <a:rPr lang="en-US" altLang="zh-TW" sz="2600" dirty="0"/>
              <a:t>MOST Joint Research Center for AI Technology and All Vista </a:t>
            </a:r>
            <a:r>
              <a:rPr lang="en-US" altLang="zh-TW" sz="2600" dirty="0" smtClean="0"/>
              <a:t>Healthcare, Taipei, Taiwan</a:t>
            </a:r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To appear in </a:t>
            </a:r>
            <a:r>
              <a:rPr lang="en-US" altLang="zh-TW" sz="2600" b="1" dirty="0" err="1" smtClean="0">
                <a:solidFill>
                  <a:srgbClr val="76B900"/>
                </a:solidFill>
              </a:rPr>
              <a:t>NeurIPS</a:t>
            </a:r>
            <a:r>
              <a:rPr lang="en-US" altLang="zh-TW" sz="2600" b="1" dirty="0" smtClean="0">
                <a:solidFill>
                  <a:srgbClr val="76B900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8109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Previous works (II) – cont.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1374" y="3638547"/>
            <a:ext cx="8165938" cy="3433585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TW" sz="2900" dirty="0" smtClean="0"/>
              <a:t> Dynamic </a:t>
            </a:r>
            <a:r>
              <a:rPr lang="en-US" altLang="zh-TW" sz="2900" dirty="0"/>
              <a:t>Generative </a:t>
            </a:r>
            <a:r>
              <a:rPr lang="en-US" altLang="zh-TW" sz="2900" dirty="0" smtClean="0"/>
              <a:t>Memory (DGM</a:t>
            </a:r>
            <a:r>
              <a:rPr lang="en-US" altLang="zh-TW" sz="2900" dirty="0"/>
              <a:t>) </a:t>
            </a:r>
            <a:r>
              <a:rPr lang="en-US" altLang="zh-TW" sz="2900" dirty="0" smtClean="0"/>
              <a:t>[CVPR19] </a:t>
            </a:r>
            <a:r>
              <a:rPr lang="en-US" altLang="zh-TW" sz="2900" dirty="0"/>
              <a:t>uses neural masking to learn connection plasticity in conditional generative models, </a:t>
            </a:r>
            <a:r>
              <a:rPr lang="en-US" altLang="zh-TW" sz="2900" dirty="0" smtClean="0"/>
              <a:t>with a </a:t>
            </a:r>
            <a:r>
              <a:rPr lang="en-US" altLang="zh-TW" sz="2900" dirty="0"/>
              <a:t>dynamic </a:t>
            </a:r>
            <a:r>
              <a:rPr lang="en-US" altLang="zh-TW" sz="2900" dirty="0" smtClean="0"/>
              <a:t>expansion.</a:t>
            </a:r>
          </a:p>
          <a:p>
            <a:pPr lvl="1"/>
            <a:endParaRPr lang="en-US" altLang="zh-TW" sz="2900" dirty="0" smtClean="0"/>
          </a:p>
          <a:p>
            <a:r>
              <a:rPr lang="en-US" altLang="zh-TW" sz="3200" dirty="0" smtClean="0"/>
              <a:t> Despite keeping </a:t>
            </a:r>
            <a:r>
              <a:rPr lang="en-US" altLang="zh-TW" sz="3200" dirty="0"/>
              <a:t>data information, </a:t>
            </a:r>
            <a:r>
              <a:rPr lang="en-US" altLang="zh-TW" sz="3200" dirty="0" smtClean="0"/>
              <a:t>memory-replay approaches still </a:t>
            </a:r>
            <a:r>
              <a:rPr lang="en-US" altLang="zh-TW" sz="3200" dirty="0"/>
              <a:t>cannot guarantee the exact performance of past tasks.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53" y="1217032"/>
            <a:ext cx="8165959" cy="225537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32" y="313039"/>
            <a:ext cx="7886700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Previous works (III)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026" y="1656607"/>
            <a:ext cx="5047115" cy="499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Dynamic architecture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Main idea: </a:t>
            </a:r>
            <a:r>
              <a:rPr lang="en-US" altLang="zh-TW" sz="3200" dirty="0">
                <a:solidFill>
                  <a:srgbClr val="3333FF"/>
                </a:solidFill>
              </a:rPr>
              <a:t>adapt the architecture </a:t>
            </a:r>
            <a:r>
              <a:rPr lang="en-US" altLang="zh-TW" sz="3200" dirty="0" smtClean="0">
                <a:solidFill>
                  <a:srgbClr val="3333FF"/>
                </a:solidFill>
              </a:rPr>
              <a:t>with new tasks</a:t>
            </a:r>
            <a:r>
              <a:rPr lang="en-US" altLang="zh-TW" sz="3200" dirty="0">
                <a:solidFill>
                  <a:srgbClr val="3333FF"/>
                </a:solidFill>
              </a:rPr>
              <a:t>.</a:t>
            </a:r>
          </a:p>
          <a:p>
            <a:pPr lvl="1"/>
            <a:r>
              <a:rPr lang="en-US" altLang="zh-TW" sz="2900" dirty="0" err="1"/>
              <a:t>ProgressiveNet</a:t>
            </a:r>
            <a:r>
              <a:rPr lang="en-US" altLang="zh-TW" sz="2900" dirty="0"/>
              <a:t> </a:t>
            </a:r>
            <a:r>
              <a:rPr lang="en-US" altLang="zh-TW" sz="2900" dirty="0" smtClean="0"/>
              <a:t>[DeepMind 2016] </a:t>
            </a:r>
            <a:r>
              <a:rPr lang="en-US" altLang="zh-TW" sz="2900" dirty="0">
                <a:solidFill>
                  <a:srgbClr val="C00000"/>
                </a:solidFill>
              </a:rPr>
              <a:t>expands the architecture for new tasks</a:t>
            </a:r>
            <a:r>
              <a:rPr lang="en-US" altLang="zh-TW" sz="2900" dirty="0"/>
              <a:t> and </a:t>
            </a:r>
            <a:r>
              <a:rPr lang="en-US" altLang="zh-TW" sz="2900" dirty="0">
                <a:solidFill>
                  <a:srgbClr val="0070C0"/>
                </a:solidFill>
              </a:rPr>
              <a:t>keeps the function mappings </a:t>
            </a:r>
            <a:r>
              <a:rPr lang="en-US" altLang="zh-TW" sz="2900" dirty="0" smtClean="0">
                <a:solidFill>
                  <a:srgbClr val="0070C0"/>
                </a:solidFill>
              </a:rPr>
              <a:t>via the preserved weights</a:t>
            </a:r>
            <a:r>
              <a:rPr lang="en-US" altLang="zh-TW" sz="2900" dirty="0">
                <a:solidFill>
                  <a:srgbClr val="0070C0"/>
                </a:solidFill>
              </a:rPr>
              <a:t>. </a:t>
            </a:r>
            <a:endParaRPr lang="en-US" altLang="zh-TW" sz="2900" dirty="0" smtClean="0">
              <a:solidFill>
                <a:srgbClr val="0070C0"/>
              </a:solidFill>
            </a:endParaRPr>
          </a:p>
        </p:txBody>
      </p:sp>
      <p:pic>
        <p:nvPicPr>
          <p:cNvPr id="3078" name="Picture 6" descr="ãprogressive neural network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46" y="2595135"/>
            <a:ext cx="3972435" cy="33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34629" y="1907127"/>
            <a:ext cx="425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FF0000"/>
                </a:solidFill>
              </a:rPr>
              <a:t>Turning data to weights.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32" y="313039"/>
            <a:ext cx="7886700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Previous works (III) – cont.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91" y="1244277"/>
            <a:ext cx="8420582" cy="5677383"/>
          </a:xfrm>
        </p:spPr>
        <p:txBody>
          <a:bodyPr>
            <a:normAutofit/>
          </a:bodyPr>
          <a:lstStyle/>
          <a:p>
            <a:pPr lvl="1"/>
            <a:r>
              <a:rPr lang="en-US" altLang="zh-TW" sz="2900" dirty="0" err="1" smtClean="0"/>
              <a:t>LwF</a:t>
            </a:r>
            <a:r>
              <a:rPr lang="en-US" altLang="zh-TW" sz="2900" dirty="0" smtClean="0"/>
              <a:t> </a:t>
            </a:r>
            <a:r>
              <a:rPr lang="en-US" altLang="zh-TW" sz="2900" dirty="0"/>
              <a:t>[IEEE TPAMI18] </a:t>
            </a:r>
            <a:r>
              <a:rPr lang="en-US" altLang="zh-TW" sz="2900" dirty="0">
                <a:solidFill>
                  <a:srgbClr val="C00000"/>
                </a:solidFill>
              </a:rPr>
              <a:t>divides the model into two parts</a:t>
            </a:r>
            <a:r>
              <a:rPr lang="en-US" altLang="zh-TW" sz="2900" dirty="0"/>
              <a:t>, </a:t>
            </a:r>
            <a:r>
              <a:rPr lang="en-US" altLang="zh-TW" sz="2900" dirty="0">
                <a:solidFill>
                  <a:srgbClr val="0070C0"/>
                </a:solidFill>
              </a:rPr>
              <a:t>shared</a:t>
            </a:r>
            <a:r>
              <a:rPr lang="en-US" altLang="zh-TW" sz="2900" dirty="0"/>
              <a:t> and </a:t>
            </a:r>
            <a:r>
              <a:rPr lang="en-US" altLang="zh-TW" sz="2900" dirty="0">
                <a:solidFill>
                  <a:srgbClr val="0070C0"/>
                </a:solidFill>
              </a:rPr>
              <a:t>task-specific</a:t>
            </a:r>
            <a:r>
              <a:rPr lang="en-US" altLang="zh-TW" sz="2900" dirty="0"/>
              <a:t>. </a:t>
            </a:r>
          </a:p>
          <a:p>
            <a:pPr lvl="1"/>
            <a:r>
              <a:rPr lang="en-US" altLang="zh-TW" sz="2900" dirty="0" smtClean="0"/>
              <a:t>DAN [IEEE TPAMI19] </a:t>
            </a:r>
            <a:r>
              <a:rPr lang="en-US" altLang="zh-TW" sz="2900" dirty="0"/>
              <a:t>extends the architecture per new task, while </a:t>
            </a:r>
            <a:r>
              <a:rPr lang="en-US" altLang="zh-TW" sz="2900" dirty="0">
                <a:solidFill>
                  <a:srgbClr val="C00000"/>
                </a:solidFill>
              </a:rPr>
              <a:t>each layer in the new-task model is a </a:t>
            </a:r>
            <a:r>
              <a:rPr lang="en-US" altLang="zh-TW" sz="2900" dirty="0" smtClean="0">
                <a:solidFill>
                  <a:srgbClr val="C00000"/>
                </a:solidFill>
              </a:rPr>
              <a:t>linear combination </a:t>
            </a:r>
            <a:r>
              <a:rPr lang="en-US" altLang="zh-TW" sz="2900" dirty="0">
                <a:solidFill>
                  <a:srgbClr val="C00000"/>
                </a:solidFill>
              </a:rPr>
              <a:t>of the original filters </a:t>
            </a:r>
            <a:r>
              <a:rPr lang="en-US" altLang="zh-TW" sz="2900" dirty="0" smtClean="0">
                <a:solidFill>
                  <a:srgbClr val="C00000"/>
                </a:solidFill>
              </a:rPr>
              <a:t>of the </a:t>
            </a:r>
            <a:r>
              <a:rPr lang="en-US" altLang="zh-TW" sz="2900" dirty="0">
                <a:solidFill>
                  <a:srgbClr val="C00000"/>
                </a:solidFill>
              </a:rPr>
              <a:t>base model</a:t>
            </a:r>
            <a:r>
              <a:rPr lang="en-US" altLang="zh-TW" sz="29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TW" sz="3200" dirty="0" smtClean="0"/>
              <a:t> By architecture expansion, </a:t>
            </a:r>
            <a:r>
              <a:rPr lang="en-US" altLang="zh-TW" sz="3200" dirty="0" smtClean="0">
                <a:solidFill>
                  <a:srgbClr val="3333FF"/>
                </a:solidFill>
              </a:rPr>
              <a:t>catastrophic forgetting is considerably lessened or avoided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 smtClean="0"/>
              <a:t> However, </a:t>
            </a:r>
            <a:r>
              <a:rPr lang="en-US" altLang="zh-TW" sz="3200" dirty="0">
                <a:solidFill>
                  <a:srgbClr val="C00000"/>
                </a:solidFill>
              </a:rPr>
              <a:t>the model is monotonically increased </a:t>
            </a:r>
            <a:r>
              <a:rPr lang="en-US" altLang="zh-TW" sz="3200" dirty="0"/>
              <a:t>and</a:t>
            </a:r>
            <a:r>
              <a:rPr lang="en-US" altLang="zh-TW" sz="3200" dirty="0">
                <a:solidFill>
                  <a:srgbClr val="FF0000"/>
                </a:solidFill>
              </a:rPr>
              <a:t> a redundant structure </a:t>
            </a:r>
            <a:r>
              <a:rPr lang="en-US" altLang="zh-TW" sz="3200" dirty="0" smtClean="0">
                <a:solidFill>
                  <a:srgbClr val="FF0000"/>
                </a:solidFill>
              </a:rPr>
              <a:t>is yielded.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288" y="422999"/>
            <a:ext cx="7886700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Motivation of our method (I)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90" y="1215341"/>
            <a:ext cx="8495819" cy="570631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 </a:t>
            </a:r>
            <a:r>
              <a:rPr lang="en-US" altLang="zh-TW" sz="3200" dirty="0" smtClean="0"/>
              <a:t>Perform </a:t>
            </a:r>
            <a:r>
              <a:rPr lang="en-US" altLang="zh-TW" sz="3200" dirty="0">
                <a:solidFill>
                  <a:srgbClr val="C00000"/>
                </a:solidFill>
              </a:rPr>
              <a:t>model </a:t>
            </a:r>
            <a:r>
              <a:rPr lang="en-US" altLang="zh-TW" sz="3200" dirty="0" smtClean="0">
                <a:solidFill>
                  <a:srgbClr val="C00000"/>
                </a:solidFill>
              </a:rPr>
              <a:t>compression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the current </a:t>
            </a:r>
            <a:r>
              <a:rPr lang="en-US" altLang="zh-TW" sz="3200" dirty="0" smtClean="0"/>
              <a:t>task, </a:t>
            </a:r>
            <a:r>
              <a:rPr lang="en-US" altLang="zh-TW" sz="3200" dirty="0"/>
              <a:t>so that a condensed model is established for the old tasks. </a:t>
            </a:r>
            <a:endParaRPr lang="en-US" altLang="zh-TW" sz="3200" dirty="0" smtClean="0"/>
          </a:p>
          <a:p>
            <a:pPr lvl="1"/>
            <a:r>
              <a:rPr lang="en-US" altLang="zh-TW" sz="2900" dirty="0" smtClean="0"/>
              <a:t> According to </a:t>
            </a:r>
            <a:r>
              <a:rPr lang="en-US" altLang="zh-TW" sz="2900" dirty="0"/>
              <a:t>deep-net compression </a:t>
            </a:r>
            <a:r>
              <a:rPr lang="en-US" altLang="zh-TW" sz="2900" dirty="0" smtClean="0"/>
              <a:t>[ICLR16], </a:t>
            </a:r>
            <a:r>
              <a:rPr lang="en-US" altLang="zh-TW" sz="2900" dirty="0">
                <a:solidFill>
                  <a:srgbClr val="C00000"/>
                </a:solidFill>
              </a:rPr>
              <a:t>there is much redundancy in a neural network</a:t>
            </a:r>
            <a:r>
              <a:rPr lang="en-US" altLang="zh-TW" sz="2900" dirty="0"/>
              <a:t>, and </a:t>
            </a:r>
            <a:r>
              <a:rPr lang="en-US" altLang="zh-TW" sz="2900" dirty="0">
                <a:solidFill>
                  <a:srgbClr val="3333FF"/>
                </a:solidFill>
              </a:rPr>
              <a:t>removing </a:t>
            </a:r>
            <a:r>
              <a:rPr lang="en-US" altLang="zh-TW" sz="2900" dirty="0" smtClean="0">
                <a:solidFill>
                  <a:srgbClr val="3333FF"/>
                </a:solidFill>
              </a:rPr>
              <a:t>the redundant (usually small) </a:t>
            </a:r>
            <a:r>
              <a:rPr lang="en-US" altLang="zh-TW" sz="2900" dirty="0">
                <a:solidFill>
                  <a:srgbClr val="3333FF"/>
                </a:solidFill>
              </a:rPr>
              <a:t>weights does not affect the network performance. </a:t>
            </a:r>
            <a:endParaRPr lang="en-US" altLang="zh-TW" sz="2900" dirty="0" smtClean="0">
              <a:solidFill>
                <a:srgbClr val="3333FF"/>
              </a:solidFill>
            </a:endParaRPr>
          </a:p>
        </p:txBody>
      </p:sp>
      <p:pic>
        <p:nvPicPr>
          <p:cNvPr id="2050" name="Picture 2" descr="ãdeep compressi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9" y="4378410"/>
            <a:ext cx="4205780" cy="22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700" y="4378410"/>
            <a:ext cx="4303924" cy="2291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3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288" y="422999"/>
            <a:ext cx="7886700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 smtClean="0"/>
              <a:t>Motivatino</a:t>
            </a:r>
            <a:r>
              <a:rPr lang="en-US" altLang="zh-TW" sz="4800" dirty="0" smtClean="0"/>
              <a:t> of our method (II)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8072" y="1540701"/>
            <a:ext cx="8335200" cy="408974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 Our approach exploits this property, which compresses the current task by </a:t>
            </a:r>
            <a:r>
              <a:rPr lang="en-US" altLang="zh-TW" sz="3200" dirty="0">
                <a:solidFill>
                  <a:srgbClr val="3333FF"/>
                </a:solidFill>
              </a:rPr>
              <a:t>deleting </a:t>
            </a:r>
            <a:r>
              <a:rPr lang="en-US" altLang="zh-TW" sz="3200" dirty="0" err="1">
                <a:solidFill>
                  <a:srgbClr val="3333FF"/>
                </a:solidFill>
              </a:rPr>
              <a:t>neglectable</a:t>
            </a:r>
            <a:r>
              <a:rPr lang="en-US" altLang="zh-TW" sz="3200" dirty="0">
                <a:solidFill>
                  <a:srgbClr val="3333FF"/>
                </a:solidFill>
              </a:rPr>
              <a:t> </a:t>
            </a:r>
            <a:r>
              <a:rPr lang="en-US" altLang="zh-TW" sz="3200" dirty="0" smtClean="0">
                <a:solidFill>
                  <a:srgbClr val="3333FF"/>
                </a:solidFill>
              </a:rPr>
              <a:t>weights</a:t>
            </a:r>
            <a:r>
              <a:rPr lang="en-US" altLang="zh-TW" sz="3200" dirty="0" smtClean="0"/>
              <a:t>. </a:t>
            </a:r>
          </a:p>
          <a:p>
            <a:endParaRPr lang="en-US" altLang="zh-TW" sz="3200" dirty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This yields </a:t>
            </a:r>
            <a:r>
              <a:rPr lang="en-US" altLang="zh-TW" sz="3200" dirty="0"/>
              <a:t>a </a:t>
            </a:r>
            <a:r>
              <a:rPr lang="en-US" altLang="zh-TW" sz="3200" dirty="0" smtClean="0">
                <a:solidFill>
                  <a:srgbClr val="FF0000"/>
                </a:solidFill>
              </a:rPr>
              <a:t>compressing and growing </a:t>
            </a:r>
            <a:r>
              <a:rPr lang="en-US" altLang="zh-TW" sz="3200" dirty="0" smtClean="0"/>
              <a:t>loop </a:t>
            </a:r>
            <a:r>
              <a:rPr lang="en-US" altLang="zh-TW" sz="3200" dirty="0"/>
              <a:t>for a sequence of tasks</a:t>
            </a:r>
            <a:r>
              <a:rPr lang="en-US" altLang="zh-TW" sz="3200" dirty="0" smtClean="0"/>
              <a:t>.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9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Illustration of </a:t>
            </a:r>
            <a:r>
              <a:rPr lang="en-US" altLang="zh-TW" sz="4800" dirty="0" err="1" smtClean="0"/>
              <a:t>ProgressiveNet</a:t>
            </a:r>
            <a:r>
              <a:rPr lang="en-US" altLang="zh-TW" sz="4800" dirty="0" smtClean="0"/>
              <a:t> </a:t>
            </a:r>
            <a:br>
              <a:rPr lang="en-US" altLang="zh-TW" sz="4800" dirty="0" smtClean="0"/>
            </a:br>
            <a:r>
              <a:rPr lang="en-US" altLang="zh-TW" sz="4800" dirty="0" smtClean="0"/>
              <a:t>&amp; </a:t>
            </a:r>
            <a:r>
              <a:rPr lang="en-US" altLang="zh-TW" sz="4800" dirty="0" err="1" smtClean="0"/>
              <a:t>PackNet</a:t>
            </a:r>
            <a:endParaRPr lang="zh-TW" altLang="en-US" sz="4800" dirty="0"/>
          </a:p>
        </p:txBody>
      </p:sp>
      <p:sp>
        <p:nvSpPr>
          <p:cNvPr id="506" name="圓角矩形 505"/>
          <p:cNvSpPr/>
          <p:nvPr/>
        </p:nvSpPr>
        <p:spPr>
          <a:xfrm>
            <a:off x="263389" y="2240637"/>
            <a:ext cx="1045106" cy="1078929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7" name="橢圓 506"/>
          <p:cNvSpPr/>
          <p:nvPr/>
        </p:nvSpPr>
        <p:spPr>
          <a:xfrm>
            <a:off x="324084" y="231973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8" name="橢圓 507"/>
          <p:cNvSpPr/>
          <p:nvPr/>
        </p:nvSpPr>
        <p:spPr>
          <a:xfrm>
            <a:off x="501714" y="232604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9" name="橢圓 508"/>
          <p:cNvSpPr/>
          <p:nvPr/>
        </p:nvSpPr>
        <p:spPr>
          <a:xfrm>
            <a:off x="679344" y="231973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0" name="橢圓 509"/>
          <p:cNvSpPr/>
          <p:nvPr/>
        </p:nvSpPr>
        <p:spPr>
          <a:xfrm>
            <a:off x="884534" y="231834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1" name="橢圓 510"/>
          <p:cNvSpPr/>
          <p:nvPr/>
        </p:nvSpPr>
        <p:spPr>
          <a:xfrm>
            <a:off x="1089724" y="231694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" name="橢圓 511"/>
          <p:cNvSpPr/>
          <p:nvPr/>
        </p:nvSpPr>
        <p:spPr>
          <a:xfrm>
            <a:off x="324084" y="250528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3" name="橢圓 512"/>
          <p:cNvSpPr/>
          <p:nvPr/>
        </p:nvSpPr>
        <p:spPr>
          <a:xfrm>
            <a:off x="501714" y="251159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橢圓 513"/>
          <p:cNvSpPr/>
          <p:nvPr/>
        </p:nvSpPr>
        <p:spPr>
          <a:xfrm>
            <a:off x="679344" y="250528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5" name="橢圓 514"/>
          <p:cNvSpPr/>
          <p:nvPr/>
        </p:nvSpPr>
        <p:spPr>
          <a:xfrm>
            <a:off x="884534" y="2503890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6" name="橢圓 515"/>
          <p:cNvSpPr/>
          <p:nvPr/>
        </p:nvSpPr>
        <p:spPr>
          <a:xfrm>
            <a:off x="1089724" y="250249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7" name="橢圓 516"/>
          <p:cNvSpPr/>
          <p:nvPr/>
        </p:nvSpPr>
        <p:spPr>
          <a:xfrm>
            <a:off x="324084" y="270626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8" name="橢圓 517"/>
          <p:cNvSpPr/>
          <p:nvPr/>
        </p:nvSpPr>
        <p:spPr>
          <a:xfrm>
            <a:off x="501714" y="2712570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9" name="橢圓 518"/>
          <p:cNvSpPr/>
          <p:nvPr/>
        </p:nvSpPr>
        <p:spPr>
          <a:xfrm>
            <a:off x="679344" y="270626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0" name="橢圓 519"/>
          <p:cNvSpPr/>
          <p:nvPr/>
        </p:nvSpPr>
        <p:spPr>
          <a:xfrm>
            <a:off x="884534" y="2704868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1" name="橢圓 520"/>
          <p:cNvSpPr/>
          <p:nvPr/>
        </p:nvSpPr>
        <p:spPr>
          <a:xfrm>
            <a:off x="1089724" y="270347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2" name="橢圓 521"/>
          <p:cNvSpPr/>
          <p:nvPr/>
        </p:nvSpPr>
        <p:spPr>
          <a:xfrm>
            <a:off x="324084" y="290724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3" name="橢圓 522"/>
          <p:cNvSpPr/>
          <p:nvPr/>
        </p:nvSpPr>
        <p:spPr>
          <a:xfrm>
            <a:off x="501714" y="291354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4" name="橢圓 523"/>
          <p:cNvSpPr/>
          <p:nvPr/>
        </p:nvSpPr>
        <p:spPr>
          <a:xfrm>
            <a:off x="679344" y="290724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5" name="橢圓 524"/>
          <p:cNvSpPr/>
          <p:nvPr/>
        </p:nvSpPr>
        <p:spPr>
          <a:xfrm>
            <a:off x="884534" y="290584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6" name="橢圓 525"/>
          <p:cNvSpPr/>
          <p:nvPr/>
        </p:nvSpPr>
        <p:spPr>
          <a:xfrm>
            <a:off x="1089724" y="290445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7" name="橢圓 526"/>
          <p:cNvSpPr/>
          <p:nvPr/>
        </p:nvSpPr>
        <p:spPr>
          <a:xfrm>
            <a:off x="324084" y="310821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橢圓 527"/>
          <p:cNvSpPr/>
          <p:nvPr/>
        </p:nvSpPr>
        <p:spPr>
          <a:xfrm>
            <a:off x="501714" y="311452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9" name="橢圓 528"/>
          <p:cNvSpPr/>
          <p:nvPr/>
        </p:nvSpPr>
        <p:spPr>
          <a:xfrm>
            <a:off x="679344" y="310821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0" name="橢圓 529"/>
          <p:cNvSpPr/>
          <p:nvPr/>
        </p:nvSpPr>
        <p:spPr>
          <a:xfrm>
            <a:off x="884534" y="3106824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1" name="橢圓 530"/>
          <p:cNvSpPr/>
          <p:nvPr/>
        </p:nvSpPr>
        <p:spPr>
          <a:xfrm>
            <a:off x="1089724" y="310542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2" name="圓角矩形 531"/>
          <p:cNvSpPr/>
          <p:nvPr/>
        </p:nvSpPr>
        <p:spPr>
          <a:xfrm>
            <a:off x="2111572" y="2216422"/>
            <a:ext cx="1798733" cy="1113296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3" name="橢圓 532"/>
          <p:cNvSpPr/>
          <p:nvPr/>
        </p:nvSpPr>
        <p:spPr>
          <a:xfrm>
            <a:off x="3154476" y="231441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4" name="橢圓 533"/>
          <p:cNvSpPr/>
          <p:nvPr/>
        </p:nvSpPr>
        <p:spPr>
          <a:xfrm>
            <a:off x="3332106" y="2320726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5" name="橢圓 534"/>
          <p:cNvSpPr/>
          <p:nvPr/>
        </p:nvSpPr>
        <p:spPr>
          <a:xfrm>
            <a:off x="3509736" y="231441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6" name="橢圓 535"/>
          <p:cNvSpPr/>
          <p:nvPr/>
        </p:nvSpPr>
        <p:spPr>
          <a:xfrm>
            <a:off x="3714926" y="2313023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7" name="橢圓 536"/>
          <p:cNvSpPr/>
          <p:nvPr/>
        </p:nvSpPr>
        <p:spPr>
          <a:xfrm>
            <a:off x="3154476" y="249996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8" name="橢圓 537"/>
          <p:cNvSpPr/>
          <p:nvPr/>
        </p:nvSpPr>
        <p:spPr>
          <a:xfrm>
            <a:off x="3332106" y="2506276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9" name="橢圓 538"/>
          <p:cNvSpPr/>
          <p:nvPr/>
        </p:nvSpPr>
        <p:spPr>
          <a:xfrm>
            <a:off x="3509736" y="249996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0" name="橢圓 539"/>
          <p:cNvSpPr/>
          <p:nvPr/>
        </p:nvSpPr>
        <p:spPr>
          <a:xfrm>
            <a:off x="3714926" y="2498573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1" name="橢圓 540"/>
          <p:cNvSpPr/>
          <p:nvPr/>
        </p:nvSpPr>
        <p:spPr>
          <a:xfrm>
            <a:off x="3154476" y="2700947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2" name="橢圓 541"/>
          <p:cNvSpPr/>
          <p:nvPr/>
        </p:nvSpPr>
        <p:spPr>
          <a:xfrm>
            <a:off x="3332106" y="2707254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3" name="橢圓 542"/>
          <p:cNvSpPr/>
          <p:nvPr/>
        </p:nvSpPr>
        <p:spPr>
          <a:xfrm>
            <a:off x="3509736" y="2700947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4" name="橢圓 543"/>
          <p:cNvSpPr/>
          <p:nvPr/>
        </p:nvSpPr>
        <p:spPr>
          <a:xfrm>
            <a:off x="3714926" y="2699552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5" name="橢圓 544"/>
          <p:cNvSpPr/>
          <p:nvPr/>
        </p:nvSpPr>
        <p:spPr>
          <a:xfrm>
            <a:off x="3154476" y="2901924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6" name="橢圓 545"/>
          <p:cNvSpPr/>
          <p:nvPr/>
        </p:nvSpPr>
        <p:spPr>
          <a:xfrm>
            <a:off x="3332106" y="2908232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7" name="橢圓 546"/>
          <p:cNvSpPr/>
          <p:nvPr/>
        </p:nvSpPr>
        <p:spPr>
          <a:xfrm>
            <a:off x="3509736" y="2901924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8" name="橢圓 547"/>
          <p:cNvSpPr/>
          <p:nvPr/>
        </p:nvSpPr>
        <p:spPr>
          <a:xfrm>
            <a:off x="3714926" y="2900530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9" name="橢圓 548"/>
          <p:cNvSpPr/>
          <p:nvPr/>
        </p:nvSpPr>
        <p:spPr>
          <a:xfrm>
            <a:off x="3154476" y="3102903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0" name="橢圓 549"/>
          <p:cNvSpPr/>
          <p:nvPr/>
        </p:nvSpPr>
        <p:spPr>
          <a:xfrm>
            <a:off x="3332106" y="3109210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1" name="橢圓 550"/>
          <p:cNvSpPr/>
          <p:nvPr/>
        </p:nvSpPr>
        <p:spPr>
          <a:xfrm>
            <a:off x="3509736" y="3102903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2" name="橢圓 551"/>
          <p:cNvSpPr/>
          <p:nvPr/>
        </p:nvSpPr>
        <p:spPr>
          <a:xfrm>
            <a:off x="3714926" y="310150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文字方塊 552"/>
              <p:cNvSpPr txBox="1"/>
              <p:nvPr/>
            </p:nvSpPr>
            <p:spPr>
              <a:xfrm>
                <a:off x="497724" y="3306408"/>
                <a:ext cx="680032" cy="312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3" name="文字方塊 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4" y="3306408"/>
                <a:ext cx="680032" cy="312963"/>
              </a:xfrm>
              <a:prstGeom prst="rect">
                <a:avLst/>
              </a:prstGeom>
              <a:blipFill>
                <a:blip r:embed="rId2"/>
                <a:stretch>
                  <a:fillRect l="-8108" t="-9615" r="-9910" b="-4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4" name="向右箭號 553"/>
          <p:cNvSpPr/>
          <p:nvPr/>
        </p:nvSpPr>
        <p:spPr>
          <a:xfrm>
            <a:off x="1417690" y="2754101"/>
            <a:ext cx="594065" cy="2417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5" name="文字方塊 554"/>
          <p:cNvSpPr txBox="1"/>
          <p:nvPr/>
        </p:nvSpPr>
        <p:spPr>
          <a:xfrm>
            <a:off x="1275754" y="2146316"/>
            <a:ext cx="875229" cy="56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Expand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文字方塊 555"/>
              <p:cNvSpPr txBox="1"/>
              <p:nvPr/>
            </p:nvSpPr>
            <p:spPr>
              <a:xfrm>
                <a:off x="2479944" y="3309238"/>
                <a:ext cx="680032" cy="312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6" name="文字方塊 5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44" y="3309238"/>
                <a:ext cx="680032" cy="312963"/>
              </a:xfrm>
              <a:prstGeom prst="rect">
                <a:avLst/>
              </a:prstGeom>
              <a:blipFill>
                <a:blip r:embed="rId3"/>
                <a:stretch>
                  <a:fillRect l="-8108" t="-11765" r="-9910" b="-49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7" name="向右箭號 556"/>
          <p:cNvSpPr/>
          <p:nvPr/>
        </p:nvSpPr>
        <p:spPr>
          <a:xfrm>
            <a:off x="4032177" y="2778952"/>
            <a:ext cx="594065" cy="2417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8" name="文字方塊 557"/>
          <p:cNvSpPr txBox="1"/>
          <p:nvPr/>
        </p:nvSpPr>
        <p:spPr>
          <a:xfrm>
            <a:off x="3876278" y="2169976"/>
            <a:ext cx="875229" cy="56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Expand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文字方塊 558"/>
              <p:cNvSpPr txBox="1"/>
              <p:nvPr/>
            </p:nvSpPr>
            <p:spPr>
              <a:xfrm>
                <a:off x="7144786" y="3285270"/>
                <a:ext cx="716805" cy="312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559" name="文字方塊 5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86" y="3285270"/>
                <a:ext cx="716805" cy="312963"/>
              </a:xfrm>
              <a:prstGeom prst="rect">
                <a:avLst/>
              </a:prstGeom>
              <a:blipFill>
                <a:blip r:embed="rId4"/>
                <a:stretch>
                  <a:fillRect l="-6780" t="-11765" r="-9322" b="-49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0" name="橢圓 559"/>
          <p:cNvSpPr/>
          <p:nvPr/>
        </p:nvSpPr>
        <p:spPr>
          <a:xfrm>
            <a:off x="2180276" y="232117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1" name="橢圓 560"/>
          <p:cNvSpPr/>
          <p:nvPr/>
        </p:nvSpPr>
        <p:spPr>
          <a:xfrm>
            <a:off x="2357905" y="232747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2" name="橢圓 561"/>
          <p:cNvSpPr/>
          <p:nvPr/>
        </p:nvSpPr>
        <p:spPr>
          <a:xfrm>
            <a:off x="2535536" y="232117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3" name="橢圓 562"/>
          <p:cNvSpPr/>
          <p:nvPr/>
        </p:nvSpPr>
        <p:spPr>
          <a:xfrm>
            <a:off x="2740725" y="231977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橢圓 563"/>
          <p:cNvSpPr/>
          <p:nvPr/>
        </p:nvSpPr>
        <p:spPr>
          <a:xfrm>
            <a:off x="2945915" y="231838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5" name="橢圓 564"/>
          <p:cNvSpPr/>
          <p:nvPr/>
        </p:nvSpPr>
        <p:spPr>
          <a:xfrm>
            <a:off x="2180276" y="250672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6" name="橢圓 565"/>
          <p:cNvSpPr/>
          <p:nvPr/>
        </p:nvSpPr>
        <p:spPr>
          <a:xfrm>
            <a:off x="2357905" y="251302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7" name="橢圓 566"/>
          <p:cNvSpPr/>
          <p:nvPr/>
        </p:nvSpPr>
        <p:spPr>
          <a:xfrm>
            <a:off x="2535536" y="250672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8" name="橢圓 567"/>
          <p:cNvSpPr/>
          <p:nvPr/>
        </p:nvSpPr>
        <p:spPr>
          <a:xfrm>
            <a:off x="2740725" y="250532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9" name="橢圓 568"/>
          <p:cNvSpPr/>
          <p:nvPr/>
        </p:nvSpPr>
        <p:spPr>
          <a:xfrm>
            <a:off x="2945915" y="250393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0" name="橢圓 569"/>
          <p:cNvSpPr/>
          <p:nvPr/>
        </p:nvSpPr>
        <p:spPr>
          <a:xfrm>
            <a:off x="2180276" y="270769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1" name="橢圓 570"/>
          <p:cNvSpPr/>
          <p:nvPr/>
        </p:nvSpPr>
        <p:spPr>
          <a:xfrm>
            <a:off x="2357905" y="271400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2" name="橢圓 571"/>
          <p:cNvSpPr/>
          <p:nvPr/>
        </p:nvSpPr>
        <p:spPr>
          <a:xfrm>
            <a:off x="2535536" y="270769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3" name="橢圓 572"/>
          <p:cNvSpPr/>
          <p:nvPr/>
        </p:nvSpPr>
        <p:spPr>
          <a:xfrm>
            <a:off x="2740725" y="2706304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4" name="橢圓 573"/>
          <p:cNvSpPr/>
          <p:nvPr/>
        </p:nvSpPr>
        <p:spPr>
          <a:xfrm>
            <a:off x="2945915" y="2704910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5" name="橢圓 574"/>
          <p:cNvSpPr/>
          <p:nvPr/>
        </p:nvSpPr>
        <p:spPr>
          <a:xfrm>
            <a:off x="2180276" y="290867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6" name="橢圓 575"/>
          <p:cNvSpPr/>
          <p:nvPr/>
        </p:nvSpPr>
        <p:spPr>
          <a:xfrm>
            <a:off x="2357905" y="291498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7" name="橢圓 576"/>
          <p:cNvSpPr/>
          <p:nvPr/>
        </p:nvSpPr>
        <p:spPr>
          <a:xfrm>
            <a:off x="2535536" y="290867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8" name="橢圓 577"/>
          <p:cNvSpPr/>
          <p:nvPr/>
        </p:nvSpPr>
        <p:spPr>
          <a:xfrm>
            <a:off x="2740725" y="290728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橢圓 578"/>
          <p:cNvSpPr/>
          <p:nvPr/>
        </p:nvSpPr>
        <p:spPr>
          <a:xfrm>
            <a:off x="2945915" y="2905888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0" name="橢圓 579"/>
          <p:cNvSpPr/>
          <p:nvPr/>
        </p:nvSpPr>
        <p:spPr>
          <a:xfrm>
            <a:off x="2180276" y="310965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1" name="橢圓 580"/>
          <p:cNvSpPr/>
          <p:nvPr/>
        </p:nvSpPr>
        <p:spPr>
          <a:xfrm>
            <a:off x="2357905" y="311596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2" name="橢圓 581"/>
          <p:cNvSpPr/>
          <p:nvPr/>
        </p:nvSpPr>
        <p:spPr>
          <a:xfrm>
            <a:off x="2535536" y="310965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3" name="橢圓 582"/>
          <p:cNvSpPr/>
          <p:nvPr/>
        </p:nvSpPr>
        <p:spPr>
          <a:xfrm>
            <a:off x="2740725" y="310826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4" name="橢圓 583"/>
          <p:cNvSpPr/>
          <p:nvPr/>
        </p:nvSpPr>
        <p:spPr>
          <a:xfrm>
            <a:off x="2945915" y="310686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5" name="圓角矩形 584"/>
          <p:cNvSpPr/>
          <p:nvPr/>
        </p:nvSpPr>
        <p:spPr>
          <a:xfrm>
            <a:off x="6395605" y="2198768"/>
            <a:ext cx="2622622" cy="1113296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6" name="橢圓 585"/>
          <p:cNvSpPr/>
          <p:nvPr/>
        </p:nvSpPr>
        <p:spPr>
          <a:xfrm>
            <a:off x="7448138" y="2306000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7" name="橢圓 586"/>
          <p:cNvSpPr/>
          <p:nvPr/>
        </p:nvSpPr>
        <p:spPr>
          <a:xfrm>
            <a:off x="7625768" y="2312307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8" name="橢圓 587"/>
          <p:cNvSpPr/>
          <p:nvPr/>
        </p:nvSpPr>
        <p:spPr>
          <a:xfrm>
            <a:off x="7803398" y="2306000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橢圓 588"/>
          <p:cNvSpPr/>
          <p:nvPr/>
        </p:nvSpPr>
        <p:spPr>
          <a:xfrm>
            <a:off x="8008588" y="2304605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橢圓 589"/>
          <p:cNvSpPr/>
          <p:nvPr/>
        </p:nvSpPr>
        <p:spPr>
          <a:xfrm>
            <a:off x="7448138" y="2491549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橢圓 590"/>
          <p:cNvSpPr/>
          <p:nvPr/>
        </p:nvSpPr>
        <p:spPr>
          <a:xfrm>
            <a:off x="7625768" y="249785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橢圓 591"/>
          <p:cNvSpPr/>
          <p:nvPr/>
        </p:nvSpPr>
        <p:spPr>
          <a:xfrm>
            <a:off x="7803398" y="2491549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橢圓 592"/>
          <p:cNvSpPr/>
          <p:nvPr/>
        </p:nvSpPr>
        <p:spPr>
          <a:xfrm>
            <a:off x="8008588" y="2490155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橢圓 593"/>
          <p:cNvSpPr/>
          <p:nvPr/>
        </p:nvSpPr>
        <p:spPr>
          <a:xfrm>
            <a:off x="7448138" y="269252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橢圓 594"/>
          <p:cNvSpPr/>
          <p:nvPr/>
        </p:nvSpPr>
        <p:spPr>
          <a:xfrm>
            <a:off x="7625768" y="2698836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6" name="橢圓 595"/>
          <p:cNvSpPr/>
          <p:nvPr/>
        </p:nvSpPr>
        <p:spPr>
          <a:xfrm>
            <a:off x="7803398" y="2692528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7" name="橢圓 596"/>
          <p:cNvSpPr/>
          <p:nvPr/>
        </p:nvSpPr>
        <p:spPr>
          <a:xfrm>
            <a:off x="8008588" y="2691133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8" name="橢圓 597"/>
          <p:cNvSpPr/>
          <p:nvPr/>
        </p:nvSpPr>
        <p:spPr>
          <a:xfrm>
            <a:off x="7448138" y="2893506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橢圓 598"/>
          <p:cNvSpPr/>
          <p:nvPr/>
        </p:nvSpPr>
        <p:spPr>
          <a:xfrm>
            <a:off x="7625768" y="2899814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0" name="橢圓 599"/>
          <p:cNvSpPr/>
          <p:nvPr/>
        </p:nvSpPr>
        <p:spPr>
          <a:xfrm>
            <a:off x="7803398" y="2893506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1" name="橢圓 600"/>
          <p:cNvSpPr/>
          <p:nvPr/>
        </p:nvSpPr>
        <p:spPr>
          <a:xfrm>
            <a:off x="8008588" y="2892111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2" name="橢圓 601"/>
          <p:cNvSpPr/>
          <p:nvPr/>
        </p:nvSpPr>
        <p:spPr>
          <a:xfrm>
            <a:off x="7448138" y="3094484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3" name="橢圓 602"/>
          <p:cNvSpPr/>
          <p:nvPr/>
        </p:nvSpPr>
        <p:spPr>
          <a:xfrm>
            <a:off x="7625768" y="3100792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橢圓 603"/>
          <p:cNvSpPr/>
          <p:nvPr/>
        </p:nvSpPr>
        <p:spPr>
          <a:xfrm>
            <a:off x="7803398" y="3094484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5" name="橢圓 604"/>
          <p:cNvSpPr/>
          <p:nvPr/>
        </p:nvSpPr>
        <p:spPr>
          <a:xfrm>
            <a:off x="8008588" y="3093090"/>
            <a:ext cx="131830" cy="1370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6" name="橢圓 605"/>
          <p:cNvSpPr/>
          <p:nvPr/>
        </p:nvSpPr>
        <p:spPr>
          <a:xfrm>
            <a:off x="6464310" y="230351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7" name="橢圓 606"/>
          <p:cNvSpPr/>
          <p:nvPr/>
        </p:nvSpPr>
        <p:spPr>
          <a:xfrm>
            <a:off x="6641940" y="230982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8" name="橢圓 607"/>
          <p:cNvSpPr/>
          <p:nvPr/>
        </p:nvSpPr>
        <p:spPr>
          <a:xfrm>
            <a:off x="6819570" y="230351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橢圓 608"/>
          <p:cNvSpPr/>
          <p:nvPr/>
        </p:nvSpPr>
        <p:spPr>
          <a:xfrm>
            <a:off x="7024760" y="230212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0" name="橢圓 609"/>
          <p:cNvSpPr/>
          <p:nvPr/>
        </p:nvSpPr>
        <p:spPr>
          <a:xfrm>
            <a:off x="7229949" y="230072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1" name="橢圓 610"/>
          <p:cNvSpPr/>
          <p:nvPr/>
        </p:nvSpPr>
        <p:spPr>
          <a:xfrm>
            <a:off x="6464310" y="248906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2" name="橢圓 611"/>
          <p:cNvSpPr/>
          <p:nvPr/>
        </p:nvSpPr>
        <p:spPr>
          <a:xfrm>
            <a:off x="6641940" y="249537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3" name="橢圓 612"/>
          <p:cNvSpPr/>
          <p:nvPr/>
        </p:nvSpPr>
        <p:spPr>
          <a:xfrm>
            <a:off x="6819570" y="248906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4" name="橢圓 613"/>
          <p:cNvSpPr/>
          <p:nvPr/>
        </p:nvSpPr>
        <p:spPr>
          <a:xfrm>
            <a:off x="7024760" y="248767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5" name="橢圓 614"/>
          <p:cNvSpPr/>
          <p:nvPr/>
        </p:nvSpPr>
        <p:spPr>
          <a:xfrm>
            <a:off x="7229949" y="2486278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6" name="橢圓 615"/>
          <p:cNvSpPr/>
          <p:nvPr/>
        </p:nvSpPr>
        <p:spPr>
          <a:xfrm>
            <a:off x="6464310" y="269004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7" name="橢圓 616"/>
          <p:cNvSpPr/>
          <p:nvPr/>
        </p:nvSpPr>
        <p:spPr>
          <a:xfrm>
            <a:off x="6641940" y="269635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8" name="橢圓 617"/>
          <p:cNvSpPr/>
          <p:nvPr/>
        </p:nvSpPr>
        <p:spPr>
          <a:xfrm>
            <a:off x="6819570" y="269004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9" name="橢圓 618"/>
          <p:cNvSpPr/>
          <p:nvPr/>
        </p:nvSpPr>
        <p:spPr>
          <a:xfrm>
            <a:off x="7024760" y="2688651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0" name="橢圓 619"/>
          <p:cNvSpPr/>
          <p:nvPr/>
        </p:nvSpPr>
        <p:spPr>
          <a:xfrm>
            <a:off x="7229949" y="2687256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1" name="橢圓 620"/>
          <p:cNvSpPr/>
          <p:nvPr/>
        </p:nvSpPr>
        <p:spPr>
          <a:xfrm>
            <a:off x="6464310" y="289102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2" name="橢圓 621"/>
          <p:cNvSpPr/>
          <p:nvPr/>
        </p:nvSpPr>
        <p:spPr>
          <a:xfrm>
            <a:off x="6641940" y="289733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3" name="橢圓 622"/>
          <p:cNvSpPr/>
          <p:nvPr/>
        </p:nvSpPr>
        <p:spPr>
          <a:xfrm>
            <a:off x="6819570" y="2891023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4" name="橢圓 623"/>
          <p:cNvSpPr/>
          <p:nvPr/>
        </p:nvSpPr>
        <p:spPr>
          <a:xfrm>
            <a:off x="7024760" y="288962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5" name="橢圓 624"/>
          <p:cNvSpPr/>
          <p:nvPr/>
        </p:nvSpPr>
        <p:spPr>
          <a:xfrm>
            <a:off x="7229949" y="2888235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6" name="橢圓 625"/>
          <p:cNvSpPr/>
          <p:nvPr/>
        </p:nvSpPr>
        <p:spPr>
          <a:xfrm>
            <a:off x="6464310" y="309200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7" name="橢圓 626"/>
          <p:cNvSpPr/>
          <p:nvPr/>
        </p:nvSpPr>
        <p:spPr>
          <a:xfrm>
            <a:off x="6641940" y="3098309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8" name="橢圓 627"/>
          <p:cNvSpPr/>
          <p:nvPr/>
        </p:nvSpPr>
        <p:spPr>
          <a:xfrm>
            <a:off x="6819570" y="309200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9" name="橢圓 628"/>
          <p:cNvSpPr/>
          <p:nvPr/>
        </p:nvSpPr>
        <p:spPr>
          <a:xfrm>
            <a:off x="7024760" y="3090607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0" name="橢圓 629"/>
          <p:cNvSpPr/>
          <p:nvPr/>
        </p:nvSpPr>
        <p:spPr>
          <a:xfrm>
            <a:off x="7229949" y="3089212"/>
            <a:ext cx="131830" cy="13704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1" name="橢圓 630"/>
          <p:cNvSpPr/>
          <p:nvPr/>
        </p:nvSpPr>
        <p:spPr>
          <a:xfrm>
            <a:off x="8219762" y="2309961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2" name="橢圓 631"/>
          <p:cNvSpPr/>
          <p:nvPr/>
        </p:nvSpPr>
        <p:spPr>
          <a:xfrm>
            <a:off x="8397392" y="2316269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3" name="橢圓 632"/>
          <p:cNvSpPr/>
          <p:nvPr/>
        </p:nvSpPr>
        <p:spPr>
          <a:xfrm>
            <a:off x="8575022" y="2309961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4" name="橢圓 633"/>
          <p:cNvSpPr/>
          <p:nvPr/>
        </p:nvSpPr>
        <p:spPr>
          <a:xfrm>
            <a:off x="8219762" y="2495510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5" name="橢圓 634"/>
          <p:cNvSpPr/>
          <p:nvPr/>
        </p:nvSpPr>
        <p:spPr>
          <a:xfrm>
            <a:off x="8397392" y="2501819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6" name="橢圓 635"/>
          <p:cNvSpPr/>
          <p:nvPr/>
        </p:nvSpPr>
        <p:spPr>
          <a:xfrm>
            <a:off x="8575022" y="2495510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7" name="橢圓 636"/>
          <p:cNvSpPr/>
          <p:nvPr/>
        </p:nvSpPr>
        <p:spPr>
          <a:xfrm>
            <a:off x="8219762" y="2696489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8" name="橢圓 637"/>
          <p:cNvSpPr/>
          <p:nvPr/>
        </p:nvSpPr>
        <p:spPr>
          <a:xfrm>
            <a:off x="8397392" y="2702796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9" name="橢圓 638"/>
          <p:cNvSpPr/>
          <p:nvPr/>
        </p:nvSpPr>
        <p:spPr>
          <a:xfrm>
            <a:off x="8575022" y="2696489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0" name="橢圓 639"/>
          <p:cNvSpPr/>
          <p:nvPr/>
        </p:nvSpPr>
        <p:spPr>
          <a:xfrm>
            <a:off x="8219762" y="2897467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1" name="橢圓 640"/>
          <p:cNvSpPr/>
          <p:nvPr/>
        </p:nvSpPr>
        <p:spPr>
          <a:xfrm>
            <a:off x="8397392" y="2903775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2" name="橢圓 641"/>
          <p:cNvSpPr/>
          <p:nvPr/>
        </p:nvSpPr>
        <p:spPr>
          <a:xfrm>
            <a:off x="8575022" y="2897467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3" name="橢圓 642"/>
          <p:cNvSpPr/>
          <p:nvPr/>
        </p:nvSpPr>
        <p:spPr>
          <a:xfrm>
            <a:off x="8219762" y="3098445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4" name="橢圓 643"/>
          <p:cNvSpPr/>
          <p:nvPr/>
        </p:nvSpPr>
        <p:spPr>
          <a:xfrm>
            <a:off x="8397392" y="3104753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5" name="橢圓 644"/>
          <p:cNvSpPr/>
          <p:nvPr/>
        </p:nvSpPr>
        <p:spPr>
          <a:xfrm>
            <a:off x="8575022" y="3098445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6" name="直線接點 645"/>
          <p:cNvCxnSpPr/>
          <p:nvPr/>
        </p:nvCxnSpPr>
        <p:spPr>
          <a:xfrm>
            <a:off x="4874662" y="2913549"/>
            <a:ext cx="487089" cy="9451"/>
          </a:xfrm>
          <a:prstGeom prst="line">
            <a:avLst/>
          </a:prstGeom>
          <a:ln w="60325" cap="rnd" cmpd="dbl">
            <a:solidFill>
              <a:srgbClr val="33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/>
          <p:cNvSpPr>
            <a:spLocks noChangeAspect="1"/>
          </p:cNvSpPr>
          <p:nvPr/>
        </p:nvSpPr>
        <p:spPr>
          <a:xfrm>
            <a:off x="7944157" y="3401594"/>
            <a:ext cx="92281" cy="9593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8" name="橢圓 647"/>
          <p:cNvSpPr>
            <a:spLocks noChangeAspect="1"/>
          </p:cNvSpPr>
          <p:nvPr/>
        </p:nvSpPr>
        <p:spPr>
          <a:xfrm>
            <a:off x="8112402" y="3398515"/>
            <a:ext cx="92281" cy="9593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9" name="橢圓 648"/>
          <p:cNvSpPr>
            <a:spLocks noChangeAspect="1"/>
          </p:cNvSpPr>
          <p:nvPr/>
        </p:nvSpPr>
        <p:spPr>
          <a:xfrm>
            <a:off x="8289803" y="3402528"/>
            <a:ext cx="92281" cy="959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0" name="橢圓 649"/>
          <p:cNvSpPr>
            <a:spLocks noChangeAspect="1"/>
          </p:cNvSpPr>
          <p:nvPr/>
        </p:nvSpPr>
        <p:spPr>
          <a:xfrm>
            <a:off x="3195639" y="3430969"/>
            <a:ext cx="92280" cy="959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文字方塊 650"/>
              <p:cNvSpPr txBox="1"/>
              <p:nvPr/>
            </p:nvSpPr>
            <p:spPr>
              <a:xfrm>
                <a:off x="86169" y="3744625"/>
                <a:ext cx="8798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/>
                  <a:t>Progressive </a:t>
                </a:r>
                <a:r>
                  <a:rPr lang="en-US" altLang="zh-TW" b="1" dirty="0" err="1" smtClean="0"/>
                  <a:t>NeuralNet</a:t>
                </a:r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[DeepMind 2016]   </a:t>
                </a:r>
                <a:r>
                  <a:rPr lang="en-US" altLang="zh-TW" b="1" dirty="0" smtClean="0"/>
                  <a:t>(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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Avoid forgetting; 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dirty="0">
                    <a:solidFill>
                      <a:srgbClr val="3366FF"/>
                    </a:solidFill>
                  </a:rPr>
                  <a:t>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Compactness; 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 </a:t>
                </a:r>
                <a:r>
                  <a:rPr lang="en-US" altLang="zh-TW" dirty="0" smtClean="0">
                    <a:solidFill>
                      <a:srgbClr val="3366FF"/>
                    </a:solidFill>
                  </a:rPr>
                  <a:t>Extensible</a:t>
                </a:r>
                <a:r>
                  <a:rPr lang="en-US" altLang="zh-TW" b="1" dirty="0" smtClean="0"/>
                  <a:t>)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651" name="文字方塊 6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" y="3744625"/>
                <a:ext cx="8798829" cy="369332"/>
              </a:xfrm>
              <a:prstGeom prst="rect">
                <a:avLst/>
              </a:prstGeom>
              <a:blipFill>
                <a:blip r:embed="rId5"/>
                <a:stretch>
                  <a:fillRect l="-554" t="-11475" r="-131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向右箭號 651"/>
          <p:cNvSpPr/>
          <p:nvPr/>
        </p:nvSpPr>
        <p:spPr>
          <a:xfrm>
            <a:off x="5636409" y="2786897"/>
            <a:ext cx="594065" cy="2417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3" name="文字方塊 652"/>
          <p:cNvSpPr txBox="1"/>
          <p:nvPr/>
        </p:nvSpPr>
        <p:spPr>
          <a:xfrm>
            <a:off x="5452322" y="2180856"/>
            <a:ext cx="875229" cy="56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Expand Model</a:t>
            </a:r>
          </a:p>
        </p:txBody>
      </p:sp>
      <p:sp>
        <p:nvSpPr>
          <p:cNvPr id="654" name="橢圓 653"/>
          <p:cNvSpPr>
            <a:spLocks noChangeAspect="1"/>
          </p:cNvSpPr>
          <p:nvPr/>
        </p:nvSpPr>
        <p:spPr>
          <a:xfrm>
            <a:off x="1140352" y="3401599"/>
            <a:ext cx="92284" cy="959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5" name="橢圓 654"/>
          <p:cNvSpPr>
            <a:spLocks noChangeAspect="1"/>
          </p:cNvSpPr>
          <p:nvPr/>
        </p:nvSpPr>
        <p:spPr>
          <a:xfrm>
            <a:off x="3352795" y="3424799"/>
            <a:ext cx="92281" cy="9593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6" name="橢圓 655"/>
          <p:cNvSpPr/>
          <p:nvPr/>
        </p:nvSpPr>
        <p:spPr>
          <a:xfrm>
            <a:off x="8782063" y="2309448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7" name="橢圓 656"/>
          <p:cNvSpPr/>
          <p:nvPr/>
        </p:nvSpPr>
        <p:spPr>
          <a:xfrm>
            <a:off x="8782063" y="2494998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8" name="橢圓 657"/>
          <p:cNvSpPr/>
          <p:nvPr/>
        </p:nvSpPr>
        <p:spPr>
          <a:xfrm>
            <a:off x="8782063" y="2695976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9" name="橢圓 658"/>
          <p:cNvSpPr/>
          <p:nvPr/>
        </p:nvSpPr>
        <p:spPr>
          <a:xfrm>
            <a:off x="8782063" y="2896954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0" name="橢圓 659"/>
          <p:cNvSpPr/>
          <p:nvPr/>
        </p:nvSpPr>
        <p:spPr>
          <a:xfrm>
            <a:off x="8782063" y="3097933"/>
            <a:ext cx="131830" cy="1370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2" name="圓角矩形 661"/>
          <p:cNvSpPr/>
          <p:nvPr/>
        </p:nvSpPr>
        <p:spPr>
          <a:xfrm>
            <a:off x="5561447" y="4536294"/>
            <a:ext cx="936680" cy="995330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3" name="圓角矩形 662"/>
          <p:cNvSpPr/>
          <p:nvPr/>
        </p:nvSpPr>
        <p:spPr>
          <a:xfrm>
            <a:off x="1801269" y="4567057"/>
            <a:ext cx="936680" cy="995330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4" name="橢圓 663"/>
          <p:cNvSpPr/>
          <p:nvPr/>
        </p:nvSpPr>
        <p:spPr>
          <a:xfrm>
            <a:off x="1883105" y="4637656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5" name="橢圓 664"/>
          <p:cNvSpPr/>
          <p:nvPr/>
        </p:nvSpPr>
        <p:spPr>
          <a:xfrm>
            <a:off x="2037356" y="4643490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6" name="橢圓 665"/>
          <p:cNvSpPr/>
          <p:nvPr/>
        </p:nvSpPr>
        <p:spPr>
          <a:xfrm>
            <a:off x="2191606" y="4637656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7" name="橢圓 666"/>
          <p:cNvSpPr/>
          <p:nvPr/>
        </p:nvSpPr>
        <p:spPr>
          <a:xfrm>
            <a:off x="2369789" y="4636366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8" name="橢圓 667"/>
          <p:cNvSpPr/>
          <p:nvPr/>
        </p:nvSpPr>
        <p:spPr>
          <a:xfrm>
            <a:off x="2547972" y="4635076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9" name="橢圓 668"/>
          <p:cNvSpPr/>
          <p:nvPr/>
        </p:nvSpPr>
        <p:spPr>
          <a:xfrm>
            <a:off x="1883105" y="480926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0" name="橢圓 669"/>
          <p:cNvSpPr/>
          <p:nvPr/>
        </p:nvSpPr>
        <p:spPr>
          <a:xfrm>
            <a:off x="2037356" y="4815103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1" name="橢圓 670"/>
          <p:cNvSpPr/>
          <p:nvPr/>
        </p:nvSpPr>
        <p:spPr>
          <a:xfrm>
            <a:off x="2191606" y="480926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2" name="橢圓 671"/>
          <p:cNvSpPr/>
          <p:nvPr/>
        </p:nvSpPr>
        <p:spPr>
          <a:xfrm>
            <a:off x="2369789" y="4807979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3" name="橢圓 672"/>
          <p:cNvSpPr/>
          <p:nvPr/>
        </p:nvSpPr>
        <p:spPr>
          <a:xfrm>
            <a:off x="2547972" y="480668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4" name="橢圓 673"/>
          <p:cNvSpPr/>
          <p:nvPr/>
        </p:nvSpPr>
        <p:spPr>
          <a:xfrm>
            <a:off x="1883105" y="4995151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5" name="橢圓 674"/>
          <p:cNvSpPr/>
          <p:nvPr/>
        </p:nvSpPr>
        <p:spPr>
          <a:xfrm>
            <a:off x="2037356" y="5000985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6" name="橢圓 675"/>
          <p:cNvSpPr/>
          <p:nvPr/>
        </p:nvSpPr>
        <p:spPr>
          <a:xfrm>
            <a:off x="2191606" y="4995151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7" name="橢圓 676"/>
          <p:cNvSpPr/>
          <p:nvPr/>
        </p:nvSpPr>
        <p:spPr>
          <a:xfrm>
            <a:off x="2369789" y="4993861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8" name="橢圓 677"/>
          <p:cNvSpPr/>
          <p:nvPr/>
        </p:nvSpPr>
        <p:spPr>
          <a:xfrm>
            <a:off x="2547972" y="4992571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9" name="橢圓 678"/>
          <p:cNvSpPr/>
          <p:nvPr/>
        </p:nvSpPr>
        <p:spPr>
          <a:xfrm>
            <a:off x="1883105" y="5181033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0" name="橢圓 679"/>
          <p:cNvSpPr/>
          <p:nvPr/>
        </p:nvSpPr>
        <p:spPr>
          <a:xfrm>
            <a:off x="2037356" y="5186867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1" name="橢圓 680"/>
          <p:cNvSpPr/>
          <p:nvPr/>
        </p:nvSpPr>
        <p:spPr>
          <a:xfrm>
            <a:off x="2191606" y="5181033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2" name="橢圓 681"/>
          <p:cNvSpPr/>
          <p:nvPr/>
        </p:nvSpPr>
        <p:spPr>
          <a:xfrm>
            <a:off x="2369789" y="5179744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3" name="橢圓 682"/>
          <p:cNvSpPr/>
          <p:nvPr/>
        </p:nvSpPr>
        <p:spPr>
          <a:xfrm>
            <a:off x="2547972" y="5178454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4" name="橢圓 683"/>
          <p:cNvSpPr/>
          <p:nvPr/>
        </p:nvSpPr>
        <p:spPr>
          <a:xfrm>
            <a:off x="1883105" y="5366915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5" name="橢圓 684"/>
          <p:cNvSpPr/>
          <p:nvPr/>
        </p:nvSpPr>
        <p:spPr>
          <a:xfrm>
            <a:off x="2037356" y="5372750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6" name="橢圓 685"/>
          <p:cNvSpPr/>
          <p:nvPr/>
        </p:nvSpPr>
        <p:spPr>
          <a:xfrm>
            <a:off x="2191606" y="5366915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7" name="橢圓 686"/>
          <p:cNvSpPr/>
          <p:nvPr/>
        </p:nvSpPr>
        <p:spPr>
          <a:xfrm>
            <a:off x="2369789" y="5365625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8" name="橢圓 687"/>
          <p:cNvSpPr/>
          <p:nvPr/>
        </p:nvSpPr>
        <p:spPr>
          <a:xfrm>
            <a:off x="2547972" y="5364335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文字方塊 688"/>
              <p:cNvSpPr txBox="1"/>
              <p:nvPr/>
            </p:nvSpPr>
            <p:spPr>
              <a:xfrm>
                <a:off x="1944378" y="5787431"/>
                <a:ext cx="590526" cy="289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9" name="文字方塊 6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78" y="5787431"/>
                <a:ext cx="590526" cy="289456"/>
              </a:xfrm>
              <a:prstGeom prst="rect">
                <a:avLst/>
              </a:prstGeom>
              <a:blipFill>
                <a:blip r:embed="rId6"/>
                <a:stretch>
                  <a:fillRect l="-9278" t="-10417" r="-25773" b="-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0" name="向右箭號 689"/>
          <p:cNvSpPr/>
          <p:nvPr/>
        </p:nvSpPr>
        <p:spPr>
          <a:xfrm>
            <a:off x="1138041" y="5132679"/>
            <a:ext cx="515874" cy="22356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1" name="文字方塊 690"/>
          <p:cNvSpPr txBox="1"/>
          <p:nvPr/>
        </p:nvSpPr>
        <p:spPr>
          <a:xfrm>
            <a:off x="872147" y="4227528"/>
            <a:ext cx="101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Prune</a:t>
            </a:r>
          </a:p>
          <a:p>
            <a:pPr algn="ctr"/>
            <a:r>
              <a:rPr lang="en-US" altLang="zh-TW" sz="1600" dirty="0" smtClean="0"/>
              <a:t>Weights</a:t>
            </a:r>
          </a:p>
          <a:p>
            <a:pPr algn="ctr"/>
            <a:r>
              <a:rPr lang="en-US" altLang="zh-TW" sz="1600" dirty="0" smtClean="0"/>
              <a:t>&amp; Retrain</a:t>
            </a:r>
            <a:endParaRPr lang="zh-TW" altLang="en-US" sz="1600" dirty="0"/>
          </a:p>
        </p:txBody>
      </p:sp>
      <p:sp>
        <p:nvSpPr>
          <p:cNvPr id="692" name="橢圓 691"/>
          <p:cNvSpPr/>
          <p:nvPr/>
        </p:nvSpPr>
        <p:spPr>
          <a:xfrm>
            <a:off x="5643283" y="4607257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3" name="橢圓 692"/>
          <p:cNvSpPr/>
          <p:nvPr/>
        </p:nvSpPr>
        <p:spPr>
          <a:xfrm>
            <a:off x="5797533" y="4613092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4" name="橢圓 693"/>
          <p:cNvSpPr/>
          <p:nvPr/>
        </p:nvSpPr>
        <p:spPr>
          <a:xfrm>
            <a:off x="5951784" y="4607257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5" name="橢圓 694"/>
          <p:cNvSpPr/>
          <p:nvPr/>
        </p:nvSpPr>
        <p:spPr>
          <a:xfrm>
            <a:off x="6129967" y="4605968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6" name="橢圓 695"/>
          <p:cNvSpPr/>
          <p:nvPr/>
        </p:nvSpPr>
        <p:spPr>
          <a:xfrm>
            <a:off x="5643283" y="4778870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7" name="橢圓 696"/>
          <p:cNvSpPr/>
          <p:nvPr/>
        </p:nvSpPr>
        <p:spPr>
          <a:xfrm>
            <a:off x="5797533" y="4784704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8" name="橢圓 697"/>
          <p:cNvSpPr/>
          <p:nvPr/>
        </p:nvSpPr>
        <p:spPr>
          <a:xfrm>
            <a:off x="5951784" y="4778870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橢圓 698"/>
          <p:cNvSpPr/>
          <p:nvPr/>
        </p:nvSpPr>
        <p:spPr>
          <a:xfrm>
            <a:off x="6129967" y="4777580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0" name="橢圓 699"/>
          <p:cNvSpPr/>
          <p:nvPr/>
        </p:nvSpPr>
        <p:spPr>
          <a:xfrm>
            <a:off x="5643283" y="4964753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1" name="橢圓 700"/>
          <p:cNvSpPr/>
          <p:nvPr/>
        </p:nvSpPr>
        <p:spPr>
          <a:xfrm>
            <a:off x="5797533" y="4970587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2" name="橢圓 701"/>
          <p:cNvSpPr/>
          <p:nvPr/>
        </p:nvSpPr>
        <p:spPr>
          <a:xfrm>
            <a:off x="5951784" y="4964753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3" name="橢圓 702"/>
          <p:cNvSpPr/>
          <p:nvPr/>
        </p:nvSpPr>
        <p:spPr>
          <a:xfrm>
            <a:off x="6129967" y="4963463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4" name="橢圓 703"/>
          <p:cNvSpPr/>
          <p:nvPr/>
        </p:nvSpPr>
        <p:spPr>
          <a:xfrm>
            <a:off x="5643283" y="5150635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5" name="橢圓 704"/>
          <p:cNvSpPr/>
          <p:nvPr/>
        </p:nvSpPr>
        <p:spPr>
          <a:xfrm>
            <a:off x="5797533" y="515646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6" name="橢圓 705"/>
          <p:cNvSpPr/>
          <p:nvPr/>
        </p:nvSpPr>
        <p:spPr>
          <a:xfrm>
            <a:off x="5951784" y="5150635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7" name="橢圓 706"/>
          <p:cNvSpPr/>
          <p:nvPr/>
        </p:nvSpPr>
        <p:spPr>
          <a:xfrm>
            <a:off x="6129967" y="5149345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8" name="橢圓 707"/>
          <p:cNvSpPr/>
          <p:nvPr/>
        </p:nvSpPr>
        <p:spPr>
          <a:xfrm>
            <a:off x="5643283" y="5336517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9" name="橢圓 708"/>
          <p:cNvSpPr/>
          <p:nvPr/>
        </p:nvSpPr>
        <p:spPr>
          <a:xfrm>
            <a:off x="5797533" y="5342351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0" name="橢圓 709"/>
          <p:cNvSpPr/>
          <p:nvPr/>
        </p:nvSpPr>
        <p:spPr>
          <a:xfrm>
            <a:off x="5951784" y="5336517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1" name="橢圓 710"/>
          <p:cNvSpPr/>
          <p:nvPr/>
        </p:nvSpPr>
        <p:spPr>
          <a:xfrm>
            <a:off x="6129967" y="5335227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文字方塊 711"/>
              <p:cNvSpPr txBox="1"/>
              <p:nvPr/>
            </p:nvSpPr>
            <p:spPr>
              <a:xfrm>
                <a:off x="5757761" y="5798134"/>
                <a:ext cx="590526" cy="289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2" name="文字方塊 7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761" y="5798134"/>
                <a:ext cx="590526" cy="289456"/>
              </a:xfrm>
              <a:prstGeom prst="rect">
                <a:avLst/>
              </a:prstGeom>
              <a:blipFill>
                <a:blip r:embed="rId7"/>
                <a:stretch>
                  <a:fillRect l="-9375" t="-10417" r="-27083" b="-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3" name="向右箭號 712"/>
          <p:cNvSpPr/>
          <p:nvPr/>
        </p:nvSpPr>
        <p:spPr>
          <a:xfrm>
            <a:off x="4789616" y="5117659"/>
            <a:ext cx="611464" cy="2031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4" name="直線接點 713"/>
          <p:cNvCxnSpPr/>
          <p:nvPr/>
        </p:nvCxnSpPr>
        <p:spPr>
          <a:xfrm>
            <a:off x="7163437" y="5241828"/>
            <a:ext cx="348289" cy="3534"/>
          </a:xfrm>
          <a:prstGeom prst="line">
            <a:avLst/>
          </a:prstGeom>
          <a:ln w="60325" cap="rnd" cmpd="dbl">
            <a:solidFill>
              <a:srgbClr val="33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圓角矩形 714"/>
          <p:cNvSpPr/>
          <p:nvPr/>
        </p:nvSpPr>
        <p:spPr>
          <a:xfrm>
            <a:off x="8132089" y="4528992"/>
            <a:ext cx="936680" cy="995330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6" name="橢圓 715"/>
          <p:cNvSpPr/>
          <p:nvPr/>
        </p:nvSpPr>
        <p:spPr>
          <a:xfrm>
            <a:off x="8211099" y="4585742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7" name="橢圓 716"/>
          <p:cNvSpPr/>
          <p:nvPr/>
        </p:nvSpPr>
        <p:spPr>
          <a:xfrm>
            <a:off x="8365350" y="4591576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8" name="橢圓 717"/>
          <p:cNvSpPr/>
          <p:nvPr/>
        </p:nvSpPr>
        <p:spPr>
          <a:xfrm>
            <a:off x="8519600" y="4585742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9" name="橢圓 718"/>
          <p:cNvSpPr/>
          <p:nvPr/>
        </p:nvSpPr>
        <p:spPr>
          <a:xfrm>
            <a:off x="8697783" y="4584452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0" name="橢圓 719"/>
          <p:cNvSpPr/>
          <p:nvPr/>
        </p:nvSpPr>
        <p:spPr>
          <a:xfrm>
            <a:off x="8875966" y="4583162"/>
            <a:ext cx="114478" cy="1267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1" name="橢圓 720"/>
          <p:cNvSpPr/>
          <p:nvPr/>
        </p:nvSpPr>
        <p:spPr>
          <a:xfrm>
            <a:off x="8211099" y="4757355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2" name="橢圓 721"/>
          <p:cNvSpPr/>
          <p:nvPr/>
        </p:nvSpPr>
        <p:spPr>
          <a:xfrm>
            <a:off x="8365350" y="476318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3" name="橢圓 722"/>
          <p:cNvSpPr/>
          <p:nvPr/>
        </p:nvSpPr>
        <p:spPr>
          <a:xfrm>
            <a:off x="8519600" y="4757355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4" name="橢圓 723"/>
          <p:cNvSpPr/>
          <p:nvPr/>
        </p:nvSpPr>
        <p:spPr>
          <a:xfrm>
            <a:off x="8697783" y="4756065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5" name="橢圓 724"/>
          <p:cNvSpPr/>
          <p:nvPr/>
        </p:nvSpPr>
        <p:spPr>
          <a:xfrm>
            <a:off x="8875966" y="4754775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6" name="橢圓 725"/>
          <p:cNvSpPr/>
          <p:nvPr/>
        </p:nvSpPr>
        <p:spPr>
          <a:xfrm>
            <a:off x="8211099" y="4943237"/>
            <a:ext cx="114478" cy="1267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7" name="橢圓 726"/>
          <p:cNvSpPr/>
          <p:nvPr/>
        </p:nvSpPr>
        <p:spPr>
          <a:xfrm>
            <a:off x="8365350" y="4949071"/>
            <a:ext cx="114478" cy="1267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8" name="橢圓 727"/>
          <p:cNvSpPr/>
          <p:nvPr/>
        </p:nvSpPr>
        <p:spPr>
          <a:xfrm>
            <a:off x="8519600" y="4943237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9" name="橢圓 728"/>
          <p:cNvSpPr/>
          <p:nvPr/>
        </p:nvSpPr>
        <p:spPr>
          <a:xfrm>
            <a:off x="8697783" y="4941947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0" name="橢圓 729"/>
          <p:cNvSpPr/>
          <p:nvPr/>
        </p:nvSpPr>
        <p:spPr>
          <a:xfrm>
            <a:off x="8875966" y="4940658"/>
            <a:ext cx="114478" cy="1267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1" name="橢圓 730"/>
          <p:cNvSpPr/>
          <p:nvPr/>
        </p:nvSpPr>
        <p:spPr>
          <a:xfrm>
            <a:off x="8211099" y="512911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2" name="橢圓 731"/>
          <p:cNvSpPr/>
          <p:nvPr/>
        </p:nvSpPr>
        <p:spPr>
          <a:xfrm>
            <a:off x="8365350" y="5134953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3" name="橢圓 732"/>
          <p:cNvSpPr/>
          <p:nvPr/>
        </p:nvSpPr>
        <p:spPr>
          <a:xfrm>
            <a:off x="8519600" y="5129119"/>
            <a:ext cx="114478" cy="1267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4" name="橢圓 733"/>
          <p:cNvSpPr/>
          <p:nvPr/>
        </p:nvSpPr>
        <p:spPr>
          <a:xfrm>
            <a:off x="8697783" y="5127829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5" name="橢圓 734"/>
          <p:cNvSpPr/>
          <p:nvPr/>
        </p:nvSpPr>
        <p:spPr>
          <a:xfrm>
            <a:off x="8875966" y="512653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6" name="橢圓 735"/>
          <p:cNvSpPr/>
          <p:nvPr/>
        </p:nvSpPr>
        <p:spPr>
          <a:xfrm>
            <a:off x="8211099" y="5315002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7" name="橢圓 736"/>
          <p:cNvSpPr/>
          <p:nvPr/>
        </p:nvSpPr>
        <p:spPr>
          <a:xfrm>
            <a:off x="8365350" y="5320835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8" name="橢圓 737"/>
          <p:cNvSpPr/>
          <p:nvPr/>
        </p:nvSpPr>
        <p:spPr>
          <a:xfrm>
            <a:off x="8519600" y="5315002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9" name="橢圓 738"/>
          <p:cNvSpPr/>
          <p:nvPr/>
        </p:nvSpPr>
        <p:spPr>
          <a:xfrm>
            <a:off x="8697783" y="5313712"/>
            <a:ext cx="114478" cy="1267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0" name="橢圓 739"/>
          <p:cNvSpPr/>
          <p:nvPr/>
        </p:nvSpPr>
        <p:spPr>
          <a:xfrm>
            <a:off x="8875966" y="5312422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字方塊 740"/>
              <p:cNvSpPr txBox="1"/>
              <p:nvPr/>
            </p:nvSpPr>
            <p:spPr>
              <a:xfrm>
                <a:off x="8165223" y="5741177"/>
                <a:ext cx="622459" cy="289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41" name="文字方塊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23" y="5741177"/>
                <a:ext cx="622459" cy="289456"/>
              </a:xfrm>
              <a:prstGeom prst="rect">
                <a:avLst/>
              </a:prstGeom>
              <a:blipFill>
                <a:blip r:embed="rId8"/>
                <a:stretch>
                  <a:fillRect l="-7767" t="-12766" r="-25243" b="-61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2" name="橢圓 741"/>
          <p:cNvSpPr>
            <a:spLocks noChangeAspect="1"/>
          </p:cNvSpPr>
          <p:nvPr/>
        </p:nvSpPr>
        <p:spPr>
          <a:xfrm>
            <a:off x="2513756" y="5652453"/>
            <a:ext cx="80135" cy="887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3" name="橢圓 742"/>
          <p:cNvSpPr>
            <a:spLocks noChangeAspect="1"/>
          </p:cNvSpPr>
          <p:nvPr/>
        </p:nvSpPr>
        <p:spPr>
          <a:xfrm>
            <a:off x="6137713" y="5623364"/>
            <a:ext cx="80135" cy="887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4" name="橢圓 743"/>
          <p:cNvSpPr>
            <a:spLocks noChangeAspect="1"/>
          </p:cNvSpPr>
          <p:nvPr/>
        </p:nvSpPr>
        <p:spPr>
          <a:xfrm>
            <a:off x="6283813" y="5620517"/>
            <a:ext cx="80135" cy="88724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5" name="圓角矩形 744"/>
          <p:cNvSpPr/>
          <p:nvPr/>
        </p:nvSpPr>
        <p:spPr>
          <a:xfrm>
            <a:off x="54929" y="4589584"/>
            <a:ext cx="907549" cy="997888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6" name="橢圓 745"/>
          <p:cNvSpPr/>
          <p:nvPr/>
        </p:nvSpPr>
        <p:spPr>
          <a:xfrm>
            <a:off x="107635" y="4662740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7" name="橢圓 746"/>
          <p:cNvSpPr/>
          <p:nvPr/>
        </p:nvSpPr>
        <p:spPr>
          <a:xfrm>
            <a:off x="261886" y="4668574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8" name="橢圓 747"/>
          <p:cNvSpPr/>
          <p:nvPr/>
        </p:nvSpPr>
        <p:spPr>
          <a:xfrm>
            <a:off x="416136" y="4662740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9" name="橢圓 748"/>
          <p:cNvSpPr/>
          <p:nvPr/>
        </p:nvSpPr>
        <p:spPr>
          <a:xfrm>
            <a:off x="594319" y="4661450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0" name="橢圓 749"/>
          <p:cNvSpPr/>
          <p:nvPr/>
        </p:nvSpPr>
        <p:spPr>
          <a:xfrm>
            <a:off x="772501" y="4660160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1" name="橢圓 750"/>
          <p:cNvSpPr/>
          <p:nvPr/>
        </p:nvSpPr>
        <p:spPr>
          <a:xfrm>
            <a:off x="107635" y="4834353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2" name="橢圓 751"/>
          <p:cNvSpPr/>
          <p:nvPr/>
        </p:nvSpPr>
        <p:spPr>
          <a:xfrm>
            <a:off x="261886" y="4840187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3" name="橢圓 752"/>
          <p:cNvSpPr/>
          <p:nvPr/>
        </p:nvSpPr>
        <p:spPr>
          <a:xfrm>
            <a:off x="416136" y="4834353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4" name="橢圓 753"/>
          <p:cNvSpPr/>
          <p:nvPr/>
        </p:nvSpPr>
        <p:spPr>
          <a:xfrm>
            <a:off x="594319" y="4833063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5" name="橢圓 754"/>
          <p:cNvSpPr/>
          <p:nvPr/>
        </p:nvSpPr>
        <p:spPr>
          <a:xfrm>
            <a:off x="772501" y="4831773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6" name="橢圓 755"/>
          <p:cNvSpPr/>
          <p:nvPr/>
        </p:nvSpPr>
        <p:spPr>
          <a:xfrm>
            <a:off x="107635" y="5020235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7" name="橢圓 756"/>
          <p:cNvSpPr/>
          <p:nvPr/>
        </p:nvSpPr>
        <p:spPr>
          <a:xfrm>
            <a:off x="261886" y="5026069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8" name="橢圓 757"/>
          <p:cNvSpPr/>
          <p:nvPr/>
        </p:nvSpPr>
        <p:spPr>
          <a:xfrm>
            <a:off x="416136" y="5020235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9" name="橢圓 758"/>
          <p:cNvSpPr/>
          <p:nvPr/>
        </p:nvSpPr>
        <p:spPr>
          <a:xfrm>
            <a:off x="594319" y="5018945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0" name="橢圓 759"/>
          <p:cNvSpPr/>
          <p:nvPr/>
        </p:nvSpPr>
        <p:spPr>
          <a:xfrm>
            <a:off x="772501" y="5017655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1" name="橢圓 760"/>
          <p:cNvSpPr/>
          <p:nvPr/>
        </p:nvSpPr>
        <p:spPr>
          <a:xfrm>
            <a:off x="107635" y="5206118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2" name="橢圓 761"/>
          <p:cNvSpPr/>
          <p:nvPr/>
        </p:nvSpPr>
        <p:spPr>
          <a:xfrm>
            <a:off x="261886" y="5211951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3" name="橢圓 762"/>
          <p:cNvSpPr/>
          <p:nvPr/>
        </p:nvSpPr>
        <p:spPr>
          <a:xfrm>
            <a:off x="416136" y="5206118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4" name="橢圓 763"/>
          <p:cNvSpPr/>
          <p:nvPr/>
        </p:nvSpPr>
        <p:spPr>
          <a:xfrm>
            <a:off x="594319" y="5204828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5" name="橢圓 764"/>
          <p:cNvSpPr/>
          <p:nvPr/>
        </p:nvSpPr>
        <p:spPr>
          <a:xfrm>
            <a:off x="772501" y="5203538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6" name="橢圓 765"/>
          <p:cNvSpPr/>
          <p:nvPr/>
        </p:nvSpPr>
        <p:spPr>
          <a:xfrm>
            <a:off x="107635" y="5391999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7" name="橢圓 766"/>
          <p:cNvSpPr/>
          <p:nvPr/>
        </p:nvSpPr>
        <p:spPr>
          <a:xfrm>
            <a:off x="261886" y="5397834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8" name="橢圓 767"/>
          <p:cNvSpPr/>
          <p:nvPr/>
        </p:nvSpPr>
        <p:spPr>
          <a:xfrm>
            <a:off x="416136" y="5391999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9" name="橢圓 768"/>
          <p:cNvSpPr/>
          <p:nvPr/>
        </p:nvSpPr>
        <p:spPr>
          <a:xfrm>
            <a:off x="594319" y="5390709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0" name="橢圓 769"/>
          <p:cNvSpPr/>
          <p:nvPr/>
        </p:nvSpPr>
        <p:spPr>
          <a:xfrm>
            <a:off x="772501" y="5389420"/>
            <a:ext cx="114478" cy="1267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1" name="向右箭號 770"/>
          <p:cNvSpPr/>
          <p:nvPr/>
        </p:nvSpPr>
        <p:spPr>
          <a:xfrm>
            <a:off x="7599831" y="5122591"/>
            <a:ext cx="407436" cy="2161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3" name="文字方塊 772"/>
          <p:cNvSpPr txBox="1"/>
          <p:nvPr/>
        </p:nvSpPr>
        <p:spPr>
          <a:xfrm>
            <a:off x="6381490" y="4343705"/>
            <a:ext cx="822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Pack New</a:t>
            </a:r>
          </a:p>
          <a:p>
            <a:pPr algn="ctr"/>
            <a:r>
              <a:rPr lang="en-US" altLang="zh-TW" sz="1600" dirty="0" smtClean="0"/>
              <a:t>Task</a:t>
            </a:r>
            <a:endParaRPr lang="zh-TW" altLang="en-US" sz="1600" dirty="0"/>
          </a:p>
        </p:txBody>
      </p:sp>
      <p:sp>
        <p:nvSpPr>
          <p:cNvPr id="775" name="橢圓 774"/>
          <p:cNvSpPr/>
          <p:nvPr/>
        </p:nvSpPr>
        <p:spPr>
          <a:xfrm>
            <a:off x="6299522" y="4605732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橢圓 775"/>
          <p:cNvSpPr/>
          <p:nvPr/>
        </p:nvSpPr>
        <p:spPr>
          <a:xfrm>
            <a:off x="6299522" y="4777344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7" name="橢圓 776"/>
          <p:cNvSpPr/>
          <p:nvPr/>
        </p:nvSpPr>
        <p:spPr>
          <a:xfrm>
            <a:off x="6299522" y="4963226"/>
            <a:ext cx="114478" cy="126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8" name="橢圓 777"/>
          <p:cNvSpPr/>
          <p:nvPr/>
        </p:nvSpPr>
        <p:spPr>
          <a:xfrm>
            <a:off x="6299522" y="514910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9" name="橢圓 778"/>
          <p:cNvSpPr/>
          <p:nvPr/>
        </p:nvSpPr>
        <p:spPr>
          <a:xfrm>
            <a:off x="6299522" y="5335575"/>
            <a:ext cx="114478" cy="12674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0" name="橢圓 779"/>
          <p:cNvSpPr>
            <a:spLocks noChangeAspect="1"/>
          </p:cNvSpPr>
          <p:nvPr/>
        </p:nvSpPr>
        <p:spPr>
          <a:xfrm>
            <a:off x="796865" y="5676485"/>
            <a:ext cx="80138" cy="887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1" name="圓角矩形 780"/>
          <p:cNvSpPr/>
          <p:nvPr/>
        </p:nvSpPr>
        <p:spPr>
          <a:xfrm>
            <a:off x="3710481" y="4569740"/>
            <a:ext cx="936680" cy="995330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2" name="橢圓 781"/>
          <p:cNvSpPr/>
          <p:nvPr/>
        </p:nvSpPr>
        <p:spPr>
          <a:xfrm>
            <a:off x="3792317" y="464033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3" name="橢圓 782"/>
          <p:cNvSpPr/>
          <p:nvPr/>
        </p:nvSpPr>
        <p:spPr>
          <a:xfrm>
            <a:off x="3946567" y="4646173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4" name="橢圓 783"/>
          <p:cNvSpPr/>
          <p:nvPr/>
        </p:nvSpPr>
        <p:spPr>
          <a:xfrm>
            <a:off x="4100817" y="464033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5" name="橢圓 784"/>
          <p:cNvSpPr/>
          <p:nvPr/>
        </p:nvSpPr>
        <p:spPr>
          <a:xfrm>
            <a:off x="4279000" y="4639049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6" name="橢圓 785"/>
          <p:cNvSpPr/>
          <p:nvPr/>
        </p:nvSpPr>
        <p:spPr>
          <a:xfrm>
            <a:off x="4457183" y="4637759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7" name="橢圓 786"/>
          <p:cNvSpPr/>
          <p:nvPr/>
        </p:nvSpPr>
        <p:spPr>
          <a:xfrm>
            <a:off x="3792317" y="4811951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橢圓 787"/>
          <p:cNvSpPr/>
          <p:nvPr/>
        </p:nvSpPr>
        <p:spPr>
          <a:xfrm>
            <a:off x="3946567" y="4817786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9" name="橢圓 788"/>
          <p:cNvSpPr/>
          <p:nvPr/>
        </p:nvSpPr>
        <p:spPr>
          <a:xfrm>
            <a:off x="4100817" y="4811951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0" name="橢圓 789"/>
          <p:cNvSpPr/>
          <p:nvPr/>
        </p:nvSpPr>
        <p:spPr>
          <a:xfrm>
            <a:off x="4279000" y="4810661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1" name="橢圓 790"/>
          <p:cNvSpPr/>
          <p:nvPr/>
        </p:nvSpPr>
        <p:spPr>
          <a:xfrm>
            <a:off x="4457183" y="4809371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2" name="橢圓 791"/>
          <p:cNvSpPr/>
          <p:nvPr/>
        </p:nvSpPr>
        <p:spPr>
          <a:xfrm>
            <a:off x="3792317" y="4997834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3" name="橢圓 792"/>
          <p:cNvSpPr/>
          <p:nvPr/>
        </p:nvSpPr>
        <p:spPr>
          <a:xfrm>
            <a:off x="3946567" y="5003667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4" name="橢圓 793"/>
          <p:cNvSpPr/>
          <p:nvPr/>
        </p:nvSpPr>
        <p:spPr>
          <a:xfrm>
            <a:off x="4100817" y="4997834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5" name="橢圓 794"/>
          <p:cNvSpPr/>
          <p:nvPr/>
        </p:nvSpPr>
        <p:spPr>
          <a:xfrm>
            <a:off x="4279000" y="4996544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6" name="橢圓 795"/>
          <p:cNvSpPr/>
          <p:nvPr/>
        </p:nvSpPr>
        <p:spPr>
          <a:xfrm>
            <a:off x="4457183" y="4995254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7" name="橢圓 796"/>
          <p:cNvSpPr/>
          <p:nvPr/>
        </p:nvSpPr>
        <p:spPr>
          <a:xfrm>
            <a:off x="3792317" y="5183715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8" name="橢圓 797"/>
          <p:cNvSpPr/>
          <p:nvPr/>
        </p:nvSpPr>
        <p:spPr>
          <a:xfrm>
            <a:off x="3946567" y="5189550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9" name="橢圓 798"/>
          <p:cNvSpPr/>
          <p:nvPr/>
        </p:nvSpPr>
        <p:spPr>
          <a:xfrm>
            <a:off x="4100817" y="5183715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0" name="橢圓 799"/>
          <p:cNvSpPr/>
          <p:nvPr/>
        </p:nvSpPr>
        <p:spPr>
          <a:xfrm>
            <a:off x="4279000" y="5182426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1" name="橢圓 800"/>
          <p:cNvSpPr/>
          <p:nvPr/>
        </p:nvSpPr>
        <p:spPr>
          <a:xfrm>
            <a:off x="4457183" y="5181136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2" name="橢圓 801"/>
          <p:cNvSpPr/>
          <p:nvPr/>
        </p:nvSpPr>
        <p:spPr>
          <a:xfrm>
            <a:off x="3792317" y="5369598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3" name="橢圓 802"/>
          <p:cNvSpPr/>
          <p:nvPr/>
        </p:nvSpPr>
        <p:spPr>
          <a:xfrm>
            <a:off x="3946567" y="5375432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4" name="橢圓 803"/>
          <p:cNvSpPr/>
          <p:nvPr/>
        </p:nvSpPr>
        <p:spPr>
          <a:xfrm>
            <a:off x="4100817" y="5369598"/>
            <a:ext cx="114478" cy="1267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5" name="橢圓 804"/>
          <p:cNvSpPr/>
          <p:nvPr/>
        </p:nvSpPr>
        <p:spPr>
          <a:xfrm>
            <a:off x="4279000" y="5368308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6" name="橢圓 805"/>
          <p:cNvSpPr/>
          <p:nvPr/>
        </p:nvSpPr>
        <p:spPr>
          <a:xfrm>
            <a:off x="4457183" y="5367018"/>
            <a:ext cx="114478" cy="12674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7" name="橢圓 806"/>
          <p:cNvSpPr>
            <a:spLocks noChangeAspect="1"/>
          </p:cNvSpPr>
          <p:nvPr/>
        </p:nvSpPr>
        <p:spPr>
          <a:xfrm>
            <a:off x="4288641" y="5625802"/>
            <a:ext cx="80135" cy="887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8" name="向右箭號 807"/>
          <p:cNvSpPr/>
          <p:nvPr/>
        </p:nvSpPr>
        <p:spPr>
          <a:xfrm>
            <a:off x="2803012" y="5114219"/>
            <a:ext cx="648423" cy="2137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9" name="橢圓 808"/>
          <p:cNvSpPr>
            <a:spLocks noChangeAspect="1"/>
          </p:cNvSpPr>
          <p:nvPr/>
        </p:nvSpPr>
        <p:spPr>
          <a:xfrm>
            <a:off x="4434814" y="5627089"/>
            <a:ext cx="80135" cy="88724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0" name="文字方塊 809"/>
          <p:cNvSpPr txBox="1"/>
          <p:nvPr/>
        </p:nvSpPr>
        <p:spPr>
          <a:xfrm>
            <a:off x="2645872" y="4384124"/>
            <a:ext cx="113753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1600" dirty="0" smtClean="0"/>
              <a:t>Fill the Remaining Weights</a:t>
            </a:r>
          </a:p>
        </p:txBody>
      </p:sp>
      <p:grpSp>
        <p:nvGrpSpPr>
          <p:cNvPr id="812" name="群組 811"/>
          <p:cNvGrpSpPr/>
          <p:nvPr/>
        </p:nvGrpSpPr>
        <p:grpSpPr>
          <a:xfrm>
            <a:off x="8664983" y="5599924"/>
            <a:ext cx="380287" cy="92436"/>
            <a:chOff x="8956461" y="1680230"/>
            <a:chExt cx="532664" cy="122399"/>
          </a:xfrm>
        </p:grpSpPr>
        <p:sp>
          <p:nvSpPr>
            <p:cNvPr id="813" name="橢圓 812"/>
            <p:cNvSpPr>
              <a:spLocks noChangeAspect="1"/>
            </p:cNvSpPr>
            <p:nvPr/>
          </p:nvSpPr>
          <p:spPr>
            <a:xfrm>
              <a:off x="8956461" y="1684000"/>
              <a:ext cx="112244" cy="11748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4" name="橢圓 813"/>
            <p:cNvSpPr>
              <a:spLocks noChangeAspect="1"/>
            </p:cNvSpPr>
            <p:nvPr/>
          </p:nvSpPr>
          <p:spPr>
            <a:xfrm>
              <a:off x="9161102" y="1680230"/>
              <a:ext cx="112244" cy="117484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5" name="橢圓 814"/>
            <p:cNvSpPr>
              <a:spLocks noChangeAspect="1"/>
            </p:cNvSpPr>
            <p:nvPr/>
          </p:nvSpPr>
          <p:spPr>
            <a:xfrm>
              <a:off x="9376881" y="1685145"/>
              <a:ext cx="112244" cy="1174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17" name="文字方塊 816"/>
          <p:cNvSpPr txBox="1"/>
          <p:nvPr/>
        </p:nvSpPr>
        <p:spPr>
          <a:xfrm>
            <a:off x="7473031" y="4346325"/>
            <a:ext cx="59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Pack New</a:t>
            </a:r>
          </a:p>
          <a:p>
            <a:pPr algn="ctr"/>
            <a:r>
              <a:rPr lang="en-US" altLang="zh-TW" sz="1600" dirty="0" smtClean="0"/>
              <a:t>Task</a:t>
            </a:r>
            <a:endParaRPr lang="zh-TW" altLang="en-US" sz="1600" dirty="0"/>
          </a:p>
        </p:txBody>
      </p:sp>
      <p:sp>
        <p:nvSpPr>
          <p:cNvPr id="818" name="向右箭號 817"/>
          <p:cNvSpPr/>
          <p:nvPr/>
        </p:nvSpPr>
        <p:spPr>
          <a:xfrm>
            <a:off x="6627478" y="5142187"/>
            <a:ext cx="407436" cy="2161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9" name="文字方塊 818"/>
          <p:cNvSpPr txBox="1"/>
          <p:nvPr/>
        </p:nvSpPr>
        <p:spPr>
          <a:xfrm>
            <a:off x="4577498" y="4253512"/>
            <a:ext cx="101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Prune</a:t>
            </a:r>
          </a:p>
          <a:p>
            <a:pPr algn="ctr"/>
            <a:r>
              <a:rPr lang="en-US" altLang="zh-TW" sz="1600" dirty="0" smtClean="0"/>
              <a:t>Weights</a:t>
            </a:r>
          </a:p>
          <a:p>
            <a:pPr algn="ctr"/>
            <a:r>
              <a:rPr lang="en-US" altLang="zh-TW" sz="1600" dirty="0" smtClean="0"/>
              <a:t>&amp; Retrain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" name="文字方塊 820"/>
              <p:cNvSpPr txBox="1"/>
              <p:nvPr/>
            </p:nvSpPr>
            <p:spPr>
              <a:xfrm>
                <a:off x="176183" y="5812618"/>
                <a:ext cx="590526" cy="289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1" name="文字方塊 8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3" y="5812618"/>
                <a:ext cx="590526" cy="289456"/>
              </a:xfrm>
              <a:prstGeom prst="rect">
                <a:avLst/>
              </a:prstGeom>
              <a:blipFill>
                <a:blip r:embed="rId9"/>
                <a:stretch>
                  <a:fillRect l="-9278" t="-12766" r="-25773" b="-61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2" name="文字方塊 821"/>
              <p:cNvSpPr txBox="1"/>
              <p:nvPr/>
            </p:nvSpPr>
            <p:spPr>
              <a:xfrm>
                <a:off x="3869815" y="5798134"/>
                <a:ext cx="590526" cy="289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2" name="文字方塊 8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15" y="5798134"/>
                <a:ext cx="590526" cy="289456"/>
              </a:xfrm>
              <a:prstGeom prst="rect">
                <a:avLst/>
              </a:prstGeom>
              <a:blipFill>
                <a:blip r:embed="rId10"/>
                <a:stretch>
                  <a:fillRect l="-9278" t="-10417" r="-25773" b="-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3" name="矩形 822"/>
              <p:cNvSpPr/>
              <p:nvPr/>
            </p:nvSpPr>
            <p:spPr>
              <a:xfrm>
                <a:off x="1178033" y="6403728"/>
                <a:ext cx="70708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err="1" smtClean="0"/>
                  <a:t>PackNet</a:t>
                </a:r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[CVPR18]    </a:t>
                </a:r>
                <a:r>
                  <a:rPr lang="en-US" altLang="zh-TW" b="1" dirty="0"/>
                  <a:t>(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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Avoid forgetting; 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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Compactness;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TW" dirty="0">
                    <a:solidFill>
                      <a:srgbClr val="3366FF"/>
                    </a:solidFill>
                  </a:rPr>
                  <a:t>Extensible</a:t>
                </a:r>
                <a:r>
                  <a:rPr lang="en-US" altLang="zh-TW" b="1" dirty="0" smtClean="0"/>
                  <a:t>)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823" name="矩形 8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033" y="6403728"/>
                <a:ext cx="7070822" cy="369332"/>
              </a:xfrm>
              <a:prstGeom prst="rect">
                <a:avLst/>
              </a:prstGeom>
              <a:blipFill>
                <a:blip r:embed="rId11"/>
                <a:stretch>
                  <a:fillRect l="-690" t="-11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897" y="133633"/>
            <a:ext cx="8946286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Illustration of </a:t>
            </a:r>
            <a:r>
              <a:rPr lang="en-US" altLang="zh-TW" sz="4800" dirty="0" smtClean="0">
                <a:solidFill>
                  <a:srgbClr val="3333FF"/>
                </a:solidFill>
              </a:rPr>
              <a:t>our approach-v1: </a:t>
            </a:r>
            <a:r>
              <a:rPr lang="en-US" altLang="zh-TW" sz="4800" smtClean="0">
                <a:solidFill>
                  <a:srgbClr val="3333FF"/>
                </a:solidFill>
              </a:rPr>
              <a:t>PAE</a:t>
            </a:r>
            <a:r>
              <a:rPr lang="en-US" altLang="zh-TW" sz="2800" smtClean="0">
                <a:solidFill>
                  <a:srgbClr val="3333FF"/>
                </a:solidFill>
              </a:rPr>
              <a:t> (</a:t>
            </a:r>
            <a:r>
              <a:rPr lang="en-US" altLang="zh-TW" sz="2800" smtClean="0">
                <a:solidFill>
                  <a:srgbClr val="7030A0"/>
                </a:solidFill>
              </a:rPr>
              <a:t>ICMR 2019)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pic>
        <p:nvPicPr>
          <p:cNvPr id="315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2" y="1459196"/>
            <a:ext cx="8991781" cy="17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6" y="3298088"/>
            <a:ext cx="7285133" cy="17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矩形 1819"/>
          <p:cNvSpPr>
            <a:spLocks noChangeArrowheads="1"/>
          </p:cNvSpPr>
          <p:nvPr/>
        </p:nvSpPr>
        <p:spPr bwMode="auto">
          <a:xfrm>
            <a:off x="792865" y="5170606"/>
            <a:ext cx="78403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1800" b="1" dirty="0" smtClean="0"/>
              <a:t>Pack </a:t>
            </a:r>
            <a:r>
              <a:rPr lang="en-US" altLang="zh-TW" sz="1800" b="1" dirty="0"/>
              <a:t>&amp; Expand (PAE</a:t>
            </a:r>
            <a:r>
              <a:rPr lang="en-US" altLang="zh-TW" sz="1800" b="1" dirty="0" smtClean="0"/>
              <a:t>)  </a:t>
            </a:r>
            <a:r>
              <a:rPr lang="en-US" altLang="zh-TW" sz="1800" dirty="0" smtClean="0"/>
              <a:t>[icmr19]   </a:t>
            </a:r>
            <a:r>
              <a:rPr lang="en-US" altLang="zh-TW" sz="1800" b="1" dirty="0"/>
              <a:t>(</a:t>
            </a:r>
            <a:r>
              <a:rPr lang="en-US" altLang="zh-TW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>
                <a:solidFill>
                  <a:srgbClr val="3366FF"/>
                </a:solidFill>
              </a:rPr>
              <a:t>Avoid forgetting; </a:t>
            </a:r>
            <a:r>
              <a:rPr lang="en-US" altLang="zh-TW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>
                <a:solidFill>
                  <a:srgbClr val="3366FF"/>
                </a:solidFill>
              </a:rPr>
              <a:t>Compactness; </a:t>
            </a:r>
            <a:r>
              <a:rPr lang="en-US" altLang="zh-TW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>
                <a:solidFill>
                  <a:srgbClr val="3366FF"/>
                </a:solidFill>
              </a:rPr>
              <a:t>Extensible</a:t>
            </a:r>
            <a:r>
              <a:rPr lang="en-US" altLang="zh-TW" sz="1800" b="1" dirty="0"/>
              <a:t>)</a:t>
            </a:r>
            <a:endParaRPr lang="zh-TW" altLang="en-US" sz="1800" b="1" dirty="0"/>
          </a:p>
        </p:txBody>
      </p:sp>
      <p:sp>
        <p:nvSpPr>
          <p:cNvPr id="318" name="內容版面配置區 2"/>
          <p:cNvSpPr>
            <a:spLocks noGrp="1"/>
          </p:cNvSpPr>
          <p:nvPr>
            <p:ph idx="1"/>
          </p:nvPr>
        </p:nvSpPr>
        <p:spPr>
          <a:xfrm>
            <a:off x="138897" y="5741044"/>
            <a:ext cx="8900930" cy="10359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 </a:t>
            </a:r>
            <a:r>
              <a:rPr lang="en-US" altLang="zh-TW" sz="2400" dirty="0" smtClean="0"/>
              <a:t>The weights previously learned serve as a knowledge base. </a:t>
            </a:r>
            <a:r>
              <a:rPr lang="en-US" altLang="zh-TW" sz="2400" dirty="0" smtClean="0">
                <a:solidFill>
                  <a:srgbClr val="FF0000"/>
                </a:solidFill>
              </a:rPr>
              <a:t>There could be the case that only a part of the previous weights are suitable for the new task.</a:t>
            </a:r>
          </a:p>
          <a:p>
            <a:r>
              <a:rPr lang="en-US" altLang="zh-TW" sz="2400" dirty="0" smtClean="0"/>
              <a:t> However, PAE always re-use all previous weights, which would not be the most favorable choice for the new task.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242" y="203028"/>
            <a:ext cx="7917084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/>
              <a:t>O</a:t>
            </a:r>
            <a:r>
              <a:rPr lang="en-US" altLang="zh-TW" sz="4800" dirty="0" smtClean="0"/>
              <a:t>ur approach-v2: </a:t>
            </a:r>
            <a:r>
              <a:rPr lang="en-US" altLang="zh-TW" sz="4800" dirty="0" smtClean="0">
                <a:solidFill>
                  <a:srgbClr val="3333FF"/>
                </a:solidFill>
              </a:rPr>
              <a:t>Compacting, Picking &amp; Growing (CPG)</a:t>
            </a:r>
            <a:br>
              <a:rPr lang="en-US" altLang="zh-TW" sz="4800" dirty="0" smtClean="0">
                <a:solidFill>
                  <a:srgbClr val="3333FF"/>
                </a:solidFill>
              </a:rPr>
            </a:br>
            <a:r>
              <a:rPr lang="en-US" altLang="zh-TW" sz="2800" dirty="0" smtClean="0">
                <a:solidFill>
                  <a:srgbClr val="7030A0"/>
                </a:solidFill>
              </a:rPr>
              <a:t>(</a:t>
            </a:r>
            <a:r>
              <a:rPr lang="en-US" altLang="zh-TW" sz="2800" dirty="0" err="1" smtClean="0">
                <a:solidFill>
                  <a:srgbClr val="7030A0"/>
                </a:solidFill>
              </a:rPr>
              <a:t>NeurIPS</a:t>
            </a:r>
            <a:r>
              <a:rPr lang="en-US" altLang="zh-TW" sz="2800" dirty="0" smtClean="0">
                <a:solidFill>
                  <a:srgbClr val="7030A0"/>
                </a:solidFill>
              </a:rPr>
              <a:t> 2019)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317" name="矩形 1819"/>
          <p:cNvSpPr>
            <a:spLocks noChangeArrowheads="1"/>
          </p:cNvSpPr>
          <p:nvPr/>
        </p:nvSpPr>
        <p:spPr bwMode="auto">
          <a:xfrm>
            <a:off x="856108" y="6154077"/>
            <a:ext cx="75094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TW" sz="1800" b="1" dirty="0" err="1" smtClean="0"/>
              <a:t>Compacking</a:t>
            </a:r>
            <a:r>
              <a:rPr lang="en-US" altLang="zh-TW" sz="1800" b="1" dirty="0" smtClean="0"/>
              <a:t> Picking &amp; Growing (</a:t>
            </a:r>
            <a:r>
              <a:rPr lang="en-US" altLang="zh-TW" b="1" dirty="0" smtClean="0"/>
              <a:t>CPG</a:t>
            </a:r>
            <a:r>
              <a:rPr lang="en-US" altLang="zh-TW" sz="1800" b="1" dirty="0" smtClean="0"/>
              <a:t>)  </a:t>
            </a:r>
            <a:r>
              <a:rPr lang="en-US" altLang="zh-TW" sz="1800" dirty="0" smtClean="0"/>
              <a:t>[under submission]   </a:t>
            </a:r>
            <a:r>
              <a:rPr lang="en-US" altLang="zh-TW" sz="1800" b="1" dirty="0"/>
              <a:t>(</a:t>
            </a:r>
            <a:r>
              <a:rPr lang="en-US" altLang="zh-TW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>
                <a:solidFill>
                  <a:srgbClr val="3366FF"/>
                </a:solidFill>
              </a:rPr>
              <a:t>Avoid forgetting; </a:t>
            </a:r>
            <a:r>
              <a:rPr lang="en-US" altLang="zh-TW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>
                <a:solidFill>
                  <a:srgbClr val="3366FF"/>
                </a:solidFill>
              </a:rPr>
              <a:t>Compactness; </a:t>
            </a:r>
            <a:r>
              <a:rPr lang="en-US" altLang="zh-TW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 smtClean="0">
                <a:solidFill>
                  <a:srgbClr val="3366FF"/>
                </a:solidFill>
              </a:rPr>
              <a:t>Extensible; </a:t>
            </a:r>
            <a:r>
              <a:rPr lang="en-US" altLang="zh-TW" b="1" dirty="0">
                <a:solidFill>
                  <a:srgbClr val="FF0000"/>
                </a:solidFill>
                <a:sym typeface="Symbol" panose="05050102010706020507" pitchFamily="18" charset="2"/>
              </a:rPr>
              <a:t> </a:t>
            </a:r>
            <a:r>
              <a:rPr lang="en-US" altLang="zh-TW" sz="1800" dirty="0" smtClean="0">
                <a:solidFill>
                  <a:srgbClr val="3366FF"/>
                </a:solidFill>
              </a:rPr>
              <a:t>Exploiting previous knowledge better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sp>
        <p:nvSpPr>
          <p:cNvPr id="201" name="圓角矩形 200"/>
          <p:cNvSpPr/>
          <p:nvPr/>
        </p:nvSpPr>
        <p:spPr>
          <a:xfrm>
            <a:off x="197427" y="2172656"/>
            <a:ext cx="1519625" cy="1388839"/>
          </a:xfrm>
          <a:prstGeom prst="roundRect">
            <a:avLst/>
          </a:prstGeom>
          <a:solidFill>
            <a:srgbClr val="FDF0C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2" name="橢圓 201"/>
          <p:cNvSpPr/>
          <p:nvPr/>
        </p:nvSpPr>
        <p:spPr>
          <a:xfrm>
            <a:off x="330194" y="227116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3" name="橢圓 202"/>
          <p:cNvSpPr/>
          <p:nvPr/>
        </p:nvSpPr>
        <p:spPr>
          <a:xfrm>
            <a:off x="580442" y="2279307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4" name="橢圓 203"/>
          <p:cNvSpPr/>
          <p:nvPr/>
        </p:nvSpPr>
        <p:spPr>
          <a:xfrm>
            <a:off x="830691" y="227116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5" name="橢圓 204"/>
          <p:cNvSpPr/>
          <p:nvPr/>
        </p:nvSpPr>
        <p:spPr>
          <a:xfrm>
            <a:off x="1119767" y="226936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6" name="橢圓 205"/>
          <p:cNvSpPr/>
          <p:nvPr/>
        </p:nvSpPr>
        <p:spPr>
          <a:xfrm>
            <a:off x="1408842" y="2267567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7" name="橢圓 206"/>
          <p:cNvSpPr/>
          <p:nvPr/>
        </p:nvSpPr>
        <p:spPr>
          <a:xfrm>
            <a:off x="330194" y="251062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8" name="橢圓 207"/>
          <p:cNvSpPr/>
          <p:nvPr/>
        </p:nvSpPr>
        <p:spPr>
          <a:xfrm>
            <a:off x="580442" y="2518768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9" name="橢圓 208"/>
          <p:cNvSpPr/>
          <p:nvPr/>
        </p:nvSpPr>
        <p:spPr>
          <a:xfrm>
            <a:off x="830691" y="251062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0" name="橢圓 209"/>
          <p:cNvSpPr/>
          <p:nvPr/>
        </p:nvSpPr>
        <p:spPr>
          <a:xfrm>
            <a:off x="1119767" y="2508827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1" name="橢圓 210"/>
          <p:cNvSpPr/>
          <p:nvPr/>
        </p:nvSpPr>
        <p:spPr>
          <a:xfrm>
            <a:off x="1408842" y="2507028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2" name="橢圓 211"/>
          <p:cNvSpPr/>
          <p:nvPr/>
        </p:nvSpPr>
        <p:spPr>
          <a:xfrm>
            <a:off x="330194" y="276999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3" name="橢圓 212"/>
          <p:cNvSpPr/>
          <p:nvPr/>
        </p:nvSpPr>
        <p:spPr>
          <a:xfrm>
            <a:off x="580442" y="277813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4" name="橢圓 213"/>
          <p:cNvSpPr/>
          <p:nvPr/>
        </p:nvSpPr>
        <p:spPr>
          <a:xfrm>
            <a:off x="830691" y="276999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5" name="橢圓 214"/>
          <p:cNvSpPr/>
          <p:nvPr/>
        </p:nvSpPr>
        <p:spPr>
          <a:xfrm>
            <a:off x="1119767" y="2768199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6" name="橢圓 215"/>
          <p:cNvSpPr/>
          <p:nvPr/>
        </p:nvSpPr>
        <p:spPr>
          <a:xfrm>
            <a:off x="1408842" y="276639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7" name="橢圓 216"/>
          <p:cNvSpPr/>
          <p:nvPr/>
        </p:nvSpPr>
        <p:spPr>
          <a:xfrm>
            <a:off x="330194" y="302937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8" name="橢圓 217"/>
          <p:cNvSpPr/>
          <p:nvPr/>
        </p:nvSpPr>
        <p:spPr>
          <a:xfrm>
            <a:off x="580442" y="303751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9" name="橢圓 218"/>
          <p:cNvSpPr/>
          <p:nvPr/>
        </p:nvSpPr>
        <p:spPr>
          <a:xfrm>
            <a:off x="830691" y="3029371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0" name="橢圓 219"/>
          <p:cNvSpPr/>
          <p:nvPr/>
        </p:nvSpPr>
        <p:spPr>
          <a:xfrm>
            <a:off x="1119767" y="3027571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1" name="橢圓 220"/>
          <p:cNvSpPr/>
          <p:nvPr/>
        </p:nvSpPr>
        <p:spPr>
          <a:xfrm>
            <a:off x="1408842" y="302577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2" name="橢圓 221"/>
          <p:cNvSpPr/>
          <p:nvPr/>
        </p:nvSpPr>
        <p:spPr>
          <a:xfrm>
            <a:off x="330194" y="3288742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3" name="橢圓 222"/>
          <p:cNvSpPr/>
          <p:nvPr/>
        </p:nvSpPr>
        <p:spPr>
          <a:xfrm>
            <a:off x="580442" y="3296883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4" name="橢圓 223"/>
          <p:cNvSpPr/>
          <p:nvPr/>
        </p:nvSpPr>
        <p:spPr>
          <a:xfrm>
            <a:off x="830691" y="3288742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5" name="橢圓 224"/>
          <p:cNvSpPr/>
          <p:nvPr/>
        </p:nvSpPr>
        <p:spPr>
          <a:xfrm>
            <a:off x="1119767" y="3286942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6" name="橢圓 225"/>
          <p:cNvSpPr/>
          <p:nvPr/>
        </p:nvSpPr>
        <p:spPr>
          <a:xfrm>
            <a:off x="1408842" y="3285143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字方塊 226"/>
              <p:cNvSpPr txBox="1"/>
              <p:nvPr/>
            </p:nvSpPr>
            <p:spPr>
              <a:xfrm>
                <a:off x="477876" y="3534392"/>
                <a:ext cx="88318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7" name="文字方塊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76" y="3534392"/>
                <a:ext cx="883186" cy="400109"/>
              </a:xfrm>
              <a:prstGeom prst="rect">
                <a:avLst/>
              </a:prstGeom>
              <a:blipFill>
                <a:blip r:embed="rId2"/>
                <a:stretch>
                  <a:fillRect l="-6897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橢圓 227"/>
          <p:cNvSpPr>
            <a:spLocks noChangeAspect="1"/>
          </p:cNvSpPr>
          <p:nvPr/>
        </p:nvSpPr>
        <p:spPr>
          <a:xfrm>
            <a:off x="1353333" y="3687165"/>
            <a:ext cx="130007" cy="1238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9" name="圓角矩形 228"/>
          <p:cNvSpPr/>
          <p:nvPr/>
        </p:nvSpPr>
        <p:spPr>
          <a:xfrm>
            <a:off x="4245667" y="2163280"/>
            <a:ext cx="1519625" cy="1388839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0" name="橢圓 229"/>
          <p:cNvSpPr/>
          <p:nvPr/>
        </p:nvSpPr>
        <p:spPr>
          <a:xfrm>
            <a:off x="4378434" y="226179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1" name="橢圓 230"/>
          <p:cNvSpPr/>
          <p:nvPr/>
        </p:nvSpPr>
        <p:spPr>
          <a:xfrm>
            <a:off x="4628683" y="2269931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2" name="橢圓 231"/>
          <p:cNvSpPr/>
          <p:nvPr/>
        </p:nvSpPr>
        <p:spPr>
          <a:xfrm>
            <a:off x="4878931" y="226179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3" name="橢圓 232"/>
          <p:cNvSpPr/>
          <p:nvPr/>
        </p:nvSpPr>
        <p:spPr>
          <a:xfrm>
            <a:off x="5168007" y="225999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4" name="橢圓 233"/>
          <p:cNvSpPr/>
          <p:nvPr/>
        </p:nvSpPr>
        <p:spPr>
          <a:xfrm>
            <a:off x="5457082" y="2258191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5" name="橢圓 234"/>
          <p:cNvSpPr/>
          <p:nvPr/>
        </p:nvSpPr>
        <p:spPr>
          <a:xfrm>
            <a:off x="4378434" y="2501251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6" name="橢圓 235"/>
          <p:cNvSpPr/>
          <p:nvPr/>
        </p:nvSpPr>
        <p:spPr>
          <a:xfrm>
            <a:off x="4628683" y="2509392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7" name="橢圓 236"/>
          <p:cNvSpPr/>
          <p:nvPr/>
        </p:nvSpPr>
        <p:spPr>
          <a:xfrm>
            <a:off x="4878931" y="250125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8" name="橢圓 237"/>
          <p:cNvSpPr/>
          <p:nvPr/>
        </p:nvSpPr>
        <p:spPr>
          <a:xfrm>
            <a:off x="5168007" y="2499451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9" name="橢圓 238"/>
          <p:cNvSpPr/>
          <p:nvPr/>
        </p:nvSpPr>
        <p:spPr>
          <a:xfrm>
            <a:off x="5457082" y="2497652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0" name="橢圓 239"/>
          <p:cNvSpPr/>
          <p:nvPr/>
        </p:nvSpPr>
        <p:spPr>
          <a:xfrm>
            <a:off x="4378434" y="2760623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1" name="橢圓 240"/>
          <p:cNvSpPr/>
          <p:nvPr/>
        </p:nvSpPr>
        <p:spPr>
          <a:xfrm>
            <a:off x="4628683" y="2768763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2" name="橢圓 241"/>
          <p:cNvSpPr/>
          <p:nvPr/>
        </p:nvSpPr>
        <p:spPr>
          <a:xfrm>
            <a:off x="4878931" y="2760623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3" name="橢圓 242"/>
          <p:cNvSpPr/>
          <p:nvPr/>
        </p:nvSpPr>
        <p:spPr>
          <a:xfrm>
            <a:off x="5168007" y="2758823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4" name="橢圓 243"/>
          <p:cNvSpPr/>
          <p:nvPr/>
        </p:nvSpPr>
        <p:spPr>
          <a:xfrm>
            <a:off x="5457082" y="2757023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5" name="橢圓 244"/>
          <p:cNvSpPr/>
          <p:nvPr/>
        </p:nvSpPr>
        <p:spPr>
          <a:xfrm>
            <a:off x="4378434" y="3019995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6" name="橢圓 245"/>
          <p:cNvSpPr/>
          <p:nvPr/>
        </p:nvSpPr>
        <p:spPr>
          <a:xfrm>
            <a:off x="4628683" y="3028135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7" name="橢圓 246"/>
          <p:cNvSpPr/>
          <p:nvPr/>
        </p:nvSpPr>
        <p:spPr>
          <a:xfrm>
            <a:off x="4878931" y="3019995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8" name="橢圓 247"/>
          <p:cNvSpPr/>
          <p:nvPr/>
        </p:nvSpPr>
        <p:spPr>
          <a:xfrm>
            <a:off x="5168007" y="3018195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9" name="橢圓 248"/>
          <p:cNvSpPr/>
          <p:nvPr/>
        </p:nvSpPr>
        <p:spPr>
          <a:xfrm>
            <a:off x="5457082" y="3016395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0" name="橢圓 249"/>
          <p:cNvSpPr/>
          <p:nvPr/>
        </p:nvSpPr>
        <p:spPr>
          <a:xfrm>
            <a:off x="4378434" y="3279366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1" name="橢圓 250"/>
          <p:cNvSpPr/>
          <p:nvPr/>
        </p:nvSpPr>
        <p:spPr>
          <a:xfrm>
            <a:off x="4628683" y="3287507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2" name="橢圓 251"/>
          <p:cNvSpPr/>
          <p:nvPr/>
        </p:nvSpPr>
        <p:spPr>
          <a:xfrm>
            <a:off x="4878931" y="3279366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3" name="橢圓 252"/>
          <p:cNvSpPr/>
          <p:nvPr/>
        </p:nvSpPr>
        <p:spPr>
          <a:xfrm>
            <a:off x="5168007" y="3277566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4" name="橢圓 253"/>
          <p:cNvSpPr/>
          <p:nvPr/>
        </p:nvSpPr>
        <p:spPr>
          <a:xfrm>
            <a:off x="5457082" y="3275767"/>
            <a:ext cx="185724" cy="17685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字方塊 254"/>
              <p:cNvSpPr txBox="1"/>
              <p:nvPr/>
            </p:nvSpPr>
            <p:spPr>
              <a:xfrm>
                <a:off x="4308191" y="3535138"/>
                <a:ext cx="88318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5" name="文字方塊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91" y="3535138"/>
                <a:ext cx="883186" cy="400109"/>
              </a:xfrm>
              <a:prstGeom prst="rect">
                <a:avLst/>
              </a:prstGeom>
              <a:blipFill>
                <a:blip r:embed="rId3"/>
                <a:stretch>
                  <a:fillRect l="-7586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橢圓 255"/>
          <p:cNvSpPr>
            <a:spLocks noChangeAspect="1"/>
          </p:cNvSpPr>
          <p:nvPr/>
        </p:nvSpPr>
        <p:spPr>
          <a:xfrm>
            <a:off x="5191625" y="3668907"/>
            <a:ext cx="130007" cy="1238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7" name="向右箭號 256"/>
          <p:cNvSpPr/>
          <p:nvPr/>
        </p:nvSpPr>
        <p:spPr>
          <a:xfrm>
            <a:off x="2143984" y="2752178"/>
            <a:ext cx="1815930" cy="2893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8" name="文字方塊 257"/>
          <p:cNvSpPr txBox="1"/>
          <p:nvPr/>
        </p:nvSpPr>
        <p:spPr>
          <a:xfrm>
            <a:off x="1975970" y="1912534"/>
            <a:ext cx="207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2000" dirty="0" smtClean="0"/>
              <a:t>Pick Learned Weights </a:t>
            </a:r>
            <a:r>
              <a:rPr lang="en-US" altLang="zh-TW" sz="2000" b="1" dirty="0" smtClean="0"/>
              <a:t>via </a:t>
            </a:r>
            <a:r>
              <a:rPr lang="en-US" altLang="zh-TW" sz="2000" b="1" dirty="0"/>
              <a:t>a</a:t>
            </a:r>
            <a:r>
              <a:rPr lang="en-US" altLang="zh-TW" sz="2000" b="1" dirty="0" smtClean="0"/>
              <a:t> learnable </a:t>
            </a:r>
            <a:r>
              <a:rPr lang="en-US" altLang="zh-TW" sz="2000" b="1" dirty="0"/>
              <a:t>M</a:t>
            </a:r>
            <a:r>
              <a:rPr lang="en-US" altLang="zh-TW" sz="2000" b="1" dirty="0" smtClean="0"/>
              <a:t>ask</a:t>
            </a:r>
          </a:p>
        </p:txBody>
      </p:sp>
      <p:sp>
        <p:nvSpPr>
          <p:cNvPr id="259" name="橢圓 258"/>
          <p:cNvSpPr>
            <a:spLocks noChangeAspect="1"/>
          </p:cNvSpPr>
          <p:nvPr/>
        </p:nvSpPr>
        <p:spPr>
          <a:xfrm>
            <a:off x="5426902" y="3672536"/>
            <a:ext cx="130007" cy="123802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0" name="文字方塊 259"/>
          <p:cNvSpPr txBox="1"/>
          <p:nvPr/>
        </p:nvSpPr>
        <p:spPr>
          <a:xfrm>
            <a:off x="5922159" y="2128372"/>
            <a:ext cx="134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2000" dirty="0" smtClean="0"/>
              <a:t>Gradually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Prune &amp; Retrain</a:t>
            </a:r>
          </a:p>
        </p:txBody>
      </p:sp>
      <p:sp>
        <p:nvSpPr>
          <p:cNvPr id="261" name="圓角矩形 260"/>
          <p:cNvSpPr/>
          <p:nvPr/>
        </p:nvSpPr>
        <p:spPr>
          <a:xfrm>
            <a:off x="7333870" y="2151552"/>
            <a:ext cx="1519625" cy="1388839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字方塊 261"/>
              <p:cNvSpPr txBox="1"/>
              <p:nvPr/>
            </p:nvSpPr>
            <p:spPr>
              <a:xfrm>
                <a:off x="7210496" y="3540392"/>
                <a:ext cx="88318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2" name="文字方塊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96" y="3540392"/>
                <a:ext cx="883186" cy="400109"/>
              </a:xfrm>
              <a:prstGeom prst="rect">
                <a:avLst/>
              </a:prstGeom>
              <a:blipFill>
                <a:blip r:embed="rId4"/>
                <a:stretch>
                  <a:fillRect l="-7586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橢圓 262"/>
          <p:cNvSpPr>
            <a:spLocks noChangeAspect="1"/>
          </p:cNvSpPr>
          <p:nvPr/>
        </p:nvSpPr>
        <p:spPr>
          <a:xfrm>
            <a:off x="8100687" y="3660217"/>
            <a:ext cx="130007" cy="1238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4" name="橢圓 263"/>
          <p:cNvSpPr>
            <a:spLocks noChangeAspect="1"/>
          </p:cNvSpPr>
          <p:nvPr/>
        </p:nvSpPr>
        <p:spPr>
          <a:xfrm>
            <a:off x="8337637" y="3657916"/>
            <a:ext cx="130007" cy="12380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5" name="文字方塊 264"/>
          <p:cNvSpPr txBox="1"/>
          <p:nvPr/>
        </p:nvSpPr>
        <p:spPr>
          <a:xfrm>
            <a:off x="270015" y="4574425"/>
            <a:ext cx="192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2000" dirty="0" smtClean="0"/>
              <a:t>Expand if </a:t>
            </a:r>
            <a:r>
              <a:rPr lang="en-US" altLang="zh-TW" sz="2000" dirty="0"/>
              <a:t>Needed</a:t>
            </a:r>
          </a:p>
        </p:txBody>
      </p:sp>
      <p:sp>
        <p:nvSpPr>
          <p:cNvPr id="307" name="弧形箭號 (下彎) 306"/>
          <p:cNvSpPr/>
          <p:nvPr/>
        </p:nvSpPr>
        <p:spPr>
          <a:xfrm>
            <a:off x="6145188" y="2987918"/>
            <a:ext cx="709933" cy="293691"/>
          </a:xfrm>
          <a:prstGeom prst="curvedDownArrow">
            <a:avLst>
              <a:gd name="adj1" fmla="val 55909"/>
              <a:gd name="adj2" fmla="val 94208"/>
              <a:gd name="adj3" fmla="val 4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308" name="弧形箭號 (下彎) 307"/>
          <p:cNvSpPr/>
          <p:nvPr/>
        </p:nvSpPr>
        <p:spPr>
          <a:xfrm rot="10800000">
            <a:off x="6331765" y="3205777"/>
            <a:ext cx="697508" cy="268161"/>
          </a:xfrm>
          <a:prstGeom prst="curvedDownArrow">
            <a:avLst>
              <a:gd name="adj1" fmla="val 55909"/>
              <a:gd name="adj2" fmla="val 94208"/>
              <a:gd name="adj3" fmla="val 4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364" name="橢圓 363"/>
          <p:cNvSpPr/>
          <p:nvPr/>
        </p:nvSpPr>
        <p:spPr>
          <a:xfrm>
            <a:off x="7466637" y="2250063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65" name="橢圓 364"/>
          <p:cNvSpPr/>
          <p:nvPr/>
        </p:nvSpPr>
        <p:spPr>
          <a:xfrm>
            <a:off x="7716886" y="2258204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66" name="橢圓 365"/>
          <p:cNvSpPr/>
          <p:nvPr/>
        </p:nvSpPr>
        <p:spPr>
          <a:xfrm>
            <a:off x="7967134" y="2250063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67" name="橢圓 366"/>
          <p:cNvSpPr/>
          <p:nvPr/>
        </p:nvSpPr>
        <p:spPr>
          <a:xfrm>
            <a:off x="8256210" y="2248263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68" name="橢圓 367"/>
          <p:cNvSpPr/>
          <p:nvPr/>
        </p:nvSpPr>
        <p:spPr>
          <a:xfrm>
            <a:off x="8545285" y="2246463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69" name="橢圓 368"/>
          <p:cNvSpPr/>
          <p:nvPr/>
        </p:nvSpPr>
        <p:spPr>
          <a:xfrm>
            <a:off x="7466637" y="2489524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0" name="橢圓 369"/>
          <p:cNvSpPr/>
          <p:nvPr/>
        </p:nvSpPr>
        <p:spPr>
          <a:xfrm>
            <a:off x="7716886" y="2497664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1" name="橢圓 370"/>
          <p:cNvSpPr/>
          <p:nvPr/>
        </p:nvSpPr>
        <p:spPr>
          <a:xfrm>
            <a:off x="7967134" y="2489524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2" name="橢圓 371"/>
          <p:cNvSpPr/>
          <p:nvPr/>
        </p:nvSpPr>
        <p:spPr>
          <a:xfrm>
            <a:off x="8256210" y="2487724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3" name="橢圓 372"/>
          <p:cNvSpPr/>
          <p:nvPr/>
        </p:nvSpPr>
        <p:spPr>
          <a:xfrm>
            <a:off x="8545285" y="2485924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4" name="橢圓 373"/>
          <p:cNvSpPr/>
          <p:nvPr/>
        </p:nvSpPr>
        <p:spPr>
          <a:xfrm>
            <a:off x="7466637" y="2748895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5" name="橢圓 374"/>
          <p:cNvSpPr/>
          <p:nvPr/>
        </p:nvSpPr>
        <p:spPr>
          <a:xfrm>
            <a:off x="7716886" y="2757036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6" name="橢圓 375"/>
          <p:cNvSpPr/>
          <p:nvPr/>
        </p:nvSpPr>
        <p:spPr>
          <a:xfrm>
            <a:off x="7967134" y="2748895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7" name="橢圓 376"/>
          <p:cNvSpPr/>
          <p:nvPr/>
        </p:nvSpPr>
        <p:spPr>
          <a:xfrm>
            <a:off x="8256210" y="2747096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8" name="橢圓 377"/>
          <p:cNvSpPr/>
          <p:nvPr/>
        </p:nvSpPr>
        <p:spPr>
          <a:xfrm>
            <a:off x="8545285" y="2745296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9" name="橢圓 378"/>
          <p:cNvSpPr/>
          <p:nvPr/>
        </p:nvSpPr>
        <p:spPr>
          <a:xfrm>
            <a:off x="7466637" y="300826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0" name="橢圓 379"/>
          <p:cNvSpPr/>
          <p:nvPr/>
        </p:nvSpPr>
        <p:spPr>
          <a:xfrm>
            <a:off x="7716886" y="3016408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1" name="橢圓 380"/>
          <p:cNvSpPr/>
          <p:nvPr/>
        </p:nvSpPr>
        <p:spPr>
          <a:xfrm>
            <a:off x="7967134" y="3008267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2" name="橢圓 381"/>
          <p:cNvSpPr/>
          <p:nvPr/>
        </p:nvSpPr>
        <p:spPr>
          <a:xfrm>
            <a:off x="8256210" y="3006467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3" name="橢圓 382"/>
          <p:cNvSpPr/>
          <p:nvPr/>
        </p:nvSpPr>
        <p:spPr>
          <a:xfrm>
            <a:off x="8545285" y="3004667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4" name="橢圓 383"/>
          <p:cNvSpPr/>
          <p:nvPr/>
        </p:nvSpPr>
        <p:spPr>
          <a:xfrm>
            <a:off x="7466637" y="3267639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5" name="橢圓 384"/>
          <p:cNvSpPr/>
          <p:nvPr/>
        </p:nvSpPr>
        <p:spPr>
          <a:xfrm>
            <a:off x="7716886" y="327577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6" name="橢圓 385"/>
          <p:cNvSpPr/>
          <p:nvPr/>
        </p:nvSpPr>
        <p:spPr>
          <a:xfrm>
            <a:off x="7967134" y="3267639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7" name="橢圓 386"/>
          <p:cNvSpPr/>
          <p:nvPr/>
        </p:nvSpPr>
        <p:spPr>
          <a:xfrm>
            <a:off x="8256210" y="326583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8" name="橢圓 387"/>
          <p:cNvSpPr/>
          <p:nvPr/>
        </p:nvSpPr>
        <p:spPr>
          <a:xfrm>
            <a:off x="8545285" y="3264039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0" name="文字方塊 389"/>
          <p:cNvSpPr txBox="1"/>
          <p:nvPr/>
        </p:nvSpPr>
        <p:spPr>
          <a:xfrm>
            <a:off x="11678" y="1779600"/>
            <a:ext cx="1922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Pruned Weights</a:t>
            </a:r>
            <a:endParaRPr lang="zh-TW" altLang="en-US" sz="2000" dirty="0"/>
          </a:p>
        </p:txBody>
      </p:sp>
      <p:sp>
        <p:nvSpPr>
          <p:cNvPr id="391" name="文字方塊 390"/>
          <p:cNvSpPr txBox="1"/>
          <p:nvPr/>
        </p:nvSpPr>
        <p:spPr>
          <a:xfrm>
            <a:off x="1766663" y="3050198"/>
            <a:ext cx="245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2000" dirty="0" smtClean="0"/>
              <a:t>Fill the </a:t>
            </a:r>
          </a:p>
          <a:p>
            <a:pPr algn="ctr">
              <a:lnSpc>
                <a:spcPct val="80000"/>
              </a:lnSpc>
            </a:pPr>
            <a:r>
              <a:rPr lang="en-US" altLang="zh-TW" sz="2000" dirty="0" smtClean="0"/>
              <a:t>Remaining Weights &amp; </a:t>
            </a:r>
            <a:r>
              <a:rPr lang="en-US" altLang="zh-TW" sz="2000" b="1" dirty="0" smtClean="0"/>
              <a:t>learn them with the mask together</a:t>
            </a:r>
          </a:p>
        </p:txBody>
      </p:sp>
      <p:sp>
        <p:nvSpPr>
          <p:cNvPr id="392" name="圓角矩形 391"/>
          <p:cNvSpPr/>
          <p:nvPr/>
        </p:nvSpPr>
        <p:spPr>
          <a:xfrm>
            <a:off x="2629609" y="4347889"/>
            <a:ext cx="2348673" cy="1388839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3" name="圓角矩形 392"/>
          <p:cNvSpPr/>
          <p:nvPr/>
        </p:nvSpPr>
        <p:spPr>
          <a:xfrm>
            <a:off x="6382336" y="4364149"/>
            <a:ext cx="2348673" cy="1388839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文字方塊 393"/>
              <p:cNvSpPr txBox="1"/>
              <p:nvPr/>
            </p:nvSpPr>
            <p:spPr>
              <a:xfrm>
                <a:off x="6858817" y="5731349"/>
                <a:ext cx="97762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94" name="文字方塊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817" y="5731349"/>
                <a:ext cx="977622" cy="400109"/>
              </a:xfrm>
              <a:prstGeom prst="rect">
                <a:avLst/>
              </a:prstGeom>
              <a:blipFill>
                <a:blip r:embed="rId5"/>
                <a:stretch>
                  <a:fillRect l="-6211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橢圓 394"/>
          <p:cNvSpPr/>
          <p:nvPr/>
        </p:nvSpPr>
        <p:spPr>
          <a:xfrm>
            <a:off x="6515104" y="4462660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6" name="橢圓 395"/>
          <p:cNvSpPr/>
          <p:nvPr/>
        </p:nvSpPr>
        <p:spPr>
          <a:xfrm>
            <a:off x="6765352" y="4470801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7" name="橢圓 396"/>
          <p:cNvSpPr/>
          <p:nvPr/>
        </p:nvSpPr>
        <p:spPr>
          <a:xfrm>
            <a:off x="7015601" y="4462660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8" name="橢圓 397"/>
          <p:cNvSpPr/>
          <p:nvPr/>
        </p:nvSpPr>
        <p:spPr>
          <a:xfrm>
            <a:off x="7304676" y="4460861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9" name="橢圓 398"/>
          <p:cNvSpPr/>
          <p:nvPr/>
        </p:nvSpPr>
        <p:spPr>
          <a:xfrm>
            <a:off x="7593752" y="4459061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0" name="橢圓 399"/>
          <p:cNvSpPr/>
          <p:nvPr/>
        </p:nvSpPr>
        <p:spPr>
          <a:xfrm>
            <a:off x="6515104" y="470212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1" name="橢圓 400"/>
          <p:cNvSpPr/>
          <p:nvPr/>
        </p:nvSpPr>
        <p:spPr>
          <a:xfrm>
            <a:off x="6765352" y="471026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2" name="橢圓 401"/>
          <p:cNvSpPr/>
          <p:nvPr/>
        </p:nvSpPr>
        <p:spPr>
          <a:xfrm>
            <a:off x="7015601" y="4702121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3" name="橢圓 402"/>
          <p:cNvSpPr/>
          <p:nvPr/>
        </p:nvSpPr>
        <p:spPr>
          <a:xfrm>
            <a:off x="7304676" y="4700321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4" name="橢圓 403"/>
          <p:cNvSpPr/>
          <p:nvPr/>
        </p:nvSpPr>
        <p:spPr>
          <a:xfrm>
            <a:off x="7593752" y="469852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5" name="橢圓 404"/>
          <p:cNvSpPr/>
          <p:nvPr/>
        </p:nvSpPr>
        <p:spPr>
          <a:xfrm>
            <a:off x="6515104" y="4961493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6" name="橢圓 405"/>
          <p:cNvSpPr/>
          <p:nvPr/>
        </p:nvSpPr>
        <p:spPr>
          <a:xfrm>
            <a:off x="6765352" y="4969633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7" name="橢圓 406"/>
          <p:cNvSpPr/>
          <p:nvPr/>
        </p:nvSpPr>
        <p:spPr>
          <a:xfrm>
            <a:off x="7015601" y="4961493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8" name="橢圓 407"/>
          <p:cNvSpPr/>
          <p:nvPr/>
        </p:nvSpPr>
        <p:spPr>
          <a:xfrm>
            <a:off x="7304676" y="4959693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9" name="橢圓 408"/>
          <p:cNvSpPr/>
          <p:nvPr/>
        </p:nvSpPr>
        <p:spPr>
          <a:xfrm>
            <a:off x="7593752" y="4957893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0" name="橢圓 409"/>
          <p:cNvSpPr/>
          <p:nvPr/>
        </p:nvSpPr>
        <p:spPr>
          <a:xfrm>
            <a:off x="6515104" y="5220864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1" name="橢圓 410"/>
          <p:cNvSpPr/>
          <p:nvPr/>
        </p:nvSpPr>
        <p:spPr>
          <a:xfrm>
            <a:off x="6765352" y="5229005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2" name="橢圓 411"/>
          <p:cNvSpPr/>
          <p:nvPr/>
        </p:nvSpPr>
        <p:spPr>
          <a:xfrm>
            <a:off x="7015601" y="5220864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3" name="橢圓 412"/>
          <p:cNvSpPr/>
          <p:nvPr/>
        </p:nvSpPr>
        <p:spPr>
          <a:xfrm>
            <a:off x="7304676" y="5219065"/>
            <a:ext cx="185724" cy="176858"/>
          </a:xfrm>
          <a:prstGeom prst="ellipse">
            <a:avLst/>
          </a:prstGeom>
          <a:pattFill prst="pct25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4" name="橢圓 413"/>
          <p:cNvSpPr/>
          <p:nvPr/>
        </p:nvSpPr>
        <p:spPr>
          <a:xfrm>
            <a:off x="7593752" y="5217265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5" name="橢圓 414"/>
          <p:cNvSpPr/>
          <p:nvPr/>
        </p:nvSpPr>
        <p:spPr>
          <a:xfrm>
            <a:off x="6515104" y="5480236"/>
            <a:ext cx="185724" cy="176858"/>
          </a:xfrm>
          <a:prstGeom prst="ellipse">
            <a:avLst/>
          </a:prstGeom>
          <a:pattFill prst="pct25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6" name="橢圓 415"/>
          <p:cNvSpPr/>
          <p:nvPr/>
        </p:nvSpPr>
        <p:spPr>
          <a:xfrm>
            <a:off x="6765352" y="5488376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7" name="橢圓 416"/>
          <p:cNvSpPr/>
          <p:nvPr/>
        </p:nvSpPr>
        <p:spPr>
          <a:xfrm>
            <a:off x="7015601" y="5480236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8" name="橢圓 417"/>
          <p:cNvSpPr/>
          <p:nvPr/>
        </p:nvSpPr>
        <p:spPr>
          <a:xfrm>
            <a:off x="7304676" y="5478436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9" name="橢圓 418"/>
          <p:cNvSpPr/>
          <p:nvPr/>
        </p:nvSpPr>
        <p:spPr>
          <a:xfrm>
            <a:off x="7593752" y="5476636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0" name="橢圓 419"/>
          <p:cNvSpPr/>
          <p:nvPr/>
        </p:nvSpPr>
        <p:spPr>
          <a:xfrm>
            <a:off x="7890559" y="446704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1" name="橢圓 420"/>
          <p:cNvSpPr/>
          <p:nvPr/>
        </p:nvSpPr>
        <p:spPr>
          <a:xfrm>
            <a:off x="8140807" y="4475190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2" name="橢圓 421"/>
          <p:cNvSpPr/>
          <p:nvPr/>
        </p:nvSpPr>
        <p:spPr>
          <a:xfrm>
            <a:off x="8391056" y="4467049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3" name="橢圓 422"/>
          <p:cNvSpPr/>
          <p:nvPr/>
        </p:nvSpPr>
        <p:spPr>
          <a:xfrm>
            <a:off x="7890559" y="4706510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4" name="橢圓 423"/>
          <p:cNvSpPr/>
          <p:nvPr/>
        </p:nvSpPr>
        <p:spPr>
          <a:xfrm>
            <a:off x="8140807" y="4714650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5" name="橢圓 424"/>
          <p:cNvSpPr/>
          <p:nvPr/>
        </p:nvSpPr>
        <p:spPr>
          <a:xfrm>
            <a:off x="8391056" y="4706510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6" name="橢圓 425"/>
          <p:cNvSpPr/>
          <p:nvPr/>
        </p:nvSpPr>
        <p:spPr>
          <a:xfrm>
            <a:off x="7890559" y="4965882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7" name="橢圓 426"/>
          <p:cNvSpPr/>
          <p:nvPr/>
        </p:nvSpPr>
        <p:spPr>
          <a:xfrm>
            <a:off x="8140807" y="4974022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8" name="橢圓 427"/>
          <p:cNvSpPr/>
          <p:nvPr/>
        </p:nvSpPr>
        <p:spPr>
          <a:xfrm>
            <a:off x="8391056" y="4965882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9" name="橢圓 428"/>
          <p:cNvSpPr/>
          <p:nvPr/>
        </p:nvSpPr>
        <p:spPr>
          <a:xfrm>
            <a:off x="7890559" y="5225253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0" name="橢圓 429"/>
          <p:cNvSpPr/>
          <p:nvPr/>
        </p:nvSpPr>
        <p:spPr>
          <a:xfrm>
            <a:off x="8140807" y="5233394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1" name="橢圓 430"/>
          <p:cNvSpPr/>
          <p:nvPr/>
        </p:nvSpPr>
        <p:spPr>
          <a:xfrm>
            <a:off x="8391056" y="5225253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2" name="橢圓 431"/>
          <p:cNvSpPr/>
          <p:nvPr/>
        </p:nvSpPr>
        <p:spPr>
          <a:xfrm>
            <a:off x="7890559" y="5484625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3" name="橢圓 432"/>
          <p:cNvSpPr/>
          <p:nvPr/>
        </p:nvSpPr>
        <p:spPr>
          <a:xfrm>
            <a:off x="8140807" y="5492765"/>
            <a:ext cx="185724" cy="17685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4" name="橢圓 433"/>
          <p:cNvSpPr/>
          <p:nvPr/>
        </p:nvSpPr>
        <p:spPr>
          <a:xfrm>
            <a:off x="8391056" y="5484625"/>
            <a:ext cx="185724" cy="1768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文字方塊 434"/>
              <p:cNvSpPr txBox="1"/>
              <p:nvPr/>
            </p:nvSpPr>
            <p:spPr>
              <a:xfrm>
                <a:off x="3179922" y="5720388"/>
                <a:ext cx="97762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35" name="文字方塊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22" y="5720388"/>
                <a:ext cx="977622" cy="400109"/>
              </a:xfrm>
              <a:prstGeom prst="rect">
                <a:avLst/>
              </a:prstGeom>
              <a:blipFill>
                <a:blip r:embed="rId6"/>
                <a:stretch>
                  <a:fillRect l="-6875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6" name="橢圓 435"/>
          <p:cNvSpPr>
            <a:spLocks noChangeAspect="1"/>
          </p:cNvSpPr>
          <p:nvPr/>
        </p:nvSpPr>
        <p:spPr>
          <a:xfrm>
            <a:off x="4060342" y="5873966"/>
            <a:ext cx="130007" cy="1238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7" name="橢圓 436"/>
          <p:cNvSpPr>
            <a:spLocks noChangeAspect="1"/>
          </p:cNvSpPr>
          <p:nvPr/>
        </p:nvSpPr>
        <p:spPr>
          <a:xfrm>
            <a:off x="4498092" y="5873966"/>
            <a:ext cx="130007" cy="12380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8" name="橢圓 437"/>
          <p:cNvSpPr/>
          <p:nvPr/>
        </p:nvSpPr>
        <p:spPr>
          <a:xfrm>
            <a:off x="2762376" y="4446400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9" name="橢圓 438"/>
          <p:cNvSpPr/>
          <p:nvPr/>
        </p:nvSpPr>
        <p:spPr>
          <a:xfrm>
            <a:off x="3012625" y="4454540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0" name="橢圓 439"/>
          <p:cNvSpPr/>
          <p:nvPr/>
        </p:nvSpPr>
        <p:spPr>
          <a:xfrm>
            <a:off x="3262873" y="4446400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1" name="橢圓 440"/>
          <p:cNvSpPr/>
          <p:nvPr/>
        </p:nvSpPr>
        <p:spPr>
          <a:xfrm>
            <a:off x="3551949" y="4444600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2" name="橢圓 441"/>
          <p:cNvSpPr/>
          <p:nvPr/>
        </p:nvSpPr>
        <p:spPr>
          <a:xfrm>
            <a:off x="3841025" y="4442800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3" name="橢圓 442"/>
          <p:cNvSpPr/>
          <p:nvPr/>
        </p:nvSpPr>
        <p:spPr>
          <a:xfrm>
            <a:off x="2762376" y="4685860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4" name="橢圓 443"/>
          <p:cNvSpPr/>
          <p:nvPr/>
        </p:nvSpPr>
        <p:spPr>
          <a:xfrm>
            <a:off x="3012625" y="469400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5" name="橢圓 444"/>
          <p:cNvSpPr/>
          <p:nvPr/>
        </p:nvSpPr>
        <p:spPr>
          <a:xfrm>
            <a:off x="3262873" y="4685860"/>
            <a:ext cx="185724" cy="176858"/>
          </a:xfrm>
          <a:prstGeom prst="ellipse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6" name="橢圓 445"/>
          <p:cNvSpPr/>
          <p:nvPr/>
        </p:nvSpPr>
        <p:spPr>
          <a:xfrm>
            <a:off x="3551949" y="4684060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7" name="橢圓 446"/>
          <p:cNvSpPr/>
          <p:nvPr/>
        </p:nvSpPr>
        <p:spPr>
          <a:xfrm>
            <a:off x="3841025" y="4682261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8" name="橢圓 447"/>
          <p:cNvSpPr/>
          <p:nvPr/>
        </p:nvSpPr>
        <p:spPr>
          <a:xfrm>
            <a:off x="2762376" y="4945232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9" name="橢圓 448"/>
          <p:cNvSpPr/>
          <p:nvPr/>
        </p:nvSpPr>
        <p:spPr>
          <a:xfrm>
            <a:off x="3012625" y="4953372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0" name="橢圓 449"/>
          <p:cNvSpPr/>
          <p:nvPr/>
        </p:nvSpPr>
        <p:spPr>
          <a:xfrm>
            <a:off x="3262873" y="4945232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1" name="橢圓 450"/>
          <p:cNvSpPr/>
          <p:nvPr/>
        </p:nvSpPr>
        <p:spPr>
          <a:xfrm>
            <a:off x="3551949" y="4943432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2" name="橢圓 451"/>
          <p:cNvSpPr/>
          <p:nvPr/>
        </p:nvSpPr>
        <p:spPr>
          <a:xfrm>
            <a:off x="3841025" y="4941632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3" name="橢圓 452"/>
          <p:cNvSpPr/>
          <p:nvPr/>
        </p:nvSpPr>
        <p:spPr>
          <a:xfrm>
            <a:off x="2762376" y="5204604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4" name="橢圓 453"/>
          <p:cNvSpPr/>
          <p:nvPr/>
        </p:nvSpPr>
        <p:spPr>
          <a:xfrm>
            <a:off x="3012625" y="5212744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5" name="橢圓 454"/>
          <p:cNvSpPr/>
          <p:nvPr/>
        </p:nvSpPr>
        <p:spPr>
          <a:xfrm>
            <a:off x="3262873" y="5204604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6" name="橢圓 455"/>
          <p:cNvSpPr/>
          <p:nvPr/>
        </p:nvSpPr>
        <p:spPr>
          <a:xfrm>
            <a:off x="3551949" y="5202804"/>
            <a:ext cx="185724" cy="176858"/>
          </a:xfrm>
          <a:prstGeom prst="ellipse">
            <a:avLst/>
          </a:prstGeom>
          <a:pattFill prst="pct25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7" name="橢圓 456"/>
          <p:cNvSpPr/>
          <p:nvPr/>
        </p:nvSpPr>
        <p:spPr>
          <a:xfrm>
            <a:off x="3841025" y="5201004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8" name="橢圓 457"/>
          <p:cNvSpPr/>
          <p:nvPr/>
        </p:nvSpPr>
        <p:spPr>
          <a:xfrm>
            <a:off x="2762376" y="5463975"/>
            <a:ext cx="185724" cy="176858"/>
          </a:xfrm>
          <a:prstGeom prst="ellipse">
            <a:avLst/>
          </a:prstGeom>
          <a:pattFill prst="pct25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9" name="橢圓 458"/>
          <p:cNvSpPr/>
          <p:nvPr/>
        </p:nvSpPr>
        <p:spPr>
          <a:xfrm>
            <a:off x="3012625" y="5472116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0" name="橢圓 459"/>
          <p:cNvSpPr/>
          <p:nvPr/>
        </p:nvSpPr>
        <p:spPr>
          <a:xfrm>
            <a:off x="3262873" y="5463975"/>
            <a:ext cx="185724" cy="176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1" name="橢圓 460"/>
          <p:cNvSpPr/>
          <p:nvPr/>
        </p:nvSpPr>
        <p:spPr>
          <a:xfrm>
            <a:off x="3551949" y="5462175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2" name="橢圓 461"/>
          <p:cNvSpPr/>
          <p:nvPr/>
        </p:nvSpPr>
        <p:spPr>
          <a:xfrm>
            <a:off x="3841025" y="5460376"/>
            <a:ext cx="185724" cy="17685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3" name="橢圓 462"/>
          <p:cNvSpPr/>
          <p:nvPr/>
        </p:nvSpPr>
        <p:spPr>
          <a:xfrm>
            <a:off x="4137831" y="4450789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4" name="橢圓 463"/>
          <p:cNvSpPr/>
          <p:nvPr/>
        </p:nvSpPr>
        <p:spPr>
          <a:xfrm>
            <a:off x="4388080" y="4458929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5" name="橢圓 464"/>
          <p:cNvSpPr/>
          <p:nvPr/>
        </p:nvSpPr>
        <p:spPr>
          <a:xfrm>
            <a:off x="4638329" y="4450789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6" name="橢圓 465"/>
          <p:cNvSpPr/>
          <p:nvPr/>
        </p:nvSpPr>
        <p:spPr>
          <a:xfrm>
            <a:off x="4137831" y="4690249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7" name="橢圓 466"/>
          <p:cNvSpPr/>
          <p:nvPr/>
        </p:nvSpPr>
        <p:spPr>
          <a:xfrm>
            <a:off x="4388080" y="4698390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8" name="橢圓 467"/>
          <p:cNvSpPr/>
          <p:nvPr/>
        </p:nvSpPr>
        <p:spPr>
          <a:xfrm>
            <a:off x="4638329" y="4690249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9" name="橢圓 468"/>
          <p:cNvSpPr/>
          <p:nvPr/>
        </p:nvSpPr>
        <p:spPr>
          <a:xfrm>
            <a:off x="4137831" y="4949621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0" name="橢圓 469"/>
          <p:cNvSpPr/>
          <p:nvPr/>
        </p:nvSpPr>
        <p:spPr>
          <a:xfrm>
            <a:off x="4388080" y="4957761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1" name="橢圓 470"/>
          <p:cNvSpPr/>
          <p:nvPr/>
        </p:nvSpPr>
        <p:spPr>
          <a:xfrm>
            <a:off x="4638329" y="4949621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2" name="橢圓 471"/>
          <p:cNvSpPr/>
          <p:nvPr/>
        </p:nvSpPr>
        <p:spPr>
          <a:xfrm>
            <a:off x="4137831" y="5208993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3" name="橢圓 472"/>
          <p:cNvSpPr/>
          <p:nvPr/>
        </p:nvSpPr>
        <p:spPr>
          <a:xfrm>
            <a:off x="4388080" y="5217133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4" name="橢圓 473"/>
          <p:cNvSpPr/>
          <p:nvPr/>
        </p:nvSpPr>
        <p:spPr>
          <a:xfrm>
            <a:off x="4638329" y="5208993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5" name="橢圓 474"/>
          <p:cNvSpPr/>
          <p:nvPr/>
        </p:nvSpPr>
        <p:spPr>
          <a:xfrm>
            <a:off x="4137831" y="5468364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6" name="橢圓 475"/>
          <p:cNvSpPr/>
          <p:nvPr/>
        </p:nvSpPr>
        <p:spPr>
          <a:xfrm>
            <a:off x="4388080" y="5476505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7" name="橢圓 476"/>
          <p:cNvSpPr/>
          <p:nvPr/>
        </p:nvSpPr>
        <p:spPr>
          <a:xfrm>
            <a:off x="4638329" y="5468364"/>
            <a:ext cx="185724" cy="176858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cxnSp>
        <p:nvCxnSpPr>
          <p:cNvPr id="478" name="直線接點 477"/>
          <p:cNvCxnSpPr/>
          <p:nvPr/>
        </p:nvCxnSpPr>
        <p:spPr>
          <a:xfrm flipV="1">
            <a:off x="2129542" y="5277967"/>
            <a:ext cx="387335" cy="8269"/>
          </a:xfrm>
          <a:prstGeom prst="line">
            <a:avLst/>
          </a:prstGeom>
          <a:ln w="60325" cap="rnd" cmpd="dbl">
            <a:solidFill>
              <a:srgbClr val="33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向右箭號 478"/>
          <p:cNvSpPr/>
          <p:nvPr/>
        </p:nvSpPr>
        <p:spPr>
          <a:xfrm>
            <a:off x="559091" y="5111568"/>
            <a:ext cx="1381103" cy="373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80" name="文字方塊 479"/>
          <p:cNvSpPr txBox="1"/>
          <p:nvPr/>
        </p:nvSpPr>
        <p:spPr>
          <a:xfrm>
            <a:off x="5033654" y="4331773"/>
            <a:ext cx="127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TW" sz="2000" dirty="0" smtClean="0"/>
              <a:t>Gradually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Prune &amp; Retrain</a:t>
            </a:r>
          </a:p>
        </p:txBody>
      </p:sp>
      <p:sp>
        <p:nvSpPr>
          <p:cNvPr id="481" name="弧形箭號 (下彎) 480"/>
          <p:cNvSpPr/>
          <p:nvPr/>
        </p:nvSpPr>
        <p:spPr>
          <a:xfrm>
            <a:off x="5328365" y="5162953"/>
            <a:ext cx="709933" cy="293691"/>
          </a:xfrm>
          <a:prstGeom prst="curvedDownArrow">
            <a:avLst>
              <a:gd name="adj1" fmla="val 55909"/>
              <a:gd name="adj2" fmla="val 94208"/>
              <a:gd name="adj3" fmla="val 4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482" name="弧形箭號 (下彎) 481"/>
          <p:cNvSpPr/>
          <p:nvPr/>
        </p:nvSpPr>
        <p:spPr>
          <a:xfrm rot="10800000">
            <a:off x="5514942" y="5380812"/>
            <a:ext cx="697508" cy="268161"/>
          </a:xfrm>
          <a:prstGeom prst="curvedDownArrow">
            <a:avLst>
              <a:gd name="adj1" fmla="val 55909"/>
              <a:gd name="adj2" fmla="val 94208"/>
              <a:gd name="adj3" fmla="val 4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tx1"/>
              </a:solidFill>
            </a:endParaRPr>
          </a:p>
        </p:txBody>
      </p:sp>
      <p:grpSp>
        <p:nvGrpSpPr>
          <p:cNvPr id="483" name="群組 482"/>
          <p:cNvGrpSpPr/>
          <p:nvPr/>
        </p:nvGrpSpPr>
        <p:grpSpPr>
          <a:xfrm>
            <a:off x="7859925" y="5864029"/>
            <a:ext cx="616960" cy="128981"/>
            <a:chOff x="8956461" y="1680230"/>
            <a:chExt cx="532664" cy="122399"/>
          </a:xfrm>
        </p:grpSpPr>
        <p:sp>
          <p:nvSpPr>
            <p:cNvPr id="484" name="橢圓 483"/>
            <p:cNvSpPr>
              <a:spLocks noChangeAspect="1"/>
            </p:cNvSpPr>
            <p:nvPr/>
          </p:nvSpPr>
          <p:spPr>
            <a:xfrm>
              <a:off x="8956461" y="1684000"/>
              <a:ext cx="112244" cy="11748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485" name="橢圓 484"/>
            <p:cNvSpPr>
              <a:spLocks noChangeAspect="1"/>
            </p:cNvSpPr>
            <p:nvPr/>
          </p:nvSpPr>
          <p:spPr>
            <a:xfrm>
              <a:off x="9161102" y="1680230"/>
              <a:ext cx="112244" cy="117484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486" name="橢圓 485"/>
            <p:cNvSpPr>
              <a:spLocks noChangeAspect="1"/>
            </p:cNvSpPr>
            <p:nvPr/>
          </p:nvSpPr>
          <p:spPr>
            <a:xfrm>
              <a:off x="9376881" y="1685145"/>
              <a:ext cx="112244" cy="1174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487" name="橢圓 486"/>
          <p:cNvSpPr>
            <a:spLocks noChangeAspect="1"/>
          </p:cNvSpPr>
          <p:nvPr/>
        </p:nvSpPr>
        <p:spPr>
          <a:xfrm>
            <a:off x="4275289" y="5872486"/>
            <a:ext cx="130007" cy="12380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4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751" y="203787"/>
            <a:ext cx="6754016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CPG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127" y="1011466"/>
            <a:ext cx="8495819" cy="5439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D25B3"/>
                </a:solidFill>
              </a:rPr>
              <a:t>O</a:t>
            </a:r>
            <a:r>
              <a:rPr lang="en-US" altLang="zh-TW" sz="3200" dirty="0" smtClean="0">
                <a:solidFill>
                  <a:srgbClr val="0D25B3"/>
                </a:solidFill>
              </a:rPr>
              <a:t>ld-weights picking </a:t>
            </a:r>
            <a:r>
              <a:rPr lang="en-US" altLang="zh-TW" sz="3200" dirty="0" smtClean="0"/>
              <a:t>and </a:t>
            </a:r>
            <a:r>
              <a:rPr lang="en-US" altLang="zh-TW" sz="3200" dirty="0" smtClean="0">
                <a:solidFill>
                  <a:srgbClr val="0D25B3"/>
                </a:solidFill>
              </a:rPr>
              <a:t>new-weights adapting</a:t>
            </a:r>
            <a:r>
              <a:rPr lang="en-US" altLang="zh-TW" sz="3200" dirty="0" smtClean="0"/>
              <a:t>.</a:t>
            </a:r>
            <a:endParaRPr lang="en-US" altLang="zh-TW" sz="29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99" y="1555366"/>
            <a:ext cx="5677719" cy="194866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-1" y="3856419"/>
            <a:ext cx="6413327" cy="2927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0D25B3"/>
                </a:solidFill>
              </a:rPr>
              <a:t>Compression</a:t>
            </a:r>
            <a:r>
              <a:rPr lang="en-US" altLang="zh-TW" sz="3200" dirty="0" smtClean="0"/>
              <a:t>: after leaned, pruning the current task weights </a:t>
            </a:r>
            <a:r>
              <a:rPr lang="en-US" altLang="zh-TW" sz="3200" dirty="0" smtClean="0">
                <a:solidFill>
                  <a:srgbClr val="FF0000"/>
                </a:solidFill>
              </a:rPr>
              <a:t>to consolidate the model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29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900" dirty="0" smtClean="0">
                <a:solidFill>
                  <a:srgbClr val="FF0000"/>
                </a:solidFill>
              </a:rPr>
              <a:t>Sparse</a:t>
            </a:r>
            <a:r>
              <a:rPr lang="en-US" altLang="zh-TW" sz="2900" dirty="0" smtClean="0"/>
              <a:t> </a:t>
            </a:r>
            <a:r>
              <a:rPr lang="en-US" altLang="zh-TW" sz="2900" dirty="0" smtClean="0">
                <a:solidFill>
                  <a:srgbClr val="0D25B3"/>
                </a:solidFill>
              </a:rPr>
              <a:t>on both old-weigh-picking and new-weights-learning sides.</a:t>
            </a:r>
          </a:p>
          <a:p>
            <a:pPr lvl="1"/>
            <a:r>
              <a:rPr lang="en-US" altLang="zh-TW" sz="2900" dirty="0"/>
              <a:t> Release weights: for </a:t>
            </a:r>
            <a:r>
              <a:rPr lang="en-US" altLang="zh-TW" sz="2900" dirty="0" smtClean="0"/>
              <a:t>forthcoming </a:t>
            </a:r>
            <a:r>
              <a:rPr lang="en-US" altLang="zh-TW" sz="2900" dirty="0"/>
              <a:t>tasks</a:t>
            </a:r>
            <a:r>
              <a:rPr lang="en-US" altLang="zh-TW" sz="2900" dirty="0" smtClean="0"/>
              <a:t>.</a:t>
            </a:r>
          </a:p>
          <a:p>
            <a:pPr lvl="1"/>
            <a:r>
              <a:rPr lang="en-US" altLang="zh-TW" sz="2900" dirty="0" smtClean="0"/>
              <a:t> New </a:t>
            </a:r>
            <a:r>
              <a:rPr lang="en-US" altLang="zh-TW" sz="2900" dirty="0"/>
              <a:t>capacity: new or released weights can be used for new tasks</a:t>
            </a:r>
            <a:r>
              <a:rPr lang="en-US" altLang="zh-TW" sz="2900" dirty="0" smtClean="0"/>
              <a:t>.</a:t>
            </a:r>
            <a:endParaRPr lang="en-US" altLang="zh-TW" sz="2900" dirty="0"/>
          </a:p>
          <a:p>
            <a:pPr lvl="1"/>
            <a:endParaRPr lang="en-US" altLang="zh-TW" sz="29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26" y="3385675"/>
            <a:ext cx="2530914" cy="33981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7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247" y="324614"/>
            <a:ext cx="7886700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smtClean="0"/>
              <a:t>Related work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90" y="1296365"/>
            <a:ext cx="8495819" cy="5625296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DEN [ICLR18] </a:t>
            </a:r>
            <a:r>
              <a:rPr lang="en-US" altLang="zh-TW" sz="3200" dirty="0"/>
              <a:t>reduces the weights </a:t>
            </a:r>
            <a:r>
              <a:rPr lang="en-US" altLang="zh-TW" sz="3200" dirty="0" smtClean="0"/>
              <a:t>of the </a:t>
            </a:r>
            <a:r>
              <a:rPr lang="en-US" altLang="zh-TW" sz="3200" dirty="0"/>
              <a:t>previous tasks via sparse-regularization. </a:t>
            </a:r>
            <a:endParaRPr lang="en-US" altLang="zh-TW" sz="3200" dirty="0" smtClean="0"/>
          </a:p>
          <a:p>
            <a:pPr lvl="1"/>
            <a:r>
              <a:rPr lang="en-US" altLang="zh-TW" sz="2600" dirty="0" smtClean="0"/>
              <a:t>However</a:t>
            </a:r>
            <a:r>
              <a:rPr lang="en-US" altLang="zh-TW" sz="2600" dirty="0"/>
              <a:t>, DEN does not ensure </a:t>
            </a:r>
            <a:r>
              <a:rPr lang="en-US" altLang="zh-TW" sz="2600" dirty="0" smtClean="0"/>
              <a:t>non-forgetting since part </a:t>
            </a:r>
            <a:r>
              <a:rPr lang="en-US" altLang="zh-TW" sz="2600" dirty="0"/>
              <a:t>of the old-tasks weights are </a:t>
            </a:r>
            <a:r>
              <a:rPr lang="en-US" altLang="zh-TW" sz="2600" dirty="0" smtClean="0"/>
              <a:t>selected and </a:t>
            </a:r>
            <a:r>
              <a:rPr lang="en-US" altLang="zh-TW" sz="2600" dirty="0"/>
              <a:t>modified under the sparse </a:t>
            </a:r>
            <a:r>
              <a:rPr lang="en-US" altLang="zh-TW" sz="2600" dirty="0" smtClean="0"/>
              <a:t>setting.</a:t>
            </a:r>
          </a:p>
          <a:p>
            <a:pPr lvl="1"/>
            <a:r>
              <a:rPr lang="en-US" altLang="zh-TW" sz="2400" dirty="0" smtClean="0"/>
              <a:t>A "Split </a:t>
            </a:r>
            <a:r>
              <a:rPr lang="en-US" altLang="zh-TW" sz="2400" dirty="0"/>
              <a:t>&amp; Duplication" step is introduced to </a:t>
            </a:r>
            <a:r>
              <a:rPr lang="en-US" altLang="zh-TW" sz="2400" dirty="0" smtClean="0"/>
              <a:t>further ‘restore’ </a:t>
            </a:r>
            <a:r>
              <a:rPr lang="en-US" altLang="zh-TW" sz="2400" dirty="0"/>
              <a:t>some of the old weights modified, so as to lessen the forgetting effect.</a:t>
            </a:r>
            <a:endParaRPr lang="en-US" altLang="zh-TW" sz="6600" dirty="0" smtClean="0"/>
          </a:p>
        </p:txBody>
      </p:sp>
      <p:sp>
        <p:nvSpPr>
          <p:cNvPr id="74" name="矩形 73"/>
          <p:cNvSpPr/>
          <p:nvPr/>
        </p:nvSpPr>
        <p:spPr>
          <a:xfrm>
            <a:off x="3009055" y="6332034"/>
            <a:ext cx="304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Dynamic Expansion Net (DEN)</a:t>
            </a:r>
            <a:endParaRPr lang="zh-TW" altLang="en-US" b="1" dirty="0"/>
          </a:p>
        </p:txBody>
      </p:sp>
      <p:sp>
        <p:nvSpPr>
          <p:cNvPr id="4" name="圓角矩形 3"/>
          <p:cNvSpPr/>
          <p:nvPr/>
        </p:nvSpPr>
        <p:spPr>
          <a:xfrm>
            <a:off x="2031152" y="4803857"/>
            <a:ext cx="1040755" cy="1020821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465380" y="4745620"/>
            <a:ext cx="1313925" cy="1050768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151227" y="4784054"/>
            <a:ext cx="1444125" cy="1020821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71414" y="4777198"/>
            <a:ext cx="1533682" cy="100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ct val="80000"/>
              </a:lnSpc>
              <a:defRPr spc="-100"/>
            </a:lvl1pPr>
          </a:lstStyle>
          <a:p>
            <a:r>
              <a:rPr lang="en-US" altLang="zh-TW" sz="1600" dirty="0"/>
              <a:t>Expand model &amp; share partial 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/>
              <a:t>weights of tasks</a:t>
            </a:r>
            <a:endParaRPr lang="zh-TW" altLang="en-US" sz="1600" dirty="0"/>
          </a:p>
        </p:txBody>
      </p:sp>
      <p:sp>
        <p:nvSpPr>
          <p:cNvPr id="8" name="向右箭號 7"/>
          <p:cNvSpPr/>
          <p:nvPr/>
        </p:nvSpPr>
        <p:spPr>
          <a:xfrm>
            <a:off x="3258734" y="5285495"/>
            <a:ext cx="983120" cy="2094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712477" y="5312634"/>
            <a:ext cx="408370" cy="844"/>
          </a:xfrm>
          <a:prstGeom prst="line">
            <a:avLst/>
          </a:prstGeom>
          <a:ln w="60325" cap="rnd" cmpd="dbl">
            <a:solidFill>
              <a:srgbClr val="3366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11046" y="5866721"/>
                <a:ext cx="837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46" y="5866721"/>
                <a:ext cx="837546" cy="338554"/>
              </a:xfrm>
              <a:prstGeom prst="rect">
                <a:avLst/>
              </a:prstGeom>
              <a:blipFill>
                <a:blip r:embed="rId2"/>
                <a:stretch>
                  <a:fillRect l="-3623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1245608" y="5273440"/>
            <a:ext cx="669341" cy="2040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42710" y="4839858"/>
            <a:ext cx="892431" cy="100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ct val="80000"/>
              </a:lnSpc>
              <a:defRPr spc="-100"/>
            </a:lvl1pPr>
          </a:lstStyle>
          <a:p>
            <a:r>
              <a:rPr lang="en-US" altLang="zh-TW" sz="1600" dirty="0" err="1" smtClean="0"/>
              <a:t>Sparsify</a:t>
            </a:r>
            <a:endParaRPr lang="en-US" altLang="zh-TW" sz="1600" dirty="0"/>
          </a:p>
          <a:p>
            <a:r>
              <a:rPr lang="en-US" altLang="zh-TW" sz="1600" dirty="0" smtClean="0"/>
              <a:t>Weights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via group </a:t>
            </a:r>
            <a:r>
              <a:rPr lang="en-US" altLang="zh-TW" sz="1600" dirty="0"/>
              <a:t>sparsity</a:t>
            </a:r>
            <a:endParaRPr lang="zh-TW" altLang="en-US" sz="1600" dirty="0"/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2859553" y="5948911"/>
            <a:ext cx="89039" cy="9099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14006" y="4853848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94957" y="4859928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881857" y="4864588"/>
            <a:ext cx="127198" cy="129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487931" y="486243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14006" y="5029856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294957" y="5035935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881857" y="5040596"/>
            <a:ext cx="127198" cy="129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487931" y="5038439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114006" y="5220499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294957" y="5226578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487931" y="522908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114006" y="541114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294957" y="541722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881857" y="5421881"/>
            <a:ext cx="127198" cy="129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487931" y="5419724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114006" y="5601784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4957" y="5607863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881857" y="5612524"/>
            <a:ext cx="127198" cy="129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87931" y="5610367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220531" y="5851641"/>
                <a:ext cx="751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31" y="5851641"/>
                <a:ext cx="751799" cy="338554"/>
              </a:xfrm>
              <a:prstGeom prst="rect">
                <a:avLst/>
              </a:prstGeom>
              <a:blipFill>
                <a:blip r:embed="rId3"/>
                <a:stretch>
                  <a:fillRect l="-4032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>
            <a:spLocks noChangeAspect="1"/>
          </p:cNvSpPr>
          <p:nvPr/>
        </p:nvSpPr>
        <p:spPr>
          <a:xfrm>
            <a:off x="4844591" y="5995113"/>
            <a:ext cx="89039" cy="9099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4996605" y="5995409"/>
            <a:ext cx="89039" cy="909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143669" y="5850008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69" y="5850008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l="-5263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>
            <a:spLocks noChangeAspect="1"/>
          </p:cNvSpPr>
          <p:nvPr/>
        </p:nvSpPr>
        <p:spPr>
          <a:xfrm>
            <a:off x="5781470" y="5980309"/>
            <a:ext cx="89039" cy="90996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749843" y="4808620"/>
            <a:ext cx="1415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lnSpc>
                <a:spcPct val="80000"/>
              </a:lnSpc>
              <a:defRPr spc="-100"/>
            </a:lvl1pPr>
          </a:lstStyle>
          <a:p>
            <a:r>
              <a:rPr lang="en-US" altLang="zh-TW" sz="1600" dirty="0">
                <a:solidFill>
                  <a:srgbClr val="3333FF"/>
                </a:solidFill>
              </a:rPr>
              <a:t>Split &amp; duplicate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v</a:t>
            </a:r>
            <a:r>
              <a:rPr lang="en-US" altLang="zh-TW" sz="1600" dirty="0" smtClean="0"/>
              <a:t>ia </a:t>
            </a:r>
            <a:r>
              <a:rPr lang="en-US" altLang="zh-TW" sz="1600" dirty="0" smtClean="0">
                <a:solidFill>
                  <a:srgbClr val="FF0000"/>
                </a:solidFill>
              </a:rPr>
              <a:t>restoring some weights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向右箭號 38"/>
          <p:cNvSpPr/>
          <p:nvPr/>
        </p:nvSpPr>
        <p:spPr>
          <a:xfrm>
            <a:off x="5900931" y="5150021"/>
            <a:ext cx="1110371" cy="2401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02922" y="5867148"/>
                <a:ext cx="693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922" y="5867148"/>
                <a:ext cx="693933" cy="338554"/>
              </a:xfrm>
              <a:prstGeom prst="rect">
                <a:avLst/>
              </a:prstGeom>
              <a:blipFill>
                <a:blip r:embed="rId5"/>
                <a:stretch>
                  <a:fillRect l="-4386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>
            <a:spLocks noChangeAspect="1"/>
          </p:cNvSpPr>
          <p:nvPr/>
        </p:nvSpPr>
        <p:spPr>
          <a:xfrm>
            <a:off x="7573371" y="5973845"/>
            <a:ext cx="89039" cy="9099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892819" y="5865181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19" y="5865181"/>
                <a:ext cx="699230" cy="338554"/>
              </a:xfrm>
              <a:prstGeom prst="rect">
                <a:avLst/>
              </a:prstGeom>
              <a:blipFill>
                <a:blip r:embed="rId6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橢圓 42"/>
          <p:cNvSpPr>
            <a:spLocks noChangeAspect="1"/>
          </p:cNvSpPr>
          <p:nvPr/>
        </p:nvSpPr>
        <p:spPr>
          <a:xfrm>
            <a:off x="8576557" y="5961215"/>
            <a:ext cx="89039" cy="90996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>
            <a:spLocks noChangeAspect="1"/>
          </p:cNvSpPr>
          <p:nvPr/>
        </p:nvSpPr>
        <p:spPr>
          <a:xfrm>
            <a:off x="5943778" y="5983062"/>
            <a:ext cx="89039" cy="909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>
            <a:spLocks noChangeAspect="1"/>
          </p:cNvSpPr>
          <p:nvPr/>
        </p:nvSpPr>
        <p:spPr>
          <a:xfrm>
            <a:off x="8733891" y="5962358"/>
            <a:ext cx="89039" cy="909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54851" y="4784898"/>
            <a:ext cx="1008387" cy="1023444"/>
          </a:xfrm>
          <a:prstGeom prst="roundRect">
            <a:avLst/>
          </a:prstGeom>
          <a:solidFill>
            <a:srgbClr val="FDF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13413" y="4859928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384803" y="4865911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56192" y="4859928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54173" y="4858605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952154" y="4857282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213413" y="5035935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84803" y="5041919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556192" y="5035935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54173" y="5034612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952154" y="5033290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13413" y="5226578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84803" y="5232561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56192" y="5226578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54173" y="5225255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952154" y="5223932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213413" y="5417221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84803" y="5423204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556192" y="5417221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54173" y="5415898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952154" y="5414575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13413" y="5607863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384803" y="5613847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556192" y="5607863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54173" y="5606540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952154" y="5605218"/>
            <a:ext cx="127198" cy="1299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18398" y="5873934"/>
                <a:ext cx="790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Task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8" y="5873934"/>
                <a:ext cx="790011" cy="338554"/>
              </a:xfrm>
              <a:prstGeom prst="rect">
                <a:avLst/>
              </a:prstGeom>
              <a:blipFill>
                <a:blip r:embed="rId7"/>
                <a:stretch>
                  <a:fillRect l="-4651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橢圓 72"/>
          <p:cNvSpPr>
            <a:spLocks noChangeAspect="1"/>
          </p:cNvSpPr>
          <p:nvPr/>
        </p:nvSpPr>
        <p:spPr>
          <a:xfrm>
            <a:off x="922151" y="5969342"/>
            <a:ext cx="89039" cy="9099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4564076" y="4840006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749726" y="4842162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935915" y="4838804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5133896" y="4837481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4564076" y="5016014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4749726" y="5018170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935915" y="5014811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133896" y="5013488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4564076" y="5206657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4749726" y="5208812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935915" y="5205454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5133896" y="5204131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4564076" y="5397299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4749726" y="5399455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4935915" y="5396097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5133896" y="5394774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4564076" y="5587942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4749726" y="5590098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4935915" y="5586739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5133896" y="5585416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5325962" y="4832961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5325962" y="5008969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325962" y="5199612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325962" y="5390254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5325962" y="5580897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2683876" y="486591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2683876" y="5041919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2683876" y="523256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2683876" y="5423204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2683876" y="5613847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5514277" y="4832952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5514277" y="5008960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5514277" y="5199602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5514277" y="5390245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5514277" y="5580888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7238461" y="4856330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7424111" y="4858485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7798387" y="4848551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7996368" y="4847228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7238461" y="5032338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/>
          <p:cNvSpPr/>
          <p:nvPr/>
        </p:nvSpPr>
        <p:spPr>
          <a:xfrm>
            <a:off x="7424111" y="5034493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/>
          <p:cNvSpPr/>
          <p:nvPr/>
        </p:nvSpPr>
        <p:spPr>
          <a:xfrm>
            <a:off x="7798387" y="5024559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/>
          <p:cNvSpPr/>
          <p:nvPr/>
        </p:nvSpPr>
        <p:spPr>
          <a:xfrm>
            <a:off x="7996368" y="5023236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7238461" y="5222980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7424111" y="5225136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7798387" y="5215202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7996368" y="5213879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7238461" y="5413623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7424111" y="5415779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7798387" y="5405844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7996368" y="5404521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/>
          <p:cNvSpPr/>
          <p:nvPr/>
        </p:nvSpPr>
        <p:spPr>
          <a:xfrm>
            <a:off x="7238461" y="5604266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/>
          <p:cNvSpPr/>
          <p:nvPr/>
        </p:nvSpPr>
        <p:spPr>
          <a:xfrm>
            <a:off x="7424111" y="560642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/>
          <p:cNvSpPr/>
          <p:nvPr/>
        </p:nvSpPr>
        <p:spPr>
          <a:xfrm>
            <a:off x="7798387" y="5596487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橢圓 128"/>
          <p:cNvSpPr/>
          <p:nvPr/>
        </p:nvSpPr>
        <p:spPr>
          <a:xfrm>
            <a:off x="7996368" y="5595164"/>
            <a:ext cx="127198" cy="1299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/>
          <p:cNvSpPr/>
          <p:nvPr/>
        </p:nvSpPr>
        <p:spPr>
          <a:xfrm>
            <a:off x="8188433" y="4842709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/>
          <p:cNvSpPr/>
          <p:nvPr/>
        </p:nvSpPr>
        <p:spPr>
          <a:xfrm>
            <a:off x="8188433" y="5018717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/>
          <p:cNvSpPr/>
          <p:nvPr/>
        </p:nvSpPr>
        <p:spPr>
          <a:xfrm>
            <a:off x="8188433" y="5209359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8188433" y="5400002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8188433" y="5590645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8376748" y="4842700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8376748" y="5018707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8376748" y="5209350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8376748" y="5399993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8376748" y="5590635"/>
            <a:ext cx="127198" cy="129994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613821" y="4853848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7613821" y="5029856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7613821" y="5220499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7613821" y="5411141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/>
          <p:cNvSpPr/>
          <p:nvPr/>
        </p:nvSpPr>
        <p:spPr>
          <a:xfrm>
            <a:off x="7613821" y="5601784"/>
            <a:ext cx="127198" cy="12999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2881857" y="5231238"/>
            <a:ext cx="127198" cy="129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>
            <a:spLocks noChangeAspect="1"/>
          </p:cNvSpPr>
          <p:nvPr/>
        </p:nvSpPr>
        <p:spPr>
          <a:xfrm>
            <a:off x="7728594" y="5972788"/>
            <a:ext cx="89039" cy="909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投影片編號版面配置區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Continual lifelong learning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 Learn a model capable of handling unknown sequential tasks while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keeping the performance on previously learned tasks.</a:t>
            </a:r>
            <a:endParaRPr lang="en-US" altLang="zh-TW" dirty="0" smtClean="0"/>
          </a:p>
          <a:p>
            <a:r>
              <a:rPr lang="en-US" altLang="zh-TW" sz="3200" dirty="0" smtClean="0"/>
              <a:t> </a:t>
            </a:r>
            <a:r>
              <a:rPr lang="en-US" altLang="zh-TW" sz="3200" dirty="0"/>
              <a:t>In continual lifelong learning, the training data of previous tasks are assumed non-available for the newly coming tasks.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32" y="313039"/>
            <a:ext cx="7886700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20 tasks on CIFAR100 dataset (I)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240" y="1330395"/>
            <a:ext cx="8517975" cy="29957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/>
              <a:t> </a:t>
            </a:r>
            <a:r>
              <a:rPr lang="en-US" altLang="zh-TW" sz="3200" dirty="0" smtClean="0"/>
              <a:t>Divide CIFAR-100 into </a:t>
            </a:r>
            <a:r>
              <a:rPr lang="en-US" altLang="zh-TW" sz="3200" dirty="0"/>
              <a:t>20 tasks. Each </a:t>
            </a:r>
            <a:r>
              <a:rPr lang="en-US" altLang="zh-TW" sz="3200" dirty="0" smtClean="0"/>
              <a:t>has </a:t>
            </a:r>
            <a:r>
              <a:rPr lang="en-US" altLang="zh-TW" sz="3200" dirty="0"/>
              <a:t>5 classes, 2500 </a:t>
            </a:r>
            <a:r>
              <a:rPr lang="en-US" altLang="zh-TW" sz="3200" dirty="0" smtClean="0"/>
              <a:t>training and 500 </a:t>
            </a:r>
            <a:r>
              <a:rPr lang="en-US" altLang="zh-TW" sz="3200" dirty="0"/>
              <a:t>testing images. 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VGG16-BN </a:t>
            </a:r>
            <a:r>
              <a:rPr lang="en-US" altLang="zh-TW" sz="3200" dirty="0"/>
              <a:t>model (VGG16 with batch normalization </a:t>
            </a:r>
            <a:r>
              <a:rPr lang="en-US" altLang="zh-TW" sz="3200" dirty="0" smtClean="0"/>
              <a:t>layers) is </a:t>
            </a:r>
            <a:r>
              <a:rPr lang="en-US" altLang="zh-TW" sz="3200" dirty="0"/>
              <a:t>employed to train the 20 tasks sequentially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Compared our CPG to DEN [ICLR18], which also has a compression-expansion loop. (both expands 1.09x on model parameters.)</a:t>
            </a:r>
            <a:endParaRPr lang="en-US" altLang="zh-TW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2" y="4326178"/>
            <a:ext cx="8897639" cy="199018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3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31" y="313039"/>
            <a:ext cx="8113129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20 tasks on CIFAR100 dataset (III)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91" y="1244277"/>
            <a:ext cx="8420582" cy="567738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Compare CPG with </a:t>
            </a:r>
            <a:r>
              <a:rPr lang="en-US" altLang="zh-TW" sz="2800" dirty="0" err="1" smtClean="0"/>
              <a:t>PackNet</a:t>
            </a:r>
            <a:r>
              <a:rPr lang="en-US" altLang="zh-TW" sz="2800" dirty="0" smtClean="0"/>
              <a:t> (without expansion) and our previous approach PAE, where they pick always all of the previous weights.</a:t>
            </a:r>
          </a:p>
          <a:p>
            <a:pPr lvl="1"/>
            <a:r>
              <a:rPr lang="en-US" altLang="zh-TW" sz="2500" dirty="0" smtClean="0"/>
              <a:t>To verify whether the `picking’ step in CPG is useful for selecting more useful knowledge.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" y="3415203"/>
            <a:ext cx="8962206" cy="133553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31" y="313039"/>
            <a:ext cx="8113129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20 tasks on CIFAR100 dataset (II)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91" y="1244277"/>
            <a:ext cx="8420582" cy="56773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The performance of </a:t>
            </a:r>
            <a:r>
              <a:rPr lang="en-US" altLang="zh-TW" sz="2800" dirty="0" smtClean="0"/>
              <a:t>CPG </a:t>
            </a:r>
            <a:r>
              <a:rPr lang="en-US" altLang="zh-TW" sz="2800" dirty="0"/>
              <a:t>and individual models on CIFAR-100 twenty tasks. </a:t>
            </a:r>
            <a:endParaRPr lang="en-US" altLang="zh-TW" sz="2800" dirty="0" smtClean="0"/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 smtClean="0"/>
              <a:t>scratch: train from random weights.</a:t>
            </a:r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 smtClean="0"/>
              <a:t>fine-</a:t>
            </a:r>
            <a:r>
              <a:rPr lang="en-US" altLang="zh-TW" sz="2800" dirty="0" err="1" smtClean="0"/>
              <a:t>Avg</a:t>
            </a:r>
            <a:r>
              <a:rPr lang="en-US" altLang="zh-TW" sz="2800" dirty="0" smtClean="0"/>
              <a:t>: average </a:t>
            </a:r>
            <a:r>
              <a:rPr lang="en-US" altLang="zh-TW" sz="2800" dirty="0"/>
              <a:t>accuracy of fine-tuning from a previous model randomly selected and repeats the process 5 times. 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 fine-Max: maximal </a:t>
            </a:r>
            <a:r>
              <a:rPr lang="en-US" altLang="zh-TW" sz="2800" dirty="0"/>
              <a:t>accuracy of these 5 random trials.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" y="4599080"/>
            <a:ext cx="9006073" cy="195797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707" y="313039"/>
            <a:ext cx="8715736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Fine-grained tasks [cvpr18, eccv18]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580" y="1064869"/>
            <a:ext cx="8808333" cy="567738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 Six tasks, including ImageNet, CUBS, </a:t>
            </a:r>
            <a:r>
              <a:rPr lang="en-US" altLang="zh-TW" sz="2800" dirty="0" err="1" smtClean="0"/>
              <a:t>Standford</a:t>
            </a:r>
            <a:r>
              <a:rPr lang="en-US" altLang="zh-TW" sz="2800" dirty="0" smtClean="0"/>
              <a:t> Cars, </a:t>
            </a:r>
            <a:r>
              <a:rPr lang="en-US" altLang="zh-TW" sz="2800" dirty="0" err="1" smtClean="0"/>
              <a:t>Flowes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Wikiart</a:t>
            </a:r>
            <a:r>
              <a:rPr lang="en-US" altLang="zh-TW" sz="2800" dirty="0" smtClean="0"/>
              <a:t>, and Sketch. </a:t>
            </a:r>
          </a:p>
          <a:p>
            <a:r>
              <a:rPr lang="en-US" altLang="zh-TW" sz="2800" dirty="0" smtClean="0"/>
              <a:t>Unlike the CIFAR-100 case, the first task is ImageNet, which serves as a strong base for fine-tuning of the others.</a:t>
            </a:r>
          </a:p>
          <a:p>
            <a:pPr marL="0" indent="0">
              <a:buNone/>
            </a:pPr>
            <a:endParaRPr lang="en-US" altLang="zh-TW" sz="2800" dirty="0" smtClean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7" y="2976599"/>
            <a:ext cx="6449325" cy="34866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707" y="313039"/>
            <a:ext cx="8715736" cy="59557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Facial informatics tasks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580" y="1111170"/>
            <a:ext cx="8808333" cy="563108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 Starting from a face-recognition model, add sequentially the gender, expression and age tasks.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06" y="2372216"/>
            <a:ext cx="7212196" cy="36993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0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288" y="17414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/>
              <a:t>Conclusions and Future Works for Continual Lifelong Learning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195" y="1499706"/>
            <a:ext cx="8912506" cy="51325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dirty="0" smtClean="0"/>
              <a:t> We introduce a new approach, CPG, for continual lifelong learning, which</a:t>
            </a:r>
          </a:p>
          <a:p>
            <a:pPr lvl="1"/>
            <a:r>
              <a:rPr lang="en-US" altLang="zh-TW" sz="2900" dirty="0" smtClean="0"/>
              <a:t> prevents forgetting, </a:t>
            </a:r>
          </a:p>
          <a:p>
            <a:pPr lvl="1"/>
            <a:r>
              <a:rPr lang="en-US" altLang="zh-TW" sz="2900" dirty="0" smtClean="0"/>
              <a:t> maintains the model compactness when growing,</a:t>
            </a:r>
          </a:p>
          <a:p>
            <a:pPr lvl="1"/>
            <a:r>
              <a:rPr lang="en-US" altLang="zh-TW" sz="2900" dirty="0" smtClean="0"/>
              <a:t> can select and reuse previous knowledge to yield better models for new tasks,</a:t>
            </a:r>
          </a:p>
          <a:p>
            <a:pPr lvl="1"/>
            <a:r>
              <a:rPr lang="en-US" altLang="zh-TW" sz="2900" dirty="0" smtClean="0"/>
              <a:t> is sustainable and easy to be implemented.</a:t>
            </a:r>
          </a:p>
          <a:p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3333FF"/>
                </a:solidFill>
              </a:rPr>
              <a:t>Future works:</a:t>
            </a:r>
          </a:p>
          <a:p>
            <a:pPr lvl="1"/>
            <a:r>
              <a:rPr lang="en-US" altLang="zh-TW" sz="2900" dirty="0" smtClean="0"/>
              <a:t> </a:t>
            </a:r>
            <a:r>
              <a:rPr lang="en-US" altLang="zh-TW" sz="2900" dirty="0"/>
              <a:t>T</a:t>
            </a:r>
            <a:r>
              <a:rPr lang="en-US" altLang="zh-TW" sz="2900" dirty="0" smtClean="0"/>
              <a:t>he picking masks are allowed to be overlapped with tasks currently. We will examine non-overlapping picking masks to reduce the pick-mask storage.</a:t>
            </a:r>
          </a:p>
          <a:p>
            <a:pPr lvl="1"/>
            <a:r>
              <a:rPr lang="en-US" altLang="zh-TW" sz="2900" dirty="0" smtClean="0"/>
              <a:t> Support “selectively forgetting” some previous tasks if needed.</a:t>
            </a:r>
          </a:p>
          <a:p>
            <a:pPr lvl="1"/>
            <a:r>
              <a:rPr lang="en-US" altLang="zh-TW" sz="2900" dirty="0" smtClean="0"/>
              <a:t> Compress by removing filters.</a:t>
            </a:r>
          </a:p>
          <a:p>
            <a:pPr lvl="1"/>
            <a:r>
              <a:rPr lang="en-US" altLang="zh-TW" sz="2900" dirty="0" smtClean="0"/>
              <a:t> Extend to lifelong learning without task boundaries.</a:t>
            </a:r>
          </a:p>
          <a:p>
            <a:pPr lvl="1"/>
            <a:endParaRPr lang="en-US" altLang="zh-TW" sz="29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0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Continual lifelong learning illustration example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06" y="2594546"/>
            <a:ext cx="634571" cy="96343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08811" y="2538168"/>
            <a:ext cx="2294175" cy="1106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13" y="2745060"/>
            <a:ext cx="2059850" cy="8270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34058" y="2865757"/>
            <a:ext cx="617370" cy="364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Model1</a:t>
            </a:r>
            <a:endParaRPr lang="zh-TW" altLang="en-US" sz="1200" dirty="0"/>
          </a:p>
        </p:txBody>
      </p:sp>
      <p:sp>
        <p:nvSpPr>
          <p:cNvPr id="17" name="向右箭號 16"/>
          <p:cNvSpPr/>
          <p:nvPr/>
        </p:nvSpPr>
        <p:spPr>
          <a:xfrm>
            <a:off x="3354121" y="2816169"/>
            <a:ext cx="726126" cy="4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Train</a:t>
            </a:r>
            <a:endParaRPr lang="zh-TW" altLang="en-US" sz="135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21266" y="2516086"/>
            <a:ext cx="6783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Task 1</a:t>
            </a:r>
            <a:endParaRPr lang="zh-TW" altLang="en-US" sz="135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08811" y="2198131"/>
            <a:ext cx="40426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Training Stage</a:t>
            </a:r>
            <a:endParaRPr lang="zh-TW" altLang="en-US" sz="13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54853" y="2196417"/>
            <a:ext cx="3360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Test Stage</a:t>
            </a:r>
            <a:endParaRPr lang="zh-TW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531382" y="2196417"/>
            <a:ext cx="4623473" cy="3629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48" name="肘形接點 47"/>
          <p:cNvCxnSpPr>
            <a:stCxn id="41" idx="3"/>
            <a:endCxn id="46" idx="1"/>
          </p:cNvCxnSpPr>
          <p:nvPr/>
        </p:nvCxnSpPr>
        <p:spPr>
          <a:xfrm flipV="1">
            <a:off x="7121833" y="2955938"/>
            <a:ext cx="440135" cy="92265"/>
          </a:xfrm>
          <a:prstGeom prst="bentConnector3">
            <a:avLst>
              <a:gd name="adj1" fmla="val 41745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154854" y="2196417"/>
            <a:ext cx="3360496" cy="3629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6504463" y="2865757"/>
            <a:ext cx="617370" cy="364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Model1</a:t>
            </a:r>
            <a:endParaRPr lang="zh-TW" altLang="en-US" sz="1200" dirty="0"/>
          </a:p>
        </p:txBody>
      </p:sp>
      <p:pic>
        <p:nvPicPr>
          <p:cNvPr id="1028" name="Picture 4" descr="ãæ±½è»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98" y="2802334"/>
            <a:ext cx="657431" cy="4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接點 42"/>
          <p:cNvCxnSpPr/>
          <p:nvPr/>
        </p:nvCxnSpPr>
        <p:spPr>
          <a:xfrm>
            <a:off x="531382" y="2473416"/>
            <a:ext cx="798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61968" y="2851890"/>
            <a:ext cx="840218" cy="208095"/>
          </a:xfrm>
          <a:prstGeom prst="rect">
            <a:avLst/>
          </a:prstGeom>
          <a:solidFill>
            <a:srgbClr val="0000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54" name="直線單箭頭接點 53"/>
          <p:cNvCxnSpPr>
            <a:stCxn id="1028" idx="3"/>
            <a:endCxn id="41" idx="1"/>
          </p:cNvCxnSpPr>
          <p:nvPr/>
        </p:nvCxnSpPr>
        <p:spPr>
          <a:xfrm>
            <a:off x="6126229" y="3048203"/>
            <a:ext cx="37823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Continual lifelong learning illustration example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06" y="2594546"/>
            <a:ext cx="634571" cy="9634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78" y="3927644"/>
            <a:ext cx="389080" cy="680891"/>
          </a:xfrm>
          <a:prstGeom prst="rect">
            <a:avLst/>
          </a:prstGeom>
        </p:spPr>
      </p:pic>
      <p:sp>
        <p:nvSpPr>
          <p:cNvPr id="24" name="圓角矩形 23"/>
          <p:cNvSpPr/>
          <p:nvPr/>
        </p:nvSpPr>
        <p:spPr>
          <a:xfrm>
            <a:off x="808811" y="3761308"/>
            <a:ext cx="2294175" cy="8587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文字方塊 24"/>
          <p:cNvSpPr txBox="1"/>
          <p:nvPr/>
        </p:nvSpPr>
        <p:spPr>
          <a:xfrm>
            <a:off x="1621266" y="3729845"/>
            <a:ext cx="6783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Task 2</a:t>
            </a:r>
            <a:endParaRPr lang="zh-TW" altLang="en-US" sz="1350" dirty="0"/>
          </a:p>
        </p:txBody>
      </p:sp>
      <p:sp>
        <p:nvSpPr>
          <p:cNvPr id="5" name="圓角矩形 4"/>
          <p:cNvSpPr/>
          <p:nvPr/>
        </p:nvSpPr>
        <p:spPr>
          <a:xfrm>
            <a:off x="808811" y="2538168"/>
            <a:ext cx="2294175" cy="1106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3" y="2745060"/>
            <a:ext cx="2059850" cy="8270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3" y="3954633"/>
            <a:ext cx="2067578" cy="6260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34058" y="2865757"/>
            <a:ext cx="617370" cy="364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Model1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4058" y="4055903"/>
            <a:ext cx="617370" cy="364892"/>
          </a:xfrm>
          <a:prstGeom prst="rect">
            <a:avLst/>
          </a:prstGeom>
          <a:gradFill flip="none" rotWithShape="1">
            <a:gsLst>
              <a:gs pos="55501">
                <a:schemeClr val="accent2">
                  <a:lumMod val="60000"/>
                  <a:lumOff val="40000"/>
                </a:schemeClr>
              </a:gs>
              <a:gs pos="23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Model2</a:t>
            </a:r>
            <a:endParaRPr lang="zh-TW" altLang="en-US" sz="1200" dirty="0"/>
          </a:p>
        </p:txBody>
      </p:sp>
      <p:sp>
        <p:nvSpPr>
          <p:cNvPr id="17" name="向右箭號 16"/>
          <p:cNvSpPr/>
          <p:nvPr/>
        </p:nvSpPr>
        <p:spPr>
          <a:xfrm>
            <a:off x="3332726" y="3954633"/>
            <a:ext cx="729307" cy="58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Train</a:t>
            </a:r>
            <a:endParaRPr lang="zh-TW" altLang="en-US" sz="1350" dirty="0"/>
          </a:p>
        </p:txBody>
      </p:sp>
      <p:sp>
        <p:nvSpPr>
          <p:cNvPr id="22" name="向下箭號 21"/>
          <p:cNvSpPr/>
          <p:nvPr/>
        </p:nvSpPr>
        <p:spPr>
          <a:xfrm>
            <a:off x="4409360" y="3427283"/>
            <a:ext cx="266765" cy="439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文字方塊 12"/>
          <p:cNvSpPr txBox="1"/>
          <p:nvPr/>
        </p:nvSpPr>
        <p:spPr>
          <a:xfrm>
            <a:off x="1621266" y="2516086"/>
            <a:ext cx="6783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Task 1</a:t>
            </a:r>
            <a:endParaRPr lang="zh-TW" altLang="en-US" sz="135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08811" y="2198131"/>
            <a:ext cx="40426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Training Stage</a:t>
            </a:r>
            <a:endParaRPr lang="zh-TW" altLang="en-US" sz="13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54853" y="2196417"/>
            <a:ext cx="3360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Test Stage</a:t>
            </a:r>
            <a:endParaRPr lang="zh-TW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531382" y="2196417"/>
            <a:ext cx="4623473" cy="3629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 flipH="1">
            <a:off x="5154854" y="2196417"/>
            <a:ext cx="3360496" cy="3629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圓角矩形 28"/>
          <p:cNvSpPr/>
          <p:nvPr/>
        </p:nvSpPr>
        <p:spPr>
          <a:xfrm>
            <a:off x="788397" y="2527773"/>
            <a:ext cx="2314589" cy="1114719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30" name="直線接點 29"/>
          <p:cNvCxnSpPr/>
          <p:nvPr/>
        </p:nvCxnSpPr>
        <p:spPr>
          <a:xfrm>
            <a:off x="531382" y="2473416"/>
            <a:ext cx="798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ãdog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67" y="3992467"/>
            <a:ext cx="555686" cy="5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乘號 3"/>
          <p:cNvSpPr/>
          <p:nvPr/>
        </p:nvSpPr>
        <p:spPr>
          <a:xfrm>
            <a:off x="1635026" y="2807941"/>
            <a:ext cx="658550" cy="673184"/>
          </a:xfrm>
          <a:prstGeom prst="mathMultiply">
            <a:avLst>
              <a:gd name="adj1" fmla="val 1018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42" name="Picture 4" descr="ãæ±½è»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98" y="2802334"/>
            <a:ext cx="657431" cy="4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肘形接點 42"/>
          <p:cNvCxnSpPr>
            <a:endCxn id="44" idx="1"/>
          </p:cNvCxnSpPr>
          <p:nvPr/>
        </p:nvCxnSpPr>
        <p:spPr>
          <a:xfrm flipV="1">
            <a:off x="7085276" y="2955938"/>
            <a:ext cx="476692" cy="12189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561968" y="2851890"/>
            <a:ext cx="840218" cy="208095"/>
          </a:xfrm>
          <a:prstGeom prst="rect">
            <a:avLst/>
          </a:prstGeom>
          <a:solidFill>
            <a:srgbClr val="0000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46" name="肘形接點 45"/>
          <p:cNvCxnSpPr>
            <a:stCxn id="42" idx="3"/>
          </p:cNvCxnSpPr>
          <p:nvPr/>
        </p:nvCxnSpPr>
        <p:spPr>
          <a:xfrm>
            <a:off x="6126229" y="3048203"/>
            <a:ext cx="341677" cy="11267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056" idx="3"/>
            <a:endCxn id="32" idx="1"/>
          </p:cNvCxnSpPr>
          <p:nvPr/>
        </p:nvCxnSpPr>
        <p:spPr>
          <a:xfrm flipV="1">
            <a:off x="6091053" y="4267668"/>
            <a:ext cx="380512" cy="26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2" idx="3"/>
            <a:endCxn id="56" idx="1"/>
          </p:cNvCxnSpPr>
          <p:nvPr/>
        </p:nvCxnSpPr>
        <p:spPr>
          <a:xfrm>
            <a:off x="7088935" y="4267667"/>
            <a:ext cx="47303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561968" y="4163620"/>
            <a:ext cx="476690" cy="208095"/>
          </a:xfrm>
          <a:prstGeom prst="rect">
            <a:avLst/>
          </a:prstGeom>
          <a:solidFill>
            <a:srgbClr val="0000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6471564" y="4085221"/>
            <a:ext cx="617370" cy="364892"/>
          </a:xfrm>
          <a:prstGeom prst="rect">
            <a:avLst/>
          </a:prstGeom>
          <a:gradFill flip="none" rotWithShape="1">
            <a:gsLst>
              <a:gs pos="55501">
                <a:schemeClr val="accent2">
                  <a:lumMod val="60000"/>
                  <a:lumOff val="40000"/>
                </a:schemeClr>
              </a:gs>
              <a:gs pos="23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Model2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13556" y="5267834"/>
            <a:ext cx="293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Hope to solve the current and previous problems </a:t>
            </a:r>
            <a:r>
              <a:rPr lang="en-US" altLang="zh-TW" sz="1200" dirty="0">
                <a:solidFill>
                  <a:srgbClr val="FF0000"/>
                </a:solidFill>
              </a:rPr>
              <a:t>well.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8997" y="3365854"/>
            <a:ext cx="293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Previous data can’t be </a:t>
            </a:r>
            <a:r>
              <a:rPr lang="en-US" altLang="zh-TW" sz="1200" dirty="0" err="1">
                <a:solidFill>
                  <a:srgbClr val="FF0000"/>
                </a:solidFill>
              </a:rPr>
              <a:t>uesd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Continual lifelong learning illustration example</a:t>
            </a:r>
            <a:endParaRPr lang="zh-TW" altLang="en-US" sz="4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06" y="2594546"/>
            <a:ext cx="634571" cy="9634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150" y="4940660"/>
            <a:ext cx="421503" cy="671626"/>
          </a:xfrm>
          <a:prstGeom prst="rect">
            <a:avLst/>
          </a:prstGeom>
        </p:spPr>
      </p:pic>
      <p:sp>
        <p:nvSpPr>
          <p:cNvPr id="26" name="圓角矩形 25"/>
          <p:cNvSpPr/>
          <p:nvPr/>
        </p:nvSpPr>
        <p:spPr>
          <a:xfrm>
            <a:off x="808811" y="4769919"/>
            <a:ext cx="2294175" cy="91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文字方塊 26"/>
          <p:cNvSpPr txBox="1"/>
          <p:nvPr/>
        </p:nvSpPr>
        <p:spPr>
          <a:xfrm>
            <a:off x="1621266" y="4744183"/>
            <a:ext cx="6783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Task 3</a:t>
            </a:r>
            <a:endParaRPr lang="zh-TW" altLang="en-US" sz="1350" dirty="0"/>
          </a:p>
        </p:txBody>
      </p:sp>
      <p:sp>
        <p:nvSpPr>
          <p:cNvPr id="24" name="圓角矩形 23"/>
          <p:cNvSpPr/>
          <p:nvPr/>
        </p:nvSpPr>
        <p:spPr>
          <a:xfrm>
            <a:off x="808811" y="3761308"/>
            <a:ext cx="2294175" cy="8587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文字方塊 24"/>
          <p:cNvSpPr txBox="1"/>
          <p:nvPr/>
        </p:nvSpPr>
        <p:spPr>
          <a:xfrm>
            <a:off x="1621266" y="3729845"/>
            <a:ext cx="6783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Task 2</a:t>
            </a:r>
            <a:endParaRPr lang="zh-TW" altLang="en-US" sz="1350" dirty="0"/>
          </a:p>
        </p:txBody>
      </p:sp>
      <p:sp>
        <p:nvSpPr>
          <p:cNvPr id="5" name="圓角矩形 4"/>
          <p:cNvSpPr/>
          <p:nvPr/>
        </p:nvSpPr>
        <p:spPr>
          <a:xfrm>
            <a:off x="808811" y="2538168"/>
            <a:ext cx="2294175" cy="1106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3" y="2745060"/>
            <a:ext cx="2059850" cy="8270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3" y="3954633"/>
            <a:ext cx="2067578" cy="62607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917572" y="4962192"/>
            <a:ext cx="2070185" cy="642044"/>
            <a:chOff x="1238512" y="5479477"/>
            <a:chExt cx="3047388" cy="9451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8038" y="5479477"/>
              <a:ext cx="3037862" cy="60302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8512" y="6100322"/>
              <a:ext cx="3043551" cy="324266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234058" y="4055903"/>
            <a:ext cx="617370" cy="364892"/>
          </a:xfrm>
          <a:prstGeom prst="rect">
            <a:avLst/>
          </a:prstGeom>
          <a:gradFill flip="none" rotWithShape="1">
            <a:gsLst>
              <a:gs pos="55501">
                <a:schemeClr val="accent2">
                  <a:lumMod val="60000"/>
                  <a:lumOff val="40000"/>
                </a:schemeClr>
              </a:gs>
              <a:gs pos="23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Model2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4058" y="5101234"/>
            <a:ext cx="617370" cy="364892"/>
          </a:xfrm>
          <a:prstGeom prst="rect">
            <a:avLst/>
          </a:prstGeom>
          <a:gradFill>
            <a:gsLst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2">
                  <a:lumMod val="60000"/>
                  <a:lumOff val="40000"/>
                </a:schemeClr>
              </a:gs>
              <a:gs pos="3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Model3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354121" y="5057615"/>
            <a:ext cx="685062" cy="449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/>
              <a:t>Train</a:t>
            </a:r>
            <a:endParaRPr lang="zh-TW" altLang="en-US" sz="1350" dirty="0"/>
          </a:p>
        </p:txBody>
      </p:sp>
      <p:sp>
        <p:nvSpPr>
          <p:cNvPr id="23" name="向下箭號 22"/>
          <p:cNvSpPr/>
          <p:nvPr/>
        </p:nvSpPr>
        <p:spPr>
          <a:xfrm>
            <a:off x="4409360" y="4548153"/>
            <a:ext cx="266765" cy="439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文字方塊 12"/>
          <p:cNvSpPr txBox="1"/>
          <p:nvPr/>
        </p:nvSpPr>
        <p:spPr>
          <a:xfrm>
            <a:off x="1621266" y="2516086"/>
            <a:ext cx="6783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Task 1</a:t>
            </a:r>
            <a:endParaRPr lang="zh-TW" altLang="en-US" sz="135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08811" y="2198131"/>
            <a:ext cx="40426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Training Stage</a:t>
            </a:r>
            <a:endParaRPr lang="zh-TW" altLang="en-US" sz="13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54853" y="2196417"/>
            <a:ext cx="3360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50" dirty="0"/>
              <a:t>Test Stage</a:t>
            </a:r>
            <a:endParaRPr lang="zh-TW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531382" y="2196417"/>
            <a:ext cx="4623473" cy="3629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 flipH="1">
            <a:off x="5154854" y="2196417"/>
            <a:ext cx="3360496" cy="3629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圓角矩形 28"/>
          <p:cNvSpPr/>
          <p:nvPr/>
        </p:nvSpPr>
        <p:spPr>
          <a:xfrm>
            <a:off x="788397" y="2527773"/>
            <a:ext cx="2314589" cy="1114719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圓角矩形 29"/>
          <p:cNvSpPr/>
          <p:nvPr/>
        </p:nvSpPr>
        <p:spPr>
          <a:xfrm>
            <a:off x="808812" y="3721909"/>
            <a:ext cx="2294174" cy="906101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32" name="直線接點 31"/>
          <p:cNvCxnSpPr/>
          <p:nvPr/>
        </p:nvCxnSpPr>
        <p:spPr>
          <a:xfrm>
            <a:off x="531382" y="2473416"/>
            <a:ext cx="798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ãship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86" y="4995083"/>
            <a:ext cx="562781" cy="5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乘號 42"/>
          <p:cNvSpPr/>
          <p:nvPr/>
        </p:nvSpPr>
        <p:spPr>
          <a:xfrm>
            <a:off x="1635026" y="3876544"/>
            <a:ext cx="658550" cy="673184"/>
          </a:xfrm>
          <a:prstGeom prst="mathMultiply">
            <a:avLst>
              <a:gd name="adj1" fmla="val 1018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乘號 43"/>
          <p:cNvSpPr/>
          <p:nvPr/>
        </p:nvSpPr>
        <p:spPr>
          <a:xfrm>
            <a:off x="1635026" y="2807941"/>
            <a:ext cx="658550" cy="673184"/>
          </a:xfrm>
          <a:prstGeom prst="mathMultiply">
            <a:avLst>
              <a:gd name="adj1" fmla="val 1018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45" name="Picture 4" descr="ãæ±½è»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98" y="2802334"/>
            <a:ext cx="657431" cy="4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ãdog icon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67" y="3992467"/>
            <a:ext cx="555686" cy="5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肘形接點 47"/>
          <p:cNvCxnSpPr>
            <a:endCxn id="49" idx="1"/>
          </p:cNvCxnSpPr>
          <p:nvPr/>
        </p:nvCxnSpPr>
        <p:spPr>
          <a:xfrm flipV="1">
            <a:off x="7121833" y="2955938"/>
            <a:ext cx="440135" cy="2101676"/>
          </a:xfrm>
          <a:prstGeom prst="bentConnector3">
            <a:avLst>
              <a:gd name="adj1" fmla="val 35553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561968" y="2851890"/>
            <a:ext cx="840218" cy="208095"/>
          </a:xfrm>
          <a:prstGeom prst="rect">
            <a:avLst/>
          </a:prstGeom>
          <a:solidFill>
            <a:srgbClr val="0000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50" name="肘形接點 49"/>
          <p:cNvCxnSpPr>
            <a:stCxn id="45" idx="3"/>
          </p:cNvCxnSpPr>
          <p:nvPr/>
        </p:nvCxnSpPr>
        <p:spPr>
          <a:xfrm>
            <a:off x="6126229" y="3048203"/>
            <a:ext cx="378234" cy="2009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074" idx="3"/>
          </p:cNvCxnSpPr>
          <p:nvPr/>
        </p:nvCxnSpPr>
        <p:spPr>
          <a:xfrm flipV="1">
            <a:off x="6060767" y="5276473"/>
            <a:ext cx="443696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7121833" y="5272438"/>
            <a:ext cx="440135" cy="403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4" name="圖片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9578" y="3927644"/>
            <a:ext cx="389080" cy="680891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7561968" y="4163620"/>
            <a:ext cx="476690" cy="208095"/>
          </a:xfrm>
          <a:prstGeom prst="rect">
            <a:avLst/>
          </a:prstGeom>
          <a:solidFill>
            <a:srgbClr val="0000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2" name="矩形 61"/>
          <p:cNvSpPr/>
          <p:nvPr/>
        </p:nvSpPr>
        <p:spPr>
          <a:xfrm>
            <a:off x="7561967" y="5163748"/>
            <a:ext cx="476690" cy="208095"/>
          </a:xfrm>
          <a:prstGeom prst="rect">
            <a:avLst/>
          </a:prstGeom>
          <a:solidFill>
            <a:srgbClr val="0000F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65" name="肘形接點 64"/>
          <p:cNvCxnSpPr>
            <a:stCxn id="67" idx="3"/>
            <a:endCxn id="53" idx="1"/>
          </p:cNvCxnSpPr>
          <p:nvPr/>
        </p:nvCxnSpPr>
        <p:spPr>
          <a:xfrm flipV="1">
            <a:off x="7121833" y="4267667"/>
            <a:ext cx="440135" cy="902910"/>
          </a:xfrm>
          <a:prstGeom prst="bentConnector3">
            <a:avLst>
              <a:gd name="adj1" fmla="val 6341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47" idx="3"/>
            <a:endCxn id="67" idx="1"/>
          </p:cNvCxnSpPr>
          <p:nvPr/>
        </p:nvCxnSpPr>
        <p:spPr>
          <a:xfrm>
            <a:off x="6091052" y="4270310"/>
            <a:ext cx="413411" cy="900268"/>
          </a:xfrm>
          <a:prstGeom prst="bentConnector3">
            <a:avLst>
              <a:gd name="adj1" fmla="val 3352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4463" y="4988131"/>
            <a:ext cx="617370" cy="364892"/>
          </a:xfrm>
          <a:prstGeom prst="rect">
            <a:avLst/>
          </a:prstGeom>
          <a:gradFill>
            <a:gsLst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2">
                  <a:lumMod val="60000"/>
                  <a:lumOff val="40000"/>
                </a:schemeClr>
              </a:gs>
              <a:gs pos="3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Model3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999991" y="5573650"/>
            <a:ext cx="367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Keep solving all problems </a:t>
            </a:r>
            <a:r>
              <a:rPr lang="en-US" altLang="zh-TW" sz="1200" dirty="0">
                <a:solidFill>
                  <a:srgbClr val="FF0000"/>
                </a:solidFill>
              </a:rPr>
              <a:t>well.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78997" y="3561019"/>
            <a:ext cx="2933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Previous data can’t be </a:t>
            </a:r>
            <a:r>
              <a:rPr lang="en-US" altLang="zh-TW" sz="1200" dirty="0" err="1">
                <a:solidFill>
                  <a:srgbClr val="FF0000"/>
                </a:solidFill>
              </a:rPr>
              <a:t>uesd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Catastrophic </a:t>
            </a:r>
            <a:r>
              <a:rPr lang="en-US" altLang="zh-TW" sz="4800" dirty="0"/>
              <a:t>forgetting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 </a:t>
            </a:r>
            <a:r>
              <a:rPr lang="en-US" altLang="zh-TW" sz="3200" dirty="0"/>
              <a:t>Although the model learned can be used as a pre-trained model, </a:t>
            </a:r>
            <a:r>
              <a:rPr lang="en-US" altLang="zh-TW" sz="3200" dirty="0">
                <a:solidFill>
                  <a:srgbClr val="0070C0"/>
                </a:solidFill>
              </a:rPr>
              <a:t>fine-tuning a model for the new task will force the model parameters to fit new data</a:t>
            </a:r>
            <a:r>
              <a:rPr lang="en-US" altLang="zh-TW" sz="3200" dirty="0"/>
              <a:t>, which causes </a:t>
            </a:r>
            <a:r>
              <a:rPr lang="en-US" altLang="zh-TW" sz="3200" b="1" dirty="0"/>
              <a:t>catastrophic forgetting</a:t>
            </a:r>
            <a:r>
              <a:rPr lang="en-US" altLang="zh-TW" sz="3200" dirty="0"/>
              <a:t> on previous tasks</a:t>
            </a:r>
            <a:r>
              <a:rPr lang="en-US" altLang="zh-TW" sz="3200" dirty="0" smtClean="0"/>
              <a:t>.</a:t>
            </a:r>
          </a:p>
          <a:p>
            <a:r>
              <a:rPr lang="en-US" altLang="zh-TW" sz="3200" dirty="0"/>
              <a:t> L</a:t>
            </a:r>
            <a:r>
              <a:rPr lang="en-US" altLang="zh-TW" sz="3200" dirty="0" smtClean="0"/>
              <a:t>essen </a:t>
            </a:r>
            <a:r>
              <a:rPr lang="en-US" altLang="zh-TW" sz="3200" dirty="0"/>
              <a:t>the </a:t>
            </a:r>
            <a:r>
              <a:rPr lang="en-US" altLang="zh-TW" sz="3200" dirty="0" smtClean="0"/>
              <a:t>catastrophic forgetting: one central issue of lifelong learning.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Our work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 Another issue: </a:t>
            </a:r>
            <a:endParaRPr lang="en-US" altLang="zh-TW" sz="3200" dirty="0" smtClean="0"/>
          </a:p>
          <a:p>
            <a:pPr lvl="1"/>
            <a:r>
              <a:rPr lang="en-US" altLang="zh-TW" sz="2900" dirty="0" smtClean="0"/>
              <a:t> As humans </a:t>
            </a:r>
            <a:r>
              <a:rPr lang="en-US" altLang="zh-TW" sz="2900" dirty="0"/>
              <a:t>have the ability to continually acquire, fine-tune and transfer knowledge and skills </a:t>
            </a:r>
            <a:r>
              <a:rPr lang="en-US" altLang="zh-TW" sz="2900" dirty="0" smtClean="0"/>
              <a:t>throughout their lifespan, </a:t>
            </a:r>
            <a:r>
              <a:rPr lang="en-US" altLang="zh-TW" sz="2900" dirty="0"/>
              <a:t>in lifelong learning, </a:t>
            </a:r>
            <a:r>
              <a:rPr lang="en-US" altLang="zh-TW" sz="2900" dirty="0">
                <a:solidFill>
                  <a:srgbClr val="0070C0"/>
                </a:solidFill>
              </a:rPr>
              <a:t>we would hope that the experience accumulated from </a:t>
            </a:r>
            <a:r>
              <a:rPr lang="en-US" altLang="zh-TW" sz="2900" dirty="0" smtClean="0">
                <a:solidFill>
                  <a:srgbClr val="0070C0"/>
                </a:solidFill>
              </a:rPr>
              <a:t>previous tasks </a:t>
            </a:r>
            <a:r>
              <a:rPr lang="en-US" altLang="zh-TW" sz="2900" dirty="0">
                <a:solidFill>
                  <a:srgbClr val="0070C0"/>
                </a:solidFill>
              </a:rPr>
              <a:t>is helpful to learn a new task.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 Characteristics of our method</a:t>
            </a:r>
          </a:p>
          <a:p>
            <a:pPr lvl="1"/>
            <a:r>
              <a:rPr lang="en-US" altLang="zh-TW" sz="2900" dirty="0"/>
              <a:t> </a:t>
            </a:r>
            <a:r>
              <a:rPr lang="en-US" altLang="zh-TW" sz="2900" b="1" dirty="0" smtClean="0"/>
              <a:t>Avoid forgetting</a:t>
            </a:r>
          </a:p>
          <a:p>
            <a:pPr lvl="1"/>
            <a:r>
              <a:rPr lang="en-US" altLang="zh-TW" sz="2900" dirty="0" smtClean="0"/>
              <a:t> </a:t>
            </a:r>
            <a:r>
              <a:rPr lang="en-US" altLang="zh-TW" sz="2900" b="1" dirty="0" smtClean="0"/>
              <a:t>Expand </a:t>
            </a:r>
            <a:r>
              <a:rPr lang="en-US" altLang="zh-TW" sz="2900" b="1" dirty="0"/>
              <a:t>with </a:t>
            </a:r>
            <a:r>
              <a:rPr lang="en-US" altLang="zh-TW" sz="2900" b="1" dirty="0" smtClean="0"/>
              <a:t>shrinking</a:t>
            </a:r>
          </a:p>
          <a:p>
            <a:pPr lvl="1"/>
            <a:r>
              <a:rPr lang="en-US" altLang="zh-TW" sz="2900" dirty="0"/>
              <a:t> </a:t>
            </a:r>
            <a:r>
              <a:rPr lang="en-US" altLang="zh-TW" sz="2900" b="1" dirty="0"/>
              <a:t>Compact knowledge 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2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Previous works (I)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810" y="4091651"/>
            <a:ext cx="8646288" cy="240753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zh-TW" sz="2900" dirty="0" smtClean="0"/>
              <a:t>Online </a:t>
            </a:r>
            <a:r>
              <a:rPr lang="en-US" altLang="zh-TW" sz="2900" dirty="0"/>
              <a:t>EWC [ICML18] and EWC++ [ECCV18] improve the efficiency </a:t>
            </a:r>
            <a:r>
              <a:rPr lang="en-US" altLang="zh-TW" sz="2900" dirty="0" smtClean="0"/>
              <a:t>of </a:t>
            </a:r>
            <a:r>
              <a:rPr lang="en-US" altLang="zh-TW" sz="2900" dirty="0"/>
              <a:t>EWC. </a:t>
            </a:r>
          </a:p>
          <a:p>
            <a:pPr lvl="1"/>
            <a:r>
              <a:rPr lang="en-US" altLang="zh-TW" sz="2900" dirty="0"/>
              <a:t>Learning without </a:t>
            </a:r>
            <a:r>
              <a:rPr lang="en-US" altLang="zh-TW" sz="2900" dirty="0" smtClean="0"/>
              <a:t>Memorizing (</a:t>
            </a:r>
            <a:r>
              <a:rPr lang="en-US" altLang="zh-TW" sz="2900" dirty="0" err="1"/>
              <a:t>LwM</a:t>
            </a:r>
            <a:r>
              <a:rPr lang="en-US" altLang="zh-TW" sz="2900" dirty="0"/>
              <a:t>) [CVPR19] builds an attention map, and </a:t>
            </a:r>
            <a:r>
              <a:rPr lang="en-US" altLang="zh-TW" sz="2900" dirty="0" smtClean="0"/>
              <a:t>enforces that </a:t>
            </a:r>
            <a:r>
              <a:rPr lang="en-US" altLang="zh-TW" sz="2900" dirty="0"/>
              <a:t>the attention region of the previous and concurrent models are consistent</a:t>
            </a:r>
            <a:r>
              <a:rPr lang="en-US" altLang="zh-TW" sz="2900" dirty="0" smtClean="0"/>
              <a:t>. </a:t>
            </a:r>
          </a:p>
          <a:p>
            <a:pPr marL="342900" lvl="1" indent="0">
              <a:buNone/>
            </a:pPr>
            <a:endParaRPr lang="en-US" altLang="zh-TW" sz="2900" dirty="0"/>
          </a:p>
          <a:p>
            <a:r>
              <a:rPr lang="en-US" altLang="zh-TW" sz="3200" dirty="0" smtClean="0"/>
              <a:t>Alleviate catastrophic forgetting but cannot guarantee the accuracy of previous tasks exactly.</a:t>
            </a:r>
            <a:endParaRPr lang="en-US" altLang="zh-TW" sz="3200" dirty="0"/>
          </a:p>
        </p:txBody>
      </p:sp>
      <p:pic>
        <p:nvPicPr>
          <p:cNvPr id="1026" name="Picture 2" descr="ãEWC continual learn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76" y="1913901"/>
            <a:ext cx="288607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38896" y="1913901"/>
            <a:ext cx="5913980" cy="2096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b="1" dirty="0" smtClean="0"/>
              <a:t>Network regularization</a:t>
            </a:r>
          </a:p>
          <a:p>
            <a:r>
              <a:rPr lang="en-US" altLang="zh-TW" sz="3200" dirty="0" smtClean="0"/>
              <a:t> Main idea: </a:t>
            </a:r>
            <a:r>
              <a:rPr lang="en-US" altLang="zh-TW" sz="3200" dirty="0" smtClean="0">
                <a:solidFill>
                  <a:srgbClr val="3333FF"/>
                </a:solidFill>
              </a:rPr>
              <a:t>restrict the update of model weights.</a:t>
            </a:r>
          </a:p>
          <a:p>
            <a:pPr lvl="1"/>
            <a:r>
              <a:rPr lang="en-US" altLang="zh-TW" sz="2900" dirty="0" smtClean="0"/>
              <a:t>EWC [PNAS17] regularize the network weights and hope to search the common convergence for the current and previous tasks.</a:t>
            </a:r>
            <a:endParaRPr lang="en-US" altLang="zh-TW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8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6044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Previous works (II)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9919" y="1325301"/>
            <a:ext cx="4340506" cy="55326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Memory replay</a:t>
            </a:r>
          </a:p>
          <a:p>
            <a:r>
              <a:rPr lang="en-US" altLang="zh-TW" sz="3200" dirty="0"/>
              <a:t> Main idea: </a:t>
            </a:r>
            <a:r>
              <a:rPr lang="en-US" altLang="zh-TW" sz="3200" dirty="0">
                <a:solidFill>
                  <a:srgbClr val="3333FF"/>
                </a:solidFill>
              </a:rPr>
              <a:t>use </a:t>
            </a:r>
            <a:r>
              <a:rPr lang="en-US" altLang="zh-TW" sz="3200" dirty="0" smtClean="0">
                <a:solidFill>
                  <a:srgbClr val="3333FF"/>
                </a:solidFill>
              </a:rPr>
              <a:t>extra models </a:t>
            </a:r>
            <a:r>
              <a:rPr lang="en-US" altLang="zh-TW" sz="3200" dirty="0">
                <a:solidFill>
                  <a:srgbClr val="3333FF"/>
                </a:solidFill>
              </a:rPr>
              <a:t>to </a:t>
            </a:r>
            <a:r>
              <a:rPr lang="en-US" altLang="zh-TW" sz="3200" dirty="0" smtClean="0">
                <a:solidFill>
                  <a:srgbClr val="3333FF"/>
                </a:solidFill>
              </a:rPr>
              <a:t>keep </a:t>
            </a:r>
            <a:r>
              <a:rPr lang="en-US" altLang="zh-TW" sz="3200" dirty="0">
                <a:solidFill>
                  <a:srgbClr val="3333FF"/>
                </a:solidFill>
              </a:rPr>
              <a:t>data information</a:t>
            </a:r>
            <a:r>
              <a:rPr lang="en-US" altLang="zh-TW" sz="3200" dirty="0" smtClean="0">
                <a:solidFill>
                  <a:srgbClr val="3333FF"/>
                </a:solidFill>
              </a:rPr>
              <a:t>.</a:t>
            </a:r>
            <a:endParaRPr lang="en-US" altLang="zh-TW" sz="3200" dirty="0">
              <a:solidFill>
                <a:srgbClr val="3333FF"/>
              </a:solidFill>
            </a:endParaRPr>
          </a:p>
          <a:p>
            <a:pPr lvl="1"/>
            <a:r>
              <a:rPr lang="en-US" altLang="zh-TW" sz="2900" dirty="0"/>
              <a:t>Data-preserving approaches (such as </a:t>
            </a:r>
            <a:r>
              <a:rPr lang="en-US" altLang="zh-TW" sz="2900" dirty="0" smtClean="0"/>
              <a:t>[CVPR17, ICLR19, AAAI19]) </a:t>
            </a:r>
            <a:r>
              <a:rPr lang="en-US" altLang="zh-TW" sz="2900" dirty="0"/>
              <a:t>directly save important data or latent codes as an efficient form.</a:t>
            </a:r>
          </a:p>
          <a:p>
            <a:pPr lvl="1"/>
            <a:r>
              <a:rPr lang="en-US" altLang="zh-TW" sz="2900" dirty="0"/>
              <a:t>Generative Replay [39] introduces GANs to lifelong </a:t>
            </a:r>
            <a:r>
              <a:rPr lang="en-US" altLang="zh-TW" sz="2900" dirty="0" smtClean="0"/>
              <a:t>learning. </a:t>
            </a:r>
          </a:p>
          <a:p>
            <a:pPr lvl="1"/>
            <a:r>
              <a:rPr lang="en-US" altLang="zh-TW" sz="2900" dirty="0" smtClean="0"/>
              <a:t>Memory </a:t>
            </a:r>
            <a:r>
              <a:rPr lang="en-US" altLang="zh-TW" sz="2900" dirty="0"/>
              <a:t>Replay GANs (</a:t>
            </a:r>
            <a:r>
              <a:rPr lang="en-US" altLang="zh-TW" sz="2900" dirty="0" err="1"/>
              <a:t>MeRGANs</a:t>
            </a:r>
            <a:r>
              <a:rPr lang="en-US" altLang="zh-TW" sz="2900" dirty="0"/>
              <a:t>) </a:t>
            </a:r>
            <a:r>
              <a:rPr lang="en-US" altLang="zh-TW" sz="2900" dirty="0" smtClean="0"/>
              <a:t>[NeurIPS18</a:t>
            </a:r>
            <a:r>
              <a:rPr lang="en-US" altLang="zh-TW" sz="2900" dirty="0"/>
              <a:t>] use replay data to enhance the generator quality</a:t>
            </a:r>
            <a:r>
              <a:rPr lang="en-US" altLang="zh-TW" sz="2900" dirty="0" smtClean="0"/>
              <a:t>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32" y="1325301"/>
            <a:ext cx="4349800" cy="22451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98" y="3868020"/>
            <a:ext cx="4355302" cy="27401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7DD7-36AA-4F76-B4FA-C4CEC6072A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11290</TotalTime>
  <Words>1539</Words>
  <Application>Microsoft Office PowerPoint</Application>
  <PresentationFormat>如螢幕大小 (4:3)</PresentationFormat>
  <Paragraphs>213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Continual Lifelong Learning: A Compacting, Picking and Growing Approach</vt:lpstr>
      <vt:lpstr>Continual lifelong learning</vt:lpstr>
      <vt:lpstr>Continual lifelong learning illustration example</vt:lpstr>
      <vt:lpstr>Continual lifelong learning illustration example</vt:lpstr>
      <vt:lpstr>Continual lifelong learning illustration example</vt:lpstr>
      <vt:lpstr>Catastrophic forgetting</vt:lpstr>
      <vt:lpstr>Our work</vt:lpstr>
      <vt:lpstr>Previous works (I)</vt:lpstr>
      <vt:lpstr>Previous works (II)</vt:lpstr>
      <vt:lpstr>Previous works (II) – cont.</vt:lpstr>
      <vt:lpstr>Previous works (III)</vt:lpstr>
      <vt:lpstr>Previous works (III) – cont.</vt:lpstr>
      <vt:lpstr>Motivation of our method (I)</vt:lpstr>
      <vt:lpstr>Motivatino of our method (II)</vt:lpstr>
      <vt:lpstr>Illustration of ProgressiveNet  &amp; PackNet</vt:lpstr>
      <vt:lpstr>Illustration of our approach-v1: PAE (ICMR 2019)</vt:lpstr>
      <vt:lpstr>Our approach-v2: Compacting, Picking &amp; Growing (CPG) (NeurIPS 2019)</vt:lpstr>
      <vt:lpstr>CPG</vt:lpstr>
      <vt:lpstr>Related work</vt:lpstr>
      <vt:lpstr>20 tasks on CIFAR100 dataset (I)</vt:lpstr>
      <vt:lpstr>20 tasks on CIFAR100 dataset (III)</vt:lpstr>
      <vt:lpstr>20 tasks on CIFAR100 dataset (II)</vt:lpstr>
      <vt:lpstr>Fine-grained tasks [cvpr18, eccv18]</vt:lpstr>
      <vt:lpstr>Facial informatics tasks</vt:lpstr>
      <vt:lpstr>Conclusions and Future Works for Continual Lifelong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song</cp:lastModifiedBy>
  <cp:revision>745</cp:revision>
  <cp:lastPrinted>2017-11-02T10:20:17Z</cp:lastPrinted>
  <dcterms:created xsi:type="dcterms:W3CDTF">2017-10-27T05:52:40Z</dcterms:created>
  <dcterms:modified xsi:type="dcterms:W3CDTF">2019-10-27T12:14:57Z</dcterms:modified>
</cp:coreProperties>
</file>