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3" r:id="rId2"/>
    <p:sldId id="314" r:id="rId3"/>
    <p:sldId id="315" r:id="rId4"/>
    <p:sldId id="316" r:id="rId5"/>
    <p:sldId id="317" r:id="rId6"/>
    <p:sldId id="318" r:id="rId7"/>
    <p:sldId id="319" r:id="rId8"/>
    <p:sldId id="320" r:id="rId9"/>
    <p:sldId id="321" r:id="rId10"/>
    <p:sldId id="323" r:id="rId11"/>
    <p:sldId id="322" r:id="rId12"/>
    <p:sldId id="324" r:id="rId13"/>
    <p:sldId id="325" r:id="rId14"/>
    <p:sldId id="326" r:id="rId15"/>
    <p:sldId id="332" r:id="rId16"/>
    <p:sldId id="327" r:id="rId17"/>
    <p:sldId id="328" r:id="rId18"/>
    <p:sldId id="329" r:id="rId19"/>
    <p:sldId id="330" r:id="rId20"/>
    <p:sldId id="33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7F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60"/>
  </p:normalViewPr>
  <p:slideViewPr>
    <p:cSldViewPr>
      <p:cViewPr>
        <p:scale>
          <a:sx n="75" d="100"/>
          <a:sy n="75" d="100"/>
        </p:scale>
        <p:origin x="-1158"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3.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wmf"/><Relationship Id="rId5" Type="http://schemas.openxmlformats.org/officeDocument/2006/relationships/image" Target="../media/image43.wmf"/><Relationship Id="rId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58F297-9120-4ED5-94DE-503D84BAE8E1}" type="datetimeFigureOut">
              <a:rPr lang="en-US" smtClean="0"/>
              <a:pPr/>
              <a:t>5/2/2018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D06FFA-2D88-49AE-9625-AA337CD9324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CA" smtClean="0"/>
          </a:p>
        </p:txBody>
      </p:sp>
      <p:sp>
        <p:nvSpPr>
          <p:cNvPr id="105476" name="Slide Number Placeholder 3"/>
          <p:cNvSpPr>
            <a:spLocks noGrp="1"/>
          </p:cNvSpPr>
          <p:nvPr>
            <p:ph type="sldNum" sz="quarter" idx="5"/>
          </p:nvPr>
        </p:nvSpPr>
        <p:spPr>
          <a:noFill/>
        </p:spPr>
        <p:txBody>
          <a:bodyPr/>
          <a:lstStyle/>
          <a:p>
            <a:fld id="{0F2C201A-3041-4E7B-B480-D24174A9585E}"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z="1200" i="1" kern="1200" baseline="0" dirty="0" smtClean="0">
                <a:solidFill>
                  <a:schemeClr val="tx1"/>
                </a:solidFill>
                <a:latin typeface="+mn-lt"/>
                <a:ea typeface="+mn-ea"/>
                <a:cs typeface="+mn-cs"/>
              </a:rPr>
              <a:t>β</a:t>
            </a:r>
            <a:endParaRPr lang="en-US" dirty="0"/>
          </a:p>
        </p:txBody>
      </p:sp>
      <p:sp>
        <p:nvSpPr>
          <p:cNvPr id="4" name="Slide Number Placeholder 3"/>
          <p:cNvSpPr>
            <a:spLocks noGrp="1"/>
          </p:cNvSpPr>
          <p:nvPr>
            <p:ph type="sldNum" sz="quarter" idx="10"/>
          </p:nvPr>
        </p:nvSpPr>
        <p:spPr/>
        <p:txBody>
          <a:bodyPr/>
          <a:lstStyle/>
          <a:p>
            <a:fld id="{67D06FFA-2D88-49AE-9625-AA337CD93242}"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7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44.png"/><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 Id="rId9" Type="http://schemas.openxmlformats.org/officeDocument/2006/relationships/oleObject" Target="../embeddings/oleObject2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1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oleObject5.bin"/><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3" Type="http://schemas.openxmlformats.org/officeDocument/2006/relationships/image" Target="../media/image14.png"/><Relationship Id="rId7" Type="http://schemas.openxmlformats.org/officeDocument/2006/relationships/oleObject" Target="../embeddings/oleObject9.bin"/><Relationship Id="rId12"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8.png"/><Relationship Id="rId5" Type="http://schemas.openxmlformats.org/officeDocument/2006/relationships/oleObject" Target="../embeddings/oleObject7.bin"/><Relationship Id="rId10" Type="http://schemas.openxmlformats.org/officeDocument/2006/relationships/oleObject" Target="../embeddings/oleObject12.bin"/><Relationship Id="rId4" Type="http://schemas.openxmlformats.org/officeDocument/2006/relationships/oleObject" Target="../embeddings/oleObject6.bin"/><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19.png"/><Relationship Id="rId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2.png"/><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28.png"/><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7F0"/>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914400" y="2514600"/>
            <a:ext cx="7772400" cy="1470025"/>
          </a:xfrm>
        </p:spPr>
        <p:txBody>
          <a:bodyPr>
            <a:noAutofit/>
          </a:bodyPr>
          <a:lstStyle/>
          <a:p>
            <a:pPr eaLnBrk="1" hangingPunct="1"/>
            <a:r>
              <a:rPr lang="en-US" sz="6600" dirty="0" smtClean="0"/>
              <a:t>Unsupervised Extreme Learning Machines ( US-ELM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216" y="2099733"/>
            <a:ext cx="6619244" cy="1231296"/>
          </a:xfrm>
        </p:spPr>
        <p:txBody>
          <a:bodyPr/>
          <a:lstStyle/>
          <a:p>
            <a:r>
              <a:rPr lang="en-IN" smtClean="0">
                <a:latin typeface="Times New Roman" panose="02020603050405020304" pitchFamily="18" charset="0"/>
                <a:cs typeface="Times New Roman" panose="02020603050405020304" pitchFamily="18" charset="0"/>
              </a:rPr>
              <a:t>    Unsupervised </a:t>
            </a:r>
            <a:r>
              <a:rPr lang="en-IN" dirty="0" smtClean="0">
                <a:latin typeface="Times New Roman" panose="02020603050405020304" pitchFamily="18" charset="0"/>
                <a:cs typeface="Times New Roman" panose="02020603050405020304" pitchFamily="18" charset="0"/>
              </a:rPr>
              <a:t>ELM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7841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97" y="365761"/>
            <a:ext cx="9144000" cy="7417415"/>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Unsupervised ELM</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In unsupervised setting, the entire training data </a:t>
            </a:r>
            <a:r>
              <a:rPr lang="en-US" sz="2400" i="1" dirty="0" smtClean="0">
                <a:latin typeface="Times New Roman" pitchFamily="18" charset="0"/>
                <a:cs typeface="Times New Roman" pitchFamily="18" charset="0"/>
              </a:rPr>
              <a:t>X = {x</a:t>
            </a:r>
            <a:r>
              <a:rPr lang="en-US" sz="2400" i="1" baseline="-25000" dirty="0" smtClean="0">
                <a:latin typeface="Times New Roman" pitchFamily="18" charset="0"/>
                <a:cs typeface="Times New Roman" pitchFamily="18" charset="0"/>
              </a:rPr>
              <a:t>i</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where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1 to N are unlabeled (</a:t>
            </a:r>
            <a:r>
              <a:rPr lang="en-US" sz="2400" i="1" dirty="0" smtClean="0">
                <a:latin typeface="Times New Roman" pitchFamily="18" charset="0"/>
                <a:cs typeface="Times New Roman" pitchFamily="18" charset="0"/>
              </a:rPr>
              <a:t>N is the number of training patterns) </a:t>
            </a:r>
            <a:r>
              <a:rPr lang="en-US" sz="2400" dirty="0" smtClean="0">
                <a:latin typeface="Times New Roman" pitchFamily="18" charset="0"/>
                <a:cs typeface="Times New Roman" pitchFamily="18" charset="0"/>
              </a:rPr>
              <a:t>and our target is to find the underlying structure of the original data.</a:t>
            </a:r>
          </a:p>
          <a:p>
            <a:r>
              <a:rPr lang="en-US" sz="2400" dirty="0" smtClean="0">
                <a:latin typeface="Times New Roman" pitchFamily="18" charset="0"/>
                <a:cs typeface="Times New Roman" pitchFamily="18" charset="0"/>
              </a:rPr>
              <a:t>The formulation of US-ELM follows from the formulation of SS-ELM. When there is no labeled data, SS-ELM Cost function is reduced to</a:t>
            </a:r>
          </a:p>
          <a:p>
            <a:r>
              <a:rPr lang="en-US" sz="2400" b="1" dirty="0" smtClean="0">
                <a:latin typeface="Times New Roman" pitchFamily="18" charset="0"/>
                <a:cs typeface="Times New Roman" pitchFamily="18" charset="0"/>
              </a:rPr>
              <a:t>                                                                                                                    </a:t>
            </a:r>
          </a:p>
          <a:p>
            <a:r>
              <a:rPr lang="en-US" sz="36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Eq</a:t>
            </a:r>
            <a:r>
              <a:rPr lang="en-US" sz="2000" dirty="0" smtClean="0">
                <a:latin typeface="Times New Roman" pitchFamily="18" charset="0"/>
                <a:cs typeface="Times New Roman" pitchFamily="18" charset="0"/>
              </a:rPr>
              <a:t>(1)</a:t>
            </a:r>
            <a:endParaRPr lang="en-US" sz="36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Note that the above formulation always attains its minimum at </a:t>
            </a:r>
            <a:r>
              <a:rPr lang="en-US" sz="2400" i="1" dirty="0" smtClean="0">
                <a:latin typeface="Times New Roman" pitchFamily="18" charset="0"/>
                <a:cs typeface="Times New Roman" pitchFamily="18" charset="0"/>
              </a:rPr>
              <a:t>β = 0. </a:t>
            </a:r>
            <a:r>
              <a:rPr lang="en-US" sz="2400" dirty="0" smtClean="0">
                <a:latin typeface="Times New Roman" pitchFamily="18" charset="0"/>
                <a:cs typeface="Times New Roman" pitchFamily="18" charset="0"/>
              </a:rPr>
              <a:t>we have to introduce additional constraints to avoid a degenerated solution. Specifically, the formulation of US-ELM is given by</a:t>
            </a:r>
            <a:r>
              <a:rPr lang="en-US" sz="2400" b="1" dirty="0" smtClean="0">
                <a:latin typeface="Times New Roman" pitchFamily="18" charset="0"/>
                <a:cs typeface="Times New Roman" pitchFamily="18" charset="0"/>
              </a:rPr>
              <a:t>             </a:t>
            </a:r>
          </a:p>
          <a:p>
            <a:pPr algn="ctr"/>
            <a:r>
              <a:rPr lang="en-US" sz="3600" b="1" dirty="0" smtClean="0">
                <a:latin typeface="Times New Roman" pitchFamily="18" charset="0"/>
                <a:cs typeface="Times New Roman" pitchFamily="18" charset="0"/>
              </a:rPr>
              <a:t>                                                        </a:t>
            </a:r>
          </a:p>
          <a:p>
            <a:pPr algn="ctr"/>
            <a:endParaRPr lang="en-US" sz="24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Eq</a:t>
            </a:r>
            <a:r>
              <a:rPr lang="en-US" sz="2400" dirty="0" smtClean="0">
                <a:latin typeface="Times New Roman" pitchFamily="18" charset="0"/>
                <a:cs typeface="Times New Roman" pitchFamily="18" charset="0"/>
              </a:rPr>
              <a:t>(2)</a:t>
            </a:r>
            <a:endParaRPr lang="en-US" sz="3600" b="1" dirty="0" smtClean="0">
              <a:latin typeface="Times New Roman" pitchFamily="18" charset="0"/>
              <a:cs typeface="Times New Roman" pitchFamily="18" charset="0"/>
            </a:endParaRPr>
          </a:p>
          <a:p>
            <a:pPr algn="ctr"/>
            <a:endParaRPr lang="en-US" sz="3600" b="1"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1981200" y="3276600"/>
            <a:ext cx="2988129" cy="901473"/>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371600" y="5566682"/>
            <a:ext cx="3657600" cy="12913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363" y="483326"/>
            <a:ext cx="8778240" cy="369332"/>
          </a:xfrm>
          <a:prstGeom prst="rect">
            <a:avLst/>
          </a:prstGeom>
          <a:noFill/>
        </p:spPr>
        <p:txBody>
          <a:bodyPr wrap="square" rtlCol="0">
            <a:spAutoFit/>
          </a:bodyPr>
          <a:lstStyle/>
          <a:p>
            <a:endParaRPr lang="en-US" dirty="0"/>
          </a:p>
        </p:txBody>
      </p:sp>
      <p:sp>
        <p:nvSpPr>
          <p:cNvPr id="6" name="TextBox 5"/>
          <p:cNvSpPr txBox="1"/>
          <p:nvPr/>
        </p:nvSpPr>
        <p:spPr>
          <a:xfrm>
            <a:off x="0" y="457200"/>
            <a:ext cx="8991600" cy="6494085"/>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An optimal solution to (2) is given by choosing </a:t>
            </a:r>
            <a:r>
              <a:rPr lang="en-US" sz="2400" i="1" dirty="0" smtClean="0">
                <a:latin typeface="Times New Roman" pitchFamily="18" charset="0"/>
                <a:cs typeface="Times New Roman" pitchFamily="18" charset="0"/>
              </a:rPr>
              <a:t>β </a:t>
            </a:r>
            <a:r>
              <a:rPr lang="en-US" sz="2400" dirty="0" smtClean="0">
                <a:latin typeface="Times New Roman" pitchFamily="18" charset="0"/>
                <a:cs typeface="Times New Roman" pitchFamily="18" charset="0"/>
              </a:rPr>
              <a:t>as the matrix whose columns are the eigenvectors (normalized to satisfy the constraint) corresponding to the first no smallest </a:t>
            </a:r>
            <a:r>
              <a:rPr lang="en-US" sz="2400" dirty="0" err="1" smtClean="0">
                <a:latin typeface="Times New Roman" pitchFamily="18" charset="0"/>
                <a:cs typeface="Times New Roman" pitchFamily="18" charset="0"/>
              </a:rPr>
              <a:t>eigenvalues</a:t>
            </a:r>
            <a:r>
              <a:rPr lang="en-US" sz="2400" dirty="0" smtClean="0">
                <a:latin typeface="Times New Roman" pitchFamily="18" charset="0"/>
                <a:cs typeface="Times New Roman" pitchFamily="18" charset="0"/>
              </a:rPr>
              <a:t> of the generalized </a:t>
            </a:r>
            <a:r>
              <a:rPr lang="en-US" sz="2400" dirty="0" err="1" smtClean="0">
                <a:latin typeface="Times New Roman" pitchFamily="18" charset="0"/>
                <a:cs typeface="Times New Roman" pitchFamily="18" charset="0"/>
              </a:rPr>
              <a:t>eigenvalue</a:t>
            </a:r>
            <a:r>
              <a:rPr lang="en-US" sz="2400" dirty="0" smtClean="0">
                <a:latin typeface="Times New Roman" pitchFamily="18" charset="0"/>
                <a:cs typeface="Times New Roman" pitchFamily="18" charset="0"/>
              </a:rPr>
              <a:t> problem.</a:t>
            </a: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eq</a:t>
            </a:r>
            <a:r>
              <a:rPr lang="en-US" sz="2400" dirty="0" smtClean="0">
                <a:latin typeface="Times New Roman" pitchFamily="18" charset="0"/>
                <a:cs typeface="Times New Roman" pitchFamily="18" charset="0"/>
              </a:rPr>
              <a:t>(3)</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eq</a:t>
            </a:r>
            <a:r>
              <a:rPr lang="en-US" sz="2400" dirty="0" smtClean="0">
                <a:latin typeface="Times New Roman" pitchFamily="18" charset="0"/>
                <a:cs typeface="Times New Roman" pitchFamily="18" charset="0"/>
              </a:rPr>
              <a:t>(2) can rewritten as </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above trace minimization problem attains its optimum if and only if the column span of </a:t>
            </a:r>
            <a:r>
              <a:rPr lang="en-US" sz="2200" i="1" dirty="0" smtClean="0">
                <a:latin typeface="Times New Roman" pitchFamily="18" charset="0"/>
                <a:cs typeface="Times New Roman" pitchFamily="18" charset="0"/>
              </a:rPr>
              <a:t>β is </a:t>
            </a:r>
            <a:r>
              <a:rPr lang="en-US" sz="2200" dirty="0" smtClean="0">
                <a:latin typeface="Times New Roman" pitchFamily="18" charset="0"/>
                <a:cs typeface="Times New Roman" pitchFamily="18" charset="0"/>
              </a:rPr>
              <a:t>the minimum span </a:t>
            </a:r>
            <a:r>
              <a:rPr lang="en-US" sz="2200" i="1" dirty="0" smtClean="0">
                <a:latin typeface="Times New Roman" pitchFamily="18" charset="0"/>
                <a:cs typeface="Times New Roman" pitchFamily="18" charset="0"/>
              </a:rPr>
              <a:t>of </a:t>
            </a:r>
            <a:r>
              <a:rPr lang="en-US" sz="2200" dirty="0" smtClean="0">
                <a:latin typeface="Times New Roman" pitchFamily="18" charset="0"/>
                <a:cs typeface="Times New Roman" pitchFamily="18" charset="0"/>
              </a:rPr>
              <a:t>the </a:t>
            </a:r>
            <a:r>
              <a:rPr lang="en-US" sz="2200" dirty="0" err="1" smtClean="0">
                <a:latin typeface="Times New Roman" pitchFamily="18" charset="0"/>
                <a:cs typeface="Times New Roman" pitchFamily="18" charset="0"/>
              </a:rPr>
              <a:t>eigenspace</a:t>
            </a:r>
            <a:r>
              <a:rPr lang="en-US" sz="2200" dirty="0" smtClean="0">
                <a:latin typeface="Times New Roman" pitchFamily="18" charset="0"/>
                <a:cs typeface="Times New Roman" pitchFamily="18" charset="0"/>
              </a:rPr>
              <a:t> corresponding to the smallest no </a:t>
            </a:r>
            <a:r>
              <a:rPr lang="en-US" sz="2200" dirty="0" err="1" smtClean="0">
                <a:latin typeface="Times New Roman" pitchFamily="18" charset="0"/>
                <a:cs typeface="Times New Roman" pitchFamily="18" charset="0"/>
              </a:rPr>
              <a:t>eigenvalues</a:t>
            </a:r>
            <a:r>
              <a:rPr lang="en-US" sz="2200" dirty="0" smtClean="0">
                <a:latin typeface="Times New Roman" pitchFamily="18" charset="0"/>
                <a:cs typeface="Times New Roman" pitchFamily="18" charset="0"/>
              </a:rPr>
              <a:t> of  </a:t>
            </a:r>
            <a:r>
              <a:rPr lang="en-US" sz="2200" dirty="0" err="1" smtClean="0">
                <a:latin typeface="Times New Roman" pitchFamily="18" charset="0"/>
                <a:cs typeface="Times New Roman" pitchFamily="18" charset="0"/>
              </a:rPr>
              <a:t>eq</a:t>
            </a:r>
            <a:r>
              <a:rPr lang="en-US" sz="2200" dirty="0" smtClean="0">
                <a:latin typeface="Times New Roman" pitchFamily="18" charset="0"/>
                <a:cs typeface="Times New Roman" pitchFamily="18" charset="0"/>
              </a:rPr>
              <a:t>(3). Therefore, by stacking the normalized eigenvectors of corresponding to the smallest no generalized </a:t>
            </a:r>
            <a:r>
              <a:rPr lang="en-US" sz="2200" dirty="0" err="1" smtClean="0">
                <a:latin typeface="Times New Roman" pitchFamily="18" charset="0"/>
                <a:cs typeface="Times New Roman" pitchFamily="18" charset="0"/>
              </a:rPr>
              <a:t>eigenvalues,we</a:t>
            </a:r>
            <a:r>
              <a:rPr lang="en-US" sz="2200" dirty="0" smtClean="0">
                <a:latin typeface="Times New Roman" pitchFamily="18" charset="0"/>
                <a:cs typeface="Times New Roman" pitchFamily="18" charset="0"/>
              </a:rPr>
              <a:t> obtain an optimal solution to </a:t>
            </a:r>
            <a:r>
              <a:rPr lang="en-US" sz="2200" dirty="0" err="1" smtClean="0">
                <a:latin typeface="Times New Roman" pitchFamily="18" charset="0"/>
                <a:cs typeface="Times New Roman" pitchFamily="18" charset="0"/>
              </a:rPr>
              <a:t>eq</a:t>
            </a:r>
            <a:r>
              <a:rPr lang="en-US" sz="2200" dirty="0" smtClean="0">
                <a:latin typeface="Times New Roman" pitchFamily="18" charset="0"/>
                <a:cs typeface="Times New Roman" pitchFamily="18" charset="0"/>
              </a:rPr>
              <a:t>(3).</a:t>
            </a:r>
            <a:endParaRPr lang="en-US" sz="22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1600200" y="3505200"/>
            <a:ext cx="4114800" cy="15240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2057400" y="2133600"/>
            <a:ext cx="3448595" cy="8123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001643"/>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Let </a:t>
            </a:r>
            <a:r>
              <a:rPr lang="en-US" sz="2400" i="1" dirty="0" smtClean="0">
                <a:latin typeface="Times New Roman" pitchFamily="18" charset="0"/>
                <a:cs typeface="Times New Roman" pitchFamily="18" charset="0"/>
              </a:rPr>
              <a:t>γ</a:t>
            </a:r>
            <a:r>
              <a:rPr lang="en-US" sz="2400" i="1"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γ</a:t>
            </a:r>
            <a:r>
              <a:rPr lang="en-US" sz="2400" i="1"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 . . , γ</a:t>
            </a:r>
            <a:r>
              <a:rPr lang="en-US" sz="2400" i="1" baseline="-25000" dirty="0" smtClean="0">
                <a:latin typeface="Times New Roman" pitchFamily="18" charset="0"/>
                <a:cs typeface="Times New Roman" pitchFamily="18" charset="0"/>
              </a:rPr>
              <a:t>no+1 </a:t>
            </a:r>
            <a:r>
              <a:rPr lang="en-US" sz="2400" i="1" dirty="0" smtClean="0">
                <a:latin typeface="Times New Roman" pitchFamily="18" charset="0"/>
                <a:cs typeface="Times New Roman" pitchFamily="18" charset="0"/>
              </a:rPr>
              <a:t>(γ</a:t>
            </a:r>
            <a:r>
              <a:rPr lang="en-US" sz="2400" i="1"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 γ</a:t>
            </a:r>
            <a:r>
              <a:rPr lang="en-US" sz="2400" i="1" baseline="-25000" dirty="0" smtClean="0">
                <a:latin typeface="Times New Roman" pitchFamily="18" charset="0"/>
                <a:cs typeface="Times New Roman" pitchFamily="18" charset="0"/>
              </a:rPr>
              <a:t>2 </a:t>
            </a:r>
            <a:r>
              <a:rPr lang="en-US" sz="2400" i="1" dirty="0" smtClean="0">
                <a:latin typeface="Times New Roman" pitchFamily="18" charset="0"/>
                <a:cs typeface="Times New Roman" pitchFamily="18" charset="0"/>
              </a:rPr>
              <a:t>≤ · · · ≤ γ</a:t>
            </a:r>
            <a:r>
              <a:rPr lang="en-US" sz="2400" i="1" baseline="-25000" dirty="0" smtClean="0">
                <a:latin typeface="Times New Roman" pitchFamily="18" charset="0"/>
                <a:cs typeface="Times New Roman" pitchFamily="18" charset="0"/>
              </a:rPr>
              <a:t>no+1</a:t>
            </a:r>
            <a:r>
              <a:rPr lang="en-US" sz="2400" i="1" dirty="0" smtClean="0">
                <a:latin typeface="Times New Roman" pitchFamily="18" charset="0"/>
                <a:cs typeface="Times New Roman" pitchFamily="18" charset="0"/>
              </a:rPr>
              <a:t>) be the (n</a:t>
            </a:r>
            <a:r>
              <a:rPr lang="en-US" sz="2400" i="1" baseline="-25000" dirty="0" smtClean="0">
                <a:latin typeface="Times New Roman" pitchFamily="18" charset="0"/>
                <a:cs typeface="Times New Roman" pitchFamily="18" charset="0"/>
              </a:rPr>
              <a:t>o</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1) smallest </a:t>
            </a:r>
            <a:r>
              <a:rPr lang="en-US" sz="2400" dirty="0" err="1" smtClean="0">
                <a:latin typeface="Times New Roman" pitchFamily="18" charset="0"/>
                <a:cs typeface="Times New Roman" pitchFamily="18" charset="0"/>
              </a:rPr>
              <a:t>eigenvalues</a:t>
            </a:r>
            <a:r>
              <a:rPr lang="en-US" sz="2400" dirty="0" smtClean="0">
                <a:latin typeface="Times New Roman" pitchFamily="18" charset="0"/>
                <a:cs typeface="Times New Roman" pitchFamily="18" charset="0"/>
              </a:rPr>
              <a:t>  of  </a:t>
            </a:r>
            <a:r>
              <a:rPr lang="en-US" sz="2400" dirty="0" err="1" smtClean="0">
                <a:latin typeface="Times New Roman" pitchFamily="18" charset="0"/>
                <a:cs typeface="Times New Roman" pitchFamily="18" charset="0"/>
              </a:rPr>
              <a:t>eq</a:t>
            </a:r>
            <a:r>
              <a:rPr lang="en-US" sz="2400" dirty="0" smtClean="0">
                <a:latin typeface="Times New Roman" pitchFamily="18" charset="0"/>
                <a:cs typeface="Times New Roman" pitchFamily="18" charset="0"/>
              </a:rPr>
              <a:t>(3) and </a:t>
            </a:r>
            <a:r>
              <a:rPr lang="en-US" sz="2400" i="1" dirty="0" smtClean="0">
                <a:latin typeface="Times New Roman" pitchFamily="18" charset="0"/>
                <a:cs typeface="Times New Roman" pitchFamily="18" charset="0"/>
              </a:rPr>
              <a:t>v</a:t>
            </a:r>
            <a:r>
              <a:rPr lang="en-US" sz="2400" i="1"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,v</a:t>
            </a:r>
            <a:r>
              <a:rPr lang="en-US" sz="2400" i="1"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 . . ,v</a:t>
            </a:r>
            <a:r>
              <a:rPr lang="en-US" sz="2400" i="1" baseline="-25000" dirty="0" smtClean="0">
                <a:latin typeface="Times New Roman" pitchFamily="18" charset="0"/>
                <a:cs typeface="Times New Roman" pitchFamily="18" charset="0"/>
              </a:rPr>
              <a:t>no+1</a:t>
            </a:r>
            <a:r>
              <a:rPr lang="en-US" sz="2400" i="1" dirty="0" smtClean="0">
                <a:latin typeface="Times New Roman" pitchFamily="18" charset="0"/>
                <a:cs typeface="Times New Roman" pitchFamily="18" charset="0"/>
              </a:rPr>
              <a:t> be their </a:t>
            </a:r>
            <a:r>
              <a:rPr lang="en-US" sz="2400" dirty="0" smtClean="0">
                <a:latin typeface="Times New Roman" pitchFamily="18" charset="0"/>
                <a:cs typeface="Times New Roman" pitchFamily="18" charset="0"/>
              </a:rPr>
              <a:t>corresponding eigenvectors. Then, the solution to the output weights </a:t>
            </a:r>
            <a:r>
              <a:rPr lang="en-US" sz="2400" i="1" dirty="0" smtClean="0">
                <a:latin typeface="Times New Roman" pitchFamily="18" charset="0"/>
                <a:cs typeface="Times New Roman" pitchFamily="18" charset="0"/>
              </a:rPr>
              <a:t>β is </a:t>
            </a:r>
            <a:r>
              <a:rPr lang="en-US" sz="2400" dirty="0" smtClean="0">
                <a:latin typeface="Times New Roman" pitchFamily="18" charset="0"/>
                <a:cs typeface="Times New Roman" pitchFamily="18" charset="0"/>
              </a:rPr>
              <a:t>given by</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Where                  ,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2,…n</a:t>
            </a:r>
            <a:r>
              <a:rPr lang="en-US" sz="2400" baseline="-25000" dirty="0"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+1 are the normalized </a:t>
            </a:r>
            <a:r>
              <a:rPr lang="en-US" sz="2400" dirty="0" err="1" smtClean="0">
                <a:latin typeface="Times New Roman" pitchFamily="18" charset="0"/>
                <a:cs typeface="Times New Roman" pitchFamily="18" charset="0"/>
              </a:rPr>
              <a:t>eigen</a:t>
            </a:r>
            <a:r>
              <a:rPr lang="en-US" sz="2400" dirty="0" smtClean="0">
                <a:latin typeface="Times New Roman" pitchFamily="18" charset="0"/>
                <a:cs typeface="Times New Roman" pitchFamily="18" charset="0"/>
              </a:rPr>
              <a:t> vectors.</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If the number of labeled data is smaller than the number of hidden neurons then ,then the alternate formulation is given by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eq</a:t>
            </a:r>
            <a:r>
              <a:rPr lang="en-US" sz="2400" dirty="0" smtClean="0">
                <a:latin typeface="Times New Roman" pitchFamily="18" charset="0"/>
                <a:cs typeface="Times New Roman" pitchFamily="18" charset="0"/>
              </a:rPr>
              <a:t>(4)</a:t>
            </a:r>
          </a:p>
          <a:p>
            <a:r>
              <a:rPr lang="en-US" sz="2400" dirty="0" smtClean="0">
                <a:latin typeface="Times New Roman" pitchFamily="18" charset="0"/>
                <a:cs typeface="Times New Roman" pitchFamily="18" charset="0"/>
              </a:rPr>
              <a:t>Again, let u</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,u</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 . ,u</a:t>
            </a:r>
            <a:r>
              <a:rPr lang="en-US" sz="2400" baseline="-25000" dirty="0" smtClean="0">
                <a:latin typeface="Times New Roman" pitchFamily="18" charset="0"/>
                <a:cs typeface="Times New Roman" pitchFamily="18" charset="0"/>
              </a:rPr>
              <a:t>no+1 </a:t>
            </a:r>
            <a:r>
              <a:rPr lang="en-US" sz="2400" dirty="0" smtClean="0">
                <a:latin typeface="Times New Roman" pitchFamily="18" charset="0"/>
                <a:cs typeface="Times New Roman" pitchFamily="18" charset="0"/>
              </a:rPr>
              <a:t>be generalized eigenvectors corresponding to the (n</a:t>
            </a:r>
            <a:r>
              <a:rPr lang="en-US" sz="2400" baseline="-25000" dirty="0"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 + 1) smallest </a:t>
            </a:r>
            <a:r>
              <a:rPr lang="en-US" sz="2400" dirty="0" err="1" smtClean="0">
                <a:latin typeface="Times New Roman" pitchFamily="18" charset="0"/>
                <a:cs typeface="Times New Roman" pitchFamily="18" charset="0"/>
              </a:rPr>
              <a:t>eigenvalues</a:t>
            </a:r>
            <a:r>
              <a:rPr lang="en-US" sz="2400" dirty="0" smtClean="0">
                <a:latin typeface="Times New Roman" pitchFamily="18" charset="0"/>
                <a:cs typeface="Times New Roman" pitchFamily="18" charset="0"/>
              </a:rPr>
              <a:t> of  </a:t>
            </a:r>
            <a:r>
              <a:rPr lang="en-US" sz="2400" dirty="0" err="1" smtClean="0">
                <a:latin typeface="Times New Roman" pitchFamily="18" charset="0"/>
                <a:cs typeface="Times New Roman" pitchFamily="18" charset="0"/>
              </a:rPr>
              <a:t>eq</a:t>
            </a:r>
            <a:r>
              <a:rPr lang="en-US" sz="2400" dirty="0" smtClean="0">
                <a:latin typeface="Times New Roman" pitchFamily="18" charset="0"/>
                <a:cs typeface="Times New Roman" pitchFamily="18" charset="0"/>
              </a:rPr>
              <a:t>(4), then the final solution is given by</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where                      , , </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2,…n</a:t>
            </a:r>
            <a:r>
              <a:rPr lang="en-US" sz="2400" baseline="-25000" dirty="0" smtClean="0">
                <a:latin typeface="Times New Roman" pitchFamily="18" charset="0"/>
                <a:cs typeface="Times New Roman" pitchFamily="18" charset="0"/>
              </a:rPr>
              <a:t>o</a:t>
            </a:r>
            <a:r>
              <a:rPr lang="en-US" sz="2400" dirty="0" smtClean="0">
                <a:latin typeface="Times New Roman" pitchFamily="18" charset="0"/>
                <a:cs typeface="Times New Roman" pitchFamily="18" charset="0"/>
              </a:rPr>
              <a:t>+1 are the normalized </a:t>
            </a:r>
            <a:r>
              <a:rPr lang="en-US" sz="2400" dirty="0" err="1" smtClean="0">
                <a:latin typeface="Times New Roman" pitchFamily="18" charset="0"/>
                <a:cs typeface="Times New Roman" pitchFamily="18" charset="0"/>
              </a:rPr>
              <a:t>eigen</a:t>
            </a:r>
            <a:r>
              <a:rPr lang="en-US" sz="2400" dirty="0" smtClean="0">
                <a:latin typeface="Times New Roman" pitchFamily="18" charset="0"/>
                <a:cs typeface="Times New Roman" pitchFamily="18" charset="0"/>
              </a:rPr>
              <a:t> vectors.</a:t>
            </a:r>
            <a:endParaRPr lang="en-US" sz="2400" baseline="-25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600200" y="1143000"/>
            <a:ext cx="2410097" cy="57599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066800" y="1905000"/>
            <a:ext cx="1216820" cy="317432"/>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524000" y="3429000"/>
            <a:ext cx="2880360" cy="524827"/>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828800" y="5029200"/>
            <a:ext cx="2419895" cy="466725"/>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1219200" y="5562600"/>
            <a:ext cx="1295400" cy="31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14400"/>
            <a:ext cx="6553200" cy="6801862"/>
          </a:xfrm>
          <a:prstGeom prst="rect">
            <a:avLst/>
          </a:prstGeom>
          <a:noFill/>
        </p:spPr>
        <p:txBody>
          <a:bodyPr wrap="square" rtlCol="0">
            <a:spAutoFit/>
          </a:bodyPr>
          <a:lstStyle/>
          <a:p>
            <a:pPr marL="457200" indent="-457200"/>
            <a:r>
              <a:rPr lang="en-US" sz="1900" dirty="0" smtClean="0">
                <a:cs typeface="Times New Roman" pitchFamily="18" charset="0"/>
              </a:rPr>
              <a:t>Let X be the input, W be the weights between input and hidden neurons ,     be the weights between the hidden and the output neurons.</a:t>
            </a:r>
            <a:endParaRPr lang="en-US" sz="1900" b="1" dirty="0" smtClean="0">
              <a:cs typeface="Times New Roman" pitchFamily="18" charset="0"/>
            </a:endParaRPr>
          </a:p>
          <a:p>
            <a:pPr marL="457200" indent="-457200"/>
            <a:endParaRPr lang="en-US" sz="1900" b="1" dirty="0" smtClean="0">
              <a:cs typeface="Times New Roman" pitchFamily="18" charset="0"/>
            </a:endParaRPr>
          </a:p>
          <a:p>
            <a:pPr marL="457200" indent="-457200"/>
            <a:r>
              <a:rPr lang="en-US" b="1" dirty="0" smtClean="0">
                <a:cs typeface="Times New Roman" pitchFamily="18" charset="0"/>
              </a:rPr>
              <a:t>Step 1:</a:t>
            </a:r>
            <a:r>
              <a:rPr lang="en-US" dirty="0" smtClean="0">
                <a:cs typeface="Times New Roman" pitchFamily="18" charset="0"/>
              </a:rPr>
              <a:t> Randomly initialize bias b, weights W connecting between input and hidden layer.</a:t>
            </a:r>
          </a:p>
          <a:p>
            <a:pPr marL="457200" indent="-457200"/>
            <a:endParaRPr lang="en-US" dirty="0" smtClean="0">
              <a:cs typeface="Times New Roman" pitchFamily="18" charset="0"/>
            </a:endParaRPr>
          </a:p>
          <a:p>
            <a:pPr marL="457200" indent="-457200"/>
            <a:r>
              <a:rPr lang="en-US" b="1" dirty="0" smtClean="0">
                <a:cs typeface="Times New Roman" pitchFamily="18" charset="0"/>
              </a:rPr>
              <a:t>Step 2: </a:t>
            </a:r>
            <a:r>
              <a:rPr lang="en-US" dirty="0" smtClean="0">
                <a:cs typeface="Times New Roman" pitchFamily="18" charset="0"/>
              </a:rPr>
              <a:t>Compute H matrix as where                              </a:t>
            </a:r>
            <a:r>
              <a:rPr lang="en-US" dirty="0" err="1" smtClean="0">
                <a:cs typeface="Times New Roman" pitchFamily="18" charset="0"/>
              </a:rPr>
              <a:t>where</a:t>
            </a:r>
            <a:r>
              <a:rPr lang="en-US" dirty="0" smtClean="0">
                <a:cs typeface="Times New Roman" pitchFamily="18" charset="0"/>
              </a:rPr>
              <a:t>,</a:t>
            </a:r>
          </a:p>
          <a:p>
            <a:pPr marL="457200" indent="-457200"/>
            <a:r>
              <a:rPr lang="en-US" dirty="0" smtClean="0">
                <a:cs typeface="Times New Roman" pitchFamily="18" charset="0"/>
              </a:rPr>
              <a:t>             no of rows = no of training samples</a:t>
            </a:r>
          </a:p>
          <a:p>
            <a:pPr marL="457200" indent="-457200"/>
            <a:r>
              <a:rPr lang="en-US" dirty="0" smtClean="0">
                <a:cs typeface="Times New Roman" pitchFamily="18" charset="0"/>
              </a:rPr>
              <a:t>             no of columns = no of hidden neurons</a:t>
            </a:r>
          </a:p>
          <a:p>
            <a:pPr marL="457200" indent="-457200"/>
            <a:endParaRPr lang="en-US" dirty="0" smtClean="0">
              <a:cs typeface="Times New Roman" pitchFamily="18" charset="0"/>
            </a:endParaRPr>
          </a:p>
          <a:p>
            <a:pPr marL="457200" indent="-457200"/>
            <a:r>
              <a:rPr lang="en-US" b="1" dirty="0" smtClean="0">
                <a:cs typeface="Times New Roman" pitchFamily="18" charset="0"/>
              </a:rPr>
              <a:t>Step 3:</a:t>
            </a:r>
            <a:r>
              <a:rPr lang="en-US" dirty="0" smtClean="0">
                <a:cs typeface="Times New Roman" pitchFamily="18" charset="0"/>
              </a:rPr>
              <a:t> Compute graph </a:t>
            </a:r>
            <a:r>
              <a:rPr lang="en-US" dirty="0" err="1" smtClean="0">
                <a:cs typeface="Times New Roman" pitchFamily="18" charset="0"/>
              </a:rPr>
              <a:t>laplacian</a:t>
            </a:r>
            <a:r>
              <a:rPr lang="en-US" dirty="0" smtClean="0">
                <a:cs typeface="Times New Roman" pitchFamily="18" charset="0"/>
              </a:rPr>
              <a:t> matrix                        where W is the similarity matrix and D is the diagonal matrix</a:t>
            </a:r>
          </a:p>
          <a:p>
            <a:pPr marL="457200" indent="-457200"/>
            <a:r>
              <a:rPr lang="en-US" dirty="0" smtClean="0">
                <a:cs typeface="Times New Roman" pitchFamily="18" charset="0"/>
              </a:rPr>
              <a:t> </a:t>
            </a:r>
          </a:p>
          <a:p>
            <a:pPr marL="457200" indent="-457200"/>
            <a:r>
              <a:rPr lang="en-US" b="1" dirty="0" smtClean="0">
                <a:cs typeface="Times New Roman" pitchFamily="18" charset="0"/>
              </a:rPr>
              <a:t>Step 4: </a:t>
            </a:r>
            <a:r>
              <a:rPr lang="en-US" dirty="0" smtClean="0">
                <a:cs typeface="Times New Roman" pitchFamily="18" charset="0"/>
              </a:rPr>
              <a:t>Compute  </a:t>
            </a:r>
          </a:p>
          <a:p>
            <a:pPr marL="457200" indent="-457200"/>
            <a:endParaRPr lang="en-US" dirty="0" smtClean="0">
              <a:cs typeface="Times New Roman" pitchFamily="18" charset="0"/>
            </a:endParaRPr>
          </a:p>
          <a:p>
            <a:pPr marL="457200" indent="-457200"/>
            <a:r>
              <a:rPr lang="en-US" b="1" dirty="0" smtClean="0">
                <a:cs typeface="Times New Roman" pitchFamily="18" charset="0"/>
              </a:rPr>
              <a:t>Step 5</a:t>
            </a:r>
            <a:r>
              <a:rPr lang="en-US" dirty="0" smtClean="0">
                <a:cs typeface="Times New Roman" pitchFamily="18" charset="0"/>
              </a:rPr>
              <a:t>: Compute Matrix A given by </a:t>
            </a:r>
          </a:p>
          <a:p>
            <a:pPr marL="457200" indent="-457200"/>
            <a:endParaRPr lang="en-US" dirty="0" smtClean="0">
              <a:cs typeface="Times New Roman" pitchFamily="18" charset="0"/>
            </a:endParaRPr>
          </a:p>
          <a:p>
            <a:pPr marL="457200" indent="-457200"/>
            <a:r>
              <a:rPr lang="en-US" b="1" dirty="0" smtClean="0">
                <a:cs typeface="Times New Roman" pitchFamily="18" charset="0"/>
              </a:rPr>
              <a:t>Step 6:</a:t>
            </a:r>
            <a:r>
              <a:rPr lang="en-US" dirty="0" smtClean="0">
                <a:cs typeface="Times New Roman" pitchFamily="18" charset="0"/>
              </a:rPr>
              <a:t> Compute the Eigen vectors of matrix A.</a:t>
            </a:r>
          </a:p>
          <a:p>
            <a:pPr marL="457200" indent="-457200"/>
            <a:r>
              <a:rPr lang="en-US" dirty="0" smtClean="0">
                <a:cs typeface="Times New Roman" pitchFamily="18" charset="0"/>
              </a:rPr>
              <a:t>7. Choose smallest n</a:t>
            </a:r>
            <a:r>
              <a:rPr lang="en-US" baseline="-25000" dirty="0" smtClean="0">
                <a:cs typeface="Times New Roman" pitchFamily="18" charset="0"/>
              </a:rPr>
              <a:t>o</a:t>
            </a:r>
            <a:r>
              <a:rPr lang="en-US" dirty="0" smtClean="0">
                <a:cs typeface="Times New Roman" pitchFamily="18" charset="0"/>
              </a:rPr>
              <a:t> Eigen vectors corresponding to smallest </a:t>
            </a:r>
            <a:r>
              <a:rPr lang="en-US" dirty="0" err="1" smtClean="0">
                <a:cs typeface="Times New Roman" pitchFamily="18" charset="0"/>
              </a:rPr>
              <a:t>eigen</a:t>
            </a:r>
            <a:r>
              <a:rPr lang="en-US" dirty="0" smtClean="0">
                <a:cs typeface="Times New Roman" pitchFamily="18" charset="0"/>
              </a:rPr>
              <a:t> vectors.</a:t>
            </a:r>
          </a:p>
          <a:p>
            <a:pPr marL="457200" indent="-457200"/>
            <a:r>
              <a:rPr lang="en-US" dirty="0" smtClean="0">
                <a:cs typeface="Times New Roman" pitchFamily="18" charset="0"/>
              </a:rPr>
              <a:t>8. Normalize the </a:t>
            </a:r>
            <a:r>
              <a:rPr lang="en-US" dirty="0" err="1" smtClean="0">
                <a:cs typeface="Times New Roman" pitchFamily="18" charset="0"/>
              </a:rPr>
              <a:t>eigen</a:t>
            </a:r>
            <a:r>
              <a:rPr lang="en-US" dirty="0" smtClean="0">
                <a:cs typeface="Times New Roman" pitchFamily="18" charset="0"/>
              </a:rPr>
              <a:t> vectors</a:t>
            </a:r>
          </a:p>
          <a:p>
            <a:pPr marL="457200" indent="-457200"/>
            <a:r>
              <a:rPr lang="en-US" dirty="0" smtClean="0">
                <a:cs typeface="Times New Roman" pitchFamily="18" charset="0"/>
              </a:rPr>
              <a:t>9. Calculate embedded matrix E = H</a:t>
            </a:r>
            <a:r>
              <a:rPr lang="el-GR" dirty="0" smtClean="0">
                <a:cs typeface="Times New Roman" pitchFamily="18" charset="0"/>
              </a:rPr>
              <a:t>β</a:t>
            </a:r>
            <a:r>
              <a:rPr lang="en-US" dirty="0" smtClean="0">
                <a:cs typeface="Times New Roman" pitchFamily="18" charset="0"/>
              </a:rPr>
              <a:t>.</a:t>
            </a:r>
          </a:p>
          <a:p>
            <a:pPr marL="457200" indent="-457200"/>
            <a:r>
              <a:rPr lang="en-US" dirty="0" smtClean="0">
                <a:cs typeface="Times New Roman" pitchFamily="18" charset="0"/>
              </a:rPr>
              <a:t>10. Apply SOM/K-means to embedded matrix.</a:t>
            </a:r>
            <a:endParaRPr lang="en-US" dirty="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6629400" y="1219200"/>
            <a:ext cx="2064774" cy="2667000"/>
          </a:xfrm>
          <a:prstGeom prst="rect">
            <a:avLst/>
          </a:prstGeom>
          <a:noFill/>
          <a:ln w="9525">
            <a:noFill/>
            <a:miter lim="800000"/>
            <a:headEnd/>
            <a:tailEnd/>
          </a:ln>
        </p:spPr>
      </p:pic>
      <p:sp>
        <p:nvSpPr>
          <p:cNvPr id="4" name="TextBox 3"/>
          <p:cNvSpPr txBox="1"/>
          <p:nvPr/>
        </p:nvSpPr>
        <p:spPr>
          <a:xfrm>
            <a:off x="0" y="152400"/>
            <a:ext cx="9144000" cy="584775"/>
          </a:xfrm>
          <a:prstGeom prst="rect">
            <a:avLst/>
          </a:prstGeom>
          <a:noFill/>
        </p:spPr>
        <p:txBody>
          <a:bodyPr wrap="square" rtlCol="0">
            <a:spAutoFit/>
          </a:bodyPr>
          <a:lstStyle/>
          <a:p>
            <a:pPr algn="ctr"/>
            <a:r>
              <a:rPr lang="en-US" sz="3200" dirty="0" smtClean="0"/>
              <a:t>Unsupervised ELM Algorithm</a:t>
            </a:r>
            <a:endParaRPr lang="en-US" sz="3200" dirty="0"/>
          </a:p>
        </p:txBody>
      </p:sp>
      <p:graphicFrame>
        <p:nvGraphicFramePr>
          <p:cNvPr id="176130" name="Object 2"/>
          <p:cNvGraphicFramePr>
            <a:graphicFrameLocks noChangeAspect="1"/>
          </p:cNvGraphicFramePr>
          <p:nvPr/>
        </p:nvGraphicFramePr>
        <p:xfrm>
          <a:off x="1447800" y="1295400"/>
          <a:ext cx="228600" cy="304800"/>
        </p:xfrm>
        <a:graphic>
          <a:graphicData uri="http://schemas.openxmlformats.org/presentationml/2006/ole">
            <p:oleObj spid="_x0000_s176130" name="Equation" r:id="rId4" imgW="152280" imgH="203040" progId="Equation.3">
              <p:embed/>
            </p:oleObj>
          </a:graphicData>
        </a:graphic>
      </p:graphicFrame>
      <p:graphicFrame>
        <p:nvGraphicFramePr>
          <p:cNvPr id="6" name="Object 5"/>
          <p:cNvGraphicFramePr>
            <a:graphicFrameLocks noChangeAspect="1"/>
          </p:cNvGraphicFramePr>
          <p:nvPr/>
        </p:nvGraphicFramePr>
        <p:xfrm>
          <a:off x="3429000" y="2971800"/>
          <a:ext cx="1447799" cy="308864"/>
        </p:xfrm>
        <a:graphic>
          <a:graphicData uri="http://schemas.openxmlformats.org/presentationml/2006/ole">
            <p:oleObj spid="_x0000_s176131" name="Equation" r:id="rId5" imgW="952200" imgH="203040" progId="Equation.3">
              <p:embed/>
            </p:oleObj>
          </a:graphicData>
        </a:graphic>
      </p:graphicFrame>
      <p:graphicFrame>
        <p:nvGraphicFramePr>
          <p:cNvPr id="7" name="Object 6"/>
          <p:cNvGraphicFramePr>
            <a:graphicFrameLocks noChangeAspect="1"/>
          </p:cNvGraphicFramePr>
          <p:nvPr/>
        </p:nvGraphicFramePr>
        <p:xfrm>
          <a:off x="3810000" y="4038600"/>
          <a:ext cx="1066800" cy="276578"/>
        </p:xfrm>
        <a:graphic>
          <a:graphicData uri="http://schemas.openxmlformats.org/presentationml/2006/ole">
            <p:oleObj spid="_x0000_s176132" name="Equation" r:id="rId6" imgW="685800" imgH="177480" progId="Equation.3">
              <p:embed/>
            </p:oleObj>
          </a:graphicData>
        </a:graphic>
      </p:graphicFrame>
      <p:pic>
        <p:nvPicPr>
          <p:cNvPr id="8" name="Picture 4" descr="C:\Users\SUMANTH C\Pictures\Screenshots\Screenshot (163).png"/>
          <p:cNvPicPr>
            <a:picLocks noChangeAspect="1" noChangeArrowheads="1"/>
          </p:cNvPicPr>
          <p:nvPr/>
        </p:nvPicPr>
        <p:blipFill>
          <a:blip r:embed="rId7" cstate="print"/>
          <a:srcRect/>
          <a:stretch>
            <a:fillRect/>
          </a:stretch>
        </p:blipFill>
        <p:spPr bwMode="auto">
          <a:xfrm>
            <a:off x="4724400" y="4343400"/>
            <a:ext cx="1447800" cy="609600"/>
          </a:xfrm>
          <a:prstGeom prst="rect">
            <a:avLst/>
          </a:prstGeom>
          <a:noFill/>
        </p:spPr>
      </p:pic>
      <p:graphicFrame>
        <p:nvGraphicFramePr>
          <p:cNvPr id="9" name="Object 8"/>
          <p:cNvGraphicFramePr>
            <a:graphicFrameLocks noChangeAspect="1"/>
          </p:cNvGraphicFramePr>
          <p:nvPr/>
        </p:nvGraphicFramePr>
        <p:xfrm>
          <a:off x="1676400" y="4800600"/>
          <a:ext cx="751840" cy="304800"/>
        </p:xfrm>
        <a:graphic>
          <a:graphicData uri="http://schemas.openxmlformats.org/presentationml/2006/ole">
            <p:oleObj spid="_x0000_s176133" name="Equation" r:id="rId8" imgW="469800" imgH="190440" progId="Equation.3">
              <p:embed/>
            </p:oleObj>
          </a:graphicData>
        </a:graphic>
      </p:graphicFrame>
      <p:graphicFrame>
        <p:nvGraphicFramePr>
          <p:cNvPr id="10" name="Object 9"/>
          <p:cNvGraphicFramePr>
            <a:graphicFrameLocks noChangeAspect="1"/>
          </p:cNvGraphicFramePr>
          <p:nvPr/>
        </p:nvGraphicFramePr>
        <p:xfrm>
          <a:off x="3429000" y="5334000"/>
          <a:ext cx="1905000" cy="304800"/>
        </p:xfrm>
        <a:graphic>
          <a:graphicData uri="http://schemas.openxmlformats.org/presentationml/2006/ole">
            <p:oleObj spid="_x0000_s176134" name="Equation" r:id="rId9" imgW="1066680" imgH="20304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2031325"/>
          </a:xfrm>
          <a:prstGeom prst="rect">
            <a:avLst/>
          </a:prstGeom>
          <a:noFill/>
        </p:spPr>
        <p:txBody>
          <a:bodyPr wrap="square" rtlCol="0">
            <a:spAutoFit/>
          </a:bodyPr>
          <a:lstStyle/>
          <a:p>
            <a:pPr marL="457200" indent="-457200"/>
            <a:r>
              <a:rPr lang="en-US" b="1" dirty="0" smtClean="0">
                <a:cs typeface="Times New Roman" pitchFamily="18" charset="0"/>
              </a:rPr>
              <a:t>Step 7: </a:t>
            </a:r>
            <a:r>
              <a:rPr lang="en-US" dirty="0" smtClean="0">
                <a:cs typeface="Times New Roman" pitchFamily="18" charset="0"/>
              </a:rPr>
              <a:t>Choose smallest n</a:t>
            </a:r>
            <a:r>
              <a:rPr lang="en-US" baseline="-25000" dirty="0" smtClean="0">
                <a:cs typeface="Times New Roman" pitchFamily="18" charset="0"/>
              </a:rPr>
              <a:t>o</a:t>
            </a:r>
            <a:r>
              <a:rPr lang="en-US" dirty="0" smtClean="0">
                <a:cs typeface="Times New Roman" pitchFamily="18" charset="0"/>
              </a:rPr>
              <a:t> Eigen vectors corresponding to smallest </a:t>
            </a:r>
            <a:r>
              <a:rPr lang="en-US" dirty="0" err="1" smtClean="0">
                <a:cs typeface="Times New Roman" pitchFamily="18" charset="0"/>
              </a:rPr>
              <a:t>eigen</a:t>
            </a:r>
            <a:r>
              <a:rPr lang="en-US" dirty="0" smtClean="0">
                <a:cs typeface="Times New Roman" pitchFamily="18" charset="0"/>
              </a:rPr>
              <a:t> vectors.</a:t>
            </a:r>
          </a:p>
          <a:p>
            <a:pPr marL="457200" indent="-457200"/>
            <a:endParaRPr lang="en-US" dirty="0" smtClean="0">
              <a:cs typeface="Times New Roman" pitchFamily="18" charset="0"/>
            </a:endParaRPr>
          </a:p>
          <a:p>
            <a:pPr marL="457200" indent="-457200"/>
            <a:r>
              <a:rPr lang="en-US" b="1" dirty="0" smtClean="0">
                <a:cs typeface="Times New Roman" pitchFamily="18" charset="0"/>
              </a:rPr>
              <a:t>Step 8: </a:t>
            </a:r>
            <a:r>
              <a:rPr lang="en-US" dirty="0" smtClean="0">
                <a:cs typeface="Times New Roman" pitchFamily="18" charset="0"/>
              </a:rPr>
              <a:t>Normalize the </a:t>
            </a:r>
            <a:r>
              <a:rPr lang="en-US" dirty="0" err="1" smtClean="0">
                <a:cs typeface="Times New Roman" pitchFamily="18" charset="0"/>
              </a:rPr>
              <a:t>eigen</a:t>
            </a:r>
            <a:r>
              <a:rPr lang="en-US" dirty="0" smtClean="0">
                <a:cs typeface="Times New Roman" pitchFamily="18" charset="0"/>
              </a:rPr>
              <a:t> vectors</a:t>
            </a:r>
          </a:p>
          <a:p>
            <a:pPr marL="457200" indent="-457200"/>
            <a:endParaRPr lang="en-US" dirty="0" smtClean="0">
              <a:cs typeface="Times New Roman" pitchFamily="18" charset="0"/>
            </a:endParaRPr>
          </a:p>
          <a:p>
            <a:pPr marL="457200" indent="-457200"/>
            <a:r>
              <a:rPr lang="en-US" b="1" dirty="0" smtClean="0">
                <a:cs typeface="Times New Roman" pitchFamily="18" charset="0"/>
              </a:rPr>
              <a:t>Step 9:</a:t>
            </a:r>
            <a:r>
              <a:rPr lang="en-US" dirty="0" smtClean="0">
                <a:cs typeface="Times New Roman" pitchFamily="18" charset="0"/>
              </a:rPr>
              <a:t> Calculate embedded matrix</a:t>
            </a:r>
          </a:p>
          <a:p>
            <a:pPr marL="457200" indent="-457200"/>
            <a:endParaRPr lang="en-US" i="1" dirty="0" smtClean="0">
              <a:cs typeface="Times New Roman" pitchFamily="18" charset="0"/>
            </a:endParaRPr>
          </a:p>
          <a:p>
            <a:pPr marL="457200" indent="-457200"/>
            <a:r>
              <a:rPr lang="en-US" b="1" dirty="0" smtClean="0">
                <a:cs typeface="Times New Roman" pitchFamily="18" charset="0"/>
              </a:rPr>
              <a:t>Step 10: </a:t>
            </a:r>
            <a:r>
              <a:rPr lang="en-US" dirty="0" smtClean="0">
                <a:cs typeface="Times New Roman" pitchFamily="18" charset="0"/>
              </a:rPr>
              <a:t>Apply SOM/K-means to embedded matrix.</a:t>
            </a:r>
            <a:endParaRPr lang="en-US" dirty="0">
              <a:cs typeface="Times New Roman" pitchFamily="18" charset="0"/>
            </a:endParaRPr>
          </a:p>
        </p:txBody>
      </p:sp>
      <p:graphicFrame>
        <p:nvGraphicFramePr>
          <p:cNvPr id="3" name="Object 2"/>
          <p:cNvGraphicFramePr>
            <a:graphicFrameLocks noChangeAspect="1"/>
          </p:cNvGraphicFramePr>
          <p:nvPr/>
        </p:nvGraphicFramePr>
        <p:xfrm>
          <a:off x="3505200" y="1524000"/>
          <a:ext cx="781050" cy="304800"/>
        </p:xfrm>
        <a:graphic>
          <a:graphicData uri="http://schemas.openxmlformats.org/presentationml/2006/ole">
            <p:oleObj spid="_x0000_s177154" name="Equation" r:id="rId3" imgW="520560" imgH="20304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8856617"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Manually Solved Example</a:t>
            </a:r>
            <a:endParaRPr lang="en-US" sz="2800" dirty="0">
              <a:latin typeface="Times New Roman" pitchFamily="18" charset="0"/>
              <a:cs typeface="Times New Roman" pitchFamily="18" charset="0"/>
            </a:endParaRPr>
          </a:p>
        </p:txBody>
      </p:sp>
      <p:pic>
        <p:nvPicPr>
          <p:cNvPr id="3" name="Content Placeholder 3" descr="ELM solving_1.jpg"/>
          <p:cNvPicPr>
            <a:picLocks noChangeAspect="1"/>
          </p:cNvPicPr>
          <p:nvPr/>
        </p:nvPicPr>
        <p:blipFill>
          <a:blip r:embed="rId2" cstate="print"/>
          <a:stretch>
            <a:fillRect/>
          </a:stretch>
        </p:blipFill>
        <p:spPr>
          <a:xfrm>
            <a:off x="1156063" y="522516"/>
            <a:ext cx="6407332" cy="611341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LM solving_2.jpg"/>
          <p:cNvPicPr>
            <a:picLocks noChangeAspect="1"/>
          </p:cNvPicPr>
          <p:nvPr/>
        </p:nvPicPr>
        <p:blipFill>
          <a:blip r:embed="rId2" cstate="print"/>
          <a:stretch>
            <a:fillRect/>
          </a:stretch>
        </p:blipFill>
        <p:spPr>
          <a:xfrm>
            <a:off x="1479368" y="156755"/>
            <a:ext cx="4927964" cy="653142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ELM solving_3.jpg"/>
          <p:cNvPicPr>
            <a:picLocks noChangeAspect="1"/>
          </p:cNvPicPr>
          <p:nvPr/>
        </p:nvPicPr>
        <p:blipFill>
          <a:blip r:embed="rId2" cstate="print"/>
          <a:stretch>
            <a:fillRect/>
          </a:stretch>
        </p:blipFill>
        <p:spPr>
          <a:xfrm>
            <a:off x="1469572" y="1"/>
            <a:ext cx="4692830" cy="663593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LM solving_4.jpg"/>
          <p:cNvPicPr>
            <a:picLocks noChangeAspect="1"/>
          </p:cNvPicPr>
          <p:nvPr/>
        </p:nvPicPr>
        <p:blipFill>
          <a:blip r:embed="rId2" cstate="print"/>
          <a:stretch>
            <a:fillRect/>
          </a:stretch>
        </p:blipFill>
        <p:spPr>
          <a:xfrm>
            <a:off x="1753689" y="0"/>
            <a:ext cx="5339443"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Learning Machines</a:t>
            </a:r>
            <a:endParaRPr lang="en-US" dirty="0"/>
          </a:p>
        </p:txBody>
      </p:sp>
      <p:sp>
        <p:nvSpPr>
          <p:cNvPr id="3" name="Content Placeholder 2"/>
          <p:cNvSpPr>
            <a:spLocks noGrp="1"/>
          </p:cNvSpPr>
          <p:nvPr>
            <p:ph idx="1"/>
          </p:nvPr>
        </p:nvSpPr>
        <p:spPr>
          <a:xfrm>
            <a:off x="457200" y="1600201"/>
            <a:ext cx="5105400" cy="2895600"/>
          </a:xfrm>
        </p:spPr>
        <p:txBody>
          <a:bodyPr>
            <a:normAutofit/>
          </a:bodyPr>
          <a:lstStyle/>
          <a:p>
            <a:r>
              <a:rPr lang="en-US" sz="1800" b="1" dirty="0" smtClean="0"/>
              <a:t>Extreme learning machines</a:t>
            </a:r>
            <a:r>
              <a:rPr lang="en-US" sz="1800" dirty="0" smtClean="0"/>
              <a:t> are </a:t>
            </a:r>
            <a:r>
              <a:rPr lang="en-US" sz="1800" dirty="0" err="1" smtClean="0"/>
              <a:t>feedforward</a:t>
            </a:r>
            <a:r>
              <a:rPr lang="en-US" sz="1800" dirty="0" smtClean="0"/>
              <a:t> neural network used for classification , regression, clustering and feature extraction.</a:t>
            </a:r>
          </a:p>
          <a:p>
            <a:endParaRPr lang="en-US" sz="1800" dirty="0" smtClean="0"/>
          </a:p>
          <a:p>
            <a:r>
              <a:rPr lang="en-US" sz="1800" dirty="0" smtClean="0"/>
              <a:t>ELM was first introduced by Huang in 2010 which was for the supervised task.</a:t>
            </a:r>
          </a:p>
          <a:p>
            <a:endParaRPr lang="en-US" sz="1800" dirty="0" smtClean="0"/>
          </a:p>
          <a:p>
            <a:r>
              <a:rPr lang="en-US" sz="1800" dirty="0" smtClean="0"/>
              <a:t>ELM was extended to perform unsupervised task in 2014 by </a:t>
            </a:r>
            <a:r>
              <a:rPr lang="en-US" sz="1800" dirty="0" err="1" smtClean="0"/>
              <a:t>Gao</a:t>
            </a:r>
            <a:r>
              <a:rPr lang="en-US" sz="1800" dirty="0" smtClean="0"/>
              <a:t> Huang.</a:t>
            </a:r>
          </a:p>
          <a:p>
            <a:endParaRPr lang="en-US" sz="1800" dirty="0" smtClean="0"/>
          </a:p>
          <a:p>
            <a:pPr>
              <a:buNone/>
            </a:pPr>
            <a:endParaRPr lang="en-US" sz="1800" dirty="0"/>
          </a:p>
        </p:txBody>
      </p:sp>
      <p:sp>
        <p:nvSpPr>
          <p:cNvPr id="5" name="TextBox 4"/>
          <p:cNvSpPr txBox="1"/>
          <p:nvPr/>
        </p:nvSpPr>
        <p:spPr>
          <a:xfrm>
            <a:off x="304800" y="4648200"/>
            <a:ext cx="8610600" cy="1754326"/>
          </a:xfrm>
          <a:prstGeom prst="rect">
            <a:avLst/>
          </a:prstGeom>
          <a:noFill/>
        </p:spPr>
        <p:txBody>
          <a:bodyPr wrap="square" rtlCol="0">
            <a:spAutoFit/>
          </a:bodyPr>
          <a:lstStyle/>
          <a:p>
            <a:r>
              <a:rPr lang="en-US" sz="2000" dirty="0" smtClean="0">
                <a:solidFill>
                  <a:srgbClr val="00B050"/>
                </a:solidFill>
              </a:rPr>
              <a:t>ELM consists of only one hidden layer where the weights between the input layer and  the hidden layer are randomly generated and the weights between the hidden layer and the output layer are computed.</a:t>
            </a:r>
          </a:p>
          <a:p>
            <a:r>
              <a:rPr lang="en-US" sz="2400" b="1" i="1" dirty="0" smtClean="0">
                <a:solidFill>
                  <a:srgbClr val="00B050"/>
                </a:solidFill>
              </a:rPr>
              <a:t>ELM only updates the weights between the hidden layer and the output layer </a:t>
            </a:r>
            <a:endParaRPr lang="en-US" sz="2400" b="1" i="1" dirty="0">
              <a:solidFill>
                <a:srgbClr val="00B050"/>
              </a:solidFill>
            </a:endParaRPr>
          </a:p>
        </p:txBody>
      </p:sp>
      <p:pic>
        <p:nvPicPr>
          <p:cNvPr id="7" name="Picture 2" descr="Image result for extreme learning machine architecture"/>
          <p:cNvPicPr>
            <a:picLocks noChangeAspect="1" noChangeArrowheads="1"/>
          </p:cNvPicPr>
          <p:nvPr/>
        </p:nvPicPr>
        <p:blipFill>
          <a:blip r:embed="rId2" cstate="print"/>
          <a:srcRect/>
          <a:stretch>
            <a:fillRect/>
          </a:stretch>
        </p:blipFill>
        <p:spPr bwMode="auto">
          <a:xfrm>
            <a:off x="5943600" y="1371600"/>
            <a:ext cx="2819400" cy="28956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Box 2"/>
          <p:cNvSpPr txBox="1"/>
          <p:nvPr/>
        </p:nvSpPr>
        <p:spPr>
          <a:xfrm>
            <a:off x="244928" y="2403567"/>
            <a:ext cx="8131629" cy="1384995"/>
          </a:xfrm>
          <a:prstGeom prst="rect">
            <a:avLst/>
          </a:prstGeom>
          <a:noFill/>
        </p:spPr>
        <p:txBody>
          <a:bodyPr wrap="square" rtlCol="0">
            <a:spAutoFit/>
          </a:bodyPr>
          <a:lstStyle/>
          <a:p>
            <a:pPr algn="just"/>
            <a:r>
              <a:rPr lang="en-US" sz="2800" dirty="0" smtClean="0">
                <a:latin typeface="Times New Roman" pitchFamily="18" charset="0"/>
                <a:cs typeface="Times New Roman" pitchFamily="18" charset="0"/>
              </a:rPr>
              <a:t>Semi-Supervised </a:t>
            </a:r>
            <a:r>
              <a:rPr lang="en-US" sz="2800" dirty="0" smtClean="0">
                <a:latin typeface="Times New Roman" pitchFamily="18" charset="0"/>
                <a:cs typeface="Times New Roman" pitchFamily="18" charset="0"/>
              </a:rPr>
              <a:t>and Unsupervised Extreme Learning Machines </a:t>
            </a:r>
            <a:r>
              <a:rPr lang="en-US" sz="2800" dirty="0" err="1" smtClean="0">
                <a:latin typeface="Times New Roman" pitchFamily="18" charset="0"/>
                <a:cs typeface="Times New Roman" pitchFamily="18" charset="0"/>
              </a:rPr>
              <a:t>Gao</a:t>
            </a:r>
            <a:r>
              <a:rPr lang="en-US" sz="2800" dirty="0" smtClean="0">
                <a:latin typeface="Times New Roman" pitchFamily="18" charset="0"/>
                <a:cs typeface="Times New Roman" pitchFamily="18" charset="0"/>
              </a:rPr>
              <a:t> Huang, </a:t>
            </a:r>
            <a:r>
              <a:rPr lang="en-US" sz="2800" dirty="0" err="1" smtClean="0">
                <a:latin typeface="Times New Roman" pitchFamily="18" charset="0"/>
                <a:cs typeface="Times New Roman" pitchFamily="18" charset="0"/>
              </a:rPr>
              <a:t>Shiji</a:t>
            </a:r>
            <a:r>
              <a:rPr lang="en-US" sz="2800" dirty="0" smtClean="0">
                <a:latin typeface="Times New Roman" pitchFamily="18" charset="0"/>
                <a:cs typeface="Times New Roman" pitchFamily="18" charset="0"/>
              </a:rPr>
              <a:t> Song, </a:t>
            </a:r>
            <a:r>
              <a:rPr lang="en-US" sz="2800" dirty="0" err="1" smtClean="0">
                <a:latin typeface="Times New Roman" pitchFamily="18" charset="0"/>
                <a:cs typeface="Times New Roman" pitchFamily="18" charset="0"/>
              </a:rPr>
              <a:t>Jatinder</a:t>
            </a:r>
            <a:r>
              <a:rPr lang="en-US" sz="2800" dirty="0" smtClean="0">
                <a:latin typeface="Times New Roman" pitchFamily="18" charset="0"/>
                <a:cs typeface="Times New Roman" pitchFamily="18" charset="0"/>
              </a:rPr>
              <a:t> N. D. Gupta, and Cheng Wu</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ELM required ?</a:t>
            </a:r>
            <a:endParaRPr lang="en-US" dirty="0"/>
          </a:p>
        </p:txBody>
      </p:sp>
      <p:sp>
        <p:nvSpPr>
          <p:cNvPr id="3" name="Content Placeholder 2"/>
          <p:cNvSpPr>
            <a:spLocks noGrp="1"/>
          </p:cNvSpPr>
          <p:nvPr>
            <p:ph idx="1"/>
          </p:nvPr>
        </p:nvSpPr>
        <p:spPr/>
        <p:txBody>
          <a:bodyPr>
            <a:normAutofit/>
          </a:bodyPr>
          <a:lstStyle/>
          <a:p>
            <a:r>
              <a:rPr lang="en-US" sz="2400" dirty="0" smtClean="0"/>
              <a:t>ELM outperforms SVM in classification and regression problems.</a:t>
            </a:r>
          </a:p>
          <a:p>
            <a:endParaRPr lang="en-US" sz="2400" dirty="0" smtClean="0"/>
          </a:p>
          <a:p>
            <a:r>
              <a:rPr lang="en-US" sz="2400" dirty="0" smtClean="0"/>
              <a:t>ELM is able to learn thousands of times faster than networks trained using </a:t>
            </a:r>
            <a:r>
              <a:rPr lang="en-US" sz="2400" dirty="0" err="1" smtClean="0"/>
              <a:t>backpropagation</a:t>
            </a:r>
            <a:r>
              <a:rPr lang="en-US" sz="2400" dirty="0" smtClean="0"/>
              <a:t>.</a:t>
            </a:r>
          </a:p>
          <a:p>
            <a:endParaRPr lang="en-US" sz="2400" dirty="0" smtClean="0"/>
          </a:p>
          <a:p>
            <a:r>
              <a:rPr lang="en-US" sz="2400" dirty="0" smtClean="0"/>
              <a:t>ELM finds the global minima faster than all the known gradient based algorithms for feature extraction thereby minimizing the error at a faster rate.</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ELMs</a:t>
            </a:r>
            <a:endParaRPr lang="en-US" dirty="0"/>
          </a:p>
        </p:txBody>
      </p:sp>
      <p:sp>
        <p:nvSpPr>
          <p:cNvPr id="3" name="Content Placeholder 2"/>
          <p:cNvSpPr>
            <a:spLocks noGrp="1"/>
          </p:cNvSpPr>
          <p:nvPr>
            <p:ph idx="1"/>
          </p:nvPr>
        </p:nvSpPr>
        <p:spPr>
          <a:xfrm>
            <a:off x="0" y="1600200"/>
            <a:ext cx="5791200" cy="5029200"/>
          </a:xfrm>
        </p:spPr>
        <p:txBody>
          <a:bodyPr>
            <a:normAutofit/>
          </a:bodyPr>
          <a:lstStyle/>
          <a:p>
            <a:pPr>
              <a:buNone/>
            </a:pPr>
            <a:r>
              <a:rPr lang="en-US" sz="2000" dirty="0" smtClean="0"/>
              <a:t>      Consider a supervised learning problem where we have a training set with </a:t>
            </a:r>
            <a:r>
              <a:rPr lang="en-US" sz="2000" i="1" dirty="0" smtClean="0"/>
              <a:t>N samples </a:t>
            </a:r>
            <a:r>
              <a:rPr lang="en-US" sz="2000" dirty="0" smtClean="0"/>
              <a:t>: {X,Y} , where X is the input and Y is the corresponding label.</a:t>
            </a:r>
          </a:p>
          <a:p>
            <a:pPr>
              <a:buNone/>
            </a:pPr>
            <a:r>
              <a:rPr lang="en-US" sz="2000" dirty="0" smtClean="0"/>
              <a:t>     ELM training involves 2 stages :</a:t>
            </a:r>
          </a:p>
          <a:p>
            <a:pPr>
              <a:buNone/>
            </a:pPr>
            <a:r>
              <a:rPr lang="en-US" sz="2000" dirty="0" smtClean="0"/>
              <a:t>     </a:t>
            </a:r>
            <a:r>
              <a:rPr lang="en-US" sz="2000" b="1" dirty="0" smtClean="0"/>
              <a:t>Stage 1 :</a:t>
            </a:r>
          </a:p>
          <a:p>
            <a:pPr>
              <a:buNone/>
            </a:pPr>
            <a:r>
              <a:rPr lang="en-US" sz="2000" dirty="0" smtClean="0"/>
              <a:t>     Construct the hidden layer using a fixed number of randomly generated mapping neurons, which can be any nonlinear piecewise continuous functions, such as the Sigmoid function. </a:t>
            </a:r>
          </a:p>
          <a:p>
            <a:pPr>
              <a:buNone/>
            </a:pPr>
            <a:r>
              <a:rPr lang="en-US" sz="2000" i="1" dirty="0" smtClean="0"/>
              <a:t>      </a:t>
            </a:r>
            <a:r>
              <a:rPr lang="en-US" sz="2000" dirty="0" smtClean="0"/>
              <a:t>Let H be the hidden layer activations where </a:t>
            </a:r>
          </a:p>
          <a:p>
            <a:pPr>
              <a:buNone/>
            </a:pPr>
            <a:r>
              <a:rPr lang="en-US" sz="2000" dirty="0" smtClean="0"/>
              <a:t>      Let      be the weights between the hidden layer and the output layer where     </a:t>
            </a:r>
          </a:p>
          <a:p>
            <a:pPr>
              <a:buNone/>
            </a:pPr>
            <a:r>
              <a:rPr lang="en-US" sz="2000" dirty="0" smtClean="0"/>
              <a:t>      The outputs of the network is given by </a:t>
            </a:r>
          </a:p>
          <a:p>
            <a:pPr>
              <a:buNone/>
            </a:pPr>
            <a:r>
              <a:rPr lang="en-US" sz="2000" dirty="0" smtClean="0"/>
              <a:t>      where X is the input.</a:t>
            </a:r>
          </a:p>
          <a:p>
            <a:pPr>
              <a:buNone/>
            </a:pPr>
            <a:endParaRPr lang="en-US" sz="2000" dirty="0"/>
          </a:p>
        </p:txBody>
      </p:sp>
      <p:graphicFrame>
        <p:nvGraphicFramePr>
          <p:cNvPr id="4" name="Object 3"/>
          <p:cNvGraphicFramePr>
            <a:graphicFrameLocks noChangeAspect="1"/>
          </p:cNvGraphicFramePr>
          <p:nvPr/>
        </p:nvGraphicFramePr>
        <p:xfrm>
          <a:off x="4953000" y="4572000"/>
          <a:ext cx="1295400" cy="381000"/>
        </p:xfrm>
        <a:graphic>
          <a:graphicData uri="http://schemas.openxmlformats.org/presentationml/2006/ole">
            <p:oleObj spid="_x0000_s150530" name="Equation" r:id="rId4" imgW="520560" imgH="203040" progId="Equation.3">
              <p:embed/>
            </p:oleObj>
          </a:graphicData>
        </a:graphic>
      </p:graphicFrame>
      <p:graphicFrame>
        <p:nvGraphicFramePr>
          <p:cNvPr id="5" name="Object 4"/>
          <p:cNvGraphicFramePr>
            <a:graphicFrameLocks noChangeAspect="1"/>
          </p:cNvGraphicFramePr>
          <p:nvPr/>
        </p:nvGraphicFramePr>
        <p:xfrm>
          <a:off x="762000" y="5029200"/>
          <a:ext cx="228600" cy="304800"/>
        </p:xfrm>
        <a:graphic>
          <a:graphicData uri="http://schemas.openxmlformats.org/presentationml/2006/ole">
            <p:oleObj spid="_x0000_s150531" name="Equation" r:id="rId5" imgW="152280" imgH="203040" progId="Equation.3">
              <p:embed/>
            </p:oleObj>
          </a:graphicData>
        </a:graphic>
      </p:graphicFrame>
      <p:graphicFrame>
        <p:nvGraphicFramePr>
          <p:cNvPr id="6" name="Object 5"/>
          <p:cNvGraphicFramePr>
            <a:graphicFrameLocks noChangeAspect="1"/>
          </p:cNvGraphicFramePr>
          <p:nvPr/>
        </p:nvGraphicFramePr>
        <p:xfrm>
          <a:off x="3352800" y="5257800"/>
          <a:ext cx="914400" cy="411480"/>
        </p:xfrm>
        <a:graphic>
          <a:graphicData uri="http://schemas.openxmlformats.org/presentationml/2006/ole">
            <p:oleObj spid="_x0000_s150532" name="Equation" r:id="rId6" imgW="507960" imgH="228600" progId="Equation.3">
              <p:embed/>
            </p:oleObj>
          </a:graphicData>
        </a:graphic>
      </p:graphicFrame>
      <p:pic>
        <p:nvPicPr>
          <p:cNvPr id="7" name="Picture 2" descr="Image result for extreme learning machine architecture"/>
          <p:cNvPicPr>
            <a:picLocks noChangeAspect="1" noChangeArrowheads="1"/>
          </p:cNvPicPr>
          <p:nvPr/>
        </p:nvPicPr>
        <p:blipFill>
          <a:blip r:embed="rId7" cstate="print"/>
          <a:srcRect/>
          <a:stretch>
            <a:fillRect/>
          </a:stretch>
        </p:blipFill>
        <p:spPr bwMode="auto">
          <a:xfrm>
            <a:off x="6172200" y="1524000"/>
            <a:ext cx="2819400" cy="2895600"/>
          </a:xfrm>
          <a:prstGeom prst="rect">
            <a:avLst/>
          </a:prstGeom>
          <a:noFill/>
        </p:spPr>
      </p:pic>
      <p:graphicFrame>
        <p:nvGraphicFramePr>
          <p:cNvPr id="8" name="Object 7"/>
          <p:cNvGraphicFramePr>
            <a:graphicFrameLocks noChangeAspect="1"/>
          </p:cNvGraphicFramePr>
          <p:nvPr/>
        </p:nvGraphicFramePr>
        <p:xfrm>
          <a:off x="4495800" y="5715000"/>
          <a:ext cx="1543050" cy="304800"/>
        </p:xfrm>
        <a:graphic>
          <a:graphicData uri="http://schemas.openxmlformats.org/presentationml/2006/ole">
            <p:oleObj spid="_x0000_s150533" name="Equation" r:id="rId8" imgW="1028520" imgH="203040" progId="Equation.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2000" b="1" dirty="0" smtClean="0"/>
              <a:t>Stage 2 :</a:t>
            </a:r>
          </a:p>
          <a:p>
            <a:pPr>
              <a:buNone/>
            </a:pPr>
            <a:r>
              <a:rPr lang="en-US" sz="2000" dirty="0" smtClean="0"/>
              <a:t>      In the second stage, ELMs aim to solve the output weights by minimizing the sum of the squared losses of the prediction errors, which leads to the following formulation:</a:t>
            </a:r>
          </a:p>
          <a:p>
            <a:pPr>
              <a:buNone/>
            </a:pPr>
            <a:endParaRPr lang="en-US" sz="2000" dirty="0" smtClean="0"/>
          </a:p>
          <a:p>
            <a:pPr>
              <a:buNone/>
            </a:pPr>
            <a:endParaRPr lang="en-US" sz="2000" dirty="0" smtClean="0"/>
          </a:p>
          <a:p>
            <a:pPr>
              <a:buNone/>
            </a:pPr>
            <a:endParaRPr lang="en-US" sz="2000" dirty="0" smtClean="0"/>
          </a:p>
          <a:p>
            <a:pPr>
              <a:buNone/>
            </a:pPr>
            <a:r>
              <a:rPr lang="en-US" sz="2000" dirty="0" smtClean="0"/>
              <a:t>      where the first term in the objective function is a regularization term against over-fitting, e is the error vector and C is a penalty coefficient</a:t>
            </a:r>
          </a:p>
          <a:p>
            <a:pPr>
              <a:buNone/>
            </a:pPr>
            <a:r>
              <a:rPr lang="en-US" sz="2000" dirty="0" smtClean="0"/>
              <a:t>      on the training errors.</a:t>
            </a:r>
          </a:p>
          <a:p>
            <a:pPr>
              <a:buNone/>
            </a:pPr>
            <a:r>
              <a:rPr lang="en-US" sz="2000" dirty="0" smtClean="0"/>
              <a:t>      By substituting the constraints into the objective function, we obtain the following equivalent unconstrained optimization problem:</a:t>
            </a:r>
          </a:p>
          <a:p>
            <a:pPr>
              <a:buNone/>
            </a:pPr>
            <a:endParaRPr lang="en-US" sz="2000" dirty="0" smtClean="0"/>
          </a:p>
          <a:p>
            <a:pPr>
              <a:buNone/>
            </a:pPr>
            <a:endParaRPr lang="en-US" sz="2000" dirty="0" smtClean="0"/>
          </a:p>
          <a:p>
            <a:pPr>
              <a:buNone/>
            </a:pPr>
            <a:r>
              <a:rPr lang="en-US" sz="2000" dirty="0" smtClean="0"/>
              <a:t>     By differentiating the above equation, </a:t>
            </a:r>
            <a:r>
              <a:rPr lang="en-US" sz="2000" dirty="0" err="1" smtClean="0"/>
              <a:t>w.r.t</a:t>
            </a:r>
            <a:r>
              <a:rPr lang="en-US" sz="2000" dirty="0" smtClean="0"/>
              <a:t> to      , we get :</a:t>
            </a:r>
          </a:p>
          <a:p>
            <a:pPr>
              <a:buNone/>
            </a:pPr>
            <a:endParaRPr lang="en-US" sz="2000" b="1" dirty="0" smtClean="0"/>
          </a:p>
          <a:p>
            <a:pPr>
              <a:buNone/>
            </a:pPr>
            <a:endParaRPr lang="en-US" sz="2000" dirty="0"/>
          </a:p>
        </p:txBody>
      </p:sp>
      <p:pic>
        <p:nvPicPr>
          <p:cNvPr id="151555" name="Picture 3" descr="C:\Users\SUMANTH C\Pictures\Screenshots\Screenshot (158) - Copy - Copy.png"/>
          <p:cNvPicPr>
            <a:picLocks noChangeAspect="1" noChangeArrowheads="1"/>
          </p:cNvPicPr>
          <p:nvPr/>
        </p:nvPicPr>
        <p:blipFill>
          <a:blip r:embed="rId3" cstate="print"/>
          <a:srcRect/>
          <a:stretch>
            <a:fillRect/>
          </a:stretch>
        </p:blipFill>
        <p:spPr bwMode="auto">
          <a:xfrm>
            <a:off x="2819400" y="1524000"/>
            <a:ext cx="3581400" cy="1066800"/>
          </a:xfrm>
          <a:prstGeom prst="rect">
            <a:avLst/>
          </a:prstGeom>
          <a:noFill/>
        </p:spPr>
      </p:pic>
      <p:pic>
        <p:nvPicPr>
          <p:cNvPr id="151557" name="Picture 5" descr="C:\Users\SUMANTH C\Pictures\Screenshots\Screenshot (158) - Copy.png"/>
          <p:cNvPicPr>
            <a:picLocks noChangeAspect="1" noChangeArrowheads="1"/>
          </p:cNvPicPr>
          <p:nvPr/>
        </p:nvPicPr>
        <p:blipFill>
          <a:blip r:embed="rId4" cstate="print"/>
          <a:srcRect/>
          <a:stretch>
            <a:fillRect/>
          </a:stretch>
        </p:blipFill>
        <p:spPr bwMode="auto">
          <a:xfrm>
            <a:off x="2971800" y="4419600"/>
            <a:ext cx="2998033" cy="609600"/>
          </a:xfrm>
          <a:prstGeom prst="rect">
            <a:avLst/>
          </a:prstGeom>
          <a:noFill/>
        </p:spPr>
      </p:pic>
      <p:graphicFrame>
        <p:nvGraphicFramePr>
          <p:cNvPr id="151558" name="Object 6"/>
          <p:cNvGraphicFramePr>
            <a:graphicFrameLocks noChangeAspect="1"/>
          </p:cNvGraphicFramePr>
          <p:nvPr/>
        </p:nvGraphicFramePr>
        <p:xfrm>
          <a:off x="5562600" y="5181600"/>
          <a:ext cx="228600" cy="304800"/>
        </p:xfrm>
        <a:graphic>
          <a:graphicData uri="http://schemas.openxmlformats.org/presentationml/2006/ole">
            <p:oleObj spid="_x0000_s151558" name="Equation" r:id="rId5" imgW="152280" imgH="203040" progId="Equation.3">
              <p:embed/>
            </p:oleObj>
          </a:graphicData>
        </a:graphic>
      </p:graphicFrame>
      <p:pic>
        <p:nvPicPr>
          <p:cNvPr id="151561" name="Picture 9" descr="C:\Users\SUMANTH C\Pictures\Screenshots\Screenshot (158).png"/>
          <p:cNvPicPr>
            <a:picLocks noChangeAspect="1" noChangeArrowheads="1"/>
          </p:cNvPicPr>
          <p:nvPr/>
        </p:nvPicPr>
        <p:blipFill>
          <a:blip r:embed="rId6" cstate="print"/>
          <a:srcRect/>
          <a:stretch>
            <a:fillRect/>
          </a:stretch>
        </p:blipFill>
        <p:spPr bwMode="auto">
          <a:xfrm>
            <a:off x="2819400" y="5791200"/>
            <a:ext cx="3560135" cy="533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457200"/>
            <a:ext cx="8610600" cy="4524315"/>
          </a:xfrm>
          <a:prstGeom prst="rect">
            <a:avLst/>
          </a:prstGeom>
          <a:noFill/>
        </p:spPr>
        <p:txBody>
          <a:bodyPr wrap="square" rtlCol="0">
            <a:spAutoFit/>
          </a:bodyPr>
          <a:lstStyle/>
          <a:p>
            <a:r>
              <a:rPr lang="en-US" dirty="0" smtClean="0"/>
              <a:t>If </a:t>
            </a:r>
            <a:r>
              <a:rPr lang="en-US" i="1" dirty="0" smtClean="0"/>
              <a:t>H has more rows than columns and is of full column </a:t>
            </a:r>
            <a:r>
              <a:rPr lang="en-US" dirty="0" smtClean="0"/>
              <a:t>rank, which is usually the case where </a:t>
            </a:r>
            <a:r>
              <a:rPr lang="en-US" dirty="0" smtClean="0">
                <a:solidFill>
                  <a:srgbClr val="00B050"/>
                </a:solidFill>
              </a:rPr>
              <a:t>the number of training patterns is larger than the number of the hidden neurons</a:t>
            </a:r>
            <a:r>
              <a:rPr lang="en-US" dirty="0" smtClean="0"/>
              <a:t>, the above equation is </a:t>
            </a:r>
            <a:r>
              <a:rPr lang="en-US" dirty="0" err="1" smtClean="0"/>
              <a:t>overdetermined</a:t>
            </a:r>
            <a:r>
              <a:rPr lang="en-US" dirty="0" smtClean="0"/>
              <a:t> ( i.e. more equations than unknowns or an inconsistent system ) , then we have a closed form solution for       as : </a:t>
            </a:r>
          </a:p>
          <a:p>
            <a:endParaRPr lang="en-US" dirty="0" smtClean="0"/>
          </a:p>
          <a:p>
            <a:endParaRPr lang="en-US" dirty="0" smtClean="0"/>
          </a:p>
          <a:p>
            <a:endParaRPr lang="en-US" dirty="0" smtClean="0"/>
          </a:p>
          <a:p>
            <a:endParaRPr lang="en-US" dirty="0" smtClean="0"/>
          </a:p>
          <a:p>
            <a:r>
              <a:rPr lang="en-US" dirty="0" smtClean="0">
                <a:solidFill>
                  <a:srgbClr val="00B050"/>
                </a:solidFill>
              </a:rPr>
              <a:t>If the no of training patterns is smaller than the number of hidden neurons, then H will have more columns than rows</a:t>
            </a:r>
            <a:r>
              <a:rPr lang="en-US" dirty="0" smtClean="0"/>
              <a:t>, which often leads to an undetermined least squares problem. In this case,       will have infinite no of solutions. To handle this problem, we restrict        to be a linear combination of the rows of H :                                               </a:t>
            </a:r>
          </a:p>
          <a:p>
            <a:r>
              <a:rPr lang="en-US" dirty="0" smtClean="0"/>
              <a:t>Notice that when H has more columns than rows and is of full row rank ,           is invertible.</a:t>
            </a:r>
          </a:p>
          <a:p>
            <a:endParaRPr lang="en-US" dirty="0" smtClean="0"/>
          </a:p>
          <a:p>
            <a:r>
              <a:rPr lang="en-US" dirty="0" smtClean="0"/>
              <a:t>Multiplying the gradient equation                                                                    ,  by                     we get :                            </a:t>
            </a:r>
            <a:endParaRPr lang="en-US" dirty="0"/>
          </a:p>
        </p:txBody>
      </p:sp>
      <p:pic>
        <p:nvPicPr>
          <p:cNvPr id="152578" name="Picture 2" descr="C:\Users\SUMANTH C\Pictures\Screenshots\Screenshot (159).png"/>
          <p:cNvPicPr>
            <a:picLocks noChangeAspect="1" noChangeArrowheads="1"/>
          </p:cNvPicPr>
          <p:nvPr/>
        </p:nvPicPr>
        <p:blipFill>
          <a:blip r:embed="rId3" cstate="print"/>
          <a:srcRect/>
          <a:stretch>
            <a:fillRect/>
          </a:stretch>
        </p:blipFill>
        <p:spPr bwMode="auto">
          <a:xfrm>
            <a:off x="2743200" y="1676400"/>
            <a:ext cx="2854657" cy="762000"/>
          </a:xfrm>
          <a:prstGeom prst="rect">
            <a:avLst/>
          </a:prstGeom>
          <a:noFill/>
        </p:spPr>
      </p:pic>
      <p:sp>
        <p:nvSpPr>
          <p:cNvPr id="8" name="TextBox 7"/>
          <p:cNvSpPr txBox="1"/>
          <p:nvPr/>
        </p:nvSpPr>
        <p:spPr>
          <a:xfrm>
            <a:off x="762000" y="6248400"/>
            <a:ext cx="7924800" cy="400110"/>
          </a:xfrm>
          <a:prstGeom prst="rect">
            <a:avLst/>
          </a:prstGeom>
          <a:noFill/>
        </p:spPr>
        <p:txBody>
          <a:bodyPr wrap="square" rtlCol="0">
            <a:spAutoFit/>
          </a:bodyPr>
          <a:lstStyle/>
          <a:p>
            <a:r>
              <a:rPr lang="en-US" sz="2000" dirty="0" smtClean="0">
                <a:solidFill>
                  <a:srgbClr val="00B050"/>
                </a:solidFill>
              </a:rPr>
              <a:t>In short,                        where           is the pseudo-inverse of the matrix H.   </a:t>
            </a:r>
            <a:endParaRPr lang="en-US" sz="2000" dirty="0">
              <a:solidFill>
                <a:srgbClr val="00B050"/>
              </a:solidFill>
            </a:endParaRPr>
          </a:p>
        </p:txBody>
      </p:sp>
      <p:graphicFrame>
        <p:nvGraphicFramePr>
          <p:cNvPr id="9" name="Object 8"/>
          <p:cNvGraphicFramePr>
            <a:graphicFrameLocks noChangeAspect="1"/>
          </p:cNvGraphicFramePr>
          <p:nvPr/>
        </p:nvGraphicFramePr>
        <p:xfrm>
          <a:off x="1905000" y="6248400"/>
          <a:ext cx="994833" cy="381000"/>
        </p:xfrm>
        <a:graphic>
          <a:graphicData uri="http://schemas.openxmlformats.org/presentationml/2006/ole">
            <p:oleObj spid="_x0000_s152580" name="Equation" r:id="rId4" imgW="596880" imgH="228600" progId="Equation.3">
              <p:embed/>
            </p:oleObj>
          </a:graphicData>
        </a:graphic>
      </p:graphicFrame>
      <p:graphicFrame>
        <p:nvGraphicFramePr>
          <p:cNvPr id="10" name="Object 9"/>
          <p:cNvGraphicFramePr>
            <a:graphicFrameLocks noChangeAspect="1"/>
          </p:cNvGraphicFramePr>
          <p:nvPr/>
        </p:nvGraphicFramePr>
        <p:xfrm>
          <a:off x="3733800" y="6248400"/>
          <a:ext cx="538480" cy="381000"/>
        </p:xfrm>
        <a:graphic>
          <a:graphicData uri="http://schemas.openxmlformats.org/presentationml/2006/ole">
            <p:oleObj spid="_x0000_s152581" name="Equation" r:id="rId5" imgW="241200" imgH="190440" progId="Equation.3">
              <p:embed/>
            </p:oleObj>
          </a:graphicData>
        </a:graphic>
      </p:graphicFrame>
      <p:graphicFrame>
        <p:nvGraphicFramePr>
          <p:cNvPr id="152582" name="Object 6"/>
          <p:cNvGraphicFramePr>
            <a:graphicFrameLocks noChangeAspect="1"/>
          </p:cNvGraphicFramePr>
          <p:nvPr/>
        </p:nvGraphicFramePr>
        <p:xfrm>
          <a:off x="2362200" y="3276600"/>
          <a:ext cx="228600" cy="304800"/>
        </p:xfrm>
        <a:graphic>
          <a:graphicData uri="http://schemas.openxmlformats.org/presentationml/2006/ole">
            <p:oleObj spid="_x0000_s152582" name="Equation" r:id="rId6" imgW="152280" imgH="203040" progId="Equation.3">
              <p:embed/>
            </p:oleObj>
          </a:graphicData>
        </a:graphic>
      </p:graphicFrame>
      <p:graphicFrame>
        <p:nvGraphicFramePr>
          <p:cNvPr id="152583" name="Object 7"/>
          <p:cNvGraphicFramePr>
            <a:graphicFrameLocks noChangeAspect="1"/>
          </p:cNvGraphicFramePr>
          <p:nvPr/>
        </p:nvGraphicFramePr>
        <p:xfrm>
          <a:off x="1066800" y="3505200"/>
          <a:ext cx="228600" cy="304800"/>
        </p:xfrm>
        <a:graphic>
          <a:graphicData uri="http://schemas.openxmlformats.org/presentationml/2006/ole">
            <p:oleObj spid="_x0000_s152583" name="Equation" r:id="rId7" imgW="152280" imgH="203040" progId="Equation.3">
              <p:embed/>
            </p:oleObj>
          </a:graphicData>
        </a:graphic>
      </p:graphicFrame>
      <p:graphicFrame>
        <p:nvGraphicFramePr>
          <p:cNvPr id="11" name="Object 10"/>
          <p:cNvGraphicFramePr>
            <a:graphicFrameLocks noChangeAspect="1"/>
          </p:cNvGraphicFramePr>
          <p:nvPr/>
        </p:nvGraphicFramePr>
        <p:xfrm>
          <a:off x="5562600" y="3429000"/>
          <a:ext cx="2362200" cy="381000"/>
        </p:xfrm>
        <a:graphic>
          <a:graphicData uri="http://schemas.openxmlformats.org/presentationml/2006/ole">
            <p:oleObj spid="_x0000_s152584" name="Equation" r:id="rId8" imgW="1180800" imgH="228600" progId="Equation.3">
              <p:embed/>
            </p:oleObj>
          </a:graphicData>
        </a:graphic>
      </p:graphicFrame>
      <p:graphicFrame>
        <p:nvGraphicFramePr>
          <p:cNvPr id="12" name="Object 11"/>
          <p:cNvGraphicFramePr>
            <a:graphicFrameLocks noChangeAspect="1"/>
          </p:cNvGraphicFramePr>
          <p:nvPr/>
        </p:nvGraphicFramePr>
        <p:xfrm>
          <a:off x="7010400" y="3733800"/>
          <a:ext cx="533400" cy="304800"/>
        </p:xfrm>
        <a:graphic>
          <a:graphicData uri="http://schemas.openxmlformats.org/presentationml/2006/ole">
            <p:oleObj spid="_x0000_s152585" name="Equation" r:id="rId9" imgW="355320" imgH="190440" progId="Equation.3">
              <p:embed/>
            </p:oleObj>
          </a:graphicData>
        </a:graphic>
      </p:graphicFrame>
      <p:graphicFrame>
        <p:nvGraphicFramePr>
          <p:cNvPr id="13" name="Object 12"/>
          <p:cNvGraphicFramePr>
            <a:graphicFrameLocks noChangeAspect="1"/>
          </p:cNvGraphicFramePr>
          <p:nvPr/>
        </p:nvGraphicFramePr>
        <p:xfrm>
          <a:off x="7467600" y="4343400"/>
          <a:ext cx="965200" cy="304800"/>
        </p:xfrm>
        <a:graphic>
          <a:graphicData uri="http://schemas.openxmlformats.org/presentationml/2006/ole">
            <p:oleObj spid="_x0000_s152586" name="Equation" r:id="rId10" imgW="723600" imgH="228600" progId="Equation.3">
              <p:embed/>
            </p:oleObj>
          </a:graphicData>
        </a:graphic>
      </p:graphicFrame>
      <p:pic>
        <p:nvPicPr>
          <p:cNvPr id="14" name="Picture 9" descr="C:\Users\SUMANTH C\Pictures\Screenshots\Screenshot (158).png"/>
          <p:cNvPicPr>
            <a:picLocks noChangeAspect="1" noChangeArrowheads="1"/>
          </p:cNvPicPr>
          <p:nvPr/>
        </p:nvPicPr>
        <p:blipFill>
          <a:blip r:embed="rId11" cstate="print"/>
          <a:srcRect/>
          <a:stretch>
            <a:fillRect/>
          </a:stretch>
        </p:blipFill>
        <p:spPr bwMode="auto">
          <a:xfrm>
            <a:off x="3429000" y="4191000"/>
            <a:ext cx="3560135" cy="533400"/>
          </a:xfrm>
          <a:prstGeom prst="rect">
            <a:avLst/>
          </a:prstGeom>
          <a:noFill/>
        </p:spPr>
      </p:pic>
      <p:pic>
        <p:nvPicPr>
          <p:cNvPr id="152587" name="Picture 11" descr="C:\Users\SUMANTH C\Desktop\Picture1.png"/>
          <p:cNvPicPr>
            <a:picLocks noChangeAspect="1" noChangeArrowheads="1"/>
          </p:cNvPicPr>
          <p:nvPr/>
        </p:nvPicPr>
        <p:blipFill>
          <a:blip r:embed="rId12"/>
          <a:srcRect/>
          <a:stretch>
            <a:fillRect/>
          </a:stretch>
        </p:blipFill>
        <p:spPr bwMode="auto">
          <a:xfrm>
            <a:off x="2514600" y="4800600"/>
            <a:ext cx="4654062" cy="1371600"/>
          </a:xfrm>
          <a:prstGeom prst="rect">
            <a:avLst/>
          </a:prstGeom>
          <a:noFill/>
        </p:spPr>
      </p:pic>
      <p:graphicFrame>
        <p:nvGraphicFramePr>
          <p:cNvPr id="152588" name="Object 12"/>
          <p:cNvGraphicFramePr>
            <a:graphicFrameLocks noChangeAspect="1"/>
          </p:cNvGraphicFramePr>
          <p:nvPr/>
        </p:nvGraphicFramePr>
        <p:xfrm>
          <a:off x="6172200" y="1295400"/>
          <a:ext cx="228600" cy="304800"/>
        </p:xfrm>
        <a:graphic>
          <a:graphicData uri="http://schemas.openxmlformats.org/presentationml/2006/ole">
            <p:oleObj spid="_x0000_s152588" name="Equation" r:id="rId13" imgW="152280" imgH="20304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fontScale="90000"/>
          </a:bodyPr>
          <a:lstStyle/>
          <a:p>
            <a:r>
              <a:rPr lang="en-US" dirty="0" smtClean="0"/>
              <a:t>Manifold Regularization Framework</a:t>
            </a:r>
            <a:endParaRPr lang="en-US" dirty="0"/>
          </a:p>
        </p:txBody>
      </p:sp>
      <p:sp>
        <p:nvSpPr>
          <p:cNvPr id="3" name="Content Placeholder 2"/>
          <p:cNvSpPr>
            <a:spLocks noGrp="1"/>
          </p:cNvSpPr>
          <p:nvPr>
            <p:ph idx="1"/>
          </p:nvPr>
        </p:nvSpPr>
        <p:spPr>
          <a:xfrm>
            <a:off x="457200" y="914400"/>
            <a:ext cx="8229600" cy="5486400"/>
          </a:xfrm>
        </p:spPr>
        <p:txBody>
          <a:bodyPr>
            <a:normAutofit/>
          </a:bodyPr>
          <a:lstStyle/>
          <a:p>
            <a:pPr>
              <a:buNone/>
            </a:pPr>
            <a:r>
              <a:rPr lang="en-US" sz="1800" dirty="0" smtClean="0"/>
              <a:t>Semi-supervised learning is built on the following two assumptions: </a:t>
            </a:r>
          </a:p>
          <a:p>
            <a:pPr marL="457200" indent="-457200">
              <a:buAutoNum type="arabicParenBoth"/>
            </a:pPr>
            <a:r>
              <a:rPr lang="en-US" sz="1800" dirty="0" smtClean="0"/>
              <a:t>both the labeled data </a:t>
            </a:r>
            <a:r>
              <a:rPr lang="en-US" sz="1800" i="1" dirty="0" smtClean="0"/>
              <a:t>Xl and the unlabeled </a:t>
            </a:r>
            <a:r>
              <a:rPr lang="en-US" sz="1800" dirty="0" smtClean="0"/>
              <a:t>data </a:t>
            </a:r>
            <a:r>
              <a:rPr lang="en-US" sz="1800" i="1" dirty="0" err="1" smtClean="0"/>
              <a:t>Xu</a:t>
            </a:r>
            <a:r>
              <a:rPr lang="en-US" sz="1800" i="1" dirty="0" smtClean="0"/>
              <a:t> are drawn from the same marginal distribution PX </a:t>
            </a:r>
          </a:p>
          <a:p>
            <a:pPr marL="457200" indent="-457200">
              <a:buNone/>
            </a:pPr>
            <a:r>
              <a:rPr lang="en-US" sz="1800" dirty="0" smtClean="0"/>
              <a:t>(2) if two points </a:t>
            </a:r>
            <a:r>
              <a:rPr lang="en-US" sz="1800" i="1" dirty="0" smtClean="0"/>
              <a:t>x1 and x2 are close to each other, then </a:t>
            </a:r>
            <a:r>
              <a:rPr lang="en-US" sz="1800" dirty="0" smtClean="0"/>
              <a:t>the conditional probabilities </a:t>
            </a:r>
            <a:r>
              <a:rPr lang="en-US" sz="1800" i="1" dirty="0" smtClean="0"/>
              <a:t>P(y|x1) and P(y|x2) should be </a:t>
            </a:r>
            <a:r>
              <a:rPr lang="en-US" sz="1800" dirty="0" smtClean="0"/>
              <a:t>similar as well.</a:t>
            </a:r>
          </a:p>
          <a:p>
            <a:pPr marL="457200" indent="-457200">
              <a:buNone/>
            </a:pPr>
            <a:r>
              <a:rPr lang="en-US" sz="1800" dirty="0" smtClean="0"/>
              <a:t>The cost function is given by :</a:t>
            </a:r>
          </a:p>
          <a:p>
            <a:pPr marL="457200" indent="-457200">
              <a:buNone/>
            </a:pPr>
            <a:endParaRPr lang="en-US" sz="1800" dirty="0" smtClean="0"/>
          </a:p>
          <a:p>
            <a:pPr marL="457200" indent="-457200">
              <a:buNone/>
            </a:pPr>
            <a:r>
              <a:rPr lang="en-US" sz="1800" dirty="0" smtClean="0"/>
              <a:t>Where          is the </a:t>
            </a:r>
            <a:r>
              <a:rPr lang="en-US" sz="1800" dirty="0" err="1" smtClean="0"/>
              <a:t>pairwise</a:t>
            </a:r>
            <a:r>
              <a:rPr lang="en-US" sz="1800" dirty="0" smtClean="0"/>
              <a:t> similarity between the points xi and </a:t>
            </a:r>
            <a:r>
              <a:rPr lang="en-US" sz="1800" dirty="0" err="1" smtClean="0"/>
              <a:t>xj</a:t>
            </a:r>
            <a:r>
              <a:rPr lang="en-US" sz="1800" dirty="0" smtClean="0"/>
              <a:t>. </a:t>
            </a:r>
          </a:p>
          <a:p>
            <a:pPr marL="457200" indent="-457200">
              <a:buNone/>
            </a:pPr>
            <a:r>
              <a:rPr lang="en-US" sz="1800" dirty="0" smtClean="0"/>
              <a:t>The conditional probability is difficult to compute. Hence, we approximate the above equation to :</a:t>
            </a:r>
          </a:p>
          <a:p>
            <a:pPr marL="457200" indent="-457200">
              <a:buNone/>
            </a:pPr>
            <a:endParaRPr lang="en-US" sz="1800" dirty="0" smtClean="0"/>
          </a:p>
          <a:p>
            <a:pPr marL="457200" indent="-457200">
              <a:buNone/>
            </a:pPr>
            <a:endParaRPr lang="en-US" sz="1800" dirty="0" smtClean="0"/>
          </a:p>
          <a:p>
            <a:pPr marL="457200" indent="-457200">
              <a:buNone/>
            </a:pPr>
            <a:endParaRPr lang="en-US" sz="1800" dirty="0" smtClean="0"/>
          </a:p>
          <a:p>
            <a:pPr>
              <a:buNone/>
            </a:pPr>
            <a:r>
              <a:rPr lang="en-US" sz="1800" dirty="0" smtClean="0"/>
              <a:t>Finding       the </a:t>
            </a:r>
            <a:r>
              <a:rPr lang="en-US" sz="1800" dirty="0" err="1" smtClean="0"/>
              <a:t>pairwise</a:t>
            </a:r>
            <a:r>
              <a:rPr lang="en-US" sz="1800" dirty="0" smtClean="0"/>
              <a:t> similarity between the points xi and </a:t>
            </a:r>
            <a:r>
              <a:rPr lang="en-US" sz="1800" dirty="0" err="1" smtClean="0"/>
              <a:t>xj</a:t>
            </a:r>
            <a:r>
              <a:rPr lang="en-US" sz="1800" dirty="0" smtClean="0"/>
              <a:t> :</a:t>
            </a:r>
          </a:p>
          <a:p>
            <a:pPr>
              <a:buNone/>
            </a:pPr>
            <a:r>
              <a:rPr lang="en-US" sz="1800" dirty="0" smtClean="0"/>
              <a:t>The non-zero weights are computed using the Gaussian function :</a:t>
            </a:r>
          </a:p>
          <a:p>
            <a:pPr>
              <a:buNone/>
            </a:pPr>
            <a:endParaRPr lang="en-US" sz="1800" dirty="0" smtClean="0"/>
          </a:p>
          <a:p>
            <a:pPr marL="457200" indent="-457200">
              <a:buNone/>
            </a:pPr>
            <a:endParaRPr lang="en-US" sz="1800" dirty="0"/>
          </a:p>
        </p:txBody>
      </p:sp>
      <p:pic>
        <p:nvPicPr>
          <p:cNvPr id="172035" name="Picture 3" descr="C:\Users\SUMANTH C\Pictures\Screenshots\Screenshot (161).png"/>
          <p:cNvPicPr>
            <a:picLocks noChangeAspect="1" noChangeArrowheads="1"/>
          </p:cNvPicPr>
          <p:nvPr/>
        </p:nvPicPr>
        <p:blipFill>
          <a:blip r:embed="rId3" cstate="print"/>
          <a:srcRect/>
          <a:stretch>
            <a:fillRect/>
          </a:stretch>
        </p:blipFill>
        <p:spPr bwMode="auto">
          <a:xfrm>
            <a:off x="3352800" y="2438400"/>
            <a:ext cx="3664857" cy="609600"/>
          </a:xfrm>
          <a:prstGeom prst="rect">
            <a:avLst/>
          </a:prstGeom>
          <a:noFill/>
        </p:spPr>
      </p:pic>
      <p:graphicFrame>
        <p:nvGraphicFramePr>
          <p:cNvPr id="6" name="Object 5"/>
          <p:cNvGraphicFramePr>
            <a:graphicFrameLocks noChangeAspect="1"/>
          </p:cNvGraphicFramePr>
          <p:nvPr/>
        </p:nvGraphicFramePr>
        <p:xfrm>
          <a:off x="1219200" y="3124200"/>
          <a:ext cx="381000" cy="304800"/>
        </p:xfrm>
        <a:graphic>
          <a:graphicData uri="http://schemas.openxmlformats.org/presentationml/2006/ole">
            <p:oleObj spid="_x0000_s172036" name="Equation" r:id="rId4" imgW="203040" imgH="152280" progId="Equation.3">
              <p:embed/>
            </p:oleObj>
          </a:graphicData>
        </a:graphic>
      </p:graphicFrame>
      <p:pic>
        <p:nvPicPr>
          <p:cNvPr id="172037" name="Picture 5" descr="C:\Users\SUMANTH C\Pictures\Screenshots\Screenshot (162).png"/>
          <p:cNvPicPr>
            <a:picLocks noChangeAspect="1" noChangeArrowheads="1"/>
          </p:cNvPicPr>
          <p:nvPr/>
        </p:nvPicPr>
        <p:blipFill>
          <a:blip r:embed="rId5" cstate="print"/>
          <a:srcRect/>
          <a:stretch>
            <a:fillRect/>
          </a:stretch>
        </p:blipFill>
        <p:spPr bwMode="auto">
          <a:xfrm>
            <a:off x="2667000" y="3886201"/>
            <a:ext cx="4876800" cy="990600"/>
          </a:xfrm>
          <a:prstGeom prst="rect">
            <a:avLst/>
          </a:prstGeom>
          <a:noFill/>
        </p:spPr>
      </p:pic>
      <p:graphicFrame>
        <p:nvGraphicFramePr>
          <p:cNvPr id="4" name="Object 5"/>
          <p:cNvGraphicFramePr>
            <a:graphicFrameLocks noChangeAspect="1"/>
          </p:cNvGraphicFramePr>
          <p:nvPr/>
        </p:nvGraphicFramePr>
        <p:xfrm>
          <a:off x="1219200" y="5105400"/>
          <a:ext cx="304800" cy="304800"/>
        </p:xfrm>
        <a:graphic>
          <a:graphicData uri="http://schemas.openxmlformats.org/presentationml/2006/ole">
            <p:oleObj spid="_x0000_s172037" name="Equation" r:id="rId6" imgW="203040" imgH="152280" progId="Equation.3">
              <p:embed/>
            </p:oleObj>
          </a:graphicData>
        </a:graphic>
      </p:graphicFrame>
      <p:graphicFrame>
        <p:nvGraphicFramePr>
          <p:cNvPr id="172039" name="Object 7"/>
          <p:cNvGraphicFramePr>
            <a:graphicFrameLocks noChangeAspect="1"/>
          </p:cNvGraphicFramePr>
          <p:nvPr/>
        </p:nvGraphicFramePr>
        <p:xfrm>
          <a:off x="3276600" y="5867400"/>
          <a:ext cx="2057400" cy="457200"/>
        </p:xfrm>
        <a:graphic>
          <a:graphicData uri="http://schemas.openxmlformats.org/presentationml/2006/ole">
            <p:oleObj spid="_x0000_s172039" name="Equation" r:id="rId7" imgW="1130040" imgH="2286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8763000" cy="369332"/>
          </a:xfrm>
          <a:prstGeom prst="rect">
            <a:avLst/>
          </a:prstGeom>
          <a:noFill/>
        </p:spPr>
        <p:txBody>
          <a:bodyPr wrap="square" rtlCol="0">
            <a:spAutoFit/>
          </a:bodyPr>
          <a:lstStyle/>
          <a:p>
            <a:r>
              <a:rPr lang="en-US" dirty="0" smtClean="0"/>
              <a:t>The equation (11) can be written in matrix form as :</a:t>
            </a:r>
            <a:endParaRPr lang="en-US" dirty="0"/>
          </a:p>
        </p:txBody>
      </p:sp>
      <p:pic>
        <p:nvPicPr>
          <p:cNvPr id="173058" name="Picture 2" descr="C:\Users\SUMANTH C\Pictures\Screenshots\Screenshot (163) - Copy.png"/>
          <p:cNvPicPr>
            <a:picLocks noChangeAspect="1" noChangeArrowheads="1"/>
          </p:cNvPicPr>
          <p:nvPr/>
        </p:nvPicPr>
        <p:blipFill>
          <a:blip r:embed="rId3" cstate="print"/>
          <a:srcRect/>
          <a:stretch>
            <a:fillRect/>
          </a:stretch>
        </p:blipFill>
        <p:spPr bwMode="auto">
          <a:xfrm>
            <a:off x="3352800" y="533400"/>
            <a:ext cx="1773621" cy="685800"/>
          </a:xfrm>
          <a:prstGeom prst="rect">
            <a:avLst/>
          </a:prstGeom>
          <a:noFill/>
        </p:spPr>
      </p:pic>
      <p:sp>
        <p:nvSpPr>
          <p:cNvPr id="7" name="TextBox 6"/>
          <p:cNvSpPr txBox="1"/>
          <p:nvPr/>
        </p:nvSpPr>
        <p:spPr>
          <a:xfrm>
            <a:off x="228600" y="1295400"/>
            <a:ext cx="8763000" cy="5355312"/>
          </a:xfrm>
          <a:prstGeom prst="rect">
            <a:avLst/>
          </a:prstGeom>
          <a:noFill/>
        </p:spPr>
        <p:txBody>
          <a:bodyPr wrap="square" rtlCol="0">
            <a:spAutoFit/>
          </a:bodyPr>
          <a:lstStyle/>
          <a:p>
            <a:r>
              <a:rPr lang="en-US" dirty="0" smtClean="0"/>
              <a:t>Where </a:t>
            </a:r>
            <a:r>
              <a:rPr lang="en-US" dirty="0" err="1" smtClean="0"/>
              <a:t>Tr</a:t>
            </a:r>
            <a:r>
              <a:rPr lang="en-US" dirty="0" smtClean="0"/>
              <a:t>(.)  denotes the trace of a matrix.</a:t>
            </a:r>
          </a:p>
          <a:p>
            <a:r>
              <a:rPr lang="en-US" dirty="0" smtClean="0"/>
              <a:t>                                 is known as the graph </a:t>
            </a:r>
            <a:r>
              <a:rPr lang="en-US" dirty="0" err="1" smtClean="0"/>
              <a:t>Laplacian</a:t>
            </a:r>
            <a:r>
              <a:rPr lang="en-US" dirty="0" smtClean="0"/>
              <a:t>.</a:t>
            </a:r>
          </a:p>
          <a:p>
            <a:r>
              <a:rPr lang="en-US" dirty="0" smtClean="0"/>
              <a:t>            D is the diagonal matrix having its diagonal elements as</a:t>
            </a:r>
          </a:p>
          <a:p>
            <a:endParaRPr lang="en-US" dirty="0" smtClean="0"/>
          </a:p>
          <a:p>
            <a:r>
              <a:rPr lang="en-US" dirty="0" smtClean="0"/>
              <a:t>The objective function of semi-supervised ELM by modifying the objective function of supervised ELM is given by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Where         is the hidden to output weights.</a:t>
            </a:r>
          </a:p>
          <a:p>
            <a:r>
              <a:rPr lang="en-US" dirty="0" smtClean="0"/>
              <a:t>                     is the tradeoff parameter</a:t>
            </a:r>
          </a:p>
          <a:p>
            <a:r>
              <a:rPr lang="en-US" dirty="0" smtClean="0"/>
              <a:t>               F    is the output matrix of the network</a:t>
            </a:r>
          </a:p>
          <a:p>
            <a:r>
              <a:rPr lang="en-US" dirty="0" smtClean="0"/>
              <a:t>                e   is the error</a:t>
            </a:r>
          </a:p>
          <a:p>
            <a:endParaRPr lang="en-US" dirty="0" smtClean="0"/>
          </a:p>
          <a:p>
            <a:r>
              <a:rPr lang="en-US" dirty="0" smtClean="0"/>
              <a:t>   </a:t>
            </a:r>
            <a:endParaRPr lang="en-US" dirty="0"/>
          </a:p>
        </p:txBody>
      </p:sp>
      <p:graphicFrame>
        <p:nvGraphicFramePr>
          <p:cNvPr id="8" name="Object 7"/>
          <p:cNvGraphicFramePr>
            <a:graphicFrameLocks noChangeAspect="1"/>
          </p:cNvGraphicFramePr>
          <p:nvPr/>
        </p:nvGraphicFramePr>
        <p:xfrm>
          <a:off x="914400" y="1600200"/>
          <a:ext cx="990600" cy="304800"/>
        </p:xfrm>
        <a:graphic>
          <a:graphicData uri="http://schemas.openxmlformats.org/presentationml/2006/ole">
            <p:oleObj spid="_x0000_s173059" name="Equation" r:id="rId4" imgW="685800" imgH="177480" progId="Equation.3">
              <p:embed/>
            </p:oleObj>
          </a:graphicData>
        </a:graphic>
      </p:graphicFrame>
      <p:pic>
        <p:nvPicPr>
          <p:cNvPr id="173060" name="Picture 4" descr="C:\Users\SUMANTH C\Pictures\Screenshots\Screenshot (163).png"/>
          <p:cNvPicPr>
            <a:picLocks noChangeAspect="1" noChangeArrowheads="1"/>
          </p:cNvPicPr>
          <p:nvPr/>
        </p:nvPicPr>
        <p:blipFill>
          <a:blip r:embed="rId5" cstate="print"/>
          <a:srcRect/>
          <a:stretch>
            <a:fillRect/>
          </a:stretch>
        </p:blipFill>
        <p:spPr bwMode="auto">
          <a:xfrm>
            <a:off x="6172200" y="1600200"/>
            <a:ext cx="1447800" cy="685800"/>
          </a:xfrm>
          <a:prstGeom prst="rect">
            <a:avLst/>
          </a:prstGeom>
          <a:noFill/>
        </p:spPr>
      </p:pic>
      <p:pic>
        <p:nvPicPr>
          <p:cNvPr id="173061" name="Picture 5" descr="C:\Users\SUMANTH C\Pictures\Screenshots\Screenshot (164).png"/>
          <p:cNvPicPr>
            <a:picLocks noChangeAspect="1" noChangeArrowheads="1"/>
          </p:cNvPicPr>
          <p:nvPr/>
        </p:nvPicPr>
        <p:blipFill>
          <a:blip r:embed="rId6" cstate="print"/>
          <a:srcRect/>
          <a:stretch>
            <a:fillRect/>
          </a:stretch>
        </p:blipFill>
        <p:spPr bwMode="auto">
          <a:xfrm>
            <a:off x="2133600" y="3124200"/>
            <a:ext cx="5042647" cy="1600200"/>
          </a:xfrm>
          <a:prstGeom prst="rect">
            <a:avLst/>
          </a:prstGeom>
          <a:noFill/>
        </p:spPr>
      </p:pic>
      <p:graphicFrame>
        <p:nvGraphicFramePr>
          <p:cNvPr id="173062" name="Object 6"/>
          <p:cNvGraphicFramePr>
            <a:graphicFrameLocks noChangeAspect="1"/>
          </p:cNvGraphicFramePr>
          <p:nvPr/>
        </p:nvGraphicFramePr>
        <p:xfrm>
          <a:off x="1066800" y="4876800"/>
          <a:ext cx="228600" cy="304800"/>
        </p:xfrm>
        <a:graphic>
          <a:graphicData uri="http://schemas.openxmlformats.org/presentationml/2006/ole">
            <p:oleObj spid="_x0000_s173062" name="Equation" r:id="rId7" imgW="152280" imgH="203040" progId="Equation.3">
              <p:embed/>
            </p:oleObj>
          </a:graphicData>
        </a:graphic>
      </p:graphicFrame>
      <p:graphicFrame>
        <p:nvGraphicFramePr>
          <p:cNvPr id="12" name="Object 11"/>
          <p:cNvGraphicFramePr>
            <a:graphicFrameLocks noChangeAspect="1"/>
          </p:cNvGraphicFramePr>
          <p:nvPr/>
        </p:nvGraphicFramePr>
        <p:xfrm>
          <a:off x="990600" y="5181600"/>
          <a:ext cx="304800" cy="304800"/>
        </p:xfrm>
        <a:graphic>
          <a:graphicData uri="http://schemas.openxmlformats.org/presentationml/2006/ole">
            <p:oleObj spid="_x0000_s173063" name="Equation" r:id="rId8" imgW="139680" imgH="17748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763000" cy="5355312"/>
          </a:xfrm>
          <a:prstGeom prst="rect">
            <a:avLst/>
          </a:prstGeom>
          <a:noFill/>
        </p:spPr>
        <p:txBody>
          <a:bodyPr wrap="square" rtlCol="0">
            <a:spAutoFit/>
          </a:bodyPr>
          <a:lstStyle/>
          <a:p>
            <a:r>
              <a:rPr lang="en-US" dirty="0" smtClean="0"/>
              <a:t>We substitute the constraints into the objective function, and rewrite the above formulation in a matrix form</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Where                                  is the augmented training target with first      rows is equal to    and rest of the rows is 0.</a:t>
            </a:r>
          </a:p>
          <a:p>
            <a:r>
              <a:rPr lang="en-US" dirty="0" smtClean="0"/>
              <a:t>          </a:t>
            </a:r>
          </a:p>
          <a:p>
            <a:r>
              <a:rPr lang="en-US" dirty="0" smtClean="0"/>
              <a:t>Again, we compute the gradient of the objective function with respect to       , we get :</a:t>
            </a:r>
          </a:p>
          <a:p>
            <a:endParaRPr lang="en-US" dirty="0" smtClean="0"/>
          </a:p>
          <a:p>
            <a:endParaRPr lang="en-US" dirty="0" smtClean="0"/>
          </a:p>
          <a:p>
            <a:endParaRPr lang="en-US" dirty="0" smtClean="0"/>
          </a:p>
          <a:p>
            <a:r>
              <a:rPr lang="en-US" dirty="0" smtClean="0"/>
              <a:t>Then, we compute the output weights        , which is given by : </a:t>
            </a:r>
          </a:p>
          <a:p>
            <a:endParaRPr lang="en-US" dirty="0" smtClean="0"/>
          </a:p>
          <a:p>
            <a:endParaRPr lang="en-US" dirty="0" smtClean="0"/>
          </a:p>
          <a:p>
            <a:endParaRPr lang="en-US" dirty="0" smtClean="0"/>
          </a:p>
        </p:txBody>
      </p:sp>
      <p:pic>
        <p:nvPicPr>
          <p:cNvPr id="174082" name="Picture 2" descr="C:\Users\SUMANTH C\Pictures\Screenshots\Screenshot (165).png"/>
          <p:cNvPicPr>
            <a:picLocks noChangeAspect="1" noChangeArrowheads="1"/>
          </p:cNvPicPr>
          <p:nvPr/>
        </p:nvPicPr>
        <p:blipFill>
          <a:blip r:embed="rId3" cstate="print"/>
          <a:srcRect/>
          <a:stretch>
            <a:fillRect/>
          </a:stretch>
        </p:blipFill>
        <p:spPr bwMode="auto">
          <a:xfrm>
            <a:off x="2819400" y="990600"/>
            <a:ext cx="3531080" cy="1219200"/>
          </a:xfrm>
          <a:prstGeom prst="rect">
            <a:avLst/>
          </a:prstGeom>
          <a:noFill/>
        </p:spPr>
      </p:pic>
      <p:graphicFrame>
        <p:nvGraphicFramePr>
          <p:cNvPr id="174083" name="Object 3"/>
          <p:cNvGraphicFramePr>
            <a:graphicFrameLocks noChangeAspect="1"/>
          </p:cNvGraphicFramePr>
          <p:nvPr/>
        </p:nvGraphicFramePr>
        <p:xfrm>
          <a:off x="3962400" y="4495800"/>
          <a:ext cx="228600" cy="304800"/>
        </p:xfrm>
        <a:graphic>
          <a:graphicData uri="http://schemas.openxmlformats.org/presentationml/2006/ole">
            <p:oleObj spid="_x0000_s174083" name="Equation" r:id="rId4" imgW="152280" imgH="203040" progId="Equation.3">
              <p:embed/>
            </p:oleObj>
          </a:graphicData>
        </a:graphic>
      </p:graphicFrame>
      <p:pic>
        <p:nvPicPr>
          <p:cNvPr id="174084" name="Picture 4" descr="C:\Users\SUMANTH C\Pictures\Screenshots\Screenshot (166) - Copy.png"/>
          <p:cNvPicPr>
            <a:picLocks noChangeAspect="1" noChangeArrowheads="1"/>
          </p:cNvPicPr>
          <p:nvPr/>
        </p:nvPicPr>
        <p:blipFill>
          <a:blip r:embed="rId5" cstate="print"/>
          <a:srcRect/>
          <a:stretch>
            <a:fillRect/>
          </a:stretch>
        </p:blipFill>
        <p:spPr bwMode="auto">
          <a:xfrm>
            <a:off x="1981200" y="3810000"/>
            <a:ext cx="5181600" cy="594610"/>
          </a:xfrm>
          <a:prstGeom prst="rect">
            <a:avLst/>
          </a:prstGeom>
          <a:noFill/>
        </p:spPr>
      </p:pic>
      <p:graphicFrame>
        <p:nvGraphicFramePr>
          <p:cNvPr id="174085" name="Object 5"/>
          <p:cNvGraphicFramePr>
            <a:graphicFrameLocks noChangeAspect="1"/>
          </p:cNvGraphicFramePr>
          <p:nvPr/>
        </p:nvGraphicFramePr>
        <p:xfrm>
          <a:off x="7162800" y="3429000"/>
          <a:ext cx="228600" cy="304800"/>
        </p:xfrm>
        <a:graphic>
          <a:graphicData uri="http://schemas.openxmlformats.org/presentationml/2006/ole">
            <p:oleObj spid="_x0000_s174085" name="Equation" r:id="rId6" imgW="152280" imgH="203040" progId="Equation.3">
              <p:embed/>
            </p:oleObj>
          </a:graphicData>
        </a:graphic>
      </p:graphicFrame>
      <p:pic>
        <p:nvPicPr>
          <p:cNvPr id="174086" name="Picture 6" descr="C:\Users\SUMANTH C\Pictures\Screenshots\Screenshot (166).png"/>
          <p:cNvPicPr>
            <a:picLocks noChangeAspect="1" noChangeArrowheads="1"/>
          </p:cNvPicPr>
          <p:nvPr/>
        </p:nvPicPr>
        <p:blipFill>
          <a:blip r:embed="rId7" cstate="print"/>
          <a:srcRect/>
          <a:stretch>
            <a:fillRect/>
          </a:stretch>
        </p:blipFill>
        <p:spPr bwMode="auto">
          <a:xfrm>
            <a:off x="2438400" y="5029200"/>
            <a:ext cx="4440555" cy="533400"/>
          </a:xfrm>
          <a:prstGeom prst="rect">
            <a:avLst/>
          </a:prstGeom>
          <a:noFill/>
        </p:spPr>
      </p:pic>
      <p:pic>
        <p:nvPicPr>
          <p:cNvPr id="174087" name="Picture 7" descr="C:\Users\SUMANTH C\Pictures\Screenshots\Screenshot (167).png"/>
          <p:cNvPicPr>
            <a:picLocks noChangeAspect="1" noChangeArrowheads="1"/>
          </p:cNvPicPr>
          <p:nvPr/>
        </p:nvPicPr>
        <p:blipFill>
          <a:blip r:embed="rId8" cstate="print"/>
          <a:srcRect/>
          <a:stretch>
            <a:fillRect/>
          </a:stretch>
        </p:blipFill>
        <p:spPr bwMode="auto">
          <a:xfrm>
            <a:off x="1066800" y="2362200"/>
            <a:ext cx="1524000" cy="471055"/>
          </a:xfrm>
          <a:prstGeom prst="rect">
            <a:avLst/>
          </a:prstGeom>
          <a:noFill/>
        </p:spPr>
      </p:pic>
      <p:graphicFrame>
        <p:nvGraphicFramePr>
          <p:cNvPr id="11" name="Object 10"/>
          <p:cNvGraphicFramePr>
            <a:graphicFrameLocks noChangeAspect="1"/>
          </p:cNvGraphicFramePr>
          <p:nvPr/>
        </p:nvGraphicFramePr>
        <p:xfrm>
          <a:off x="6629400" y="2590800"/>
          <a:ext cx="381000" cy="304800"/>
        </p:xfrm>
        <a:graphic>
          <a:graphicData uri="http://schemas.openxmlformats.org/presentationml/2006/ole">
            <p:oleObj spid="_x0000_s174088" name="Equation" r:id="rId9" imgW="88560" imgH="177480" progId="Equation.3">
              <p:embed/>
            </p:oleObj>
          </a:graphicData>
        </a:graphic>
      </p:graphicFrame>
      <p:graphicFrame>
        <p:nvGraphicFramePr>
          <p:cNvPr id="12" name="Object 11"/>
          <p:cNvGraphicFramePr>
            <a:graphicFrameLocks noChangeAspect="1"/>
          </p:cNvGraphicFramePr>
          <p:nvPr/>
        </p:nvGraphicFramePr>
        <p:xfrm>
          <a:off x="8534400" y="2590800"/>
          <a:ext cx="304800" cy="304800"/>
        </p:xfrm>
        <a:graphic>
          <a:graphicData uri="http://schemas.openxmlformats.org/presentationml/2006/ole">
            <p:oleObj spid="_x0000_s174089" name="Equation" r:id="rId10" imgW="152280" imgH="17748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TotalTime>
  <Words>1332</Words>
  <Application>Microsoft Office PowerPoint</Application>
  <PresentationFormat>On-screen Show (4:3)</PresentationFormat>
  <Paragraphs>159</Paragraphs>
  <Slides>20</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Equation</vt:lpstr>
      <vt:lpstr>Unsupervised Extreme Learning Machines ( US-ELM )</vt:lpstr>
      <vt:lpstr>Extreme Learning Machines</vt:lpstr>
      <vt:lpstr>Why is ELM required ?</vt:lpstr>
      <vt:lpstr>Supervised ELMs</vt:lpstr>
      <vt:lpstr>Slide 5</vt:lpstr>
      <vt:lpstr>Slide 6</vt:lpstr>
      <vt:lpstr>Manifold Regularization Framework</vt:lpstr>
      <vt:lpstr>Slide 8</vt:lpstr>
      <vt:lpstr>Slide 9</vt:lpstr>
      <vt:lpstr>    Unsupervised ELM</vt:lpstr>
      <vt:lpstr>Slide 11</vt:lpstr>
      <vt:lpstr>Slide 12</vt:lpstr>
      <vt:lpstr>Slide 13</vt:lpstr>
      <vt:lpstr>Slide 14</vt:lpstr>
      <vt:lpstr>Slide 15</vt:lpstr>
      <vt:lpstr>Slide 16</vt:lpstr>
      <vt:lpstr>Slide 17</vt:lpstr>
      <vt:lpstr>Slide 18</vt:lpstr>
      <vt:lpstr>Slide 19</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Autoencoders with one hidden layer</dc:title>
  <dc:creator>SUMANTH C</dc:creator>
  <cp:lastModifiedBy>SUMANTH C</cp:lastModifiedBy>
  <cp:revision>104</cp:revision>
  <dcterms:created xsi:type="dcterms:W3CDTF">2006-08-16T00:00:00Z</dcterms:created>
  <dcterms:modified xsi:type="dcterms:W3CDTF">2018-05-02T17:00:55Z</dcterms:modified>
</cp:coreProperties>
</file>