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78" r:id="rId4"/>
    <p:sldId id="258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79" r:id="rId24"/>
    <p:sldId id="280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1"/>
    <a:srgbClr val="BBBBBB"/>
    <a:srgbClr val="FFFFEE"/>
    <a:srgbClr val="D33833"/>
    <a:srgbClr val="FBAD3E"/>
    <a:srgbClr val="3465A4"/>
    <a:srgbClr val="72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94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2" d="100"/>
          <a:sy n="102" d="100"/>
        </p:scale>
        <p:origin x="-27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EEE14-0AAB-1540-AA0E-B49010DF4841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C504-3D0C-7B42-8EAE-00DE582D0A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5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3910-3E73-4D6C-BA0E-4B095BF03D8E}" type="datetimeFigureOut">
              <a:rPr lang="en-US" smtClean="0"/>
              <a:t>7/28/2012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84F6-57E1-490F-8766-A83FCBAE2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698753" y="1905000"/>
            <a:ext cx="6042417" cy="2231090"/>
          </a:xfrm>
          <a:prstGeom prst="rect">
            <a:avLst/>
          </a:prstGeom>
          <a:solidFill>
            <a:srgbClr val="FFFFEE"/>
          </a:solidFill>
          <a:ln>
            <a:solidFill>
              <a:srgbClr val="BBBB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4784" y="2370315"/>
            <a:ext cx="4988650" cy="1109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1" y="515246"/>
            <a:ext cx="9144000" cy="138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15247"/>
            <a:ext cx="6976200" cy="1256109"/>
          </a:xfrm>
        </p:spPr>
        <p:txBody>
          <a:bodyPr anchor="t" anchorCtr="0"/>
          <a:lstStyle>
            <a:lvl1pPr algn="l">
              <a:defRPr/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Users\tom_canova\AppData\Local\Microsoft\Windows\Temporary Internet Files\Content.IE5\BH1Z13E9\MC910216343[1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2" y="1845494"/>
            <a:ext cx="2378214" cy="22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_canova\AppData\Local\Microsoft\Windows\Temporary Internet Files\Content.IE5\BH1Z13E9\MC900441423[1]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" y="515246"/>
            <a:ext cx="1009374" cy="10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0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287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32872"/>
            <a:ext cx="5111750" cy="54932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9750"/>
            <a:ext cx="3008313" cy="4316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56167"/>
            <a:ext cx="2057400" cy="5469996"/>
          </a:xfrm>
        </p:spPr>
        <p:txBody>
          <a:bodyPr vert="eaVert"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56167"/>
            <a:ext cx="6019800" cy="5469996"/>
          </a:xfrm>
        </p:spPr>
        <p:txBody>
          <a:bodyPr vert="eaVert"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0" y="581545"/>
            <a:ext cx="7861300" cy="720000"/>
          </a:xfrm>
        </p:spPr>
        <p:txBody>
          <a:bodyPr anchor="t"/>
          <a:lstStyle/>
          <a:p>
            <a:r>
              <a:rPr lang="ga-IE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5500" y="1672167"/>
            <a:ext cx="7861300" cy="4814888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8" name="Picture 7" descr="setting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54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th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0" y="581545"/>
            <a:ext cx="7861300" cy="720000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ga-IE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5500" y="1428750"/>
            <a:ext cx="7861300" cy="4814888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8" name="Picture 7" descr="People-role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507" y="536696"/>
            <a:ext cx="615088" cy="7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5500" y="581545"/>
            <a:ext cx="7861300" cy="720000"/>
          </a:xfrm>
        </p:spPr>
        <p:txBody>
          <a:bodyPr anchor="t"/>
          <a:lstStyle/>
          <a:p>
            <a:r>
              <a:rPr lang="ga-IE" dirty="0" smtClean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5500" y="1322323"/>
            <a:ext cx="7861300" cy="4814888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5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7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815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33" y="2039937"/>
            <a:ext cx="8229600" cy="431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F7DA-E512-E845-874E-28AC6C15832A}" type="datetimeFigureOut">
              <a:rPr lang="en-US" smtClean="0"/>
              <a:pPr/>
              <a:t>7/28/2012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D32F-561B-3D4B-9D0D-E3ED49EF8A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8164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</p:spPr>
        <p:txBody>
          <a:bodyPr wrap="square" tIns="27432" rtlCol="0">
            <a:spAutoFit/>
          </a:bodyPr>
          <a:lstStyle/>
          <a:p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Gradle: SVN</a:t>
            </a:r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  <a:sym typeface="Symbol"/>
              </a:rPr>
              <a:t></a:t>
            </a:r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Jenkins</a:t>
            </a:r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  <a:sym typeface="Symbol"/>
              </a:rPr>
              <a:t></a:t>
            </a:r>
            <a:r>
              <a:rPr lang="en-US" sz="2000" b="1" i="0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TFS</a:t>
            </a:r>
            <a:endParaRPr lang="en-US" sz="2000" b="1" i="0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415945"/>
            <a:ext cx="9144000" cy="45720"/>
          </a:xfrm>
          <a:prstGeom prst="rect">
            <a:avLst/>
          </a:prstGeom>
          <a:solidFill>
            <a:srgbClr val="D338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91466" y="87725"/>
            <a:ext cx="4212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 smtClean="0"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Minneapolis July 29-31</a:t>
            </a:r>
            <a:r>
              <a:rPr lang="en-US" sz="1400" b="0" i="1" baseline="0" dirty="0" smtClean="0"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Georgia"/>
                <a:cs typeface="Georgia"/>
              </a:rPr>
              <a:t>  2012</a:t>
            </a:r>
            <a:endParaRPr lang="en-US" sz="1400" b="0" i="1" dirty="0"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7" y="0"/>
            <a:ext cx="1240402" cy="4066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42" y="5972174"/>
            <a:ext cx="12382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apache.org/" TargetMode="External"/><Relationship Id="rId2" Type="http://schemas.openxmlformats.org/officeDocument/2006/relationships/hyperlink" Target="http://gradle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microsoft.com/en-us/download/details.aspx?id=4240" TargetMode="External"/><Relationship Id="rId4" Type="http://schemas.openxmlformats.org/officeDocument/2006/relationships/hyperlink" Target="http://jenkins-ci.org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748" y="515247"/>
            <a:ext cx="6973294" cy="1256109"/>
          </a:xfrm>
        </p:spPr>
        <p:txBody>
          <a:bodyPr>
            <a:normAutofit fontScale="90000"/>
          </a:bodyPr>
          <a:lstStyle/>
          <a:p>
            <a:r>
              <a:rPr lang="en-US" dirty="0"/>
              <a:t>Achieving Multiple Tool and Technology Build Automation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398" y="2250219"/>
            <a:ext cx="5335325" cy="168678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459" b="1" dirty="0" smtClean="0">
                <a:solidFill>
                  <a:srgbClr val="0083C1"/>
                </a:solidFill>
              </a:rPr>
              <a:t>Tom Canova</a:t>
            </a:r>
          </a:p>
          <a:p>
            <a:pPr algn="r"/>
            <a:endParaRPr lang="en-US" sz="1600" dirty="0" smtClean="0"/>
          </a:p>
          <a:p>
            <a:pPr algn="r"/>
            <a:endParaRPr lang="en-US" sz="1600" dirty="0"/>
          </a:p>
          <a:p>
            <a:r>
              <a:rPr lang="en-US" sz="1600" dirty="0" smtClean="0">
                <a:solidFill>
                  <a:srgbClr val="0083C1"/>
                </a:solidFill>
              </a:rPr>
              <a:t>http</a:t>
            </a:r>
            <a:r>
              <a:rPr lang="en-US" sz="1600" dirty="0">
                <a:solidFill>
                  <a:srgbClr val="0083C1"/>
                </a:solidFill>
              </a:rPr>
              <a:t>://www.dell.com/us/enterprise</a:t>
            </a:r>
          </a:p>
        </p:txBody>
      </p:sp>
    </p:spTree>
    <p:extLst>
      <p:ext uri="{BB962C8B-B14F-4D97-AF65-F5344CB8AC3E}">
        <p14:creationId xmlns:p14="http://schemas.microsoft.com/office/powerpoint/2010/main" val="700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Some plugins we are using to tie our</a:t>
            </a:r>
            <a:br>
              <a:rPr lang="en-US" dirty="0" smtClean="0"/>
            </a:br>
            <a:r>
              <a:rPr lang="en-US" dirty="0" smtClean="0"/>
              <a:t>multiple technologies together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712" y="2398661"/>
            <a:ext cx="5708484" cy="330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tom_canova\AppData\Local\Microsoft\Windows\Temporary Internet Files\Content.IE5\L1PNDTHH\MC900280626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" y="717862"/>
            <a:ext cx="501650" cy="3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0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Jenkins further </a:t>
            </a:r>
            <a:r>
              <a:rPr lang="en-US" dirty="0" smtClean="0"/>
              <a:t>with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existing plugins won’t do it all</a:t>
            </a:r>
          </a:p>
          <a:p>
            <a:r>
              <a:rPr lang="en-US" dirty="0" smtClean="0"/>
              <a:t>Leverage a powerful language like groovy or ruby that works well with Jenkins</a:t>
            </a:r>
          </a:p>
          <a:p>
            <a:r>
              <a:rPr lang="en-US" dirty="0" smtClean="0"/>
              <a:t>Why Groovy</a:t>
            </a:r>
          </a:p>
          <a:p>
            <a:pPr lvl="1"/>
            <a:r>
              <a:rPr lang="en-US" dirty="0" smtClean="0"/>
              <a:t>Java ecosystem</a:t>
            </a:r>
          </a:p>
          <a:p>
            <a:pPr lvl="1"/>
            <a:r>
              <a:rPr lang="en-US" dirty="0" smtClean="0"/>
              <a:t>Java expertise</a:t>
            </a:r>
          </a:p>
          <a:p>
            <a:pPr lvl="1"/>
            <a:r>
              <a:rPr lang="en-US" dirty="0" smtClean="0"/>
              <a:t>Gradle, a Groovy DSL (alternative to </a:t>
            </a:r>
            <a:r>
              <a:rPr lang="en-US" dirty="0" err="1" smtClean="0"/>
              <a:t>Mvn+Ant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Jenkins API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2" y="422519"/>
            <a:ext cx="1637970" cy="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Jenkins further </a:t>
            </a:r>
            <a:r>
              <a:rPr lang="en-US" dirty="0" smtClean="0"/>
              <a:t>with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Traceability &amp; TFS, </a:t>
            </a:r>
            <a:r>
              <a:rPr lang="en-US" dirty="0" smtClean="0"/>
              <a:t>Subversion</a:t>
            </a:r>
            <a:r>
              <a:rPr lang="en-US" dirty="0"/>
              <a:t>, </a:t>
            </a:r>
            <a:r>
              <a:rPr lang="en-US" dirty="0" smtClean="0"/>
              <a:t>Jenkins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69" y="2166399"/>
            <a:ext cx="5181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2" y="422519"/>
            <a:ext cx="1637970" cy="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Taking Jenkins further </a:t>
            </a:r>
            <a:r>
              <a:rPr lang="en-US" sz="2900" dirty="0" smtClean="0"/>
              <a:t>with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Subversion Commit Comments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6984"/>
            <a:ext cx="9152676" cy="364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2" y="422519"/>
            <a:ext cx="1637970" cy="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Jenkins further </a:t>
            </a:r>
            <a:r>
              <a:rPr lang="en-US" dirty="0" smtClean="0"/>
              <a:t>with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TFS History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01924"/>
            <a:ext cx="8812213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2" y="422519"/>
            <a:ext cx="1637970" cy="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Jenkins further </a:t>
            </a:r>
            <a:r>
              <a:rPr lang="en-US" dirty="0" smtClean="0"/>
              <a:t>with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97805"/>
            <a:ext cx="9144001" cy="484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2" y="422519"/>
            <a:ext cx="1637970" cy="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Jobs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Plugins – don’t hardcode a script to point to a related jobs workspace to get artifacts</a:t>
            </a:r>
          </a:p>
          <a:p>
            <a:r>
              <a:rPr lang="en-US" dirty="0" smtClean="0"/>
              <a:t>Allow parallelism across nodes</a:t>
            </a:r>
          </a:p>
          <a:p>
            <a:r>
              <a:rPr lang="en-US" dirty="0" smtClean="0"/>
              <a:t>Divide/refactor large jobs along natural functional/technology boundaries</a:t>
            </a:r>
          </a:p>
          <a:p>
            <a:r>
              <a:rPr lang="en-US" dirty="0" smtClean="0"/>
              <a:t>Loose Coupling Fosters Reuse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63408"/>
            <a:ext cx="9056537" cy="209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tom_canova\AppData\Local\Microsoft\Windows\Temporary Internet Files\Content.IE5\L1PNDTHH\MC90038406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" y="686161"/>
            <a:ext cx="683100" cy="61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8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Jenkins is nice, but …</a:t>
            </a:r>
          </a:p>
          <a:p>
            <a:r>
              <a:rPr lang="en-US" dirty="0" smtClean="0"/>
              <a:t>Timely information delivery</a:t>
            </a:r>
          </a:p>
          <a:p>
            <a:r>
              <a:rPr lang="en-US" dirty="0" smtClean="0"/>
              <a:t>Consumable information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" y="3854145"/>
            <a:ext cx="9136043" cy="88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2" y="5140518"/>
            <a:ext cx="8485816" cy="60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Reusability and Maintainability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Target Multiple platform types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38" y="1892410"/>
            <a:ext cx="4584019" cy="372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875421"/>
            <a:ext cx="9144001" cy="98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C:\Users\tom_canova\AppData\Local\Microsoft\Windows\Temporary Internet Files\Content.IE5\QU12VJYK\MP900437207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1545"/>
            <a:ext cx="691970" cy="6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and Maintainability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Help another team to leverage</a:t>
            </a:r>
          </a:p>
          <a:p>
            <a:pPr lvl="1"/>
            <a:r>
              <a:rPr lang="en-US" dirty="0" smtClean="0"/>
              <a:t>sensitivity to code quality and documentation</a:t>
            </a:r>
          </a:p>
          <a:p>
            <a:pPr lvl="1"/>
            <a:r>
              <a:rPr lang="en-US" dirty="0" smtClean="0"/>
              <a:t>more people know and support/contribute</a:t>
            </a:r>
          </a:p>
          <a:p>
            <a:pPr lvl="1"/>
            <a:r>
              <a:rPr lang="en-US" dirty="0" smtClean="0"/>
              <a:t>consider a Jenkins plugin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3685"/>
            <a:ext cx="9127198" cy="236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_canova\AppData\Local\Microsoft\Windows\Temporary Internet Files\Content.IE5\QU12VJYK\MP90043720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1545"/>
            <a:ext cx="691970" cy="6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Multiple Tool Technology Challenge</a:t>
            </a:r>
          </a:p>
          <a:p>
            <a:r>
              <a:rPr lang="en-US" dirty="0" smtClean="0"/>
              <a:t>The Ultimate Automation Goal</a:t>
            </a:r>
          </a:p>
          <a:p>
            <a:r>
              <a:rPr lang="en-US" dirty="0" smtClean="0"/>
              <a:t>Automation Tips and Techniques</a:t>
            </a:r>
          </a:p>
          <a:p>
            <a:r>
              <a:rPr lang="en-US" dirty="0" smtClean="0"/>
              <a:t>Gradle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and Maintainability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Refactor and Iterate</a:t>
            </a:r>
          </a:p>
          <a:p>
            <a:pPr lvl="1"/>
            <a:r>
              <a:rPr lang="en-US" dirty="0" err="1" smtClean="0"/>
              <a:t>Paramaterize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09" y="2516699"/>
            <a:ext cx="6742113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_canova\AppData\Local\Microsoft\Windows\Temporary Internet Files\Content.IE5\QU12VJYK\MP90043720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1545"/>
            <a:ext cx="691970" cy="6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6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 and Maintainability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Refactor and Iterate</a:t>
            </a:r>
          </a:p>
          <a:p>
            <a:pPr lvl="1"/>
            <a:r>
              <a:rPr lang="en-US" dirty="0" smtClean="0"/>
              <a:t>Leverage new plugins and technologies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571750"/>
            <a:ext cx="82105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_canova\AppData\Local\Microsoft\Windows\Temporary Internet Files\Content.IE5\QU12VJYK\MP90043720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1545"/>
            <a:ext cx="691970" cy="6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Tasks – ‘Public’ </a:t>
            </a:r>
            <a:r>
              <a:rPr lang="en-US" dirty="0" err="1" smtClean="0"/>
              <a:t>api</a:t>
            </a:r>
            <a:r>
              <a:rPr lang="en-US" dirty="0" smtClean="0"/>
              <a:t> for your script</a:t>
            </a:r>
          </a:p>
          <a:p>
            <a:r>
              <a:rPr lang="en-US" dirty="0" smtClean="0"/>
              <a:t>Task dependency management</a:t>
            </a:r>
          </a:p>
          <a:p>
            <a:r>
              <a:rPr lang="en-US" dirty="0" smtClean="0"/>
              <a:t>Library dependency management</a:t>
            </a:r>
          </a:p>
          <a:p>
            <a:r>
              <a:rPr lang="en-US" dirty="0" smtClean="0"/>
              <a:t>Use Groovy</a:t>
            </a:r>
          </a:p>
          <a:p>
            <a:r>
              <a:rPr lang="en-US" dirty="0" smtClean="0"/>
              <a:t>Tasks </a:t>
            </a:r>
            <a:r>
              <a:rPr lang="en-US" dirty="0" err="1" smtClean="0"/>
              <a:t>vs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Configuration Phase/Execution Phase</a:t>
            </a:r>
          </a:p>
          <a:p>
            <a:r>
              <a:rPr lang="en-US" dirty="0" smtClean="0"/>
              <a:t>Embedded ANT</a:t>
            </a:r>
          </a:p>
          <a:p>
            <a:r>
              <a:rPr lang="en-US" dirty="0" smtClean="0"/>
              <a:t>Plugins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Self Documenting Configuration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4" y="1968238"/>
            <a:ext cx="9026065" cy="358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5" y="5199616"/>
            <a:ext cx="6869927" cy="782023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br>
              <a:rPr lang="en-US" dirty="0" smtClean="0"/>
            </a:br>
            <a:r>
              <a:rPr lang="en-US" sz="2000" b="1" dirty="0" smtClean="0">
                <a:solidFill>
                  <a:srgbClr val="00B050"/>
                </a:solidFill>
              </a:rPr>
              <a:t>Project Level Configuration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B050"/>
                </a:solidFill>
              </a:rPr>
              <a:t>Task Level Configuration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B050"/>
                </a:solidFill>
              </a:rPr>
              <a:t>Method Level Configuration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B050"/>
                </a:solidFill>
              </a:rPr>
              <a:t>Test Results Confirmation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5" y="2069617"/>
            <a:ext cx="7877424" cy="397276"/>
          </a:xfrm>
          <a:prstGeom prst="rect">
            <a:avLst/>
          </a:prstGeom>
          <a:noFill/>
          <a:ln w="1270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5" y="3014497"/>
            <a:ext cx="7825795" cy="762105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4" y="4240321"/>
            <a:ext cx="7289429" cy="386561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2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and How To Fail Quietly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4" y="2226945"/>
            <a:ext cx="46291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4" y="3927324"/>
            <a:ext cx="2867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Leverage Groovy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957513"/>
            <a:ext cx="74009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3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Tasks of type Exec</a:t>
            </a:r>
          </a:p>
          <a:p>
            <a:pPr lvl="1"/>
            <a:r>
              <a:rPr lang="en-US" dirty="0" smtClean="0"/>
              <a:t>Good when:</a:t>
            </a:r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# Calls Known at Scripting 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b="1" dirty="0" smtClean="0">
                <a:solidFill>
                  <a:srgbClr val="00B050"/>
                </a:solidFill>
              </a:rPr>
              <a:t># Calls Known at Configuration Time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1" y="684213"/>
            <a:ext cx="491698" cy="511632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6" y="2637845"/>
            <a:ext cx="5465710" cy="125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6" y="4452110"/>
            <a:ext cx="5870105" cy="79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607" y="5822508"/>
            <a:ext cx="6189359" cy="20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Gradle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/>
            </a:r>
            <a:br>
              <a:rPr lang="en-US" dirty="0" smtClean="0">
                <a:solidFill>
                  <a:srgbClr val="00B050"/>
                </a:solidFill>
                <a:hlinkClick r:id="rId2"/>
              </a:rPr>
            </a:br>
            <a:r>
              <a:rPr lang="en-US" dirty="0" smtClean="0">
                <a:solidFill>
                  <a:srgbClr val="00B050"/>
                </a:solidFill>
                <a:hlinkClick r:id="rId2"/>
              </a:rPr>
              <a:t>http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://gradle.org</a:t>
            </a:r>
            <a:r>
              <a:rPr lang="en-US" dirty="0" smtClean="0">
                <a:solidFill>
                  <a:srgbClr val="00B050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Subversion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hlinkClick r:id="rId3"/>
              </a:rPr>
              <a:t>http://subversion.apache.org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Jenkins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hlinkClick r:id="rId4"/>
              </a:rPr>
              <a:t>http://jenkins-ci.org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Microsoft TFS Team Explorer Everywhere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>
                <a:hlinkClick r:id="rId5"/>
              </a:rPr>
              <a:t>http://www.microsoft.com/en-us/download/details.aspx?id=4240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2291" name="Picture 3" descr="C:\Users\tom_canova\AppData\Local\Microsoft\Windows\Temporary Internet Files\Content.IE5\BH1Z13E9\MC90043156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68922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Co-op student on Space Shuttle verification team in 80’s</a:t>
            </a:r>
          </a:p>
          <a:p>
            <a:r>
              <a:rPr lang="en-US" dirty="0" smtClean="0"/>
              <a:t>Started java development in the 90’s while working at a major oil company</a:t>
            </a:r>
          </a:p>
          <a:p>
            <a:r>
              <a:rPr lang="en-US" dirty="0" smtClean="0"/>
              <a:t>Developed balance transfer internet application at major bank in 2000</a:t>
            </a:r>
          </a:p>
          <a:p>
            <a:r>
              <a:rPr lang="en-US" dirty="0" smtClean="0"/>
              <a:t>Development Lead/Manager, Build Team Manager, Architect, SW </a:t>
            </a:r>
            <a:r>
              <a:rPr lang="en-US" dirty="0" err="1" smtClean="0"/>
              <a:t>Eng</a:t>
            </a:r>
            <a:r>
              <a:rPr lang="en-US" dirty="0" smtClean="0"/>
              <a:t> in 2000s</a:t>
            </a:r>
          </a:p>
          <a:p>
            <a:r>
              <a:rPr lang="en-US" dirty="0" smtClean="0"/>
              <a:t>Build Automation Engineer @ Dell supporting new product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Multiple Tool Technology Challenge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vendor paradise … </a:t>
            </a:r>
          </a:p>
          <a:p>
            <a:r>
              <a:rPr lang="en-US" dirty="0" smtClean="0"/>
              <a:t>The right tool for the right job</a:t>
            </a:r>
          </a:p>
          <a:p>
            <a:r>
              <a:rPr lang="en-US" dirty="0" smtClean="0"/>
              <a:t>Legacy/inherited tools/technologies</a:t>
            </a:r>
          </a:p>
          <a:p>
            <a:r>
              <a:rPr lang="en-US" dirty="0" smtClean="0"/>
              <a:t>Some technologies in our build technology stack</a:t>
            </a:r>
          </a:p>
          <a:p>
            <a:pPr lvl="1"/>
            <a:r>
              <a:rPr lang="en-US" dirty="0" smtClean="0"/>
              <a:t>ant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Jenkins</a:t>
            </a:r>
          </a:p>
          <a:p>
            <a:pPr lvl="1"/>
            <a:r>
              <a:rPr lang="en-US" dirty="0" smtClean="0"/>
              <a:t>Microsoft TFS</a:t>
            </a:r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err="1" smtClean="0"/>
              <a:t>Findbugs</a:t>
            </a:r>
            <a:r>
              <a:rPr lang="en-US" dirty="0" smtClean="0"/>
              <a:t> and Security Static Analysis Tools</a:t>
            </a:r>
            <a:endParaRPr lang="en-US" dirty="0" smtClean="0"/>
          </a:p>
          <a:p>
            <a:pPr lvl="1"/>
            <a:r>
              <a:rPr lang="en-US" dirty="0" err="1" smtClean="0"/>
              <a:t>OpenSuse</a:t>
            </a:r>
            <a:r>
              <a:rPr lang="en-US" dirty="0" smtClean="0"/>
              <a:t> Build Services (OBS)</a:t>
            </a:r>
          </a:p>
          <a:p>
            <a:pPr lvl="1"/>
            <a:r>
              <a:rPr lang="en-US" dirty="0" smtClean="0"/>
              <a:t>various </a:t>
            </a:r>
            <a:r>
              <a:rPr lang="en-US" dirty="0" err="1" smtClean="0"/>
              <a:t>VMWare</a:t>
            </a:r>
            <a:r>
              <a:rPr lang="en-US" dirty="0" smtClean="0"/>
              <a:t> products</a:t>
            </a:r>
          </a:p>
          <a:p>
            <a:pPr lvl="1"/>
            <a:r>
              <a:rPr lang="en-US" dirty="0" err="1" smtClean="0"/>
              <a:t>linux</a:t>
            </a:r>
            <a:r>
              <a:rPr lang="en-US" dirty="0" smtClean="0"/>
              <a:t> shell scripts, yum, etc…</a:t>
            </a:r>
          </a:p>
          <a:p>
            <a:pPr lvl="1"/>
            <a:r>
              <a:rPr lang="en-US" dirty="0" err="1" smtClean="0"/>
              <a:t>gradle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ultimate automation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Increase productivity and quality in the product being developed</a:t>
            </a:r>
          </a:p>
          <a:p>
            <a:pPr lvl="1"/>
            <a:r>
              <a:rPr lang="en-US" dirty="0" smtClean="0"/>
              <a:t>limit manual tasks to the creative tasks involved in creating the product</a:t>
            </a:r>
          </a:p>
          <a:p>
            <a:pPr lvl="1"/>
            <a:r>
              <a:rPr lang="en-US" dirty="0" smtClean="0"/>
              <a:t>provide timely and effective communication</a:t>
            </a:r>
          </a:p>
          <a:p>
            <a:pPr lvl="1"/>
            <a:r>
              <a:rPr lang="en-US" dirty="0" smtClean="0"/>
              <a:t>support quality thru repeatability, automated testing, automated code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Tips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</a:p>
          <a:p>
            <a:r>
              <a:rPr lang="en-US" dirty="0" smtClean="0"/>
              <a:t>Jenkins Plugins</a:t>
            </a:r>
          </a:p>
          <a:p>
            <a:r>
              <a:rPr lang="en-US" dirty="0" smtClean="0"/>
              <a:t>Taking Jenkins further with Groovy</a:t>
            </a:r>
          </a:p>
          <a:p>
            <a:r>
              <a:rPr lang="en-US" dirty="0" smtClean="0"/>
              <a:t>Loosely coupled jobs</a:t>
            </a:r>
          </a:p>
          <a:p>
            <a:r>
              <a:rPr lang="en-US" dirty="0" smtClean="0"/>
              <a:t>Effective Communication</a:t>
            </a:r>
          </a:p>
          <a:p>
            <a:r>
              <a:rPr lang="en-US" dirty="0" smtClean="0"/>
              <a:t>Reusability and Maintainability Tips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Test outside of Jenkins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097"/>
            <a:ext cx="34861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895" y="2647784"/>
            <a:ext cx="5130030" cy="4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:\Users\tom_canova\AppData\Local\Microsoft\Windows\Temporary Internet Files\Content.IE5\QU12VJYK\MC900280812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" y="643819"/>
            <a:ext cx="598584" cy="6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Jenkins Test Environment Options</a:t>
            </a:r>
          </a:p>
          <a:p>
            <a:pPr lvl="1"/>
            <a:r>
              <a:rPr lang="en-US" dirty="0" smtClean="0"/>
              <a:t>Sandbox Jobs to test Jenkins changes </a:t>
            </a:r>
            <a:br>
              <a:rPr lang="en-US" dirty="0" smtClean="0"/>
            </a:br>
            <a:r>
              <a:rPr lang="en-US" dirty="0" smtClean="0"/>
              <a:t>without impacting execution of live jobs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20" y="2811504"/>
            <a:ext cx="43053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_canova\AppData\Local\Microsoft\Windows\Temporary Internet Files\Content.IE5\QU12VJYK\MC90028081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" y="643819"/>
            <a:ext cx="598584" cy="6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 a Slave to isolate test load</a:t>
            </a:r>
            <a:br>
              <a:rPr lang="en-US" dirty="0" smtClean="0"/>
            </a:br>
            <a:r>
              <a:rPr lang="en-US" dirty="0" smtClean="0"/>
              <a:t>so automation changes that are</a:t>
            </a:r>
            <a:br>
              <a:rPr lang="en-US" dirty="0" smtClean="0"/>
            </a:br>
            <a:r>
              <a:rPr lang="en-US" dirty="0" smtClean="0"/>
              <a:t>being tested don’t have an adverse </a:t>
            </a:r>
            <a:br>
              <a:rPr lang="en-US" dirty="0" smtClean="0"/>
            </a:br>
            <a:r>
              <a:rPr lang="en-US" dirty="0" smtClean="0"/>
              <a:t>impact on your live jobs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74" y="2671638"/>
            <a:ext cx="4782615" cy="39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tom_canova\AppData\Local\Microsoft\Windows\Temporary Internet Files\Content.IE5\QU12VJYK\MC90028081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" y="643819"/>
            <a:ext cx="598584" cy="6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nkinsUserConference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JenkinsUserConference-2.potx</Template>
  <TotalTime>3679</TotalTime>
  <Words>479</Words>
  <Application>Microsoft Office PowerPoint</Application>
  <PresentationFormat>On-screen Show (4:3)</PresentationFormat>
  <Paragraphs>118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JenkinsUserConference-2</vt:lpstr>
      <vt:lpstr>Achieving Multiple Tool and Technology Build Automation Success</vt:lpstr>
      <vt:lpstr>Agenda</vt:lpstr>
      <vt:lpstr>Speaker Background</vt:lpstr>
      <vt:lpstr>The Multiple Tool Technology Challenge </vt:lpstr>
      <vt:lpstr>The ultimate automation goal</vt:lpstr>
      <vt:lpstr>Automation Tips and Techniques</vt:lpstr>
      <vt:lpstr>Test First</vt:lpstr>
      <vt:lpstr>Test First</vt:lpstr>
      <vt:lpstr>Test First</vt:lpstr>
      <vt:lpstr>Plugins</vt:lpstr>
      <vt:lpstr>Taking Jenkins further with </vt:lpstr>
      <vt:lpstr>Taking Jenkins further with </vt:lpstr>
      <vt:lpstr>Taking Jenkins further with</vt:lpstr>
      <vt:lpstr>Taking Jenkins further with </vt:lpstr>
      <vt:lpstr>Taking Jenkins further with </vt:lpstr>
      <vt:lpstr>Loosely Coupled Jobs and Scripts</vt:lpstr>
      <vt:lpstr>Effective Communication</vt:lpstr>
      <vt:lpstr>Reusability and Maintainability Tips</vt:lpstr>
      <vt:lpstr>Reusability and Maintainability Tips</vt:lpstr>
      <vt:lpstr>Reusability and Maintainability Tips</vt:lpstr>
      <vt:lpstr>Reusability and Maintainability Tips</vt:lpstr>
      <vt:lpstr>Gradle Features</vt:lpstr>
      <vt:lpstr>Gradle Techniques</vt:lpstr>
      <vt:lpstr>Gradle Techniques</vt:lpstr>
      <vt:lpstr>Gradle Techniques</vt:lpstr>
      <vt:lpstr>Gradle Techniques</vt:lpstr>
      <vt:lpstr>Gradle Techniques</vt:lpstr>
      <vt:lpstr>More Information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talk</dc:title>
  <dc:creator>Bac Dai</dc:creator>
  <cp:lastModifiedBy>Canova, Tom</cp:lastModifiedBy>
  <cp:revision>93</cp:revision>
  <dcterms:created xsi:type="dcterms:W3CDTF">2012-05-10T01:31:01Z</dcterms:created>
  <dcterms:modified xsi:type="dcterms:W3CDTF">2012-07-28T23:57:09Z</dcterms:modified>
</cp:coreProperties>
</file>