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13" r:id="rId2"/>
    <p:sldId id="375" r:id="rId3"/>
    <p:sldId id="376" r:id="rId4"/>
    <p:sldId id="379" r:id="rId5"/>
    <p:sldId id="378" r:id="rId6"/>
    <p:sldId id="377" r:id="rId7"/>
    <p:sldId id="370" r:id="rId8"/>
    <p:sldId id="371" r:id="rId9"/>
    <p:sldId id="372" r:id="rId10"/>
    <p:sldId id="373" r:id="rId11"/>
    <p:sldId id="374" r:id="rId12"/>
  </p:sldIdLst>
  <p:sldSz cx="9902825" cy="6858000"/>
  <p:notesSz cx="6799263" cy="9929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emke De Backere" initials="FD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00"/>
    <a:srgbClr val="CCCCFF"/>
    <a:srgbClr val="EAEAEA"/>
    <a:srgbClr val="F8F8F8"/>
    <a:srgbClr val="FFFF00"/>
    <a:srgbClr val="333399"/>
    <a:srgbClr val="FFFF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772" y="-72"/>
      </p:cViewPr>
      <p:guideLst>
        <p:guide orient="horz" pos="2160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882" y="-72"/>
      </p:cViewPr>
      <p:guideLst>
        <p:guide orient="horz" pos="2185"/>
        <p:guide pos="3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9-18T13:39:57.264" idx="4">
    <p:pos x="1226" y="2426"/>
    <p:text>Moet nog aangemaakt worden?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90" tIns="0" rIns="19290" bIns="0" numCol="1" anchor="t" anchorCtr="0" compatLnSpc="1">
            <a:prstTxWarp prst="textNoShape">
              <a:avLst/>
            </a:prstTxWarp>
          </a:bodyPr>
          <a:lstStyle>
            <a:lvl1pPr defTabSz="938213">
              <a:defRPr sz="1000" i="1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-1588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90" tIns="0" rIns="19290" bIns="0" numCol="1" anchor="t" anchorCtr="0" compatLnSpc="1">
            <a:prstTxWarp prst="textNoShape">
              <a:avLst/>
            </a:prstTxWarp>
          </a:bodyPr>
          <a:lstStyle>
            <a:lvl1pPr algn="r" defTabSz="938213">
              <a:defRPr sz="1000" i="1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431338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90" tIns="0" rIns="19290" bIns="0" numCol="1" anchor="b" anchorCtr="0" compatLnSpc="1">
            <a:prstTxWarp prst="textNoShape">
              <a:avLst/>
            </a:prstTxWarp>
          </a:bodyPr>
          <a:lstStyle>
            <a:lvl1pPr defTabSz="938213">
              <a:defRPr sz="1000" i="1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90" tIns="0" rIns="19290" bIns="0" numCol="1" anchor="b" anchorCtr="0" compatLnSpc="1">
            <a:prstTxWarp prst="textNoShape">
              <a:avLst/>
            </a:prstTxWarp>
          </a:bodyPr>
          <a:lstStyle>
            <a:lvl1pPr algn="r" defTabSz="938213">
              <a:defRPr sz="1000" i="1">
                <a:latin typeface="Times New Roman" pitchFamily="18" charset="0"/>
              </a:defRPr>
            </a:lvl1pPr>
          </a:lstStyle>
          <a:p>
            <a:fld id="{C4E0FDF4-4C31-4A6F-A840-4899352B760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553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1638" y="555625"/>
            <a:ext cx="6026150" cy="41735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90" tIns="0" rIns="19290" bIns="0" numCol="1" anchor="t" anchorCtr="0" compatLnSpc="1">
            <a:prstTxWarp prst="textNoShape">
              <a:avLst/>
            </a:prstTxWarp>
          </a:bodyPr>
          <a:lstStyle>
            <a:lvl1pPr defTabSz="938213">
              <a:defRPr sz="1000" i="1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-1588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90" tIns="0" rIns="19290" bIns="0" numCol="1" anchor="t" anchorCtr="0" compatLnSpc="1">
            <a:prstTxWarp prst="textNoShape">
              <a:avLst/>
            </a:prstTxWarp>
          </a:bodyPr>
          <a:lstStyle>
            <a:lvl1pPr algn="r" defTabSz="938213">
              <a:defRPr sz="1000" i="1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36550" y="4886325"/>
            <a:ext cx="6135688" cy="458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35" tIns="48225" rIns="93235" bIns="482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Line 10"/>
          <p:cNvSpPr>
            <a:spLocks noChangeShapeType="1"/>
          </p:cNvSpPr>
          <p:nvPr/>
        </p:nvSpPr>
        <p:spPr bwMode="auto">
          <a:xfrm>
            <a:off x="450850" y="9598025"/>
            <a:ext cx="604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53488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271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60375" algn="l" defTabSz="9271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20750" algn="just" defTabSz="9271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81125" algn="just" defTabSz="9271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41500" algn="just" defTabSz="9271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Welke</a:t>
            </a:r>
            <a:r>
              <a:rPr lang="en-US" dirty="0" smtClean="0"/>
              <a:t> software </a:t>
            </a:r>
            <a:r>
              <a:rPr lang="en-US" dirty="0" err="1" smtClean="0"/>
              <a:t>componenten</a:t>
            </a:r>
            <a:r>
              <a:rPr lang="en-US" dirty="0" smtClean="0"/>
              <a:t> </a:t>
            </a:r>
            <a:r>
              <a:rPr lang="en-US" dirty="0" err="1" smtClean="0"/>
              <a:t>beschouwen</a:t>
            </a:r>
            <a:r>
              <a:rPr lang="en-US" dirty="0" smtClean="0"/>
              <a:t> we in </a:t>
            </a:r>
            <a:r>
              <a:rPr lang="en-US" dirty="0" err="1" smtClean="0"/>
              <a:t>mijn</a:t>
            </a:r>
            <a:r>
              <a:rPr lang="en-US" dirty="0" smtClean="0"/>
              <a:t> team:</a:t>
            </a:r>
          </a:p>
          <a:p>
            <a:pPr marL="172033" indent="-172033">
              <a:buFontTx/>
              <a:buChar char="-"/>
              <a:defRPr/>
            </a:pPr>
            <a:r>
              <a:rPr lang="en-US" dirty="0" smtClean="0"/>
              <a:t>software in datacenters, </a:t>
            </a:r>
            <a:r>
              <a:rPr lang="en-US" dirty="0" err="1" smtClean="0"/>
              <a:t>dankzij</a:t>
            </a:r>
            <a:r>
              <a:rPr lang="en-US" dirty="0" smtClean="0"/>
              <a:t> de </a:t>
            </a:r>
            <a:r>
              <a:rPr lang="en-US" dirty="0" err="1" smtClean="0"/>
              <a:t>recente</a:t>
            </a:r>
            <a:r>
              <a:rPr lang="en-US" dirty="0" smtClean="0"/>
              <a:t> </a:t>
            </a:r>
            <a:r>
              <a:rPr lang="en-US" dirty="0" err="1" smtClean="0"/>
              <a:t>opkomst</a:t>
            </a:r>
            <a:r>
              <a:rPr lang="en-US" dirty="0" smtClean="0"/>
              <a:t> van cloud computing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meer</a:t>
            </a:r>
            <a:r>
              <a:rPr lang="en-US" dirty="0" smtClean="0"/>
              <a:t> en </a:t>
            </a:r>
            <a:r>
              <a:rPr lang="en-US" dirty="0" err="1" smtClean="0"/>
              <a:t>meer</a:t>
            </a:r>
            <a:r>
              <a:rPr lang="en-US" dirty="0" smtClean="0"/>
              <a:t> software in datacenters </a:t>
            </a:r>
            <a:r>
              <a:rPr lang="en-US" dirty="0" err="1" smtClean="0"/>
              <a:t>uitgevoerd</a:t>
            </a:r>
            <a:endParaRPr lang="en-US" dirty="0" smtClean="0"/>
          </a:p>
          <a:p>
            <a:pPr marL="172033" indent="-172033">
              <a:buFontTx/>
              <a:buChar char="-"/>
              <a:defRPr/>
            </a:pPr>
            <a:r>
              <a:rPr lang="en-US" dirty="0" smtClean="0"/>
              <a:t>op smart phones en tablets</a:t>
            </a:r>
          </a:p>
          <a:p>
            <a:pPr marL="172033" indent="-172033">
              <a:buFontTx/>
              <a:buChar char="-"/>
              <a:defRPr/>
            </a:pPr>
            <a:r>
              <a:rPr lang="en-US" dirty="0" err="1" smtClean="0"/>
              <a:t>ook</a:t>
            </a:r>
            <a:r>
              <a:rPr lang="en-US" dirty="0" smtClean="0"/>
              <a:t> software in </a:t>
            </a:r>
            <a:r>
              <a:rPr lang="en-US" dirty="0" err="1" smtClean="0"/>
              <a:t>thuis</a:t>
            </a:r>
            <a:r>
              <a:rPr lang="en-US" dirty="0" smtClean="0"/>
              <a:t>- en </a:t>
            </a:r>
            <a:r>
              <a:rPr lang="en-US" dirty="0" err="1" smtClean="0"/>
              <a:t>bedrijfsnetwerken</a:t>
            </a:r>
            <a:r>
              <a:rPr lang="en-US" dirty="0" smtClean="0"/>
              <a:t>, </a:t>
            </a:r>
            <a:r>
              <a:rPr lang="en-US" dirty="0" err="1" smtClean="0"/>
              <a:t>bijvoorbeeld</a:t>
            </a:r>
            <a:r>
              <a:rPr lang="en-US" dirty="0" smtClean="0"/>
              <a:t> op </a:t>
            </a:r>
            <a:r>
              <a:rPr lang="en-US" dirty="0" err="1" smtClean="0"/>
              <a:t>een</a:t>
            </a:r>
            <a:r>
              <a:rPr lang="en-US" dirty="0" smtClean="0"/>
              <a:t> home gateway of set top box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digitale</a:t>
            </a:r>
            <a:r>
              <a:rPr lang="en-US" dirty="0" smtClean="0"/>
              <a:t> TV (in </a:t>
            </a:r>
            <a:r>
              <a:rPr lang="en-US" dirty="0" err="1" smtClean="0"/>
              <a:t>bedrijfsnetwerken</a:t>
            </a:r>
            <a:r>
              <a:rPr lang="en-US" dirty="0" smtClean="0"/>
              <a:t>: software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kennisbeheer</a:t>
            </a:r>
            <a:r>
              <a:rPr lang="en-US" dirty="0" smtClean="0"/>
              <a:t> – knowledge management)</a:t>
            </a:r>
          </a:p>
          <a:p>
            <a:pPr marL="172033" indent="-172033">
              <a:buFontTx/>
              <a:buChar char="-"/>
              <a:defRPr/>
            </a:pPr>
            <a:r>
              <a:rPr lang="en-US" dirty="0" smtClean="0"/>
              <a:t>software in </a:t>
            </a:r>
            <a:r>
              <a:rPr lang="en-US" dirty="0" err="1" smtClean="0"/>
              <a:t>hospitaalnetwerken</a:t>
            </a:r>
            <a:r>
              <a:rPr lang="en-US" dirty="0" smtClean="0"/>
              <a:t>, </a:t>
            </a:r>
            <a:r>
              <a:rPr lang="en-US" dirty="0" err="1" smtClean="0"/>
              <a:t>bijv</a:t>
            </a:r>
            <a:r>
              <a:rPr lang="en-US" dirty="0" smtClean="0"/>
              <a:t>. op de </a:t>
            </a:r>
            <a:r>
              <a:rPr lang="en-US" dirty="0" err="1" smtClean="0"/>
              <a:t>schermen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het bed van de </a:t>
            </a:r>
            <a:r>
              <a:rPr lang="en-US" dirty="0" err="1" smtClean="0"/>
              <a:t>patienten</a:t>
            </a:r>
            <a:r>
              <a:rPr lang="en-US" dirty="0" smtClean="0"/>
              <a:t> en op computers van de </a:t>
            </a:r>
            <a:r>
              <a:rPr lang="en-US" dirty="0" err="1" smtClean="0"/>
              <a:t>artsen</a:t>
            </a:r>
            <a:r>
              <a:rPr lang="en-US" dirty="0" smtClean="0"/>
              <a:t> en </a:t>
            </a:r>
            <a:r>
              <a:rPr lang="en-US" dirty="0" err="1" smtClean="0"/>
              <a:t>verplegend</a:t>
            </a:r>
            <a:r>
              <a:rPr lang="en-US" dirty="0" smtClean="0"/>
              <a:t> </a:t>
            </a:r>
            <a:r>
              <a:rPr lang="en-US" dirty="0" err="1" smtClean="0"/>
              <a:t>personeel</a:t>
            </a:r>
            <a:r>
              <a:rPr lang="en-US" dirty="0" smtClean="0"/>
              <a:t> om hen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ondersteunen</a:t>
            </a:r>
            <a:r>
              <a:rPr lang="en-US" dirty="0" smtClean="0"/>
              <a:t> in </a:t>
            </a:r>
            <a:r>
              <a:rPr lang="en-US" dirty="0" err="1" smtClean="0"/>
              <a:t>hun</a:t>
            </a:r>
            <a:r>
              <a:rPr lang="en-US" dirty="0" smtClean="0"/>
              <a:t> </a:t>
            </a:r>
            <a:r>
              <a:rPr lang="en-US" dirty="0" err="1" smtClean="0"/>
              <a:t>beslissingen</a:t>
            </a:r>
            <a:r>
              <a:rPr lang="en-US" dirty="0" smtClean="0"/>
              <a:t> </a:t>
            </a:r>
          </a:p>
          <a:p>
            <a:pPr marL="172033" indent="-172033">
              <a:buFontTx/>
              <a:buChar char="-"/>
              <a:defRPr/>
            </a:pPr>
            <a:r>
              <a:rPr lang="en-US" dirty="0" smtClean="0"/>
              <a:t>software in </a:t>
            </a:r>
            <a:r>
              <a:rPr lang="en-US" dirty="0" err="1" smtClean="0"/>
              <a:t>sensornetwerken</a:t>
            </a:r>
            <a:r>
              <a:rPr lang="en-US" dirty="0" smtClean="0"/>
              <a:t> (</a:t>
            </a:r>
            <a:r>
              <a:rPr lang="en-US" dirty="0" err="1" smtClean="0"/>
              <a:t>bijv</a:t>
            </a:r>
            <a:r>
              <a:rPr lang="en-US" dirty="0" smtClean="0"/>
              <a:t> smart cities) om </a:t>
            </a:r>
            <a:r>
              <a:rPr lang="en-US" dirty="0" err="1" smtClean="0"/>
              <a:t>snel</a:t>
            </a:r>
            <a:r>
              <a:rPr lang="en-US" dirty="0" smtClean="0"/>
              <a:t> data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kunnen</a:t>
            </a:r>
            <a:r>
              <a:rPr lang="en-US" dirty="0" smtClean="0"/>
              <a:t> </a:t>
            </a:r>
            <a:r>
              <a:rPr lang="en-US" dirty="0" err="1" smtClean="0"/>
              <a:t>aggregeren</a:t>
            </a:r>
            <a:r>
              <a:rPr lang="en-US" dirty="0" smtClean="0"/>
              <a:t>, </a:t>
            </a:r>
            <a:r>
              <a:rPr lang="en-US" dirty="0" err="1" smtClean="0"/>
              <a:t>verwerken</a:t>
            </a:r>
            <a:r>
              <a:rPr lang="en-US" dirty="0" smtClean="0"/>
              <a:t> en </a:t>
            </a:r>
            <a:r>
              <a:rPr lang="en-US" dirty="0" err="1" smtClean="0"/>
              <a:t>doorgeven</a:t>
            </a:r>
            <a:endParaRPr lang="en-US" dirty="0" smtClean="0"/>
          </a:p>
          <a:p>
            <a:pPr marL="172033" indent="-172033">
              <a:buFontTx/>
              <a:buChar char="-"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De </a:t>
            </a:r>
            <a:r>
              <a:rPr lang="en-US" dirty="0" err="1" smtClean="0"/>
              <a:t>sterkte</a:t>
            </a:r>
            <a:r>
              <a:rPr lang="en-US" dirty="0" smtClean="0"/>
              <a:t> en </a:t>
            </a:r>
            <a:r>
              <a:rPr lang="en-US" dirty="0" err="1" smtClean="0"/>
              <a:t>unieke</a:t>
            </a:r>
            <a:r>
              <a:rPr lang="en-US" dirty="0" smtClean="0"/>
              <a:t> van </a:t>
            </a:r>
            <a:r>
              <a:rPr lang="en-US" dirty="0" err="1" smtClean="0"/>
              <a:t>mijn</a:t>
            </a:r>
            <a:r>
              <a:rPr lang="en-US" dirty="0" smtClean="0"/>
              <a:t> team is </a:t>
            </a:r>
            <a:r>
              <a:rPr lang="en-US" dirty="0" err="1" smtClean="0"/>
              <a:t>dat</a:t>
            </a:r>
            <a:r>
              <a:rPr lang="en-US" dirty="0" smtClean="0"/>
              <a:t> we </a:t>
            </a:r>
            <a:r>
              <a:rPr lang="en-US" dirty="0" err="1" smtClean="0"/>
              <a:t>ook</a:t>
            </a:r>
            <a:r>
              <a:rPr lang="en-US" dirty="0" smtClean="0"/>
              <a:t> het </a:t>
            </a:r>
            <a:r>
              <a:rPr lang="en-US" dirty="0" err="1" smtClean="0"/>
              <a:t>netwerk</a:t>
            </a:r>
            <a:r>
              <a:rPr lang="en-US" dirty="0" smtClean="0"/>
              <a:t> in </a:t>
            </a:r>
            <a:r>
              <a:rPr lang="en-US" dirty="0" err="1" smtClean="0"/>
              <a:t>rekening</a:t>
            </a:r>
            <a:r>
              <a:rPr lang="en-US" dirty="0" smtClean="0"/>
              <a:t> </a:t>
            </a:r>
            <a:r>
              <a:rPr lang="en-US" dirty="0" err="1" smtClean="0"/>
              <a:t>brengen</a:t>
            </a:r>
            <a:r>
              <a:rPr lang="en-US" dirty="0" smtClean="0"/>
              <a:t> in de software </a:t>
            </a:r>
            <a:r>
              <a:rPr lang="en-US" dirty="0" err="1" smtClean="0"/>
              <a:t>componenten</a:t>
            </a:r>
            <a:r>
              <a:rPr lang="en-US" dirty="0" smtClean="0"/>
              <a:t> en </a:t>
            </a:r>
            <a:r>
              <a:rPr lang="en-US" dirty="0" err="1" smtClean="0"/>
              <a:t>ook</a:t>
            </a:r>
            <a:r>
              <a:rPr lang="en-US" dirty="0" smtClean="0"/>
              <a:t> het </a:t>
            </a:r>
            <a:r>
              <a:rPr lang="en-US" dirty="0" err="1" smtClean="0"/>
              <a:t>netwerk</a:t>
            </a:r>
            <a:r>
              <a:rPr lang="en-US" dirty="0" smtClean="0"/>
              <a:t> </a:t>
            </a:r>
            <a:r>
              <a:rPr lang="en-US" dirty="0" err="1" smtClean="0"/>
              <a:t>intelligenter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r>
              <a:rPr lang="en-US" dirty="0" smtClean="0"/>
              <a:t> door extra software </a:t>
            </a:r>
            <a:r>
              <a:rPr lang="en-US" dirty="0" err="1" smtClean="0"/>
              <a:t>componenten</a:t>
            </a:r>
            <a:r>
              <a:rPr lang="en-US" dirty="0" smtClean="0"/>
              <a:t> in het </a:t>
            </a:r>
            <a:r>
              <a:rPr lang="en-US" dirty="0" err="1" smtClean="0"/>
              <a:t>netwerk</a:t>
            </a:r>
            <a:r>
              <a:rPr lang="en-US" dirty="0" smtClean="0"/>
              <a:t> </a:t>
            </a:r>
            <a:r>
              <a:rPr lang="en-US" dirty="0" err="1" smtClean="0"/>
              <a:t>zelf</a:t>
            </a:r>
            <a:r>
              <a:rPr lang="en-US" dirty="0" smtClean="0"/>
              <a:t>. </a:t>
            </a:r>
          </a:p>
          <a:p>
            <a:pPr marL="172033" indent="-172033">
              <a:buFontTx/>
              <a:buChar char="-"/>
              <a:defRPr/>
            </a:pPr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50587" y="9431726"/>
            <a:ext cx="2947088" cy="496491"/>
          </a:xfrm>
          <a:prstGeom prst="rect">
            <a:avLst/>
          </a:prstGeom>
          <a:noFill/>
        </p:spPr>
        <p:txBody>
          <a:bodyPr lIns="91751" tIns="45875" rIns="91751" bIns="45875"/>
          <a:lstStyle/>
          <a:p>
            <a:fld id="{125EC24C-5B1C-47BC-B64D-E75EF5C673DE}" type="slidenum">
              <a:rPr lang="nl-NL" altLang="en-US" smtClean="0"/>
              <a:pPr/>
              <a:t>5</a:t>
            </a:fld>
            <a:endParaRPr lang="nl-NL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16925" cy="1470025"/>
          </a:xfr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1025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A7AE12-0792-4152-8060-44B0EB7628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FCD55B-DD35-4C9B-955E-E1C41F695C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0"/>
            <a:ext cx="2132013" cy="515938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248400" cy="515938"/>
          </a:xfr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463C6-B219-479F-B633-01C26ADEA5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4837E4-A30E-48E7-B8CF-8937C61708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692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692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AE64B1-0116-4CBB-967A-1E75189D79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0"/>
            <a:ext cx="1316038" cy="357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8438" y="0"/>
            <a:ext cx="1316037" cy="357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D363CD-7A83-457D-86E4-CE29744C64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5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788" y="1535113"/>
            <a:ext cx="43767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788" y="2174875"/>
            <a:ext cx="43767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63FE9C-DC5F-4368-A839-ED8D13B644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E059F2-E3ED-482F-809E-8E458F75C1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F3336E-6386-4C2D-A2B5-F4D5C501F6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7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1913" y="273050"/>
            <a:ext cx="553561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7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D596E-93E8-4641-BF42-1E47E4605D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042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042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042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D4588A-0CCC-4630-9360-775B611133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706688" y="38100"/>
            <a:ext cx="58261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278447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76200" y="533400"/>
            <a:ext cx="9750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978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/>
            </a:lvl1pPr>
          </a:lstStyle>
          <a:p>
            <a:fld id="{4632BD22-FDD7-47E5-AA62-B237E30D8F8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charset="0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charset="0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C188E03-A6C7-4F3A-855C-422F7A945546}" type="slidenum">
              <a:rPr lang="en-US"/>
              <a:pPr/>
              <a:t>1</a:t>
            </a:fld>
            <a:endParaRPr lang="en-US"/>
          </a:p>
        </p:txBody>
      </p:sp>
      <p:sp>
        <p:nvSpPr>
          <p:cNvPr id="15362" name="Text Box 16"/>
          <p:cNvSpPr txBox="1">
            <a:spLocks noChangeArrowheads="1"/>
          </p:cNvSpPr>
          <p:nvPr/>
        </p:nvSpPr>
        <p:spPr bwMode="auto">
          <a:xfrm>
            <a:off x="558924" y="1268413"/>
            <a:ext cx="9073008" cy="1446550"/>
          </a:xfrm>
          <a:prstGeom prst="rect">
            <a:avLst/>
          </a:prstGeom>
          <a:noFill/>
          <a:ln w="38100">
            <a:solidFill>
              <a:srgbClr val="0033CC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800" b="1" dirty="0" smtClean="0"/>
              <a:t>Parallel and Distributed Software </a:t>
            </a:r>
            <a:r>
              <a:rPr lang="en-US" sz="2800" b="1" dirty="0" smtClean="0"/>
              <a:t>Systems</a:t>
            </a:r>
            <a:endParaRPr lang="en-US" sz="3600" b="1" dirty="0"/>
          </a:p>
          <a:p>
            <a:endParaRPr lang="en-US" sz="1600" b="1" dirty="0" smtClean="0"/>
          </a:p>
          <a:p>
            <a:r>
              <a:rPr lang="en-US" sz="2800" b="1" dirty="0" smtClean="0"/>
              <a:t>(</a:t>
            </a:r>
            <a:r>
              <a:rPr lang="en-US" sz="2800" b="1" dirty="0" err="1" smtClean="0"/>
              <a:t>Parallelle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gedistribueerde</a:t>
            </a:r>
            <a:r>
              <a:rPr lang="en-US" sz="2800" b="1" dirty="0" smtClean="0"/>
              <a:t> </a:t>
            </a:r>
            <a:r>
              <a:rPr lang="en-US" sz="2800" b="1" dirty="0" smtClean="0"/>
              <a:t>s</a:t>
            </a:r>
            <a:r>
              <a:rPr lang="en-US" sz="2800" b="1" dirty="0" smtClean="0"/>
              <a:t>oftware </a:t>
            </a:r>
            <a:r>
              <a:rPr lang="en-US" sz="2800" b="1" dirty="0" err="1" smtClean="0"/>
              <a:t>systemen</a:t>
            </a:r>
            <a:r>
              <a:rPr lang="en-US" sz="2800" b="1" dirty="0" smtClean="0"/>
              <a:t>)</a:t>
            </a:r>
            <a:endParaRPr lang="en-US" sz="1600" b="1" dirty="0" smtClean="0"/>
          </a:p>
          <a:p>
            <a:endParaRPr lang="en-US" sz="1600" b="1" dirty="0"/>
          </a:p>
        </p:txBody>
      </p:sp>
      <p:sp>
        <p:nvSpPr>
          <p:cNvPr id="15363" name="Text Box 17"/>
          <p:cNvSpPr txBox="1">
            <a:spLocks noChangeArrowheads="1"/>
          </p:cNvSpPr>
          <p:nvPr/>
        </p:nvSpPr>
        <p:spPr bwMode="auto">
          <a:xfrm>
            <a:off x="3122613" y="3200400"/>
            <a:ext cx="5857116" cy="258532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b="1" dirty="0" err="1"/>
              <a:t>Universiteit</a:t>
            </a:r>
            <a:r>
              <a:rPr lang="en-US" sz="1800" b="1" dirty="0"/>
              <a:t> Gent</a:t>
            </a:r>
          </a:p>
          <a:p>
            <a:r>
              <a:rPr lang="en-US" sz="1800" b="1" dirty="0" err="1"/>
              <a:t>Faculteit</a:t>
            </a:r>
            <a:r>
              <a:rPr lang="en-US" sz="1800" b="1" dirty="0"/>
              <a:t> </a:t>
            </a:r>
            <a:r>
              <a:rPr lang="en-US" sz="1800" b="1" dirty="0" err="1"/>
              <a:t>Ingenieurswetenschappen</a:t>
            </a:r>
            <a:r>
              <a:rPr lang="en-US" sz="1800" b="1" dirty="0"/>
              <a:t> </a:t>
            </a:r>
            <a:r>
              <a:rPr lang="en-US" sz="1800" b="1" dirty="0" err="1"/>
              <a:t>en</a:t>
            </a:r>
            <a:r>
              <a:rPr lang="en-US" sz="1800" b="1" dirty="0"/>
              <a:t> </a:t>
            </a:r>
            <a:r>
              <a:rPr lang="en-US" sz="1800" b="1" dirty="0" err="1"/>
              <a:t>Architectuur</a:t>
            </a:r>
            <a:endParaRPr lang="en-US" sz="1800" b="1" dirty="0"/>
          </a:p>
          <a:p>
            <a:r>
              <a:rPr lang="en-US" sz="1800" dirty="0"/>
              <a:t>1ste master </a:t>
            </a:r>
            <a:r>
              <a:rPr lang="en-US" sz="1800" dirty="0" err="1"/>
              <a:t>computerwetenschappen</a:t>
            </a:r>
            <a:endParaRPr lang="en-US" sz="1800" dirty="0"/>
          </a:p>
          <a:p>
            <a:r>
              <a:rPr lang="en-US" sz="1800" dirty="0"/>
              <a:t>2de master </a:t>
            </a:r>
            <a:r>
              <a:rPr lang="en-US" sz="1800" dirty="0" err="1"/>
              <a:t>elektrotechniek</a:t>
            </a:r>
            <a:r>
              <a:rPr lang="en-US" sz="1800" dirty="0"/>
              <a:t> : ICT</a:t>
            </a:r>
          </a:p>
          <a:p>
            <a:endParaRPr lang="en-US" sz="1800" dirty="0"/>
          </a:p>
          <a:p>
            <a:r>
              <a:rPr lang="en-US" sz="1800" dirty="0" err="1"/>
              <a:t>Academiejaar</a:t>
            </a:r>
            <a:r>
              <a:rPr lang="en-US" sz="1800" dirty="0"/>
              <a:t> </a:t>
            </a:r>
            <a:r>
              <a:rPr lang="en-US" sz="1800" dirty="0" smtClean="0"/>
              <a:t>2014 </a:t>
            </a:r>
            <a:r>
              <a:rPr lang="en-US" sz="1800" dirty="0"/>
              <a:t>- </a:t>
            </a:r>
            <a:r>
              <a:rPr lang="en-US" sz="1800" dirty="0" smtClean="0"/>
              <a:t>2015</a:t>
            </a:r>
            <a:endParaRPr lang="en-US" sz="1800" dirty="0"/>
          </a:p>
          <a:p>
            <a:endParaRPr lang="en-US" sz="1800" dirty="0"/>
          </a:p>
          <a:p>
            <a:r>
              <a:rPr lang="en-US" sz="1800" b="1" dirty="0" smtClean="0"/>
              <a:t>Filip </a:t>
            </a:r>
            <a:r>
              <a:rPr lang="en-US" sz="1800" b="1" dirty="0"/>
              <a:t>DE </a:t>
            </a:r>
            <a:r>
              <a:rPr lang="en-US" sz="1800" b="1" dirty="0" smtClean="0"/>
              <a:t>TURCK</a:t>
            </a:r>
          </a:p>
          <a:p>
            <a:r>
              <a:rPr lang="en-US" sz="1800" b="1" dirty="0" smtClean="0"/>
              <a:t>Jan FOSTIER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2CA7976-B212-43D7-8027-BB0EF1050C08}" type="slidenum">
              <a:rPr lang="en-US"/>
              <a:pPr/>
              <a:t>10</a:t>
            </a:fld>
            <a:endParaRPr lang="en-US"/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83312" y="1556792"/>
            <a:ext cx="9464644" cy="32316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endParaRPr lang="en-US" dirty="0">
              <a:solidFill>
                <a:srgbClr val="FF0000"/>
              </a:solidFill>
              <a:latin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libri" pitchFamily="34" charset="0"/>
              </a:rPr>
              <a:t>before/during/after course lesson or lab session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Calibri" pitchFamily="34" charset="0"/>
              </a:rPr>
              <a:t>minerva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>
                <a:latin typeface="Calibri" pitchFamily="34" charset="0"/>
              </a:rPr>
              <a:t>f</a:t>
            </a:r>
            <a:r>
              <a:rPr lang="en-US" sz="3200" dirty="0" smtClean="0">
                <a:latin typeface="Calibri" pitchFamily="34" charset="0"/>
              </a:rPr>
              <a:t>orum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libri" pitchFamily="34" charset="0"/>
              </a:rPr>
              <a:t>email: </a:t>
            </a:r>
            <a:r>
              <a:rPr lang="en-US" sz="3200" u="sng" dirty="0" smtClean="0">
                <a:latin typeface="Calibri" pitchFamily="34" charset="0"/>
              </a:rPr>
              <a:t>pds@intec.ugent.be</a:t>
            </a:r>
            <a:endParaRPr lang="en-US" sz="3200" dirty="0">
              <a:latin typeface="Calibri" pitchFamily="34" charset="0"/>
            </a:endParaRPr>
          </a:p>
          <a:p>
            <a:pPr lvl="2"/>
            <a:endParaRPr lang="en-US" dirty="0">
              <a:latin typeface="Calibri" pitchFamily="34" charset="0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558800" y="30163"/>
            <a:ext cx="1943161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b="1" dirty="0" smtClean="0"/>
              <a:t>Questions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3"/>
          <p:cNvSpPr txBox="1">
            <a:spLocks noChangeArrowheads="1"/>
          </p:cNvSpPr>
          <p:nvPr/>
        </p:nvSpPr>
        <p:spPr bwMode="auto">
          <a:xfrm>
            <a:off x="558800" y="30163"/>
            <a:ext cx="3211513" cy="523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b="1"/>
              <a:t>Timing - Calendar</a:t>
            </a:r>
          </a:p>
        </p:txBody>
      </p:sp>
      <p:sp>
        <p:nvSpPr>
          <p:cNvPr id="22530" name="TextBox 5"/>
          <p:cNvSpPr txBox="1">
            <a:spLocks noChangeArrowheads="1"/>
          </p:cNvSpPr>
          <p:nvPr/>
        </p:nvSpPr>
        <p:spPr bwMode="auto">
          <a:xfrm>
            <a:off x="7687716" y="6165304"/>
            <a:ext cx="20367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Also on Minerva</a:t>
            </a:r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198756"/>
              </p:ext>
            </p:extLst>
          </p:nvPr>
        </p:nvGraphicFramePr>
        <p:xfrm>
          <a:off x="126876" y="692696"/>
          <a:ext cx="9649072" cy="5191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12168"/>
                <a:gridCol w="3456384"/>
                <a:gridCol w="4680520"/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10:00-12:45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14:30-17:15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Di 23 sept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Introduction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Di</a:t>
                      </a:r>
                      <a:r>
                        <a:rPr lang="nl-NL" baseline="0" dirty="0" smtClean="0"/>
                        <a:t> 30 sept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Modern</a:t>
                      </a:r>
                      <a:r>
                        <a:rPr lang="nl-NL" baseline="0" dirty="0" smtClean="0"/>
                        <a:t> Processors + HWA1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Di 7</a:t>
                      </a:r>
                      <a:r>
                        <a:rPr lang="nl-NL" baseline="0" dirty="0" smtClean="0"/>
                        <a:t> okt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Middleware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MPI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Di 14 okt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MPI + HWA2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Timing + </a:t>
                      </a:r>
                      <a:r>
                        <a:rPr lang="nl-NL" dirty="0" err="1" smtClean="0"/>
                        <a:t>Coordination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 smtClean="0"/>
                        <a:t>Do</a:t>
                      </a:r>
                      <a:r>
                        <a:rPr lang="nl-NL" b="1" baseline="0" dirty="0" smtClean="0"/>
                        <a:t> 23 okt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Exercise</a:t>
                      </a:r>
                      <a:r>
                        <a:rPr lang="nl-NL" baseline="0" dirty="0" smtClean="0"/>
                        <a:t> 1 MPI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Di 28 okt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Coordination</a:t>
                      </a:r>
                      <a:r>
                        <a:rPr lang="nl-NL" dirty="0" smtClean="0"/>
                        <a:t> + P2P + HWA3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Multithreading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Di 4 nov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Cloud computing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Exercise</a:t>
                      </a:r>
                      <a:r>
                        <a:rPr lang="nl-NL" dirty="0" smtClean="0"/>
                        <a:t> 2 </a:t>
                      </a:r>
                      <a:r>
                        <a:rPr lang="nl-NL" dirty="0" err="1" smtClean="0"/>
                        <a:t>Multithreading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Di 11 nov</a:t>
                      </a:r>
                      <a:endParaRPr lang="nl-N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nl-NL" sz="1400" i="1" dirty="0" smtClean="0"/>
                        <a:t>                                                              Holiday</a:t>
                      </a:r>
                      <a:endParaRPr lang="nl-NL" sz="1400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Di 18 nov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Lab 1 Enterprise Applications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Lab 1 Enterprise Applications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Di 25 nov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MapReduce</a:t>
                      </a:r>
                      <a:r>
                        <a:rPr lang="nl-NL" baseline="0" dirty="0" smtClean="0"/>
                        <a:t> + HWA4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Resource </a:t>
                      </a:r>
                      <a:r>
                        <a:rPr lang="nl-NL" dirty="0" err="1" smtClean="0"/>
                        <a:t>Allocation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Di 2 dec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Lab 2 Resource </a:t>
                      </a:r>
                      <a:r>
                        <a:rPr lang="nl-NL" dirty="0" err="1" smtClean="0"/>
                        <a:t>Allocation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Lab 2 Resource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Allocation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Di 9 dec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GPU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Di 16 dec</a:t>
                      </a:r>
                      <a:endParaRPr lang="nl-N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nl-NL" sz="1400" i="1" baseline="0" dirty="0" smtClean="0"/>
                        <a:t>                                                             Extra slot</a:t>
                      </a:r>
                      <a:endParaRPr lang="nl-NL" sz="1400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E2F1F6C-B986-4296-AC97-8FBCBB8C491E}" type="slidenum">
              <a:rPr lang="en-US"/>
              <a:pPr/>
              <a:t>2</a:t>
            </a:fld>
            <a:endParaRPr lang="en-US"/>
          </a:p>
        </p:txBody>
      </p:sp>
      <p:sp>
        <p:nvSpPr>
          <p:cNvPr id="17410" name="Text Box 3077"/>
          <p:cNvSpPr txBox="1">
            <a:spLocks noChangeArrowheads="1"/>
          </p:cNvSpPr>
          <p:nvPr/>
        </p:nvSpPr>
        <p:spPr bwMode="auto">
          <a:xfrm>
            <a:off x="630808" y="1030084"/>
            <a:ext cx="8785100" cy="30469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1. Learn and thoroughly understand concepts </a:t>
            </a:r>
            <a:r>
              <a:rPr lang="en-US" sz="2400" dirty="0"/>
              <a:t>regarding the different aspects of </a:t>
            </a:r>
            <a:r>
              <a:rPr lang="en-US" sz="2400" dirty="0" smtClean="0"/>
              <a:t>the design </a:t>
            </a:r>
            <a:r>
              <a:rPr lang="en-US" sz="2400" dirty="0"/>
              <a:t>and implementation of distributed software.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2. A </a:t>
            </a:r>
            <a:r>
              <a:rPr lang="en-US" sz="2400" dirty="0"/>
              <a:t>state-of-the-art overview of parallel and cloud computing systems, design </a:t>
            </a:r>
            <a:r>
              <a:rPr lang="en-US" sz="2400" dirty="0" smtClean="0"/>
              <a:t>of parallel </a:t>
            </a:r>
            <a:r>
              <a:rPr lang="en-US" sz="2400" dirty="0"/>
              <a:t>algorithms, software engineering specifically for these applications, </a:t>
            </a:r>
            <a:r>
              <a:rPr lang="en-US" sz="2400" dirty="0" smtClean="0"/>
              <a:t>and management </a:t>
            </a:r>
            <a:r>
              <a:rPr lang="en-US" sz="2400" dirty="0"/>
              <a:t>of high performance and cloud-based systems. </a:t>
            </a:r>
            <a:endParaRPr lang="en-US" sz="2400" dirty="0" smtClean="0"/>
          </a:p>
        </p:txBody>
      </p:sp>
      <p:sp>
        <p:nvSpPr>
          <p:cNvPr id="17411" name="Text Box 3078"/>
          <p:cNvSpPr txBox="1">
            <a:spLocks noChangeArrowheads="1"/>
          </p:cNvSpPr>
          <p:nvPr/>
        </p:nvSpPr>
        <p:spPr bwMode="auto">
          <a:xfrm>
            <a:off x="558800" y="30163"/>
            <a:ext cx="3311525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b="1" dirty="0"/>
              <a:t>Course Objectives</a:t>
            </a:r>
          </a:p>
        </p:txBody>
      </p:sp>
      <p:sp>
        <p:nvSpPr>
          <p:cNvPr id="6" name="Rectangle 3079"/>
          <p:cNvSpPr>
            <a:spLocks noChangeArrowheads="1"/>
          </p:cNvSpPr>
          <p:nvPr/>
        </p:nvSpPr>
        <p:spPr bwMode="auto">
          <a:xfrm>
            <a:off x="630932" y="4437112"/>
            <a:ext cx="8276729" cy="1938992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  <a:latin typeface="Calibri" pitchFamily="34" charset="0"/>
              </a:rPr>
              <a:t>Remarks:</a:t>
            </a:r>
          </a:p>
          <a:p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Calibri" pitchFamily="34" charset="0"/>
              </a:rPr>
              <a:t>) 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The emphasis is on the software side and on the different programming models.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alibri" pitchFamily="34" charset="0"/>
              </a:rPr>
              <a:t>2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) Hardware/architecture aspects </a:t>
            </a:r>
            <a:r>
              <a:rPr lang="en-US" b="1" dirty="0" smtClean="0">
                <a:solidFill>
                  <a:schemeClr val="bg1"/>
                </a:solidFill>
                <a:latin typeface="Calibri" pitchFamily="34" charset="0"/>
              </a:rPr>
              <a:t>are covered 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in other courses and are only used to the extent </a:t>
            </a:r>
            <a:r>
              <a:rPr lang="en-US" b="1" dirty="0" smtClean="0">
                <a:solidFill>
                  <a:schemeClr val="bg1"/>
                </a:solidFill>
                <a:latin typeface="Calibri" pitchFamily="34" charset="0"/>
              </a:rPr>
              <a:t>necessary to 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understand the impact on the software performance.</a:t>
            </a:r>
          </a:p>
        </p:txBody>
      </p:sp>
    </p:spTree>
    <p:extLst>
      <p:ext uri="{BB962C8B-B14F-4D97-AF65-F5344CB8AC3E}">
        <p14:creationId xmlns:p14="http://schemas.microsoft.com/office/powerpoint/2010/main" val="387808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885" y="44624"/>
            <a:ext cx="3888432" cy="477838"/>
          </a:xfrm>
        </p:spPr>
        <p:txBody>
          <a:bodyPr/>
          <a:lstStyle/>
          <a:p>
            <a:pPr algn="l"/>
            <a:r>
              <a:rPr lang="en-US" b="1" dirty="0" smtClean="0"/>
              <a:t>Distributed Software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059F2-E3ED-482F-809E-8E458F75C1F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4908" y="647978"/>
            <a:ext cx="828092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Communication between software components on different machines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1. to enable resource sharing</a:t>
            </a:r>
          </a:p>
          <a:p>
            <a:r>
              <a:rPr lang="en-US" dirty="0"/>
              <a:t>	</a:t>
            </a:r>
            <a:r>
              <a:rPr lang="en-US" dirty="0" smtClean="0"/>
              <a:t>2. to improve scalability</a:t>
            </a:r>
          </a:p>
          <a:p>
            <a:r>
              <a:rPr lang="en-US" dirty="0"/>
              <a:t>	</a:t>
            </a:r>
            <a:r>
              <a:rPr lang="en-US" dirty="0" smtClean="0"/>
              <a:t>3. to provide fault tolerance</a:t>
            </a:r>
          </a:p>
          <a:p>
            <a:endParaRPr lang="en-US" dirty="0"/>
          </a:p>
        </p:txBody>
      </p:sp>
      <p:pic>
        <p:nvPicPr>
          <p:cNvPr id="7170" name="Picture 2" descr="http://people.idsia.ch/%7Egianni/SwarmRobotics/swarm_navigation/start-double-chai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885" y="4026814"/>
            <a:ext cx="3312368" cy="1861277"/>
          </a:xfrm>
          <a:prstGeom prst="rect">
            <a:avLst/>
          </a:prstGeom>
        </p:spPr>
      </p:pic>
      <p:pic>
        <p:nvPicPr>
          <p:cNvPr id="7174" name="Picture 6" descr="http://www.control4.com/files/large/b9d80879aba75c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9264" y="3717032"/>
            <a:ext cx="2808312" cy="2480841"/>
          </a:xfrm>
          <a:prstGeom prst="rect">
            <a:avLst/>
          </a:prstGeom>
          <a:noFill/>
        </p:spPr>
      </p:pic>
      <p:pic>
        <p:nvPicPr>
          <p:cNvPr id="7176" name="Picture 8" descr="http://s3.amazonaws.com/digitaltrends-uploads-prod/2014/01/Internet-of-Thing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35588" y="1628799"/>
            <a:ext cx="3168352" cy="2113641"/>
          </a:xfrm>
          <a:prstGeom prst="rect">
            <a:avLst/>
          </a:prstGeom>
          <a:noFill/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35588" y="4020765"/>
            <a:ext cx="3213805" cy="1873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3283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059F2-E3ED-482F-809E-8E458F75C1F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2" descr="E:\cursus_ODS\fig\soa_examp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1412" y="1988840"/>
            <a:ext cx="4518951" cy="2551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jee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" y="1772816"/>
            <a:ext cx="4608512" cy="3125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884" y="0"/>
            <a:ext cx="4464496" cy="477838"/>
          </a:xfrm>
        </p:spPr>
        <p:txBody>
          <a:bodyPr/>
          <a:lstStyle/>
          <a:p>
            <a:pPr algn="l"/>
            <a:r>
              <a:rPr lang="en-US" b="1" dirty="0" smtClean="0"/>
              <a:t>Distributed Software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0"/>
          <p:cNvPicPr>
            <a:picLocks noChangeAspect="1"/>
          </p:cNvPicPr>
          <p:nvPr/>
        </p:nvPicPr>
        <p:blipFill>
          <a:blip r:embed="rId3" cstate="print"/>
          <a:srcRect b="7423"/>
          <a:stretch>
            <a:fillRect/>
          </a:stretch>
        </p:blipFill>
        <p:spPr bwMode="auto">
          <a:xfrm>
            <a:off x="3345642" y="2924175"/>
            <a:ext cx="2671700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SkyZhone-diagram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21275" y="1017589"/>
            <a:ext cx="2807519" cy="165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996" name="Picture 4" descr="http://startofsomethingbeautiful.files.wordpress.com/2011/02/jpeg-diagram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45642" y="4624388"/>
            <a:ext cx="2463672" cy="175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998" name="Picture 6" descr="http://www.medicorimaging.com/images/resource/UNLV%20network%20diagram.jpg"/>
          <p:cNvPicPr>
            <a:picLocks noChangeAspect="1" noChangeArrowheads="1"/>
          </p:cNvPicPr>
          <p:nvPr/>
        </p:nvPicPr>
        <p:blipFill>
          <a:blip r:embed="rId6" cstate="print"/>
          <a:srcRect t="6203"/>
          <a:stretch>
            <a:fillRect/>
          </a:stretch>
        </p:blipFill>
        <p:spPr bwMode="auto">
          <a:xfrm>
            <a:off x="182239" y="2924176"/>
            <a:ext cx="2663104" cy="175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4" name="Picture 2" descr="http://top10bestreview.com/wp-content/uploads/2013/12/A-Smartphone-or-Tablet-for-21st-birthday-gift-idea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67214" y="4149725"/>
            <a:ext cx="1994319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994" name="Picture 2" descr="https://encrypted-tbn3.gstatic.com/images?q=tbn:ANd9GcQWaUlWbxJyewda-517JtafIAujDsjiAqmCmenJBB2J2j9gqMk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89850" y="1844676"/>
            <a:ext cx="2712961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itle 1"/>
          <p:cNvSpPr>
            <a:spLocks noGrp="1"/>
          </p:cNvSpPr>
          <p:nvPr>
            <p:ph type="title"/>
          </p:nvPr>
        </p:nvSpPr>
        <p:spPr>
          <a:xfrm>
            <a:off x="-152931" y="44624"/>
            <a:ext cx="4024223" cy="504799"/>
          </a:xfrm>
        </p:spPr>
        <p:txBody>
          <a:bodyPr/>
          <a:lstStyle/>
          <a:p>
            <a:pPr eaLnBrk="1" hangingPunct="1"/>
            <a:r>
              <a:rPr lang="en-US" b="1" dirty="0" smtClean="0"/>
              <a:t>Distributed Software</a:t>
            </a:r>
            <a:endParaRPr lang="en-US" altLang="en-US" b="1" dirty="0" smtClean="0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7368665" y="3667125"/>
            <a:ext cx="171580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1600">
                <a:latin typeface="Calibri" pitchFamily="34" charset="0"/>
              </a:rPr>
              <a:t>datacenters</a:t>
            </a:r>
            <a:endParaRPr lang="nl-BE" altLang="en-US" sz="1600">
              <a:latin typeface="Calibri" pitchFamily="34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668934" y="5949950"/>
            <a:ext cx="21043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600">
                <a:latin typeface="Calibri" pitchFamily="34" charset="0"/>
              </a:rPr>
              <a:t>smart phones - tablets</a:t>
            </a:r>
            <a:endParaRPr lang="nl-BE" altLang="en-US" sz="1600">
              <a:latin typeface="Calibri" pitchFamily="34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158245" y="6381750"/>
            <a:ext cx="2963971" cy="338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600">
                <a:latin typeface="Calibri" pitchFamily="34" charset="0"/>
              </a:rPr>
              <a:t>home / enterprise networks</a:t>
            </a:r>
            <a:endParaRPr lang="nl-BE" altLang="en-US" sz="1600">
              <a:latin typeface="Calibri" pitchFamily="34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87114" y="4652964"/>
            <a:ext cx="1870534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1600">
                <a:latin typeface="Calibri" pitchFamily="34" charset="0"/>
              </a:rPr>
              <a:t>hospital networks</a:t>
            </a:r>
            <a:endParaRPr lang="nl-BE" altLang="en-US" sz="1600">
              <a:latin typeface="Calibri" pitchFamily="34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390342" y="2636839"/>
            <a:ext cx="2963971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1600">
                <a:latin typeface="Calibri" pitchFamily="34" charset="0"/>
              </a:rPr>
              <a:t>sensor networks</a:t>
            </a:r>
            <a:endParaRPr lang="nl-BE" altLang="en-US" sz="1600">
              <a:latin typeface="Calibri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1495336" y="4584542"/>
            <a:ext cx="2339887" cy="860425"/>
          </a:xfrm>
          <a:prstGeom prst="ellipse">
            <a:avLst/>
          </a:prstGeom>
          <a:solidFill>
            <a:srgbClr val="0066CC"/>
          </a:solidFill>
          <a:ln>
            <a:headEnd type="none" w="med" len="med"/>
            <a:tailEnd type="none" w="med" len="med"/>
          </a:ln>
          <a:effectLst>
            <a:glow rad="127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  <a:softEdge rad="6350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extrusionH="50800" contourW="44450">
            <a:bevelT w="63500" h="25400" prst="artDeco"/>
            <a:bevelB w="114300" prst="artDeco"/>
            <a:contourClr>
              <a:srgbClr val="7030A0"/>
            </a:contourClr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rgbClr val="0A1E60"/>
              </a:buClr>
              <a:buSzPct val="75000"/>
              <a:defRPr/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Software</a:t>
            </a:r>
          </a:p>
        </p:txBody>
      </p:sp>
      <p:sp>
        <p:nvSpPr>
          <p:cNvPr id="30" name="Oval 29"/>
          <p:cNvSpPr/>
          <p:nvPr/>
        </p:nvSpPr>
        <p:spPr>
          <a:xfrm>
            <a:off x="5160192" y="2420889"/>
            <a:ext cx="2339887" cy="860425"/>
          </a:xfrm>
          <a:prstGeom prst="ellipse">
            <a:avLst/>
          </a:prstGeom>
          <a:solidFill>
            <a:srgbClr val="0066CC"/>
          </a:solidFill>
          <a:ln>
            <a:headEnd type="none" w="med" len="med"/>
            <a:tailEnd type="none" w="med" len="med"/>
          </a:ln>
          <a:effectLst>
            <a:glow rad="127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  <a:softEdge rad="6350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extrusionH="50800" contourW="44450">
            <a:bevelT w="63500" h="25400" prst="artDeco"/>
            <a:bevelB w="114300" prst="artDeco"/>
            <a:contourClr>
              <a:srgbClr val="7030A0"/>
            </a:contourClr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rgbClr val="0A1E60"/>
              </a:buClr>
              <a:buSzPct val="75000"/>
              <a:defRPr/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Software</a:t>
            </a:r>
          </a:p>
        </p:txBody>
      </p:sp>
      <p:sp>
        <p:nvSpPr>
          <p:cNvPr id="31" name="Oval 30"/>
          <p:cNvSpPr/>
          <p:nvPr/>
        </p:nvSpPr>
        <p:spPr>
          <a:xfrm>
            <a:off x="5290717" y="4528881"/>
            <a:ext cx="2339887" cy="860425"/>
          </a:xfrm>
          <a:prstGeom prst="ellipse">
            <a:avLst/>
          </a:prstGeom>
          <a:solidFill>
            <a:srgbClr val="0066CC"/>
          </a:solidFill>
          <a:ln>
            <a:headEnd type="none" w="med" len="med"/>
            <a:tailEnd type="none" w="med" len="med"/>
          </a:ln>
          <a:effectLst>
            <a:glow rad="127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  <a:softEdge rad="6350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extrusionH="50800" contourW="44450">
            <a:bevelT w="63500" h="25400" prst="artDeco"/>
            <a:bevelB w="114300" prst="artDeco"/>
            <a:contourClr>
              <a:srgbClr val="7030A0"/>
            </a:contourClr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rgbClr val="0A1E60"/>
              </a:buClr>
              <a:buSzPct val="75000"/>
              <a:defRPr/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Software</a:t>
            </a:r>
          </a:p>
        </p:txBody>
      </p:sp>
      <p:sp>
        <p:nvSpPr>
          <p:cNvPr id="29" name="Oval 28"/>
          <p:cNvSpPr/>
          <p:nvPr/>
        </p:nvSpPr>
        <p:spPr>
          <a:xfrm>
            <a:off x="1495336" y="2462953"/>
            <a:ext cx="2339887" cy="860425"/>
          </a:xfrm>
          <a:prstGeom prst="ellipse">
            <a:avLst/>
          </a:prstGeom>
          <a:solidFill>
            <a:srgbClr val="0066CC"/>
          </a:solidFill>
          <a:ln>
            <a:headEnd type="none" w="med" len="med"/>
            <a:tailEnd type="none" w="med" len="med"/>
          </a:ln>
          <a:effectLst>
            <a:glow rad="127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  <a:softEdge rad="6350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extrusionH="50800" contourW="44450">
            <a:bevelT w="63500" h="25400" prst="artDeco"/>
            <a:bevelB w="114300" prst="artDeco"/>
            <a:contourClr>
              <a:srgbClr val="7030A0"/>
            </a:contourClr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rgbClr val="0A1E60"/>
              </a:buClr>
              <a:buSzPct val="75000"/>
              <a:defRPr/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Software</a:t>
            </a:r>
          </a:p>
        </p:txBody>
      </p:sp>
      <p:sp>
        <p:nvSpPr>
          <p:cNvPr id="2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97825" y="6400800"/>
            <a:ext cx="1905000" cy="457200"/>
          </a:xfrm>
        </p:spPr>
        <p:txBody>
          <a:bodyPr/>
          <a:lstStyle/>
          <a:p>
            <a:fld id="{1BE059F2-E3ED-482F-809E-8E458F75C1F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 animBg="1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885" y="44624"/>
            <a:ext cx="3888432" cy="477838"/>
          </a:xfrm>
        </p:spPr>
        <p:txBody>
          <a:bodyPr/>
          <a:lstStyle/>
          <a:p>
            <a:pPr algn="l"/>
            <a:r>
              <a:rPr lang="en-US" b="1" dirty="0" smtClean="0"/>
              <a:t>Parallel Software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059F2-E3ED-482F-809E-8E458F75C1F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2940" y="836712"/>
            <a:ext cx="8280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Optimize algorithms by spreading over different threads, cores and machines:</a:t>
            </a:r>
          </a:p>
          <a:p>
            <a:r>
              <a:rPr lang="en-US" dirty="0"/>
              <a:t>	</a:t>
            </a:r>
            <a:r>
              <a:rPr lang="en-US" dirty="0" smtClean="0"/>
              <a:t>1. to improve algorithm execution times</a:t>
            </a:r>
          </a:p>
          <a:p>
            <a:r>
              <a:rPr lang="en-US" dirty="0"/>
              <a:t>	</a:t>
            </a:r>
            <a:r>
              <a:rPr lang="en-US" dirty="0" smtClean="0"/>
              <a:t>2. avoid bottlenecks in the algorithm execution</a:t>
            </a:r>
          </a:p>
        </p:txBody>
      </p:sp>
      <p:pic>
        <p:nvPicPr>
          <p:cNvPr id="6146" name="Picture 2" descr="http://cs.nyu.edu/courses/spring03/G22.2945-001/mol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908" y="3036971"/>
            <a:ext cx="2592288" cy="3232614"/>
          </a:xfrm>
          <a:prstGeom prst="rect">
            <a:avLst/>
          </a:prstGeom>
          <a:noFill/>
        </p:spPr>
      </p:pic>
      <p:pic>
        <p:nvPicPr>
          <p:cNvPr id="6148" name="Picture 4" descr="scientific_comput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5268" y="2972405"/>
            <a:ext cx="3096344" cy="3361746"/>
          </a:xfrm>
          <a:prstGeom prst="rect">
            <a:avLst/>
          </a:prstGeom>
          <a:noFill/>
        </p:spPr>
      </p:pic>
      <p:pic>
        <p:nvPicPr>
          <p:cNvPr id="6150" name="Picture 6" descr="http://www.ltu.se/cms_fs/1.67400%21/img/img/Teknisk-vetenskapliga%20berakningar.jpg_gen/derivatives/landscape_522/Teknisk-vetenskapliga%20berakninga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5400000">
            <a:off x="6544073" y="3740129"/>
            <a:ext cx="3352793" cy="17855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646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ABED791-AA38-4445-9264-A3017BC2030A}" type="slidenum">
              <a:rPr lang="en-US"/>
              <a:pPr/>
              <a:t>7</a:t>
            </a:fld>
            <a:endParaRPr lang="en-US"/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58800" y="558800"/>
            <a:ext cx="8876982" cy="664797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b="1" dirty="0">
                <a:latin typeface="Calibri" pitchFamily="34" charset="0"/>
              </a:rPr>
              <a:t>Lectures</a:t>
            </a:r>
          </a:p>
          <a:p>
            <a:pPr lvl="1"/>
            <a:r>
              <a:rPr lang="en-US" sz="2400" dirty="0">
                <a:latin typeface="Calibri" pitchFamily="34" charset="0"/>
              </a:rPr>
              <a:t>	Tuesday, 10.00 – 12.45, </a:t>
            </a:r>
            <a:r>
              <a:rPr lang="en-US" sz="2400" dirty="0" err="1">
                <a:latin typeface="Calibri" pitchFamily="34" charset="0"/>
              </a:rPr>
              <a:t>Hoveniersberg</a:t>
            </a:r>
            <a:r>
              <a:rPr lang="en-US" sz="2400" dirty="0">
                <a:latin typeface="Calibri" pitchFamily="34" charset="0"/>
              </a:rPr>
              <a:t>, Aud. VII (</a:t>
            </a:r>
            <a:r>
              <a:rPr lang="en-US" sz="2400" dirty="0" err="1">
                <a:latin typeface="Calibri" pitchFamily="34" charset="0"/>
              </a:rPr>
              <a:t>Vaerenbergh</a:t>
            </a:r>
            <a:r>
              <a:rPr lang="en-US" sz="2400" dirty="0">
                <a:latin typeface="Calibri" pitchFamily="34" charset="0"/>
              </a:rPr>
              <a:t>)</a:t>
            </a:r>
          </a:p>
          <a:p>
            <a:pPr lvl="1"/>
            <a:r>
              <a:rPr lang="en-US" sz="2400" dirty="0">
                <a:latin typeface="Calibri" pitchFamily="34" charset="0"/>
              </a:rPr>
              <a:t>	Tuesday, 14.30 – </a:t>
            </a:r>
            <a:r>
              <a:rPr lang="en-US" sz="2400" dirty="0" smtClean="0">
                <a:latin typeface="Calibri" pitchFamily="34" charset="0"/>
              </a:rPr>
              <a:t>17.15, </a:t>
            </a:r>
            <a:r>
              <a:rPr lang="en-US" sz="2400" dirty="0">
                <a:latin typeface="Calibri" pitchFamily="34" charset="0"/>
              </a:rPr>
              <a:t>Plateau, Aud. </a:t>
            </a:r>
            <a:r>
              <a:rPr lang="en-US" sz="2400" dirty="0" smtClean="0">
                <a:latin typeface="Calibri" pitchFamily="34" charset="0"/>
              </a:rPr>
              <a:t>D0.21A</a:t>
            </a:r>
            <a:endParaRPr lang="en-US" sz="2400" dirty="0"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b="1" dirty="0">
                <a:latin typeface="Calibri" pitchFamily="34" charset="0"/>
              </a:rPr>
              <a:t>Lab sessions</a:t>
            </a:r>
          </a:p>
          <a:p>
            <a:pPr lvl="2"/>
            <a:r>
              <a:rPr lang="en-US" sz="2400" dirty="0">
                <a:latin typeface="Calibri" pitchFamily="34" charset="0"/>
              </a:rPr>
              <a:t>Tuesday, </a:t>
            </a:r>
            <a:r>
              <a:rPr lang="en-US" sz="2400" dirty="0" err="1">
                <a:latin typeface="Calibri" pitchFamily="34" charset="0"/>
              </a:rPr>
              <a:t>Zuiderpoort</a:t>
            </a:r>
            <a:r>
              <a:rPr lang="en-US" sz="2400" dirty="0">
                <a:latin typeface="Calibri" pitchFamily="34" charset="0"/>
              </a:rPr>
              <a:t> (3</a:t>
            </a:r>
            <a:r>
              <a:rPr lang="en-US" sz="2400" baseline="30000" dirty="0">
                <a:latin typeface="Calibri" pitchFamily="34" charset="0"/>
              </a:rPr>
              <a:t>rd</a:t>
            </a:r>
            <a:r>
              <a:rPr lang="en-US" sz="2400" dirty="0">
                <a:latin typeface="Calibri" pitchFamily="34" charset="0"/>
              </a:rPr>
              <a:t> floor)</a:t>
            </a:r>
          </a:p>
          <a:p>
            <a:pPr lvl="2"/>
            <a:r>
              <a:rPr lang="en-US" sz="2400" dirty="0">
                <a:latin typeface="Calibri" pitchFamily="34" charset="0"/>
              </a:rPr>
              <a:t>Lab </a:t>
            </a:r>
            <a:r>
              <a:rPr lang="en-US" sz="2400" dirty="0" smtClean="0">
                <a:latin typeface="Calibri" pitchFamily="34" charset="0"/>
              </a:rPr>
              <a:t>1</a:t>
            </a:r>
            <a:r>
              <a:rPr lang="en-US" sz="2400" dirty="0">
                <a:latin typeface="Calibri" pitchFamily="34" charset="0"/>
              </a:rPr>
              <a:t> : </a:t>
            </a:r>
            <a:r>
              <a:rPr lang="en-US" sz="2400" dirty="0" smtClean="0">
                <a:latin typeface="Calibri" pitchFamily="34" charset="0"/>
              </a:rPr>
              <a:t>Enterprise Applications (November 18)</a:t>
            </a:r>
            <a:endParaRPr lang="en-US" sz="2400" dirty="0">
              <a:latin typeface="Calibri" pitchFamily="34" charset="0"/>
            </a:endParaRPr>
          </a:p>
          <a:p>
            <a:pPr lvl="2"/>
            <a:r>
              <a:rPr lang="en-US" sz="2400" dirty="0">
                <a:latin typeface="Calibri" pitchFamily="34" charset="0"/>
              </a:rPr>
              <a:t>		</a:t>
            </a:r>
            <a:r>
              <a:rPr lang="en-US" sz="1800" dirty="0">
                <a:latin typeface="Calibri" pitchFamily="34" charset="0"/>
              </a:rPr>
              <a:t>group A: </a:t>
            </a:r>
            <a:r>
              <a:rPr lang="en-US" sz="1800" dirty="0" smtClean="0">
                <a:latin typeface="Calibri" pitchFamily="34" charset="0"/>
              </a:rPr>
              <a:t>10.00 AM </a:t>
            </a:r>
            <a:r>
              <a:rPr lang="en-US" sz="1800" dirty="0">
                <a:latin typeface="Calibri" pitchFamily="34" charset="0"/>
              </a:rPr>
              <a:t>– </a:t>
            </a:r>
            <a:r>
              <a:rPr lang="en-US" sz="1800" dirty="0" smtClean="0">
                <a:latin typeface="Calibri" pitchFamily="34" charset="0"/>
              </a:rPr>
              <a:t>13.00 </a:t>
            </a:r>
            <a:r>
              <a:rPr lang="en-US" sz="1800" dirty="0">
                <a:latin typeface="Calibri" pitchFamily="34" charset="0"/>
              </a:rPr>
              <a:t>PM</a:t>
            </a:r>
          </a:p>
          <a:p>
            <a:pPr lvl="2"/>
            <a:r>
              <a:rPr lang="en-US" sz="1800" dirty="0">
                <a:latin typeface="Calibri" pitchFamily="34" charset="0"/>
              </a:rPr>
              <a:t>		group B: </a:t>
            </a:r>
            <a:r>
              <a:rPr lang="en-US" sz="1800" dirty="0" smtClean="0">
                <a:latin typeface="Calibri" pitchFamily="34" charset="0"/>
              </a:rPr>
              <a:t>14.00 PM </a:t>
            </a:r>
            <a:r>
              <a:rPr lang="en-US" sz="1800" dirty="0">
                <a:latin typeface="Calibri" pitchFamily="34" charset="0"/>
              </a:rPr>
              <a:t>– </a:t>
            </a:r>
            <a:r>
              <a:rPr lang="en-US" sz="1800" dirty="0" smtClean="0">
                <a:latin typeface="Calibri" pitchFamily="34" charset="0"/>
              </a:rPr>
              <a:t>17.00 </a:t>
            </a:r>
            <a:r>
              <a:rPr lang="en-US" sz="1800" dirty="0">
                <a:latin typeface="Calibri" pitchFamily="34" charset="0"/>
              </a:rPr>
              <a:t>PM</a:t>
            </a:r>
          </a:p>
          <a:p>
            <a:pPr lvl="2"/>
            <a:r>
              <a:rPr lang="en-US" sz="2400" dirty="0">
                <a:latin typeface="Calibri" pitchFamily="34" charset="0"/>
              </a:rPr>
              <a:t>Lab </a:t>
            </a:r>
            <a:r>
              <a:rPr lang="en-US" sz="2400" dirty="0" smtClean="0">
                <a:latin typeface="Calibri" pitchFamily="34" charset="0"/>
              </a:rPr>
              <a:t>2 </a:t>
            </a:r>
            <a:r>
              <a:rPr lang="en-US" sz="2400" dirty="0">
                <a:latin typeface="Calibri" pitchFamily="34" charset="0"/>
              </a:rPr>
              <a:t>: </a:t>
            </a:r>
            <a:r>
              <a:rPr lang="en-US" sz="2400" dirty="0" smtClean="0">
                <a:latin typeface="Calibri" pitchFamily="34" charset="0"/>
              </a:rPr>
              <a:t>Resource Allocation (December 2)</a:t>
            </a:r>
            <a:endParaRPr lang="en-US" sz="2400" dirty="0">
              <a:latin typeface="Calibri" pitchFamily="34" charset="0"/>
            </a:endParaRPr>
          </a:p>
          <a:p>
            <a:pPr lvl="2"/>
            <a:r>
              <a:rPr lang="en-US" sz="2400" dirty="0" smtClean="0">
                <a:latin typeface="Calibri" pitchFamily="34" charset="0"/>
              </a:rPr>
              <a:t>		</a:t>
            </a:r>
            <a:r>
              <a:rPr lang="en-US" sz="1800" dirty="0" smtClean="0">
                <a:latin typeface="Calibri" pitchFamily="34" charset="0"/>
              </a:rPr>
              <a:t>group </a:t>
            </a:r>
            <a:r>
              <a:rPr lang="en-US" sz="1800" dirty="0">
                <a:latin typeface="Calibri" pitchFamily="34" charset="0"/>
              </a:rPr>
              <a:t>A: </a:t>
            </a:r>
            <a:r>
              <a:rPr lang="en-US" sz="1800" dirty="0" smtClean="0">
                <a:latin typeface="Calibri" pitchFamily="34" charset="0"/>
              </a:rPr>
              <a:t>10.00 </a:t>
            </a:r>
            <a:r>
              <a:rPr lang="en-US" sz="1800" dirty="0">
                <a:latin typeface="Calibri" pitchFamily="34" charset="0"/>
              </a:rPr>
              <a:t>AM – </a:t>
            </a:r>
            <a:r>
              <a:rPr lang="en-US" sz="1800" dirty="0" smtClean="0">
                <a:latin typeface="Calibri" pitchFamily="34" charset="0"/>
              </a:rPr>
              <a:t>13.00 </a:t>
            </a:r>
            <a:r>
              <a:rPr lang="en-US" sz="1800" dirty="0">
                <a:latin typeface="Calibri" pitchFamily="34" charset="0"/>
              </a:rPr>
              <a:t>PM</a:t>
            </a:r>
          </a:p>
          <a:p>
            <a:pPr lvl="2"/>
            <a:r>
              <a:rPr lang="en-US" sz="1800" dirty="0">
                <a:latin typeface="Calibri" pitchFamily="34" charset="0"/>
              </a:rPr>
              <a:t>		group B: 14.00 PM – 17.00 PM</a:t>
            </a:r>
          </a:p>
          <a:p>
            <a:pPr>
              <a:buFontTx/>
              <a:buChar char="•"/>
            </a:pP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b="1" dirty="0">
                <a:latin typeface="Calibri" pitchFamily="34" charset="0"/>
              </a:rPr>
              <a:t>Who ?</a:t>
            </a:r>
          </a:p>
          <a:p>
            <a:pPr lvl="1">
              <a:buFontTx/>
              <a:buChar char="•"/>
            </a:pPr>
            <a:r>
              <a:rPr lang="en-US" sz="2400" dirty="0">
                <a:latin typeface="Calibri" pitchFamily="34" charset="0"/>
              </a:rPr>
              <a:t> Lecturers: </a:t>
            </a:r>
            <a:r>
              <a:rPr lang="en-US" sz="2400" dirty="0" smtClean="0">
                <a:latin typeface="Calibri" pitchFamily="34" charset="0"/>
              </a:rPr>
              <a:t>Filip De </a:t>
            </a:r>
            <a:r>
              <a:rPr lang="en-US" sz="2400" dirty="0" err="1" smtClean="0">
                <a:latin typeface="Calibri" pitchFamily="34" charset="0"/>
              </a:rPr>
              <a:t>Turck</a:t>
            </a:r>
            <a:r>
              <a:rPr lang="en-US" sz="2400" dirty="0" smtClean="0">
                <a:latin typeface="Calibri" pitchFamily="34" charset="0"/>
              </a:rPr>
              <a:t>, Jan </a:t>
            </a:r>
            <a:r>
              <a:rPr lang="en-US" sz="2400" dirty="0" err="1" smtClean="0">
                <a:latin typeface="Calibri" pitchFamily="34" charset="0"/>
              </a:rPr>
              <a:t>Fostier</a:t>
            </a:r>
            <a:r>
              <a:rPr lang="en-US" sz="2400" dirty="0" smtClean="0">
                <a:latin typeface="Calibri" pitchFamily="34" charset="0"/>
              </a:rPr>
              <a:t> </a:t>
            </a:r>
            <a:endParaRPr lang="en-US" sz="2400" dirty="0">
              <a:latin typeface="Calibri" pitchFamily="34" charset="0"/>
            </a:endParaRPr>
          </a:p>
          <a:p>
            <a:pPr lvl="1">
              <a:buFontTx/>
              <a:buChar char="•"/>
            </a:pP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</a:rPr>
              <a:t>Exercises/lab sessions: </a:t>
            </a:r>
            <a:r>
              <a:rPr lang="en-US" sz="2400" dirty="0">
                <a:latin typeface="Calibri" pitchFamily="34" charset="0"/>
              </a:rPr>
              <a:t>Femke De Backere</a:t>
            </a:r>
          </a:p>
          <a:p>
            <a:pPr>
              <a:buFontTx/>
              <a:buChar char="•"/>
            </a:pP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b="1" dirty="0">
                <a:latin typeface="Calibri" pitchFamily="34" charset="0"/>
              </a:rPr>
              <a:t>Course material</a:t>
            </a:r>
          </a:p>
          <a:p>
            <a:pPr lvl="1">
              <a:buFontTx/>
              <a:buChar char="•"/>
            </a:pPr>
            <a:r>
              <a:rPr lang="en-US" sz="2400" dirty="0">
                <a:latin typeface="Calibri" pitchFamily="34" charset="0"/>
              </a:rPr>
              <a:t> Syllabus : </a:t>
            </a:r>
            <a:r>
              <a:rPr lang="en-US" sz="2400" dirty="0" smtClean="0">
                <a:latin typeface="Calibri" pitchFamily="34" charset="0"/>
              </a:rPr>
              <a:t>will be distributed </a:t>
            </a:r>
            <a:r>
              <a:rPr lang="en-US" sz="2400" dirty="0">
                <a:latin typeface="Calibri" pitchFamily="34" charset="0"/>
              </a:rPr>
              <a:t>by VTK</a:t>
            </a:r>
          </a:p>
          <a:p>
            <a:pPr lvl="1">
              <a:buFontTx/>
              <a:buChar char="•"/>
            </a:pPr>
            <a:r>
              <a:rPr lang="en-US" sz="2400" dirty="0">
                <a:latin typeface="Calibri" pitchFamily="34" charset="0"/>
              </a:rPr>
              <a:t> Minerva: </a:t>
            </a:r>
            <a:r>
              <a:rPr lang="en-US" sz="2400" dirty="0" smtClean="0">
                <a:latin typeface="Calibri" pitchFamily="34" charset="0"/>
              </a:rPr>
              <a:t>slides</a:t>
            </a:r>
            <a:r>
              <a:rPr lang="en-US" sz="2400" dirty="0">
                <a:latin typeface="Calibri" pitchFamily="34" charset="0"/>
              </a:rPr>
              <a:t>, code examples, </a:t>
            </a:r>
            <a:r>
              <a:rPr lang="en-US" sz="2400" dirty="0" smtClean="0">
                <a:latin typeface="Calibri" pitchFamily="34" charset="0"/>
              </a:rPr>
              <a:t>exercise </a:t>
            </a:r>
            <a:r>
              <a:rPr lang="en-US" sz="2400" dirty="0">
                <a:latin typeface="Calibri" pitchFamily="34" charset="0"/>
              </a:rPr>
              <a:t>info, etc. </a:t>
            </a:r>
          </a:p>
          <a:p>
            <a:pPr lvl="2">
              <a:buFontTx/>
              <a:buChar char="•"/>
            </a:pPr>
            <a:endParaRPr lang="en-US" sz="2400" dirty="0">
              <a:latin typeface="Calibri" pitchFamily="34" charset="0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558800" y="30163"/>
            <a:ext cx="573405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b="1" dirty="0"/>
              <a:t>When ?  Where ?  Who ?  What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DD7854C-15BD-41D0-8629-C7CA420B8767}" type="slidenum">
              <a:rPr lang="en-US"/>
              <a:pPr/>
              <a:t>8</a:t>
            </a:fld>
            <a:endParaRPr lang="en-US"/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84213" y="1219200"/>
            <a:ext cx="8229600" cy="415498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Calibri" pitchFamily="34" charset="0"/>
              </a:rPr>
              <a:t>                                                                  	</a:t>
            </a:r>
            <a:endParaRPr lang="en-US" sz="2400" b="1" dirty="0">
              <a:solidFill>
                <a:srgbClr val="FF0000"/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2400" b="1" dirty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Practicals</a:t>
            </a:r>
            <a:r>
              <a:rPr lang="en-US" sz="2400" b="1" dirty="0" smtClean="0">
                <a:latin typeface="Calibri" pitchFamily="34" charset="0"/>
              </a:rPr>
              <a:t> (2 lab </a:t>
            </a:r>
            <a:r>
              <a:rPr lang="en-US" sz="2400" b="1" dirty="0">
                <a:latin typeface="Calibri" pitchFamily="34" charset="0"/>
              </a:rPr>
              <a:t>sessions </a:t>
            </a:r>
            <a:r>
              <a:rPr lang="en-US" sz="2400" b="1" dirty="0" smtClean="0">
                <a:latin typeface="Calibri" pitchFamily="34" charset="0"/>
              </a:rPr>
              <a:t>+ 3 exercises)</a:t>
            </a:r>
            <a:r>
              <a:rPr lang="en-US" sz="2400" b="1" dirty="0">
                <a:latin typeface="Calibri" pitchFamily="34" charset="0"/>
              </a:rPr>
              <a:t>		</a:t>
            </a:r>
            <a:r>
              <a:rPr lang="en-US" sz="2400" b="1" dirty="0" smtClean="0">
                <a:latin typeface="Calibri" pitchFamily="34" charset="0"/>
              </a:rPr>
              <a:t>20 </a:t>
            </a:r>
            <a:r>
              <a:rPr lang="en-US" sz="2400" b="1" dirty="0">
                <a:latin typeface="Calibri" pitchFamily="34" charset="0"/>
              </a:rPr>
              <a:t>%</a:t>
            </a:r>
          </a:p>
          <a:p>
            <a:pPr>
              <a:buFontTx/>
              <a:buChar char="•"/>
            </a:pPr>
            <a:r>
              <a:rPr lang="en-US" sz="2400" b="1" dirty="0">
                <a:latin typeface="Calibri" pitchFamily="34" charset="0"/>
              </a:rPr>
              <a:t> </a:t>
            </a:r>
            <a:r>
              <a:rPr lang="en-US" sz="2400" b="1" dirty="0" smtClean="0">
                <a:latin typeface="Calibri" pitchFamily="34" charset="0"/>
              </a:rPr>
              <a:t>Home work assignments			             </a:t>
            </a:r>
            <a:r>
              <a:rPr lang="en-US" sz="2400" b="1" dirty="0">
                <a:latin typeface="Calibri" pitchFamily="34" charset="0"/>
              </a:rPr>
              <a:t>	</a:t>
            </a:r>
            <a:r>
              <a:rPr lang="en-US" sz="2400" b="1" dirty="0" smtClean="0">
                <a:latin typeface="Calibri" pitchFamily="34" charset="0"/>
              </a:rPr>
              <a:t> 5 </a:t>
            </a:r>
            <a:r>
              <a:rPr lang="en-US" sz="2400" b="1" dirty="0">
                <a:latin typeface="Calibri" pitchFamily="34" charset="0"/>
              </a:rPr>
              <a:t>%</a:t>
            </a:r>
          </a:p>
          <a:p>
            <a:pPr>
              <a:buFontTx/>
              <a:buChar char="•"/>
            </a:pPr>
            <a:r>
              <a:rPr lang="en-US" sz="2400" b="1" dirty="0">
                <a:latin typeface="Calibri" pitchFamily="34" charset="0"/>
              </a:rPr>
              <a:t> Exam (written)				             	</a:t>
            </a:r>
            <a:r>
              <a:rPr lang="en-US" sz="2400" b="1" dirty="0" smtClean="0">
                <a:latin typeface="Calibri" pitchFamily="34" charset="0"/>
              </a:rPr>
              <a:t>75% </a:t>
            </a:r>
            <a:endParaRPr lang="en-US" sz="2400" b="1" dirty="0">
              <a:latin typeface="Calibri" pitchFamily="34" charset="0"/>
            </a:endParaRPr>
          </a:p>
          <a:p>
            <a:pPr lvl="1">
              <a:buFontTx/>
              <a:buChar char="•"/>
            </a:pPr>
            <a:r>
              <a:rPr lang="en-US" sz="2400" b="1" dirty="0">
                <a:latin typeface="Calibri" pitchFamily="34" charset="0"/>
              </a:rPr>
              <a:t> closed book, theory (syllabus</a:t>
            </a:r>
            <a:r>
              <a:rPr lang="en-US" sz="2400" b="1" dirty="0" smtClean="0">
                <a:latin typeface="Calibri" pitchFamily="34" charset="0"/>
              </a:rPr>
              <a:t>)			(1/3)</a:t>
            </a:r>
            <a:endParaRPr lang="en-US" sz="2400" b="1" dirty="0">
              <a:latin typeface="Calibri" pitchFamily="34" charset="0"/>
            </a:endParaRPr>
          </a:p>
          <a:p>
            <a:pPr lvl="1">
              <a:buFontTx/>
              <a:buChar char="•"/>
            </a:pPr>
            <a:r>
              <a:rPr lang="en-US" sz="2400" b="1" dirty="0">
                <a:latin typeface="Calibri" pitchFamily="34" charset="0"/>
              </a:rPr>
              <a:t> open book, exercise (on algorithms</a:t>
            </a:r>
            <a:r>
              <a:rPr lang="en-US" sz="2400" b="1" dirty="0" smtClean="0">
                <a:latin typeface="Calibri" pitchFamily="34" charset="0"/>
              </a:rPr>
              <a:t>)		(2/3)</a:t>
            </a:r>
            <a:endParaRPr lang="en-US" sz="2400" b="1" dirty="0">
              <a:latin typeface="Calibri" pitchFamily="34" charset="0"/>
            </a:endParaRPr>
          </a:p>
          <a:p>
            <a:pPr lvl="1"/>
            <a:endParaRPr lang="en-US" sz="2400" b="1" dirty="0">
              <a:latin typeface="Calibri" pitchFamily="34" charset="0"/>
            </a:endParaRPr>
          </a:p>
          <a:p>
            <a:pPr lvl="1"/>
            <a:endParaRPr lang="en-US" sz="2400" b="1" dirty="0">
              <a:latin typeface="Calibri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</a:rPr>
              <a:t>NOTE:</a:t>
            </a:r>
            <a:endParaRPr lang="en-US" sz="2400" b="1" dirty="0">
              <a:solidFill>
                <a:srgbClr val="FF0000"/>
              </a:solidFill>
              <a:latin typeface="Calibri" pitchFamily="34" charset="0"/>
            </a:endParaRPr>
          </a:p>
          <a:p>
            <a:pPr lvl="1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</a:rPr>
              <a:t>NO 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en-US" sz="2400" b="1" baseline="30000" dirty="0">
                <a:solidFill>
                  <a:srgbClr val="FF0000"/>
                </a:solidFill>
                <a:latin typeface="Calibri" pitchFamily="34" charset="0"/>
              </a:rPr>
              <a:t>ND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 CHANCE FOR LAB 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</a:rPr>
              <a:t>SESSIONS/HOMEWORK 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/>
            </a:r>
            <a:br>
              <a:rPr lang="en-US" sz="2400" b="1" dirty="0">
                <a:solidFill>
                  <a:srgbClr val="FF0000"/>
                </a:solidFill>
                <a:latin typeface="Calibri" pitchFamily="34" charset="0"/>
              </a:rPr>
            </a:br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   IN 2</a:t>
            </a:r>
            <a:r>
              <a:rPr lang="en-US" sz="2400" b="1" baseline="30000" dirty="0">
                <a:solidFill>
                  <a:srgbClr val="FF0000"/>
                </a:solidFill>
                <a:latin typeface="Calibri" pitchFamily="34" charset="0"/>
              </a:rPr>
              <a:t>ND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 EXAM 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</a:rPr>
              <a:t>PERIOD</a:t>
            </a:r>
            <a:r>
              <a:rPr lang="en-US" sz="2400" dirty="0">
                <a:latin typeface="Calibri" pitchFamily="34" charset="0"/>
              </a:rPr>
              <a:t>	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558800" y="30163"/>
            <a:ext cx="1547813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b="1"/>
              <a:t>Grading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81E1AA2-77A6-4CB1-8852-B49D426BAEEF}" type="slidenum">
              <a:rPr lang="en-US"/>
              <a:pPr/>
              <a:t>9</a:t>
            </a:fld>
            <a:endParaRPr lang="en-US"/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58800" y="974333"/>
            <a:ext cx="8459688" cy="52629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b="1" dirty="0">
                <a:latin typeface="Calibri" pitchFamily="34" charset="0"/>
              </a:rPr>
              <a:t>Topics</a:t>
            </a:r>
          </a:p>
          <a:p>
            <a:pPr lvl="1">
              <a:buFontTx/>
              <a:buChar char="•"/>
            </a:pPr>
            <a:r>
              <a:rPr lang="en-US" sz="2400" dirty="0">
                <a:latin typeface="Calibri" pitchFamily="34" charset="0"/>
              </a:rPr>
              <a:t> session 1 : </a:t>
            </a:r>
            <a:r>
              <a:rPr lang="en-US" sz="2400" dirty="0" smtClean="0">
                <a:latin typeface="Calibri" pitchFamily="34" charset="0"/>
              </a:rPr>
              <a:t>Enterprise Applications</a:t>
            </a:r>
            <a:endParaRPr lang="en-US" sz="2400" dirty="0">
              <a:latin typeface="Calibri" pitchFamily="34" charset="0"/>
            </a:endParaRPr>
          </a:p>
          <a:p>
            <a:pPr lvl="1">
              <a:buFontTx/>
              <a:buChar char="•"/>
            </a:pPr>
            <a:r>
              <a:rPr lang="en-US" sz="2400" dirty="0">
                <a:latin typeface="Calibri" pitchFamily="34" charset="0"/>
              </a:rPr>
              <a:t> session 2 : </a:t>
            </a:r>
            <a:r>
              <a:rPr lang="en-US" sz="2400" dirty="0" smtClean="0">
                <a:latin typeface="Calibri" pitchFamily="34" charset="0"/>
              </a:rPr>
              <a:t>Resource Allocation</a:t>
            </a:r>
            <a:endParaRPr lang="en-US" sz="2400" dirty="0">
              <a:latin typeface="Calibri" pitchFamily="34" charset="0"/>
            </a:endParaRPr>
          </a:p>
          <a:p>
            <a:pPr>
              <a:buFontTx/>
              <a:buChar char="•"/>
            </a:pPr>
            <a:endParaRPr lang="en-US" sz="2400" b="1" dirty="0" smtClean="0"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2400" b="1" dirty="0">
                <a:latin typeface="Calibri" pitchFamily="34" charset="0"/>
              </a:rPr>
              <a:t> </a:t>
            </a:r>
            <a:r>
              <a:rPr lang="en-US" sz="2400" b="1" dirty="0" smtClean="0">
                <a:latin typeface="Calibri" pitchFamily="34" charset="0"/>
              </a:rPr>
              <a:t>The </a:t>
            </a:r>
            <a:r>
              <a:rPr lang="en-US" sz="2400" b="1" dirty="0">
                <a:latin typeface="Calibri" pitchFamily="34" charset="0"/>
              </a:rPr>
              <a:t>concept</a:t>
            </a:r>
          </a:p>
          <a:p>
            <a:pPr lvl="1">
              <a:buFontTx/>
              <a:buChar char="•"/>
            </a:pP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>
                <a:solidFill>
                  <a:schemeClr val="hlink"/>
                </a:solidFill>
                <a:latin typeface="Calibri" pitchFamily="34" charset="0"/>
              </a:rPr>
              <a:t>MANDATORY</a:t>
            </a:r>
            <a:r>
              <a:rPr lang="en-US" sz="2400" dirty="0">
                <a:latin typeface="Calibri" pitchFamily="34" charset="0"/>
              </a:rPr>
              <a:t>, marks are given</a:t>
            </a:r>
          </a:p>
          <a:p>
            <a:pPr lvl="1">
              <a:buFontTx/>
              <a:buChar char="•"/>
            </a:pPr>
            <a:r>
              <a:rPr lang="en-US" sz="2400" dirty="0">
                <a:latin typeface="Calibri" pitchFamily="34" charset="0"/>
              </a:rPr>
              <a:t> in groups of </a:t>
            </a:r>
            <a:r>
              <a:rPr lang="en-US" sz="2400" dirty="0" smtClean="0">
                <a:latin typeface="Calibri" pitchFamily="34" charset="0"/>
              </a:rPr>
              <a:t>2 persons</a:t>
            </a:r>
            <a:r>
              <a:rPr lang="en-US" sz="2400" dirty="0">
                <a:latin typeface="Calibri" pitchFamily="34" charset="0"/>
              </a:rPr>
              <a:t/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	</a:t>
            </a:r>
          </a:p>
          <a:p>
            <a:pPr lvl="1">
              <a:buFontTx/>
              <a:buChar char="•"/>
            </a:pPr>
            <a:r>
              <a:rPr lang="en-US" sz="2400" dirty="0">
                <a:latin typeface="Calibri" pitchFamily="34" charset="0"/>
              </a:rPr>
              <a:t> each session has </a:t>
            </a:r>
            <a:r>
              <a:rPr lang="en-US" sz="2400" dirty="0" smtClean="0">
                <a:latin typeface="Calibri" pitchFamily="34" charset="0"/>
              </a:rPr>
              <a:t>3 </a:t>
            </a:r>
            <a:r>
              <a:rPr lang="en-US" sz="2400" dirty="0">
                <a:latin typeface="Calibri" pitchFamily="34" charset="0"/>
              </a:rPr>
              <a:t>parts :</a:t>
            </a:r>
          </a:p>
          <a:p>
            <a:pPr lvl="2">
              <a:buFontTx/>
              <a:buChar char="•"/>
            </a:pPr>
            <a:r>
              <a:rPr lang="en-US" sz="2400" dirty="0">
                <a:latin typeface="Calibri" pitchFamily="34" charset="0"/>
              </a:rPr>
              <a:t> part 1 : preparatory (@home)</a:t>
            </a:r>
          </a:p>
          <a:p>
            <a:pPr lvl="2"/>
            <a:r>
              <a:rPr lang="en-US" sz="2400" dirty="0">
                <a:latin typeface="Calibri" pitchFamily="34" charset="0"/>
              </a:rPr>
              <a:t>		 tutorial on Minerva (1 week before session)</a:t>
            </a:r>
          </a:p>
          <a:p>
            <a:pPr lvl="2">
              <a:buFontTx/>
              <a:buChar char="•"/>
            </a:pPr>
            <a:r>
              <a:rPr lang="en-US" sz="2400" dirty="0">
                <a:latin typeface="Calibri" pitchFamily="34" charset="0"/>
              </a:rPr>
              <a:t> part 2 : in-lab working under supervision</a:t>
            </a:r>
          </a:p>
          <a:p>
            <a:pPr lvl="2">
              <a:buFontTx/>
              <a:buChar char="•"/>
            </a:pPr>
            <a:r>
              <a:rPr lang="en-US" sz="2400" dirty="0">
                <a:latin typeface="Calibri" pitchFamily="34" charset="0"/>
              </a:rPr>
              <a:t> part 3 : hand in your report, </a:t>
            </a:r>
            <a:r>
              <a:rPr lang="en-US" sz="2400" dirty="0" smtClean="0">
                <a:latin typeface="Calibri" pitchFamily="34" charset="0"/>
              </a:rPr>
              <a:t>at </a:t>
            </a:r>
            <a:r>
              <a:rPr lang="en-US" sz="2400" dirty="0">
                <a:latin typeface="Calibri" pitchFamily="34" charset="0"/>
              </a:rPr>
              <a:t>the end of the lab session</a:t>
            </a:r>
          </a:p>
          <a:p>
            <a:pPr lvl="2"/>
            <a:endParaRPr lang="en-US" sz="2400" dirty="0">
              <a:latin typeface="Calibri" pitchFamily="34" charset="0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558800" y="30163"/>
            <a:ext cx="2441575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b="1"/>
              <a:t>Lab sessions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97-98_Chapter_9-Optimiz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97-98_Chapter_9-Optimiz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97-98_Chapter_9-Optimiz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7-98_Chapter_9-Optimiz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7-98_Chapter_9-Optimiz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7-98_Chapter_9-Optimiz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7-98_Chapter_9-Optimiz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7-98_Chapter_9-Optimiz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7-98_Chapter_9-Optimiz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</TotalTime>
  <Pages>1</Pages>
  <Words>492</Words>
  <Application>Microsoft Office PowerPoint</Application>
  <PresentationFormat>Custom</PresentationFormat>
  <Paragraphs>145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97-98_Chapter_9-Optimization</vt:lpstr>
      <vt:lpstr>PowerPoint Presentation</vt:lpstr>
      <vt:lpstr>PowerPoint Presentation</vt:lpstr>
      <vt:lpstr>Distributed Software</vt:lpstr>
      <vt:lpstr>Distributed Software</vt:lpstr>
      <vt:lpstr>Distributed Software</vt:lpstr>
      <vt:lpstr>Parallel Software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Cursus slides</dc:title>
  <dc:creator>University of Ghent</dc:creator>
  <cp:lastModifiedBy>fdeturck</cp:lastModifiedBy>
  <cp:revision>280</cp:revision>
  <cp:lastPrinted>2001-10-03T16:07:49Z</cp:lastPrinted>
  <dcterms:created xsi:type="dcterms:W3CDTF">2012-09-18T07:58:20Z</dcterms:created>
  <dcterms:modified xsi:type="dcterms:W3CDTF">2014-09-22T15:41:14Z</dcterms:modified>
</cp:coreProperties>
</file>