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3.xml" ContentType="application/vnd.openxmlformats-officedocument.drawingml.char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4.xml" ContentType="application/vnd.openxmlformats-officedocument.drawingml.chart+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5.xml" ContentType="application/vnd.openxmlformats-officedocument.drawingml.chart+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6.xml" ContentType="application/vnd.openxmlformats-officedocument.drawingml.chart+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90" r:id="rId2"/>
    <p:sldId id="314" r:id="rId3"/>
    <p:sldId id="334" r:id="rId4"/>
    <p:sldId id="297" r:id="rId5"/>
    <p:sldId id="342" r:id="rId6"/>
    <p:sldId id="298" r:id="rId7"/>
    <p:sldId id="299" r:id="rId8"/>
    <p:sldId id="335" r:id="rId9"/>
    <p:sldId id="291" r:id="rId10"/>
    <p:sldId id="305" r:id="rId11"/>
    <p:sldId id="303" r:id="rId12"/>
    <p:sldId id="304" r:id="rId13"/>
    <p:sldId id="306" r:id="rId14"/>
    <p:sldId id="301" r:id="rId15"/>
    <p:sldId id="302" r:id="rId16"/>
    <p:sldId id="311" r:id="rId17"/>
    <p:sldId id="336" r:id="rId18"/>
    <p:sldId id="292" r:id="rId19"/>
    <p:sldId id="293" r:id="rId20"/>
    <p:sldId id="295" r:id="rId21"/>
    <p:sldId id="294" r:id="rId22"/>
    <p:sldId id="307" r:id="rId23"/>
    <p:sldId id="308" r:id="rId24"/>
    <p:sldId id="310" r:id="rId25"/>
    <p:sldId id="309" r:id="rId26"/>
    <p:sldId id="313" r:id="rId27"/>
    <p:sldId id="312" r:id="rId28"/>
    <p:sldId id="341" r:id="rId29"/>
    <p:sldId id="343" r:id="rId30"/>
    <p:sldId id="337" r:id="rId31"/>
    <p:sldId id="261" r:id="rId32"/>
    <p:sldId id="262" r:id="rId33"/>
    <p:sldId id="260" r:id="rId34"/>
    <p:sldId id="264" r:id="rId35"/>
    <p:sldId id="259" r:id="rId36"/>
    <p:sldId id="266" r:id="rId37"/>
    <p:sldId id="257" r:id="rId38"/>
    <p:sldId id="267" r:id="rId39"/>
    <p:sldId id="258" r:id="rId40"/>
    <p:sldId id="268" r:id="rId41"/>
    <p:sldId id="338" r:id="rId42"/>
    <p:sldId id="271" r:id="rId43"/>
    <p:sldId id="272" r:id="rId44"/>
    <p:sldId id="273" r:id="rId45"/>
    <p:sldId id="276" r:id="rId46"/>
    <p:sldId id="280" r:id="rId47"/>
    <p:sldId id="275" r:id="rId48"/>
    <p:sldId id="277" r:id="rId49"/>
    <p:sldId id="281" r:id="rId50"/>
    <p:sldId id="282" r:id="rId51"/>
    <p:sldId id="283" r:id="rId52"/>
    <p:sldId id="339" r:id="rId53"/>
    <p:sldId id="321" r:id="rId54"/>
    <p:sldId id="322" r:id="rId55"/>
    <p:sldId id="326" r:id="rId56"/>
    <p:sldId id="325" r:id="rId57"/>
    <p:sldId id="330" r:id="rId58"/>
    <p:sldId id="333" r:id="rId59"/>
    <p:sldId id="340" r:id="rId60"/>
    <p:sldId id="327" r:id="rId61"/>
    <p:sldId id="332" r:id="rId62"/>
    <p:sldId id="328" r:id="rId63"/>
    <p:sldId id="331" r:id="rId64"/>
    <p:sldId id="329"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171" autoAdjust="0"/>
  </p:normalViewPr>
  <p:slideViewPr>
    <p:cSldViewPr snapToObjects="1">
      <p:cViewPr varScale="1">
        <p:scale>
          <a:sx n="81" d="100"/>
          <a:sy n="81" d="100"/>
        </p:scale>
        <p:origin x="-2484" y="-90"/>
      </p:cViewPr>
      <p:guideLst>
        <p:guide orient="horz" pos="4319"/>
        <p:guide pos="2880"/>
      </p:guideLst>
    </p:cSldViewPr>
  </p:slideViewPr>
  <p:notesTextViewPr>
    <p:cViewPr>
      <p:scale>
        <a:sx n="75" d="100"/>
        <a:sy n="75"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istrator\Desktop\cache%20hit%20ratio%20mod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istrator\Desktop\pipeline%20throughpu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istrator\Desktop\vectortriad.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dministrator\Desktop\vectortriad.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Administrator\Desktop\vectortriad.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Administrator\Desktop\vectortria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τ = 5</c:v>
          </c:tx>
          <c:spPr>
            <a:ln w="19050">
              <a:solidFill>
                <a:schemeClr val="accent3">
                  <a:lumMod val="50000"/>
                </a:schemeClr>
              </a:solidFill>
              <a:prstDash val="dashDot"/>
            </a:ln>
          </c:spPr>
          <c:marker>
            <c:spPr>
              <a:noFill/>
              <a:ln>
                <a:noFill/>
              </a:ln>
            </c:spPr>
          </c:marker>
          <c:xVal>
            <c:numRef>
              <c:f>Blad1!$B$3:$B$43</c:f>
              <c:numCache>
                <c:formatCode>General</c:formatCode>
                <c:ptCount val="41"/>
                <c:pt idx="0">
                  <c:v>0</c:v>
                </c:pt>
                <c:pt idx="1">
                  <c:v>2.5000000000000001E-2</c:v>
                </c:pt>
                <c:pt idx="2">
                  <c:v>0.05</c:v>
                </c:pt>
                <c:pt idx="3">
                  <c:v>7.4999999999999997E-2</c:v>
                </c:pt>
                <c:pt idx="4">
                  <c:v>0.1</c:v>
                </c:pt>
                <c:pt idx="5">
                  <c:v>0.125</c:v>
                </c:pt>
                <c:pt idx="6">
                  <c:v>0.15</c:v>
                </c:pt>
                <c:pt idx="7">
                  <c:v>0.17499999999999999</c:v>
                </c:pt>
                <c:pt idx="8">
                  <c:v>0.2</c:v>
                </c:pt>
                <c:pt idx="9">
                  <c:v>0.22500000000000001</c:v>
                </c:pt>
                <c:pt idx="10">
                  <c:v>0.25</c:v>
                </c:pt>
                <c:pt idx="11">
                  <c:v>0.27500000000000002</c:v>
                </c:pt>
                <c:pt idx="12">
                  <c:v>0.3</c:v>
                </c:pt>
                <c:pt idx="13">
                  <c:v>0.32500000000000001</c:v>
                </c:pt>
                <c:pt idx="14">
                  <c:v>0.35</c:v>
                </c:pt>
                <c:pt idx="15">
                  <c:v>0.375</c:v>
                </c:pt>
                <c:pt idx="16">
                  <c:v>0.4</c:v>
                </c:pt>
                <c:pt idx="17">
                  <c:v>0.42499999999999999</c:v>
                </c:pt>
                <c:pt idx="18">
                  <c:v>0.45</c:v>
                </c:pt>
                <c:pt idx="19">
                  <c:v>0.47499999999999998</c:v>
                </c:pt>
                <c:pt idx="20">
                  <c:v>0.5</c:v>
                </c:pt>
                <c:pt idx="21">
                  <c:v>0.52500000000000002</c:v>
                </c:pt>
                <c:pt idx="22">
                  <c:v>0.55000000000000004</c:v>
                </c:pt>
                <c:pt idx="23">
                  <c:v>0.57499999999999996</c:v>
                </c:pt>
                <c:pt idx="24">
                  <c:v>0.6</c:v>
                </c:pt>
                <c:pt idx="25">
                  <c:v>0.625</c:v>
                </c:pt>
                <c:pt idx="26">
                  <c:v>0.65</c:v>
                </c:pt>
                <c:pt idx="27">
                  <c:v>0.67500000000000004</c:v>
                </c:pt>
                <c:pt idx="28">
                  <c:v>0.7</c:v>
                </c:pt>
                <c:pt idx="29">
                  <c:v>0.72499999999999998</c:v>
                </c:pt>
                <c:pt idx="30">
                  <c:v>0.75</c:v>
                </c:pt>
                <c:pt idx="31">
                  <c:v>0.77500000000000002</c:v>
                </c:pt>
                <c:pt idx="32">
                  <c:v>0.8</c:v>
                </c:pt>
                <c:pt idx="33">
                  <c:v>0.82499999999999996</c:v>
                </c:pt>
                <c:pt idx="34">
                  <c:v>0.85</c:v>
                </c:pt>
                <c:pt idx="35">
                  <c:v>0.875</c:v>
                </c:pt>
                <c:pt idx="36">
                  <c:v>0.9</c:v>
                </c:pt>
                <c:pt idx="37">
                  <c:v>0.92500000000000004</c:v>
                </c:pt>
                <c:pt idx="38">
                  <c:v>0.95</c:v>
                </c:pt>
                <c:pt idx="39">
                  <c:v>0.97499999999999998</c:v>
                </c:pt>
                <c:pt idx="40">
                  <c:v>1</c:v>
                </c:pt>
              </c:numCache>
            </c:numRef>
          </c:xVal>
          <c:yVal>
            <c:numRef>
              <c:f>Blad1!$D$3:$D$43</c:f>
              <c:numCache>
                <c:formatCode>General</c:formatCode>
                <c:ptCount val="41"/>
                <c:pt idx="0">
                  <c:v>1</c:v>
                </c:pt>
                <c:pt idx="1">
                  <c:v>1.0204081632653061</c:v>
                </c:pt>
                <c:pt idx="2">
                  <c:v>1.0416666666666667</c:v>
                </c:pt>
                <c:pt idx="3">
                  <c:v>1.0638297872340425</c:v>
                </c:pt>
                <c:pt idx="4">
                  <c:v>1.0869565217391306</c:v>
                </c:pt>
                <c:pt idx="5">
                  <c:v>1.1111111111111112</c:v>
                </c:pt>
                <c:pt idx="6">
                  <c:v>1.1363636363636362</c:v>
                </c:pt>
                <c:pt idx="7">
                  <c:v>1.1627906976744187</c:v>
                </c:pt>
                <c:pt idx="8">
                  <c:v>1.1904761904761905</c:v>
                </c:pt>
                <c:pt idx="9">
                  <c:v>1.2195121951219514</c:v>
                </c:pt>
                <c:pt idx="10">
                  <c:v>1.25</c:v>
                </c:pt>
                <c:pt idx="11">
                  <c:v>1.2820512820512822</c:v>
                </c:pt>
                <c:pt idx="12">
                  <c:v>1.3157894736842106</c:v>
                </c:pt>
                <c:pt idx="13">
                  <c:v>1.3513513513513513</c:v>
                </c:pt>
                <c:pt idx="14">
                  <c:v>1.3888888888888888</c:v>
                </c:pt>
                <c:pt idx="15">
                  <c:v>1.4285714285714286</c:v>
                </c:pt>
                <c:pt idx="16">
                  <c:v>1.4705882352941178</c:v>
                </c:pt>
                <c:pt idx="17">
                  <c:v>1.5151515151515151</c:v>
                </c:pt>
                <c:pt idx="18">
                  <c:v>1.5625</c:v>
                </c:pt>
                <c:pt idx="19">
                  <c:v>1.6129032258064515</c:v>
                </c:pt>
                <c:pt idx="20">
                  <c:v>1.6666666666666667</c:v>
                </c:pt>
                <c:pt idx="21">
                  <c:v>1.7241379310344829</c:v>
                </c:pt>
                <c:pt idx="22">
                  <c:v>1.7857142857142858</c:v>
                </c:pt>
                <c:pt idx="23">
                  <c:v>1.8518518518518516</c:v>
                </c:pt>
                <c:pt idx="24">
                  <c:v>1.9230769230769229</c:v>
                </c:pt>
                <c:pt idx="25">
                  <c:v>2</c:v>
                </c:pt>
                <c:pt idx="26">
                  <c:v>2.0833333333333335</c:v>
                </c:pt>
                <c:pt idx="27">
                  <c:v>2.1739130434782612</c:v>
                </c:pt>
                <c:pt idx="28">
                  <c:v>2.2727272727272725</c:v>
                </c:pt>
                <c:pt idx="29">
                  <c:v>2.3809523809523809</c:v>
                </c:pt>
                <c:pt idx="30">
                  <c:v>2.5</c:v>
                </c:pt>
                <c:pt idx="31">
                  <c:v>2.6315789473684212</c:v>
                </c:pt>
                <c:pt idx="32">
                  <c:v>2.7777777777777781</c:v>
                </c:pt>
                <c:pt idx="33">
                  <c:v>2.9411764705882351</c:v>
                </c:pt>
                <c:pt idx="34">
                  <c:v>3.125</c:v>
                </c:pt>
                <c:pt idx="35">
                  <c:v>3.3333333333333335</c:v>
                </c:pt>
                <c:pt idx="36">
                  <c:v>3.5714285714285716</c:v>
                </c:pt>
                <c:pt idx="37">
                  <c:v>3.8461538461538467</c:v>
                </c:pt>
                <c:pt idx="38">
                  <c:v>4.1666666666666661</c:v>
                </c:pt>
                <c:pt idx="39">
                  <c:v>4.545454545454545</c:v>
                </c:pt>
                <c:pt idx="40">
                  <c:v>5</c:v>
                </c:pt>
              </c:numCache>
            </c:numRef>
          </c:yVal>
          <c:smooth val="0"/>
        </c:ser>
        <c:ser>
          <c:idx val="1"/>
          <c:order val="1"/>
          <c:tx>
            <c:v>τ = 10</c:v>
          </c:tx>
          <c:spPr>
            <a:ln w="19050">
              <a:solidFill>
                <a:schemeClr val="accent1"/>
              </a:solidFill>
              <a:prstDash val="sysDash"/>
            </a:ln>
          </c:spPr>
          <c:marker>
            <c:spPr>
              <a:noFill/>
              <a:ln>
                <a:noFill/>
              </a:ln>
            </c:spPr>
          </c:marker>
          <c:xVal>
            <c:numRef>
              <c:f>Blad1!$B$3:$B$43</c:f>
              <c:numCache>
                <c:formatCode>General</c:formatCode>
                <c:ptCount val="41"/>
                <c:pt idx="0">
                  <c:v>0</c:v>
                </c:pt>
                <c:pt idx="1">
                  <c:v>2.5000000000000001E-2</c:v>
                </c:pt>
                <c:pt idx="2">
                  <c:v>0.05</c:v>
                </c:pt>
                <c:pt idx="3">
                  <c:v>7.4999999999999997E-2</c:v>
                </c:pt>
                <c:pt idx="4">
                  <c:v>0.1</c:v>
                </c:pt>
                <c:pt idx="5">
                  <c:v>0.125</c:v>
                </c:pt>
                <c:pt idx="6">
                  <c:v>0.15</c:v>
                </c:pt>
                <c:pt idx="7">
                  <c:v>0.17499999999999999</c:v>
                </c:pt>
                <c:pt idx="8">
                  <c:v>0.2</c:v>
                </c:pt>
                <c:pt idx="9">
                  <c:v>0.22500000000000001</c:v>
                </c:pt>
                <c:pt idx="10">
                  <c:v>0.25</c:v>
                </c:pt>
                <c:pt idx="11">
                  <c:v>0.27500000000000002</c:v>
                </c:pt>
                <c:pt idx="12">
                  <c:v>0.3</c:v>
                </c:pt>
                <c:pt idx="13">
                  <c:v>0.32500000000000001</c:v>
                </c:pt>
                <c:pt idx="14">
                  <c:v>0.35</c:v>
                </c:pt>
                <c:pt idx="15">
                  <c:v>0.375</c:v>
                </c:pt>
                <c:pt idx="16">
                  <c:v>0.4</c:v>
                </c:pt>
                <c:pt idx="17">
                  <c:v>0.42499999999999999</c:v>
                </c:pt>
                <c:pt idx="18">
                  <c:v>0.45</c:v>
                </c:pt>
                <c:pt idx="19">
                  <c:v>0.47499999999999998</c:v>
                </c:pt>
                <c:pt idx="20">
                  <c:v>0.5</c:v>
                </c:pt>
                <c:pt idx="21">
                  <c:v>0.52500000000000002</c:v>
                </c:pt>
                <c:pt idx="22">
                  <c:v>0.55000000000000004</c:v>
                </c:pt>
                <c:pt idx="23">
                  <c:v>0.57499999999999996</c:v>
                </c:pt>
                <c:pt idx="24">
                  <c:v>0.6</c:v>
                </c:pt>
                <c:pt idx="25">
                  <c:v>0.625</c:v>
                </c:pt>
                <c:pt idx="26">
                  <c:v>0.65</c:v>
                </c:pt>
                <c:pt idx="27">
                  <c:v>0.67500000000000004</c:v>
                </c:pt>
                <c:pt idx="28">
                  <c:v>0.7</c:v>
                </c:pt>
                <c:pt idx="29">
                  <c:v>0.72499999999999998</c:v>
                </c:pt>
                <c:pt idx="30">
                  <c:v>0.75</c:v>
                </c:pt>
                <c:pt idx="31">
                  <c:v>0.77500000000000002</c:v>
                </c:pt>
                <c:pt idx="32">
                  <c:v>0.8</c:v>
                </c:pt>
                <c:pt idx="33">
                  <c:v>0.82499999999999996</c:v>
                </c:pt>
                <c:pt idx="34">
                  <c:v>0.85</c:v>
                </c:pt>
                <c:pt idx="35">
                  <c:v>0.875</c:v>
                </c:pt>
                <c:pt idx="36">
                  <c:v>0.9</c:v>
                </c:pt>
                <c:pt idx="37">
                  <c:v>0.92500000000000004</c:v>
                </c:pt>
                <c:pt idx="38">
                  <c:v>0.95</c:v>
                </c:pt>
                <c:pt idx="39">
                  <c:v>0.97499999999999998</c:v>
                </c:pt>
                <c:pt idx="40">
                  <c:v>1</c:v>
                </c:pt>
              </c:numCache>
            </c:numRef>
          </c:xVal>
          <c:yVal>
            <c:numRef>
              <c:f>Blad1!$E$3:$E$43</c:f>
              <c:numCache>
                <c:formatCode>General</c:formatCode>
                <c:ptCount val="41"/>
                <c:pt idx="0">
                  <c:v>1</c:v>
                </c:pt>
                <c:pt idx="1">
                  <c:v>1.0230179028132993</c:v>
                </c:pt>
                <c:pt idx="2">
                  <c:v>1.0471204188481675</c:v>
                </c:pt>
                <c:pt idx="3">
                  <c:v>1.0723860589812333</c:v>
                </c:pt>
                <c:pt idx="4">
                  <c:v>1.098901098901099</c:v>
                </c:pt>
                <c:pt idx="5">
                  <c:v>1.1267605633802817</c:v>
                </c:pt>
                <c:pt idx="6">
                  <c:v>1.1560693641618496</c:v>
                </c:pt>
                <c:pt idx="7">
                  <c:v>1.1869436201780414</c:v>
                </c:pt>
                <c:pt idx="8">
                  <c:v>1.2195121951219514</c:v>
                </c:pt>
                <c:pt idx="9">
                  <c:v>1.2539184952978057</c:v>
                </c:pt>
                <c:pt idx="10">
                  <c:v>1.2903225806451613</c:v>
                </c:pt>
                <c:pt idx="11">
                  <c:v>1.3289036544850499</c:v>
                </c:pt>
                <c:pt idx="12">
                  <c:v>1.3698630136986301</c:v>
                </c:pt>
                <c:pt idx="13">
                  <c:v>1.4134275618374559</c:v>
                </c:pt>
                <c:pt idx="14">
                  <c:v>1.4598540145985401</c:v>
                </c:pt>
                <c:pt idx="15">
                  <c:v>1.5094339622641511</c:v>
                </c:pt>
                <c:pt idx="16">
                  <c:v>1.5625</c:v>
                </c:pt>
                <c:pt idx="17">
                  <c:v>1.6194331983805668</c:v>
                </c:pt>
                <c:pt idx="18">
                  <c:v>1.680672268907563</c:v>
                </c:pt>
                <c:pt idx="19">
                  <c:v>1.7467248908296944</c:v>
                </c:pt>
                <c:pt idx="20">
                  <c:v>1.8181818181818181</c:v>
                </c:pt>
                <c:pt idx="21">
                  <c:v>1.8957345971563979</c:v>
                </c:pt>
                <c:pt idx="22">
                  <c:v>1.9801980198019802</c:v>
                </c:pt>
                <c:pt idx="23">
                  <c:v>2.0725388601036268</c:v>
                </c:pt>
                <c:pt idx="24">
                  <c:v>2.1739130434782612</c:v>
                </c:pt>
                <c:pt idx="25">
                  <c:v>2.2857142857142856</c:v>
                </c:pt>
                <c:pt idx="26">
                  <c:v>2.4096385542168672</c:v>
                </c:pt>
                <c:pt idx="27">
                  <c:v>2.547770700636943</c:v>
                </c:pt>
                <c:pt idx="28">
                  <c:v>2.7027027027027026</c:v>
                </c:pt>
                <c:pt idx="29">
                  <c:v>2.8776978417266186</c:v>
                </c:pt>
                <c:pt idx="30">
                  <c:v>3.0769230769230771</c:v>
                </c:pt>
                <c:pt idx="31">
                  <c:v>3.3057851239669422</c:v>
                </c:pt>
                <c:pt idx="32">
                  <c:v>3.5714285714285716</c:v>
                </c:pt>
                <c:pt idx="33">
                  <c:v>3.8834951456310676</c:v>
                </c:pt>
                <c:pt idx="34">
                  <c:v>4.2553191489361701</c:v>
                </c:pt>
                <c:pt idx="35">
                  <c:v>4.7058823529411766</c:v>
                </c:pt>
                <c:pt idx="36">
                  <c:v>5.2631578947368425</c:v>
                </c:pt>
                <c:pt idx="37">
                  <c:v>5.9701492537313445</c:v>
                </c:pt>
                <c:pt idx="38">
                  <c:v>6.8965517241379288</c:v>
                </c:pt>
                <c:pt idx="39">
                  <c:v>8.1632653061224492</c:v>
                </c:pt>
                <c:pt idx="40">
                  <c:v>10</c:v>
                </c:pt>
              </c:numCache>
            </c:numRef>
          </c:yVal>
          <c:smooth val="0"/>
        </c:ser>
        <c:ser>
          <c:idx val="2"/>
          <c:order val="2"/>
          <c:tx>
            <c:v>τ = 20</c:v>
          </c:tx>
          <c:spPr>
            <a:ln w="19050">
              <a:solidFill>
                <a:schemeClr val="accent6">
                  <a:lumMod val="75000"/>
                </a:schemeClr>
              </a:solidFill>
              <a:prstDash val="lgDashDotDot"/>
            </a:ln>
          </c:spPr>
          <c:marker>
            <c:spPr>
              <a:noFill/>
              <a:ln>
                <a:noFill/>
              </a:ln>
            </c:spPr>
          </c:marker>
          <c:xVal>
            <c:numRef>
              <c:f>Blad1!$B$3:$B$43</c:f>
              <c:numCache>
                <c:formatCode>General</c:formatCode>
                <c:ptCount val="41"/>
                <c:pt idx="0">
                  <c:v>0</c:v>
                </c:pt>
                <c:pt idx="1">
                  <c:v>2.5000000000000001E-2</c:v>
                </c:pt>
                <c:pt idx="2">
                  <c:v>0.05</c:v>
                </c:pt>
                <c:pt idx="3">
                  <c:v>7.4999999999999997E-2</c:v>
                </c:pt>
                <c:pt idx="4">
                  <c:v>0.1</c:v>
                </c:pt>
                <c:pt idx="5">
                  <c:v>0.125</c:v>
                </c:pt>
                <c:pt idx="6">
                  <c:v>0.15</c:v>
                </c:pt>
                <c:pt idx="7">
                  <c:v>0.17499999999999999</c:v>
                </c:pt>
                <c:pt idx="8">
                  <c:v>0.2</c:v>
                </c:pt>
                <c:pt idx="9">
                  <c:v>0.22500000000000001</c:v>
                </c:pt>
                <c:pt idx="10">
                  <c:v>0.25</c:v>
                </c:pt>
                <c:pt idx="11">
                  <c:v>0.27500000000000002</c:v>
                </c:pt>
                <c:pt idx="12">
                  <c:v>0.3</c:v>
                </c:pt>
                <c:pt idx="13">
                  <c:v>0.32500000000000001</c:v>
                </c:pt>
                <c:pt idx="14">
                  <c:v>0.35</c:v>
                </c:pt>
                <c:pt idx="15">
                  <c:v>0.375</c:v>
                </c:pt>
                <c:pt idx="16">
                  <c:v>0.4</c:v>
                </c:pt>
                <c:pt idx="17">
                  <c:v>0.42499999999999999</c:v>
                </c:pt>
                <c:pt idx="18">
                  <c:v>0.45</c:v>
                </c:pt>
                <c:pt idx="19">
                  <c:v>0.47499999999999998</c:v>
                </c:pt>
                <c:pt idx="20">
                  <c:v>0.5</c:v>
                </c:pt>
                <c:pt idx="21">
                  <c:v>0.52500000000000002</c:v>
                </c:pt>
                <c:pt idx="22">
                  <c:v>0.55000000000000004</c:v>
                </c:pt>
                <c:pt idx="23">
                  <c:v>0.57499999999999996</c:v>
                </c:pt>
                <c:pt idx="24">
                  <c:v>0.6</c:v>
                </c:pt>
                <c:pt idx="25">
                  <c:v>0.625</c:v>
                </c:pt>
                <c:pt idx="26">
                  <c:v>0.65</c:v>
                </c:pt>
                <c:pt idx="27">
                  <c:v>0.67500000000000004</c:v>
                </c:pt>
                <c:pt idx="28">
                  <c:v>0.7</c:v>
                </c:pt>
                <c:pt idx="29">
                  <c:v>0.72499999999999998</c:v>
                </c:pt>
                <c:pt idx="30">
                  <c:v>0.75</c:v>
                </c:pt>
                <c:pt idx="31">
                  <c:v>0.77500000000000002</c:v>
                </c:pt>
                <c:pt idx="32">
                  <c:v>0.8</c:v>
                </c:pt>
                <c:pt idx="33">
                  <c:v>0.82499999999999996</c:v>
                </c:pt>
                <c:pt idx="34">
                  <c:v>0.85</c:v>
                </c:pt>
                <c:pt idx="35">
                  <c:v>0.875</c:v>
                </c:pt>
                <c:pt idx="36">
                  <c:v>0.9</c:v>
                </c:pt>
                <c:pt idx="37">
                  <c:v>0.92500000000000004</c:v>
                </c:pt>
                <c:pt idx="38">
                  <c:v>0.95</c:v>
                </c:pt>
                <c:pt idx="39">
                  <c:v>0.97499999999999998</c:v>
                </c:pt>
                <c:pt idx="40">
                  <c:v>1</c:v>
                </c:pt>
              </c:numCache>
            </c:numRef>
          </c:xVal>
          <c:yVal>
            <c:numRef>
              <c:f>Blad1!$F$3:$F$43</c:f>
              <c:numCache>
                <c:formatCode>General</c:formatCode>
                <c:ptCount val="41"/>
                <c:pt idx="0">
                  <c:v>1</c:v>
                </c:pt>
                <c:pt idx="1">
                  <c:v>1.0243277848911652</c:v>
                </c:pt>
                <c:pt idx="2">
                  <c:v>1.0498687664041995</c:v>
                </c:pt>
                <c:pt idx="3">
                  <c:v>1.0767160161507403</c:v>
                </c:pt>
                <c:pt idx="4">
                  <c:v>1.1049723756906076</c:v>
                </c:pt>
                <c:pt idx="5">
                  <c:v>1.1347517730496455</c:v>
                </c:pt>
                <c:pt idx="6">
                  <c:v>1.1661807580174928</c:v>
                </c:pt>
                <c:pt idx="7">
                  <c:v>1.199400299850075</c:v>
                </c:pt>
                <c:pt idx="8">
                  <c:v>1.2345679012345681</c:v>
                </c:pt>
                <c:pt idx="9">
                  <c:v>1.2718600953895072</c:v>
                </c:pt>
                <c:pt idx="10">
                  <c:v>1.3114754098360655</c:v>
                </c:pt>
                <c:pt idx="11">
                  <c:v>1.3536379018612521</c:v>
                </c:pt>
                <c:pt idx="12">
                  <c:v>1.3986013986013985</c:v>
                </c:pt>
                <c:pt idx="13">
                  <c:v>1.4466546112115732</c:v>
                </c:pt>
                <c:pt idx="14">
                  <c:v>1.4981273408239701</c:v>
                </c:pt>
                <c:pt idx="15">
                  <c:v>1.5533980582524272</c:v>
                </c:pt>
                <c:pt idx="16">
                  <c:v>1.6129032258064515</c:v>
                </c:pt>
                <c:pt idx="17">
                  <c:v>1.6771488469601676</c:v>
                </c:pt>
                <c:pt idx="18">
                  <c:v>1.7467248908296944</c:v>
                </c:pt>
                <c:pt idx="19">
                  <c:v>1.8223234624145785</c:v>
                </c:pt>
                <c:pt idx="20">
                  <c:v>1.9047619047619047</c:v>
                </c:pt>
                <c:pt idx="21">
                  <c:v>1.99501246882793</c:v>
                </c:pt>
                <c:pt idx="22">
                  <c:v>2.0942408376963351</c:v>
                </c:pt>
                <c:pt idx="23">
                  <c:v>2.2038567493112948</c:v>
                </c:pt>
                <c:pt idx="24">
                  <c:v>2.3255813953488373</c:v>
                </c:pt>
                <c:pt idx="25">
                  <c:v>2.4615384615384617</c:v>
                </c:pt>
                <c:pt idx="26">
                  <c:v>2.6143790849673203</c:v>
                </c:pt>
                <c:pt idx="27">
                  <c:v>2.787456445993032</c:v>
                </c:pt>
                <c:pt idx="28">
                  <c:v>2.9850746268656714</c:v>
                </c:pt>
                <c:pt idx="29">
                  <c:v>3.2128514056224899</c:v>
                </c:pt>
                <c:pt idx="30">
                  <c:v>3.4782608695652173</c:v>
                </c:pt>
                <c:pt idx="31">
                  <c:v>3.7914691943127958</c:v>
                </c:pt>
                <c:pt idx="32">
                  <c:v>4.1666666666666679</c:v>
                </c:pt>
                <c:pt idx="33">
                  <c:v>4.6242774566473974</c:v>
                </c:pt>
                <c:pt idx="34">
                  <c:v>5.1948051948051939</c:v>
                </c:pt>
                <c:pt idx="35">
                  <c:v>5.9259259259259256</c:v>
                </c:pt>
                <c:pt idx="36">
                  <c:v>6.8965517241379324</c:v>
                </c:pt>
                <c:pt idx="37">
                  <c:v>8.2474226804123756</c:v>
                </c:pt>
                <c:pt idx="38">
                  <c:v>10.256410256410252</c:v>
                </c:pt>
                <c:pt idx="39">
                  <c:v>13.559322033898301</c:v>
                </c:pt>
                <c:pt idx="40">
                  <c:v>20</c:v>
                </c:pt>
              </c:numCache>
            </c:numRef>
          </c:yVal>
          <c:smooth val="0"/>
        </c:ser>
        <c:ser>
          <c:idx val="3"/>
          <c:order val="3"/>
          <c:tx>
            <c:v>τ = infinite</c:v>
          </c:tx>
          <c:spPr>
            <a:ln w="19050">
              <a:solidFill>
                <a:schemeClr val="tx1"/>
              </a:solidFill>
              <a:prstDash val="solid"/>
            </a:ln>
          </c:spPr>
          <c:marker>
            <c:spPr>
              <a:noFill/>
              <a:ln>
                <a:noFill/>
              </a:ln>
            </c:spPr>
          </c:marker>
          <c:xVal>
            <c:numRef>
              <c:f>Blad1!$B$3:$B$43</c:f>
              <c:numCache>
                <c:formatCode>General</c:formatCode>
                <c:ptCount val="41"/>
                <c:pt idx="0">
                  <c:v>0</c:v>
                </c:pt>
                <c:pt idx="1">
                  <c:v>2.5000000000000001E-2</c:v>
                </c:pt>
                <c:pt idx="2">
                  <c:v>0.05</c:v>
                </c:pt>
                <c:pt idx="3">
                  <c:v>7.4999999999999997E-2</c:v>
                </c:pt>
                <c:pt idx="4">
                  <c:v>0.1</c:v>
                </c:pt>
                <c:pt idx="5">
                  <c:v>0.125</c:v>
                </c:pt>
                <c:pt idx="6">
                  <c:v>0.15</c:v>
                </c:pt>
                <c:pt idx="7">
                  <c:v>0.17499999999999999</c:v>
                </c:pt>
                <c:pt idx="8">
                  <c:v>0.2</c:v>
                </c:pt>
                <c:pt idx="9">
                  <c:v>0.22500000000000001</c:v>
                </c:pt>
                <c:pt idx="10">
                  <c:v>0.25</c:v>
                </c:pt>
                <c:pt idx="11">
                  <c:v>0.27500000000000002</c:v>
                </c:pt>
                <c:pt idx="12">
                  <c:v>0.3</c:v>
                </c:pt>
                <c:pt idx="13">
                  <c:v>0.32500000000000001</c:v>
                </c:pt>
                <c:pt idx="14">
                  <c:v>0.35</c:v>
                </c:pt>
                <c:pt idx="15">
                  <c:v>0.375</c:v>
                </c:pt>
                <c:pt idx="16">
                  <c:v>0.4</c:v>
                </c:pt>
                <c:pt idx="17">
                  <c:v>0.42499999999999999</c:v>
                </c:pt>
                <c:pt idx="18">
                  <c:v>0.45</c:v>
                </c:pt>
                <c:pt idx="19">
                  <c:v>0.47499999999999998</c:v>
                </c:pt>
                <c:pt idx="20">
                  <c:v>0.5</c:v>
                </c:pt>
                <c:pt idx="21">
                  <c:v>0.52500000000000002</c:v>
                </c:pt>
                <c:pt idx="22">
                  <c:v>0.55000000000000004</c:v>
                </c:pt>
                <c:pt idx="23">
                  <c:v>0.57499999999999996</c:v>
                </c:pt>
                <c:pt idx="24">
                  <c:v>0.6</c:v>
                </c:pt>
                <c:pt idx="25">
                  <c:v>0.625</c:v>
                </c:pt>
                <c:pt idx="26">
                  <c:v>0.65</c:v>
                </c:pt>
                <c:pt idx="27">
                  <c:v>0.67500000000000004</c:v>
                </c:pt>
                <c:pt idx="28">
                  <c:v>0.7</c:v>
                </c:pt>
                <c:pt idx="29">
                  <c:v>0.72499999999999998</c:v>
                </c:pt>
                <c:pt idx="30">
                  <c:v>0.75</c:v>
                </c:pt>
                <c:pt idx="31">
                  <c:v>0.77500000000000002</c:v>
                </c:pt>
                <c:pt idx="32">
                  <c:v>0.8</c:v>
                </c:pt>
                <c:pt idx="33">
                  <c:v>0.82499999999999996</c:v>
                </c:pt>
                <c:pt idx="34">
                  <c:v>0.85</c:v>
                </c:pt>
                <c:pt idx="35">
                  <c:v>0.875</c:v>
                </c:pt>
                <c:pt idx="36">
                  <c:v>0.9</c:v>
                </c:pt>
                <c:pt idx="37">
                  <c:v>0.92500000000000004</c:v>
                </c:pt>
                <c:pt idx="38">
                  <c:v>0.95</c:v>
                </c:pt>
                <c:pt idx="39">
                  <c:v>0.97499999999999998</c:v>
                </c:pt>
                <c:pt idx="40">
                  <c:v>1</c:v>
                </c:pt>
              </c:numCache>
            </c:numRef>
          </c:xVal>
          <c:yVal>
            <c:numRef>
              <c:f>Blad1!$G$3:$G$43</c:f>
              <c:numCache>
                <c:formatCode>General</c:formatCode>
                <c:ptCount val="41"/>
                <c:pt idx="0">
                  <c:v>1</c:v>
                </c:pt>
                <c:pt idx="1">
                  <c:v>1.0256410256409993</c:v>
                </c:pt>
                <c:pt idx="2">
                  <c:v>1.0526315789473131</c:v>
                </c:pt>
                <c:pt idx="3">
                  <c:v>1.0810810810809934</c:v>
                </c:pt>
                <c:pt idx="4">
                  <c:v>1.1111111111109877</c:v>
                </c:pt>
                <c:pt idx="5">
                  <c:v>1.1428571428569796</c:v>
                </c:pt>
                <c:pt idx="6">
                  <c:v>1.1764705882350865</c:v>
                </c:pt>
                <c:pt idx="7">
                  <c:v>1.212121212120955</c:v>
                </c:pt>
                <c:pt idx="8">
                  <c:v>1.2499999999996876</c:v>
                </c:pt>
                <c:pt idx="9">
                  <c:v>1.2903225806447867</c:v>
                </c:pt>
                <c:pt idx="10">
                  <c:v>1.3333333333328889</c:v>
                </c:pt>
                <c:pt idx="11">
                  <c:v>1.3793103448270629</c:v>
                </c:pt>
                <c:pt idx="12">
                  <c:v>1.4285714285708162</c:v>
                </c:pt>
                <c:pt idx="13">
                  <c:v>1.4814814814807682</c:v>
                </c:pt>
                <c:pt idx="14">
                  <c:v>1.5384615384607101</c:v>
                </c:pt>
                <c:pt idx="15">
                  <c:v>1.59999999999904</c:v>
                </c:pt>
                <c:pt idx="16">
                  <c:v>1.6666666666655554</c:v>
                </c:pt>
                <c:pt idx="17">
                  <c:v>1.739130434781323</c:v>
                </c:pt>
                <c:pt idx="18">
                  <c:v>1.8181818181803306</c:v>
                </c:pt>
                <c:pt idx="19">
                  <c:v>1.9047619047601816</c:v>
                </c:pt>
                <c:pt idx="20">
                  <c:v>1.999999999998</c:v>
                </c:pt>
                <c:pt idx="21">
                  <c:v>2.1052631578924097</c:v>
                </c:pt>
                <c:pt idx="22">
                  <c:v>2.2222222222195067</c:v>
                </c:pt>
                <c:pt idx="23">
                  <c:v>2.3529411764674046</c:v>
                </c:pt>
                <c:pt idx="24">
                  <c:v>2.4999999999962501</c:v>
                </c:pt>
                <c:pt idx="25">
                  <c:v>2.6666666666622221</c:v>
                </c:pt>
                <c:pt idx="26">
                  <c:v>2.8571428571375508</c:v>
                </c:pt>
                <c:pt idx="27">
                  <c:v>3.0769230769166871</c:v>
                </c:pt>
                <c:pt idx="28">
                  <c:v>3.3333333333255548</c:v>
                </c:pt>
                <c:pt idx="29">
                  <c:v>3.6363636363540497</c:v>
                </c:pt>
                <c:pt idx="30">
                  <c:v>3.9999999999879998</c:v>
                </c:pt>
                <c:pt idx="31">
                  <c:v>4.4444444444291369</c:v>
                </c:pt>
                <c:pt idx="32">
                  <c:v>4.9999999999800009</c:v>
                </c:pt>
                <c:pt idx="33">
                  <c:v>5.7142857142587742</c:v>
                </c:pt>
                <c:pt idx="34">
                  <c:v>6.6666666666288874</c:v>
                </c:pt>
                <c:pt idx="35">
                  <c:v>7.9999999999440004</c:v>
                </c:pt>
                <c:pt idx="36">
                  <c:v>9.9999999999100027</c:v>
                </c:pt>
                <c:pt idx="37">
                  <c:v>13.333333333168897</c:v>
                </c:pt>
                <c:pt idx="38">
                  <c:v>19.999999999619984</c:v>
                </c:pt>
                <c:pt idx="39">
                  <c:v>39.999999998439968</c:v>
                </c:pt>
                <c:pt idx="40">
                  <c:v>1000000000000</c:v>
                </c:pt>
              </c:numCache>
            </c:numRef>
          </c:yVal>
          <c:smooth val="0"/>
        </c:ser>
        <c:dLbls>
          <c:showLegendKey val="0"/>
          <c:showVal val="0"/>
          <c:showCatName val="0"/>
          <c:showSerName val="0"/>
          <c:showPercent val="0"/>
          <c:showBubbleSize val="0"/>
        </c:dLbls>
        <c:axId val="93951104"/>
        <c:axId val="93966720"/>
      </c:scatterChart>
      <c:valAx>
        <c:axId val="93951104"/>
        <c:scaling>
          <c:orientation val="minMax"/>
          <c:max val="1"/>
          <c:min val="0"/>
        </c:scaling>
        <c:delete val="0"/>
        <c:axPos val="b"/>
        <c:title>
          <c:tx>
            <c:rich>
              <a:bodyPr/>
              <a:lstStyle/>
              <a:p>
                <a:pPr>
                  <a:defRPr/>
                </a:pPr>
                <a:r>
                  <a:rPr lang="en-US" dirty="0"/>
                  <a:t>Cache hit ratio </a:t>
                </a:r>
                <a:r>
                  <a:rPr lang="el-GR" sz="1400" b="1" i="0" u="none" strike="noStrike" baseline="0" dirty="0" smtClean="0">
                    <a:effectLst/>
                  </a:rPr>
                  <a:t>γ</a:t>
                </a:r>
                <a:endParaRPr lang="en-US" dirty="0"/>
              </a:p>
            </c:rich>
          </c:tx>
          <c:layout/>
          <c:overlay val="0"/>
        </c:title>
        <c:numFmt formatCode="General" sourceLinked="1"/>
        <c:majorTickMark val="out"/>
        <c:minorTickMark val="none"/>
        <c:tickLblPos val="nextTo"/>
        <c:crossAx val="93966720"/>
        <c:crosses val="autoZero"/>
        <c:crossBetween val="midCat"/>
      </c:valAx>
      <c:valAx>
        <c:axId val="93966720"/>
        <c:scaling>
          <c:orientation val="minMax"/>
          <c:max val="20"/>
          <c:min val="0"/>
        </c:scaling>
        <c:delete val="0"/>
        <c:axPos val="l"/>
        <c:majorGridlines>
          <c:spPr>
            <a:ln>
              <a:solidFill>
                <a:schemeClr val="tx1"/>
              </a:solidFill>
            </a:ln>
          </c:spPr>
        </c:majorGridlines>
        <c:title>
          <c:tx>
            <c:rich>
              <a:bodyPr rot="-5400000" vert="horz"/>
              <a:lstStyle/>
              <a:p>
                <a:pPr>
                  <a:defRPr/>
                </a:pPr>
                <a:r>
                  <a:rPr lang="en-US" dirty="0" smtClean="0"/>
                  <a:t> Performance gain G(</a:t>
                </a:r>
                <a:r>
                  <a:rPr lang="el-GR" sz="1400" b="1" i="0" u="none" strike="noStrike" baseline="0" dirty="0">
                    <a:effectLst/>
                  </a:rPr>
                  <a:t>τ</a:t>
                </a:r>
                <a:r>
                  <a:rPr lang="en-US" dirty="0"/>
                  <a:t>, </a:t>
                </a:r>
                <a:r>
                  <a:rPr lang="el-GR" sz="1400" b="1" i="0" u="none" strike="noStrike" baseline="0" dirty="0">
                    <a:effectLst/>
                  </a:rPr>
                  <a:t>γ</a:t>
                </a:r>
                <a:r>
                  <a:rPr lang="en-US" dirty="0"/>
                  <a:t>)</a:t>
                </a:r>
              </a:p>
            </c:rich>
          </c:tx>
          <c:layout/>
          <c:overlay val="0"/>
        </c:title>
        <c:numFmt formatCode="General" sourceLinked="1"/>
        <c:majorTickMark val="out"/>
        <c:minorTickMark val="none"/>
        <c:tickLblPos val="nextTo"/>
        <c:crossAx val="93951104"/>
        <c:crosses val="autoZero"/>
        <c:crossBetween val="midCat"/>
      </c:valAx>
    </c:plotArea>
    <c:legend>
      <c:legendPos val="l"/>
      <c:layout>
        <c:manualLayout>
          <c:xMode val="edge"/>
          <c:yMode val="edge"/>
          <c:x val="0.16570606440703325"/>
          <c:y val="8.7386993292505113E-2"/>
          <c:w val="0.23819559424267414"/>
          <c:h val="0.3156210294380361"/>
        </c:manualLayout>
      </c:layout>
      <c:overlay val="1"/>
      <c:spPr>
        <a:solidFill>
          <a:schemeClr val="bg1"/>
        </a:solidFill>
        <a:ln w="15875">
          <a:solidFill>
            <a:schemeClr val="tx1"/>
          </a:solidFill>
        </a:ln>
      </c:spPr>
    </c:legend>
    <c:plotVisOnly val="1"/>
    <c:dispBlanksAs val="gap"/>
    <c:showDLblsOverMax val="0"/>
  </c:chart>
  <c:txPr>
    <a:bodyPr/>
    <a:lstStyle/>
    <a:p>
      <a:pPr>
        <a:defRPr sz="1400" baseline="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m=5</c:v>
          </c:tx>
          <c:spPr>
            <a:ln w="28575">
              <a:solidFill>
                <a:schemeClr val="tx1"/>
              </a:solidFill>
            </a:ln>
          </c:spPr>
          <c:marker>
            <c:symbol val="none"/>
          </c:marker>
          <c:xVal>
            <c:numRef>
              <c:f>Blad1!$B$2:$B$20</c:f>
              <c:numCache>
                <c:formatCode>General</c:formatCode>
                <c:ptCount val="19"/>
                <c:pt idx="0">
                  <c:v>1</c:v>
                </c:pt>
                <c:pt idx="1">
                  <c:v>1.5</c:v>
                </c:pt>
                <c:pt idx="2">
                  <c:v>2.25</c:v>
                </c:pt>
                <c:pt idx="3">
                  <c:v>3.375</c:v>
                </c:pt>
                <c:pt idx="4">
                  <c:v>5.0625</c:v>
                </c:pt>
                <c:pt idx="5">
                  <c:v>7.59375</c:v>
                </c:pt>
                <c:pt idx="6">
                  <c:v>11.390625</c:v>
                </c:pt>
                <c:pt idx="7">
                  <c:v>17.0859375</c:v>
                </c:pt>
                <c:pt idx="8">
                  <c:v>25.62890625</c:v>
                </c:pt>
                <c:pt idx="9">
                  <c:v>38.443359375</c:v>
                </c:pt>
                <c:pt idx="10">
                  <c:v>57.6650390625</c:v>
                </c:pt>
                <c:pt idx="11">
                  <c:v>86.49755859375</c:v>
                </c:pt>
                <c:pt idx="12">
                  <c:v>129.746337890625</c:v>
                </c:pt>
                <c:pt idx="13">
                  <c:v>194.6195068359375</c:v>
                </c:pt>
                <c:pt idx="14">
                  <c:v>291.92926025390625</c:v>
                </c:pt>
                <c:pt idx="15">
                  <c:v>437.89389038085937</c:v>
                </c:pt>
                <c:pt idx="16">
                  <c:v>656.84083557128906</c:v>
                </c:pt>
                <c:pt idx="17">
                  <c:v>985.26125335693359</c:v>
                </c:pt>
                <c:pt idx="18">
                  <c:v>1000</c:v>
                </c:pt>
              </c:numCache>
            </c:numRef>
          </c:xVal>
          <c:yVal>
            <c:numRef>
              <c:f>Blad1!$C$2:$C$20</c:f>
              <c:numCache>
                <c:formatCode>General</c:formatCode>
                <c:ptCount val="19"/>
                <c:pt idx="0">
                  <c:v>0.2</c:v>
                </c:pt>
                <c:pt idx="1">
                  <c:v>0.27272727272727276</c:v>
                </c:pt>
                <c:pt idx="2">
                  <c:v>0.36</c:v>
                </c:pt>
                <c:pt idx="3">
                  <c:v>0.4576271186440678</c:v>
                </c:pt>
                <c:pt idx="4">
                  <c:v>0.55862068965517242</c:v>
                </c:pt>
                <c:pt idx="5">
                  <c:v>0.65498652291105119</c:v>
                </c:pt>
                <c:pt idx="6">
                  <c:v>0.74010152284263953</c:v>
                </c:pt>
                <c:pt idx="7">
                  <c:v>0.81030011115227862</c:v>
                </c:pt>
                <c:pt idx="8">
                  <c:v>0.86499670402109419</c:v>
                </c:pt>
                <c:pt idx="9">
                  <c:v>0.90575675302563163</c:v>
                </c:pt>
                <c:pt idx="10">
                  <c:v>0.93513342307387759</c:v>
                </c:pt>
                <c:pt idx="11">
                  <c:v>0.95579991259260055</c:v>
                </c:pt>
                <c:pt idx="12">
                  <c:v>0.97009263907269661</c:v>
                </c:pt>
                <c:pt idx="13">
                  <c:v>0.97986099117996472</c:v>
                </c:pt>
                <c:pt idx="14">
                  <c:v>0.98648325617896648</c:v>
                </c:pt>
                <c:pt idx="15">
                  <c:v>0.99094805317051904</c:v>
                </c:pt>
                <c:pt idx="16">
                  <c:v>0.99394710528664287</c:v>
                </c:pt>
                <c:pt idx="17">
                  <c:v>0.99595657872333865</c:v>
                </c:pt>
                <c:pt idx="18">
                  <c:v>0.99601593625498008</c:v>
                </c:pt>
              </c:numCache>
            </c:numRef>
          </c:yVal>
          <c:smooth val="0"/>
        </c:ser>
        <c:ser>
          <c:idx val="1"/>
          <c:order val="1"/>
          <c:tx>
            <c:v>m=10</c:v>
          </c:tx>
          <c:spPr>
            <a:ln w="28575">
              <a:solidFill>
                <a:schemeClr val="accent1">
                  <a:lumMod val="75000"/>
                </a:schemeClr>
              </a:solidFill>
              <a:prstDash val="sysDot"/>
            </a:ln>
          </c:spPr>
          <c:marker>
            <c:symbol val="none"/>
          </c:marker>
          <c:xVal>
            <c:numRef>
              <c:f>Blad1!$B$2:$B$20</c:f>
              <c:numCache>
                <c:formatCode>General</c:formatCode>
                <c:ptCount val="19"/>
                <c:pt idx="0">
                  <c:v>1</c:v>
                </c:pt>
                <c:pt idx="1">
                  <c:v>1.5</c:v>
                </c:pt>
                <c:pt idx="2">
                  <c:v>2.25</c:v>
                </c:pt>
                <c:pt idx="3">
                  <c:v>3.375</c:v>
                </c:pt>
                <c:pt idx="4">
                  <c:v>5.0625</c:v>
                </c:pt>
                <c:pt idx="5">
                  <c:v>7.59375</c:v>
                </c:pt>
                <c:pt idx="6">
                  <c:v>11.390625</c:v>
                </c:pt>
                <c:pt idx="7">
                  <c:v>17.0859375</c:v>
                </c:pt>
                <c:pt idx="8">
                  <c:v>25.62890625</c:v>
                </c:pt>
                <c:pt idx="9">
                  <c:v>38.443359375</c:v>
                </c:pt>
                <c:pt idx="10">
                  <c:v>57.6650390625</c:v>
                </c:pt>
                <c:pt idx="11">
                  <c:v>86.49755859375</c:v>
                </c:pt>
                <c:pt idx="12">
                  <c:v>129.746337890625</c:v>
                </c:pt>
                <c:pt idx="13">
                  <c:v>194.6195068359375</c:v>
                </c:pt>
                <c:pt idx="14">
                  <c:v>291.92926025390625</c:v>
                </c:pt>
                <c:pt idx="15">
                  <c:v>437.89389038085937</c:v>
                </c:pt>
                <c:pt idx="16">
                  <c:v>656.84083557128906</c:v>
                </c:pt>
                <c:pt idx="17">
                  <c:v>985.26125335693359</c:v>
                </c:pt>
                <c:pt idx="18">
                  <c:v>1000</c:v>
                </c:pt>
              </c:numCache>
            </c:numRef>
          </c:xVal>
          <c:yVal>
            <c:numRef>
              <c:f>Blad1!$D$2:$D$20</c:f>
              <c:numCache>
                <c:formatCode>General</c:formatCode>
                <c:ptCount val="19"/>
                <c:pt idx="0">
                  <c:v>0.1</c:v>
                </c:pt>
                <c:pt idx="1">
                  <c:v>0.14285714285714285</c:v>
                </c:pt>
                <c:pt idx="2">
                  <c:v>0.2</c:v>
                </c:pt>
                <c:pt idx="3">
                  <c:v>0.27272727272727276</c:v>
                </c:pt>
                <c:pt idx="4">
                  <c:v>0.36</c:v>
                </c:pt>
                <c:pt idx="5">
                  <c:v>0.4576271186440678</c:v>
                </c:pt>
                <c:pt idx="6">
                  <c:v>0.55862068965517242</c:v>
                </c:pt>
                <c:pt idx="7">
                  <c:v>0.65498652291105119</c:v>
                </c:pt>
                <c:pt idx="8">
                  <c:v>0.74010152284263953</c:v>
                </c:pt>
                <c:pt idx="9">
                  <c:v>0.81030011115227862</c:v>
                </c:pt>
                <c:pt idx="10">
                  <c:v>0.86499670402109419</c:v>
                </c:pt>
                <c:pt idx="11">
                  <c:v>0.90575675302563163</c:v>
                </c:pt>
                <c:pt idx="12">
                  <c:v>0.93513342307387759</c:v>
                </c:pt>
                <c:pt idx="13">
                  <c:v>0.95579991259260055</c:v>
                </c:pt>
                <c:pt idx="14">
                  <c:v>0.97009263907269661</c:v>
                </c:pt>
                <c:pt idx="15">
                  <c:v>0.97986099117996472</c:v>
                </c:pt>
                <c:pt idx="16">
                  <c:v>0.98648325617896648</c:v>
                </c:pt>
                <c:pt idx="17">
                  <c:v>0.99094805317051904</c:v>
                </c:pt>
                <c:pt idx="18">
                  <c:v>0.99108027750247785</c:v>
                </c:pt>
              </c:numCache>
            </c:numRef>
          </c:yVal>
          <c:smooth val="0"/>
        </c:ser>
        <c:ser>
          <c:idx val="2"/>
          <c:order val="2"/>
          <c:tx>
            <c:v>m=30</c:v>
          </c:tx>
          <c:spPr>
            <a:ln w="28575">
              <a:solidFill>
                <a:schemeClr val="accent1"/>
              </a:solidFill>
              <a:prstDash val="dashDot"/>
            </a:ln>
          </c:spPr>
          <c:marker>
            <c:symbol val="none"/>
          </c:marker>
          <c:xVal>
            <c:numRef>
              <c:f>Blad1!$B$2:$B$20</c:f>
              <c:numCache>
                <c:formatCode>General</c:formatCode>
                <c:ptCount val="19"/>
                <c:pt idx="0">
                  <c:v>1</c:v>
                </c:pt>
                <c:pt idx="1">
                  <c:v>1.5</c:v>
                </c:pt>
                <c:pt idx="2">
                  <c:v>2.25</c:v>
                </c:pt>
                <c:pt idx="3">
                  <c:v>3.375</c:v>
                </c:pt>
                <c:pt idx="4">
                  <c:v>5.0625</c:v>
                </c:pt>
                <c:pt idx="5">
                  <c:v>7.59375</c:v>
                </c:pt>
                <c:pt idx="6">
                  <c:v>11.390625</c:v>
                </c:pt>
                <c:pt idx="7">
                  <c:v>17.0859375</c:v>
                </c:pt>
                <c:pt idx="8">
                  <c:v>25.62890625</c:v>
                </c:pt>
                <c:pt idx="9">
                  <c:v>38.443359375</c:v>
                </c:pt>
                <c:pt idx="10">
                  <c:v>57.6650390625</c:v>
                </c:pt>
                <c:pt idx="11">
                  <c:v>86.49755859375</c:v>
                </c:pt>
                <c:pt idx="12">
                  <c:v>129.746337890625</c:v>
                </c:pt>
                <c:pt idx="13">
                  <c:v>194.6195068359375</c:v>
                </c:pt>
                <c:pt idx="14">
                  <c:v>291.92926025390625</c:v>
                </c:pt>
                <c:pt idx="15">
                  <c:v>437.89389038085937</c:v>
                </c:pt>
                <c:pt idx="16">
                  <c:v>656.84083557128906</c:v>
                </c:pt>
                <c:pt idx="17">
                  <c:v>985.26125335693359</c:v>
                </c:pt>
                <c:pt idx="18">
                  <c:v>1000</c:v>
                </c:pt>
              </c:numCache>
            </c:numRef>
          </c:xVal>
          <c:yVal>
            <c:numRef>
              <c:f>Blad1!$E$2:$E$20</c:f>
              <c:numCache>
                <c:formatCode>General</c:formatCode>
                <c:ptCount val="19"/>
                <c:pt idx="0">
                  <c:v>3.3333333333333333E-2</c:v>
                </c:pt>
                <c:pt idx="1">
                  <c:v>4.9180327868852465E-2</c:v>
                </c:pt>
                <c:pt idx="2">
                  <c:v>7.1999999999999995E-2</c:v>
                </c:pt>
                <c:pt idx="3">
                  <c:v>0.10424710424710423</c:v>
                </c:pt>
                <c:pt idx="4">
                  <c:v>0.14862385321100918</c:v>
                </c:pt>
                <c:pt idx="5">
                  <c:v>0.20751494449188726</c:v>
                </c:pt>
                <c:pt idx="6">
                  <c:v>0.28201160541586073</c:v>
                </c:pt>
                <c:pt idx="7">
                  <c:v>0.37074080352602135</c:v>
                </c:pt>
                <c:pt idx="8">
                  <c:v>0.46914551304969604</c:v>
                </c:pt>
                <c:pt idx="9">
                  <c:v>0.57000955663027419</c:v>
                </c:pt>
                <c:pt idx="10">
                  <c:v>0.66537833117358725</c:v>
                </c:pt>
                <c:pt idx="11">
                  <c:v>0.74891244150013314</c:v>
                </c:pt>
                <c:pt idx="12">
                  <c:v>0.81731862047752712</c:v>
                </c:pt>
                <c:pt idx="13">
                  <c:v>0.87031542815593277</c:v>
                </c:pt>
                <c:pt idx="14">
                  <c:v>0.90963740739296761</c:v>
                </c:pt>
                <c:pt idx="15">
                  <c:v>0.93788738598326093</c:v>
                </c:pt>
                <c:pt idx="16">
                  <c:v>0.95771613689954205</c:v>
                </c:pt>
                <c:pt idx="17">
                  <c:v>0.97140776116210914</c:v>
                </c:pt>
                <c:pt idx="18">
                  <c:v>0.97181729834791064</c:v>
                </c:pt>
              </c:numCache>
            </c:numRef>
          </c:yVal>
          <c:smooth val="0"/>
        </c:ser>
        <c:ser>
          <c:idx val="3"/>
          <c:order val="3"/>
          <c:tx>
            <c:v>m=100</c:v>
          </c:tx>
          <c:spPr>
            <a:ln w="28575">
              <a:solidFill>
                <a:schemeClr val="accent6">
                  <a:lumMod val="75000"/>
                </a:schemeClr>
              </a:solidFill>
              <a:prstDash val="lgDashDotDot"/>
            </a:ln>
          </c:spPr>
          <c:marker>
            <c:symbol val="none"/>
          </c:marker>
          <c:xVal>
            <c:numRef>
              <c:f>Blad1!$B$2:$B$20</c:f>
              <c:numCache>
                <c:formatCode>General</c:formatCode>
                <c:ptCount val="19"/>
                <c:pt idx="0">
                  <c:v>1</c:v>
                </c:pt>
                <c:pt idx="1">
                  <c:v>1.5</c:v>
                </c:pt>
                <c:pt idx="2">
                  <c:v>2.25</c:v>
                </c:pt>
                <c:pt idx="3">
                  <c:v>3.375</c:v>
                </c:pt>
                <c:pt idx="4">
                  <c:v>5.0625</c:v>
                </c:pt>
                <c:pt idx="5">
                  <c:v>7.59375</c:v>
                </c:pt>
                <c:pt idx="6">
                  <c:v>11.390625</c:v>
                </c:pt>
                <c:pt idx="7">
                  <c:v>17.0859375</c:v>
                </c:pt>
                <c:pt idx="8">
                  <c:v>25.62890625</c:v>
                </c:pt>
                <c:pt idx="9">
                  <c:v>38.443359375</c:v>
                </c:pt>
                <c:pt idx="10">
                  <c:v>57.6650390625</c:v>
                </c:pt>
                <c:pt idx="11">
                  <c:v>86.49755859375</c:v>
                </c:pt>
                <c:pt idx="12">
                  <c:v>129.746337890625</c:v>
                </c:pt>
                <c:pt idx="13">
                  <c:v>194.6195068359375</c:v>
                </c:pt>
                <c:pt idx="14">
                  <c:v>291.92926025390625</c:v>
                </c:pt>
                <c:pt idx="15">
                  <c:v>437.89389038085937</c:v>
                </c:pt>
                <c:pt idx="16">
                  <c:v>656.84083557128906</c:v>
                </c:pt>
                <c:pt idx="17">
                  <c:v>985.26125335693359</c:v>
                </c:pt>
                <c:pt idx="18">
                  <c:v>1000</c:v>
                </c:pt>
              </c:numCache>
            </c:numRef>
          </c:xVal>
          <c:yVal>
            <c:numRef>
              <c:f>Blad1!$F$2:$F$20</c:f>
              <c:numCache>
                <c:formatCode>General</c:formatCode>
                <c:ptCount val="19"/>
                <c:pt idx="0">
                  <c:v>0.01</c:v>
                </c:pt>
                <c:pt idx="1">
                  <c:v>1.4925373134328358E-2</c:v>
                </c:pt>
                <c:pt idx="2">
                  <c:v>2.2222222222222223E-2</c:v>
                </c:pt>
                <c:pt idx="3">
                  <c:v>3.2967032967032968E-2</c:v>
                </c:pt>
                <c:pt idx="4">
                  <c:v>4.8648648648648644E-2</c:v>
                </c:pt>
                <c:pt idx="5">
                  <c:v>7.1240105540897103E-2</c:v>
                </c:pt>
                <c:pt idx="6">
                  <c:v>0.10318471337579618</c:v>
                </c:pt>
                <c:pt idx="7">
                  <c:v>0.14718352513628102</c:v>
                </c:pt>
                <c:pt idx="8">
                  <c:v>0.20564174894217208</c:v>
                </c:pt>
                <c:pt idx="9">
                  <c:v>0.27970328686532803</c:v>
                </c:pt>
                <c:pt idx="10">
                  <c:v>0.3680785413744741</c:v>
                </c:pt>
                <c:pt idx="11">
                  <c:v>0.46630025348842719</c:v>
                </c:pt>
                <c:pt idx="12">
                  <c:v>0.56720618606214879</c:v>
                </c:pt>
                <c:pt idx="13">
                  <c:v>0.66282894121432756</c:v>
                </c:pt>
                <c:pt idx="14">
                  <c:v>0.74675725235890478</c:v>
                </c:pt>
                <c:pt idx="15">
                  <c:v>0.81560602239341584</c:v>
                </c:pt>
                <c:pt idx="16">
                  <c:v>0.86902004318783255</c:v>
                </c:pt>
                <c:pt idx="17">
                  <c:v>0.9086935923482552</c:v>
                </c:pt>
                <c:pt idx="18">
                  <c:v>0.90991810737033674</c:v>
                </c:pt>
              </c:numCache>
            </c:numRef>
          </c:yVal>
          <c:smooth val="0"/>
        </c:ser>
        <c:dLbls>
          <c:showLegendKey val="0"/>
          <c:showVal val="0"/>
          <c:showCatName val="0"/>
          <c:showSerName val="0"/>
          <c:showPercent val="0"/>
          <c:showBubbleSize val="0"/>
        </c:dLbls>
        <c:axId val="94029312"/>
        <c:axId val="94031232"/>
      </c:scatterChart>
      <c:valAx>
        <c:axId val="94029312"/>
        <c:scaling>
          <c:logBase val="10"/>
          <c:orientation val="minMax"/>
        </c:scaling>
        <c:delete val="0"/>
        <c:axPos val="b"/>
        <c:title>
          <c:tx>
            <c:rich>
              <a:bodyPr/>
              <a:lstStyle/>
              <a:p>
                <a:pPr>
                  <a:defRPr sz="1600"/>
                </a:pPr>
                <a:r>
                  <a:rPr lang="nl-BE" sz="1600"/>
                  <a:t>N</a:t>
                </a:r>
              </a:p>
            </c:rich>
          </c:tx>
          <c:overlay val="0"/>
        </c:title>
        <c:numFmt formatCode="General" sourceLinked="1"/>
        <c:majorTickMark val="out"/>
        <c:minorTickMark val="none"/>
        <c:tickLblPos val="nextTo"/>
        <c:txPr>
          <a:bodyPr/>
          <a:lstStyle/>
          <a:p>
            <a:pPr>
              <a:defRPr sz="1400"/>
            </a:pPr>
            <a:endParaRPr lang="en-US"/>
          </a:p>
        </c:txPr>
        <c:crossAx val="94031232"/>
        <c:crosses val="autoZero"/>
        <c:crossBetween val="midCat"/>
      </c:valAx>
      <c:valAx>
        <c:axId val="94031232"/>
        <c:scaling>
          <c:orientation val="minMax"/>
          <c:max val="1"/>
        </c:scaling>
        <c:delete val="0"/>
        <c:axPos val="l"/>
        <c:majorGridlines/>
        <c:title>
          <c:tx>
            <c:rich>
              <a:bodyPr rot="-5400000" vert="horz"/>
              <a:lstStyle/>
              <a:p>
                <a:pPr>
                  <a:defRPr sz="1600"/>
                </a:pPr>
                <a:r>
                  <a:rPr lang="en-US" sz="1600"/>
                  <a:t>Pipeline</a:t>
                </a:r>
                <a:r>
                  <a:rPr lang="en-US" sz="1600" baseline="0"/>
                  <a:t> throughput</a:t>
                </a:r>
                <a:endParaRPr lang="en-US" sz="1600"/>
              </a:p>
            </c:rich>
          </c:tx>
          <c:overlay val="0"/>
        </c:title>
        <c:numFmt formatCode="General" sourceLinked="1"/>
        <c:majorTickMark val="out"/>
        <c:minorTickMark val="none"/>
        <c:tickLblPos val="nextTo"/>
        <c:txPr>
          <a:bodyPr/>
          <a:lstStyle/>
          <a:p>
            <a:pPr>
              <a:defRPr sz="1400"/>
            </a:pPr>
            <a:endParaRPr lang="en-US"/>
          </a:p>
        </c:txPr>
        <c:crossAx val="94029312"/>
        <c:crosses val="autoZero"/>
        <c:crossBetween val="midCat"/>
      </c:valAx>
    </c:plotArea>
    <c:legend>
      <c:legendPos val="l"/>
      <c:layout>
        <c:manualLayout>
          <c:xMode val="edge"/>
          <c:yMode val="edge"/>
          <c:x val="0.77350631959592842"/>
          <c:y val="0.54482409141437915"/>
          <c:w val="0.16181955173584375"/>
          <c:h val="0.28794948362278716"/>
        </c:manualLayout>
      </c:layout>
      <c:overlay val="1"/>
      <c:spPr>
        <a:solidFill>
          <a:schemeClr val="bg1"/>
        </a:solidFill>
        <a:ln w="19050">
          <a:solidFill>
            <a:schemeClr val="tx1"/>
          </a:solidFill>
        </a:ln>
      </c:spPr>
      <c:txPr>
        <a:bodyPr/>
        <a:lstStyle/>
        <a:p>
          <a:pPr>
            <a:defRPr sz="140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959256636619011"/>
          <c:y val="4.7388834710767762E-2"/>
          <c:w val="0.79262008185527766"/>
          <c:h val="0.84014350705018981"/>
        </c:manualLayout>
      </c:layout>
      <c:scatterChart>
        <c:scatterStyle val="lineMarker"/>
        <c:varyColors val="0"/>
        <c:ser>
          <c:idx val="0"/>
          <c:order val="0"/>
          <c:tx>
            <c:v>-O3 -no-vec (no SIMD)</c:v>
          </c:tx>
          <c:spPr>
            <a:ln w="12700">
              <a:solidFill>
                <a:schemeClr val="tx1"/>
              </a:solidFill>
            </a:ln>
          </c:spPr>
          <c:marker>
            <c:spPr>
              <a:ln w="25400"/>
            </c:spPr>
          </c:marker>
          <c:xVal>
            <c:numRef>
              <c:f>Sheet1!$B$2:$B$43</c:f>
              <c:numCache>
                <c:formatCode>General</c:formatCode>
                <c:ptCount val="42"/>
                <c:pt idx="0">
                  <c:v>2</c:v>
                </c:pt>
                <c:pt idx="1">
                  <c:v>3</c:v>
                </c:pt>
                <c:pt idx="2">
                  <c:v>4</c:v>
                </c:pt>
                <c:pt idx="3">
                  <c:v>6</c:v>
                </c:pt>
                <c:pt idx="4">
                  <c:v>8</c:v>
                </c:pt>
                <c:pt idx="5">
                  <c:v>12</c:v>
                </c:pt>
                <c:pt idx="6">
                  <c:v>16</c:v>
                </c:pt>
                <c:pt idx="7">
                  <c:v>24</c:v>
                </c:pt>
                <c:pt idx="8">
                  <c:v>32</c:v>
                </c:pt>
                <c:pt idx="9">
                  <c:v>48</c:v>
                </c:pt>
                <c:pt idx="10">
                  <c:v>64</c:v>
                </c:pt>
                <c:pt idx="11">
                  <c:v>96</c:v>
                </c:pt>
                <c:pt idx="12">
                  <c:v>128</c:v>
                </c:pt>
                <c:pt idx="13">
                  <c:v>192</c:v>
                </c:pt>
                <c:pt idx="14">
                  <c:v>256</c:v>
                </c:pt>
                <c:pt idx="15">
                  <c:v>384</c:v>
                </c:pt>
                <c:pt idx="16">
                  <c:v>512</c:v>
                </c:pt>
                <c:pt idx="17">
                  <c:v>768</c:v>
                </c:pt>
                <c:pt idx="18">
                  <c:v>1024</c:v>
                </c:pt>
                <c:pt idx="19">
                  <c:v>1536</c:v>
                </c:pt>
                <c:pt idx="20">
                  <c:v>2048</c:v>
                </c:pt>
                <c:pt idx="21">
                  <c:v>3072</c:v>
                </c:pt>
                <c:pt idx="22">
                  <c:v>4096</c:v>
                </c:pt>
                <c:pt idx="23">
                  <c:v>6144</c:v>
                </c:pt>
                <c:pt idx="24">
                  <c:v>8192</c:v>
                </c:pt>
                <c:pt idx="25">
                  <c:v>12288</c:v>
                </c:pt>
                <c:pt idx="26">
                  <c:v>16384</c:v>
                </c:pt>
                <c:pt idx="27">
                  <c:v>24576</c:v>
                </c:pt>
                <c:pt idx="28">
                  <c:v>32768</c:v>
                </c:pt>
                <c:pt idx="29">
                  <c:v>49152</c:v>
                </c:pt>
                <c:pt idx="30">
                  <c:v>65536</c:v>
                </c:pt>
                <c:pt idx="31">
                  <c:v>98304</c:v>
                </c:pt>
                <c:pt idx="32">
                  <c:v>131072</c:v>
                </c:pt>
                <c:pt idx="33">
                  <c:v>196608</c:v>
                </c:pt>
                <c:pt idx="34">
                  <c:v>262144</c:v>
                </c:pt>
                <c:pt idx="35">
                  <c:v>393216</c:v>
                </c:pt>
                <c:pt idx="36">
                  <c:v>524288</c:v>
                </c:pt>
                <c:pt idx="37">
                  <c:v>786432</c:v>
                </c:pt>
                <c:pt idx="38">
                  <c:v>1048576</c:v>
                </c:pt>
                <c:pt idx="39">
                  <c:v>1572864</c:v>
                </c:pt>
                <c:pt idx="40">
                  <c:v>2097152</c:v>
                </c:pt>
                <c:pt idx="41">
                  <c:v>3145728</c:v>
                </c:pt>
              </c:numCache>
            </c:numRef>
          </c:xVal>
          <c:yVal>
            <c:numRef>
              <c:f>Sheet1!$K$2:$K$43</c:f>
              <c:numCache>
                <c:formatCode>General</c:formatCode>
                <c:ptCount val="42"/>
                <c:pt idx="0">
                  <c:v>673896542.2594142</c:v>
                </c:pt>
                <c:pt idx="1">
                  <c:v>950214003.53982294</c:v>
                </c:pt>
                <c:pt idx="2">
                  <c:v>1016159454.8895899</c:v>
                </c:pt>
                <c:pt idx="3">
                  <c:v>1134234321.1267607</c:v>
                </c:pt>
                <c:pt idx="4">
                  <c:v>1293664848.192771</c:v>
                </c:pt>
                <c:pt idx="5">
                  <c:v>1704352101.5873017</c:v>
                </c:pt>
                <c:pt idx="6">
                  <c:v>1695381827.3684211</c:v>
                </c:pt>
                <c:pt idx="7">
                  <c:v>1819901396.6101694</c:v>
                </c:pt>
                <c:pt idx="8">
                  <c:v>1779682581.2154696</c:v>
                </c:pt>
                <c:pt idx="9">
                  <c:v>1872805506.9767442</c:v>
                </c:pt>
                <c:pt idx="10">
                  <c:v>1851279006.8965518</c:v>
                </c:pt>
                <c:pt idx="11">
                  <c:v>1704352101.5873017</c:v>
                </c:pt>
                <c:pt idx="12">
                  <c:v>1722580466.3101604</c:v>
                </c:pt>
                <c:pt idx="13">
                  <c:v>1731841651.6129031</c:v>
                </c:pt>
                <c:pt idx="14">
                  <c:v>1741202957.8378377</c:v>
                </c:pt>
                <c:pt idx="15">
                  <c:v>1741202957.8378377</c:v>
                </c:pt>
                <c:pt idx="16">
                  <c:v>1741202957.8378377</c:v>
                </c:pt>
                <c:pt idx="17">
                  <c:v>1750666017.3913043</c:v>
                </c:pt>
                <c:pt idx="18">
                  <c:v>1741202957.8378377</c:v>
                </c:pt>
                <c:pt idx="19">
                  <c:v>1651910498.4615386</c:v>
                </c:pt>
                <c:pt idx="20">
                  <c:v>1643482383.6734693</c:v>
                </c:pt>
                <c:pt idx="21">
                  <c:v>1626881551.5151515</c:v>
                </c:pt>
                <c:pt idx="22">
                  <c:v>1626881551.5151515</c:v>
                </c:pt>
                <c:pt idx="23">
                  <c:v>1618706267.3366835</c:v>
                </c:pt>
                <c:pt idx="24">
                  <c:v>1563701685.4368932</c:v>
                </c:pt>
                <c:pt idx="25">
                  <c:v>1258291200</c:v>
                </c:pt>
                <c:pt idx="26">
                  <c:v>1188644085.6088562</c:v>
                </c:pt>
                <c:pt idx="27">
                  <c:v>1179936070.3296704</c:v>
                </c:pt>
                <c:pt idx="28">
                  <c:v>1179936070.3296704</c:v>
                </c:pt>
                <c:pt idx="29">
                  <c:v>1184274070.5882351</c:v>
                </c:pt>
                <c:pt idx="30">
                  <c:v>1179936070.3296704</c:v>
                </c:pt>
                <c:pt idx="31">
                  <c:v>1184274070.5882351</c:v>
                </c:pt>
                <c:pt idx="32">
                  <c:v>1179936070.3296704</c:v>
                </c:pt>
                <c:pt idx="33">
                  <c:v>1052688062.745098</c:v>
                </c:pt>
                <c:pt idx="34">
                  <c:v>805306368</c:v>
                </c:pt>
                <c:pt idx="35">
                  <c:v>722247863.6771301</c:v>
                </c:pt>
                <c:pt idx="36">
                  <c:v>737122533.63844395</c:v>
                </c:pt>
                <c:pt idx="37">
                  <c:v>743931979.67667437</c:v>
                </c:pt>
                <c:pt idx="38">
                  <c:v>747384100.23201859</c:v>
                </c:pt>
                <c:pt idx="39">
                  <c:v>752622773.83177567</c:v>
                </c:pt>
                <c:pt idx="40">
                  <c:v>756156214.08450711</c:v>
                </c:pt>
                <c:pt idx="41">
                  <c:v>756156214.08450711</c:v>
                </c:pt>
              </c:numCache>
            </c:numRef>
          </c:yVal>
          <c:smooth val="0"/>
        </c:ser>
        <c:dLbls>
          <c:showLegendKey val="0"/>
          <c:showVal val="0"/>
          <c:showCatName val="0"/>
          <c:showSerName val="0"/>
          <c:showPercent val="0"/>
          <c:showBubbleSize val="0"/>
        </c:dLbls>
        <c:axId val="108103552"/>
        <c:axId val="108115072"/>
      </c:scatterChart>
      <c:valAx>
        <c:axId val="108103552"/>
        <c:scaling>
          <c:logBase val="2"/>
          <c:orientation val="minMax"/>
        </c:scaling>
        <c:delete val="0"/>
        <c:axPos val="b"/>
        <c:title>
          <c:tx>
            <c:rich>
              <a:bodyPr/>
              <a:lstStyle/>
              <a:p>
                <a:pPr>
                  <a:defRPr sz="1600"/>
                </a:pPr>
                <a:r>
                  <a:rPr lang="en-US" sz="1600" baseline="0" dirty="0">
                    <a:latin typeface="Calibri" pitchFamily="34" charset="0"/>
                  </a:rPr>
                  <a:t>N</a:t>
                </a:r>
              </a:p>
            </c:rich>
          </c:tx>
          <c:layout>
            <c:manualLayout>
              <c:xMode val="edge"/>
              <c:yMode val="edge"/>
              <c:x val="0.5153961034911464"/>
              <c:y val="0.92336005404710564"/>
            </c:manualLayout>
          </c:layout>
          <c:overlay val="0"/>
        </c:title>
        <c:numFmt formatCode="General" sourceLinked="1"/>
        <c:majorTickMark val="out"/>
        <c:minorTickMark val="in"/>
        <c:tickLblPos val="nextTo"/>
        <c:txPr>
          <a:bodyPr/>
          <a:lstStyle/>
          <a:p>
            <a:pPr>
              <a:defRPr sz="1200" baseline="0"/>
            </a:pPr>
            <a:endParaRPr lang="en-US"/>
          </a:p>
        </c:txPr>
        <c:crossAx val="108115072"/>
        <c:crosses val="autoZero"/>
        <c:crossBetween val="midCat"/>
        <c:minorUnit val="2"/>
      </c:valAx>
      <c:valAx>
        <c:axId val="108115072"/>
        <c:scaling>
          <c:orientation val="minMax"/>
          <c:max val="6000000000"/>
        </c:scaling>
        <c:delete val="0"/>
        <c:axPos val="l"/>
        <c:majorGridlines/>
        <c:title>
          <c:tx>
            <c:rich>
              <a:bodyPr rot="-5400000" vert="horz"/>
              <a:lstStyle/>
              <a:p>
                <a:pPr>
                  <a:defRPr sz="1600" baseline="0">
                    <a:latin typeface="Calibri" pitchFamily="34" charset="0"/>
                  </a:defRPr>
                </a:pPr>
                <a:r>
                  <a:rPr lang="en-US" sz="1600" baseline="0">
                    <a:latin typeface="Calibri" pitchFamily="34" charset="0"/>
                  </a:rPr>
                  <a:t>GFLOPS/s</a:t>
                </a:r>
              </a:p>
            </c:rich>
          </c:tx>
          <c:layout>
            <c:manualLayout>
              <c:xMode val="edge"/>
              <c:yMode val="edge"/>
              <c:x val="2.1048168727342952E-2"/>
              <c:y val="0.3604334013432523"/>
            </c:manualLayout>
          </c:layout>
          <c:overlay val="0"/>
        </c:title>
        <c:numFmt formatCode="General" sourceLinked="1"/>
        <c:majorTickMark val="out"/>
        <c:minorTickMark val="none"/>
        <c:tickLblPos val="nextTo"/>
        <c:txPr>
          <a:bodyPr/>
          <a:lstStyle/>
          <a:p>
            <a:pPr>
              <a:defRPr sz="1200" baseline="0"/>
            </a:pPr>
            <a:endParaRPr lang="en-US"/>
          </a:p>
        </c:txPr>
        <c:crossAx val="108103552"/>
        <c:crosses val="autoZero"/>
        <c:crossBetween val="midCat"/>
      </c:valAx>
    </c:plotArea>
    <c:legend>
      <c:legendPos val="r"/>
      <c:layout>
        <c:manualLayout>
          <c:xMode val="edge"/>
          <c:yMode val="edge"/>
          <c:x val="0.67613073995244288"/>
          <c:y val="6.7752908463030601E-2"/>
          <c:w val="0.24024037088149736"/>
          <c:h val="0.10130932786161158"/>
        </c:manualLayout>
      </c:layout>
      <c:overlay val="1"/>
      <c:spPr>
        <a:solidFill>
          <a:schemeClr val="bg1"/>
        </a:solidFill>
        <a:ln w="25400">
          <a:solidFill>
            <a:schemeClr val="tx1"/>
          </a:solidFill>
        </a:ln>
      </c:spPr>
      <c:txPr>
        <a:bodyPr/>
        <a:lstStyle/>
        <a:p>
          <a:pPr>
            <a:defRPr sz="1200" baseline="0"/>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959256636619011"/>
          <c:y val="4.7388834710767762E-2"/>
          <c:w val="0.79262008185527766"/>
          <c:h val="0.84014350705018981"/>
        </c:manualLayout>
      </c:layout>
      <c:scatterChart>
        <c:scatterStyle val="lineMarker"/>
        <c:varyColors val="0"/>
        <c:ser>
          <c:idx val="1"/>
          <c:order val="0"/>
          <c:tx>
            <c:v>-O3 (SSE, not aligned)</c:v>
          </c:tx>
          <c:spPr>
            <a:ln w="12700">
              <a:solidFill>
                <a:schemeClr val="tx1"/>
              </a:solidFill>
            </a:ln>
          </c:spPr>
          <c:marker>
            <c:spPr>
              <a:ln w="25400"/>
            </c:spPr>
          </c:marker>
          <c:xVal>
            <c:numRef>
              <c:f>Sheet1!$B$2:$B$43</c:f>
              <c:numCache>
                <c:formatCode>General</c:formatCode>
                <c:ptCount val="42"/>
                <c:pt idx="0">
                  <c:v>2</c:v>
                </c:pt>
                <c:pt idx="1">
                  <c:v>3</c:v>
                </c:pt>
                <c:pt idx="2">
                  <c:v>4</c:v>
                </c:pt>
                <c:pt idx="3">
                  <c:v>6</c:v>
                </c:pt>
                <c:pt idx="4">
                  <c:v>8</c:v>
                </c:pt>
                <c:pt idx="5">
                  <c:v>12</c:v>
                </c:pt>
                <c:pt idx="6">
                  <c:v>16</c:v>
                </c:pt>
                <c:pt idx="7">
                  <c:v>24</c:v>
                </c:pt>
                <c:pt idx="8">
                  <c:v>32</c:v>
                </c:pt>
                <c:pt idx="9">
                  <c:v>48</c:v>
                </c:pt>
                <c:pt idx="10">
                  <c:v>64</c:v>
                </c:pt>
                <c:pt idx="11">
                  <c:v>96</c:v>
                </c:pt>
                <c:pt idx="12">
                  <c:v>128</c:v>
                </c:pt>
                <c:pt idx="13">
                  <c:v>192</c:v>
                </c:pt>
                <c:pt idx="14">
                  <c:v>256</c:v>
                </c:pt>
                <c:pt idx="15">
                  <c:v>384</c:v>
                </c:pt>
                <c:pt idx="16">
                  <c:v>512</c:v>
                </c:pt>
                <c:pt idx="17">
                  <c:v>768</c:v>
                </c:pt>
                <c:pt idx="18">
                  <c:v>1024</c:v>
                </c:pt>
                <c:pt idx="19">
                  <c:v>1536</c:v>
                </c:pt>
                <c:pt idx="20">
                  <c:v>2048</c:v>
                </c:pt>
                <c:pt idx="21">
                  <c:v>3072</c:v>
                </c:pt>
                <c:pt idx="22">
                  <c:v>4096</c:v>
                </c:pt>
                <c:pt idx="23">
                  <c:v>6144</c:v>
                </c:pt>
                <c:pt idx="24">
                  <c:v>8192</c:v>
                </c:pt>
                <c:pt idx="25">
                  <c:v>12288</c:v>
                </c:pt>
                <c:pt idx="26">
                  <c:v>16384</c:v>
                </c:pt>
                <c:pt idx="27">
                  <c:v>24576</c:v>
                </c:pt>
                <c:pt idx="28">
                  <c:v>32768</c:v>
                </c:pt>
                <c:pt idx="29">
                  <c:v>49152</c:v>
                </c:pt>
                <c:pt idx="30">
                  <c:v>65536</c:v>
                </c:pt>
                <c:pt idx="31">
                  <c:v>98304</c:v>
                </c:pt>
                <c:pt idx="32">
                  <c:v>131072</c:v>
                </c:pt>
                <c:pt idx="33">
                  <c:v>196608</c:v>
                </c:pt>
                <c:pt idx="34">
                  <c:v>262144</c:v>
                </c:pt>
                <c:pt idx="35">
                  <c:v>393216</c:v>
                </c:pt>
                <c:pt idx="36">
                  <c:v>524288</c:v>
                </c:pt>
                <c:pt idx="37">
                  <c:v>786432</c:v>
                </c:pt>
                <c:pt idx="38">
                  <c:v>1048576</c:v>
                </c:pt>
                <c:pt idx="39">
                  <c:v>1572864</c:v>
                </c:pt>
                <c:pt idx="40">
                  <c:v>2097152</c:v>
                </c:pt>
                <c:pt idx="41">
                  <c:v>3145728</c:v>
                </c:pt>
              </c:numCache>
            </c:numRef>
          </c:xVal>
          <c:yVal>
            <c:numRef>
              <c:f>Sheet1!$L$2:$L$43</c:f>
              <c:numCache>
                <c:formatCode>General</c:formatCode>
                <c:ptCount val="42"/>
                <c:pt idx="0">
                  <c:v>668304039.83402491</c:v>
                </c:pt>
                <c:pt idx="1">
                  <c:v>875333008.69565213</c:v>
                </c:pt>
                <c:pt idx="2">
                  <c:v>915120872.72727275</c:v>
                </c:pt>
                <c:pt idx="3">
                  <c:v>1088251848.6486487</c:v>
                </c:pt>
                <c:pt idx="4">
                  <c:v>1167110678.2608697</c:v>
                </c:pt>
                <c:pt idx="5">
                  <c:v>1695381827.3684211</c:v>
                </c:pt>
                <c:pt idx="6">
                  <c:v>2000761162.7329192</c:v>
                </c:pt>
                <c:pt idx="7">
                  <c:v>2147483648</c:v>
                </c:pt>
                <c:pt idx="8">
                  <c:v>2334221356.5217395</c:v>
                </c:pt>
                <c:pt idx="9">
                  <c:v>2497074009.3023257</c:v>
                </c:pt>
                <c:pt idx="10">
                  <c:v>2597762477.4193549</c:v>
                </c:pt>
                <c:pt idx="11">
                  <c:v>2706912161.3445377</c:v>
                </c:pt>
                <c:pt idx="12">
                  <c:v>2729852094.9152546</c:v>
                </c:pt>
                <c:pt idx="13">
                  <c:v>2801065627.826087</c:v>
                </c:pt>
                <c:pt idx="14">
                  <c:v>2825636378.9473686</c:v>
                </c:pt>
                <c:pt idx="15">
                  <c:v>2776918510.3448277</c:v>
                </c:pt>
                <c:pt idx="16">
                  <c:v>2850642010.6194692</c:v>
                </c:pt>
                <c:pt idx="17">
                  <c:v>2850642010.6194692</c:v>
                </c:pt>
                <c:pt idx="18">
                  <c:v>2801065627.826087</c:v>
                </c:pt>
                <c:pt idx="19">
                  <c:v>1626881551.5151515</c:v>
                </c:pt>
                <c:pt idx="20">
                  <c:v>1635139833.5025382</c:v>
                </c:pt>
                <c:pt idx="21">
                  <c:v>1635139833.5025382</c:v>
                </c:pt>
                <c:pt idx="22">
                  <c:v>1618706267.3366835</c:v>
                </c:pt>
                <c:pt idx="23">
                  <c:v>1586810577.3399017</c:v>
                </c:pt>
                <c:pt idx="24">
                  <c:v>1431655765.3333333</c:v>
                </c:pt>
                <c:pt idx="25">
                  <c:v>1309441248.7804878</c:v>
                </c:pt>
                <c:pt idx="26">
                  <c:v>1206451487.6404495</c:v>
                </c:pt>
                <c:pt idx="27">
                  <c:v>1201949802.9850745</c:v>
                </c:pt>
                <c:pt idx="28">
                  <c:v>1201949802.9850745</c:v>
                </c:pt>
                <c:pt idx="29">
                  <c:v>1201949802.9850745</c:v>
                </c:pt>
                <c:pt idx="30">
                  <c:v>1197481588.1040893</c:v>
                </c:pt>
                <c:pt idx="31">
                  <c:v>1193046471.1111109</c:v>
                </c:pt>
                <c:pt idx="32">
                  <c:v>1106950334.0206184</c:v>
                </c:pt>
                <c:pt idx="33">
                  <c:v>922987241.26074493</c:v>
                </c:pt>
                <c:pt idx="34">
                  <c:v>882527526.57534254</c:v>
                </c:pt>
                <c:pt idx="35">
                  <c:v>776198908.91566253</c:v>
                </c:pt>
                <c:pt idx="36">
                  <c:v>754385356.44028115</c:v>
                </c:pt>
                <c:pt idx="37">
                  <c:v>745654044.44444442</c:v>
                </c:pt>
                <c:pt idx="38">
                  <c:v>752622773.83177567</c:v>
                </c:pt>
                <c:pt idx="39">
                  <c:v>757935405.17647064</c:v>
                </c:pt>
                <c:pt idx="40">
                  <c:v>761519024.11347508</c:v>
                </c:pt>
                <c:pt idx="41">
                  <c:v>761519024.11347508</c:v>
                </c:pt>
              </c:numCache>
            </c:numRef>
          </c:yVal>
          <c:smooth val="0"/>
        </c:ser>
        <c:ser>
          <c:idx val="0"/>
          <c:order val="1"/>
          <c:tx>
            <c:v>-O3 -no-vec (no SIMD)</c:v>
          </c:tx>
          <c:spPr>
            <a:ln w="12700">
              <a:solidFill>
                <a:schemeClr val="tx1"/>
              </a:solidFill>
            </a:ln>
          </c:spPr>
          <c:marker>
            <c:spPr>
              <a:ln w="25400"/>
            </c:spPr>
          </c:marker>
          <c:xVal>
            <c:numRef>
              <c:f>Sheet1!$B$2:$B$43</c:f>
              <c:numCache>
                <c:formatCode>General</c:formatCode>
                <c:ptCount val="42"/>
                <c:pt idx="0">
                  <c:v>2</c:v>
                </c:pt>
                <c:pt idx="1">
                  <c:v>3</c:v>
                </c:pt>
                <c:pt idx="2">
                  <c:v>4</c:v>
                </c:pt>
                <c:pt idx="3">
                  <c:v>6</c:v>
                </c:pt>
                <c:pt idx="4">
                  <c:v>8</c:v>
                </c:pt>
                <c:pt idx="5">
                  <c:v>12</c:v>
                </c:pt>
                <c:pt idx="6">
                  <c:v>16</c:v>
                </c:pt>
                <c:pt idx="7">
                  <c:v>24</c:v>
                </c:pt>
                <c:pt idx="8">
                  <c:v>32</c:v>
                </c:pt>
                <c:pt idx="9">
                  <c:v>48</c:v>
                </c:pt>
                <c:pt idx="10">
                  <c:v>64</c:v>
                </c:pt>
                <c:pt idx="11">
                  <c:v>96</c:v>
                </c:pt>
                <c:pt idx="12">
                  <c:v>128</c:v>
                </c:pt>
                <c:pt idx="13">
                  <c:v>192</c:v>
                </c:pt>
                <c:pt idx="14">
                  <c:v>256</c:v>
                </c:pt>
                <c:pt idx="15">
                  <c:v>384</c:v>
                </c:pt>
                <c:pt idx="16">
                  <c:v>512</c:v>
                </c:pt>
                <c:pt idx="17">
                  <c:v>768</c:v>
                </c:pt>
                <c:pt idx="18">
                  <c:v>1024</c:v>
                </c:pt>
                <c:pt idx="19">
                  <c:v>1536</c:v>
                </c:pt>
                <c:pt idx="20">
                  <c:v>2048</c:v>
                </c:pt>
                <c:pt idx="21">
                  <c:v>3072</c:v>
                </c:pt>
                <c:pt idx="22">
                  <c:v>4096</c:v>
                </c:pt>
                <c:pt idx="23">
                  <c:v>6144</c:v>
                </c:pt>
                <c:pt idx="24">
                  <c:v>8192</c:v>
                </c:pt>
                <c:pt idx="25">
                  <c:v>12288</c:v>
                </c:pt>
                <c:pt idx="26">
                  <c:v>16384</c:v>
                </c:pt>
                <c:pt idx="27">
                  <c:v>24576</c:v>
                </c:pt>
                <c:pt idx="28">
                  <c:v>32768</c:v>
                </c:pt>
                <c:pt idx="29">
                  <c:v>49152</c:v>
                </c:pt>
                <c:pt idx="30">
                  <c:v>65536</c:v>
                </c:pt>
                <c:pt idx="31">
                  <c:v>98304</c:v>
                </c:pt>
                <c:pt idx="32">
                  <c:v>131072</c:v>
                </c:pt>
                <c:pt idx="33">
                  <c:v>196608</c:v>
                </c:pt>
                <c:pt idx="34">
                  <c:v>262144</c:v>
                </c:pt>
                <c:pt idx="35">
                  <c:v>393216</c:v>
                </c:pt>
                <c:pt idx="36">
                  <c:v>524288</c:v>
                </c:pt>
                <c:pt idx="37">
                  <c:v>786432</c:v>
                </c:pt>
                <c:pt idx="38">
                  <c:v>1048576</c:v>
                </c:pt>
                <c:pt idx="39">
                  <c:v>1572864</c:v>
                </c:pt>
                <c:pt idx="40">
                  <c:v>2097152</c:v>
                </c:pt>
                <c:pt idx="41">
                  <c:v>3145728</c:v>
                </c:pt>
              </c:numCache>
            </c:numRef>
          </c:xVal>
          <c:yVal>
            <c:numRef>
              <c:f>Sheet1!$K$2:$K$43</c:f>
              <c:numCache>
                <c:formatCode>General</c:formatCode>
                <c:ptCount val="42"/>
                <c:pt idx="0">
                  <c:v>673896542.2594142</c:v>
                </c:pt>
                <c:pt idx="1">
                  <c:v>950214003.53982294</c:v>
                </c:pt>
                <c:pt idx="2">
                  <c:v>1016159454.8895899</c:v>
                </c:pt>
                <c:pt idx="3">
                  <c:v>1134234321.1267607</c:v>
                </c:pt>
                <c:pt idx="4">
                  <c:v>1293664848.192771</c:v>
                </c:pt>
                <c:pt idx="5">
                  <c:v>1704352101.5873017</c:v>
                </c:pt>
                <c:pt idx="6">
                  <c:v>1695381827.3684211</c:v>
                </c:pt>
                <c:pt idx="7">
                  <c:v>1819901396.6101694</c:v>
                </c:pt>
                <c:pt idx="8">
                  <c:v>1779682581.2154696</c:v>
                </c:pt>
                <c:pt idx="9">
                  <c:v>1872805506.9767442</c:v>
                </c:pt>
                <c:pt idx="10">
                  <c:v>1851279006.8965518</c:v>
                </c:pt>
                <c:pt idx="11">
                  <c:v>1704352101.5873017</c:v>
                </c:pt>
                <c:pt idx="12">
                  <c:v>1722580466.3101604</c:v>
                </c:pt>
                <c:pt idx="13">
                  <c:v>1731841651.6129031</c:v>
                </c:pt>
                <c:pt idx="14">
                  <c:v>1741202957.8378377</c:v>
                </c:pt>
                <c:pt idx="15">
                  <c:v>1741202957.8378377</c:v>
                </c:pt>
                <c:pt idx="16">
                  <c:v>1741202957.8378377</c:v>
                </c:pt>
                <c:pt idx="17">
                  <c:v>1750666017.3913043</c:v>
                </c:pt>
                <c:pt idx="18">
                  <c:v>1741202957.8378377</c:v>
                </c:pt>
                <c:pt idx="19">
                  <c:v>1651910498.4615386</c:v>
                </c:pt>
                <c:pt idx="20">
                  <c:v>1643482383.6734693</c:v>
                </c:pt>
                <c:pt idx="21">
                  <c:v>1626881551.5151515</c:v>
                </c:pt>
                <c:pt idx="22">
                  <c:v>1626881551.5151515</c:v>
                </c:pt>
                <c:pt idx="23">
                  <c:v>1618706267.3366835</c:v>
                </c:pt>
                <c:pt idx="24">
                  <c:v>1563701685.4368932</c:v>
                </c:pt>
                <c:pt idx="25">
                  <c:v>1258291200</c:v>
                </c:pt>
                <c:pt idx="26">
                  <c:v>1188644085.6088562</c:v>
                </c:pt>
                <c:pt idx="27">
                  <c:v>1179936070.3296704</c:v>
                </c:pt>
                <c:pt idx="28">
                  <c:v>1179936070.3296704</c:v>
                </c:pt>
                <c:pt idx="29">
                  <c:v>1184274070.5882351</c:v>
                </c:pt>
                <c:pt idx="30">
                  <c:v>1179936070.3296704</c:v>
                </c:pt>
                <c:pt idx="31">
                  <c:v>1184274070.5882351</c:v>
                </c:pt>
                <c:pt idx="32">
                  <c:v>1179936070.3296704</c:v>
                </c:pt>
                <c:pt idx="33">
                  <c:v>1052688062.745098</c:v>
                </c:pt>
                <c:pt idx="34">
                  <c:v>805306368</c:v>
                </c:pt>
                <c:pt idx="35">
                  <c:v>722247863.6771301</c:v>
                </c:pt>
                <c:pt idx="36">
                  <c:v>737122533.63844395</c:v>
                </c:pt>
                <c:pt idx="37">
                  <c:v>743931979.67667437</c:v>
                </c:pt>
                <c:pt idx="38">
                  <c:v>747384100.23201859</c:v>
                </c:pt>
                <c:pt idx="39">
                  <c:v>752622773.83177567</c:v>
                </c:pt>
                <c:pt idx="40">
                  <c:v>756156214.08450711</c:v>
                </c:pt>
                <c:pt idx="41">
                  <c:v>756156214.08450711</c:v>
                </c:pt>
              </c:numCache>
            </c:numRef>
          </c:yVal>
          <c:smooth val="0"/>
        </c:ser>
        <c:dLbls>
          <c:showLegendKey val="0"/>
          <c:showVal val="0"/>
          <c:showCatName val="0"/>
          <c:showSerName val="0"/>
          <c:showPercent val="0"/>
          <c:showBubbleSize val="0"/>
        </c:dLbls>
        <c:axId val="127880192"/>
        <c:axId val="127883520"/>
      </c:scatterChart>
      <c:valAx>
        <c:axId val="127880192"/>
        <c:scaling>
          <c:logBase val="2"/>
          <c:orientation val="minMax"/>
        </c:scaling>
        <c:delete val="0"/>
        <c:axPos val="b"/>
        <c:title>
          <c:tx>
            <c:rich>
              <a:bodyPr/>
              <a:lstStyle/>
              <a:p>
                <a:pPr>
                  <a:defRPr sz="1600"/>
                </a:pPr>
                <a:r>
                  <a:rPr lang="en-US" sz="1600" baseline="0" dirty="0">
                    <a:latin typeface="Calibri" pitchFamily="34" charset="0"/>
                  </a:rPr>
                  <a:t>N</a:t>
                </a:r>
              </a:p>
            </c:rich>
          </c:tx>
          <c:layout>
            <c:manualLayout>
              <c:xMode val="edge"/>
              <c:yMode val="edge"/>
              <c:x val="0.52338018202214409"/>
              <c:y val="0.9397007982386365"/>
            </c:manualLayout>
          </c:layout>
          <c:overlay val="0"/>
        </c:title>
        <c:numFmt formatCode="General" sourceLinked="1"/>
        <c:majorTickMark val="out"/>
        <c:minorTickMark val="in"/>
        <c:tickLblPos val="nextTo"/>
        <c:txPr>
          <a:bodyPr/>
          <a:lstStyle/>
          <a:p>
            <a:pPr>
              <a:defRPr sz="1200" baseline="0"/>
            </a:pPr>
            <a:endParaRPr lang="en-US"/>
          </a:p>
        </c:txPr>
        <c:crossAx val="127883520"/>
        <c:crosses val="autoZero"/>
        <c:crossBetween val="midCat"/>
        <c:minorUnit val="2"/>
      </c:valAx>
      <c:valAx>
        <c:axId val="127883520"/>
        <c:scaling>
          <c:orientation val="minMax"/>
          <c:max val="6000000000"/>
        </c:scaling>
        <c:delete val="0"/>
        <c:axPos val="l"/>
        <c:majorGridlines/>
        <c:title>
          <c:tx>
            <c:rich>
              <a:bodyPr rot="-5400000" vert="horz"/>
              <a:lstStyle/>
              <a:p>
                <a:pPr>
                  <a:defRPr sz="1600" baseline="0">
                    <a:latin typeface="Calibri" pitchFamily="34" charset="0"/>
                  </a:defRPr>
                </a:pPr>
                <a:r>
                  <a:rPr lang="en-US" sz="1600" baseline="0" dirty="0">
                    <a:latin typeface="Calibri" pitchFamily="34" charset="0"/>
                  </a:rPr>
                  <a:t>GFLOPS/s</a:t>
                </a:r>
              </a:p>
            </c:rich>
          </c:tx>
          <c:layout>
            <c:manualLayout>
              <c:xMode val="edge"/>
              <c:yMode val="edge"/>
              <c:x val="2.1048168727342952E-2"/>
              <c:y val="0.3604334013432523"/>
            </c:manualLayout>
          </c:layout>
          <c:overlay val="0"/>
        </c:title>
        <c:numFmt formatCode="General" sourceLinked="1"/>
        <c:majorTickMark val="out"/>
        <c:minorTickMark val="none"/>
        <c:tickLblPos val="nextTo"/>
        <c:txPr>
          <a:bodyPr/>
          <a:lstStyle/>
          <a:p>
            <a:pPr>
              <a:defRPr sz="1200" baseline="0"/>
            </a:pPr>
            <a:endParaRPr lang="en-US"/>
          </a:p>
        </c:txPr>
        <c:crossAx val="127880192"/>
        <c:crosses val="autoZero"/>
        <c:crossBetween val="midCat"/>
      </c:valAx>
    </c:plotArea>
    <c:legend>
      <c:legendPos val="r"/>
      <c:layout>
        <c:manualLayout>
          <c:xMode val="edge"/>
          <c:yMode val="edge"/>
          <c:x val="0.67613073995244288"/>
          <c:y val="6.7752908463030601E-2"/>
          <c:w val="0.24024037088149736"/>
          <c:h val="0.15654523787202085"/>
        </c:manualLayout>
      </c:layout>
      <c:overlay val="1"/>
      <c:spPr>
        <a:solidFill>
          <a:schemeClr val="bg1"/>
        </a:solidFill>
        <a:ln w="25400">
          <a:solidFill>
            <a:schemeClr val="tx1"/>
          </a:solidFill>
        </a:ln>
      </c:spPr>
      <c:txPr>
        <a:bodyPr/>
        <a:lstStyle/>
        <a:p>
          <a:pPr>
            <a:defRPr sz="1200" baseline="0"/>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959256636619011"/>
          <c:y val="4.7388834710767762E-2"/>
          <c:w val="0.79262008185527766"/>
          <c:h val="0.84014350705018981"/>
        </c:manualLayout>
      </c:layout>
      <c:scatterChart>
        <c:scatterStyle val="lineMarker"/>
        <c:varyColors val="0"/>
        <c:ser>
          <c:idx val="2"/>
          <c:order val="0"/>
          <c:tx>
            <c:v>-O3 (SSE, aligned)</c:v>
          </c:tx>
          <c:spPr>
            <a:ln w="12700">
              <a:solidFill>
                <a:schemeClr val="tx1"/>
              </a:solidFill>
            </a:ln>
          </c:spPr>
          <c:marker>
            <c:spPr>
              <a:ln w="25400"/>
            </c:spPr>
          </c:marker>
          <c:xVal>
            <c:numRef>
              <c:f>Sheet1!$B$2:$B$43</c:f>
              <c:numCache>
                <c:formatCode>General</c:formatCode>
                <c:ptCount val="42"/>
                <c:pt idx="0">
                  <c:v>2</c:v>
                </c:pt>
                <c:pt idx="1">
                  <c:v>3</c:v>
                </c:pt>
                <c:pt idx="2">
                  <c:v>4</c:v>
                </c:pt>
                <c:pt idx="3">
                  <c:v>6</c:v>
                </c:pt>
                <c:pt idx="4">
                  <c:v>8</c:v>
                </c:pt>
                <c:pt idx="5">
                  <c:v>12</c:v>
                </c:pt>
                <c:pt idx="6">
                  <c:v>16</c:v>
                </c:pt>
                <c:pt idx="7">
                  <c:v>24</c:v>
                </c:pt>
                <c:pt idx="8">
                  <c:v>32</c:v>
                </c:pt>
                <c:pt idx="9">
                  <c:v>48</c:v>
                </c:pt>
                <c:pt idx="10">
                  <c:v>64</c:v>
                </c:pt>
                <c:pt idx="11">
                  <c:v>96</c:v>
                </c:pt>
                <c:pt idx="12">
                  <c:v>128</c:v>
                </c:pt>
                <c:pt idx="13">
                  <c:v>192</c:v>
                </c:pt>
                <c:pt idx="14">
                  <c:v>256</c:v>
                </c:pt>
                <c:pt idx="15">
                  <c:v>384</c:v>
                </c:pt>
                <c:pt idx="16">
                  <c:v>512</c:v>
                </c:pt>
                <c:pt idx="17">
                  <c:v>768</c:v>
                </c:pt>
                <c:pt idx="18">
                  <c:v>1024</c:v>
                </c:pt>
                <c:pt idx="19">
                  <c:v>1536</c:v>
                </c:pt>
                <c:pt idx="20">
                  <c:v>2048</c:v>
                </c:pt>
                <c:pt idx="21">
                  <c:v>3072</c:v>
                </c:pt>
                <c:pt idx="22">
                  <c:v>4096</c:v>
                </c:pt>
                <c:pt idx="23">
                  <c:v>6144</c:v>
                </c:pt>
                <c:pt idx="24">
                  <c:v>8192</c:v>
                </c:pt>
                <c:pt idx="25">
                  <c:v>12288</c:v>
                </c:pt>
                <c:pt idx="26">
                  <c:v>16384</c:v>
                </c:pt>
                <c:pt idx="27">
                  <c:v>24576</c:v>
                </c:pt>
                <c:pt idx="28">
                  <c:v>32768</c:v>
                </c:pt>
                <c:pt idx="29">
                  <c:v>49152</c:v>
                </c:pt>
                <c:pt idx="30">
                  <c:v>65536</c:v>
                </c:pt>
                <c:pt idx="31">
                  <c:v>98304</c:v>
                </c:pt>
                <c:pt idx="32">
                  <c:v>131072</c:v>
                </c:pt>
                <c:pt idx="33">
                  <c:v>196608</c:v>
                </c:pt>
                <c:pt idx="34">
                  <c:v>262144</c:v>
                </c:pt>
                <c:pt idx="35">
                  <c:v>393216</c:v>
                </c:pt>
                <c:pt idx="36">
                  <c:v>524288</c:v>
                </c:pt>
                <c:pt idx="37">
                  <c:v>786432</c:v>
                </c:pt>
                <c:pt idx="38">
                  <c:v>1048576</c:v>
                </c:pt>
                <c:pt idx="39">
                  <c:v>1572864</c:v>
                </c:pt>
                <c:pt idx="40">
                  <c:v>2097152</c:v>
                </c:pt>
                <c:pt idx="41">
                  <c:v>3145728</c:v>
                </c:pt>
              </c:numCache>
            </c:numRef>
          </c:xVal>
          <c:yVal>
            <c:numRef>
              <c:f>Sheet1!$M$2:$M$43</c:f>
              <c:numCache>
                <c:formatCode>General</c:formatCode>
                <c:ptCount val="42"/>
                <c:pt idx="0">
                  <c:v>688296041.02564108</c:v>
                </c:pt>
                <c:pt idx="1">
                  <c:v>823842831.71355498</c:v>
                </c:pt>
                <c:pt idx="2">
                  <c:v>976128930.909091</c:v>
                </c:pt>
                <c:pt idx="3">
                  <c:v>1056139499.0163935</c:v>
                </c:pt>
                <c:pt idx="4">
                  <c:v>1894838512.9411764</c:v>
                </c:pt>
                <c:pt idx="5">
                  <c:v>1840700269.7142856</c:v>
                </c:pt>
                <c:pt idx="6">
                  <c:v>2440322327.272727</c:v>
                </c:pt>
                <c:pt idx="7">
                  <c:v>3579139413.333333</c:v>
                </c:pt>
                <c:pt idx="8">
                  <c:v>3702558013.7931037</c:v>
                </c:pt>
                <c:pt idx="9">
                  <c:v>3976821570.3703699</c:v>
                </c:pt>
                <c:pt idx="10">
                  <c:v>3976821570.3703699</c:v>
                </c:pt>
                <c:pt idx="11">
                  <c:v>4183409703.8961039</c:v>
                </c:pt>
                <c:pt idx="12">
                  <c:v>4183409703.8961039</c:v>
                </c:pt>
                <c:pt idx="13">
                  <c:v>4183409703.8961039</c:v>
                </c:pt>
                <c:pt idx="14">
                  <c:v>4238454568.4210525</c:v>
                </c:pt>
                <c:pt idx="15">
                  <c:v>4129776246.1538458</c:v>
                </c:pt>
                <c:pt idx="16">
                  <c:v>4183409703.8961039</c:v>
                </c:pt>
                <c:pt idx="17">
                  <c:v>4183409703.8961039</c:v>
                </c:pt>
                <c:pt idx="18">
                  <c:v>4238454568.4210525</c:v>
                </c:pt>
                <c:pt idx="19">
                  <c:v>2133261901.9867549</c:v>
                </c:pt>
                <c:pt idx="20">
                  <c:v>2119227284.2105262</c:v>
                </c:pt>
                <c:pt idx="21">
                  <c:v>2105376125.490196</c:v>
                </c:pt>
                <c:pt idx="22">
                  <c:v>2119227284.2105262</c:v>
                </c:pt>
                <c:pt idx="23">
                  <c:v>2038750298.7341771</c:v>
                </c:pt>
                <c:pt idx="24">
                  <c:v>1917396114.2857144</c:v>
                </c:pt>
                <c:pt idx="25">
                  <c:v>1643482383.6734693</c:v>
                </c:pt>
                <c:pt idx="26">
                  <c:v>1556147571.014493</c:v>
                </c:pt>
                <c:pt idx="27">
                  <c:v>1470879210.958904</c:v>
                </c:pt>
                <c:pt idx="28">
                  <c:v>1425321005.3097346</c:v>
                </c:pt>
                <c:pt idx="29">
                  <c:v>1419042058.1497798</c:v>
                </c:pt>
                <c:pt idx="30">
                  <c:v>1382500202.5751073</c:v>
                </c:pt>
                <c:pt idx="31">
                  <c:v>1382500202.5751073</c:v>
                </c:pt>
                <c:pt idx="32">
                  <c:v>1320174373.7704918</c:v>
                </c:pt>
                <c:pt idx="33">
                  <c:v>1056139499.0163935</c:v>
                </c:pt>
                <c:pt idx="34">
                  <c:v>797333037.62376237</c:v>
                </c:pt>
                <c:pt idx="35">
                  <c:v>694229627.58620691</c:v>
                </c:pt>
                <c:pt idx="36">
                  <c:v>704863341.79431069</c:v>
                </c:pt>
                <c:pt idx="37">
                  <c:v>717422154.12026727</c:v>
                </c:pt>
                <c:pt idx="38">
                  <c:v>727138932.73137701</c:v>
                </c:pt>
                <c:pt idx="39">
                  <c:v>738813181.65137613</c:v>
                </c:pt>
                <c:pt idx="40">
                  <c:v>747384100.23201859</c:v>
                </c:pt>
                <c:pt idx="41">
                  <c:v>752622773.83177567</c:v>
                </c:pt>
              </c:numCache>
            </c:numRef>
          </c:yVal>
          <c:smooth val="0"/>
        </c:ser>
        <c:ser>
          <c:idx val="1"/>
          <c:order val="1"/>
          <c:tx>
            <c:v>-O3 (SSE, not aligned)</c:v>
          </c:tx>
          <c:spPr>
            <a:ln w="12700">
              <a:solidFill>
                <a:schemeClr val="tx1"/>
              </a:solidFill>
            </a:ln>
          </c:spPr>
          <c:marker>
            <c:spPr>
              <a:ln w="25400"/>
            </c:spPr>
          </c:marker>
          <c:xVal>
            <c:numRef>
              <c:f>Sheet1!$B$2:$B$43</c:f>
              <c:numCache>
                <c:formatCode>General</c:formatCode>
                <c:ptCount val="42"/>
                <c:pt idx="0">
                  <c:v>2</c:v>
                </c:pt>
                <c:pt idx="1">
                  <c:v>3</c:v>
                </c:pt>
                <c:pt idx="2">
                  <c:v>4</c:v>
                </c:pt>
                <c:pt idx="3">
                  <c:v>6</c:v>
                </c:pt>
                <c:pt idx="4">
                  <c:v>8</c:v>
                </c:pt>
                <c:pt idx="5">
                  <c:v>12</c:v>
                </c:pt>
                <c:pt idx="6">
                  <c:v>16</c:v>
                </c:pt>
                <c:pt idx="7">
                  <c:v>24</c:v>
                </c:pt>
                <c:pt idx="8">
                  <c:v>32</c:v>
                </c:pt>
                <c:pt idx="9">
                  <c:v>48</c:v>
                </c:pt>
                <c:pt idx="10">
                  <c:v>64</c:v>
                </c:pt>
                <c:pt idx="11">
                  <c:v>96</c:v>
                </c:pt>
                <c:pt idx="12">
                  <c:v>128</c:v>
                </c:pt>
                <c:pt idx="13">
                  <c:v>192</c:v>
                </c:pt>
                <c:pt idx="14">
                  <c:v>256</c:v>
                </c:pt>
                <c:pt idx="15">
                  <c:v>384</c:v>
                </c:pt>
                <c:pt idx="16">
                  <c:v>512</c:v>
                </c:pt>
                <c:pt idx="17">
                  <c:v>768</c:v>
                </c:pt>
                <c:pt idx="18">
                  <c:v>1024</c:v>
                </c:pt>
                <c:pt idx="19">
                  <c:v>1536</c:v>
                </c:pt>
                <c:pt idx="20">
                  <c:v>2048</c:v>
                </c:pt>
                <c:pt idx="21">
                  <c:v>3072</c:v>
                </c:pt>
                <c:pt idx="22">
                  <c:v>4096</c:v>
                </c:pt>
                <c:pt idx="23">
                  <c:v>6144</c:v>
                </c:pt>
                <c:pt idx="24">
                  <c:v>8192</c:v>
                </c:pt>
                <c:pt idx="25">
                  <c:v>12288</c:v>
                </c:pt>
                <c:pt idx="26">
                  <c:v>16384</c:v>
                </c:pt>
                <c:pt idx="27">
                  <c:v>24576</c:v>
                </c:pt>
                <c:pt idx="28">
                  <c:v>32768</c:v>
                </c:pt>
                <c:pt idx="29">
                  <c:v>49152</c:v>
                </c:pt>
                <c:pt idx="30">
                  <c:v>65536</c:v>
                </c:pt>
                <c:pt idx="31">
                  <c:v>98304</c:v>
                </c:pt>
                <c:pt idx="32">
                  <c:v>131072</c:v>
                </c:pt>
                <c:pt idx="33">
                  <c:v>196608</c:v>
                </c:pt>
                <c:pt idx="34">
                  <c:v>262144</c:v>
                </c:pt>
                <c:pt idx="35">
                  <c:v>393216</c:v>
                </c:pt>
                <c:pt idx="36">
                  <c:v>524288</c:v>
                </c:pt>
                <c:pt idx="37">
                  <c:v>786432</c:v>
                </c:pt>
                <c:pt idx="38">
                  <c:v>1048576</c:v>
                </c:pt>
                <c:pt idx="39">
                  <c:v>1572864</c:v>
                </c:pt>
                <c:pt idx="40">
                  <c:v>2097152</c:v>
                </c:pt>
                <c:pt idx="41">
                  <c:v>3145728</c:v>
                </c:pt>
              </c:numCache>
            </c:numRef>
          </c:xVal>
          <c:yVal>
            <c:numRef>
              <c:f>Sheet1!$L$2:$L$43</c:f>
              <c:numCache>
                <c:formatCode>General</c:formatCode>
                <c:ptCount val="42"/>
                <c:pt idx="0">
                  <c:v>668304039.83402491</c:v>
                </c:pt>
                <c:pt idx="1">
                  <c:v>875333008.69565213</c:v>
                </c:pt>
                <c:pt idx="2">
                  <c:v>915120872.72727275</c:v>
                </c:pt>
                <c:pt idx="3">
                  <c:v>1088251848.6486487</c:v>
                </c:pt>
                <c:pt idx="4">
                  <c:v>1167110678.2608697</c:v>
                </c:pt>
                <c:pt idx="5">
                  <c:v>1695381827.3684211</c:v>
                </c:pt>
                <c:pt idx="6">
                  <c:v>2000761162.7329192</c:v>
                </c:pt>
                <c:pt idx="7">
                  <c:v>2147483648</c:v>
                </c:pt>
                <c:pt idx="8">
                  <c:v>2334221356.5217395</c:v>
                </c:pt>
                <c:pt idx="9">
                  <c:v>2497074009.3023257</c:v>
                </c:pt>
                <c:pt idx="10">
                  <c:v>2597762477.4193549</c:v>
                </c:pt>
                <c:pt idx="11">
                  <c:v>2706912161.3445377</c:v>
                </c:pt>
                <c:pt idx="12">
                  <c:v>2729852094.9152546</c:v>
                </c:pt>
                <c:pt idx="13">
                  <c:v>2801065627.826087</c:v>
                </c:pt>
                <c:pt idx="14">
                  <c:v>2825636378.9473686</c:v>
                </c:pt>
                <c:pt idx="15">
                  <c:v>2776918510.3448277</c:v>
                </c:pt>
                <c:pt idx="16">
                  <c:v>2850642010.6194692</c:v>
                </c:pt>
                <c:pt idx="17">
                  <c:v>2850642010.6194692</c:v>
                </c:pt>
                <c:pt idx="18">
                  <c:v>2801065627.826087</c:v>
                </c:pt>
                <c:pt idx="19">
                  <c:v>1626881551.5151515</c:v>
                </c:pt>
                <c:pt idx="20">
                  <c:v>1635139833.5025382</c:v>
                </c:pt>
                <c:pt idx="21">
                  <c:v>1635139833.5025382</c:v>
                </c:pt>
                <c:pt idx="22">
                  <c:v>1618706267.3366835</c:v>
                </c:pt>
                <c:pt idx="23">
                  <c:v>1586810577.3399017</c:v>
                </c:pt>
                <c:pt idx="24">
                  <c:v>1431655765.3333333</c:v>
                </c:pt>
                <c:pt idx="25">
                  <c:v>1309441248.7804878</c:v>
                </c:pt>
                <c:pt idx="26">
                  <c:v>1206451487.6404495</c:v>
                </c:pt>
                <c:pt idx="27">
                  <c:v>1201949802.9850745</c:v>
                </c:pt>
                <c:pt idx="28">
                  <c:v>1201949802.9850745</c:v>
                </c:pt>
                <c:pt idx="29">
                  <c:v>1201949802.9850745</c:v>
                </c:pt>
                <c:pt idx="30">
                  <c:v>1197481588.1040893</c:v>
                </c:pt>
                <c:pt idx="31">
                  <c:v>1193046471.1111109</c:v>
                </c:pt>
                <c:pt idx="32">
                  <c:v>1106950334.0206184</c:v>
                </c:pt>
                <c:pt idx="33">
                  <c:v>922987241.26074493</c:v>
                </c:pt>
                <c:pt idx="34">
                  <c:v>882527526.57534254</c:v>
                </c:pt>
                <c:pt idx="35">
                  <c:v>776198908.91566253</c:v>
                </c:pt>
                <c:pt idx="36">
                  <c:v>754385356.44028115</c:v>
                </c:pt>
                <c:pt idx="37">
                  <c:v>745654044.44444442</c:v>
                </c:pt>
                <c:pt idx="38">
                  <c:v>752622773.83177567</c:v>
                </c:pt>
                <c:pt idx="39">
                  <c:v>757935405.17647064</c:v>
                </c:pt>
                <c:pt idx="40">
                  <c:v>761519024.11347508</c:v>
                </c:pt>
                <c:pt idx="41">
                  <c:v>761519024.11347508</c:v>
                </c:pt>
              </c:numCache>
            </c:numRef>
          </c:yVal>
          <c:smooth val="0"/>
        </c:ser>
        <c:ser>
          <c:idx val="0"/>
          <c:order val="2"/>
          <c:tx>
            <c:v>-O3 -no-vec (no SIMD)</c:v>
          </c:tx>
          <c:spPr>
            <a:ln w="12700">
              <a:solidFill>
                <a:schemeClr val="tx1"/>
              </a:solidFill>
            </a:ln>
          </c:spPr>
          <c:marker>
            <c:spPr>
              <a:ln w="25400"/>
            </c:spPr>
          </c:marker>
          <c:xVal>
            <c:numRef>
              <c:f>Sheet1!$B$2:$B$43</c:f>
              <c:numCache>
                <c:formatCode>General</c:formatCode>
                <c:ptCount val="42"/>
                <c:pt idx="0">
                  <c:v>2</c:v>
                </c:pt>
                <c:pt idx="1">
                  <c:v>3</c:v>
                </c:pt>
                <c:pt idx="2">
                  <c:v>4</c:v>
                </c:pt>
                <c:pt idx="3">
                  <c:v>6</c:v>
                </c:pt>
                <c:pt idx="4">
                  <c:v>8</c:v>
                </c:pt>
                <c:pt idx="5">
                  <c:v>12</c:v>
                </c:pt>
                <c:pt idx="6">
                  <c:v>16</c:v>
                </c:pt>
                <c:pt idx="7">
                  <c:v>24</c:v>
                </c:pt>
                <c:pt idx="8">
                  <c:v>32</c:v>
                </c:pt>
                <c:pt idx="9">
                  <c:v>48</c:v>
                </c:pt>
                <c:pt idx="10">
                  <c:v>64</c:v>
                </c:pt>
                <c:pt idx="11">
                  <c:v>96</c:v>
                </c:pt>
                <c:pt idx="12">
                  <c:v>128</c:v>
                </c:pt>
                <c:pt idx="13">
                  <c:v>192</c:v>
                </c:pt>
                <c:pt idx="14">
                  <c:v>256</c:v>
                </c:pt>
                <c:pt idx="15">
                  <c:v>384</c:v>
                </c:pt>
                <c:pt idx="16">
                  <c:v>512</c:v>
                </c:pt>
                <c:pt idx="17">
                  <c:v>768</c:v>
                </c:pt>
                <c:pt idx="18">
                  <c:v>1024</c:v>
                </c:pt>
                <c:pt idx="19">
                  <c:v>1536</c:v>
                </c:pt>
                <c:pt idx="20">
                  <c:v>2048</c:v>
                </c:pt>
                <c:pt idx="21">
                  <c:v>3072</c:v>
                </c:pt>
                <c:pt idx="22">
                  <c:v>4096</c:v>
                </c:pt>
                <c:pt idx="23">
                  <c:v>6144</c:v>
                </c:pt>
                <c:pt idx="24">
                  <c:v>8192</c:v>
                </c:pt>
                <c:pt idx="25">
                  <c:v>12288</c:v>
                </c:pt>
                <c:pt idx="26">
                  <c:v>16384</c:v>
                </c:pt>
                <c:pt idx="27">
                  <c:v>24576</c:v>
                </c:pt>
                <c:pt idx="28">
                  <c:v>32768</c:v>
                </c:pt>
                <c:pt idx="29">
                  <c:v>49152</c:v>
                </c:pt>
                <c:pt idx="30">
                  <c:v>65536</c:v>
                </c:pt>
                <c:pt idx="31">
                  <c:v>98304</c:v>
                </c:pt>
                <c:pt idx="32">
                  <c:v>131072</c:v>
                </c:pt>
                <c:pt idx="33">
                  <c:v>196608</c:v>
                </c:pt>
                <c:pt idx="34">
                  <c:v>262144</c:v>
                </c:pt>
                <c:pt idx="35">
                  <c:v>393216</c:v>
                </c:pt>
                <c:pt idx="36">
                  <c:v>524288</c:v>
                </c:pt>
                <c:pt idx="37">
                  <c:v>786432</c:v>
                </c:pt>
                <c:pt idx="38">
                  <c:v>1048576</c:v>
                </c:pt>
                <c:pt idx="39">
                  <c:v>1572864</c:v>
                </c:pt>
                <c:pt idx="40">
                  <c:v>2097152</c:v>
                </c:pt>
                <c:pt idx="41">
                  <c:v>3145728</c:v>
                </c:pt>
              </c:numCache>
            </c:numRef>
          </c:xVal>
          <c:yVal>
            <c:numRef>
              <c:f>Sheet1!$K$2:$K$43</c:f>
              <c:numCache>
                <c:formatCode>General</c:formatCode>
                <c:ptCount val="42"/>
                <c:pt idx="0">
                  <c:v>673896542.2594142</c:v>
                </c:pt>
                <c:pt idx="1">
                  <c:v>950214003.53982294</c:v>
                </c:pt>
                <c:pt idx="2">
                  <c:v>1016159454.8895899</c:v>
                </c:pt>
                <c:pt idx="3">
                  <c:v>1134234321.1267607</c:v>
                </c:pt>
                <c:pt idx="4">
                  <c:v>1293664848.192771</c:v>
                </c:pt>
                <c:pt idx="5">
                  <c:v>1704352101.5873017</c:v>
                </c:pt>
                <c:pt idx="6">
                  <c:v>1695381827.3684211</c:v>
                </c:pt>
                <c:pt idx="7">
                  <c:v>1819901396.6101694</c:v>
                </c:pt>
                <c:pt idx="8">
                  <c:v>1779682581.2154696</c:v>
                </c:pt>
                <c:pt idx="9">
                  <c:v>1872805506.9767442</c:v>
                </c:pt>
                <c:pt idx="10">
                  <c:v>1851279006.8965518</c:v>
                </c:pt>
                <c:pt idx="11">
                  <c:v>1704352101.5873017</c:v>
                </c:pt>
                <c:pt idx="12">
                  <c:v>1722580466.3101604</c:v>
                </c:pt>
                <c:pt idx="13">
                  <c:v>1731841651.6129031</c:v>
                </c:pt>
                <c:pt idx="14">
                  <c:v>1741202957.8378377</c:v>
                </c:pt>
                <c:pt idx="15">
                  <c:v>1741202957.8378377</c:v>
                </c:pt>
                <c:pt idx="16">
                  <c:v>1741202957.8378377</c:v>
                </c:pt>
                <c:pt idx="17">
                  <c:v>1750666017.3913043</c:v>
                </c:pt>
                <c:pt idx="18">
                  <c:v>1741202957.8378377</c:v>
                </c:pt>
                <c:pt idx="19">
                  <c:v>1651910498.4615386</c:v>
                </c:pt>
                <c:pt idx="20">
                  <c:v>1643482383.6734693</c:v>
                </c:pt>
                <c:pt idx="21">
                  <c:v>1626881551.5151515</c:v>
                </c:pt>
                <c:pt idx="22">
                  <c:v>1626881551.5151515</c:v>
                </c:pt>
                <c:pt idx="23">
                  <c:v>1618706267.3366835</c:v>
                </c:pt>
                <c:pt idx="24">
                  <c:v>1563701685.4368932</c:v>
                </c:pt>
                <c:pt idx="25">
                  <c:v>1258291200</c:v>
                </c:pt>
                <c:pt idx="26">
                  <c:v>1188644085.6088562</c:v>
                </c:pt>
                <c:pt idx="27">
                  <c:v>1179936070.3296704</c:v>
                </c:pt>
                <c:pt idx="28">
                  <c:v>1179936070.3296704</c:v>
                </c:pt>
                <c:pt idx="29">
                  <c:v>1184274070.5882351</c:v>
                </c:pt>
                <c:pt idx="30">
                  <c:v>1179936070.3296704</c:v>
                </c:pt>
                <c:pt idx="31">
                  <c:v>1184274070.5882351</c:v>
                </c:pt>
                <c:pt idx="32">
                  <c:v>1179936070.3296704</c:v>
                </c:pt>
                <c:pt idx="33">
                  <c:v>1052688062.745098</c:v>
                </c:pt>
                <c:pt idx="34">
                  <c:v>805306368</c:v>
                </c:pt>
                <c:pt idx="35">
                  <c:v>722247863.6771301</c:v>
                </c:pt>
                <c:pt idx="36">
                  <c:v>737122533.63844395</c:v>
                </c:pt>
                <c:pt idx="37">
                  <c:v>743931979.67667437</c:v>
                </c:pt>
                <c:pt idx="38">
                  <c:v>747384100.23201859</c:v>
                </c:pt>
                <c:pt idx="39">
                  <c:v>752622773.83177567</c:v>
                </c:pt>
                <c:pt idx="40">
                  <c:v>756156214.08450711</c:v>
                </c:pt>
                <c:pt idx="41">
                  <c:v>756156214.08450711</c:v>
                </c:pt>
              </c:numCache>
            </c:numRef>
          </c:yVal>
          <c:smooth val="0"/>
        </c:ser>
        <c:dLbls>
          <c:showLegendKey val="0"/>
          <c:showVal val="0"/>
          <c:showCatName val="0"/>
          <c:showSerName val="0"/>
          <c:showPercent val="0"/>
          <c:showBubbleSize val="0"/>
        </c:dLbls>
        <c:axId val="176113536"/>
        <c:axId val="176120960"/>
      </c:scatterChart>
      <c:valAx>
        <c:axId val="176113536"/>
        <c:scaling>
          <c:logBase val="2"/>
          <c:orientation val="minMax"/>
        </c:scaling>
        <c:delete val="0"/>
        <c:axPos val="b"/>
        <c:title>
          <c:tx>
            <c:rich>
              <a:bodyPr/>
              <a:lstStyle/>
              <a:p>
                <a:pPr>
                  <a:defRPr/>
                </a:pPr>
                <a:r>
                  <a:rPr lang="en-US" sz="1200" baseline="0">
                    <a:latin typeface="Calibri" pitchFamily="34" charset="0"/>
                  </a:rPr>
                  <a:t>N</a:t>
                </a:r>
              </a:p>
            </c:rich>
          </c:tx>
          <c:layout>
            <c:manualLayout>
              <c:xMode val="edge"/>
              <c:yMode val="edge"/>
              <c:x val="0.52338018202214409"/>
              <c:y val="0.9397007982386365"/>
            </c:manualLayout>
          </c:layout>
          <c:overlay val="0"/>
        </c:title>
        <c:numFmt formatCode="General" sourceLinked="1"/>
        <c:majorTickMark val="out"/>
        <c:minorTickMark val="in"/>
        <c:tickLblPos val="nextTo"/>
        <c:txPr>
          <a:bodyPr/>
          <a:lstStyle/>
          <a:p>
            <a:pPr>
              <a:defRPr sz="1200" baseline="0"/>
            </a:pPr>
            <a:endParaRPr lang="en-US"/>
          </a:p>
        </c:txPr>
        <c:crossAx val="176120960"/>
        <c:crosses val="autoZero"/>
        <c:crossBetween val="midCat"/>
        <c:minorUnit val="2"/>
      </c:valAx>
      <c:valAx>
        <c:axId val="176120960"/>
        <c:scaling>
          <c:orientation val="minMax"/>
          <c:max val="6000000000"/>
        </c:scaling>
        <c:delete val="0"/>
        <c:axPos val="l"/>
        <c:majorGridlines/>
        <c:title>
          <c:tx>
            <c:rich>
              <a:bodyPr rot="-5400000" vert="horz"/>
              <a:lstStyle/>
              <a:p>
                <a:pPr>
                  <a:defRPr sz="1200" baseline="0">
                    <a:latin typeface="Calibri" pitchFamily="34" charset="0"/>
                  </a:defRPr>
                </a:pPr>
                <a:r>
                  <a:rPr lang="en-US" sz="1200" baseline="0">
                    <a:latin typeface="Calibri" pitchFamily="34" charset="0"/>
                  </a:rPr>
                  <a:t>GFLOPS/s</a:t>
                </a:r>
              </a:p>
            </c:rich>
          </c:tx>
          <c:layout/>
          <c:overlay val="0"/>
        </c:title>
        <c:numFmt formatCode="General" sourceLinked="1"/>
        <c:majorTickMark val="out"/>
        <c:minorTickMark val="none"/>
        <c:tickLblPos val="nextTo"/>
        <c:txPr>
          <a:bodyPr/>
          <a:lstStyle/>
          <a:p>
            <a:pPr>
              <a:defRPr sz="1200" baseline="0"/>
            </a:pPr>
            <a:endParaRPr lang="en-US"/>
          </a:p>
        </c:txPr>
        <c:crossAx val="176113536"/>
        <c:crosses val="autoZero"/>
        <c:crossBetween val="midCat"/>
      </c:valAx>
    </c:plotArea>
    <c:legend>
      <c:legendPos val="r"/>
      <c:layout>
        <c:manualLayout>
          <c:xMode val="edge"/>
          <c:yMode val="edge"/>
          <c:x val="0.67613073995244288"/>
          <c:y val="6.7752908463030601E-2"/>
          <c:w val="0.24024037088149736"/>
          <c:h val="0.21178114788243013"/>
        </c:manualLayout>
      </c:layout>
      <c:overlay val="1"/>
      <c:spPr>
        <a:solidFill>
          <a:schemeClr val="bg1"/>
        </a:solidFill>
        <a:ln w="25400">
          <a:solidFill>
            <a:schemeClr val="tx1"/>
          </a:solidFill>
        </a:ln>
      </c:spPr>
      <c:txPr>
        <a:bodyPr/>
        <a:lstStyle/>
        <a:p>
          <a:pPr>
            <a:defRPr sz="1200" baseline="0"/>
          </a:pPr>
          <a:endParaRPr lang="en-US"/>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959256636619011"/>
          <c:y val="4.7388834710767762E-2"/>
          <c:w val="0.79262008185527766"/>
          <c:h val="0.84014350705018981"/>
        </c:manualLayout>
      </c:layout>
      <c:scatterChart>
        <c:scatterStyle val="lineMarker"/>
        <c:varyColors val="0"/>
        <c:ser>
          <c:idx val="3"/>
          <c:order val="0"/>
          <c:tx>
            <c:v>-O3 -xAVX (AVX, aligned)</c:v>
          </c:tx>
          <c:spPr>
            <a:ln w="12700">
              <a:solidFill>
                <a:schemeClr val="tx1"/>
              </a:solidFill>
            </a:ln>
          </c:spPr>
          <c:marker>
            <c:spPr>
              <a:ln w="25400"/>
            </c:spPr>
          </c:marker>
          <c:xVal>
            <c:numRef>
              <c:f>Sheet1!$B$2:$B$43</c:f>
              <c:numCache>
                <c:formatCode>General</c:formatCode>
                <c:ptCount val="42"/>
                <c:pt idx="0">
                  <c:v>2</c:v>
                </c:pt>
                <c:pt idx="1">
                  <c:v>3</c:v>
                </c:pt>
                <c:pt idx="2">
                  <c:v>4</c:v>
                </c:pt>
                <c:pt idx="3">
                  <c:v>6</c:v>
                </c:pt>
                <c:pt idx="4">
                  <c:v>8</c:v>
                </c:pt>
                <c:pt idx="5">
                  <c:v>12</c:v>
                </c:pt>
                <c:pt idx="6">
                  <c:v>16</c:v>
                </c:pt>
                <c:pt idx="7">
                  <c:v>24</c:v>
                </c:pt>
                <c:pt idx="8">
                  <c:v>32</c:v>
                </c:pt>
                <c:pt idx="9">
                  <c:v>48</c:v>
                </c:pt>
                <c:pt idx="10">
                  <c:v>64</c:v>
                </c:pt>
                <c:pt idx="11">
                  <c:v>96</c:v>
                </c:pt>
                <c:pt idx="12">
                  <c:v>128</c:v>
                </c:pt>
                <c:pt idx="13">
                  <c:v>192</c:v>
                </c:pt>
                <c:pt idx="14">
                  <c:v>256</c:v>
                </c:pt>
                <c:pt idx="15">
                  <c:v>384</c:v>
                </c:pt>
                <c:pt idx="16">
                  <c:v>512</c:v>
                </c:pt>
                <c:pt idx="17">
                  <c:v>768</c:v>
                </c:pt>
                <c:pt idx="18">
                  <c:v>1024</c:v>
                </c:pt>
                <c:pt idx="19">
                  <c:v>1536</c:v>
                </c:pt>
                <c:pt idx="20">
                  <c:v>2048</c:v>
                </c:pt>
                <c:pt idx="21">
                  <c:v>3072</c:v>
                </c:pt>
                <c:pt idx="22">
                  <c:v>4096</c:v>
                </c:pt>
                <c:pt idx="23">
                  <c:v>6144</c:v>
                </c:pt>
                <c:pt idx="24">
                  <c:v>8192</c:v>
                </c:pt>
                <c:pt idx="25">
                  <c:v>12288</c:v>
                </c:pt>
                <c:pt idx="26">
                  <c:v>16384</c:v>
                </c:pt>
                <c:pt idx="27">
                  <c:v>24576</c:v>
                </c:pt>
                <c:pt idx="28">
                  <c:v>32768</c:v>
                </c:pt>
                <c:pt idx="29">
                  <c:v>49152</c:v>
                </c:pt>
                <c:pt idx="30">
                  <c:v>65536</c:v>
                </c:pt>
                <c:pt idx="31">
                  <c:v>98304</c:v>
                </c:pt>
                <c:pt idx="32">
                  <c:v>131072</c:v>
                </c:pt>
                <c:pt idx="33">
                  <c:v>196608</c:v>
                </c:pt>
                <c:pt idx="34">
                  <c:v>262144</c:v>
                </c:pt>
                <c:pt idx="35">
                  <c:v>393216</c:v>
                </c:pt>
                <c:pt idx="36">
                  <c:v>524288</c:v>
                </c:pt>
                <c:pt idx="37">
                  <c:v>786432</c:v>
                </c:pt>
                <c:pt idx="38">
                  <c:v>1048576</c:v>
                </c:pt>
                <c:pt idx="39">
                  <c:v>1572864</c:v>
                </c:pt>
                <c:pt idx="40">
                  <c:v>2097152</c:v>
                </c:pt>
                <c:pt idx="41">
                  <c:v>3145728</c:v>
                </c:pt>
              </c:numCache>
            </c:numRef>
          </c:xVal>
          <c:yVal>
            <c:numRef>
              <c:f>Sheet1!$N$2:$N$43</c:f>
              <c:numCache>
                <c:formatCode>General</c:formatCode>
                <c:ptCount val="42"/>
                <c:pt idx="0">
                  <c:v>689769908.35117769</c:v>
                </c:pt>
                <c:pt idx="1">
                  <c:v>870601478.91891885</c:v>
                </c:pt>
                <c:pt idx="2">
                  <c:v>1012963984.9056603</c:v>
                </c:pt>
                <c:pt idx="3">
                  <c:v>1095654922.4489796</c:v>
                </c:pt>
                <c:pt idx="4">
                  <c:v>1314785906.9387753</c:v>
                </c:pt>
                <c:pt idx="5">
                  <c:v>1238932873.8461537</c:v>
                </c:pt>
                <c:pt idx="6">
                  <c:v>2477865747.6923075</c:v>
                </c:pt>
                <c:pt idx="7">
                  <c:v>2982616177.7777777</c:v>
                </c:pt>
                <c:pt idx="8">
                  <c:v>4026531840</c:v>
                </c:pt>
                <c:pt idx="9">
                  <c:v>4807799211.9402981</c:v>
                </c:pt>
                <c:pt idx="10">
                  <c:v>5033164800</c:v>
                </c:pt>
                <c:pt idx="11">
                  <c:v>5195524954.8387098</c:v>
                </c:pt>
                <c:pt idx="12">
                  <c:v>5368709120</c:v>
                </c:pt>
                <c:pt idx="13">
                  <c:v>5553837020.6896553</c:v>
                </c:pt>
                <c:pt idx="14">
                  <c:v>5651272757.8947372</c:v>
                </c:pt>
                <c:pt idx="15">
                  <c:v>5651272757.8947372</c:v>
                </c:pt>
                <c:pt idx="16">
                  <c:v>5752188342.8571424</c:v>
                </c:pt>
                <c:pt idx="17">
                  <c:v>5752188342.8571424</c:v>
                </c:pt>
                <c:pt idx="18">
                  <c:v>5195524954.8387098</c:v>
                </c:pt>
                <c:pt idx="19">
                  <c:v>1988410785.185185</c:v>
                </c:pt>
                <c:pt idx="20">
                  <c:v>1976211946.01227</c:v>
                </c:pt>
                <c:pt idx="21">
                  <c:v>1917396114.2857144</c:v>
                </c:pt>
                <c:pt idx="22">
                  <c:v>1928877528.1437128</c:v>
                </c:pt>
                <c:pt idx="23">
                  <c:v>1779682581.2154696</c:v>
                </c:pt>
                <c:pt idx="24">
                  <c:v>1512312428.1690142</c:v>
                </c:pt>
                <c:pt idx="25">
                  <c:v>1470879210.958904</c:v>
                </c:pt>
                <c:pt idx="26">
                  <c:v>1470879210.958904</c:v>
                </c:pt>
                <c:pt idx="27">
                  <c:v>1412818189.4736843</c:v>
                </c:pt>
                <c:pt idx="28">
                  <c:v>1388459255.1724138</c:v>
                </c:pt>
                <c:pt idx="29">
                  <c:v>1394469901.2987013</c:v>
                </c:pt>
                <c:pt idx="30">
                  <c:v>1382500202.5751073</c:v>
                </c:pt>
                <c:pt idx="31">
                  <c:v>1347793084.5188284</c:v>
                </c:pt>
                <c:pt idx="32">
                  <c:v>1283356761.7529881</c:v>
                </c:pt>
                <c:pt idx="33">
                  <c:v>1049259111.4006516</c:v>
                </c:pt>
                <c:pt idx="34">
                  <c:v>870601478.91891885</c:v>
                </c:pt>
                <c:pt idx="35">
                  <c:v>763323571.56398106</c:v>
                </c:pt>
                <c:pt idx="36">
                  <c:v>750868408.39160836</c:v>
                </c:pt>
                <c:pt idx="37">
                  <c:v>757935405.17647064</c:v>
                </c:pt>
                <c:pt idx="38">
                  <c:v>761519024.11347508</c:v>
                </c:pt>
                <c:pt idx="39">
                  <c:v>763323571.56398106</c:v>
                </c:pt>
                <c:pt idx="40">
                  <c:v>768788895.46539378</c:v>
                </c:pt>
                <c:pt idx="41">
                  <c:v>768788895.46539378</c:v>
                </c:pt>
              </c:numCache>
            </c:numRef>
          </c:yVal>
          <c:smooth val="0"/>
        </c:ser>
        <c:ser>
          <c:idx val="2"/>
          <c:order val="1"/>
          <c:tx>
            <c:v>-O3 (SSE, aligned)</c:v>
          </c:tx>
          <c:spPr>
            <a:ln w="12700">
              <a:solidFill>
                <a:schemeClr val="tx1"/>
              </a:solidFill>
            </a:ln>
          </c:spPr>
          <c:marker>
            <c:spPr>
              <a:ln w="25400"/>
            </c:spPr>
          </c:marker>
          <c:xVal>
            <c:numRef>
              <c:f>Sheet1!$B$2:$B$43</c:f>
              <c:numCache>
                <c:formatCode>General</c:formatCode>
                <c:ptCount val="42"/>
                <c:pt idx="0">
                  <c:v>2</c:v>
                </c:pt>
                <c:pt idx="1">
                  <c:v>3</c:v>
                </c:pt>
                <c:pt idx="2">
                  <c:v>4</c:v>
                </c:pt>
                <c:pt idx="3">
                  <c:v>6</c:v>
                </c:pt>
                <c:pt idx="4">
                  <c:v>8</c:v>
                </c:pt>
                <c:pt idx="5">
                  <c:v>12</c:v>
                </c:pt>
                <c:pt idx="6">
                  <c:v>16</c:v>
                </c:pt>
                <c:pt idx="7">
                  <c:v>24</c:v>
                </c:pt>
                <c:pt idx="8">
                  <c:v>32</c:v>
                </c:pt>
                <c:pt idx="9">
                  <c:v>48</c:v>
                </c:pt>
                <c:pt idx="10">
                  <c:v>64</c:v>
                </c:pt>
                <c:pt idx="11">
                  <c:v>96</c:v>
                </c:pt>
                <c:pt idx="12">
                  <c:v>128</c:v>
                </c:pt>
                <c:pt idx="13">
                  <c:v>192</c:v>
                </c:pt>
                <c:pt idx="14">
                  <c:v>256</c:v>
                </c:pt>
                <c:pt idx="15">
                  <c:v>384</c:v>
                </c:pt>
                <c:pt idx="16">
                  <c:v>512</c:v>
                </c:pt>
                <c:pt idx="17">
                  <c:v>768</c:v>
                </c:pt>
                <c:pt idx="18">
                  <c:v>1024</c:v>
                </c:pt>
                <c:pt idx="19">
                  <c:v>1536</c:v>
                </c:pt>
                <c:pt idx="20">
                  <c:v>2048</c:v>
                </c:pt>
                <c:pt idx="21">
                  <c:v>3072</c:v>
                </c:pt>
                <c:pt idx="22">
                  <c:v>4096</c:v>
                </c:pt>
                <c:pt idx="23">
                  <c:v>6144</c:v>
                </c:pt>
                <c:pt idx="24">
                  <c:v>8192</c:v>
                </c:pt>
                <c:pt idx="25">
                  <c:v>12288</c:v>
                </c:pt>
                <c:pt idx="26">
                  <c:v>16384</c:v>
                </c:pt>
                <c:pt idx="27">
                  <c:v>24576</c:v>
                </c:pt>
                <c:pt idx="28">
                  <c:v>32768</c:v>
                </c:pt>
                <c:pt idx="29">
                  <c:v>49152</c:v>
                </c:pt>
                <c:pt idx="30">
                  <c:v>65536</c:v>
                </c:pt>
                <c:pt idx="31">
                  <c:v>98304</c:v>
                </c:pt>
                <c:pt idx="32">
                  <c:v>131072</c:v>
                </c:pt>
                <c:pt idx="33">
                  <c:v>196608</c:v>
                </c:pt>
                <c:pt idx="34">
                  <c:v>262144</c:v>
                </c:pt>
                <c:pt idx="35">
                  <c:v>393216</c:v>
                </c:pt>
                <c:pt idx="36">
                  <c:v>524288</c:v>
                </c:pt>
                <c:pt idx="37">
                  <c:v>786432</c:v>
                </c:pt>
                <c:pt idx="38">
                  <c:v>1048576</c:v>
                </c:pt>
                <c:pt idx="39">
                  <c:v>1572864</c:v>
                </c:pt>
                <c:pt idx="40">
                  <c:v>2097152</c:v>
                </c:pt>
                <c:pt idx="41">
                  <c:v>3145728</c:v>
                </c:pt>
              </c:numCache>
            </c:numRef>
          </c:xVal>
          <c:yVal>
            <c:numRef>
              <c:f>Sheet1!$M$2:$M$43</c:f>
              <c:numCache>
                <c:formatCode>General</c:formatCode>
                <c:ptCount val="42"/>
                <c:pt idx="0">
                  <c:v>688296041.02564108</c:v>
                </c:pt>
                <c:pt idx="1">
                  <c:v>823842831.71355498</c:v>
                </c:pt>
                <c:pt idx="2">
                  <c:v>976128930.909091</c:v>
                </c:pt>
                <c:pt idx="3">
                  <c:v>1056139499.0163935</c:v>
                </c:pt>
                <c:pt idx="4">
                  <c:v>1894838512.9411764</c:v>
                </c:pt>
                <c:pt idx="5">
                  <c:v>1840700269.7142856</c:v>
                </c:pt>
                <c:pt idx="6">
                  <c:v>2440322327.272727</c:v>
                </c:pt>
                <c:pt idx="7">
                  <c:v>3579139413.333333</c:v>
                </c:pt>
                <c:pt idx="8">
                  <c:v>3702558013.7931037</c:v>
                </c:pt>
                <c:pt idx="9">
                  <c:v>3976821570.3703699</c:v>
                </c:pt>
                <c:pt idx="10">
                  <c:v>3976821570.3703699</c:v>
                </c:pt>
                <c:pt idx="11">
                  <c:v>4183409703.8961039</c:v>
                </c:pt>
                <c:pt idx="12">
                  <c:v>4183409703.8961039</c:v>
                </c:pt>
                <c:pt idx="13">
                  <c:v>4183409703.8961039</c:v>
                </c:pt>
                <c:pt idx="14">
                  <c:v>4238454568.4210525</c:v>
                </c:pt>
                <c:pt idx="15">
                  <c:v>4129776246.1538458</c:v>
                </c:pt>
                <c:pt idx="16">
                  <c:v>4183409703.8961039</c:v>
                </c:pt>
                <c:pt idx="17">
                  <c:v>4183409703.8961039</c:v>
                </c:pt>
                <c:pt idx="18">
                  <c:v>4238454568.4210525</c:v>
                </c:pt>
                <c:pt idx="19">
                  <c:v>2133261901.9867549</c:v>
                </c:pt>
                <c:pt idx="20">
                  <c:v>2119227284.2105262</c:v>
                </c:pt>
                <c:pt idx="21">
                  <c:v>2105376125.490196</c:v>
                </c:pt>
                <c:pt idx="22">
                  <c:v>2119227284.2105262</c:v>
                </c:pt>
                <c:pt idx="23">
                  <c:v>2038750298.7341771</c:v>
                </c:pt>
                <c:pt idx="24">
                  <c:v>1917396114.2857144</c:v>
                </c:pt>
                <c:pt idx="25">
                  <c:v>1643482383.6734693</c:v>
                </c:pt>
                <c:pt idx="26">
                  <c:v>1556147571.014493</c:v>
                </c:pt>
                <c:pt idx="27">
                  <c:v>1470879210.958904</c:v>
                </c:pt>
                <c:pt idx="28">
                  <c:v>1425321005.3097346</c:v>
                </c:pt>
                <c:pt idx="29">
                  <c:v>1419042058.1497798</c:v>
                </c:pt>
                <c:pt idx="30">
                  <c:v>1382500202.5751073</c:v>
                </c:pt>
                <c:pt idx="31">
                  <c:v>1382500202.5751073</c:v>
                </c:pt>
                <c:pt idx="32">
                  <c:v>1320174373.7704918</c:v>
                </c:pt>
                <c:pt idx="33">
                  <c:v>1056139499.0163935</c:v>
                </c:pt>
                <c:pt idx="34">
                  <c:v>797333037.62376237</c:v>
                </c:pt>
                <c:pt idx="35">
                  <c:v>694229627.58620691</c:v>
                </c:pt>
                <c:pt idx="36">
                  <c:v>704863341.79431069</c:v>
                </c:pt>
                <c:pt idx="37">
                  <c:v>717422154.12026727</c:v>
                </c:pt>
                <c:pt idx="38">
                  <c:v>727138932.73137701</c:v>
                </c:pt>
                <c:pt idx="39">
                  <c:v>738813181.65137613</c:v>
                </c:pt>
                <c:pt idx="40">
                  <c:v>747384100.23201859</c:v>
                </c:pt>
                <c:pt idx="41">
                  <c:v>752622773.83177567</c:v>
                </c:pt>
              </c:numCache>
            </c:numRef>
          </c:yVal>
          <c:smooth val="0"/>
        </c:ser>
        <c:ser>
          <c:idx val="1"/>
          <c:order val="2"/>
          <c:tx>
            <c:v>-O3 (SSE, not aligned)</c:v>
          </c:tx>
          <c:spPr>
            <a:ln w="12700">
              <a:solidFill>
                <a:schemeClr val="tx1"/>
              </a:solidFill>
            </a:ln>
          </c:spPr>
          <c:marker>
            <c:spPr>
              <a:ln w="25400"/>
            </c:spPr>
          </c:marker>
          <c:xVal>
            <c:numRef>
              <c:f>Sheet1!$B$2:$B$43</c:f>
              <c:numCache>
                <c:formatCode>General</c:formatCode>
                <c:ptCount val="42"/>
                <c:pt idx="0">
                  <c:v>2</c:v>
                </c:pt>
                <c:pt idx="1">
                  <c:v>3</c:v>
                </c:pt>
                <c:pt idx="2">
                  <c:v>4</c:v>
                </c:pt>
                <c:pt idx="3">
                  <c:v>6</c:v>
                </c:pt>
                <c:pt idx="4">
                  <c:v>8</c:v>
                </c:pt>
                <c:pt idx="5">
                  <c:v>12</c:v>
                </c:pt>
                <c:pt idx="6">
                  <c:v>16</c:v>
                </c:pt>
                <c:pt idx="7">
                  <c:v>24</c:v>
                </c:pt>
                <c:pt idx="8">
                  <c:v>32</c:v>
                </c:pt>
                <c:pt idx="9">
                  <c:v>48</c:v>
                </c:pt>
                <c:pt idx="10">
                  <c:v>64</c:v>
                </c:pt>
                <c:pt idx="11">
                  <c:v>96</c:v>
                </c:pt>
                <c:pt idx="12">
                  <c:v>128</c:v>
                </c:pt>
                <c:pt idx="13">
                  <c:v>192</c:v>
                </c:pt>
                <c:pt idx="14">
                  <c:v>256</c:v>
                </c:pt>
                <c:pt idx="15">
                  <c:v>384</c:v>
                </c:pt>
                <c:pt idx="16">
                  <c:v>512</c:v>
                </c:pt>
                <c:pt idx="17">
                  <c:v>768</c:v>
                </c:pt>
                <c:pt idx="18">
                  <c:v>1024</c:v>
                </c:pt>
                <c:pt idx="19">
                  <c:v>1536</c:v>
                </c:pt>
                <c:pt idx="20">
                  <c:v>2048</c:v>
                </c:pt>
                <c:pt idx="21">
                  <c:v>3072</c:v>
                </c:pt>
                <c:pt idx="22">
                  <c:v>4096</c:v>
                </c:pt>
                <c:pt idx="23">
                  <c:v>6144</c:v>
                </c:pt>
                <c:pt idx="24">
                  <c:v>8192</c:v>
                </c:pt>
                <c:pt idx="25">
                  <c:v>12288</c:v>
                </c:pt>
                <c:pt idx="26">
                  <c:v>16384</c:v>
                </c:pt>
                <c:pt idx="27">
                  <c:v>24576</c:v>
                </c:pt>
                <c:pt idx="28">
                  <c:v>32768</c:v>
                </c:pt>
                <c:pt idx="29">
                  <c:v>49152</c:v>
                </c:pt>
                <c:pt idx="30">
                  <c:v>65536</c:v>
                </c:pt>
                <c:pt idx="31">
                  <c:v>98304</c:v>
                </c:pt>
                <c:pt idx="32">
                  <c:v>131072</c:v>
                </c:pt>
                <c:pt idx="33">
                  <c:v>196608</c:v>
                </c:pt>
                <c:pt idx="34">
                  <c:v>262144</c:v>
                </c:pt>
                <c:pt idx="35">
                  <c:v>393216</c:v>
                </c:pt>
                <c:pt idx="36">
                  <c:v>524288</c:v>
                </c:pt>
                <c:pt idx="37">
                  <c:v>786432</c:v>
                </c:pt>
                <c:pt idx="38">
                  <c:v>1048576</c:v>
                </c:pt>
                <c:pt idx="39">
                  <c:v>1572864</c:v>
                </c:pt>
                <c:pt idx="40">
                  <c:v>2097152</c:v>
                </c:pt>
                <c:pt idx="41">
                  <c:v>3145728</c:v>
                </c:pt>
              </c:numCache>
            </c:numRef>
          </c:xVal>
          <c:yVal>
            <c:numRef>
              <c:f>Sheet1!$L$2:$L$43</c:f>
              <c:numCache>
                <c:formatCode>General</c:formatCode>
                <c:ptCount val="42"/>
                <c:pt idx="0">
                  <c:v>668304039.83402491</c:v>
                </c:pt>
                <c:pt idx="1">
                  <c:v>875333008.69565213</c:v>
                </c:pt>
                <c:pt idx="2">
                  <c:v>915120872.72727275</c:v>
                </c:pt>
                <c:pt idx="3">
                  <c:v>1088251848.6486487</c:v>
                </c:pt>
                <c:pt idx="4">
                  <c:v>1167110678.2608697</c:v>
                </c:pt>
                <c:pt idx="5">
                  <c:v>1695381827.3684211</c:v>
                </c:pt>
                <c:pt idx="6">
                  <c:v>2000761162.7329192</c:v>
                </c:pt>
                <c:pt idx="7">
                  <c:v>2147483648</c:v>
                </c:pt>
                <c:pt idx="8">
                  <c:v>2334221356.5217395</c:v>
                </c:pt>
                <c:pt idx="9">
                  <c:v>2497074009.3023257</c:v>
                </c:pt>
                <c:pt idx="10">
                  <c:v>2597762477.4193549</c:v>
                </c:pt>
                <c:pt idx="11">
                  <c:v>2706912161.3445377</c:v>
                </c:pt>
                <c:pt idx="12">
                  <c:v>2729852094.9152546</c:v>
                </c:pt>
                <c:pt idx="13">
                  <c:v>2801065627.826087</c:v>
                </c:pt>
                <c:pt idx="14">
                  <c:v>2825636378.9473686</c:v>
                </c:pt>
                <c:pt idx="15">
                  <c:v>2776918510.3448277</c:v>
                </c:pt>
                <c:pt idx="16">
                  <c:v>2850642010.6194692</c:v>
                </c:pt>
                <c:pt idx="17">
                  <c:v>2850642010.6194692</c:v>
                </c:pt>
                <c:pt idx="18">
                  <c:v>2801065627.826087</c:v>
                </c:pt>
                <c:pt idx="19">
                  <c:v>1626881551.5151515</c:v>
                </c:pt>
                <c:pt idx="20">
                  <c:v>1635139833.5025382</c:v>
                </c:pt>
                <c:pt idx="21">
                  <c:v>1635139833.5025382</c:v>
                </c:pt>
                <c:pt idx="22">
                  <c:v>1618706267.3366835</c:v>
                </c:pt>
                <c:pt idx="23">
                  <c:v>1586810577.3399017</c:v>
                </c:pt>
                <c:pt idx="24">
                  <c:v>1431655765.3333333</c:v>
                </c:pt>
                <c:pt idx="25">
                  <c:v>1309441248.7804878</c:v>
                </c:pt>
                <c:pt idx="26">
                  <c:v>1206451487.6404495</c:v>
                </c:pt>
                <c:pt idx="27">
                  <c:v>1201949802.9850745</c:v>
                </c:pt>
                <c:pt idx="28">
                  <c:v>1201949802.9850745</c:v>
                </c:pt>
                <c:pt idx="29">
                  <c:v>1201949802.9850745</c:v>
                </c:pt>
                <c:pt idx="30">
                  <c:v>1197481588.1040893</c:v>
                </c:pt>
                <c:pt idx="31">
                  <c:v>1193046471.1111109</c:v>
                </c:pt>
                <c:pt idx="32">
                  <c:v>1106950334.0206184</c:v>
                </c:pt>
                <c:pt idx="33">
                  <c:v>922987241.26074493</c:v>
                </c:pt>
                <c:pt idx="34">
                  <c:v>882527526.57534254</c:v>
                </c:pt>
                <c:pt idx="35">
                  <c:v>776198908.91566253</c:v>
                </c:pt>
                <c:pt idx="36">
                  <c:v>754385356.44028115</c:v>
                </c:pt>
                <c:pt idx="37">
                  <c:v>745654044.44444442</c:v>
                </c:pt>
                <c:pt idx="38">
                  <c:v>752622773.83177567</c:v>
                </c:pt>
                <c:pt idx="39">
                  <c:v>757935405.17647064</c:v>
                </c:pt>
                <c:pt idx="40">
                  <c:v>761519024.11347508</c:v>
                </c:pt>
                <c:pt idx="41">
                  <c:v>761519024.11347508</c:v>
                </c:pt>
              </c:numCache>
            </c:numRef>
          </c:yVal>
          <c:smooth val="0"/>
        </c:ser>
        <c:ser>
          <c:idx val="0"/>
          <c:order val="3"/>
          <c:tx>
            <c:v>-O3 -no-vec (no SIMD)</c:v>
          </c:tx>
          <c:spPr>
            <a:ln w="12700">
              <a:solidFill>
                <a:schemeClr val="tx1"/>
              </a:solidFill>
            </a:ln>
          </c:spPr>
          <c:marker>
            <c:spPr>
              <a:ln w="25400"/>
            </c:spPr>
          </c:marker>
          <c:xVal>
            <c:numRef>
              <c:f>Sheet1!$B$2:$B$43</c:f>
              <c:numCache>
                <c:formatCode>General</c:formatCode>
                <c:ptCount val="42"/>
                <c:pt idx="0">
                  <c:v>2</c:v>
                </c:pt>
                <c:pt idx="1">
                  <c:v>3</c:v>
                </c:pt>
                <c:pt idx="2">
                  <c:v>4</c:v>
                </c:pt>
                <c:pt idx="3">
                  <c:v>6</c:v>
                </c:pt>
                <c:pt idx="4">
                  <c:v>8</c:v>
                </c:pt>
                <c:pt idx="5">
                  <c:v>12</c:v>
                </c:pt>
                <c:pt idx="6">
                  <c:v>16</c:v>
                </c:pt>
                <c:pt idx="7">
                  <c:v>24</c:v>
                </c:pt>
                <c:pt idx="8">
                  <c:v>32</c:v>
                </c:pt>
                <c:pt idx="9">
                  <c:v>48</c:v>
                </c:pt>
                <c:pt idx="10">
                  <c:v>64</c:v>
                </c:pt>
                <c:pt idx="11">
                  <c:v>96</c:v>
                </c:pt>
                <c:pt idx="12">
                  <c:v>128</c:v>
                </c:pt>
                <c:pt idx="13">
                  <c:v>192</c:v>
                </c:pt>
                <c:pt idx="14">
                  <c:v>256</c:v>
                </c:pt>
                <c:pt idx="15">
                  <c:v>384</c:v>
                </c:pt>
                <c:pt idx="16">
                  <c:v>512</c:v>
                </c:pt>
                <c:pt idx="17">
                  <c:v>768</c:v>
                </c:pt>
                <c:pt idx="18">
                  <c:v>1024</c:v>
                </c:pt>
                <c:pt idx="19">
                  <c:v>1536</c:v>
                </c:pt>
                <c:pt idx="20">
                  <c:v>2048</c:v>
                </c:pt>
                <c:pt idx="21">
                  <c:v>3072</c:v>
                </c:pt>
                <c:pt idx="22">
                  <c:v>4096</c:v>
                </c:pt>
                <c:pt idx="23">
                  <c:v>6144</c:v>
                </c:pt>
                <c:pt idx="24">
                  <c:v>8192</c:v>
                </c:pt>
                <c:pt idx="25">
                  <c:v>12288</c:v>
                </c:pt>
                <c:pt idx="26">
                  <c:v>16384</c:v>
                </c:pt>
                <c:pt idx="27">
                  <c:v>24576</c:v>
                </c:pt>
                <c:pt idx="28">
                  <c:v>32768</c:v>
                </c:pt>
                <c:pt idx="29">
                  <c:v>49152</c:v>
                </c:pt>
                <c:pt idx="30">
                  <c:v>65536</c:v>
                </c:pt>
                <c:pt idx="31">
                  <c:v>98304</c:v>
                </c:pt>
                <c:pt idx="32">
                  <c:v>131072</c:v>
                </c:pt>
                <c:pt idx="33">
                  <c:v>196608</c:v>
                </c:pt>
                <c:pt idx="34">
                  <c:v>262144</c:v>
                </c:pt>
                <c:pt idx="35">
                  <c:v>393216</c:v>
                </c:pt>
                <c:pt idx="36">
                  <c:v>524288</c:v>
                </c:pt>
                <c:pt idx="37">
                  <c:v>786432</c:v>
                </c:pt>
                <c:pt idx="38">
                  <c:v>1048576</c:v>
                </c:pt>
                <c:pt idx="39">
                  <c:v>1572864</c:v>
                </c:pt>
                <c:pt idx="40">
                  <c:v>2097152</c:v>
                </c:pt>
                <c:pt idx="41">
                  <c:v>3145728</c:v>
                </c:pt>
              </c:numCache>
            </c:numRef>
          </c:xVal>
          <c:yVal>
            <c:numRef>
              <c:f>Sheet1!$K$2:$K$43</c:f>
              <c:numCache>
                <c:formatCode>General</c:formatCode>
                <c:ptCount val="42"/>
                <c:pt idx="0">
                  <c:v>673896542.2594142</c:v>
                </c:pt>
                <c:pt idx="1">
                  <c:v>950214003.53982294</c:v>
                </c:pt>
                <c:pt idx="2">
                  <c:v>1016159454.8895899</c:v>
                </c:pt>
                <c:pt idx="3">
                  <c:v>1134234321.1267607</c:v>
                </c:pt>
                <c:pt idx="4">
                  <c:v>1293664848.192771</c:v>
                </c:pt>
                <c:pt idx="5">
                  <c:v>1704352101.5873017</c:v>
                </c:pt>
                <c:pt idx="6">
                  <c:v>1695381827.3684211</c:v>
                </c:pt>
                <c:pt idx="7">
                  <c:v>1819901396.6101694</c:v>
                </c:pt>
                <c:pt idx="8">
                  <c:v>1779682581.2154696</c:v>
                </c:pt>
                <c:pt idx="9">
                  <c:v>1872805506.9767442</c:v>
                </c:pt>
                <c:pt idx="10">
                  <c:v>1851279006.8965518</c:v>
                </c:pt>
                <c:pt idx="11">
                  <c:v>1704352101.5873017</c:v>
                </c:pt>
                <c:pt idx="12">
                  <c:v>1722580466.3101604</c:v>
                </c:pt>
                <c:pt idx="13">
                  <c:v>1731841651.6129031</c:v>
                </c:pt>
                <c:pt idx="14">
                  <c:v>1741202957.8378377</c:v>
                </c:pt>
                <c:pt idx="15">
                  <c:v>1741202957.8378377</c:v>
                </c:pt>
                <c:pt idx="16">
                  <c:v>1741202957.8378377</c:v>
                </c:pt>
                <c:pt idx="17">
                  <c:v>1750666017.3913043</c:v>
                </c:pt>
                <c:pt idx="18">
                  <c:v>1741202957.8378377</c:v>
                </c:pt>
                <c:pt idx="19">
                  <c:v>1651910498.4615386</c:v>
                </c:pt>
                <c:pt idx="20">
                  <c:v>1643482383.6734693</c:v>
                </c:pt>
                <c:pt idx="21">
                  <c:v>1626881551.5151515</c:v>
                </c:pt>
                <c:pt idx="22">
                  <c:v>1626881551.5151515</c:v>
                </c:pt>
                <c:pt idx="23">
                  <c:v>1618706267.3366835</c:v>
                </c:pt>
                <c:pt idx="24">
                  <c:v>1563701685.4368932</c:v>
                </c:pt>
                <c:pt idx="25">
                  <c:v>1258291200</c:v>
                </c:pt>
                <c:pt idx="26">
                  <c:v>1188644085.6088562</c:v>
                </c:pt>
                <c:pt idx="27">
                  <c:v>1179936070.3296704</c:v>
                </c:pt>
                <c:pt idx="28">
                  <c:v>1179936070.3296704</c:v>
                </c:pt>
                <c:pt idx="29">
                  <c:v>1184274070.5882351</c:v>
                </c:pt>
                <c:pt idx="30">
                  <c:v>1179936070.3296704</c:v>
                </c:pt>
                <c:pt idx="31">
                  <c:v>1184274070.5882351</c:v>
                </c:pt>
                <c:pt idx="32">
                  <c:v>1179936070.3296704</c:v>
                </c:pt>
                <c:pt idx="33">
                  <c:v>1052688062.745098</c:v>
                </c:pt>
                <c:pt idx="34">
                  <c:v>805306368</c:v>
                </c:pt>
                <c:pt idx="35">
                  <c:v>722247863.6771301</c:v>
                </c:pt>
                <c:pt idx="36">
                  <c:v>737122533.63844395</c:v>
                </c:pt>
                <c:pt idx="37">
                  <c:v>743931979.67667437</c:v>
                </c:pt>
                <c:pt idx="38">
                  <c:v>747384100.23201859</c:v>
                </c:pt>
                <c:pt idx="39">
                  <c:v>752622773.83177567</c:v>
                </c:pt>
                <c:pt idx="40">
                  <c:v>756156214.08450711</c:v>
                </c:pt>
                <c:pt idx="41">
                  <c:v>756156214.08450711</c:v>
                </c:pt>
              </c:numCache>
            </c:numRef>
          </c:yVal>
          <c:smooth val="0"/>
        </c:ser>
        <c:dLbls>
          <c:showLegendKey val="0"/>
          <c:showVal val="0"/>
          <c:showCatName val="0"/>
          <c:showSerName val="0"/>
          <c:showPercent val="0"/>
          <c:showBubbleSize val="0"/>
        </c:dLbls>
        <c:axId val="194726144"/>
        <c:axId val="194729472"/>
      </c:scatterChart>
      <c:valAx>
        <c:axId val="194726144"/>
        <c:scaling>
          <c:logBase val="2"/>
          <c:orientation val="minMax"/>
        </c:scaling>
        <c:delete val="0"/>
        <c:axPos val="b"/>
        <c:title>
          <c:tx>
            <c:rich>
              <a:bodyPr/>
              <a:lstStyle/>
              <a:p>
                <a:pPr>
                  <a:defRPr/>
                </a:pPr>
                <a:r>
                  <a:rPr lang="en-US" sz="1200" baseline="0">
                    <a:latin typeface="Calibri" pitchFamily="34" charset="0"/>
                  </a:rPr>
                  <a:t>N</a:t>
                </a:r>
              </a:p>
            </c:rich>
          </c:tx>
          <c:layout>
            <c:manualLayout>
              <c:xMode val="edge"/>
              <c:yMode val="edge"/>
              <c:x val="0.52338018202214409"/>
              <c:y val="0.9397007982386365"/>
            </c:manualLayout>
          </c:layout>
          <c:overlay val="0"/>
        </c:title>
        <c:numFmt formatCode="General" sourceLinked="1"/>
        <c:majorTickMark val="out"/>
        <c:minorTickMark val="in"/>
        <c:tickLblPos val="nextTo"/>
        <c:txPr>
          <a:bodyPr/>
          <a:lstStyle/>
          <a:p>
            <a:pPr>
              <a:defRPr sz="1200" baseline="0"/>
            </a:pPr>
            <a:endParaRPr lang="en-US"/>
          </a:p>
        </c:txPr>
        <c:crossAx val="194729472"/>
        <c:crosses val="autoZero"/>
        <c:crossBetween val="midCat"/>
        <c:minorUnit val="2"/>
      </c:valAx>
      <c:valAx>
        <c:axId val="194729472"/>
        <c:scaling>
          <c:orientation val="minMax"/>
          <c:max val="6000000000"/>
        </c:scaling>
        <c:delete val="0"/>
        <c:axPos val="l"/>
        <c:majorGridlines/>
        <c:title>
          <c:tx>
            <c:rich>
              <a:bodyPr rot="-5400000" vert="horz"/>
              <a:lstStyle/>
              <a:p>
                <a:pPr>
                  <a:defRPr sz="1200" baseline="0">
                    <a:latin typeface="Calibri" pitchFamily="34" charset="0"/>
                  </a:defRPr>
                </a:pPr>
                <a:r>
                  <a:rPr lang="en-US" sz="1200" baseline="0">
                    <a:latin typeface="Calibri" pitchFamily="34" charset="0"/>
                  </a:rPr>
                  <a:t>GFLOPS/s</a:t>
                </a:r>
              </a:p>
            </c:rich>
          </c:tx>
          <c:layout/>
          <c:overlay val="0"/>
        </c:title>
        <c:numFmt formatCode="General" sourceLinked="1"/>
        <c:majorTickMark val="out"/>
        <c:minorTickMark val="none"/>
        <c:tickLblPos val="nextTo"/>
        <c:txPr>
          <a:bodyPr/>
          <a:lstStyle/>
          <a:p>
            <a:pPr>
              <a:defRPr sz="1200" baseline="0"/>
            </a:pPr>
            <a:endParaRPr lang="en-US"/>
          </a:p>
        </c:txPr>
        <c:crossAx val="194726144"/>
        <c:crosses val="autoZero"/>
        <c:crossBetween val="midCat"/>
      </c:valAx>
    </c:plotArea>
    <c:legend>
      <c:legendPos val="r"/>
      <c:layout>
        <c:manualLayout>
          <c:xMode val="edge"/>
          <c:yMode val="edge"/>
          <c:x val="0.67613073995244288"/>
          <c:y val="6.7752908463030601E-2"/>
          <c:w val="0.24024037088149736"/>
          <c:h val="0.25167374955661459"/>
        </c:manualLayout>
      </c:layout>
      <c:overlay val="1"/>
      <c:spPr>
        <a:solidFill>
          <a:schemeClr val="bg1"/>
        </a:solidFill>
        <a:ln w="25400">
          <a:solidFill>
            <a:schemeClr val="tx1"/>
          </a:solidFill>
        </a:ln>
      </c:spPr>
      <c:txPr>
        <a:bodyPr/>
        <a:lstStyle/>
        <a:p>
          <a:pPr>
            <a:defRPr sz="1200" baseline="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423CB3-9FA1-4833-9169-BF50E49E857F}" type="datetimeFigureOut">
              <a:rPr lang="en-US" smtClean="0"/>
              <a:t>9/30/2014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08887B-CEB8-4B81-97C2-F530BB174B11}" type="slidenum">
              <a:rPr lang="en-US" smtClean="0"/>
              <a:t>‹#›</a:t>
            </a:fld>
            <a:endParaRPr lang="en-US"/>
          </a:p>
        </p:txBody>
      </p:sp>
    </p:spTree>
    <p:extLst>
      <p:ext uri="{BB962C8B-B14F-4D97-AF65-F5344CB8AC3E}">
        <p14:creationId xmlns:p14="http://schemas.microsoft.com/office/powerpoint/2010/main" val="99273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chapter, we will review certain architectural</a:t>
            </a:r>
            <a:r>
              <a:rPr lang="en-US" baseline="0" dirty="0" smtClean="0"/>
              <a:t> </a:t>
            </a:r>
            <a:r>
              <a:rPr lang="en-US" dirty="0" smtClean="0"/>
              <a:t>concepts (caching / pipelining</a:t>
            </a:r>
            <a:r>
              <a:rPr lang="en-US" baseline="0" dirty="0" smtClean="0"/>
              <a:t> / SIMD)</a:t>
            </a:r>
            <a:r>
              <a:rPr lang="en-US" dirty="0" smtClean="0"/>
              <a:t> that were</a:t>
            </a:r>
            <a:r>
              <a:rPr lang="en-US" baseline="0" dirty="0" smtClean="0"/>
              <a:t> introduced in earlier courses (like Computer Architecture) and discuss their impact on software performance, using a number of well-known examples.</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a:t>
            </a:fld>
            <a:endParaRPr lang="en-US"/>
          </a:p>
        </p:txBody>
      </p:sp>
    </p:spTree>
    <p:extLst>
      <p:ext uri="{BB962C8B-B14F-4D97-AF65-F5344CB8AC3E}">
        <p14:creationId xmlns:p14="http://schemas.microsoft.com/office/powerpoint/2010/main" val="1358729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a:t>
            </a:r>
            <a:r>
              <a:rPr lang="en-US" b="1" baseline="0" dirty="0" smtClean="0"/>
              <a:t>backing store </a:t>
            </a:r>
            <a:r>
              <a:rPr lang="en-US" baseline="0" dirty="0" smtClean="0"/>
              <a:t>= higher level cache or memory.  For example: the backing store of the L1 cache is the L2 cache.  The backing store of the L3 cache is the main memory (assuming there is no L4 cache).</a:t>
            </a:r>
            <a:endParaRPr lang="en-US" dirty="0" smtClean="0"/>
          </a:p>
          <a:p>
            <a:endParaRPr lang="en-US" dirty="0" smtClean="0"/>
          </a:p>
          <a:p>
            <a:r>
              <a:rPr lang="en-US" dirty="0" smtClean="0"/>
              <a:t>Writing to the cache is slightly</a:t>
            </a:r>
            <a:r>
              <a:rPr lang="en-US" baseline="0" dirty="0" smtClean="0"/>
              <a:t> more involved than reading.  In order to correctly understand and apply the definitions in this slide, the first question to ask is always “is the memory location to write to already present in the cache level that we are observing?”</a:t>
            </a:r>
          </a:p>
          <a:p>
            <a:endParaRPr lang="en-US" baseline="0" dirty="0" smtClean="0"/>
          </a:p>
          <a:p>
            <a:pPr marL="171450" indent="-171450">
              <a:buFont typeface="Arial" pitchFamily="34" charset="0"/>
              <a:buChar char="•"/>
            </a:pPr>
            <a:r>
              <a:rPr lang="en-US" b="1" dirty="0" smtClean="0"/>
              <a:t>Yes</a:t>
            </a:r>
            <a:r>
              <a:rPr lang="en-US" b="1" baseline="0" dirty="0" smtClean="0"/>
              <a:t> (write hit)</a:t>
            </a:r>
            <a:r>
              <a:rPr lang="en-US" baseline="0" dirty="0" smtClean="0"/>
              <a:t>: </a:t>
            </a:r>
          </a:p>
          <a:p>
            <a:pPr marL="628650" lvl="1" indent="-171450">
              <a:buFont typeface="Arial" pitchFamily="34" charset="0"/>
              <a:buChar char="•"/>
            </a:pPr>
            <a:r>
              <a:rPr lang="en-US" baseline="0" dirty="0" smtClean="0"/>
              <a:t>Write-through cache: the data in this cache level + backing store is updated to the new value.  Note that if the backing store is again a cache of the write-through type, that its respective backing store will be updated as well, and so on.  Note that the definition by Pacheco is therefore somewhat inaccurate: a L1 write-through cache does not necessarily mean that the data in main memory is immediately updated as well, because the L2 cache can be of the write-back type.</a:t>
            </a:r>
          </a:p>
          <a:p>
            <a:pPr marL="628650" lvl="1" indent="-171450">
              <a:buFont typeface="Arial" pitchFamily="34" charset="0"/>
              <a:buChar char="•"/>
            </a:pPr>
            <a:r>
              <a:rPr lang="en-US" baseline="0" dirty="0" smtClean="0"/>
              <a:t>Write-back cache: the data is only written to this cache level, but not to the higher level cache levels.  The data is therefore not consistent across the memory hierarchy.  The cache line is marked as “</a:t>
            </a:r>
            <a:r>
              <a:rPr lang="en-US" b="1" baseline="0" dirty="0" smtClean="0"/>
              <a:t>dirty</a:t>
            </a:r>
            <a:r>
              <a:rPr lang="en-US" baseline="0" dirty="0" smtClean="0"/>
              <a:t>” (modified) and only written to the backing store when it is evicted (i.e., replaced by another cache line.  This reduces bandwidth between cache levels at the cost of a more complex implementation.</a:t>
            </a:r>
          </a:p>
          <a:p>
            <a:pPr marL="171450" lvl="0" indent="-171450">
              <a:buFont typeface="Arial" pitchFamily="34" charset="0"/>
              <a:buChar char="•"/>
            </a:pPr>
            <a:r>
              <a:rPr lang="en-US" b="1" baseline="0" dirty="0" smtClean="0"/>
              <a:t>No (write miss):</a:t>
            </a:r>
          </a:p>
          <a:p>
            <a:pPr marL="628650" lvl="1" indent="-171450">
              <a:buFont typeface="Arial" pitchFamily="34" charset="0"/>
              <a:buChar char="•"/>
            </a:pPr>
            <a:r>
              <a:rPr lang="en-US" b="0" baseline="0" dirty="0" smtClean="0"/>
              <a:t>Write allocate: the cache line is first retrieved to this cache level (similar as in a read miss scenario).  Subsequently, a “write hit” scenario is conducted (write-through or write-back, but usually write-back).  Therefore, in this scenario, the cache is accessed twice: once for retrieving the cache line, and once for updating the cache line.  A write-miss in the case of a write allocate cache is therefore more expensive than a read miss.</a:t>
            </a:r>
          </a:p>
          <a:p>
            <a:pPr marL="628650" lvl="1" indent="-171450">
              <a:buFont typeface="Arial" pitchFamily="34" charset="0"/>
              <a:buChar char="•"/>
            </a:pPr>
            <a:r>
              <a:rPr lang="en-US" b="0" baseline="0" dirty="0" smtClean="0"/>
              <a:t>No-write allocate (non-temporal stores): the data is immediately written to  the backing store.  No cache lines are altered on this cache level.  The program does not benefit from subsequent reading or writing to the same memory location, however, the cache also does not get polluted.  Usually, so-called </a:t>
            </a:r>
            <a:r>
              <a:rPr lang="en-US" b="1" baseline="0" dirty="0" smtClean="0"/>
              <a:t>write combination buffers </a:t>
            </a:r>
            <a:r>
              <a:rPr lang="en-US" b="0" baseline="0" dirty="0" smtClean="0"/>
              <a:t>are used to bundle a number of non-temporal writes, in order to alleviate the big latencies from directly writing to the backing store.  Non-temporal store instructions can also be issued by the compiler, in case the compiler “knows” that the there is no temporal locality anyway.</a:t>
            </a:r>
          </a:p>
          <a:p>
            <a:pPr marL="457200" lvl="1" indent="0">
              <a:buFont typeface="Arial" pitchFamily="34" charset="0"/>
              <a:buNone/>
            </a:pPr>
            <a:endParaRPr lang="en-US" b="0" baseline="0" dirty="0" smtClean="0"/>
          </a:p>
          <a:p>
            <a:pPr marL="0" lvl="0" indent="0">
              <a:buFont typeface="Arial" pitchFamily="34" charset="0"/>
              <a:buNone/>
            </a:pPr>
            <a:endParaRPr lang="en-US" b="0" baseline="0" dirty="0" smtClean="0"/>
          </a:p>
          <a:p>
            <a:pPr marL="171450" lvl="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13</a:t>
            </a:fld>
            <a:endParaRPr lang="en-US"/>
          </a:p>
        </p:txBody>
      </p:sp>
    </p:spTree>
    <p:extLst>
      <p:ext uri="{BB962C8B-B14F-4D97-AF65-F5344CB8AC3E}">
        <p14:creationId xmlns:p14="http://schemas.microsoft.com/office/powerpoint/2010/main" val="1658746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direct mapped cache, the cache index</a:t>
            </a:r>
            <a:r>
              <a:rPr lang="en-US" baseline="0" dirty="0" smtClean="0"/>
              <a:t> (= location in which a cache line can be stored) is simply</a:t>
            </a:r>
          </a:p>
          <a:p>
            <a:endParaRPr lang="en-US" baseline="0" dirty="0" smtClean="0"/>
          </a:p>
          <a:p>
            <a:r>
              <a:rPr lang="en-US" baseline="0" dirty="0" smtClean="0"/>
              <a:t>(memory address (expressed as bytes) / the number of bytes per cache line)  % the number of cache lines in the cache</a:t>
            </a:r>
          </a:p>
          <a:p>
            <a:endParaRPr lang="en-US" baseline="0" dirty="0" smtClean="0"/>
          </a:p>
          <a:p>
            <a:r>
              <a:rPr lang="en-US" baseline="0" dirty="0" smtClean="0"/>
              <a:t>Here % denotes the modulo operation.</a:t>
            </a:r>
          </a:p>
          <a:p>
            <a:endParaRPr lang="en-US" baseline="0" dirty="0" smtClean="0"/>
          </a:p>
          <a:p>
            <a:r>
              <a:rPr lang="en-US" baseline="0" dirty="0" smtClean="0"/>
              <a:t>To see whether a memory location is present in the cache or not, only a single cache location needs to be checked.  A direct mapped cache is vulnerable to so-called cache trashing: this is the phenomenon where successive memory accesses are mapped onto the same cache line, leading to a rapid succession of loading and evicting of data from and to that specific cache line.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14</a:t>
            </a:fld>
            <a:endParaRPr lang="en-US"/>
          </a:p>
        </p:txBody>
      </p:sp>
    </p:spTree>
    <p:extLst>
      <p:ext uri="{BB962C8B-B14F-4D97-AF65-F5344CB8AC3E}">
        <p14:creationId xmlns:p14="http://schemas.microsoft.com/office/powerpoint/2010/main" val="96309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case a memory location can go to any cache line in the cache, the cache is said to be </a:t>
            </a:r>
            <a:r>
              <a:rPr lang="en-US" b="1" dirty="0" smtClean="0"/>
              <a:t>fully associative</a:t>
            </a:r>
            <a:r>
              <a:rPr lang="en-US" dirty="0" smtClean="0"/>
              <a:t>.</a:t>
            </a:r>
            <a:r>
              <a:rPr lang="en-US" baseline="0" dirty="0" smtClean="0"/>
              <a:t>  This offers great flexibility, but is difficult to implement in hardware without excessive circuitry requirements.  Indeed, in case a cache needs to be checked for the presence of a certain data element, the complete cache needs to be searched for that element.</a:t>
            </a:r>
          </a:p>
          <a:p>
            <a:endParaRPr lang="en-US" baseline="0" dirty="0" smtClean="0"/>
          </a:p>
          <a:p>
            <a:r>
              <a:rPr lang="en-US" baseline="0" dirty="0" smtClean="0"/>
              <a:t>Usually, a cache is somewhere “in between” a direct mapped cache and a fully associative cache: an </a:t>
            </a:r>
            <a:r>
              <a:rPr lang="en-US" b="1" baseline="0" dirty="0" smtClean="0"/>
              <a:t>n-way set associative cache</a:t>
            </a:r>
            <a:r>
              <a:rPr lang="en-US" baseline="0" dirty="0" smtClean="0"/>
              <a:t> is a cache where a certain data element can be stored at exactly n different places in the cache.  Typical values for n are 4 to 16.  E.g. for Sandy Bridge, the L1 and L2 caches are 8-way set associative, the L3 cache is 12-way set associative.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15</a:t>
            </a:fld>
            <a:endParaRPr lang="en-US"/>
          </a:p>
        </p:txBody>
      </p:sp>
    </p:spTree>
    <p:extLst>
      <p:ext uri="{BB962C8B-B14F-4D97-AF65-F5344CB8AC3E}">
        <p14:creationId xmlns:p14="http://schemas.microsoft.com/office/powerpoint/2010/main" val="2964111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a cache miss results in rather long latencies, </a:t>
            </a:r>
            <a:r>
              <a:rPr lang="en-US" b="1" baseline="0" dirty="0" smtClean="0"/>
              <a:t>prefetching</a:t>
            </a:r>
            <a:r>
              <a:rPr lang="en-US" baseline="0" dirty="0" smtClean="0"/>
              <a:t> can be used to initiate the retrieval of data from main memory to the cache before the data is actually needed to perform the computations.   A modern CPU contains hardware that monitors the data access patterns.  For simple patterns (e.g. linear access), it can issue prefetching instructions in order to reduce the latency of the memory access.  The compiler can also insert prefetching instructions if appropriate.  Prefetching is only effective when memory data transfer and CPU instructions can overlap (asynchronous data transfer).  This is the case for modern CPUs.</a:t>
            </a:r>
          </a:p>
          <a:p>
            <a:endParaRPr lang="en-US" baseline="0" dirty="0" smtClean="0"/>
          </a:p>
          <a:p>
            <a:r>
              <a:rPr lang="en-US" b="1" baseline="0" dirty="0" smtClean="0"/>
              <a:t>Important note</a:t>
            </a:r>
            <a:r>
              <a:rPr lang="en-US" baseline="0" dirty="0" smtClean="0"/>
              <a:t>: prefetching does not augment the bandwidth between CPU on the one hand and cache / main memory on the other hand.  It can therefore not improve performance of code that is bandwidth limited.</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16</a:t>
            </a:fld>
            <a:endParaRPr lang="en-US"/>
          </a:p>
        </p:txBody>
      </p:sp>
    </p:spTree>
    <p:extLst>
      <p:ext uri="{BB962C8B-B14F-4D97-AF65-F5344CB8AC3E}">
        <p14:creationId xmlns:p14="http://schemas.microsoft.com/office/powerpoint/2010/main" val="3826446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Bit level parallelism</a:t>
            </a:r>
            <a:r>
              <a:rPr lang="en-US" baseline="0" dirty="0" smtClean="0"/>
              <a:t> is a form of parallelism in which a CPU acts upon the different bits of a word in parallel.  For example, a 32-bit CPU can add two binary 32-bit numbers A and B in a single clock cycle, regardless of the exact numbers that are encoded by A and B.  If A and B would be 64-bit numbers, the same CPU would require two cycles: one for adding the least significant 32-bit portion of A and B, and a second cycle for adding the most significant portion of A and B.  Therefore, increasing the word size of a CPU also increases the degree of bit-level parallelism.</a:t>
            </a:r>
          </a:p>
          <a:p>
            <a:endParaRPr lang="en-US" baseline="0" dirty="0" smtClean="0"/>
          </a:p>
          <a:p>
            <a:r>
              <a:rPr lang="en-US" baseline="0" dirty="0" smtClean="0"/>
              <a:t>Note that this form of parallelism does not mean that the values S</a:t>
            </a:r>
            <a:r>
              <a:rPr lang="en-US" baseline="-25000" dirty="0" smtClean="0"/>
              <a:t>i</a:t>
            </a:r>
            <a:r>
              <a:rPr lang="en-US" baseline="0" dirty="0" smtClean="0"/>
              <a:t> are generated at the exact same moment.  In this example, the sum is generated through a so-called ripple carry adder, in which the carry information in the figure propagates from right to left.  There are hardware implementations that generate a sum faster than a ripple carry adder.  However, from a user’s perspective, the S</a:t>
            </a:r>
            <a:r>
              <a:rPr lang="en-US" baseline="-25000" dirty="0" smtClean="0"/>
              <a:t>i</a:t>
            </a:r>
            <a:r>
              <a:rPr lang="en-US" baseline="0" dirty="0" smtClean="0"/>
              <a:t> bits are generated in a single instruction, and therefore “in parallel”, even though this is strictly speaking not true from a physical point of view.</a:t>
            </a:r>
          </a:p>
          <a:p>
            <a:endParaRPr lang="en-US" baseline="0" dirty="0" smtClean="0"/>
          </a:p>
          <a:p>
            <a:r>
              <a:rPr lang="en-US" baseline="0" dirty="0" smtClean="0"/>
              <a:t>A second example of bit-level parallelism is e.g. a bus design, in which a number of parallel connections can effectively transfer e.g. 64 bits of data from/to DRAM in a single cycle.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18</a:t>
            </a:fld>
            <a:endParaRPr lang="en-US"/>
          </a:p>
        </p:txBody>
      </p:sp>
    </p:spTree>
    <p:extLst>
      <p:ext uri="{BB962C8B-B14F-4D97-AF65-F5344CB8AC3E}">
        <p14:creationId xmlns:p14="http://schemas.microsoft.com/office/powerpoint/2010/main" val="2612295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Consider a car factory where the process of assembling a car can be split into a sequence of operations.  At the beginning of the assembly line, the chassis is created.  Next, the car moves to the next unit in the assembly line where e.g. the car’s engine is put into the chassis after which the car again moves to next unit, etc.  A purely sequential approach would be one where a single car is completely assembled before considering work on a second car.  This way of working results in a very poor use of the different units in the assembly line.  A </a:t>
            </a:r>
            <a:r>
              <a:rPr lang="en-US" b="1" baseline="0" dirty="0" smtClean="0"/>
              <a:t>pipelining</a:t>
            </a:r>
            <a:r>
              <a:rPr lang="en-US" baseline="0" dirty="0" smtClean="0"/>
              <a:t> approach on the other hand is one where all assembly units are operating simultaneously, on different cars.  Every time unit, a single car leaves the assembly unit.</a:t>
            </a:r>
          </a:p>
          <a:p>
            <a:endParaRPr lang="en-US" baseline="0" dirty="0" smtClean="0"/>
          </a:p>
          <a:p>
            <a:r>
              <a:rPr lang="en-US" baseline="0" dirty="0" smtClean="0"/>
              <a:t>Instructions can also be split into different subtasks.  For example, a multiplication can be split into five parts which are executed by </a:t>
            </a:r>
            <a:r>
              <a:rPr lang="en-US" b="1" baseline="0" dirty="0" smtClean="0"/>
              <a:t>different</a:t>
            </a:r>
            <a:r>
              <a:rPr lang="en-US" baseline="0" dirty="0" smtClean="0"/>
              <a:t> </a:t>
            </a:r>
            <a:r>
              <a:rPr lang="en-US" b="1" baseline="0" dirty="0" smtClean="0"/>
              <a:t>pieces of hardware</a:t>
            </a:r>
            <a:r>
              <a:rPr lang="en-US" b="0" baseline="0" dirty="0" smtClean="0"/>
              <a:t>, as indicated in the slide.  Consider the example where two vectors B and C containing floating point numbers are multiplied element by element. During the first cycle, the mantissa and exponent of B[0] and C[0] are separated and handed to the second pipeline stage.  During the second cycle, the mantissas for B[0] and C[0] are being multiplied by a different piece of hardware.  At the same time (during the second cycle), the first pipeline stage is again available to separate the exponent and mantissa of B[1] and C[1].  At the end of cycle 5, the first result A[0] is ready.  From this point on, a final result is produced every clock cycle and all five pipeline stages are operating at the same time (i.e., parallelism).  The initial 4 cycles are called a wind-up phase, because no final results are being produced during those cycles.  Similarly, starting from cycle n+1, no more data is fed to first pipeline stage, however, several more cycles are required before all results are available.  This is called a wind-down phase.</a:t>
            </a:r>
          </a:p>
        </p:txBody>
      </p:sp>
      <p:sp>
        <p:nvSpPr>
          <p:cNvPr id="4" name="Slide Number Placeholder 3"/>
          <p:cNvSpPr>
            <a:spLocks noGrp="1"/>
          </p:cNvSpPr>
          <p:nvPr>
            <p:ph type="sldNum" sz="quarter" idx="10"/>
          </p:nvPr>
        </p:nvSpPr>
        <p:spPr/>
        <p:txBody>
          <a:bodyPr/>
          <a:lstStyle/>
          <a:p>
            <a:fld id="{2108887B-CEB8-4B81-97C2-F530BB174B11}" type="slidenum">
              <a:rPr lang="en-US" smtClean="0"/>
              <a:t>19</a:t>
            </a:fld>
            <a:endParaRPr lang="en-US"/>
          </a:p>
        </p:txBody>
      </p:sp>
    </p:spTree>
    <p:extLst>
      <p:ext uri="{BB962C8B-B14F-4D97-AF65-F5344CB8AC3E}">
        <p14:creationId xmlns:p14="http://schemas.microsoft.com/office/powerpoint/2010/main" val="3169303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Note that </a:t>
            </a:r>
            <a:r>
              <a:rPr lang="en-US" b="1" dirty="0" smtClean="0"/>
              <a:t>not</a:t>
            </a:r>
            <a:r>
              <a:rPr lang="en-US" dirty="0" smtClean="0"/>
              <a:t> using a pipelining approach</a:t>
            </a:r>
            <a:r>
              <a:rPr lang="en-US" baseline="0" dirty="0" smtClean="0"/>
              <a:t> yields a throughput of 1/m (every m</a:t>
            </a:r>
            <a:r>
              <a:rPr lang="en-US" baseline="30000" dirty="0" smtClean="0"/>
              <a:t>th</a:t>
            </a:r>
            <a:r>
              <a:rPr lang="en-US" baseline="0" dirty="0" smtClean="0"/>
              <a:t> cycle, a single result is generated). Pipelining does not reduce the number of cycles to generate a single result, it merely increases the instruction throughput by keeping different parts of the CPU busy during every clock cycle.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the speedup calculation, it might seem that the higher m, the better.  This is however only true if a higher m goes hand in hand with a proportional increase in CPU clock frequency.  To understand this, let us first assume that the clock frequency is kept constant.  By looking at </a:t>
            </a:r>
            <a:r>
              <a:rPr lang="en-US" baseline="0" dirty="0" err="1" smtClean="0"/>
              <a:t>Tseq</a:t>
            </a:r>
            <a:r>
              <a:rPr lang="en-US" baseline="0" dirty="0" smtClean="0"/>
              <a:t> = </a:t>
            </a:r>
            <a:r>
              <a:rPr lang="en-US" baseline="0" dirty="0" err="1" smtClean="0"/>
              <a:t>mN</a:t>
            </a:r>
            <a:r>
              <a:rPr lang="en-US" baseline="0" dirty="0" smtClean="0"/>
              <a:t>, we can see that a higher m is merely slowing down the sequential model (no pipelining).  Therefore, the fact that the speedup </a:t>
            </a:r>
            <a:r>
              <a:rPr lang="en-US" baseline="0" dirty="0" err="1" smtClean="0"/>
              <a:t>Spipe</a:t>
            </a:r>
            <a:r>
              <a:rPr lang="en-US" baseline="0" dirty="0" smtClean="0"/>
              <a:t> is proportional to m for large N is fully attributed to the fact that we are making the non-pipelined version slower.</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In fact, the true benefit of pipelining lies in the fact that a higher m leads to simpler pipeline stages (less work to do at each stage) and that we can therefore increase the clock frequency proportionally.  In that case, </a:t>
            </a:r>
            <a:r>
              <a:rPr lang="en-US" baseline="0" dirty="0" err="1" smtClean="0"/>
              <a:t>Tseq</a:t>
            </a:r>
            <a:r>
              <a:rPr lang="en-US" baseline="0" dirty="0" smtClean="0"/>
              <a:t> is constant (when expressed in wall clock time).  The pipelined model is still producing a single result per cycle, but because the clock frequency is higher, more results are being produced per second.  Note however that the clock cycle duration can not be shorter than the slowest component in the pipeline.  Therefore, m cannot be taken excessively large.   A typical value for a modern CPU is somewhere between 10 and 35 pipeline stages.</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baseline="0" dirty="0" smtClean="0"/>
          </a:p>
        </p:txBody>
      </p:sp>
      <p:sp>
        <p:nvSpPr>
          <p:cNvPr id="4" name="Slide Number Placeholder 3"/>
          <p:cNvSpPr>
            <a:spLocks noGrp="1"/>
          </p:cNvSpPr>
          <p:nvPr>
            <p:ph type="sldNum" sz="quarter" idx="10"/>
          </p:nvPr>
        </p:nvSpPr>
        <p:spPr/>
        <p:txBody>
          <a:bodyPr/>
          <a:lstStyle/>
          <a:p>
            <a:fld id="{2108887B-CEB8-4B81-97C2-F530BB174B11}" type="slidenum">
              <a:rPr lang="en-US" smtClean="0"/>
              <a:t>20</a:t>
            </a:fld>
            <a:endParaRPr lang="en-US"/>
          </a:p>
        </p:txBody>
      </p:sp>
    </p:spTree>
    <p:extLst>
      <p:ext uri="{BB962C8B-B14F-4D97-AF65-F5344CB8AC3E}">
        <p14:creationId xmlns:p14="http://schemas.microsoft.com/office/powerpoint/2010/main" val="338421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one</a:t>
            </a:r>
            <a:r>
              <a:rPr lang="en-US" baseline="0" dirty="0" smtClean="0"/>
              <a:t> should be careful when interpreting these results.  Note that the throughput is defined as the number of results </a:t>
            </a:r>
            <a:r>
              <a:rPr lang="en-US" b="1" baseline="0" dirty="0" smtClean="0"/>
              <a:t>per cycle</a:t>
            </a:r>
            <a:r>
              <a:rPr lang="en-US" baseline="0" dirty="0" smtClean="0"/>
              <a:t>, and that the clock frequency is normally a function of the pipeline depth m (see notes on the previous slide).</a:t>
            </a:r>
          </a:p>
          <a:p>
            <a:endParaRPr lang="en-US" baseline="0" dirty="0" smtClean="0"/>
          </a:p>
          <a:p>
            <a:r>
              <a:rPr lang="en-US" baseline="0" dirty="0" smtClean="0"/>
              <a:t>This graph merely shows the effect of the wind-up phase on the throughput.  The deeper the pipeline, the higher N should be to obtain a good throughput.</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21</a:t>
            </a:fld>
            <a:endParaRPr lang="en-US"/>
          </a:p>
        </p:txBody>
      </p:sp>
    </p:spTree>
    <p:extLst>
      <p:ext uri="{BB962C8B-B14F-4D97-AF65-F5344CB8AC3E}">
        <p14:creationId xmlns:p14="http://schemas.microsoft.com/office/powerpoint/2010/main" val="3851401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existence</a:t>
            </a:r>
            <a:r>
              <a:rPr lang="en-US" baseline="0" dirty="0" smtClean="0"/>
              <a:t> of pipelining can have an enormous influence on software performance.  The first example can be pipelined, yielding a throughput of one if we neglect the effect of the wind-up phase (large N).  </a:t>
            </a:r>
          </a:p>
          <a:p>
            <a:endParaRPr lang="en-US" baseline="0" dirty="0" smtClean="0"/>
          </a:p>
          <a:p>
            <a:r>
              <a:rPr lang="en-US" baseline="0" dirty="0" smtClean="0"/>
              <a:t>In the second example, the computation of a[</a:t>
            </a:r>
            <a:r>
              <a:rPr lang="en-US" baseline="0" dirty="0" err="1" smtClean="0"/>
              <a:t>i</a:t>
            </a:r>
            <a:r>
              <a:rPr lang="en-US" baseline="0" dirty="0" smtClean="0"/>
              <a:t>] must be delayed until the computations of a[i-1] have fully completed.  This is called a </a:t>
            </a:r>
            <a:r>
              <a:rPr lang="en-US" b="1" baseline="0" dirty="0" smtClean="0"/>
              <a:t>pipeline stall or a pipeline bubble</a:t>
            </a:r>
            <a:r>
              <a:rPr lang="en-US" b="0" baseline="0" dirty="0" smtClean="0"/>
              <a:t> and is caused by a so-called </a:t>
            </a:r>
            <a:r>
              <a:rPr lang="en-US" b="1" baseline="0" dirty="0" smtClean="0"/>
              <a:t>loop-carried dependency</a:t>
            </a:r>
            <a:r>
              <a:rPr lang="en-US" b="0" baseline="0" dirty="0" smtClean="0"/>
              <a:t>,</a:t>
            </a:r>
            <a:r>
              <a:rPr lang="en-US" b="1" baseline="0" dirty="0" smtClean="0"/>
              <a:t> </a:t>
            </a:r>
            <a:r>
              <a:rPr lang="en-US" baseline="0" dirty="0" smtClean="0"/>
              <a:t>i.e., the result of a specific loop iteration depends on the result of another iteration.</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22</a:t>
            </a:fld>
            <a:endParaRPr lang="en-US"/>
          </a:p>
        </p:txBody>
      </p:sp>
    </p:spTree>
    <p:extLst>
      <p:ext uri="{BB962C8B-B14F-4D97-AF65-F5344CB8AC3E}">
        <p14:creationId xmlns:p14="http://schemas.microsoft.com/office/powerpoint/2010/main" val="2548807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Superscalar</a:t>
            </a:r>
            <a:r>
              <a:rPr lang="en-US" baseline="0" dirty="0" smtClean="0"/>
              <a:t> processors are CPUs that can execute more </a:t>
            </a:r>
            <a:r>
              <a:rPr lang="en-US" b="1" baseline="0" dirty="0" smtClean="0"/>
              <a:t>than one instruction per cycle from a single, sequential instruction stream</a:t>
            </a:r>
            <a:r>
              <a:rPr lang="en-US" baseline="0" dirty="0" smtClean="0"/>
              <a:t> (i.e. a single threaded process – see further for these exact definitions).  To achieve this, multiple instructions are decoded at the same time and dispatched to redundant execution units.  Because there is only a single instruction stream, superscalarity should not be confused with multi-core technology.  As a matter of fact, superscalar CPUs are classified as SISD by Flynn’s taxonomy (see further), whereas a multicore CPU is considered to be an MIMD processor.</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23</a:t>
            </a:fld>
            <a:endParaRPr lang="en-US"/>
          </a:p>
        </p:txBody>
      </p:sp>
    </p:spTree>
    <p:extLst>
      <p:ext uri="{BB962C8B-B14F-4D97-AF65-F5344CB8AC3E}">
        <p14:creationId xmlns:p14="http://schemas.microsoft.com/office/powerpoint/2010/main" val="2319603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classical von Neumann architecture consists of a </a:t>
            </a:r>
            <a:r>
              <a:rPr lang="en-US" b="1" dirty="0" smtClean="0"/>
              <a:t>central processing unit</a:t>
            </a:r>
            <a:r>
              <a:rPr lang="en-US" baseline="0" dirty="0" smtClean="0"/>
              <a:t> (CPU), </a:t>
            </a:r>
            <a:r>
              <a:rPr lang="en-US" b="1" baseline="0" dirty="0" smtClean="0"/>
              <a:t>main memory</a:t>
            </a:r>
            <a:r>
              <a:rPr lang="en-US" baseline="0" dirty="0" smtClean="0"/>
              <a:t> and an </a:t>
            </a:r>
            <a:r>
              <a:rPr lang="en-US" b="1" baseline="0" dirty="0" smtClean="0"/>
              <a:t>interconnection</a:t>
            </a:r>
            <a:r>
              <a:rPr lang="en-US" baseline="0" dirty="0" smtClean="0"/>
              <a:t> between CPU and memory.  </a:t>
            </a:r>
          </a:p>
          <a:p>
            <a:endParaRPr lang="en-US" baseline="0" dirty="0" smtClean="0"/>
          </a:p>
          <a:p>
            <a:pPr marL="171450" indent="-171450">
              <a:buFont typeface="Arial" pitchFamily="34" charset="0"/>
              <a:buChar char="•"/>
            </a:pPr>
            <a:r>
              <a:rPr lang="en-US" baseline="0" dirty="0" smtClean="0"/>
              <a:t>The CPU roughly consists of a </a:t>
            </a:r>
            <a:r>
              <a:rPr lang="en-US" b="1" baseline="0" dirty="0" smtClean="0"/>
              <a:t>control unit</a:t>
            </a:r>
            <a:r>
              <a:rPr lang="en-US" baseline="0" dirty="0" smtClean="0"/>
              <a:t>, which controls the program flow (order in which the instructions are executed) and an </a:t>
            </a:r>
            <a:r>
              <a:rPr lang="en-US" b="1" baseline="0" dirty="0" smtClean="0"/>
              <a:t>arithmetic and logic unit</a:t>
            </a:r>
            <a:r>
              <a:rPr lang="en-US" b="0" baseline="0" dirty="0" smtClean="0"/>
              <a:t> (ALU)</a:t>
            </a:r>
            <a:r>
              <a:rPr lang="en-US" baseline="0" dirty="0" smtClean="0"/>
              <a:t>.</a:t>
            </a:r>
          </a:p>
          <a:p>
            <a:pPr marL="171450" indent="-171450">
              <a:buFont typeface="Arial" pitchFamily="34" charset="0"/>
              <a:buChar char="•"/>
            </a:pPr>
            <a:r>
              <a:rPr lang="en-US" baseline="0" dirty="0" smtClean="0"/>
              <a:t>The main memory contains both data and instructions (“</a:t>
            </a:r>
            <a:r>
              <a:rPr lang="en-US" b="1" baseline="0" dirty="0" smtClean="0"/>
              <a:t>stored program concept</a:t>
            </a:r>
            <a:r>
              <a:rPr lang="en-US" baseline="0" dirty="0" smtClean="0"/>
              <a:t>”)</a:t>
            </a:r>
          </a:p>
          <a:p>
            <a:pPr marL="171450" indent="-171450">
              <a:buFont typeface="Arial" pitchFamily="34" charset="0"/>
              <a:buChar char="•"/>
            </a:pPr>
            <a:r>
              <a:rPr lang="en-US" baseline="0" dirty="0" smtClean="0"/>
              <a:t>The </a:t>
            </a:r>
            <a:r>
              <a:rPr lang="en-US" b="1" baseline="0" dirty="0" smtClean="0"/>
              <a:t>interconnect</a:t>
            </a:r>
            <a:r>
              <a:rPr lang="en-US" baseline="0" dirty="0" smtClean="0"/>
              <a:t> (typically used to be a bus concept, now largely replaced by point to point interconnects like </a:t>
            </a:r>
            <a:r>
              <a:rPr lang="en-US" baseline="0" dirty="0" err="1" smtClean="0"/>
              <a:t>Quickpath</a:t>
            </a:r>
            <a:r>
              <a:rPr lang="en-US" baseline="0" dirty="0" smtClean="0"/>
              <a:t> Interconnect (Intel) or </a:t>
            </a:r>
            <a:r>
              <a:rPr lang="en-US" baseline="0" dirty="0" err="1" smtClean="0"/>
              <a:t>Hypertransport</a:t>
            </a:r>
            <a:r>
              <a:rPr lang="en-US" baseline="0" dirty="0" smtClean="0"/>
              <a:t> (AMD)) controls the flow of data between memory, CPU and other </a:t>
            </a:r>
            <a:r>
              <a:rPr lang="en-US" b="1" baseline="0" dirty="0" smtClean="0"/>
              <a:t>peripherals</a:t>
            </a:r>
            <a:r>
              <a:rPr lang="en-US" baseline="0" dirty="0" smtClean="0"/>
              <a:t> (graphics card, network interface, etc.).  The interconnect determines the rate at which instructions and data can be accessed by the CPU.  As moderns CPUs can execute instructions more than 100 times faster than the rate at which data can be fetched from main memory, the interface is often called the </a:t>
            </a:r>
            <a:r>
              <a:rPr lang="en-US" b="1" baseline="0" dirty="0" smtClean="0"/>
              <a:t>von Neumann bottleneck</a:t>
            </a:r>
            <a:r>
              <a:rPr lang="en-US" b="0" baseline="0" dirty="0" smtClean="0"/>
              <a:t> or even the </a:t>
            </a:r>
            <a:r>
              <a:rPr lang="en-US" b="1" baseline="0" dirty="0" smtClean="0"/>
              <a:t>DRAM gap</a:t>
            </a:r>
            <a:r>
              <a:rPr lang="en-US" b="0" baseline="0" dirty="0" smtClean="0"/>
              <a:t>.</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aseline="0" dirty="0" smtClean="0"/>
              <a:t>This architecture is </a:t>
            </a:r>
            <a:r>
              <a:rPr lang="en-US" b="1" baseline="0" dirty="0" smtClean="0"/>
              <a:t>inherently sequential</a:t>
            </a:r>
            <a:r>
              <a:rPr lang="en-US" baseline="0" dirty="0" smtClean="0"/>
              <a:t>, processing a single instruction at a time on a limited number of operands which are fetched from memory.</a:t>
            </a:r>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a:t>
            </a:fld>
            <a:endParaRPr lang="en-US"/>
          </a:p>
        </p:txBody>
      </p:sp>
    </p:spTree>
    <p:extLst>
      <p:ext uri="{BB962C8B-B14F-4D97-AF65-F5344CB8AC3E}">
        <p14:creationId xmlns:p14="http://schemas.microsoft.com/office/powerpoint/2010/main" val="4206923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a:t>
            </a:r>
            <a:r>
              <a:rPr lang="en-US" baseline="0" dirty="0" smtClean="0"/>
              <a:t> depicts a </a:t>
            </a:r>
            <a:r>
              <a:rPr lang="en-US" b="1" baseline="0" dirty="0" smtClean="0"/>
              <a:t>2-way superscalar CPU</a:t>
            </a:r>
            <a:r>
              <a:rPr lang="en-US" baseline="0" dirty="0" smtClean="0"/>
              <a:t>.  From the instruction queue, two instructions are fetched and decoded simultaneously.  They are executed by </a:t>
            </a:r>
            <a:r>
              <a:rPr lang="en-US" b="1" baseline="0" dirty="0" smtClean="0"/>
              <a:t>different and/or redundant functional units</a:t>
            </a:r>
            <a:r>
              <a:rPr lang="en-US" baseline="0" dirty="0" smtClean="0"/>
              <a:t>.  The instructions should be truly independent, i.e., one instruction should not rely on the outcome of the execution of the other.  Furthermore, they should not access the same functional units.  In the very best case, a 2-way superscalar CPU is twice as fast.  However, in practice, it is very difficult to achieve a reasonable speedup from a superscalar design.  This is because instructions are typically not independent, and because of the von Neumann bottleneck.</a:t>
            </a:r>
          </a:p>
          <a:p>
            <a:endParaRPr lang="en-US" baseline="0" dirty="0" smtClean="0"/>
          </a:p>
          <a:p>
            <a:r>
              <a:rPr lang="en-US" baseline="0" dirty="0" smtClean="0"/>
              <a:t>Usually, the instructions from the instruction queue are reordered, to be able to select instructions that can truly overlap (</a:t>
            </a:r>
            <a:r>
              <a:rPr lang="en-US" b="1" baseline="0" dirty="0" smtClean="0"/>
              <a:t>out-of-order execution</a:t>
            </a:r>
            <a:r>
              <a:rPr lang="en-US" baseline="0" dirty="0" smtClean="0"/>
              <a:t>).  Of course, out-of-order execution should not alter the results of the program, and can therefore only be applied to a limited extent.</a:t>
            </a:r>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24</a:t>
            </a:fld>
            <a:endParaRPr lang="en-US"/>
          </a:p>
        </p:txBody>
      </p:sp>
    </p:spTree>
    <p:extLst>
      <p:ext uri="{BB962C8B-B14F-4D97-AF65-F5344CB8AC3E}">
        <p14:creationId xmlns:p14="http://schemas.microsoft.com/office/powerpoint/2010/main" val="3185362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techniques that go hand in hand with pipelining and superscalar design, in order to improve the instruction throughput.</a:t>
            </a:r>
            <a:endParaRPr lang="en-US" dirty="0" smtClean="0"/>
          </a:p>
          <a:p>
            <a:endParaRPr lang="en-US" dirty="0" smtClean="0"/>
          </a:p>
          <a:p>
            <a:r>
              <a:rPr lang="en-US" b="1" dirty="0" smtClean="0"/>
              <a:t>Out-of-order execution</a:t>
            </a:r>
            <a:r>
              <a:rPr lang="en-US" dirty="0" smtClean="0"/>
              <a:t>: see</a:t>
            </a:r>
            <a:r>
              <a:rPr lang="en-US" baseline="0" dirty="0" smtClean="0"/>
              <a:t> previous slide.</a:t>
            </a:r>
            <a:endParaRPr lang="en-US" dirty="0" smtClean="0"/>
          </a:p>
          <a:p>
            <a:r>
              <a:rPr lang="en-US" b="1" dirty="0" smtClean="0"/>
              <a:t>Register</a:t>
            </a:r>
            <a:r>
              <a:rPr lang="en-US" b="1" baseline="0" dirty="0" smtClean="0"/>
              <a:t> renaming</a:t>
            </a:r>
            <a:r>
              <a:rPr lang="en-US" baseline="0" dirty="0" smtClean="0"/>
              <a:t>: execute instructions using different registers than is specified by the assembly code.  For example, two consecutive instructions using the same register(s) cannot be pipelined or executed simultaneously.  Simply using another available register for one of the instructions will prevent the instructions from being serialized (see next slide for an example).</a:t>
            </a:r>
          </a:p>
          <a:p>
            <a:r>
              <a:rPr lang="en-US" b="1" baseline="0" dirty="0" smtClean="0"/>
              <a:t>Branch prediction</a:t>
            </a:r>
            <a:r>
              <a:rPr lang="en-US" baseline="0" dirty="0" smtClean="0"/>
              <a:t>: a conditional branch (if – then – else construction) determines the order in which instructions are executed.  Therefore, pipelined computations must be stalled until the condition is evaluated.  In a tight for-loop, this might be detrimental for performance.  Branch prediction is a hardware solution in which the hardware will try to guess the outcome of a specific condition, before it is fully evaluated.</a:t>
            </a:r>
          </a:p>
          <a:p>
            <a:r>
              <a:rPr lang="en-US" b="1" baseline="0" dirty="0" smtClean="0"/>
              <a:t>Speculative execution</a:t>
            </a:r>
            <a:r>
              <a:rPr lang="en-US" baseline="0" dirty="0" smtClean="0"/>
              <a:t>: Speculative execution goes hand in hand with branch prediction.  Speculative execution of the execution of a number of instructions for which it is not fully certain that the result will be needed and/or correct.  Speculative execution and branch prediction go hand in hand.  Also, hardware-issued prefetching can be seen as a form of speculative execution.  The hardware simply ignores results that were incorrectly generated through speculative execution.</a:t>
            </a:r>
          </a:p>
        </p:txBody>
      </p:sp>
      <p:sp>
        <p:nvSpPr>
          <p:cNvPr id="4" name="Slide Number Placeholder 3"/>
          <p:cNvSpPr>
            <a:spLocks noGrp="1"/>
          </p:cNvSpPr>
          <p:nvPr>
            <p:ph type="sldNum" sz="quarter" idx="10"/>
          </p:nvPr>
        </p:nvSpPr>
        <p:spPr/>
        <p:txBody>
          <a:bodyPr/>
          <a:lstStyle/>
          <a:p>
            <a:fld id="{2108887B-CEB8-4B81-97C2-F530BB174B11}" type="slidenum">
              <a:rPr lang="en-US" smtClean="0"/>
              <a:t>25</a:t>
            </a:fld>
            <a:endParaRPr lang="en-US"/>
          </a:p>
        </p:txBody>
      </p:sp>
    </p:spTree>
    <p:extLst>
      <p:ext uri="{BB962C8B-B14F-4D97-AF65-F5344CB8AC3E}">
        <p14:creationId xmlns:p14="http://schemas.microsoft.com/office/powerpoint/2010/main" val="2428124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simple example shows both the concept of register renaming and out-of-order execution.  In this case, these optimizations were performed by the compiler itself.</a:t>
            </a:r>
          </a:p>
          <a:p>
            <a:endParaRPr lang="en-US" baseline="0" dirty="0" smtClean="0"/>
          </a:p>
          <a:p>
            <a:r>
              <a:rPr lang="en-US" baseline="0" dirty="0" smtClean="0"/>
              <a:t>In the source code, the temporary variable R1 is used twice to store intermediate results.  In case two temporary variables would be used, the two blocks of code could be executed simultaneously.  The compiler effectively generates assembly code that uses different registers (</a:t>
            </a:r>
            <a:r>
              <a:rPr lang="en-US" baseline="0" dirty="0" err="1" smtClean="0"/>
              <a:t>esi</a:t>
            </a:r>
            <a:r>
              <a:rPr lang="en-US" baseline="0" dirty="0" smtClean="0"/>
              <a:t> and </a:t>
            </a:r>
            <a:r>
              <a:rPr lang="en-US" baseline="0" dirty="0" err="1" smtClean="0"/>
              <a:t>edx</a:t>
            </a:r>
            <a:r>
              <a:rPr lang="en-US" baseline="0" dirty="0" smtClean="0"/>
              <a:t> register).  Also, the order in which the operations are executed is changed.  By putting the load instructions as early as possible, the latency from the second load can overlap with the computation of the first value.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26</a:t>
            </a:fld>
            <a:endParaRPr lang="en-US"/>
          </a:p>
        </p:txBody>
      </p:sp>
    </p:spTree>
    <p:extLst>
      <p:ext uri="{BB962C8B-B14F-4D97-AF65-F5344CB8AC3E}">
        <p14:creationId xmlns:p14="http://schemas.microsoft.com/office/powerpoint/2010/main" val="2207269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SIMD instructions (Single Instruction, Multiple Data)</a:t>
            </a:r>
            <a:r>
              <a:rPr lang="en-US" baseline="0" dirty="0" smtClean="0"/>
              <a:t> are currently supported by modern CPUs.  SIMD instructions can perform operations like additions or multiplications on several data elements in a single instruction.  Historically, the MMX or </a:t>
            </a:r>
            <a:r>
              <a:rPr lang="en-US" baseline="0" dirty="0" err="1" smtClean="0"/>
              <a:t>MultiMedia</a:t>
            </a:r>
            <a:r>
              <a:rPr lang="en-US" baseline="0" dirty="0" smtClean="0"/>
              <a:t> </a:t>
            </a:r>
            <a:r>
              <a:rPr lang="en-US" baseline="0" dirty="0" err="1" smtClean="0"/>
              <a:t>eXtension</a:t>
            </a:r>
            <a:r>
              <a:rPr lang="en-US" baseline="0" dirty="0" smtClean="0"/>
              <a:t> instruction set could operate on 64 bit registers, effectively capable of performing two operations on two 32-bit integers in a single instruction.  This was later extended by the SSE (Streaming SIMD </a:t>
            </a:r>
            <a:r>
              <a:rPr lang="en-US" baseline="0" dirty="0" err="1" smtClean="0"/>
              <a:t>eXtensions</a:t>
            </a:r>
            <a:r>
              <a:rPr lang="en-US" baseline="0" dirty="0" smtClean="0"/>
              <a:t>) instructions, featuring 128-bit wide registers (called </a:t>
            </a:r>
            <a:r>
              <a:rPr lang="en-US" baseline="0" dirty="0" err="1" smtClean="0"/>
              <a:t>xmm</a:t>
            </a:r>
            <a:r>
              <a:rPr lang="en-US" baseline="0" dirty="0" smtClean="0"/>
              <a:t>) that could operate on four single-precision floating point elements.  This was later expanded in SSE2 to also accommodate two double precision numbers (in the same </a:t>
            </a:r>
            <a:r>
              <a:rPr lang="en-US" baseline="0" dirty="0" err="1" smtClean="0"/>
              <a:t>xmm</a:t>
            </a:r>
            <a:r>
              <a:rPr lang="en-US" baseline="0" dirty="0" smtClean="0"/>
              <a:t> registers) and even integers (see also next slide).  SSE3 and SSE4 add support for even more advanced instructions.</a:t>
            </a:r>
          </a:p>
          <a:p>
            <a:endParaRPr lang="en-US" baseline="0" dirty="0" smtClean="0"/>
          </a:p>
          <a:p>
            <a:r>
              <a:rPr lang="en-US" baseline="0" dirty="0" smtClean="0"/>
              <a:t>Very recent architectures like Intel’s Sandy Bridge or AMD’s Bulldozer architectures support the Advanced Vector Extensions (AVX).  The existing </a:t>
            </a:r>
            <a:r>
              <a:rPr lang="en-US" baseline="0" dirty="0" err="1" smtClean="0"/>
              <a:t>xmm</a:t>
            </a:r>
            <a:r>
              <a:rPr lang="en-US" baseline="0" dirty="0" smtClean="0"/>
              <a:t> registers have been widened to 256 bit and are now called </a:t>
            </a:r>
            <a:r>
              <a:rPr lang="en-US" baseline="0" dirty="0" err="1" smtClean="0"/>
              <a:t>ymm</a:t>
            </a:r>
            <a:r>
              <a:rPr lang="en-US" baseline="0" dirty="0" smtClean="0"/>
              <a:t> registers, capable of accommodating four double-precision or eight single-precision floating point numbers.  Note that the existing SSE instructions are still valid, operating on the lower 128 bit portion of the registers.</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27</a:t>
            </a:fld>
            <a:endParaRPr lang="en-US"/>
          </a:p>
        </p:txBody>
      </p:sp>
    </p:spTree>
    <p:extLst>
      <p:ext uri="{BB962C8B-B14F-4D97-AF65-F5344CB8AC3E}">
        <p14:creationId xmlns:p14="http://schemas.microsoft.com/office/powerpoint/2010/main" val="2962029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depicts</a:t>
            </a:r>
            <a:r>
              <a:rPr lang="en-US" baseline="0" dirty="0" smtClean="0"/>
              <a:t> several combinations of how the SSE and AVX registers can be used.</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28</a:t>
            </a:fld>
            <a:endParaRPr lang="en-US"/>
          </a:p>
        </p:txBody>
      </p:sp>
    </p:spTree>
    <p:extLst>
      <p:ext uri="{BB962C8B-B14F-4D97-AF65-F5344CB8AC3E}">
        <p14:creationId xmlns:p14="http://schemas.microsoft.com/office/powerpoint/2010/main" val="3213833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9F2DA129-4082-4604-8D6E-A2DE0C20AE57}" type="slidenum">
              <a:t>29</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dirty="0" smtClean="0"/>
              <a:t>In</a:t>
            </a:r>
            <a:r>
              <a:rPr lang="en-US" baseline="0" dirty="0" smtClean="0"/>
              <a:t> Flynn’s taxonomy, SSE/AVX instructions belong to the SIMD category.</a:t>
            </a: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so-called</a:t>
            </a:r>
            <a:r>
              <a:rPr lang="en-US" baseline="0" dirty="0" smtClean="0"/>
              <a:t> vector triad example contains an inner loop operating on four vectors a, b, c and d.  Every iteration, three elements are loaded (b[</a:t>
            </a:r>
            <a:r>
              <a:rPr lang="en-US" baseline="0" dirty="0" err="1" smtClean="0"/>
              <a:t>i</a:t>
            </a:r>
            <a:r>
              <a:rPr lang="en-US" baseline="0" dirty="0" smtClean="0"/>
              <a:t>], c[</a:t>
            </a:r>
            <a:r>
              <a:rPr lang="en-US" baseline="0" dirty="0" err="1" smtClean="0"/>
              <a:t>i</a:t>
            </a:r>
            <a:r>
              <a:rPr lang="en-US" baseline="0" dirty="0" smtClean="0"/>
              <a:t>], d[</a:t>
            </a:r>
            <a:r>
              <a:rPr lang="en-US" baseline="0" dirty="0" err="1" smtClean="0"/>
              <a:t>i</a:t>
            </a:r>
            <a:r>
              <a:rPr lang="en-US" baseline="0" dirty="0" smtClean="0"/>
              <a:t>]), a single result is written (a[</a:t>
            </a:r>
            <a:r>
              <a:rPr lang="en-US" baseline="0" dirty="0" err="1" smtClean="0"/>
              <a:t>i</a:t>
            </a:r>
            <a:r>
              <a:rPr lang="en-US" baseline="0" dirty="0" smtClean="0"/>
              <a:t>]) and two FLOPS are performed (one multiplication, one addition).  </a:t>
            </a:r>
          </a:p>
          <a:p>
            <a:endParaRPr lang="en-US" baseline="0" dirty="0" smtClean="0"/>
          </a:p>
          <a:p>
            <a:r>
              <a:rPr lang="en-US" baseline="0" dirty="0" smtClean="0"/>
              <a:t>The vectorTriad code is executed nRepeat times in the outer loop.  This allows us to see the effects of caching.  For very small N, the a, b, c and d vectors will be present in the cache after the first call to the vectorTriad routine (i.e., the first outer loop iteration).  Every subsequent outer loop iteration, the vectorTriad code will be completely streamed from cache.  Conversely, for very large N, this data is streamed from main memory.</a:t>
            </a:r>
          </a:p>
          <a:p>
            <a:endParaRPr lang="en-US" dirty="0" smtClean="0"/>
          </a:p>
          <a:p>
            <a:r>
              <a:rPr lang="en-US" dirty="0" smtClean="0"/>
              <a:t>The</a:t>
            </a:r>
            <a:r>
              <a:rPr lang="en-US" baseline="0" dirty="0" smtClean="0"/>
              <a:t> restrict keyword denotes that the memory blocks referred to by a, b, c and d are non-overlapping.  Therefore, the compiler knows that writing to vector a does not change the data in vectors b, c or d.  This allows the compiler to fully exploit pipelining possiblities and SIMD instructions.</a:t>
            </a:r>
            <a:endParaRPr lang="en-US" dirty="0" smtClean="0"/>
          </a:p>
        </p:txBody>
      </p:sp>
      <p:sp>
        <p:nvSpPr>
          <p:cNvPr id="4" name="Slide Number Placeholder 3"/>
          <p:cNvSpPr>
            <a:spLocks noGrp="1"/>
          </p:cNvSpPr>
          <p:nvPr>
            <p:ph type="sldNum" sz="quarter" idx="10"/>
          </p:nvPr>
        </p:nvSpPr>
        <p:spPr/>
        <p:txBody>
          <a:bodyPr/>
          <a:lstStyle/>
          <a:p>
            <a:fld id="{2108887B-CEB8-4B81-97C2-F530BB174B11}" type="slidenum">
              <a:rPr lang="en-US" smtClean="0"/>
              <a:t>31</a:t>
            </a:fld>
            <a:endParaRPr lang="en-US"/>
          </a:p>
        </p:txBody>
      </p:sp>
    </p:spTree>
    <p:extLst>
      <p:ext uri="{BB962C8B-B14F-4D97-AF65-F5344CB8AC3E}">
        <p14:creationId xmlns:p14="http://schemas.microsoft.com/office/powerpoint/2010/main" val="254131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For the vector</a:t>
            </a:r>
            <a:r>
              <a:rPr lang="en-US" baseline="0" dirty="0" smtClean="0"/>
              <a:t> triad example, we use the Intel compiler.  The same can be achieved with the GCC compiler, but the assembly output of the Intel compiler is somewhat cleaner and therefore easier to understand.  </a:t>
            </a:r>
          </a:p>
          <a:p>
            <a:pPr marL="0" indent="0">
              <a:buFontTx/>
              <a:buNone/>
            </a:pPr>
            <a:endParaRPr lang="en-US" baseline="0" dirty="0" smtClean="0"/>
          </a:p>
          <a:p>
            <a:pPr marL="0" indent="0">
              <a:buFontTx/>
              <a:buNone/>
            </a:pPr>
            <a:r>
              <a:rPr lang="en-US" dirty="0" smtClean="0"/>
              <a:t>First, we do not allow the compiler to use </a:t>
            </a:r>
            <a:r>
              <a:rPr lang="en-US" dirty="0" err="1" smtClean="0"/>
              <a:t>vectorization</a:t>
            </a:r>
            <a:r>
              <a:rPr lang="en-US" dirty="0" smtClean="0"/>
              <a:t> (SIMD</a:t>
            </a:r>
            <a:r>
              <a:rPr lang="en-US" baseline="0" dirty="0" smtClean="0"/>
              <a:t> instructions).  This is prohibited by the “-no-</a:t>
            </a:r>
            <a:r>
              <a:rPr lang="en-US" baseline="0" dirty="0" err="1" smtClean="0"/>
              <a:t>vec</a:t>
            </a:r>
            <a:r>
              <a:rPr lang="en-US" baseline="0" dirty="0" smtClean="0"/>
              <a:t>” flag.</a:t>
            </a:r>
          </a:p>
          <a:p>
            <a:pPr marL="0" indent="0">
              <a:buFontTx/>
              <a:buNone/>
            </a:pPr>
            <a:endParaRPr lang="en-US" baseline="0" dirty="0" smtClean="0"/>
          </a:p>
          <a:p>
            <a:pPr marL="0" indent="0">
              <a:buFontTx/>
              <a:buNone/>
            </a:pPr>
            <a:r>
              <a:rPr lang="en-US" baseline="0" dirty="0" smtClean="0"/>
              <a:t>We now look at the generated assembly instructions: </a:t>
            </a:r>
          </a:p>
          <a:p>
            <a:pPr marL="171450" indent="-171450">
              <a:buFont typeface="Arial" pitchFamily="34" charset="0"/>
              <a:buChar char="•"/>
            </a:pPr>
            <a:r>
              <a:rPr lang="en-US" baseline="0" dirty="0" err="1" smtClean="0"/>
              <a:t>movsd</a:t>
            </a:r>
            <a:r>
              <a:rPr lang="en-US" baseline="0" dirty="0" smtClean="0"/>
              <a:t> (move scalar double): move data from operand 1 to operand 2</a:t>
            </a:r>
          </a:p>
          <a:p>
            <a:pPr marL="171450" indent="-171450">
              <a:buFont typeface="Arial" pitchFamily="34" charset="0"/>
              <a:buChar char="•"/>
            </a:pPr>
            <a:r>
              <a:rPr lang="en-US" baseline="0" dirty="0" err="1" smtClean="0"/>
              <a:t>mulsd</a:t>
            </a:r>
            <a:r>
              <a:rPr lang="en-US" baseline="0" dirty="0" smtClean="0"/>
              <a:t> (multiply scalar double): multiply data in operand 1 with data from operand 2, store result in operand 2.</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err="1" smtClean="0"/>
              <a:t>addsd</a:t>
            </a:r>
            <a:r>
              <a:rPr lang="en-US" baseline="0" dirty="0" smtClean="0"/>
              <a:t> (add scalar double): add data in operand 1 to data from operand 2, store result in operand 2.</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These instructions operate on a single double-precision number.  The </a:t>
            </a:r>
            <a:r>
              <a:rPr lang="en-US" baseline="0" dirty="0" err="1" smtClean="0"/>
              <a:t>xmm</a:t>
            </a:r>
            <a:r>
              <a:rPr lang="en-US" baseline="0" dirty="0" smtClean="0"/>
              <a:t> registers are 128 bits wide, however, only the least significant 64 bits are used.  Operands can refer to registers (e.g. </a:t>
            </a:r>
            <a:r>
              <a:rPr lang="en-US" baseline="0" dirty="0" err="1" smtClean="0"/>
              <a:t>xmm</a:t>
            </a:r>
            <a:r>
              <a:rPr lang="en-US" baseline="0" dirty="0" smtClean="0"/>
              <a:t>) or to a memory location.  The memory address specification should be interpreted as follows:</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baseline="0" dirty="0" smtClean="0"/>
          </a:p>
          <a:p>
            <a:pPr marL="0" indent="0">
              <a:buFont typeface="Arial" pitchFamily="34" charset="0"/>
              <a:buNone/>
            </a:pPr>
            <a:r>
              <a:rPr lang="en-US" baseline="0" dirty="0" smtClean="0">
                <a:latin typeface="Courier New" pitchFamily="49" charset="0"/>
                <a:cs typeface="Courier New" pitchFamily="49" charset="0"/>
              </a:rPr>
              <a:t>displacement(base, index, scale)</a:t>
            </a:r>
          </a:p>
          <a:p>
            <a:pPr marL="0" indent="0">
              <a:buFont typeface="Arial" pitchFamily="34" charset="0"/>
              <a:buNone/>
            </a:pPr>
            <a:endParaRPr lang="en-US" baseline="0" dirty="0" smtClean="0"/>
          </a:p>
          <a:p>
            <a:pPr marL="0" indent="0">
              <a:buFont typeface="Arial" pitchFamily="34" charset="0"/>
              <a:buNone/>
            </a:pPr>
            <a:r>
              <a:rPr lang="en-US" baseline="0" dirty="0" smtClean="0"/>
              <a:t>from which the effective address is calculated:</a:t>
            </a:r>
          </a:p>
          <a:p>
            <a:pPr marL="0" indent="0">
              <a:buFont typeface="Arial" pitchFamily="34" charset="0"/>
              <a:buNone/>
            </a:pPr>
            <a:endParaRPr lang="en-US" baseline="0" dirty="0" smtClean="0"/>
          </a:p>
          <a:p>
            <a:pPr marL="0" indent="0">
              <a:buFont typeface="Arial" pitchFamily="34" charset="0"/>
              <a:buNone/>
            </a:pPr>
            <a:r>
              <a:rPr lang="en-US" baseline="0" dirty="0" smtClean="0">
                <a:latin typeface="Courier New" pitchFamily="49" charset="0"/>
                <a:cs typeface="Courier New" pitchFamily="49" charset="0"/>
              </a:rPr>
              <a:t>base + (index * scale) + displacement</a:t>
            </a:r>
          </a:p>
          <a:p>
            <a:pPr marL="0" indent="0">
              <a:buFont typeface="Arial" pitchFamily="34" charset="0"/>
              <a:buNone/>
            </a:pPr>
            <a:endParaRPr lang="en-US" baseline="0" dirty="0" smtClean="0"/>
          </a:p>
          <a:p>
            <a:pPr marL="0" indent="0">
              <a:buFont typeface="Arial" pitchFamily="34" charset="0"/>
              <a:buNone/>
            </a:pPr>
            <a:r>
              <a:rPr lang="en-US" baseline="0" dirty="0" smtClean="0"/>
              <a:t>Note that not all components should be provided.</a:t>
            </a:r>
          </a:p>
          <a:p>
            <a:endParaRPr lang="en-US" dirty="0" smtClean="0"/>
          </a:p>
          <a:p>
            <a:r>
              <a:rPr lang="en-US" dirty="0" smtClean="0"/>
              <a:t>The Intel compiler performs </a:t>
            </a:r>
            <a:r>
              <a:rPr lang="en-US" b="1" dirty="0" smtClean="0"/>
              <a:t>two way loop unrolling</a:t>
            </a:r>
            <a:r>
              <a:rPr lang="en-US" baseline="0" dirty="0" smtClean="0"/>
              <a:t>.  Equivalent source code:</a:t>
            </a:r>
          </a:p>
          <a:p>
            <a:endParaRPr lang="en-US" baseline="0" dirty="0" smtClean="0"/>
          </a:p>
          <a:p>
            <a:r>
              <a:rPr lang="en-US" baseline="0" dirty="0" smtClean="0">
                <a:latin typeface="Courier New" pitchFamily="49" charset="0"/>
                <a:cs typeface="Courier New" pitchFamily="49" charset="0"/>
              </a:rPr>
              <a:t>for (size_t </a:t>
            </a:r>
            <a:r>
              <a:rPr lang="en-US" baseline="0" dirty="0" err="1" smtClean="0">
                <a:latin typeface="Courier New" pitchFamily="49" charset="0"/>
                <a:cs typeface="Courier New" pitchFamily="49" charset="0"/>
              </a:rPr>
              <a:t>i</a:t>
            </a:r>
            <a:r>
              <a:rPr lang="en-US" baseline="0" dirty="0" smtClean="0">
                <a:latin typeface="Courier New" pitchFamily="49" charset="0"/>
                <a:cs typeface="Courier New" pitchFamily="49" charset="0"/>
              </a:rPr>
              <a:t> = 0; </a:t>
            </a:r>
            <a:r>
              <a:rPr lang="en-US" baseline="0" dirty="0" err="1" smtClean="0">
                <a:latin typeface="Courier New" pitchFamily="49" charset="0"/>
                <a:cs typeface="Courier New" pitchFamily="49" charset="0"/>
              </a:rPr>
              <a:t>i</a:t>
            </a:r>
            <a:r>
              <a:rPr lang="en-US" baseline="0" dirty="0" smtClean="0">
                <a:latin typeface="Courier New" pitchFamily="49" charset="0"/>
                <a:cs typeface="Courier New" pitchFamily="49" charset="0"/>
              </a:rPr>
              <a:t> &lt; N; </a:t>
            </a:r>
            <a:r>
              <a:rPr lang="en-US" baseline="0" dirty="0" err="1" smtClean="0">
                <a:latin typeface="Courier New" pitchFamily="49" charset="0"/>
                <a:cs typeface="Courier New" pitchFamily="49" charset="0"/>
              </a:rPr>
              <a:t>i</a:t>
            </a:r>
            <a:r>
              <a:rPr lang="en-US" baseline="0" dirty="0" smtClean="0">
                <a:latin typeface="Courier New" pitchFamily="49" charset="0"/>
                <a:cs typeface="Courier New" pitchFamily="49" charset="0"/>
              </a:rPr>
              <a:t> = </a:t>
            </a:r>
            <a:r>
              <a:rPr lang="en-US" baseline="0" dirty="0" err="1" smtClean="0">
                <a:latin typeface="Courier New" pitchFamily="49" charset="0"/>
                <a:cs typeface="Courier New" pitchFamily="49" charset="0"/>
              </a:rPr>
              <a:t>i</a:t>
            </a:r>
            <a:r>
              <a:rPr lang="en-US" baseline="0" dirty="0" smtClean="0">
                <a:latin typeface="Courier New" pitchFamily="49" charset="0"/>
                <a:cs typeface="Courier New" pitchFamily="49" charset="0"/>
              </a:rPr>
              <a:t> + 2) {</a:t>
            </a:r>
          </a:p>
          <a:p>
            <a:r>
              <a:rPr lang="en-US" baseline="0" dirty="0" smtClean="0">
                <a:latin typeface="Courier New" pitchFamily="49" charset="0"/>
                <a:cs typeface="Courier New" pitchFamily="49" charset="0"/>
              </a:rPr>
              <a:t>        a[</a:t>
            </a:r>
            <a:r>
              <a:rPr lang="en-US" baseline="0" dirty="0" err="1" smtClean="0">
                <a:latin typeface="Courier New" pitchFamily="49" charset="0"/>
                <a:cs typeface="Courier New" pitchFamily="49" charset="0"/>
              </a:rPr>
              <a:t>i</a:t>
            </a:r>
            <a:r>
              <a:rPr lang="en-US" baseline="0" dirty="0" smtClean="0">
                <a:latin typeface="Courier New" pitchFamily="49" charset="0"/>
                <a:cs typeface="Courier New" pitchFamily="49" charset="0"/>
              </a:rPr>
              <a:t>] = b[</a:t>
            </a:r>
            <a:r>
              <a:rPr lang="en-US" baseline="0" dirty="0" err="1" smtClean="0">
                <a:latin typeface="Courier New" pitchFamily="49" charset="0"/>
                <a:cs typeface="Courier New" pitchFamily="49" charset="0"/>
              </a:rPr>
              <a:t>i</a:t>
            </a:r>
            <a:r>
              <a:rPr lang="en-US" baseline="0" dirty="0" smtClean="0">
                <a:latin typeface="Courier New" pitchFamily="49" charset="0"/>
                <a:cs typeface="Courier New" pitchFamily="49" charset="0"/>
              </a:rPr>
              <a:t>] + c[</a:t>
            </a:r>
            <a:r>
              <a:rPr lang="en-US" baseline="0" dirty="0" err="1" smtClean="0">
                <a:latin typeface="Courier New" pitchFamily="49" charset="0"/>
                <a:cs typeface="Courier New" pitchFamily="49" charset="0"/>
              </a:rPr>
              <a:t>i</a:t>
            </a:r>
            <a:r>
              <a:rPr lang="en-US" baseline="0" dirty="0" smtClean="0">
                <a:latin typeface="Courier New" pitchFamily="49" charset="0"/>
                <a:cs typeface="Courier New" pitchFamily="49" charset="0"/>
              </a:rPr>
              <a:t>] * d[</a:t>
            </a:r>
            <a:r>
              <a:rPr lang="en-US" baseline="0" dirty="0" err="1" smtClean="0">
                <a:latin typeface="Courier New" pitchFamily="49" charset="0"/>
                <a:cs typeface="Courier New" pitchFamily="49" charset="0"/>
              </a:rPr>
              <a:t>i</a:t>
            </a:r>
            <a:r>
              <a:rPr lang="en-US" baseline="0" dirty="0" smtClean="0">
                <a:latin typeface="Courier New" pitchFamily="49" charset="0"/>
                <a:cs typeface="Courier New" pitchFamily="49" charset="0"/>
              </a:rPr>
              <a:t>];</a:t>
            </a:r>
          </a:p>
          <a:p>
            <a:r>
              <a:rPr lang="en-US" baseline="0" dirty="0" smtClean="0">
                <a:latin typeface="Courier New" pitchFamily="49" charset="0"/>
                <a:cs typeface="Courier New" pitchFamily="49" charset="0"/>
              </a:rPr>
              <a:t>        a[i+1] = b[i+1] + c[i+1] * d[i+1];</a:t>
            </a:r>
          </a:p>
          <a:p>
            <a:r>
              <a:rPr lang="en-US" baseline="0" dirty="0" smtClean="0">
                <a:latin typeface="Courier New" pitchFamily="49" charset="0"/>
                <a:cs typeface="Courier New" pitchFamily="49" charset="0"/>
              </a:rPr>
              <a:t>}</a:t>
            </a:r>
          </a:p>
          <a:p>
            <a:r>
              <a:rPr lang="en-US" baseline="0" dirty="0" smtClean="0">
                <a:latin typeface="Courier New" pitchFamily="49" charset="0"/>
                <a:cs typeface="Courier New" pitchFamily="49" charset="0"/>
              </a:rPr>
              <a:t>// extra code to deal with odd N.</a:t>
            </a:r>
          </a:p>
          <a:p>
            <a:endParaRPr lang="en-US" baseline="0" dirty="0" smtClean="0">
              <a:latin typeface="Courier New" pitchFamily="49" charset="0"/>
              <a:cs typeface="Courier New" pitchFamily="49" charset="0"/>
            </a:endParaRPr>
          </a:p>
          <a:p>
            <a:r>
              <a:rPr lang="en-US" baseline="0" dirty="0" smtClean="0">
                <a:latin typeface="Courier New" pitchFamily="49" charset="0"/>
                <a:cs typeface="Courier New" pitchFamily="49" charset="0"/>
              </a:rPr>
              <a:t>The idea is to decrease the overhead associated with loop structure (fewer evaluations of the conditional statement) and to improve data prefetching, pipelining etc.  This at a cost of a larger program, and hence potentially higher instruction misses.</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2108887B-CEB8-4B81-97C2-F530BB174B11}" type="slidenum">
              <a:rPr lang="en-US" smtClean="0"/>
              <a:t>32</a:t>
            </a:fld>
            <a:endParaRPr lang="en-US"/>
          </a:p>
        </p:txBody>
      </p:sp>
    </p:spTree>
    <p:extLst>
      <p:ext uri="{BB962C8B-B14F-4D97-AF65-F5344CB8AC3E}">
        <p14:creationId xmlns:p14="http://schemas.microsoft.com/office/powerpoint/2010/main" val="148314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benchmarking the FLOPS/s</a:t>
            </a:r>
            <a:r>
              <a:rPr lang="en-US" baseline="0" dirty="0" smtClean="0"/>
              <a:t> for varying N, we can observe the different cache levels.  For very small N, there is significant loop overhead and hence poor performance.  The vertical lines denote the value of N for which the four vectors can be kept in a specific cache level.  Note the distinct performance characteristics for the different size of N.  Streaming data from RAM is clearly slower than streaming data from cache.  However, the difference is relatively modest.  In fact, because we do not yet use SIMD instructions, the code is CPU bound rather when streaming from the L1 cache.  This will be made clear in the next slides.</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33</a:t>
            </a:fld>
            <a:endParaRPr lang="en-US"/>
          </a:p>
        </p:txBody>
      </p:sp>
    </p:spTree>
    <p:extLst>
      <p:ext uri="{BB962C8B-B14F-4D97-AF65-F5344CB8AC3E}">
        <p14:creationId xmlns:p14="http://schemas.microsoft.com/office/powerpoint/2010/main" val="969974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a:t>
            </a:r>
            <a:r>
              <a:rPr lang="en-US" baseline="0" dirty="0" smtClean="0"/>
              <a:t> instruct the compiler to use SSE instructions (simply leave out the –no-</a:t>
            </a:r>
            <a:r>
              <a:rPr lang="en-US" baseline="0" dirty="0" err="1" smtClean="0"/>
              <a:t>vec</a:t>
            </a:r>
            <a:r>
              <a:rPr lang="en-US" baseline="0" dirty="0" smtClean="0"/>
              <a:t> directive and use –O3).</a:t>
            </a:r>
          </a:p>
          <a:p>
            <a:endParaRPr lang="en-US" baseline="0" dirty="0" smtClean="0"/>
          </a:p>
          <a:p>
            <a:r>
              <a:rPr lang="en-US" baseline="0" dirty="0" smtClean="0"/>
              <a:t>The compiler now loads two doubles in each of the </a:t>
            </a:r>
            <a:r>
              <a:rPr lang="en-US" baseline="0" dirty="0" err="1" smtClean="0"/>
              <a:t>xmm</a:t>
            </a:r>
            <a:r>
              <a:rPr lang="en-US" baseline="0" dirty="0" smtClean="0"/>
              <a:t> registers by using the </a:t>
            </a:r>
            <a:r>
              <a:rPr lang="en-US" b="1" baseline="0" dirty="0" err="1" smtClean="0"/>
              <a:t>movsd</a:t>
            </a:r>
            <a:r>
              <a:rPr lang="en-US" baseline="0" dirty="0" smtClean="0"/>
              <a:t> (move a double to the lower halve of the </a:t>
            </a:r>
            <a:r>
              <a:rPr lang="en-US" baseline="0" dirty="0" err="1" smtClean="0"/>
              <a:t>xmm</a:t>
            </a:r>
            <a:r>
              <a:rPr lang="en-US" baseline="0" dirty="0" smtClean="0"/>
              <a:t> register) and </a:t>
            </a:r>
            <a:r>
              <a:rPr lang="en-US" b="1" baseline="0" dirty="0" err="1" smtClean="0"/>
              <a:t>movhpd</a:t>
            </a:r>
            <a:r>
              <a:rPr lang="en-US" baseline="0" dirty="0" smtClean="0"/>
              <a:t> (move high packed double: move a double to the upper halve of the </a:t>
            </a:r>
            <a:r>
              <a:rPr lang="en-US" baseline="0" dirty="0" err="1" smtClean="0"/>
              <a:t>xmm</a:t>
            </a:r>
            <a:r>
              <a:rPr lang="en-US" baseline="0" dirty="0" smtClean="0"/>
              <a:t> register) instructions.  The </a:t>
            </a:r>
            <a:r>
              <a:rPr lang="en-US" b="1" baseline="0" dirty="0" err="1" smtClean="0"/>
              <a:t>mulpd</a:t>
            </a:r>
            <a:r>
              <a:rPr lang="en-US" baseline="0" dirty="0" smtClean="0"/>
              <a:t> and </a:t>
            </a:r>
            <a:r>
              <a:rPr lang="en-US" b="1" baseline="0" dirty="0" err="1" smtClean="0"/>
              <a:t>addpd</a:t>
            </a:r>
            <a:r>
              <a:rPr lang="en-US" baseline="0" dirty="0" smtClean="0"/>
              <a:t> (multiply/add packed double) are SIMD instructions which effectively operate on the full 128-bit </a:t>
            </a:r>
            <a:r>
              <a:rPr lang="en-US" baseline="0" dirty="0" err="1" smtClean="0"/>
              <a:t>xmm</a:t>
            </a:r>
            <a:r>
              <a:rPr lang="en-US" baseline="0" dirty="0" smtClean="0"/>
              <a:t> registers in a single instruction, hence doubling the throughput.  The </a:t>
            </a:r>
            <a:r>
              <a:rPr lang="en-US" b="1" baseline="0" dirty="0" err="1" smtClean="0"/>
              <a:t>movapd</a:t>
            </a:r>
            <a:r>
              <a:rPr lang="en-US" baseline="0" dirty="0" smtClean="0"/>
              <a:t> (move aligned packed double) moves two doubles in a single instruction.  In case one of the operands is a memory address (as is the case here), the address specified needs to be 16-byte aligned.  Curiously, the compiler opts to use the </a:t>
            </a:r>
            <a:r>
              <a:rPr lang="en-US" b="1" baseline="0" dirty="0" err="1" smtClean="0"/>
              <a:t>movaps</a:t>
            </a:r>
            <a:r>
              <a:rPr lang="en-US" baseline="0" dirty="0" smtClean="0"/>
              <a:t> (move aligned packed single-precision) instruction.  This moves four floats (again 128-bit) but yields the same result.</a:t>
            </a:r>
          </a:p>
          <a:p>
            <a:endParaRPr lang="en-US" baseline="0" dirty="0" smtClean="0"/>
          </a:p>
          <a:p>
            <a:r>
              <a:rPr lang="en-US" baseline="0" dirty="0" smtClean="0"/>
              <a:t>We did not explicitly instruct the compiler to use aligned move operations.  However, the compiler generated code to check the alignment of vector “a” at runtime.  If “a” is aligned, then the code shown above is executed.  If “a” is not aligned, then different code (not shown) is executed.  The only difference is that </a:t>
            </a:r>
            <a:r>
              <a:rPr lang="en-US" baseline="0" dirty="0" err="1" smtClean="0"/>
              <a:t>movaps</a:t>
            </a:r>
            <a:r>
              <a:rPr lang="en-US" baseline="0" dirty="0" smtClean="0"/>
              <a:t> is then replaced by two instructions: </a:t>
            </a:r>
            <a:r>
              <a:rPr lang="en-US" baseline="0" dirty="0" err="1" smtClean="0"/>
              <a:t>movsd</a:t>
            </a:r>
            <a:r>
              <a:rPr lang="en-US" baseline="0" dirty="0" smtClean="0"/>
              <a:t> and </a:t>
            </a:r>
            <a:r>
              <a:rPr lang="en-US" baseline="0" dirty="0" err="1" smtClean="0"/>
              <a:t>movhpd</a:t>
            </a:r>
            <a:r>
              <a:rPr lang="en-US" baseline="0" dirty="0" smtClean="0"/>
              <a:t>.  The compiler could also check the alignment of b, c and d.  However, that would give rise to 2^4 = 16 different combinations of code to generate, depending on which combinations of the four memory blocks are aligned.  For these reasons, the compiler only checks the alignment of the output buffer “a”.</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that the compiler uses 4-way loop unrolling (not shown in this slide).</a:t>
            </a:r>
            <a:endParaRPr lang="en-US" dirty="0" smtClean="0"/>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34</a:t>
            </a:fld>
            <a:endParaRPr lang="en-US"/>
          </a:p>
        </p:txBody>
      </p:sp>
    </p:spTree>
    <p:extLst>
      <p:ext uri="{BB962C8B-B14F-4D97-AF65-F5344CB8AC3E}">
        <p14:creationId xmlns:p14="http://schemas.microsoft.com/office/powerpoint/2010/main" val="148314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9F2DA129-4082-4604-8D6E-A2DE0C20AE57}" type="slidenum">
              <a:t>5</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baseline="0" dirty="0" smtClean="0"/>
              <a:t>Taxonomy is the science of classification.  Flynn created a classification for computer architectures based on </a:t>
            </a:r>
          </a:p>
          <a:p>
            <a:pPr marL="685800" lvl="1" indent="-228600">
              <a:buAutoNum type="alphaLcParenR"/>
            </a:pPr>
            <a:r>
              <a:rPr lang="en-US" b="1" baseline="0" dirty="0" smtClean="0"/>
              <a:t>The number of instruction streams</a:t>
            </a:r>
            <a:r>
              <a:rPr lang="en-US" baseline="0" dirty="0" smtClean="0"/>
              <a:t> (single instruction stream versus multiple instruction streams)</a:t>
            </a:r>
          </a:p>
          <a:p>
            <a:pPr marL="685800" lvl="1" indent="-228600">
              <a:buAutoNum type="alphaLcParenR"/>
            </a:pPr>
            <a:r>
              <a:rPr lang="en-US" b="1" baseline="0" dirty="0" smtClean="0"/>
              <a:t>The number of data streams</a:t>
            </a:r>
            <a:r>
              <a:rPr lang="en-US" baseline="0" dirty="0" smtClean="0"/>
              <a:t> (single data stream versus multiple data streams).</a:t>
            </a:r>
          </a:p>
          <a:p>
            <a:pPr marL="228600" indent="-228600">
              <a:buAutoNum type="alphaLcParenR"/>
            </a:pPr>
            <a:endParaRPr lang="en-US" baseline="0" dirty="0" smtClean="0"/>
          </a:p>
          <a:p>
            <a:pPr marL="0" indent="0">
              <a:buNone/>
            </a:pPr>
            <a:r>
              <a:rPr lang="en-US" baseline="0" dirty="0" smtClean="0"/>
              <a:t>This leads to four classifications:</a:t>
            </a:r>
          </a:p>
          <a:p>
            <a:pPr marL="0" indent="0">
              <a:buNone/>
            </a:pPr>
            <a:endParaRPr lang="en-US" baseline="0" dirty="0" smtClean="0"/>
          </a:p>
          <a:p>
            <a:pPr marL="228600" indent="-228600">
              <a:buAutoNum type="alphaLcParenR"/>
            </a:pPr>
            <a:r>
              <a:rPr lang="en-US" b="1" baseline="0" dirty="0" smtClean="0"/>
              <a:t>SISD</a:t>
            </a:r>
            <a:r>
              <a:rPr lang="en-US" baseline="0" dirty="0" smtClean="0"/>
              <a:t>: the classical von Neumann architecture.</a:t>
            </a:r>
          </a:p>
          <a:p>
            <a:pPr marL="228600" indent="-228600">
              <a:buAutoNum type="alphaLcParenR"/>
            </a:pPr>
            <a:r>
              <a:rPr lang="en-US" b="1" baseline="0" dirty="0" smtClean="0"/>
              <a:t>SIMD</a:t>
            </a:r>
            <a:r>
              <a:rPr lang="en-US" baseline="0" dirty="0" smtClean="0"/>
              <a:t>: vector instructions, vector computers, or even GPUs can be regarded as such (see further).</a:t>
            </a:r>
          </a:p>
          <a:p>
            <a:pPr marL="228600" indent="-228600">
              <a:buAutoNum type="alphaLcParenR"/>
            </a:pPr>
            <a:r>
              <a:rPr lang="en-US" b="1" baseline="0" dirty="0" smtClean="0"/>
              <a:t>MIMD</a:t>
            </a:r>
            <a:r>
              <a:rPr lang="en-US" baseline="0" dirty="0" smtClean="0"/>
              <a:t>: parallel architectures like symmetric multiprocessing, distributed-memory clusters.</a:t>
            </a:r>
          </a:p>
          <a:p>
            <a:pPr marL="228600" indent="-228600">
              <a:buAutoNum type="alphaLcParenR"/>
            </a:pPr>
            <a:r>
              <a:rPr lang="en-US" b="1" baseline="0" dirty="0" smtClean="0"/>
              <a:t>MISD</a:t>
            </a:r>
            <a:r>
              <a:rPr lang="en-US" baseline="0" dirty="0" smtClean="0"/>
              <a:t>: often regarded upon as not very useful.  One example could be the redundant execution of an instruction stream on the same data to check whether the results are consistent, to be able to recover from faults.</a:t>
            </a:r>
          </a:p>
          <a:p>
            <a:pPr marL="0" indent="0">
              <a:buNone/>
            </a:pPr>
            <a:endParaRPr lang="en-US" baseline="0" dirty="0" smtClean="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using SIMD</a:t>
            </a:r>
            <a:r>
              <a:rPr lang="en-US" baseline="0" dirty="0" smtClean="0"/>
              <a:t> instructions almost doubles performance when streaming from the L1 cache.  When streaming from the L2, L3 or RAM, the code remains memory bandwidth bound, and is therefore not accelerated by using SIMD instructions.</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35</a:t>
            </a:fld>
            <a:endParaRPr lang="en-US"/>
          </a:p>
        </p:txBody>
      </p:sp>
    </p:spTree>
    <p:extLst>
      <p:ext uri="{BB962C8B-B14F-4D97-AF65-F5344CB8AC3E}">
        <p14:creationId xmlns:p14="http://schemas.microsoft.com/office/powerpoint/2010/main" val="13396449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instruct the compiler to use aligned loads and stores.  For</a:t>
            </a:r>
            <a:r>
              <a:rPr lang="en-US" baseline="0" dirty="0" smtClean="0"/>
              <a:t> the Intel compiler, this is achieved by putting a #pragma vector aligned compiler directive above the inner loop.  The compiler is then informed that a, b, c and d are sufficiently aligned for use of the SIMD move instructions (16-byte alignment in this case).   This results in the very simple assembly code…</a:t>
            </a:r>
          </a:p>
          <a:p>
            <a:endParaRPr lang="en-US" baseline="0" dirty="0" smtClean="0"/>
          </a:p>
          <a:p>
            <a:r>
              <a:rPr lang="en-US" baseline="0" dirty="0" smtClean="0"/>
              <a:t>Note that the compiler uses 4-way loop unrolling (not shown in this slide).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36</a:t>
            </a:fld>
            <a:endParaRPr lang="en-US"/>
          </a:p>
        </p:txBody>
      </p:sp>
    </p:spTree>
    <p:extLst>
      <p:ext uri="{BB962C8B-B14F-4D97-AF65-F5344CB8AC3E}">
        <p14:creationId xmlns:p14="http://schemas.microsoft.com/office/powerpoint/2010/main" val="148314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again improving our vector triad performance.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37</a:t>
            </a:fld>
            <a:endParaRPr lang="en-US"/>
          </a:p>
        </p:txBody>
      </p:sp>
    </p:spTree>
    <p:extLst>
      <p:ext uri="{BB962C8B-B14F-4D97-AF65-F5344CB8AC3E}">
        <p14:creationId xmlns:p14="http://schemas.microsoft.com/office/powerpoint/2010/main" val="614442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instruct our compiler to use AVX SIMD</a:t>
            </a:r>
            <a:r>
              <a:rPr lang="en-US" baseline="0" dirty="0" smtClean="0"/>
              <a:t> instructions.  This uses the 256-bit </a:t>
            </a:r>
            <a:r>
              <a:rPr lang="en-US" baseline="0" dirty="0" err="1" smtClean="0"/>
              <a:t>ymm</a:t>
            </a:r>
            <a:r>
              <a:rPr lang="en-US" baseline="0" dirty="0" smtClean="0"/>
              <a:t> registers and requires the data to be 32-byte aligned.  SIMD instructions operate on four double-precision numbers in a single instruction.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that the compiler uses 4-way loop unrolling (not shown in this slide).</a:t>
            </a:r>
            <a:r>
              <a:rPr lang="en-US" baseline="0" dirty="0"/>
              <a:t> </a:t>
            </a:r>
            <a:r>
              <a:rPr lang="en-US" baseline="0" dirty="0" smtClean="0"/>
              <a:t> Hence, per loop iteration, 16 results are generated.  A minimum of 12 cycles per loop iterations are required on a Sandy Bridge architecture.  Therefore, the maximum FLOPS/s can be expressed as frequency (Hz) x 16 x 2 / 12.  Using a 2.2 GHz CPU, this yields 5.86 GFLOPS/s.</a:t>
            </a:r>
            <a:endParaRPr lang="en-US" dirty="0" smtClean="0"/>
          </a:p>
        </p:txBody>
      </p:sp>
      <p:sp>
        <p:nvSpPr>
          <p:cNvPr id="4" name="Slide Number Placeholder 3"/>
          <p:cNvSpPr>
            <a:spLocks noGrp="1"/>
          </p:cNvSpPr>
          <p:nvPr>
            <p:ph type="sldNum" sz="quarter" idx="10"/>
          </p:nvPr>
        </p:nvSpPr>
        <p:spPr/>
        <p:txBody>
          <a:bodyPr/>
          <a:lstStyle/>
          <a:p>
            <a:fld id="{2108887B-CEB8-4B81-97C2-F530BB174B11}" type="slidenum">
              <a:rPr lang="en-US" smtClean="0"/>
              <a:t>38</a:t>
            </a:fld>
            <a:endParaRPr lang="en-US"/>
          </a:p>
        </p:txBody>
      </p:sp>
    </p:spTree>
    <p:extLst>
      <p:ext uri="{BB962C8B-B14F-4D97-AF65-F5344CB8AC3E}">
        <p14:creationId xmlns:p14="http://schemas.microsoft.com/office/powerpoint/2010/main" val="148314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Yielding again improved performance when</a:t>
            </a:r>
            <a:r>
              <a:rPr lang="en-US" baseline="0" dirty="0" smtClean="0"/>
              <a:t> streaming from the L1 cache.  </a:t>
            </a:r>
          </a:p>
          <a:p>
            <a:endParaRPr lang="en-US" baseline="0" dirty="0" smtClean="0"/>
          </a:p>
          <a:p>
            <a:r>
              <a:rPr lang="en-US" baseline="0" dirty="0" smtClean="0"/>
              <a:t>Note that the measured maximum FLOPS/s for the vector triad is very close to the theoretical maximum of 5.86 GFLOPS/s for N ~ 512.  However, this is still far from the CPU’s peak FLOPS/s capabilities of 17.6 GFLOPS/s (per core !).  This is because the ratio of load/stores to flops is simply too high for the vector triad example.  You can find code examples on the internet, that will push the CPU to its limits, by operating on registers only.  Most scientific codes operate at only a fraction of the CPU’s peak performance, especially when using compiler-generated code.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39</a:t>
            </a:fld>
            <a:endParaRPr lang="en-US"/>
          </a:p>
        </p:txBody>
      </p:sp>
    </p:spTree>
    <p:extLst>
      <p:ext uri="{BB962C8B-B14F-4D97-AF65-F5344CB8AC3E}">
        <p14:creationId xmlns:p14="http://schemas.microsoft.com/office/powerpoint/2010/main" val="12119428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principle, when allocating</a:t>
            </a:r>
            <a:r>
              <a:rPr lang="en-US" baseline="0" dirty="0" smtClean="0"/>
              <a:t> memory in C/C++ using malloc or new, the pointer to the first element of the allocated data can contain any memory offset (expressed in bytes).  On modern CPUs, it is often beneficial for performance if that this offset is a multiple of 8, 16 or even 32 (see the vector triad example).  This is called memory alignment.  To create memory that is aligned on e.g. a 16-byte boundary, one can use the Posix function in the slide.  It is however also simple to do this by hand.  If a 16-byte aligned memory buffer is needed, allocate a buffer that is 15 bytes larger than desired, and create a new pointer to the first element for which the address is a multiple of 16.</a:t>
            </a:r>
          </a:p>
          <a:p>
            <a:endParaRPr lang="en-US" baseline="0" dirty="0" smtClean="0"/>
          </a:p>
          <a:p>
            <a:r>
              <a:rPr lang="en-US" baseline="0" dirty="0" smtClean="0"/>
              <a:t>Compilers usually already align data on 4 or 8-byte boundaries for performance.  One should especially pay attention to the alignment boundaries when SIMD instructions are needed.</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40</a:t>
            </a:fld>
            <a:endParaRPr lang="en-US"/>
          </a:p>
        </p:txBody>
      </p:sp>
    </p:spTree>
    <p:extLst>
      <p:ext uri="{BB962C8B-B14F-4D97-AF65-F5344CB8AC3E}">
        <p14:creationId xmlns:p14="http://schemas.microsoft.com/office/powerpoint/2010/main" val="8804978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case study one, we dealt with streaming data access and we investigated</a:t>
            </a:r>
            <a:r>
              <a:rPr lang="en-US" baseline="0" dirty="0" smtClean="0"/>
              <a:t> the influence of caching and SIMD instructions.  All access was linear</a:t>
            </a:r>
            <a:r>
              <a:rPr lang="en-US" dirty="0" smtClean="0"/>
              <a:t>.  </a:t>
            </a:r>
          </a:p>
          <a:p>
            <a:endParaRPr lang="en-US" dirty="0" smtClean="0"/>
          </a:p>
          <a:p>
            <a:r>
              <a:rPr lang="en-US" dirty="0" smtClean="0"/>
              <a:t>We</a:t>
            </a:r>
            <a:r>
              <a:rPr lang="en-US" baseline="0" dirty="0" smtClean="0"/>
              <a:t> will now consider a matrix-vector multiplication, where we focus on how we can store two dimensional data in memory, and how this choice affects performance.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41</a:t>
            </a:fld>
            <a:endParaRPr lang="en-US"/>
          </a:p>
        </p:txBody>
      </p:sp>
    </p:spTree>
    <p:extLst>
      <p:ext uri="{BB962C8B-B14F-4D97-AF65-F5344CB8AC3E}">
        <p14:creationId xmlns:p14="http://schemas.microsoft.com/office/powerpoint/2010/main" val="4216471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Multidimensional</a:t>
            </a:r>
            <a:r>
              <a:rPr lang="en-US" baseline="0" dirty="0" smtClean="0"/>
              <a:t> arrays need to be stored onto memory that is addressed in a linear fashion (using a single address).  Therefore, in the case of a matrix, we need to map the two-dimensional matrix onto the one-dimensional memory.  There are two natural possibilities to achieve this: row major ordering, in which consecutive elements on the same row are stored consecutively in memory, or the column major format, in which consecutive elements on the same column are stored consecutively in memory.</a:t>
            </a:r>
          </a:p>
          <a:p>
            <a:endParaRPr lang="en-US" baseline="0" dirty="0" smtClean="0"/>
          </a:p>
          <a:p>
            <a:r>
              <a:rPr lang="en-US" baseline="0" dirty="0" smtClean="0"/>
              <a:t>The brackets depict the cache lines.  When using a row major storage order, accessing element [0][0] will load all elements [0][0], [0][1], … [1][2] in cache (we assume that the first element starts on a cache line, this is generally not true).  Conversely, using a column major order, accessing the same element [0][0] will load elements [0][0], [1][0], …, [2][1] in cache.  Therefore, we should carefully construct any algorithms operating on matrices, in order to take maximum advantage of spatial locality.</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42</a:t>
            </a:fld>
            <a:endParaRPr lang="en-US"/>
          </a:p>
        </p:txBody>
      </p:sp>
    </p:spTree>
    <p:extLst>
      <p:ext uri="{BB962C8B-B14F-4D97-AF65-F5344CB8AC3E}">
        <p14:creationId xmlns:p14="http://schemas.microsoft.com/office/powerpoint/2010/main" val="2664533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column : row major order</a:t>
            </a:r>
          </a:p>
          <a:p>
            <a:r>
              <a:rPr lang="en-US" dirty="0" smtClean="0"/>
              <a:t>Right column: column major</a:t>
            </a:r>
            <a:r>
              <a:rPr lang="en-US" baseline="0" dirty="0" smtClean="0"/>
              <a:t> order</a:t>
            </a:r>
          </a:p>
          <a:p>
            <a:endParaRPr lang="en-US" baseline="0" dirty="0" smtClean="0"/>
          </a:p>
          <a:p>
            <a:r>
              <a:rPr lang="en-US" dirty="0" smtClean="0"/>
              <a:t>Note that we</a:t>
            </a:r>
            <a:r>
              <a:rPr lang="en-US" baseline="0" dirty="0" smtClean="0"/>
              <a:t> are still dealing with the same matrix, in a mathematical sense.  The only thing that differs is the order in which the elements are stored in memory.  This of course affects how we should calculate the offset to a certain element A(row)(col).</a:t>
            </a:r>
          </a:p>
          <a:p>
            <a:endParaRPr lang="en-US" baseline="0" dirty="0" smtClean="0"/>
          </a:p>
          <a:p>
            <a:r>
              <a:rPr lang="en-US" baseline="0" dirty="0" smtClean="0"/>
              <a:t>A row by row traversal of a matrix stored in column major format leads to </a:t>
            </a:r>
            <a:r>
              <a:rPr lang="en-US" b="1" baseline="0" dirty="0" smtClean="0"/>
              <a:t>strided memory access,</a:t>
            </a:r>
            <a:r>
              <a:rPr lang="en-US" b="0" baseline="0" dirty="0" smtClean="0"/>
              <a:t> the same is true for a column by column traversal when using the row major format.</a:t>
            </a:r>
            <a:endParaRPr lang="en-US" b="0" dirty="0"/>
          </a:p>
        </p:txBody>
      </p:sp>
      <p:sp>
        <p:nvSpPr>
          <p:cNvPr id="4" name="Slide Number Placeholder 3"/>
          <p:cNvSpPr>
            <a:spLocks noGrp="1"/>
          </p:cNvSpPr>
          <p:nvPr>
            <p:ph type="sldNum" sz="quarter" idx="10"/>
          </p:nvPr>
        </p:nvSpPr>
        <p:spPr/>
        <p:txBody>
          <a:bodyPr/>
          <a:lstStyle/>
          <a:p>
            <a:fld id="{2108887B-CEB8-4B81-97C2-F530BB174B11}" type="slidenum">
              <a:rPr lang="en-US" smtClean="0"/>
              <a:t>43</a:t>
            </a:fld>
            <a:endParaRPr lang="en-US"/>
          </a:p>
        </p:txBody>
      </p:sp>
    </p:spTree>
    <p:extLst>
      <p:ext uri="{BB962C8B-B14F-4D97-AF65-F5344CB8AC3E}">
        <p14:creationId xmlns:p14="http://schemas.microsoft.com/office/powerpoint/2010/main" val="1090542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consider a matrix-vector multiplication.</a:t>
            </a:r>
            <a:r>
              <a:rPr lang="en-US" baseline="0" dirty="0" smtClean="0"/>
              <a:t>  Algorithm A contains </a:t>
            </a:r>
            <a:r>
              <a:rPr lang="en-US" baseline="0" dirty="0" err="1" smtClean="0"/>
              <a:t>pseudocode</a:t>
            </a:r>
            <a:r>
              <a:rPr lang="en-US" baseline="0" dirty="0" smtClean="0"/>
              <a:t> for what is arguably the most natural way to implement this.  It corresponds to a row by row traversal of A (every element of A is accessed exactly once during the course of the algorithm).  Clearly, it is beneficial to use a row-major storage scheme for matrix A, when using algorithm A.  Vector x is loaded m times in a streaming </a:t>
            </a:r>
            <a:r>
              <a:rPr lang="en-US" baseline="0" dirty="0" smtClean="0"/>
              <a:t>fashion.  </a:t>
            </a:r>
            <a:r>
              <a:rPr lang="en-US" baseline="0" dirty="0" smtClean="0"/>
              <a:t>Each element of vector y is accessed to n times in the inner loop (in fact, the summation can be done in a register, and written to y[</a:t>
            </a:r>
            <a:r>
              <a:rPr lang="en-US" baseline="0" dirty="0" err="1" smtClean="0"/>
              <a:t>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44</a:t>
            </a:fld>
            <a:endParaRPr lang="en-US"/>
          </a:p>
        </p:txBody>
      </p:sp>
    </p:spTree>
    <p:extLst>
      <p:ext uri="{BB962C8B-B14F-4D97-AF65-F5344CB8AC3E}">
        <p14:creationId xmlns:p14="http://schemas.microsoft.com/office/powerpoint/2010/main" val="2697955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Many modifications to this design have been introduced to improve its performance.  The slide shows a simplified block diagram of a modern, cache-based microprocessor.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The </a:t>
            </a:r>
            <a:r>
              <a:rPr lang="en-US" b="1" baseline="0" dirty="0" smtClean="0"/>
              <a:t>CPU registers</a:t>
            </a:r>
            <a:r>
              <a:rPr lang="en-US" baseline="0" dirty="0" smtClean="0"/>
              <a:t>, typically divided in floating point and integer/general purpose registers, hold operands on which the instructions operate with almost no delay.  Modern CPUs have tens of registers of different width (64 bit, 128 bit, 256 bit) for different purposes.  The LD (load) and ST (store) units handle the data transfer from (cache) memory to the registers.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The </a:t>
            </a:r>
            <a:r>
              <a:rPr lang="en-US" b="1" baseline="0" dirty="0" smtClean="0"/>
              <a:t>arithmetic unit </a:t>
            </a:r>
            <a:r>
              <a:rPr lang="en-US" b="0" baseline="0" dirty="0" smtClean="0"/>
              <a:t>is</a:t>
            </a:r>
            <a:r>
              <a:rPr lang="en-US" baseline="0" dirty="0" smtClean="0"/>
              <a:t> also typically divided in floating point (FP add, FP multiply) and integer operations.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The </a:t>
            </a:r>
            <a:r>
              <a:rPr lang="en-US" b="1" baseline="0" dirty="0" smtClean="0"/>
              <a:t>instruction queues</a:t>
            </a:r>
            <a:r>
              <a:rPr lang="en-US" baseline="0" dirty="0" smtClean="0"/>
              <a:t> buffer and sort instructions.  They can prefetch new instructions from memory and change the order in which the instructions are executed (</a:t>
            </a:r>
            <a:r>
              <a:rPr lang="en-US" b="1" baseline="0" dirty="0" smtClean="0"/>
              <a:t>out-of-order execution</a:t>
            </a:r>
            <a:r>
              <a:rPr lang="en-US" baseline="0" dirty="0" smtClean="0"/>
              <a:t>, see further).</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The </a:t>
            </a:r>
            <a:r>
              <a:rPr lang="en-US" b="1" baseline="0" dirty="0" smtClean="0"/>
              <a:t>caches</a:t>
            </a:r>
            <a:r>
              <a:rPr lang="en-US" baseline="0" dirty="0" smtClean="0"/>
              <a:t> hold data and/or instructions that are (expected) to be (re-)used soon.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Note that this scheme depicts a single-core CPU.  Modern CPUs typically contain several cores, for which the cores typically share some of the components depicted here (e.g. the highest level cache).</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Note that “unified” denotes that the cache is used to store both data and instructions.  The L1 cache is usually separated in a data cache and instruction cache for improved performance.</a:t>
            </a:r>
          </a:p>
        </p:txBody>
      </p:sp>
      <p:sp>
        <p:nvSpPr>
          <p:cNvPr id="4" name="Slide Number Placeholder 3"/>
          <p:cNvSpPr>
            <a:spLocks noGrp="1"/>
          </p:cNvSpPr>
          <p:nvPr>
            <p:ph type="sldNum" sz="quarter" idx="10"/>
          </p:nvPr>
        </p:nvSpPr>
        <p:spPr/>
        <p:txBody>
          <a:bodyPr/>
          <a:lstStyle/>
          <a:p>
            <a:fld id="{2108887B-CEB8-4B81-97C2-F530BB174B11}" type="slidenum">
              <a:rPr lang="en-US" smtClean="0"/>
              <a:t>6</a:t>
            </a:fld>
            <a:endParaRPr lang="en-US"/>
          </a:p>
        </p:txBody>
      </p:sp>
    </p:spTree>
    <p:extLst>
      <p:ext uri="{BB962C8B-B14F-4D97-AF65-F5344CB8AC3E}">
        <p14:creationId xmlns:p14="http://schemas.microsoft.com/office/powerpoint/2010/main" val="42069232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second, equally</a:t>
            </a:r>
            <a:r>
              <a:rPr lang="en-US" baseline="0" dirty="0" smtClean="0"/>
              <a:t> valid algorithm for the matrix-vector product can be obtained by exchanging the two for-loops, giving rise to a column by column traversal of matrix A (algorithm B).  When using algorithm B, it is beneficial for performance to use a column-major storage for matrix A, as this will lead to linear access.  Also, the access patterns of y and x are interchanged.  The attentive reader may notice that it is no longer possible to accumulate the intermediate values of y[</a:t>
            </a:r>
            <a:r>
              <a:rPr lang="en-US" baseline="0" dirty="0" err="1" smtClean="0"/>
              <a:t>i</a:t>
            </a:r>
            <a:r>
              <a:rPr lang="en-US" baseline="0" dirty="0" smtClean="0"/>
              <a:t>] in the inner loop in a register.</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45</a:t>
            </a:fld>
            <a:endParaRPr lang="en-US"/>
          </a:p>
        </p:txBody>
      </p:sp>
    </p:spTree>
    <p:extLst>
      <p:ext uri="{BB962C8B-B14F-4D97-AF65-F5344CB8AC3E}">
        <p14:creationId xmlns:p14="http://schemas.microsoft.com/office/powerpoint/2010/main" val="26979552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46</a:t>
            </a:fld>
            <a:endParaRPr lang="en-US"/>
          </a:p>
        </p:txBody>
      </p:sp>
    </p:spTree>
    <p:extLst>
      <p:ext uri="{BB962C8B-B14F-4D97-AF65-F5344CB8AC3E}">
        <p14:creationId xmlns:p14="http://schemas.microsoft.com/office/powerpoint/2010/main" val="3323082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 example shows</a:t>
            </a:r>
            <a:r>
              <a:rPr lang="en-US" baseline="0" dirty="0" smtClean="0"/>
              <a:t> the matrix initialization code, with A(</a:t>
            </a:r>
            <a:r>
              <a:rPr lang="en-US" baseline="0" dirty="0" err="1" smtClean="0"/>
              <a:t>i</a:t>
            </a:r>
            <a:r>
              <a:rPr lang="en-US" baseline="0" dirty="0" smtClean="0"/>
              <a:t>, j) = </a:t>
            </a:r>
            <a:r>
              <a:rPr lang="en-US" baseline="0" dirty="0" err="1" smtClean="0"/>
              <a:t>i</a:t>
            </a:r>
            <a:r>
              <a:rPr lang="en-US" baseline="0" dirty="0" smtClean="0"/>
              <a:t>*j where A is stored in column-major format.</a:t>
            </a:r>
          </a:p>
          <a:p>
            <a:endParaRPr lang="en-US" baseline="0" dirty="0" smtClean="0"/>
          </a:p>
          <a:p>
            <a:r>
              <a:rPr lang="en-US" baseline="0" dirty="0" smtClean="0"/>
              <a:t>The lower-left box shows the implementation for algorithm A (row by row traversal).  This gives rise to a </a:t>
            </a:r>
            <a:r>
              <a:rPr lang="en-US" baseline="0" dirty="0" err="1" smtClean="0"/>
              <a:t>strided</a:t>
            </a:r>
            <a:r>
              <a:rPr lang="en-US" baseline="0" dirty="0" smtClean="0"/>
              <a:t>-m memory access pattern for A in the inner loop.  The inner loop consists of two loads and two FLOPS.  Note that the “temp” variable can be kept in register during the execution of the inner loop and that only m writes (to y) are performed in the outer loop.  This is an advantage of algorithm A.</a:t>
            </a:r>
          </a:p>
          <a:p>
            <a:endParaRPr lang="en-US" baseline="0" dirty="0" smtClean="0"/>
          </a:p>
          <a:p>
            <a:r>
              <a:rPr lang="en-US" baseline="0" dirty="0" smtClean="0"/>
              <a:t>The lower-right box shows the implementation for algorithm B (column by column traversal), giving rise to a linear memory access pattern for A.  The inner loops consists of two loads, two FLOPS and one store.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47</a:t>
            </a:fld>
            <a:endParaRPr lang="en-US"/>
          </a:p>
        </p:txBody>
      </p:sp>
    </p:spTree>
    <p:extLst>
      <p:ext uri="{BB962C8B-B14F-4D97-AF65-F5344CB8AC3E}">
        <p14:creationId xmlns:p14="http://schemas.microsoft.com/office/powerpoint/2010/main" val="6232253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take a closer</a:t>
            </a:r>
            <a:r>
              <a:rPr lang="en-US" baseline="0" dirty="0" smtClean="0"/>
              <a:t> look at the expected performance for both algorithms, when the matrix A is stored in </a:t>
            </a:r>
            <a:r>
              <a:rPr lang="en-US" b="1" baseline="0" dirty="0" smtClean="0"/>
              <a:t>column major format</a:t>
            </a:r>
            <a:r>
              <a:rPr lang="en-US" baseline="0" dirty="0" smtClean="0"/>
              <a:t> (strided memory access).</a:t>
            </a:r>
          </a:p>
          <a:p>
            <a:endParaRPr lang="en-US" baseline="0" dirty="0" smtClean="0"/>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baseline="0" dirty="0" smtClean="0"/>
              <a:t>Regime 1</a:t>
            </a:r>
            <a:r>
              <a:rPr lang="en-US" baseline="0" dirty="0" smtClean="0"/>
              <a:t>: The matrix A is small enough to completely fit in cache.  If matrix A is already in cache prior to the matrix-vector product execution (because of e.g. a previous operation on matrix A), every element access is a cache hit for both algorithm A and B.  In case matrix A is yet not in cache, every cache miss will result in the retrieval of a complete cache line.  This cache line contains other elements of matrix A as well, which will lead to future cache hits. In case of a typical cache size of 64 bytes (8 doubles), this means that a every cache miss is followed by future 7 cache hits on average.  A cache miss will generally not lead to the eviction of a cache line containing elements of matrix A, in case the least recently used (LRU) eviction strategy is used.  This discussion is true for both algorithms A and B, i.e. independent of how the elements are accessed.</a:t>
            </a:r>
          </a:p>
          <a:p>
            <a:pPr marL="171450" indent="-171450">
              <a:buFont typeface="Arial" pitchFamily="34" charset="0"/>
              <a:buChar char="•"/>
            </a:pPr>
            <a:r>
              <a:rPr lang="en-US" b="1" baseline="0" dirty="0" smtClean="0"/>
              <a:t>Regime 2:</a:t>
            </a:r>
            <a:r>
              <a:rPr lang="en-US" baseline="0" dirty="0" smtClean="0"/>
              <a:t> The matrix is too large to completely fit in cache, however, the number of columns is smaller than the number of cache lines.  </a:t>
            </a:r>
          </a:p>
          <a:p>
            <a:pPr marL="628650" lvl="1" indent="-171450">
              <a:buFont typeface="Arial" pitchFamily="34" charset="0"/>
              <a:buChar char="•"/>
            </a:pPr>
            <a:r>
              <a:rPr lang="en-US" baseline="0" dirty="0" smtClean="0"/>
              <a:t>Algorithm B results in streaming memory access for matrix A.  In case of a cache miss, a complete cache line will be retrieved from memory.  The next few memory accesses are located in the same cache line and will therefore a hit.  In case of a typical cache size of 64 bytes (8 doubles), this means that a cache miss is followed by 7 cache hits.  </a:t>
            </a:r>
          </a:p>
          <a:p>
            <a:pPr marL="628650" lvl="1" indent="-171450">
              <a:buFont typeface="Arial" pitchFamily="34" charset="0"/>
              <a:buChar char="•"/>
            </a:pPr>
            <a:r>
              <a:rPr lang="en-US" baseline="0" dirty="0" smtClean="0"/>
              <a:t>Algorithm A exhibits strided memory access.  When traversing the first row of matrix A, every access will be cache miss (assume no part of A is present in the cache a priori).  However, because the number of columns of matrix A is smaller than the available number of cache lines, all cache lines that are retrieved during the traversal of the first row will reside in cache.  This will lead to a large number of cache hits during the traversal of subsequent rows.  Therefore, algorithms A and B will behave similarly.</a:t>
            </a:r>
          </a:p>
          <a:p>
            <a:pPr marL="171450" lvl="0" indent="-171450">
              <a:buFont typeface="Arial" pitchFamily="34" charset="0"/>
              <a:buChar char="•"/>
            </a:pPr>
            <a:r>
              <a:rPr lang="en-US" b="1" baseline="0" dirty="0" smtClean="0"/>
              <a:t>Regime 3:</a:t>
            </a:r>
            <a:r>
              <a:rPr lang="en-US" baseline="0" dirty="0" smtClean="0"/>
              <a:t> The number of columns is larger than the number of cache lines.</a:t>
            </a:r>
          </a:p>
          <a:p>
            <a:pPr marL="628650" lvl="1" indent="-171450">
              <a:buFont typeface="Arial" pitchFamily="34" charset="0"/>
              <a:buChar char="•"/>
            </a:pPr>
            <a:r>
              <a:rPr lang="en-US" baseline="0" dirty="0" smtClean="0"/>
              <a:t>Algorithm B: same as regime 2.</a:t>
            </a:r>
          </a:p>
          <a:p>
            <a:pPr marL="628650" lvl="1" indent="-171450">
              <a:buFont typeface="Arial" pitchFamily="34" charset="0"/>
              <a:buChar char="•"/>
            </a:pPr>
            <a:r>
              <a:rPr lang="en-US" baseline="0" dirty="0" smtClean="0"/>
              <a:t>Algorithm A: During the traversal of the first row, cache lines will be retrieved from memory.  When all cache lines in cache are occupied (before the end of the first row!), cache lines containing elements of A will be evicted.  Since these are typically the least recently used cache lines, this will lead to the eviction of elements from matrix A, that will be accessed during the subsequent row traversals.  Every element access is therefore a miss. Assuming that a cache line contains 8 elements, this means that every cache line is effectively loaded 8 times. This scenario corresponds to a huge waste of bandwidth.</a:t>
            </a:r>
            <a:endParaRPr lang="en-US" baseline="0" dirty="0"/>
          </a:p>
        </p:txBody>
      </p:sp>
      <p:sp>
        <p:nvSpPr>
          <p:cNvPr id="4" name="Slide Number Placeholder 3"/>
          <p:cNvSpPr>
            <a:spLocks noGrp="1"/>
          </p:cNvSpPr>
          <p:nvPr>
            <p:ph type="sldNum" sz="quarter" idx="10"/>
          </p:nvPr>
        </p:nvSpPr>
        <p:spPr/>
        <p:txBody>
          <a:bodyPr/>
          <a:lstStyle/>
          <a:p>
            <a:fld id="{2108887B-CEB8-4B81-97C2-F530BB174B11}" type="slidenum">
              <a:rPr lang="en-US" smtClean="0"/>
              <a:t>48</a:t>
            </a:fld>
            <a:endParaRPr lang="en-US"/>
          </a:p>
        </p:txBody>
      </p:sp>
    </p:spTree>
    <p:extLst>
      <p:ext uri="{BB962C8B-B14F-4D97-AF65-F5344CB8AC3E}">
        <p14:creationId xmlns:p14="http://schemas.microsoft.com/office/powerpoint/2010/main" val="622936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closer look at regime 2.  During the first row traversal, the cache is sufficiently large to contain all cache lines that contain the elements on the first row of matrix A.  These cache lines also contain a lot of elements on the subsequent rows, leading to a behavior that is comparable to linear memory access, and hence, a similar performance.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49</a:t>
            </a:fld>
            <a:endParaRPr lang="en-US"/>
          </a:p>
        </p:txBody>
      </p:sp>
    </p:spTree>
    <p:extLst>
      <p:ext uri="{BB962C8B-B14F-4D97-AF65-F5344CB8AC3E}">
        <p14:creationId xmlns:p14="http://schemas.microsoft.com/office/powerpoint/2010/main" val="21960925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use </a:t>
            </a:r>
            <a:r>
              <a:rPr lang="en-US" dirty="0" err="1" smtClean="0"/>
              <a:t>valgrind</a:t>
            </a:r>
            <a:r>
              <a:rPr lang="en-US" baseline="0" dirty="0" smtClean="0"/>
              <a:t> to simulate the cache behavior.  We only focus on the L1 cache hit ratio.  The L1 cache in this example is a 32 Kbyte cache (can hold 4096 doubles) and a cache line contains 8 doubles.</a:t>
            </a:r>
          </a:p>
          <a:p>
            <a:endParaRPr lang="en-US" baseline="0" dirty="0" smtClean="0"/>
          </a:p>
          <a:p>
            <a:pPr marL="171450" indent="-171450">
              <a:buFont typeface="Arial" pitchFamily="34" charset="0"/>
              <a:buChar char="•"/>
            </a:pPr>
            <a:r>
              <a:rPr lang="en-US" b="1" baseline="0" dirty="0" smtClean="0"/>
              <a:t>Regime 1</a:t>
            </a:r>
            <a:r>
              <a:rPr lang="en-US" baseline="0" dirty="0" smtClean="0"/>
              <a:t>: Both algorithms A and B have zero cache misses (matrix A was preloaded in the cache).</a:t>
            </a:r>
          </a:p>
          <a:p>
            <a:pPr marL="171450" indent="-171450">
              <a:buFont typeface="Arial" pitchFamily="34" charset="0"/>
              <a:buChar char="•"/>
            </a:pPr>
            <a:r>
              <a:rPr lang="en-US" b="1" baseline="0" dirty="0" smtClean="0"/>
              <a:t>Regime 2:</a:t>
            </a:r>
            <a:r>
              <a:rPr lang="en-US" baseline="0" dirty="0" smtClean="0"/>
              <a:t> Both algorithms A and B have similar cache miss ratio.  If we look at matrix A only, we would expect a miss ratio of 12.5% (for every miss, there are 7 cache hits).  However, the percentages also contain the read accesses to vector x.  Vector x is accessed many times and is therefore kept in cache at all times, resulting in a lower hit ratio.  Explaining the precise percentages is a complicated matter, as this depends on how the cache lines occupied by x (and also vector y for writing !) conflict with the ones from matrix A.  The fact that algorithm A leads to a higher FLOPS/s despite it higher L1 miss ratio is because the algorithm was implemented keeping writes to y[</a:t>
            </a:r>
            <a:r>
              <a:rPr lang="en-US" baseline="0" dirty="0" err="1" smtClean="0"/>
              <a:t>i</a:t>
            </a:r>
            <a:r>
              <a:rPr lang="en-US" baseline="0" dirty="0" smtClean="0"/>
              <a:t>] in register (using the “temp” variable) during the inner loop.</a:t>
            </a:r>
          </a:p>
          <a:p>
            <a:pPr marL="171450" indent="-171450">
              <a:buFont typeface="Arial" pitchFamily="34" charset="0"/>
              <a:buChar char="•"/>
            </a:pPr>
            <a:r>
              <a:rPr lang="en-US" b="1" baseline="0" dirty="0" smtClean="0"/>
              <a:t>Regime 3:</a:t>
            </a:r>
            <a:r>
              <a:rPr lang="en-US" baseline="0" dirty="0" smtClean="0"/>
              <a:t> For algorithm B, there is no difference in miss ratio, compared to regime 2.  Algorithm A however, has a drastically higher L1 miss ratio and hence a reduced performance.  Every access to element A is a miss, whereas every access to element x is a hit, yielding a percentage around 50%.</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We also observe “strange” behavior for a 256x256 matrix for algorithm A.  This corresponds to regime 2, however, the miss ratio suddenly increases to 50%.  When slightly deviating from these dimensions, e.g. 252 x 252, we again observe “normal’ hit ratios.  This is explained in the next slide.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50</a:t>
            </a:fld>
            <a:endParaRPr lang="en-US"/>
          </a:p>
        </p:txBody>
      </p:sp>
    </p:spTree>
    <p:extLst>
      <p:ext uri="{BB962C8B-B14F-4D97-AF65-F5344CB8AC3E}">
        <p14:creationId xmlns:p14="http://schemas.microsoft.com/office/powerpoint/2010/main" val="30913984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is that every second </a:t>
            </a:r>
            <a:r>
              <a:rPr lang="en-US" baseline="0" dirty="0" smtClean="0"/>
              <a:t>element on the same row is mapped to the same </a:t>
            </a:r>
            <a:r>
              <a:rPr lang="en-US" b="1" baseline="0" dirty="0" smtClean="0"/>
              <a:t>cache index</a:t>
            </a:r>
            <a:r>
              <a:rPr lang="en-US" baseline="0" dirty="0" smtClean="0"/>
              <a:t>, because of the specific dimensions of the matrix.  Because the cache is 8-way set associative, the cache is capable of storing the cache lines that contain the first 16 elements on the same row.  However, accessing the 17</a:t>
            </a:r>
            <a:r>
              <a:rPr lang="en-US" baseline="30000" dirty="0" smtClean="0"/>
              <a:t>th</a:t>
            </a:r>
            <a:r>
              <a:rPr lang="en-US" baseline="0" dirty="0" smtClean="0"/>
              <a:t> element will lead to the eviction of the cache line that contains the first element.  Therefore, a large portion of the cache is effectively not used.  This phenomenon is called </a:t>
            </a:r>
            <a:r>
              <a:rPr lang="en-US" b="1" baseline="0" dirty="0" smtClean="0"/>
              <a:t>cache trashing</a:t>
            </a:r>
            <a:r>
              <a:rPr lang="en-US" baseline="0" dirty="0" smtClean="0"/>
              <a:t>.  Cache trashing can occur when strided memory access leads to the rapid loading and eviction of cache lines.  It is a consequence of the limited associativity of a cache.  As a general rule of thumb, one should avoid strided memory access with an offset that is a power of 2.</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51</a:t>
            </a:fld>
            <a:endParaRPr lang="en-US"/>
          </a:p>
        </p:txBody>
      </p:sp>
    </p:spTree>
    <p:extLst>
      <p:ext uri="{BB962C8B-B14F-4D97-AF65-F5344CB8AC3E}">
        <p14:creationId xmlns:p14="http://schemas.microsoft.com/office/powerpoint/2010/main" val="16398495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turn our attention to the case of a matrix-matrix multiplication.  The</a:t>
            </a:r>
            <a:r>
              <a:rPr lang="en-US" baseline="0" dirty="0" smtClean="0"/>
              <a:t> biggest difference between the matrix-matrix multiplication and e.g. the matrix-vector multiplication, is that the computational complexity for a matrix-matrix multiplication is O(n*m*p) (hence O(N</a:t>
            </a:r>
            <a:r>
              <a:rPr lang="en-US" baseline="30000" dirty="0" smtClean="0"/>
              <a:t>3</a:t>
            </a:r>
            <a:r>
              <a:rPr lang="en-US" baseline="0" dirty="0" smtClean="0"/>
              <a:t>) for square matrices), while the memory complexity is only O(n*m + m*p + p*n) (hence O(N</a:t>
            </a:r>
            <a:r>
              <a:rPr lang="en-US" baseline="30000" dirty="0" smtClean="0"/>
              <a:t>2</a:t>
            </a:r>
            <a:r>
              <a:rPr lang="en-US" baseline="0" dirty="0" smtClean="0"/>
              <a:t>) for square matrices).  This means that every element of each matrix is read from or written to many times during the execution of the algorithm.  This in contrast to the vector triad (streaming memory access) and the matrix-vector product (also streaming access for the matrix) where the elements are used only once.  (Note that in the case of the matrix-vector product, the elements of the vector were also accessed multiple times).  Because in the matrix-matrix product, every element is accessed many times, it is of the utmost importance that consecutive accesses exhibit temporal locality in order to optimize the cache hit ratio and hence improve performance.  In general, one should always consider cache behavior in the case the computational complexity is higher than the memory complexity (reuse of data).</a:t>
            </a:r>
          </a:p>
          <a:p>
            <a:endParaRPr lang="en-US" baseline="0" dirty="0" smtClean="0"/>
          </a:p>
          <a:p>
            <a:r>
              <a:rPr lang="en-US" baseline="0" dirty="0" smtClean="0"/>
              <a:t>In the next few slides, we first focus our attention on spatial locality (linear memory access).  Once we have obtained an algorithm that exhibits good spatial locality, we will focus on the temporal locality.</a:t>
            </a:r>
          </a:p>
          <a:p>
            <a:endParaRPr lang="en-US" dirty="0" smtClean="0"/>
          </a:p>
          <a:p>
            <a:r>
              <a:rPr lang="en-US" dirty="0" smtClean="0"/>
              <a:t>Algorithm A is essentially</a:t>
            </a:r>
            <a:r>
              <a:rPr lang="en-US" baseline="0" dirty="0" smtClean="0"/>
              <a:t> the most intuitive way of implementing the matrix-matrix product.  It corresponds to the order in which you would probably to these calculations by hand.   </a:t>
            </a:r>
            <a:r>
              <a:rPr lang="en-US" dirty="0" smtClean="0"/>
              <a:t>Algorithm</a:t>
            </a:r>
            <a:r>
              <a:rPr lang="en-US" baseline="0" dirty="0" smtClean="0"/>
              <a:t> A lead to the logical data access pattern at the bottom of the slide.  Note that in order not to clutter the image too much, we show the computation for a single row of C only (i.e., the two inner for loops).</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53</a:t>
            </a:fld>
            <a:endParaRPr lang="en-US"/>
          </a:p>
        </p:txBody>
      </p:sp>
    </p:spTree>
    <p:extLst>
      <p:ext uri="{BB962C8B-B14F-4D97-AF65-F5344CB8AC3E}">
        <p14:creationId xmlns:p14="http://schemas.microsoft.com/office/powerpoint/2010/main" val="35817617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 matter whether we use the row major or column major storage format to store the matrices, we always have </a:t>
            </a:r>
            <a:r>
              <a:rPr lang="en-US" baseline="0" dirty="0" err="1" smtClean="0"/>
              <a:t>strided</a:t>
            </a:r>
            <a:r>
              <a:rPr lang="en-US" baseline="0" dirty="0" smtClean="0"/>
              <a:t> memory access in one of the matrices for algorithm A.</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assume from this point on that all matrices are stored in </a:t>
            </a:r>
            <a:r>
              <a:rPr lang="en-US" b="1" baseline="0" dirty="0" smtClean="0"/>
              <a:t>a row-major format. </a:t>
            </a:r>
            <a:r>
              <a:rPr lang="en-US" baseline="0" dirty="0" smtClean="0"/>
              <a:t>The question is now, can we find a matrix-matrix implementation that has linear memory access for all matrices?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By looking at the definition, we can see that using index k in the inner loop (as in Algorithm A) will lead to </a:t>
            </a:r>
            <a:r>
              <a:rPr lang="en-US" baseline="0" dirty="0" err="1" smtClean="0"/>
              <a:t>strided</a:t>
            </a:r>
            <a:r>
              <a:rPr lang="en-US" baseline="0" dirty="0" smtClean="0"/>
              <a:t> memory access in matrix B.  Similarly, using index </a:t>
            </a:r>
            <a:r>
              <a:rPr lang="en-US" baseline="0" dirty="0" err="1" smtClean="0"/>
              <a:t>i</a:t>
            </a:r>
            <a:r>
              <a:rPr lang="en-US" baseline="0" dirty="0" smtClean="0"/>
              <a:t> in the inner loop will lead to </a:t>
            </a:r>
            <a:r>
              <a:rPr lang="en-US" baseline="0" dirty="0" err="1" smtClean="0"/>
              <a:t>strided</a:t>
            </a:r>
            <a:r>
              <a:rPr lang="en-US" baseline="0" dirty="0" smtClean="0"/>
              <a:t>-memory access in both matrix C and matrix A.  Therefore, the only possibility left is to choose index j in the inner loop.</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54</a:t>
            </a:fld>
            <a:endParaRPr lang="en-US"/>
          </a:p>
        </p:txBody>
      </p:sp>
    </p:spTree>
    <p:extLst>
      <p:ext uri="{BB962C8B-B14F-4D97-AF65-F5344CB8AC3E}">
        <p14:creationId xmlns:p14="http://schemas.microsoft.com/office/powerpoint/2010/main" val="2031485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we still assume that A, B and C are stored in </a:t>
            </a:r>
            <a:r>
              <a:rPr lang="en-US" b="1" baseline="0" dirty="0" smtClean="0"/>
              <a:t>row-major format</a:t>
            </a:r>
            <a:r>
              <a:rPr lang="en-US" baseline="0" dirty="0" smtClean="0"/>
              <a:t>).</a:t>
            </a:r>
            <a:endParaRPr lang="en-US" dirty="0" smtClean="0"/>
          </a:p>
          <a:p>
            <a:endParaRPr lang="en-US" dirty="0" smtClean="0"/>
          </a:p>
          <a:p>
            <a:r>
              <a:rPr lang="en-US" dirty="0" smtClean="0"/>
              <a:t>In algorithm B, we have put index j in the inner loop</a:t>
            </a:r>
            <a:r>
              <a:rPr lang="en-US" baseline="0" dirty="0" smtClean="0"/>
              <a:t> and index k in the outer loop.  Depicted is the logical data access pattern for this algorithm.  Note that we have indeed linear memory access for all matrices in the inner loop.  However, in the middle loop however, we still have </a:t>
            </a:r>
            <a:r>
              <a:rPr lang="en-US" baseline="0" dirty="0" err="1" smtClean="0"/>
              <a:t>strided</a:t>
            </a:r>
            <a:r>
              <a:rPr lang="en-US" baseline="0" dirty="0" smtClean="0"/>
              <a:t>-memory access for matrix A.  This will lead to cache misses (assuming that the matrices are not too small).  Note that algorithm B is therefore already a huge improvement compared to algorithm A.</a:t>
            </a:r>
          </a:p>
          <a:p>
            <a:endParaRPr lang="en-US" baseline="0" dirty="0" smtClean="0"/>
          </a:p>
          <a:p>
            <a:r>
              <a:rPr lang="en-US" baseline="0" dirty="0" smtClean="0"/>
              <a:t>Note that strictly speaking, the access pattern of matrix B is also strided.  However, because of repeated accesses to the same row of B in the middle and inner loop, this will likely not result in cache misses, unless the matrix dimensions are so high that keeping a complete row of B in cache is not feasible.  More importantly, the memory access pattern to matrix C is streaming in the middle and the inner loop.  This will lead to a write-miss every time a cache line is crossed in matrix C.  Because of the write-allocate cache strategy of most caches, a write-miss is usually more expensive than a read-miss.  This is because the cache is used twice: once for retrieving a new cache line, and once for updating the corresponding value.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55</a:t>
            </a:fld>
            <a:endParaRPr lang="en-US"/>
          </a:p>
        </p:txBody>
      </p:sp>
    </p:spTree>
    <p:extLst>
      <p:ext uri="{BB962C8B-B14F-4D97-AF65-F5344CB8AC3E}">
        <p14:creationId xmlns:p14="http://schemas.microsoft.com/office/powerpoint/2010/main" val="3581761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communications, the latency is sometimes</a:t>
            </a:r>
            <a:r>
              <a:rPr lang="en-US" baseline="0" dirty="0" smtClean="0"/>
              <a:t> defined as “the time to send an zero-sized message”.</a:t>
            </a:r>
          </a:p>
          <a:p>
            <a:endParaRPr lang="en-US" dirty="0" smtClean="0"/>
          </a:p>
          <a:p>
            <a:r>
              <a:rPr lang="en-US" dirty="0" smtClean="0"/>
              <a:t>DP = double</a:t>
            </a:r>
            <a:r>
              <a:rPr lang="en-US" baseline="0" dirty="0" smtClean="0"/>
              <a:t> precision (8 bytes), SP = single precision (4 bytes)</a:t>
            </a:r>
            <a:endParaRPr lang="en-US" dirty="0" smtClean="0"/>
          </a:p>
          <a:p>
            <a:endParaRPr lang="en-US" dirty="0" smtClean="0"/>
          </a:p>
          <a:p>
            <a:r>
              <a:rPr lang="en-US" dirty="0" smtClean="0"/>
              <a:t>Note that for computations that do not rely</a:t>
            </a:r>
            <a:r>
              <a:rPr lang="en-US" baseline="0" dirty="0" smtClean="0"/>
              <a:t> on floating-point arithmetic (e.g. a database), </a:t>
            </a:r>
            <a:r>
              <a:rPr lang="en-US" b="1" baseline="0" dirty="0" smtClean="0"/>
              <a:t>MIPS (Millions of Instructions Per Second)</a:t>
            </a:r>
            <a:r>
              <a:rPr lang="en-US" baseline="0" dirty="0" smtClean="0"/>
              <a:t> is a more appropriate way to measure CPU performance.  The instructions per second is the product of the clock frequency (Hz) and the number of instructions per clock cycle (typically value ranges between 1 and 4).</a:t>
            </a:r>
          </a:p>
          <a:p>
            <a:endParaRPr lang="en-US" baseline="0" dirty="0" smtClean="0"/>
          </a:p>
          <a:p>
            <a:r>
              <a:rPr lang="en-US" baseline="0" dirty="0" smtClean="0"/>
              <a:t>The numbers provided in this slide are for the Intel Sandy Bridge architecture.  The level 2 cache has a latency of 12 cycles and a bandwidth of 32 bytes / cycle.  The level 3 cache has a latency of 26-31 cycles and a bandwidth of 32 bytes / cycle.  The level 3 cache however, is shared between the different cores in a multi core CPU.</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7</a:t>
            </a:fld>
            <a:endParaRPr lang="en-US"/>
          </a:p>
        </p:txBody>
      </p:sp>
    </p:spTree>
    <p:extLst>
      <p:ext uri="{BB962C8B-B14F-4D97-AF65-F5344CB8AC3E}">
        <p14:creationId xmlns:p14="http://schemas.microsoft.com/office/powerpoint/2010/main" val="39006011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a:t>
            </a:r>
            <a:r>
              <a:rPr lang="en-US" baseline="0" dirty="0" smtClean="0"/>
              <a:t> that we still assume that A, B and C are stored in </a:t>
            </a:r>
            <a:r>
              <a:rPr lang="en-US" b="1" baseline="0" dirty="0" smtClean="0"/>
              <a:t>row-major format</a:t>
            </a:r>
            <a:r>
              <a:rPr lang="en-US" baseline="0" dirty="0" smtClean="0"/>
              <a:t>).</a:t>
            </a:r>
            <a:endParaRPr lang="en-US" dirty="0" smtClean="0"/>
          </a:p>
          <a:p>
            <a:endParaRPr lang="en-US" dirty="0" smtClean="0"/>
          </a:p>
          <a:p>
            <a:r>
              <a:rPr lang="en-US" dirty="0" smtClean="0"/>
              <a:t>Algorithm C is our third</a:t>
            </a:r>
            <a:r>
              <a:rPr lang="en-US" baseline="0" dirty="0" smtClean="0"/>
              <a:t> try in which index j is still the inner loop, but where index </a:t>
            </a:r>
            <a:r>
              <a:rPr lang="en-US" baseline="0" dirty="0" err="1" smtClean="0"/>
              <a:t>i</a:t>
            </a:r>
            <a:r>
              <a:rPr lang="en-US" baseline="0" dirty="0" smtClean="0"/>
              <a:t> is taken as the outer loop.  Similar to algorithm B, we have linear memory access in the inner loop for matrix A.  Moreover, the access pattern of matrix C has improved.  If we can assume that a complete row of C can be kept in cache, the number of write-misses is significantly reduced.  Therefore, algorithm C has the best ordering of for loops.</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56</a:t>
            </a:fld>
            <a:endParaRPr lang="en-US"/>
          </a:p>
        </p:txBody>
      </p:sp>
    </p:spTree>
    <p:extLst>
      <p:ext uri="{BB962C8B-B14F-4D97-AF65-F5344CB8AC3E}">
        <p14:creationId xmlns:p14="http://schemas.microsoft.com/office/powerpoint/2010/main" val="35817617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turn our attention to the temporal</a:t>
            </a:r>
            <a:r>
              <a:rPr lang="en-US" baseline="0" dirty="0" smtClean="0"/>
              <a:t> locality issue.  As mentioned before, every element is read from or written to several times during the execution of the matrix-matrix product.   The goal is to keep subsequent accesses to the same element close in time, to that the algorithm can benefit from temporal locality.  If the three matrices would fit in cache, we would have perfect temporal locality.  Therefore, we reformulate the complete matrix-matrix product as a sequence of smaller matrix-matrix products of size </a:t>
            </a:r>
            <a:r>
              <a:rPr lang="en-US" baseline="0" dirty="0" err="1" smtClean="0"/>
              <a:t>bxb</a:t>
            </a:r>
            <a:r>
              <a:rPr lang="en-US" baseline="0" dirty="0" smtClean="0"/>
              <a:t> (where b is small enough such that 3b</a:t>
            </a:r>
            <a:r>
              <a:rPr lang="en-US" baseline="30000" dirty="0" smtClean="0"/>
              <a:t>2</a:t>
            </a:r>
            <a:r>
              <a:rPr lang="en-US" baseline="0" dirty="0" smtClean="0"/>
              <a:t> elements fit in cache – in fact a slightly larger b can be used as well while maintaining good performance).  This leads to the blocked algorithm depicted in the slide.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57</a:t>
            </a:fld>
            <a:endParaRPr lang="en-US"/>
          </a:p>
        </p:txBody>
      </p:sp>
    </p:spTree>
    <p:extLst>
      <p:ext uri="{BB962C8B-B14F-4D97-AF65-F5344CB8AC3E}">
        <p14:creationId xmlns:p14="http://schemas.microsoft.com/office/powerpoint/2010/main" val="20393931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Algorithm D contains the </a:t>
            </a:r>
            <a:r>
              <a:rPr lang="en-US" dirty="0" err="1" smtClean="0"/>
              <a:t>pseudocode</a:t>
            </a:r>
            <a:r>
              <a:rPr lang="en-US" dirty="0" smtClean="0"/>
              <a:t> for the blocked matrix-matrix product.  Note that e.g. </a:t>
            </a:r>
            <a:r>
              <a:rPr lang="en-US" dirty="0" err="1" smtClean="0"/>
              <a:t>blockC</a:t>
            </a:r>
            <a:r>
              <a:rPr lang="en-US" dirty="0" smtClean="0"/>
              <a:t>(bi,</a:t>
            </a:r>
            <a:r>
              <a:rPr lang="en-US" baseline="0" dirty="0" smtClean="0"/>
              <a:t> </a:t>
            </a:r>
            <a:r>
              <a:rPr lang="en-US" baseline="0" dirty="0" err="1" smtClean="0"/>
              <a:t>bj</a:t>
            </a:r>
            <a:r>
              <a:rPr lang="en-US" baseline="0" dirty="0" smtClean="0"/>
              <a:t>) refers to a </a:t>
            </a:r>
            <a:r>
              <a:rPr lang="en-US" baseline="0" dirty="0" err="1" smtClean="0"/>
              <a:t>bxb</a:t>
            </a:r>
            <a:r>
              <a:rPr lang="en-US" baseline="0" dirty="0" smtClean="0"/>
              <a:t> block of matrix C and that therefore, three additional for loops are needed (not shown in algorithm D) to multiply the </a:t>
            </a:r>
            <a:r>
              <a:rPr lang="en-US" baseline="0" dirty="0" err="1" smtClean="0"/>
              <a:t>bxb</a:t>
            </a:r>
            <a:r>
              <a:rPr lang="en-US" baseline="0" dirty="0" smtClean="0"/>
              <a:t> blocks (e.g. algorithm C).</a:t>
            </a:r>
          </a:p>
          <a:p>
            <a:endParaRPr lang="en-US" baseline="0" dirty="0" smtClean="0"/>
          </a:p>
          <a:p>
            <a:r>
              <a:rPr lang="en-US" baseline="0" dirty="0" smtClean="0"/>
              <a:t>In general, we get a reuse of roughly a factor of b (O(b</a:t>
            </a:r>
            <a:r>
              <a:rPr lang="en-US" baseline="30000" dirty="0" smtClean="0"/>
              <a:t>3</a:t>
            </a:r>
            <a:r>
              <a:rPr lang="en-US" baseline="0" dirty="0" smtClean="0"/>
              <a:t>) memory accesses for only O(b</a:t>
            </a:r>
            <a:r>
              <a:rPr lang="en-US" baseline="30000" dirty="0" smtClean="0"/>
              <a:t>2</a:t>
            </a:r>
            <a:r>
              <a:rPr lang="en-US" baseline="0" dirty="0" smtClean="0"/>
              <a:t>) data).  Therefore, the bigger b, the bigger the reuse.  However, b is limited by the cache size.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58</a:t>
            </a:fld>
            <a:endParaRPr lang="en-US"/>
          </a:p>
        </p:txBody>
      </p:sp>
    </p:spTree>
    <p:extLst>
      <p:ext uri="{BB962C8B-B14F-4D97-AF65-F5344CB8AC3E}">
        <p14:creationId xmlns:p14="http://schemas.microsoft.com/office/powerpoint/2010/main" val="19851836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BLAS is a limited set</a:t>
            </a:r>
            <a:r>
              <a:rPr lang="en-US" baseline="0" dirty="0" smtClean="0"/>
              <a:t> of routines for very basic linear algebra operations.  There are three categories of routines:</a:t>
            </a:r>
          </a:p>
          <a:p>
            <a:endParaRPr lang="en-US" baseline="0" dirty="0" smtClean="0"/>
          </a:p>
          <a:p>
            <a:r>
              <a:rPr lang="en-US" baseline="0" dirty="0" smtClean="0"/>
              <a:t>Level 1: routines for operations on vectors, e.g. scaling a vector, performing a dot product of a vector, etc.</a:t>
            </a:r>
          </a:p>
          <a:p>
            <a:r>
              <a:rPr lang="en-US" baseline="0" dirty="0" smtClean="0"/>
              <a:t>Level 2: routines for operations on matrices and vectors: matrix-vector product and solving a system of equations y = A*x when A is a triangular matrix.</a:t>
            </a:r>
          </a:p>
          <a:p>
            <a:r>
              <a:rPr lang="en-US" baseline="0" dirty="0" smtClean="0"/>
              <a:t>Level 3: routines for operations on matrices and matrices: matrix-matrix product.</a:t>
            </a:r>
          </a:p>
          <a:p>
            <a:endParaRPr lang="en-US" baseline="0" dirty="0" smtClean="0"/>
          </a:p>
          <a:p>
            <a:r>
              <a:rPr lang="en-US" baseline="0" dirty="0" smtClean="0"/>
              <a:t>BLAS supports general dense matrices, and a number of symmetric and banded matrices.  Note however that BLAS does not support general sparse matrices.  A quick reference guide to the BLAS routines is provided in Minerva.</a:t>
            </a:r>
          </a:p>
          <a:p>
            <a:endParaRPr lang="en-US" baseline="0" dirty="0" smtClean="0"/>
          </a:p>
          <a:p>
            <a:r>
              <a:rPr lang="en-US" baseline="0" dirty="0" smtClean="0"/>
              <a:t>Many CPU vendors provide highly optimized versions of the BLAS routines.  For the x86 architecture, this is MKL for Intel and ACML for AMD.  These libraries automatically detect the CPU they’re running on, along with the size and type of the cache memory, in order to use the most optimized implementation for that BLAS routine.  Most Linux distributions also provide BLAS libraries that are merely compiled version of the reference implementation.  They are hence not especially optimized for a certain CPU.</a:t>
            </a:r>
          </a:p>
          <a:p>
            <a:endParaRPr lang="en-US" baseline="0" dirty="0" smtClean="0"/>
          </a:p>
          <a:p>
            <a:r>
              <a:rPr lang="en-US" baseline="0" dirty="0" smtClean="0"/>
              <a:t>Note that we have shown a number of concepts on how to optimize e.g. a matrix-matrix product.  It is however good practice to always use BLAS whenever possible, and refrain from writing own linear algebra implementations as much as possible (i.e., reinventing the wheel).</a:t>
            </a:r>
          </a:p>
        </p:txBody>
      </p:sp>
      <p:sp>
        <p:nvSpPr>
          <p:cNvPr id="4" name="Slide Number Placeholder 3"/>
          <p:cNvSpPr>
            <a:spLocks noGrp="1"/>
          </p:cNvSpPr>
          <p:nvPr>
            <p:ph type="sldNum" sz="quarter" idx="10"/>
          </p:nvPr>
        </p:nvSpPr>
        <p:spPr/>
        <p:txBody>
          <a:bodyPr/>
          <a:lstStyle/>
          <a:p>
            <a:fld id="{2108887B-CEB8-4B81-97C2-F530BB174B11}" type="slidenum">
              <a:rPr lang="en-US" smtClean="0"/>
              <a:t>60</a:t>
            </a:fld>
            <a:endParaRPr lang="en-US"/>
          </a:p>
        </p:txBody>
      </p:sp>
    </p:spTree>
    <p:extLst>
      <p:ext uri="{BB962C8B-B14F-4D97-AF65-F5344CB8AC3E}">
        <p14:creationId xmlns:p14="http://schemas.microsoft.com/office/powerpoint/2010/main" val="30264059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an</a:t>
            </a:r>
            <a:r>
              <a:rPr lang="en-US" baseline="0" dirty="0" smtClean="0"/>
              <a:t> m by n matrix A which is stored using the column major format.  Now consider a p by q </a:t>
            </a:r>
            <a:r>
              <a:rPr lang="en-US" baseline="0" dirty="0" err="1" smtClean="0"/>
              <a:t>submatrix</a:t>
            </a:r>
            <a:r>
              <a:rPr lang="en-US" baseline="0" dirty="0" smtClean="0"/>
              <a:t> B of A.  The problem is now that B is not stored contiguously in memory, because consecutive columns of B are interspaced with elements from A (see slide).  In order for the BLAS routine to be able to calculate the memory address of each element of B, it is sufficient to additionally specify the number of rows (m) of the matrix A, in which matrix B is embedded.  This is also called the leading dimension.</a:t>
            </a:r>
          </a:p>
          <a:p>
            <a:endParaRPr lang="en-US" baseline="0" dirty="0" smtClean="0"/>
          </a:p>
          <a:p>
            <a:r>
              <a:rPr lang="en-US" baseline="0" dirty="0" smtClean="0"/>
              <a:t>Obviously, in case BLAS operates on the complete matrix, the leading dimension is equal to the number of rows.  In other words, the leading dimension of matrix A is also m.</a:t>
            </a:r>
          </a:p>
          <a:p>
            <a:endParaRPr lang="en-US" dirty="0" smtClean="0"/>
          </a:p>
        </p:txBody>
      </p:sp>
      <p:sp>
        <p:nvSpPr>
          <p:cNvPr id="4" name="Slide Number Placeholder 3"/>
          <p:cNvSpPr>
            <a:spLocks noGrp="1"/>
          </p:cNvSpPr>
          <p:nvPr>
            <p:ph type="sldNum" sz="quarter" idx="10"/>
          </p:nvPr>
        </p:nvSpPr>
        <p:spPr/>
        <p:txBody>
          <a:bodyPr/>
          <a:lstStyle/>
          <a:p>
            <a:fld id="{2108887B-CEB8-4B81-97C2-F530BB174B11}" type="slidenum">
              <a:rPr lang="en-US" smtClean="0"/>
              <a:t>61</a:t>
            </a:fld>
            <a:endParaRPr lang="en-US"/>
          </a:p>
        </p:txBody>
      </p:sp>
    </p:spTree>
    <p:extLst>
      <p:ext uri="{BB962C8B-B14F-4D97-AF65-F5344CB8AC3E}">
        <p14:creationId xmlns:p14="http://schemas.microsoft.com/office/powerpoint/2010/main" val="20635317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use optimized LAPACK libraries</a:t>
            </a:r>
            <a:r>
              <a:rPr lang="en-US" baseline="0" dirty="0" smtClean="0"/>
              <a:t> whenever possible.  Especially in the case of large matrices, try to use LAPACK as much as possible, in the interest of obtaining high CPU speed an numerical stability.</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62</a:t>
            </a:fld>
            <a:endParaRPr lang="en-US"/>
          </a:p>
        </p:txBody>
      </p:sp>
    </p:spTree>
    <p:extLst>
      <p:ext uri="{BB962C8B-B14F-4D97-AF65-F5344CB8AC3E}">
        <p14:creationId xmlns:p14="http://schemas.microsoft.com/office/powerpoint/2010/main" val="435829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BLAS and LAPACK are usually provided as a</a:t>
            </a:r>
            <a:r>
              <a:rPr lang="en-US" baseline="0" dirty="0" smtClean="0"/>
              <a:t> library with a Fortran interface.  These can easily be linked against C/C++ programs.  Note that BLAS and LAPACK do not include a C/C++ header file which contain the function declarations.  Therefore, we need to create our own function declarations.  In C++, such function declaration must start with extern “C” to notify the C++ compiler to use C-style linking conventions (which are largely compatible with Fortran).  The function name itself is identical to the Fortran subroutine name, but then in lowercase and with a trailing “_”.  This scheme is adopted by most compilers, but other naming schemes exist as well (e.g. two trailing underscore characters and/or all capitalized letters).  All arguments are passed as pointers, even when they are scalar input parameters.  Furthermore, the C/C++ types must correspond to the ones in Fortran, e.g., the Fortran REAL type corresponds to the float type, INTEGER to </a:t>
            </a:r>
            <a:r>
              <a:rPr lang="en-US" baseline="0" dirty="0" err="1" smtClean="0"/>
              <a:t>int</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63</a:t>
            </a:fld>
            <a:endParaRPr lang="en-US"/>
          </a:p>
        </p:txBody>
      </p:sp>
    </p:spTree>
    <p:extLst>
      <p:ext uri="{BB962C8B-B14F-4D97-AF65-F5344CB8AC3E}">
        <p14:creationId xmlns:p14="http://schemas.microsoft.com/office/powerpoint/2010/main" val="34475668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end</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64</a:t>
            </a:fld>
            <a:endParaRPr lang="en-US"/>
          </a:p>
        </p:txBody>
      </p:sp>
    </p:spTree>
    <p:extLst>
      <p:ext uri="{BB962C8B-B14F-4D97-AF65-F5344CB8AC3E}">
        <p14:creationId xmlns:p14="http://schemas.microsoft.com/office/powerpoint/2010/main" val="682350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Caches are small,</a:t>
            </a:r>
            <a:r>
              <a:rPr lang="en-US" baseline="0" dirty="0" smtClean="0"/>
              <a:t> but very fast buffers which are typically integrated on the same chip as the CPU.  Caches have a reduced latency and a higher bandwidth, compared to the main memory.   Therefore, reading from (or writing to) cache is faster than reading data from (writing data to) the main memory.  Caches are used to (temporarily) store either (a) </a:t>
            </a:r>
            <a:r>
              <a:rPr lang="en-US" b="1" baseline="0" dirty="0" smtClean="0"/>
              <a:t>duplicated data from the main memory</a:t>
            </a:r>
            <a:r>
              <a:rPr lang="en-US" baseline="0" dirty="0" smtClean="0"/>
              <a:t> or (b) </a:t>
            </a:r>
            <a:r>
              <a:rPr lang="en-US" b="1" baseline="0" dirty="0" smtClean="0"/>
              <a:t>recently computed values that have not yet been written to the main memory</a:t>
            </a:r>
            <a:r>
              <a:rPr lang="en-US" b="0" baseline="0" dirty="0" smtClean="0"/>
              <a:t>, in order to satisfy future accesses to those data in a fast manner.  Typically, CPUs have two or three levels of cache memory (referred to by L1, L2 and L3), where the lower level caches are smaller, but also faster.  Accessing a memory location that is stored inside the cache is called a </a:t>
            </a:r>
            <a:r>
              <a:rPr lang="en-US" b="1" baseline="0" dirty="0" smtClean="0"/>
              <a:t>cache hit</a:t>
            </a:r>
            <a:r>
              <a:rPr lang="en-US" b="0" baseline="0" dirty="0" smtClean="0"/>
              <a:t>.  In the other case (</a:t>
            </a:r>
            <a:r>
              <a:rPr lang="en-US" b="1" baseline="0" dirty="0" smtClean="0"/>
              <a:t>a cache miss</a:t>
            </a:r>
            <a:r>
              <a:rPr lang="en-US" b="0" baseline="0" dirty="0" smtClean="0"/>
              <a:t>), the data needs to be retrieved from main memory (or higher level caches).</a:t>
            </a:r>
          </a:p>
          <a:p>
            <a:endParaRPr lang="en-US" b="0" baseline="0" dirty="0" smtClean="0"/>
          </a:p>
          <a:p>
            <a:r>
              <a:rPr lang="en-US" b="0" baseline="0" dirty="0" smtClean="0"/>
              <a:t>Caches are completely transparent to the programmer (i.e., the programmer does not need to know about its existence), however, many algorithms can be optimized for improved cache behavior.  Caches are only useful in case the access pattern exhibits some </a:t>
            </a:r>
            <a:r>
              <a:rPr lang="en-US" b="1" baseline="0" dirty="0" smtClean="0"/>
              <a:t>locality of reference</a:t>
            </a:r>
            <a:r>
              <a:rPr lang="en-US" b="0" baseline="0" dirty="0" smtClean="0"/>
              <a:t>: temporal locality or spatial locality.</a:t>
            </a:r>
          </a:p>
          <a:p>
            <a:endParaRPr lang="en-US" b="0" baseline="0" dirty="0" smtClean="0"/>
          </a:p>
          <a:p>
            <a:pPr marL="171450" indent="-171450">
              <a:buFont typeface="Arial" pitchFamily="34" charset="0"/>
              <a:buChar char="•"/>
            </a:pPr>
            <a:r>
              <a:rPr lang="en-US" b="1" baseline="0" dirty="0" smtClean="0"/>
              <a:t>Temporal locality</a:t>
            </a:r>
            <a:r>
              <a:rPr lang="en-US" b="0" baseline="0" dirty="0" smtClean="0"/>
              <a:t>: subsequent accesses that are close in time to the same data.</a:t>
            </a:r>
          </a:p>
          <a:p>
            <a:pPr marL="171450" indent="-171450">
              <a:buFont typeface="Arial" pitchFamily="34" charset="0"/>
              <a:buChar char="•"/>
            </a:pPr>
            <a:endParaRPr lang="en-US" b="0" baseline="0" dirty="0" smtClean="0"/>
          </a:p>
          <a:p>
            <a:pPr marL="171450" indent="-171450">
              <a:buFont typeface="Arial" pitchFamily="34" charset="0"/>
              <a:buChar char="•"/>
            </a:pPr>
            <a:r>
              <a:rPr lang="en-US" b="1" baseline="0" dirty="0" smtClean="0"/>
              <a:t>Spatial locality</a:t>
            </a:r>
            <a:r>
              <a:rPr lang="en-US" b="0" baseline="0" dirty="0" smtClean="0"/>
              <a:t>: accesses to data that are stored physically close to each other in the main memory (that nearly have the same address).</a:t>
            </a:r>
          </a:p>
          <a:p>
            <a:pPr marL="0" indent="0">
              <a:buFont typeface="Arial" pitchFamily="34" charset="0"/>
              <a:buNone/>
            </a:pPr>
            <a:endParaRPr lang="en-US" b="0" dirty="0"/>
          </a:p>
        </p:txBody>
      </p:sp>
      <p:sp>
        <p:nvSpPr>
          <p:cNvPr id="4" name="Slide Number Placeholder 3"/>
          <p:cNvSpPr>
            <a:spLocks noGrp="1"/>
          </p:cNvSpPr>
          <p:nvPr>
            <p:ph type="sldNum" sz="quarter" idx="10"/>
          </p:nvPr>
        </p:nvSpPr>
        <p:spPr/>
        <p:txBody>
          <a:bodyPr/>
          <a:lstStyle/>
          <a:p>
            <a:fld id="{2108887B-CEB8-4B81-97C2-F530BB174B11}" type="slidenum">
              <a:rPr lang="en-US" smtClean="0"/>
              <a:t>9</a:t>
            </a:fld>
            <a:endParaRPr lang="en-US"/>
          </a:p>
        </p:txBody>
      </p:sp>
    </p:spTree>
    <p:extLst>
      <p:ext uri="{BB962C8B-B14F-4D97-AF65-F5344CB8AC3E}">
        <p14:creationId xmlns:p14="http://schemas.microsoft.com/office/powerpoint/2010/main" val="242391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data is required (e.g. instructions or operands to perform an instruction) by the CPU, the L1 cache is checked for the presence of this data.  If the data is present (a cache hit), this data is transferred to the CPU.  In the other case (a cache miss), the L2 cache is checked and so on.  In this example, the data is initially present in main memory only, and is subsequently stored in all cache levels for future use (</a:t>
            </a:r>
            <a:r>
              <a:rPr lang="en-US" b="1" baseline="0" dirty="0" err="1" smtClean="0"/>
              <a:t>cfr</a:t>
            </a:r>
            <a:r>
              <a:rPr lang="en-US" b="1" baseline="0" dirty="0" smtClean="0"/>
              <a:t>. temporal locality</a:t>
            </a:r>
            <a:r>
              <a:rPr lang="en-US" baseline="0" dirty="0" smtClean="0"/>
              <a:t>).  Note that not only the data element “d” is retrieved from memory, but a complete </a:t>
            </a:r>
            <a:r>
              <a:rPr lang="en-US" b="1" baseline="0" dirty="0" smtClean="0"/>
              <a:t>cache line </a:t>
            </a:r>
            <a:r>
              <a:rPr lang="en-US" baseline="0" dirty="0" smtClean="0"/>
              <a:t>(typically 64 bytes) that contains d (</a:t>
            </a:r>
            <a:r>
              <a:rPr lang="en-US" b="1" baseline="0" dirty="0" err="1" smtClean="0"/>
              <a:t>cfr</a:t>
            </a:r>
            <a:r>
              <a:rPr lang="en-US" b="1" baseline="0" dirty="0" smtClean="0"/>
              <a:t>. spatial locality</a:t>
            </a:r>
            <a:r>
              <a:rPr lang="en-US" baseline="0" dirty="0" smtClean="0"/>
              <a:t>).  This will strongly reduce the latency for future accesses to elements stored in the same cache line as “d”.  When storing the a cache line in memory, it has to replace an existing cache line.  We say the old cache line is “</a:t>
            </a:r>
            <a:r>
              <a:rPr lang="en-US" b="1" baseline="0" dirty="0" smtClean="0"/>
              <a:t>evicted</a:t>
            </a:r>
            <a:r>
              <a:rPr lang="en-US" baseline="0" dirty="0" smtClean="0"/>
              <a:t>” from memory.</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10</a:t>
            </a:fld>
            <a:endParaRPr lang="en-US"/>
          </a:p>
        </p:txBody>
      </p:sp>
    </p:spTree>
    <p:extLst>
      <p:ext uri="{BB962C8B-B14F-4D97-AF65-F5344CB8AC3E}">
        <p14:creationId xmlns:p14="http://schemas.microsoft.com/office/powerpoint/2010/main" val="287346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simple performance model, we assume that the access</a:t>
            </a:r>
            <a:r>
              <a:rPr lang="en-US" baseline="0" dirty="0" smtClean="0"/>
              <a:t> time both refers to bandwidth and latency.</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11</a:t>
            </a:fld>
            <a:endParaRPr lang="en-US"/>
          </a:p>
        </p:txBody>
      </p:sp>
    </p:spTree>
    <p:extLst>
      <p:ext uri="{BB962C8B-B14F-4D97-AF65-F5344CB8AC3E}">
        <p14:creationId xmlns:p14="http://schemas.microsoft.com/office/powerpoint/2010/main" val="2784799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for high cache</a:t>
            </a:r>
            <a:r>
              <a:rPr lang="en-US" baseline="0" dirty="0" smtClean="0"/>
              <a:t> hit ratios, there is a significant performance gain.  For example, for a hit ratio of 50%, the maximum gain is only a factor of 2, even if the cache is access time is zero (tau = infinite).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12</a:t>
            </a:fld>
            <a:endParaRPr lang="en-US"/>
          </a:p>
        </p:txBody>
      </p:sp>
    </p:spTree>
    <p:extLst>
      <p:ext uri="{BB962C8B-B14F-4D97-AF65-F5344CB8AC3E}">
        <p14:creationId xmlns:p14="http://schemas.microsoft.com/office/powerpoint/2010/main" val="2177911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95E32-749D-4AAA-8520-740D4EFED1D0}" type="datetimeFigureOut">
              <a:rPr lang="en-US" smtClean="0"/>
              <a:t>9/30/2014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40673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5E32-749D-4AAA-8520-740D4EFED1D0}" type="datetimeFigureOut">
              <a:rPr lang="en-US" smtClean="0"/>
              <a:t>9/30/2014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23967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5E32-749D-4AAA-8520-740D4EFED1D0}" type="datetimeFigureOut">
              <a:rPr lang="en-US" smtClean="0"/>
              <a:t>9/30/2014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41593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446761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400"/>
            </a:lvl1pPr>
            <a:lvl2pPr marL="742950" indent="-285750">
              <a:buFont typeface="Wingdings" pitchFamily="2" charset="2"/>
              <a:buChar char="§"/>
              <a:defRPr sz="2200"/>
            </a:lvl2pPr>
            <a:lvl3pPr marL="1371600" indent="-457200">
              <a:buFont typeface="Courier New" pitchFamily="49" charset="0"/>
              <a:buChar char="o"/>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0F95E32-749D-4AAA-8520-740D4EFED1D0}" type="datetimeFigureOut">
              <a:rPr lang="en-US" smtClean="0"/>
              <a:t>9/30/2014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18075292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95E32-749D-4AAA-8520-740D4EFED1D0}" type="datetimeFigureOut">
              <a:rPr lang="en-US" smtClean="0"/>
              <a:t>9/30/2014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88840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95E32-749D-4AAA-8520-740D4EFED1D0}" type="datetimeFigureOut">
              <a:rPr lang="en-US" smtClean="0"/>
              <a:t>9/30/2014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10336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95E32-749D-4AAA-8520-740D4EFED1D0}" type="datetimeFigureOut">
              <a:rPr lang="en-US" smtClean="0"/>
              <a:t>9/30/2014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61693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95E32-749D-4AAA-8520-740D4EFED1D0}" type="datetimeFigureOut">
              <a:rPr lang="en-US" smtClean="0"/>
              <a:t>9/30/2014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362025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95E32-749D-4AAA-8520-740D4EFED1D0}" type="datetimeFigureOut">
              <a:rPr lang="en-US" smtClean="0"/>
              <a:t>9/30/2014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1275624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5E32-749D-4AAA-8520-740D4EFED1D0}" type="datetimeFigureOut">
              <a:rPr lang="en-US" smtClean="0"/>
              <a:t>9/30/2014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0728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5E32-749D-4AAA-8520-740D4EFED1D0}" type="datetimeFigureOut">
              <a:rPr lang="en-US" smtClean="0"/>
              <a:t>9/30/2014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8248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6397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95E32-749D-4AAA-8520-740D4EFED1D0}" type="datetimeFigureOut">
              <a:rPr lang="en-US" smtClean="0"/>
              <a:t>9/30/2014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20F6D-1A86-46E3-A36D-186787F6EE60}" type="slidenum">
              <a:rPr lang="en-US" smtClean="0"/>
              <a:t>‹#›</a:t>
            </a:fld>
            <a:endParaRPr lang="en-US"/>
          </a:p>
        </p:txBody>
      </p:sp>
    </p:spTree>
    <p:extLst>
      <p:ext uri="{BB962C8B-B14F-4D97-AF65-F5344CB8AC3E}">
        <p14:creationId xmlns:p14="http://schemas.microsoft.com/office/powerpoint/2010/main" val="4109161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6.xml"/><Relationship Id="rId5" Type="http://schemas.openxmlformats.org/officeDocument/2006/relationships/image" Target="../media/image1.jpeg"/><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395" y="2660900"/>
            <a:ext cx="7772400" cy="1470025"/>
          </a:xfrm>
        </p:spPr>
        <p:txBody>
          <a:bodyPr/>
          <a:lstStyle/>
          <a:p>
            <a:r>
              <a:rPr lang="en-US" b="1" dirty="0" smtClean="0">
                <a:solidFill>
                  <a:srgbClr val="FF0000"/>
                </a:solidFill>
              </a:rPr>
              <a:t>Chapter 1</a:t>
            </a:r>
            <a:r>
              <a:rPr lang="en-US" dirty="0" smtClean="0"/>
              <a:t>: modern processors</a:t>
            </a:r>
            <a:br>
              <a:rPr lang="en-US" dirty="0" smtClean="0"/>
            </a:br>
            <a:r>
              <a:rPr lang="en-US" dirty="0" smtClean="0"/>
              <a:t>(and their impact on software performance)</a:t>
            </a:r>
            <a:endParaRPr lang="en-US" dirty="0"/>
          </a:p>
        </p:txBody>
      </p:sp>
    </p:spTree>
    <p:extLst>
      <p:ext uri="{BB962C8B-B14F-4D97-AF65-F5344CB8AC3E}">
        <p14:creationId xmlns:p14="http://schemas.microsoft.com/office/powerpoint/2010/main" val="313250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mechanisms (reading)</a:t>
            </a:r>
            <a:endParaRPr lang="en-US" dirty="0"/>
          </a:p>
        </p:txBody>
      </p:sp>
      <p:sp>
        <p:nvSpPr>
          <p:cNvPr id="4" name="Rectangle 3"/>
          <p:cNvSpPr/>
          <p:nvPr/>
        </p:nvSpPr>
        <p:spPr>
          <a:xfrm>
            <a:off x="1864448" y="5579680"/>
            <a:ext cx="2227490" cy="72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r>
              <a:rPr lang="en-US" dirty="0" smtClean="0"/>
              <a:t>ALU</a:t>
            </a:r>
            <a:endParaRPr lang="en-US" dirty="0"/>
          </a:p>
        </p:txBody>
      </p:sp>
      <p:sp>
        <p:nvSpPr>
          <p:cNvPr id="5" name="Rounded Rectangle 4"/>
          <p:cNvSpPr/>
          <p:nvPr/>
        </p:nvSpPr>
        <p:spPr>
          <a:xfrm>
            <a:off x="2073976" y="5598883"/>
            <a:ext cx="1859312" cy="36484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Registers</a:t>
            </a:r>
            <a:endParaRPr lang="en-US" dirty="0"/>
          </a:p>
        </p:txBody>
      </p:sp>
      <p:sp>
        <p:nvSpPr>
          <p:cNvPr id="6" name="Rectangle 5"/>
          <p:cNvSpPr/>
          <p:nvPr/>
        </p:nvSpPr>
        <p:spPr>
          <a:xfrm>
            <a:off x="2382915" y="4556057"/>
            <a:ext cx="1190555" cy="65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Cache L</a:t>
            </a:r>
            <a:r>
              <a:rPr lang="en-US" baseline="-25000" dirty="0" smtClean="0"/>
              <a:t>1</a:t>
            </a:r>
            <a:endParaRPr lang="en-US" baseline="-25000" dirty="0"/>
          </a:p>
        </p:txBody>
      </p:sp>
      <p:sp>
        <p:nvSpPr>
          <p:cNvPr id="7" name="Rectangle 6"/>
          <p:cNvSpPr/>
          <p:nvPr/>
        </p:nvSpPr>
        <p:spPr>
          <a:xfrm>
            <a:off x="2002973" y="3390595"/>
            <a:ext cx="1921455" cy="749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Cache L</a:t>
            </a:r>
            <a:r>
              <a:rPr lang="en-US" baseline="-25000" dirty="0" smtClean="0"/>
              <a:t>2</a:t>
            </a:r>
            <a:endParaRPr lang="en-US" baseline="-25000" dirty="0"/>
          </a:p>
        </p:txBody>
      </p:sp>
      <p:sp>
        <p:nvSpPr>
          <p:cNvPr id="8" name="Rectangle 7"/>
          <p:cNvSpPr/>
          <p:nvPr/>
        </p:nvSpPr>
        <p:spPr>
          <a:xfrm>
            <a:off x="1576411" y="2238445"/>
            <a:ext cx="2739227" cy="749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Cache L</a:t>
            </a:r>
            <a:r>
              <a:rPr lang="en-US" baseline="-25000" dirty="0" smtClean="0"/>
              <a:t>3</a:t>
            </a:r>
            <a:endParaRPr lang="en-US" baseline="-25000" dirty="0"/>
          </a:p>
        </p:txBody>
      </p:sp>
      <p:sp>
        <p:nvSpPr>
          <p:cNvPr id="9" name="Rectangle 8"/>
          <p:cNvSpPr/>
          <p:nvPr/>
        </p:nvSpPr>
        <p:spPr>
          <a:xfrm>
            <a:off x="1038740" y="1003262"/>
            <a:ext cx="3878905" cy="844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 memory</a:t>
            </a:r>
            <a:endParaRPr lang="en-US" dirty="0"/>
          </a:p>
        </p:txBody>
      </p:sp>
      <p:sp>
        <p:nvSpPr>
          <p:cNvPr id="10" name="Up-Down Arrow 9"/>
          <p:cNvSpPr/>
          <p:nvPr/>
        </p:nvSpPr>
        <p:spPr>
          <a:xfrm rot="10800000">
            <a:off x="2843775" y="1848171"/>
            <a:ext cx="268835" cy="3902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p:cNvSpPr/>
          <p:nvPr/>
        </p:nvSpPr>
        <p:spPr>
          <a:xfrm rot="10800000">
            <a:off x="2843774" y="2991304"/>
            <a:ext cx="268835" cy="3902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p:cNvSpPr/>
          <p:nvPr/>
        </p:nvSpPr>
        <p:spPr>
          <a:xfrm rot="10800000">
            <a:off x="2841937" y="4165783"/>
            <a:ext cx="268835" cy="3902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Down Arrow 13"/>
          <p:cNvSpPr/>
          <p:nvPr/>
        </p:nvSpPr>
        <p:spPr>
          <a:xfrm rot="10800000">
            <a:off x="2841937" y="5208942"/>
            <a:ext cx="268835" cy="3902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706418" y="5694895"/>
            <a:ext cx="2327240" cy="369332"/>
          </a:xfrm>
          <a:prstGeom prst="rect">
            <a:avLst/>
          </a:prstGeom>
          <a:noFill/>
        </p:spPr>
        <p:txBody>
          <a:bodyPr wrap="none" rtlCol="0">
            <a:spAutoFit/>
          </a:bodyPr>
          <a:lstStyle/>
          <a:p>
            <a:r>
              <a:rPr lang="en-US" dirty="0" smtClean="0"/>
              <a:t>“need data element d”</a:t>
            </a:r>
            <a:endParaRPr lang="en-US" dirty="0"/>
          </a:p>
        </p:txBody>
      </p:sp>
      <p:grpSp>
        <p:nvGrpSpPr>
          <p:cNvPr id="40" name="Group 39"/>
          <p:cNvGrpSpPr/>
          <p:nvPr/>
        </p:nvGrpSpPr>
        <p:grpSpPr>
          <a:xfrm>
            <a:off x="5043122" y="3580683"/>
            <a:ext cx="1384995" cy="1016891"/>
            <a:chOff x="5043122" y="3580683"/>
            <a:chExt cx="1384995" cy="1016891"/>
          </a:xfrm>
        </p:grpSpPr>
        <p:sp>
          <p:nvSpPr>
            <p:cNvPr id="18" name="Curved Right Arrow 17"/>
            <p:cNvSpPr/>
            <p:nvPr/>
          </p:nvSpPr>
          <p:spPr>
            <a:xfrm flipH="1" flipV="1">
              <a:off x="5735619" y="3950014"/>
              <a:ext cx="268835" cy="64756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5043122" y="3580683"/>
              <a:ext cx="1384995" cy="369332"/>
            </a:xfrm>
            <a:prstGeom prst="rect">
              <a:avLst/>
            </a:prstGeom>
            <a:noFill/>
          </p:spPr>
          <p:txBody>
            <a:bodyPr wrap="none" rtlCol="0">
              <a:spAutoFit/>
            </a:bodyPr>
            <a:lstStyle/>
            <a:p>
              <a:r>
                <a:rPr lang="en-US" dirty="0" smtClean="0"/>
                <a:t>present?  No</a:t>
              </a:r>
              <a:endParaRPr lang="en-US" dirty="0"/>
            </a:p>
          </p:txBody>
        </p:sp>
      </p:grpSp>
      <p:grpSp>
        <p:nvGrpSpPr>
          <p:cNvPr id="39" name="Group 38"/>
          <p:cNvGrpSpPr/>
          <p:nvPr/>
        </p:nvGrpSpPr>
        <p:grpSpPr>
          <a:xfrm>
            <a:off x="5043122" y="4597574"/>
            <a:ext cx="1384995" cy="1044964"/>
            <a:chOff x="5043122" y="4597574"/>
            <a:chExt cx="1384995" cy="1044964"/>
          </a:xfrm>
        </p:grpSpPr>
        <p:sp>
          <p:nvSpPr>
            <p:cNvPr id="17" name="TextBox 16"/>
            <p:cNvSpPr txBox="1"/>
            <p:nvPr/>
          </p:nvSpPr>
          <p:spPr>
            <a:xfrm>
              <a:off x="5043122" y="4597574"/>
              <a:ext cx="1384995" cy="369332"/>
            </a:xfrm>
            <a:prstGeom prst="rect">
              <a:avLst/>
            </a:prstGeom>
            <a:noFill/>
          </p:spPr>
          <p:txBody>
            <a:bodyPr wrap="none" rtlCol="0">
              <a:spAutoFit/>
            </a:bodyPr>
            <a:lstStyle/>
            <a:p>
              <a:r>
                <a:rPr lang="en-US" dirty="0" smtClean="0"/>
                <a:t>present?  No</a:t>
              </a:r>
              <a:endParaRPr lang="en-US" dirty="0"/>
            </a:p>
          </p:txBody>
        </p:sp>
        <p:sp>
          <p:nvSpPr>
            <p:cNvPr id="23" name="Curved Right Arrow 22"/>
            <p:cNvSpPr/>
            <p:nvPr/>
          </p:nvSpPr>
          <p:spPr>
            <a:xfrm flipH="1" flipV="1">
              <a:off x="5767093" y="4994978"/>
              <a:ext cx="268835" cy="64756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1" name="Group 40"/>
          <p:cNvGrpSpPr/>
          <p:nvPr/>
        </p:nvGrpSpPr>
        <p:grpSpPr>
          <a:xfrm>
            <a:off x="5043121" y="2428533"/>
            <a:ext cx="1384995" cy="1016892"/>
            <a:chOff x="5043121" y="2428533"/>
            <a:chExt cx="1384995" cy="1016892"/>
          </a:xfrm>
        </p:grpSpPr>
        <p:sp>
          <p:nvSpPr>
            <p:cNvPr id="21" name="TextBox 20"/>
            <p:cNvSpPr txBox="1"/>
            <p:nvPr/>
          </p:nvSpPr>
          <p:spPr>
            <a:xfrm>
              <a:off x="5043121" y="2428533"/>
              <a:ext cx="1384995" cy="369332"/>
            </a:xfrm>
            <a:prstGeom prst="rect">
              <a:avLst/>
            </a:prstGeom>
            <a:noFill/>
          </p:spPr>
          <p:txBody>
            <a:bodyPr wrap="none" rtlCol="0">
              <a:spAutoFit/>
            </a:bodyPr>
            <a:lstStyle/>
            <a:p>
              <a:r>
                <a:rPr lang="en-US" dirty="0" smtClean="0"/>
                <a:t>present?  No</a:t>
              </a:r>
              <a:endParaRPr lang="en-US" dirty="0"/>
            </a:p>
          </p:txBody>
        </p:sp>
        <p:sp>
          <p:nvSpPr>
            <p:cNvPr id="24" name="Curved Right Arrow 23"/>
            <p:cNvSpPr/>
            <p:nvPr/>
          </p:nvSpPr>
          <p:spPr>
            <a:xfrm flipH="1" flipV="1">
              <a:off x="5735617" y="2797865"/>
              <a:ext cx="268835" cy="64756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2" name="Group 41"/>
          <p:cNvGrpSpPr/>
          <p:nvPr/>
        </p:nvGrpSpPr>
        <p:grpSpPr>
          <a:xfrm>
            <a:off x="5142272" y="1241051"/>
            <a:ext cx="1281505" cy="1126036"/>
            <a:chOff x="5142272" y="1241051"/>
            <a:chExt cx="1281505" cy="1126036"/>
          </a:xfrm>
        </p:grpSpPr>
        <p:sp>
          <p:nvSpPr>
            <p:cNvPr id="22" name="TextBox 21"/>
            <p:cNvSpPr txBox="1"/>
            <p:nvPr/>
          </p:nvSpPr>
          <p:spPr>
            <a:xfrm>
              <a:off x="5142272" y="1241051"/>
              <a:ext cx="1281505" cy="369332"/>
            </a:xfrm>
            <a:prstGeom prst="rect">
              <a:avLst/>
            </a:prstGeom>
            <a:noFill/>
          </p:spPr>
          <p:txBody>
            <a:bodyPr wrap="none" rtlCol="0">
              <a:spAutoFit/>
            </a:bodyPr>
            <a:lstStyle/>
            <a:p>
              <a:r>
                <a:rPr lang="en-US" dirty="0" smtClean="0"/>
                <a:t>“retrieve d”</a:t>
              </a:r>
              <a:endParaRPr lang="en-US" dirty="0"/>
            </a:p>
          </p:txBody>
        </p:sp>
        <p:sp>
          <p:nvSpPr>
            <p:cNvPr id="25" name="Curved Right Arrow 24"/>
            <p:cNvSpPr/>
            <p:nvPr/>
          </p:nvSpPr>
          <p:spPr>
            <a:xfrm flipH="1" flipV="1">
              <a:off x="5735616" y="1719527"/>
              <a:ext cx="268835" cy="64756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8" name="Group 27"/>
          <p:cNvGrpSpPr/>
          <p:nvPr/>
        </p:nvGrpSpPr>
        <p:grpSpPr>
          <a:xfrm>
            <a:off x="1230765" y="1201510"/>
            <a:ext cx="918833" cy="267699"/>
            <a:chOff x="1230765" y="1201510"/>
            <a:chExt cx="918833" cy="267699"/>
          </a:xfrm>
        </p:grpSpPr>
        <p:sp>
          <p:nvSpPr>
            <p:cNvPr id="27" name="Rectangle 26"/>
            <p:cNvSpPr/>
            <p:nvPr/>
          </p:nvSpPr>
          <p:spPr>
            <a:xfrm>
              <a:off x="1230765" y="1201510"/>
              <a:ext cx="918833" cy="267699"/>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1458308" y="1201510"/>
              <a:ext cx="230431" cy="2676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grpSp>
      <p:grpSp>
        <p:nvGrpSpPr>
          <p:cNvPr id="29" name="Group 28"/>
          <p:cNvGrpSpPr/>
          <p:nvPr/>
        </p:nvGrpSpPr>
        <p:grpSpPr>
          <a:xfrm>
            <a:off x="1573523" y="2238445"/>
            <a:ext cx="918833" cy="267699"/>
            <a:chOff x="1230765" y="1201510"/>
            <a:chExt cx="918833" cy="267699"/>
          </a:xfrm>
        </p:grpSpPr>
        <p:sp>
          <p:nvSpPr>
            <p:cNvPr id="30" name="Rectangle 29"/>
            <p:cNvSpPr/>
            <p:nvPr/>
          </p:nvSpPr>
          <p:spPr>
            <a:xfrm>
              <a:off x="1230765" y="1201510"/>
              <a:ext cx="918833" cy="267699"/>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Rectangle 30"/>
            <p:cNvSpPr/>
            <p:nvPr/>
          </p:nvSpPr>
          <p:spPr>
            <a:xfrm>
              <a:off x="1458308" y="1201510"/>
              <a:ext cx="230431" cy="2676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grpSp>
      <p:grpSp>
        <p:nvGrpSpPr>
          <p:cNvPr id="32" name="Group 31"/>
          <p:cNvGrpSpPr/>
          <p:nvPr/>
        </p:nvGrpSpPr>
        <p:grpSpPr>
          <a:xfrm>
            <a:off x="2002973" y="3390595"/>
            <a:ext cx="918833" cy="267699"/>
            <a:chOff x="1230765" y="1201510"/>
            <a:chExt cx="918833" cy="267699"/>
          </a:xfrm>
        </p:grpSpPr>
        <p:sp>
          <p:nvSpPr>
            <p:cNvPr id="33" name="Rectangle 32"/>
            <p:cNvSpPr/>
            <p:nvPr/>
          </p:nvSpPr>
          <p:spPr>
            <a:xfrm>
              <a:off x="1230765" y="1201510"/>
              <a:ext cx="918833" cy="267699"/>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p:nvPr/>
          </p:nvSpPr>
          <p:spPr>
            <a:xfrm>
              <a:off x="1458308" y="1201510"/>
              <a:ext cx="230431" cy="2676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grpSp>
      <p:grpSp>
        <p:nvGrpSpPr>
          <p:cNvPr id="35" name="Group 34"/>
          <p:cNvGrpSpPr/>
          <p:nvPr/>
        </p:nvGrpSpPr>
        <p:grpSpPr>
          <a:xfrm>
            <a:off x="2382053" y="4556057"/>
            <a:ext cx="918833" cy="267699"/>
            <a:chOff x="1230765" y="1201510"/>
            <a:chExt cx="918833" cy="267699"/>
          </a:xfrm>
        </p:grpSpPr>
        <p:sp>
          <p:nvSpPr>
            <p:cNvPr id="36" name="Rectangle 35"/>
            <p:cNvSpPr/>
            <p:nvPr/>
          </p:nvSpPr>
          <p:spPr>
            <a:xfrm>
              <a:off x="1230765" y="1201510"/>
              <a:ext cx="918833" cy="267699"/>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1458308" y="1201510"/>
              <a:ext cx="230431" cy="2676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grpSp>
      <p:sp>
        <p:nvSpPr>
          <p:cNvPr id="38" name="Rectangle 37"/>
          <p:cNvSpPr/>
          <p:nvPr/>
        </p:nvSpPr>
        <p:spPr>
          <a:xfrm>
            <a:off x="2230515" y="5642538"/>
            <a:ext cx="230431" cy="2676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43" name="Curved Right Arrow 42"/>
          <p:cNvSpPr/>
          <p:nvPr/>
        </p:nvSpPr>
        <p:spPr>
          <a:xfrm flipH="1">
            <a:off x="5324017" y="2797865"/>
            <a:ext cx="268835" cy="64756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Curved Right Arrow 43"/>
          <p:cNvSpPr/>
          <p:nvPr/>
        </p:nvSpPr>
        <p:spPr>
          <a:xfrm flipH="1">
            <a:off x="5301695" y="1719528"/>
            <a:ext cx="268835" cy="64756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Curved Right Arrow 44"/>
          <p:cNvSpPr/>
          <p:nvPr/>
        </p:nvSpPr>
        <p:spPr>
          <a:xfrm flipH="1">
            <a:off x="5364051" y="3950015"/>
            <a:ext cx="268835" cy="64756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Curved Right Arrow 45"/>
          <p:cNvSpPr/>
          <p:nvPr/>
        </p:nvSpPr>
        <p:spPr>
          <a:xfrm flipH="1">
            <a:off x="5364050" y="4990052"/>
            <a:ext cx="268835" cy="64756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 name="Group 10"/>
          <p:cNvGrpSpPr/>
          <p:nvPr/>
        </p:nvGrpSpPr>
        <p:grpSpPr>
          <a:xfrm>
            <a:off x="6914705" y="1254633"/>
            <a:ext cx="2073870" cy="369332"/>
            <a:chOff x="6914705" y="1254633"/>
            <a:chExt cx="2073870" cy="369332"/>
          </a:xfrm>
        </p:grpSpPr>
        <p:sp>
          <p:nvSpPr>
            <p:cNvPr id="48" name="Rectangle 47"/>
            <p:cNvSpPr/>
            <p:nvPr/>
          </p:nvSpPr>
          <p:spPr>
            <a:xfrm>
              <a:off x="8069742" y="1278320"/>
              <a:ext cx="918833" cy="267699"/>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p:cNvSpPr txBox="1"/>
            <p:nvPr/>
          </p:nvSpPr>
          <p:spPr>
            <a:xfrm>
              <a:off x="6914705" y="1254633"/>
              <a:ext cx="1122102" cy="369332"/>
            </a:xfrm>
            <a:prstGeom prst="rect">
              <a:avLst/>
            </a:prstGeom>
            <a:noFill/>
          </p:spPr>
          <p:txBody>
            <a:bodyPr wrap="none" rtlCol="0">
              <a:spAutoFit/>
            </a:bodyPr>
            <a:lstStyle/>
            <a:p>
              <a:r>
                <a:rPr lang="en-US" dirty="0" smtClean="0"/>
                <a:t>cache line</a:t>
              </a:r>
              <a:endParaRPr lang="en-US" dirty="0"/>
            </a:p>
          </p:txBody>
        </p:sp>
      </p:grpSp>
    </p:spTree>
    <p:extLst>
      <p:ext uri="{BB962C8B-B14F-4D97-AF65-F5344CB8AC3E}">
        <p14:creationId xmlns:p14="http://schemas.microsoft.com/office/powerpoint/2010/main" val="418979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39"/>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0"/>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8" grpId="0" animBg="1"/>
      <p:bldP spid="43" grpId="0" animBg="1"/>
      <p:bldP spid="44" grpId="0" animBg="1"/>
      <p:bldP spid="45" grpId="0" animBg="1"/>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performance model</a:t>
            </a:r>
            <a:endParaRPr lang="en-US" dirty="0"/>
          </a:p>
        </p:txBody>
      </p:sp>
      <p:sp>
        <p:nvSpPr>
          <p:cNvPr id="3" name="Content Placeholder 2"/>
          <p:cNvSpPr>
            <a:spLocks noGrp="1"/>
          </p:cNvSpPr>
          <p:nvPr>
            <p:ph idx="1"/>
          </p:nvPr>
        </p:nvSpPr>
        <p:spPr>
          <a:xfrm>
            <a:off x="769905" y="1636007"/>
            <a:ext cx="7757810" cy="3288190"/>
          </a:xfrm>
        </p:spPr>
        <p:txBody>
          <a:bodyPr>
            <a:normAutofit/>
          </a:bodyPr>
          <a:lstStyle/>
          <a:p>
            <a:r>
              <a:rPr lang="en-US" sz="2200" dirty="0" smtClean="0"/>
              <a:t>Access time to main memory is T</a:t>
            </a:r>
            <a:r>
              <a:rPr lang="en-US" sz="2200" baseline="-25000" dirty="0" smtClean="0"/>
              <a:t>m</a:t>
            </a:r>
            <a:r>
              <a:rPr lang="en-US" sz="2200" baseline="-25000" dirty="0" smtClean="0">
                <a:sym typeface="Symbol"/>
              </a:rPr>
              <a:t> </a:t>
            </a:r>
            <a:r>
              <a:rPr lang="en-US" sz="2200" i="1" dirty="0" smtClean="0">
                <a:sym typeface="Symbol"/>
              </a:rPr>
              <a:t>(both BW and latency)</a:t>
            </a:r>
            <a:endParaRPr lang="en-US" sz="2200" i="1" dirty="0" smtClean="0"/>
          </a:p>
          <a:p>
            <a:r>
              <a:rPr lang="en-US" sz="2200" dirty="0" smtClean="0"/>
              <a:t>Access time to cache is </a:t>
            </a:r>
            <a:r>
              <a:rPr lang="en-US" sz="2200" dirty="0" err="1" smtClean="0"/>
              <a:t>T</a:t>
            </a:r>
            <a:r>
              <a:rPr lang="en-US" sz="2200" baseline="-25000" dirty="0" err="1" smtClean="0"/>
              <a:t>c</a:t>
            </a:r>
            <a:r>
              <a:rPr lang="en-US" sz="2200" dirty="0" smtClean="0"/>
              <a:t> = T</a:t>
            </a:r>
            <a:r>
              <a:rPr lang="en-US" sz="2200" baseline="-25000" dirty="0" smtClean="0"/>
              <a:t>m</a:t>
            </a:r>
            <a:r>
              <a:rPr lang="en-US" sz="2200" dirty="0" smtClean="0"/>
              <a:t> / </a:t>
            </a:r>
            <a:r>
              <a:rPr lang="el-GR" sz="2200" dirty="0" smtClean="0"/>
              <a:t>τ</a:t>
            </a:r>
            <a:endParaRPr lang="en-US" sz="2200" dirty="0" smtClean="0"/>
          </a:p>
          <a:p>
            <a:pPr marL="857250" lvl="2" indent="0">
              <a:buNone/>
            </a:pPr>
            <a:r>
              <a:rPr lang="en-US" sz="2000" dirty="0" smtClean="0"/>
              <a:t>     Cache is </a:t>
            </a:r>
            <a:r>
              <a:rPr lang="el-GR" sz="2000" dirty="0" smtClean="0"/>
              <a:t>τ</a:t>
            </a:r>
            <a:r>
              <a:rPr lang="en-US" sz="2000" dirty="0" smtClean="0"/>
              <a:t> times faster than main memory, </a:t>
            </a:r>
            <a:r>
              <a:rPr lang="el-GR" sz="2000" dirty="0" smtClean="0"/>
              <a:t>τ</a:t>
            </a:r>
            <a:r>
              <a:rPr lang="en-US" sz="2000" dirty="0" smtClean="0"/>
              <a:t> </a:t>
            </a:r>
            <a:r>
              <a:rPr lang="en-US" sz="2000" dirty="0" smtClean="0">
                <a:sym typeface="Symbol"/>
              </a:rPr>
              <a:t></a:t>
            </a:r>
            <a:r>
              <a:rPr lang="en-US" sz="2000" dirty="0" smtClean="0"/>
              <a:t> 1</a:t>
            </a:r>
          </a:p>
          <a:p>
            <a:r>
              <a:rPr lang="en-US" sz="2200" dirty="0" smtClean="0"/>
              <a:t>Let </a:t>
            </a:r>
            <a:r>
              <a:rPr lang="el-GR" sz="2200" dirty="0"/>
              <a:t>γ</a:t>
            </a:r>
            <a:r>
              <a:rPr lang="en-US" sz="2200" dirty="0" smtClean="0"/>
              <a:t> be the </a:t>
            </a:r>
            <a:r>
              <a:rPr lang="en-US" sz="2200" b="1" dirty="0" smtClean="0">
                <a:solidFill>
                  <a:srgbClr val="FF0000"/>
                </a:solidFill>
              </a:rPr>
              <a:t>cache hit ratio, </a:t>
            </a:r>
            <a:r>
              <a:rPr lang="en-US" sz="2200" dirty="0" smtClean="0"/>
              <a:t>0 </a:t>
            </a:r>
            <a:r>
              <a:rPr lang="en-US" sz="2200" dirty="0" smtClean="0">
                <a:sym typeface="Symbol"/>
              </a:rPr>
              <a:t></a:t>
            </a:r>
            <a:r>
              <a:rPr lang="el-GR" sz="2200" dirty="0"/>
              <a:t> </a:t>
            </a:r>
            <a:r>
              <a:rPr lang="el-GR" sz="2200" dirty="0" smtClean="0"/>
              <a:t>γ</a:t>
            </a:r>
            <a:r>
              <a:rPr lang="en-US" sz="2200" dirty="0">
                <a:sym typeface="Symbol"/>
              </a:rPr>
              <a:t> </a:t>
            </a:r>
            <a:r>
              <a:rPr lang="en-US" sz="2200" dirty="0" smtClean="0">
                <a:sym typeface="Symbol"/>
              </a:rPr>
              <a:t> 1</a:t>
            </a:r>
            <a:endParaRPr lang="en-US" sz="2200" dirty="0" smtClean="0"/>
          </a:p>
          <a:p>
            <a:pPr marL="857250" lvl="2" indent="0">
              <a:buNone/>
            </a:pPr>
            <a:r>
              <a:rPr lang="en-US" sz="2200" dirty="0" smtClean="0"/>
              <a:t>     Fraction of accesses that can be satisfied by the cache</a:t>
            </a:r>
          </a:p>
          <a:p>
            <a:pPr marL="857250" lvl="2" indent="0">
              <a:buNone/>
            </a:pPr>
            <a:r>
              <a:rPr lang="en-US" sz="2200" dirty="0" smtClean="0"/>
              <a:t>     because of temporal and spatial locality.</a:t>
            </a:r>
          </a:p>
          <a:p>
            <a:r>
              <a:rPr lang="en-US" sz="2200" dirty="0" smtClean="0"/>
              <a:t>Average access </a:t>
            </a:r>
            <a:r>
              <a:rPr lang="en-US" sz="2200" dirty="0" err="1" smtClean="0"/>
              <a:t>T</a:t>
            </a:r>
            <a:r>
              <a:rPr lang="en-US" sz="2200" baseline="-25000" dirty="0" err="1" smtClean="0"/>
              <a:t>av</a:t>
            </a:r>
            <a:r>
              <a:rPr lang="en-US" sz="2200" dirty="0" smtClean="0"/>
              <a:t> = </a:t>
            </a:r>
            <a:r>
              <a:rPr lang="el-GR" sz="2200" dirty="0"/>
              <a:t>γ </a:t>
            </a:r>
            <a:r>
              <a:rPr lang="en-US" sz="2200" dirty="0" err="1" smtClean="0"/>
              <a:t>T</a:t>
            </a:r>
            <a:r>
              <a:rPr lang="en-US" sz="2200" baseline="-25000" dirty="0" err="1" smtClean="0"/>
              <a:t>c</a:t>
            </a:r>
            <a:r>
              <a:rPr lang="en-US" sz="2200" dirty="0" smtClean="0"/>
              <a:t> + (1-</a:t>
            </a:r>
            <a:r>
              <a:rPr lang="el-GR" sz="2200" dirty="0"/>
              <a:t> γ</a:t>
            </a:r>
            <a:r>
              <a:rPr lang="en-US" sz="2200" dirty="0" smtClean="0"/>
              <a:t>)T</a:t>
            </a:r>
            <a:r>
              <a:rPr lang="en-US" sz="2200" baseline="-25000" dirty="0" smtClean="0"/>
              <a:t>m</a:t>
            </a:r>
          </a:p>
          <a:p>
            <a:endParaRPr lang="en-US" baseline="-25000" dirty="0" smtClean="0"/>
          </a:p>
          <a:p>
            <a:pPr marL="0" indent="0">
              <a:buNone/>
            </a:pPr>
            <a:endParaRPr lang="en-US" baseline="-25000" dirty="0"/>
          </a:p>
        </p:txBody>
      </p:sp>
      <mc:AlternateContent xmlns:mc="http://schemas.openxmlformats.org/markup-compatibility/2006" xmlns:a14="http://schemas.microsoft.com/office/drawing/2010/main">
        <mc:Choice Requires="a14">
          <p:sp>
            <p:nvSpPr>
              <p:cNvPr id="5" name="TextBox 4"/>
              <p:cNvSpPr txBox="1"/>
              <p:nvPr/>
            </p:nvSpPr>
            <p:spPr>
              <a:xfrm>
                <a:off x="961930" y="5314479"/>
                <a:ext cx="6912900" cy="866648"/>
              </a:xfrm>
              <a:prstGeom prst="rect">
                <a:avLst/>
              </a:prstGeom>
              <a:solidFill>
                <a:schemeClr val="bg1">
                  <a:lumMod val="75000"/>
                </a:schemeClr>
              </a:solidFill>
            </p:spPr>
            <p:txBody>
              <a:bodyPr wrap="square" lIns="91440" tIns="91440" rIns="91440" bIns="91440" rtlCol="0" anchor="ctr" anchorCtr="0">
                <a:spAutoFit/>
              </a:bodyPr>
              <a:lstStyle/>
              <a:p>
                <a:pPr algn="ctr"/>
                <a:r>
                  <a:rPr lang="en-US" sz="2800" dirty="0"/>
                  <a:t>Performance gain G(</a:t>
                </a:r>
                <a:r>
                  <a:rPr lang="el-GR" sz="2800" dirty="0"/>
                  <a:t>τ</a:t>
                </a:r>
                <a:r>
                  <a:rPr lang="en-US" sz="2800" dirty="0"/>
                  <a:t>,</a:t>
                </a:r>
                <a:r>
                  <a:rPr lang="el-GR" sz="2800" dirty="0"/>
                  <a:t> γ</a:t>
                </a:r>
                <a:r>
                  <a:rPr lang="en-US" sz="2800" dirty="0"/>
                  <a:t>) = </a:t>
                </a:r>
                <a14:m>
                  <m:oMath xmlns:m="http://schemas.openxmlformats.org/officeDocument/2006/math">
                    <m:f>
                      <m:fPr>
                        <m:ctrlPr>
                          <a:rPr lang="en-US" sz="2800" i="1">
                            <a:latin typeface="Cambria Math"/>
                          </a:rPr>
                        </m:ctrlPr>
                      </m:fPr>
                      <m:num>
                        <m:r>
                          <m:rPr>
                            <m:sty m:val="p"/>
                          </m:rPr>
                          <a:rPr lang="en-US" sz="2800">
                            <a:latin typeface="Cambria Math"/>
                          </a:rPr>
                          <m:t>T</m:t>
                        </m:r>
                        <m:r>
                          <m:rPr>
                            <m:sty m:val="p"/>
                          </m:rPr>
                          <a:rPr lang="en-US" sz="2800" baseline="-25000">
                            <a:latin typeface="Cambria Math"/>
                          </a:rPr>
                          <m:t>m</m:t>
                        </m:r>
                      </m:num>
                      <m:den>
                        <m:r>
                          <m:rPr>
                            <m:sty m:val="p"/>
                          </m:rPr>
                          <a:rPr lang="en-US" sz="2800">
                            <a:latin typeface="Cambria Math"/>
                          </a:rPr>
                          <m:t>T</m:t>
                        </m:r>
                        <m:r>
                          <m:rPr>
                            <m:sty m:val="p"/>
                          </m:rPr>
                          <a:rPr lang="en-US" sz="2800" baseline="-25000">
                            <a:latin typeface="Cambria Math"/>
                          </a:rPr>
                          <m:t>av</m:t>
                        </m:r>
                      </m:den>
                    </m:f>
                    <m:r>
                      <a:rPr lang="en-US" sz="2800">
                        <a:latin typeface="Cambria Math"/>
                      </a:rPr>
                      <m:t>= </m:t>
                    </m:r>
                    <m:f>
                      <m:fPr>
                        <m:ctrlPr>
                          <a:rPr lang="en-US" sz="2800" i="1">
                            <a:latin typeface="Cambria Math"/>
                          </a:rPr>
                        </m:ctrlPr>
                      </m:fPr>
                      <m:num>
                        <m:r>
                          <m:rPr>
                            <m:nor/>
                          </m:rPr>
                          <a:rPr lang="el-GR" sz="2800" dirty="0">
                            <a:ea typeface="Cambria Math" pitchFamily="18" charset="0"/>
                          </a:rPr>
                          <m:t>τ</m:t>
                        </m:r>
                      </m:num>
                      <m:den>
                        <m:r>
                          <m:rPr>
                            <m:nor/>
                          </m:rPr>
                          <a:rPr lang="el-GR" sz="2800" dirty="0"/>
                          <m:t>γ</m:t>
                        </m:r>
                        <m:r>
                          <m:rPr>
                            <m:nor/>
                          </m:rPr>
                          <a:rPr lang="en-US" sz="2800" dirty="0"/>
                          <m:t>+ (1−</m:t>
                        </m:r>
                        <m:r>
                          <m:rPr>
                            <m:nor/>
                          </m:rPr>
                          <a:rPr lang="el-GR" sz="2800" dirty="0"/>
                          <m:t>γ</m:t>
                        </m:r>
                        <m:r>
                          <m:rPr>
                            <m:nor/>
                          </m:rPr>
                          <a:rPr lang="en-US" sz="2800" dirty="0"/>
                          <m:t>)</m:t>
                        </m:r>
                        <m:r>
                          <m:rPr>
                            <m:nor/>
                          </m:rPr>
                          <a:rPr lang="el-GR" sz="2800" dirty="0"/>
                          <m:t>τ</m:t>
                        </m:r>
                      </m:den>
                    </m:f>
                  </m:oMath>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961930" y="5314479"/>
                <a:ext cx="6912900" cy="866648"/>
              </a:xfrm>
              <a:prstGeom prst="rect">
                <a:avLst/>
              </a:prstGeom>
              <a:blipFill rotWithShape="1">
                <a:blip r:embed="rId3"/>
                <a:stretch>
                  <a:fillRect/>
                </a:stretch>
              </a:blipFill>
            </p:spPr>
            <p:txBody>
              <a:bodyPr/>
              <a:lstStyle/>
              <a:p>
                <a:r>
                  <a:rPr lang="en-US">
                    <a:noFill/>
                  </a:rPr>
                  <a:t> </a:t>
                </a:r>
              </a:p>
            </p:txBody>
          </p:sp>
        </mc:Fallback>
      </mc:AlternateContent>
      <p:sp>
        <p:nvSpPr>
          <p:cNvPr id="6" name="Right Arrow 5"/>
          <p:cNvSpPr/>
          <p:nvPr/>
        </p:nvSpPr>
        <p:spPr>
          <a:xfrm>
            <a:off x="1533883" y="2513115"/>
            <a:ext cx="384050" cy="307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533883" y="3279077"/>
            <a:ext cx="384050" cy="307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4330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Cache performance model</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668239114"/>
              </p:ext>
            </p:extLst>
          </p:nvPr>
        </p:nvGraphicFramePr>
        <p:xfrm>
          <a:off x="616285" y="894270"/>
          <a:ext cx="7373759" cy="480062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230765" y="5810109"/>
            <a:ext cx="4966873" cy="646331"/>
          </a:xfrm>
          <a:prstGeom prst="rect">
            <a:avLst/>
          </a:prstGeom>
          <a:noFill/>
        </p:spPr>
        <p:txBody>
          <a:bodyPr wrap="none" rtlCol="0">
            <a:spAutoFit/>
          </a:bodyPr>
          <a:lstStyle/>
          <a:p>
            <a:pPr marL="285750" indent="-285750">
              <a:buFont typeface="Arial" pitchFamily="34" charset="0"/>
              <a:buChar char="•"/>
            </a:pPr>
            <a:r>
              <a:rPr lang="en-US" b="1" dirty="0" smtClean="0">
                <a:solidFill>
                  <a:srgbClr val="FF0000"/>
                </a:solidFill>
              </a:rPr>
              <a:t>G(</a:t>
            </a:r>
            <a:r>
              <a:rPr lang="el-GR" b="1" dirty="0" smtClean="0">
                <a:solidFill>
                  <a:srgbClr val="FF0000"/>
                </a:solidFill>
              </a:rPr>
              <a:t>τ</a:t>
            </a:r>
            <a:r>
              <a:rPr lang="en-US" b="1" dirty="0" smtClean="0">
                <a:solidFill>
                  <a:srgbClr val="FF0000"/>
                </a:solidFill>
              </a:rPr>
              <a:t>, </a:t>
            </a:r>
            <a:r>
              <a:rPr lang="el-GR" b="1" dirty="0">
                <a:solidFill>
                  <a:srgbClr val="FF0000"/>
                </a:solidFill>
              </a:rPr>
              <a:t>γ</a:t>
            </a:r>
            <a:r>
              <a:rPr lang="en-US" b="1" dirty="0" smtClean="0">
                <a:solidFill>
                  <a:srgbClr val="FF0000"/>
                </a:solidFill>
              </a:rPr>
              <a:t>) = 1 for </a:t>
            </a:r>
            <a:r>
              <a:rPr lang="el-GR" b="1" dirty="0" smtClean="0">
                <a:solidFill>
                  <a:srgbClr val="FF0000"/>
                </a:solidFill>
              </a:rPr>
              <a:t>γ</a:t>
            </a:r>
            <a:r>
              <a:rPr lang="en-US" b="1" dirty="0" smtClean="0">
                <a:solidFill>
                  <a:srgbClr val="FF0000"/>
                </a:solidFill>
              </a:rPr>
              <a:t> = 0</a:t>
            </a:r>
            <a:r>
              <a:rPr lang="en-US" dirty="0" smtClean="0"/>
              <a:t> (all data from main memory)</a:t>
            </a:r>
          </a:p>
          <a:p>
            <a:pPr marL="285750" indent="-285750">
              <a:buFont typeface="Arial" pitchFamily="34" charset="0"/>
              <a:buChar char="•"/>
            </a:pPr>
            <a:r>
              <a:rPr lang="en-US" b="1" dirty="0" smtClean="0">
                <a:solidFill>
                  <a:srgbClr val="FF0000"/>
                </a:solidFill>
              </a:rPr>
              <a:t>G(</a:t>
            </a:r>
            <a:r>
              <a:rPr lang="el-GR" b="1" dirty="0" smtClean="0">
                <a:solidFill>
                  <a:srgbClr val="FF0000"/>
                </a:solidFill>
              </a:rPr>
              <a:t>τ</a:t>
            </a:r>
            <a:r>
              <a:rPr lang="en-US" b="1" dirty="0" smtClean="0">
                <a:solidFill>
                  <a:srgbClr val="FF0000"/>
                </a:solidFill>
              </a:rPr>
              <a:t>, </a:t>
            </a:r>
            <a:r>
              <a:rPr lang="el-GR" b="1" dirty="0">
                <a:solidFill>
                  <a:srgbClr val="FF0000"/>
                </a:solidFill>
              </a:rPr>
              <a:t>γ</a:t>
            </a:r>
            <a:r>
              <a:rPr lang="en-US" b="1" dirty="0" smtClean="0">
                <a:solidFill>
                  <a:srgbClr val="FF0000"/>
                </a:solidFill>
              </a:rPr>
              <a:t>) = </a:t>
            </a:r>
            <a:r>
              <a:rPr lang="el-GR" b="1" dirty="0">
                <a:solidFill>
                  <a:srgbClr val="FF0000"/>
                </a:solidFill>
              </a:rPr>
              <a:t>τ</a:t>
            </a:r>
            <a:r>
              <a:rPr lang="en-US" b="1" dirty="0" smtClean="0">
                <a:solidFill>
                  <a:srgbClr val="FF0000"/>
                </a:solidFill>
              </a:rPr>
              <a:t> for </a:t>
            </a:r>
            <a:r>
              <a:rPr lang="el-GR" b="1" dirty="0" smtClean="0">
                <a:solidFill>
                  <a:srgbClr val="FF0000"/>
                </a:solidFill>
              </a:rPr>
              <a:t>γ</a:t>
            </a:r>
            <a:r>
              <a:rPr lang="en-US" b="1" dirty="0" smtClean="0">
                <a:solidFill>
                  <a:srgbClr val="FF0000"/>
                </a:solidFill>
              </a:rPr>
              <a:t> = 1</a:t>
            </a:r>
            <a:r>
              <a:rPr lang="en-US" dirty="0" smtClean="0"/>
              <a:t> (all data from cache)</a:t>
            </a:r>
            <a:endParaRPr lang="en-US" dirty="0"/>
          </a:p>
        </p:txBody>
      </p:sp>
      <p:sp>
        <p:nvSpPr>
          <p:cNvPr id="5" name="TextBox 4"/>
          <p:cNvSpPr txBox="1"/>
          <p:nvPr/>
        </p:nvSpPr>
        <p:spPr>
          <a:xfrm>
            <a:off x="5127644" y="6519446"/>
            <a:ext cx="4016356" cy="338554"/>
          </a:xfrm>
          <a:prstGeom prst="rect">
            <a:avLst/>
          </a:prstGeom>
          <a:noFill/>
        </p:spPr>
        <p:txBody>
          <a:bodyPr wrap="none" rtlCol="0">
            <a:spAutoFit/>
          </a:bodyPr>
          <a:lstStyle/>
          <a:p>
            <a:r>
              <a:rPr lang="en-US" sz="1600" dirty="0" smtClean="0">
                <a:solidFill>
                  <a:schemeClr val="bg1">
                    <a:lumMod val="65000"/>
                  </a:schemeClr>
                </a:solidFill>
              </a:rPr>
              <a:t>Image reproduced from G. Hager &amp; G. Wellein</a:t>
            </a:r>
            <a:endParaRPr lang="en-US" sz="1600" dirty="0">
              <a:solidFill>
                <a:schemeClr val="bg1">
                  <a:lumMod val="65000"/>
                </a:schemeClr>
              </a:solidFill>
            </a:endParaRPr>
          </a:p>
        </p:txBody>
      </p:sp>
    </p:spTree>
    <p:extLst>
      <p:ext uri="{BB962C8B-B14F-4D97-AF65-F5344CB8AC3E}">
        <p14:creationId xmlns:p14="http://schemas.microsoft.com/office/powerpoint/2010/main" val="3018544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writing</a:t>
            </a:r>
            <a:endParaRPr lang="en-US" dirty="0"/>
          </a:p>
        </p:txBody>
      </p:sp>
      <p:sp>
        <p:nvSpPr>
          <p:cNvPr id="3" name="Content Placeholder 2"/>
          <p:cNvSpPr>
            <a:spLocks noGrp="1"/>
          </p:cNvSpPr>
          <p:nvPr>
            <p:ph idx="1"/>
          </p:nvPr>
        </p:nvSpPr>
        <p:spPr>
          <a:xfrm>
            <a:off x="309045" y="1239916"/>
            <a:ext cx="8377755" cy="5453510"/>
          </a:xfrm>
        </p:spPr>
        <p:txBody>
          <a:bodyPr>
            <a:normAutofit fontScale="92500" lnSpcReduction="10000"/>
          </a:bodyPr>
          <a:lstStyle/>
          <a:p>
            <a:r>
              <a:rPr lang="en-US" dirty="0" smtClean="0"/>
              <a:t>On a </a:t>
            </a:r>
            <a:r>
              <a:rPr lang="en-US" b="1" dirty="0" smtClean="0">
                <a:solidFill>
                  <a:srgbClr val="FF0000"/>
                </a:solidFill>
              </a:rPr>
              <a:t>write hit</a:t>
            </a:r>
            <a:r>
              <a:rPr lang="en-US" dirty="0" smtClean="0"/>
              <a:t>: two possibilities:</a:t>
            </a:r>
          </a:p>
          <a:p>
            <a:pPr lvl="1"/>
            <a:r>
              <a:rPr lang="en-US" b="1" dirty="0" smtClean="0">
                <a:solidFill>
                  <a:srgbClr val="002060"/>
                </a:solidFill>
              </a:rPr>
              <a:t>Write-through</a:t>
            </a:r>
            <a:r>
              <a:rPr lang="en-US" dirty="0" smtClean="0"/>
              <a:t>: update value in cache and backing store</a:t>
            </a:r>
          </a:p>
          <a:p>
            <a:pPr lvl="2"/>
            <a:r>
              <a:rPr lang="en-US" dirty="0" smtClean="0"/>
              <a:t>Ensures consistency between cache and backing store</a:t>
            </a:r>
          </a:p>
          <a:p>
            <a:pPr lvl="1"/>
            <a:r>
              <a:rPr lang="en-US" b="1" dirty="0" smtClean="0">
                <a:solidFill>
                  <a:srgbClr val="002060"/>
                </a:solidFill>
              </a:rPr>
              <a:t>Write-back</a:t>
            </a:r>
            <a:r>
              <a:rPr lang="en-US" dirty="0" smtClean="0"/>
              <a:t>: write only to this cache level</a:t>
            </a:r>
          </a:p>
          <a:p>
            <a:pPr lvl="2"/>
            <a:r>
              <a:rPr lang="en-US" dirty="0" smtClean="0"/>
              <a:t>Postpone writing to backing store until cache line is evicted</a:t>
            </a:r>
          </a:p>
          <a:p>
            <a:r>
              <a:rPr lang="en-US" dirty="0" smtClean="0"/>
              <a:t>On a </a:t>
            </a:r>
            <a:r>
              <a:rPr lang="en-US" b="1" dirty="0" smtClean="0">
                <a:solidFill>
                  <a:srgbClr val="FF0000"/>
                </a:solidFill>
              </a:rPr>
              <a:t>write miss</a:t>
            </a:r>
            <a:r>
              <a:rPr lang="en-US" dirty="0" smtClean="0"/>
              <a:t>: two possibilities:</a:t>
            </a:r>
          </a:p>
          <a:p>
            <a:pPr lvl="1"/>
            <a:r>
              <a:rPr lang="en-US" b="1" dirty="0" smtClean="0">
                <a:solidFill>
                  <a:srgbClr val="002060"/>
                </a:solidFill>
              </a:rPr>
              <a:t>Write allocate</a:t>
            </a:r>
            <a:r>
              <a:rPr lang="en-US" dirty="0" smtClean="0"/>
              <a:t>: fetch cache line, followed by “write hit”</a:t>
            </a:r>
          </a:p>
          <a:p>
            <a:pPr lvl="1"/>
            <a:r>
              <a:rPr lang="en-US" b="1" dirty="0" smtClean="0">
                <a:solidFill>
                  <a:srgbClr val="002060"/>
                </a:solidFill>
              </a:rPr>
              <a:t>No-write allocate</a:t>
            </a:r>
            <a:r>
              <a:rPr lang="en-US" dirty="0" smtClean="0"/>
              <a:t>, a.k.a. nontemporal store: write directly to backing store</a:t>
            </a:r>
          </a:p>
          <a:p>
            <a:pPr lvl="2"/>
            <a:r>
              <a:rPr lang="en-US" dirty="0" smtClean="0"/>
              <a:t>Write buffers to avoid excessive latencies</a:t>
            </a:r>
          </a:p>
          <a:p>
            <a:r>
              <a:rPr lang="en-US" dirty="0" smtClean="0"/>
              <a:t>Typical pairing:</a:t>
            </a:r>
          </a:p>
          <a:p>
            <a:pPr lvl="1"/>
            <a:r>
              <a:rPr lang="en-US" dirty="0" smtClean="0">
                <a:solidFill>
                  <a:srgbClr val="002060"/>
                </a:solidFill>
              </a:rPr>
              <a:t>Write-back</a:t>
            </a:r>
            <a:r>
              <a:rPr lang="en-US" dirty="0" smtClean="0"/>
              <a:t> in combination with </a:t>
            </a:r>
            <a:r>
              <a:rPr lang="en-US" dirty="0" smtClean="0">
                <a:solidFill>
                  <a:srgbClr val="002060"/>
                </a:solidFill>
              </a:rPr>
              <a:t>write allocate</a:t>
            </a:r>
          </a:p>
          <a:p>
            <a:pPr lvl="2"/>
            <a:r>
              <a:rPr lang="en-US" dirty="0" smtClean="0"/>
              <a:t>Benefits from subsequent writes to the same location</a:t>
            </a:r>
          </a:p>
          <a:p>
            <a:pPr lvl="1"/>
            <a:r>
              <a:rPr lang="en-US" dirty="0" smtClean="0">
                <a:solidFill>
                  <a:srgbClr val="002060"/>
                </a:solidFill>
              </a:rPr>
              <a:t>Write-through</a:t>
            </a:r>
            <a:r>
              <a:rPr lang="en-US" dirty="0" smtClean="0"/>
              <a:t> in combination with </a:t>
            </a:r>
            <a:r>
              <a:rPr lang="en-US" dirty="0" smtClean="0">
                <a:solidFill>
                  <a:srgbClr val="002060"/>
                </a:solidFill>
              </a:rPr>
              <a:t>no-write allocate</a:t>
            </a:r>
          </a:p>
          <a:p>
            <a:pPr lvl="2"/>
            <a:r>
              <a:rPr lang="en-US" dirty="0" smtClean="0"/>
              <a:t>No benefits from writing to same location</a:t>
            </a:r>
          </a:p>
          <a:p>
            <a:pPr lvl="2"/>
            <a:r>
              <a:rPr lang="en-US" dirty="0" smtClean="0"/>
              <a:t>But also, no cache pollution from writing</a:t>
            </a:r>
          </a:p>
          <a:p>
            <a:pPr lvl="2"/>
            <a:endParaRPr lang="en-US" dirty="0"/>
          </a:p>
        </p:txBody>
      </p:sp>
    </p:spTree>
    <p:extLst>
      <p:ext uri="{BB962C8B-B14F-4D97-AF65-F5344CB8AC3E}">
        <p14:creationId xmlns:p14="http://schemas.microsoft.com/office/powerpoint/2010/main" val="412028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mapped cache</a:t>
            </a:r>
            <a:endParaRPr lang="en-US" dirty="0"/>
          </a:p>
        </p:txBody>
      </p:sp>
      <p:sp>
        <p:nvSpPr>
          <p:cNvPr id="4" name="TextBox 3"/>
          <p:cNvSpPr txBox="1"/>
          <p:nvPr/>
        </p:nvSpPr>
        <p:spPr>
          <a:xfrm>
            <a:off x="155425" y="5502870"/>
            <a:ext cx="8861080" cy="923330"/>
          </a:xfrm>
          <a:prstGeom prst="rect">
            <a:avLst/>
          </a:prstGeom>
          <a:noFill/>
        </p:spPr>
        <p:txBody>
          <a:bodyPr wrap="none" rtlCol="0">
            <a:spAutoFit/>
          </a:bodyPr>
          <a:lstStyle/>
          <a:p>
            <a:r>
              <a:rPr lang="en-US" dirty="0" smtClean="0"/>
              <a:t>Every entry (cache line) in the main memory can go to only </a:t>
            </a:r>
            <a:r>
              <a:rPr lang="en-US" b="1" dirty="0" smtClean="0">
                <a:solidFill>
                  <a:srgbClr val="FF0000"/>
                </a:solidFill>
              </a:rPr>
              <a:t>exactly one position</a:t>
            </a:r>
            <a:r>
              <a:rPr lang="en-US" dirty="0" smtClean="0"/>
              <a:t> in the cache</a:t>
            </a:r>
          </a:p>
          <a:p>
            <a:pPr marL="742950" lvl="1" indent="-285750">
              <a:buFont typeface="Arial" pitchFamily="34" charset="0"/>
              <a:buChar char="•"/>
            </a:pPr>
            <a:r>
              <a:rPr lang="en-US" dirty="0" smtClean="0"/>
              <a:t>Easy to implement in hardware</a:t>
            </a:r>
          </a:p>
          <a:p>
            <a:pPr marL="742950" lvl="1" indent="-285750">
              <a:buFont typeface="Arial" pitchFamily="34" charset="0"/>
              <a:buChar char="•"/>
            </a:pPr>
            <a:r>
              <a:rPr lang="en-US" dirty="0" smtClean="0"/>
              <a:t>Risk for memory access patterns that successively hit same cache line (see further)</a:t>
            </a:r>
            <a:endParaRPr lang="en-US" dirty="0"/>
          </a:p>
        </p:txBody>
      </p:sp>
      <p:sp>
        <p:nvSpPr>
          <p:cNvPr id="42" name="Rectangle 41"/>
          <p:cNvSpPr/>
          <p:nvPr/>
        </p:nvSpPr>
        <p:spPr>
          <a:xfrm>
            <a:off x="1108464" y="3812647"/>
            <a:ext cx="576075" cy="230430"/>
          </a:xfrm>
          <a:prstGeom prst="rect">
            <a:avLst/>
          </a:prstGeom>
          <a:solidFill>
            <a:schemeClr val="tx2">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3" name="Rectangle 42"/>
          <p:cNvSpPr/>
          <p:nvPr/>
        </p:nvSpPr>
        <p:spPr>
          <a:xfrm>
            <a:off x="1684539" y="3812647"/>
            <a:ext cx="576075" cy="230430"/>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4" name="Rectangle 43"/>
          <p:cNvSpPr/>
          <p:nvPr/>
        </p:nvSpPr>
        <p:spPr>
          <a:xfrm>
            <a:off x="2260614" y="3812647"/>
            <a:ext cx="576075" cy="230430"/>
          </a:xfrm>
          <a:prstGeom prst="rect">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45" name="Rectangle 44"/>
          <p:cNvSpPr/>
          <p:nvPr/>
        </p:nvSpPr>
        <p:spPr>
          <a:xfrm>
            <a:off x="2843775" y="3812647"/>
            <a:ext cx="576075" cy="23043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0" name="Rectangle 49"/>
          <p:cNvSpPr/>
          <p:nvPr/>
        </p:nvSpPr>
        <p:spPr>
          <a:xfrm>
            <a:off x="3419850" y="3812647"/>
            <a:ext cx="576075" cy="230430"/>
          </a:xfrm>
          <a:prstGeom prst="rect">
            <a:avLst/>
          </a:prstGeom>
          <a:solidFill>
            <a:schemeClr val="tx2">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51" name="Rectangle 50"/>
          <p:cNvSpPr/>
          <p:nvPr/>
        </p:nvSpPr>
        <p:spPr>
          <a:xfrm>
            <a:off x="3995925" y="3812647"/>
            <a:ext cx="576075" cy="230430"/>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52" name="Rectangle 51"/>
          <p:cNvSpPr/>
          <p:nvPr/>
        </p:nvSpPr>
        <p:spPr>
          <a:xfrm>
            <a:off x="4572000" y="3812647"/>
            <a:ext cx="576075" cy="230430"/>
          </a:xfrm>
          <a:prstGeom prst="rect">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53" name="Rectangle 52"/>
          <p:cNvSpPr/>
          <p:nvPr/>
        </p:nvSpPr>
        <p:spPr>
          <a:xfrm>
            <a:off x="5155161" y="3812647"/>
            <a:ext cx="576075" cy="230430"/>
          </a:xfrm>
          <a:prstGeom prst="rect">
            <a:avLst/>
          </a:prstGeom>
          <a:solidFill>
            <a:schemeClr val="bg1">
              <a:lumMod val="8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54" name="Rectangle 53"/>
          <p:cNvSpPr/>
          <p:nvPr/>
        </p:nvSpPr>
        <p:spPr>
          <a:xfrm>
            <a:off x="5731236" y="3812647"/>
            <a:ext cx="576075" cy="230430"/>
          </a:xfrm>
          <a:prstGeom prst="rect">
            <a:avLst/>
          </a:prstGeom>
          <a:solidFill>
            <a:schemeClr val="tx2">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55" name="Rectangle 54"/>
          <p:cNvSpPr/>
          <p:nvPr/>
        </p:nvSpPr>
        <p:spPr>
          <a:xfrm>
            <a:off x="6307311" y="3812647"/>
            <a:ext cx="576075" cy="230430"/>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56" name="Rectangle 55"/>
          <p:cNvSpPr/>
          <p:nvPr/>
        </p:nvSpPr>
        <p:spPr>
          <a:xfrm>
            <a:off x="6883386" y="3812647"/>
            <a:ext cx="576075" cy="230430"/>
          </a:xfrm>
          <a:prstGeom prst="rect">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57" name="Rectangle 56"/>
          <p:cNvSpPr/>
          <p:nvPr/>
        </p:nvSpPr>
        <p:spPr>
          <a:xfrm>
            <a:off x="7466547" y="3812647"/>
            <a:ext cx="576075" cy="23043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a:t>
            </a:r>
            <a:endParaRPr lang="en-US" dirty="0"/>
          </a:p>
        </p:txBody>
      </p:sp>
      <p:sp>
        <p:nvSpPr>
          <p:cNvPr id="58" name="Rectangle 57"/>
          <p:cNvSpPr/>
          <p:nvPr/>
        </p:nvSpPr>
        <p:spPr>
          <a:xfrm>
            <a:off x="3419849" y="1700372"/>
            <a:ext cx="576075" cy="230430"/>
          </a:xfrm>
          <a:prstGeom prst="rect">
            <a:avLst/>
          </a:prstGeom>
          <a:solidFill>
            <a:schemeClr val="tx2">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59" name="Rectangle 58"/>
          <p:cNvSpPr/>
          <p:nvPr/>
        </p:nvSpPr>
        <p:spPr>
          <a:xfrm>
            <a:off x="3995924" y="1700372"/>
            <a:ext cx="576075" cy="230430"/>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0" name="Rectangle 59"/>
          <p:cNvSpPr/>
          <p:nvPr/>
        </p:nvSpPr>
        <p:spPr>
          <a:xfrm>
            <a:off x="4571999" y="1700372"/>
            <a:ext cx="576075" cy="230430"/>
          </a:xfrm>
          <a:prstGeom prst="rect">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1" name="Rectangle 60"/>
          <p:cNvSpPr/>
          <p:nvPr/>
        </p:nvSpPr>
        <p:spPr>
          <a:xfrm>
            <a:off x="5155160" y="1700372"/>
            <a:ext cx="576075" cy="23043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63" name="Straight Arrow Connector 62"/>
          <p:cNvCxnSpPr>
            <a:stCxn id="42" idx="0"/>
          </p:cNvCxnSpPr>
          <p:nvPr/>
        </p:nvCxnSpPr>
        <p:spPr>
          <a:xfrm flipV="1">
            <a:off x="1396502" y="1930802"/>
            <a:ext cx="2169882" cy="188184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0" idx="0"/>
            <a:endCxn id="58" idx="2"/>
          </p:cNvCxnSpPr>
          <p:nvPr/>
        </p:nvCxnSpPr>
        <p:spPr>
          <a:xfrm flipH="1" flipV="1">
            <a:off x="3707887" y="1930802"/>
            <a:ext cx="1" cy="188184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4" idx="0"/>
          </p:cNvCxnSpPr>
          <p:nvPr/>
        </p:nvCxnSpPr>
        <p:spPr>
          <a:xfrm flipH="1" flipV="1">
            <a:off x="3835219" y="1930802"/>
            <a:ext cx="2184055" cy="188184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43" idx="0"/>
          </p:cNvCxnSpPr>
          <p:nvPr/>
        </p:nvCxnSpPr>
        <p:spPr>
          <a:xfrm flipV="1">
            <a:off x="1972577" y="1930802"/>
            <a:ext cx="2169882" cy="1881845"/>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4" idx="0"/>
          </p:cNvCxnSpPr>
          <p:nvPr/>
        </p:nvCxnSpPr>
        <p:spPr>
          <a:xfrm flipV="1">
            <a:off x="2548652" y="1930802"/>
            <a:ext cx="2169882" cy="1881845"/>
          </a:xfrm>
          <a:prstGeom prst="straightConnector1">
            <a:avLst/>
          </a:prstGeom>
          <a:ln w="19050">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5" idx="0"/>
          </p:cNvCxnSpPr>
          <p:nvPr/>
        </p:nvCxnSpPr>
        <p:spPr>
          <a:xfrm flipV="1">
            <a:off x="3131813" y="1930802"/>
            <a:ext cx="2162796" cy="1881845"/>
          </a:xfrm>
          <a:prstGeom prst="straightConnector1">
            <a:avLst/>
          </a:prstGeom>
          <a:ln w="19050">
            <a:solidFill>
              <a:schemeClr val="tx1"/>
            </a:solidFill>
            <a:prstDash val="dashDot"/>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1" idx="0"/>
            <a:endCxn id="59" idx="2"/>
          </p:cNvCxnSpPr>
          <p:nvPr/>
        </p:nvCxnSpPr>
        <p:spPr>
          <a:xfrm flipH="1" flipV="1">
            <a:off x="4283962" y="1930802"/>
            <a:ext cx="1" cy="1881845"/>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2" idx="0"/>
            <a:endCxn id="60" idx="2"/>
          </p:cNvCxnSpPr>
          <p:nvPr/>
        </p:nvCxnSpPr>
        <p:spPr>
          <a:xfrm flipH="1" flipV="1">
            <a:off x="4860037" y="1930802"/>
            <a:ext cx="1" cy="1881845"/>
          </a:xfrm>
          <a:prstGeom prst="straightConnector1">
            <a:avLst/>
          </a:prstGeom>
          <a:ln w="19050">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3" idx="0"/>
            <a:endCxn id="61" idx="2"/>
          </p:cNvCxnSpPr>
          <p:nvPr/>
        </p:nvCxnSpPr>
        <p:spPr>
          <a:xfrm flipH="1" flipV="1">
            <a:off x="5443198" y="1930802"/>
            <a:ext cx="1" cy="1881845"/>
          </a:xfrm>
          <a:prstGeom prst="straightConnector1">
            <a:avLst/>
          </a:prstGeom>
          <a:ln w="19050">
            <a:solidFill>
              <a:schemeClr val="tx1"/>
            </a:solidFill>
            <a:prstDash val="dashDot"/>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55" idx="0"/>
          </p:cNvCxnSpPr>
          <p:nvPr/>
        </p:nvCxnSpPr>
        <p:spPr>
          <a:xfrm flipH="1" flipV="1">
            <a:off x="4411294" y="1930802"/>
            <a:ext cx="2184055" cy="1881845"/>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56" idx="0"/>
          </p:cNvCxnSpPr>
          <p:nvPr/>
        </p:nvCxnSpPr>
        <p:spPr>
          <a:xfrm flipH="1" flipV="1">
            <a:off x="4987369" y="1930802"/>
            <a:ext cx="2184055" cy="1881845"/>
          </a:xfrm>
          <a:prstGeom prst="straightConnector1">
            <a:avLst/>
          </a:prstGeom>
          <a:ln w="19050">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57" idx="0"/>
          </p:cNvCxnSpPr>
          <p:nvPr/>
        </p:nvCxnSpPr>
        <p:spPr>
          <a:xfrm flipH="1" flipV="1">
            <a:off x="5601849" y="1930802"/>
            <a:ext cx="2152736" cy="1881845"/>
          </a:xfrm>
          <a:prstGeom prst="straightConnector1">
            <a:avLst/>
          </a:prstGeom>
          <a:ln w="19050">
            <a:solidFill>
              <a:schemeClr val="tx1"/>
            </a:solidFill>
            <a:prstDash val="dashDot"/>
            <a:tailEnd type="triangle" w="lg" len="lg"/>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5954580" y="1638683"/>
            <a:ext cx="2117246" cy="369332"/>
          </a:xfrm>
          <a:prstGeom prst="rect">
            <a:avLst/>
          </a:prstGeom>
          <a:noFill/>
        </p:spPr>
        <p:txBody>
          <a:bodyPr wrap="none" rtlCol="0">
            <a:spAutoFit/>
          </a:bodyPr>
          <a:lstStyle/>
          <a:p>
            <a:r>
              <a:rPr lang="en-US" dirty="0" smtClean="0"/>
              <a:t>cache (4 cache lines)</a:t>
            </a:r>
            <a:endParaRPr lang="en-US" dirty="0"/>
          </a:p>
        </p:txBody>
      </p:sp>
      <p:sp>
        <p:nvSpPr>
          <p:cNvPr id="102" name="TextBox 101"/>
          <p:cNvSpPr txBox="1"/>
          <p:nvPr/>
        </p:nvSpPr>
        <p:spPr>
          <a:xfrm>
            <a:off x="8084358" y="3696627"/>
            <a:ext cx="397866" cy="461665"/>
          </a:xfrm>
          <a:prstGeom prst="rect">
            <a:avLst/>
          </a:prstGeom>
          <a:noFill/>
        </p:spPr>
        <p:txBody>
          <a:bodyPr wrap="none" rtlCol="0">
            <a:spAutoFit/>
          </a:bodyPr>
          <a:lstStyle/>
          <a:p>
            <a:r>
              <a:rPr lang="en-US" sz="2400" dirty="0" smtClean="0"/>
              <a:t>…</a:t>
            </a:r>
            <a:endParaRPr lang="en-US" sz="2400" dirty="0"/>
          </a:p>
        </p:txBody>
      </p:sp>
      <p:sp>
        <p:nvSpPr>
          <p:cNvPr id="114" name="TextBox 113"/>
          <p:cNvSpPr txBox="1"/>
          <p:nvPr/>
        </p:nvSpPr>
        <p:spPr>
          <a:xfrm>
            <a:off x="1038740" y="4288628"/>
            <a:ext cx="5417380" cy="369332"/>
          </a:xfrm>
          <a:prstGeom prst="rect">
            <a:avLst/>
          </a:prstGeom>
          <a:noFill/>
        </p:spPr>
        <p:txBody>
          <a:bodyPr wrap="none" rtlCol="0">
            <a:spAutoFit/>
          </a:bodyPr>
          <a:lstStyle/>
          <a:p>
            <a:r>
              <a:rPr lang="en-US" dirty="0" smtClean="0"/>
              <a:t>consecutive main memory, seen as blocks of cache lines</a:t>
            </a:r>
            <a:endParaRPr lang="en-US" dirty="0"/>
          </a:p>
        </p:txBody>
      </p:sp>
      <p:cxnSp>
        <p:nvCxnSpPr>
          <p:cNvPr id="115" name="Straight Arrow Connector 114"/>
          <p:cNvCxnSpPr/>
          <p:nvPr/>
        </p:nvCxnSpPr>
        <p:spPr>
          <a:xfrm flipV="1">
            <a:off x="6456120" y="4494469"/>
            <a:ext cx="465671" cy="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3603914" y="1062608"/>
            <a:ext cx="1936171" cy="369332"/>
          </a:xfrm>
          <a:prstGeom prst="rect">
            <a:avLst/>
          </a:prstGeom>
          <a:noFill/>
        </p:spPr>
        <p:txBody>
          <a:bodyPr wrap="none" rtlCol="0">
            <a:spAutoFit/>
          </a:bodyPr>
          <a:lstStyle/>
          <a:p>
            <a:r>
              <a:rPr lang="en-US" b="1" dirty="0" smtClean="0">
                <a:solidFill>
                  <a:srgbClr val="FF0000"/>
                </a:solidFill>
              </a:rPr>
              <a:t>cache index (0 – 3)</a:t>
            </a:r>
            <a:endParaRPr lang="en-US" b="1" dirty="0">
              <a:solidFill>
                <a:srgbClr val="FF0000"/>
              </a:solidFill>
            </a:endParaRPr>
          </a:p>
        </p:txBody>
      </p:sp>
      <p:cxnSp>
        <p:nvCxnSpPr>
          <p:cNvPr id="120" name="Straight Arrow Connector 119"/>
          <p:cNvCxnSpPr/>
          <p:nvPr/>
        </p:nvCxnSpPr>
        <p:spPr>
          <a:xfrm flipH="1">
            <a:off x="3419851" y="1508750"/>
            <a:ext cx="2311384" cy="0"/>
          </a:xfrm>
          <a:prstGeom prst="straightConnector1">
            <a:avLst/>
          </a:prstGeom>
          <a:ln w="1905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353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n</a:t>
            </a:r>
            <a:r>
              <a:rPr lang="en-US" dirty="0" smtClean="0"/>
              <a:t>-way set associative cache</a:t>
            </a:r>
            <a:endParaRPr lang="en-US" dirty="0"/>
          </a:p>
        </p:txBody>
      </p:sp>
      <p:sp>
        <p:nvSpPr>
          <p:cNvPr id="5" name="Rectangle 4"/>
          <p:cNvSpPr/>
          <p:nvPr/>
        </p:nvSpPr>
        <p:spPr>
          <a:xfrm>
            <a:off x="1108464" y="4311912"/>
            <a:ext cx="576075" cy="230430"/>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 name="Rectangle 5"/>
          <p:cNvSpPr/>
          <p:nvPr/>
        </p:nvSpPr>
        <p:spPr>
          <a:xfrm>
            <a:off x="1684539" y="4311912"/>
            <a:ext cx="576075" cy="23043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Rectangle 6"/>
          <p:cNvSpPr/>
          <p:nvPr/>
        </p:nvSpPr>
        <p:spPr>
          <a:xfrm>
            <a:off x="2260614" y="4311912"/>
            <a:ext cx="576075" cy="230430"/>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Rectangle 7"/>
          <p:cNvSpPr/>
          <p:nvPr/>
        </p:nvSpPr>
        <p:spPr>
          <a:xfrm>
            <a:off x="2843775" y="4311912"/>
            <a:ext cx="576075" cy="23043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Rectangle 8"/>
          <p:cNvSpPr/>
          <p:nvPr/>
        </p:nvSpPr>
        <p:spPr>
          <a:xfrm>
            <a:off x="3419850" y="4311912"/>
            <a:ext cx="576075" cy="230430"/>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0" name="Rectangle 9"/>
          <p:cNvSpPr/>
          <p:nvPr/>
        </p:nvSpPr>
        <p:spPr>
          <a:xfrm>
            <a:off x="3995925" y="4311912"/>
            <a:ext cx="576075" cy="23043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1" name="Rectangle 10"/>
          <p:cNvSpPr/>
          <p:nvPr/>
        </p:nvSpPr>
        <p:spPr>
          <a:xfrm>
            <a:off x="4572000" y="4311912"/>
            <a:ext cx="576075" cy="230430"/>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2" name="Rectangle 11"/>
          <p:cNvSpPr/>
          <p:nvPr/>
        </p:nvSpPr>
        <p:spPr>
          <a:xfrm>
            <a:off x="5155161" y="4311912"/>
            <a:ext cx="576075" cy="23043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3" name="Rectangle 12"/>
          <p:cNvSpPr/>
          <p:nvPr/>
        </p:nvSpPr>
        <p:spPr>
          <a:xfrm>
            <a:off x="5731236" y="4311912"/>
            <a:ext cx="576075" cy="230430"/>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4" name="Rectangle 13"/>
          <p:cNvSpPr/>
          <p:nvPr/>
        </p:nvSpPr>
        <p:spPr>
          <a:xfrm>
            <a:off x="6307311" y="4311912"/>
            <a:ext cx="576075" cy="23043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15" name="Rectangle 14"/>
          <p:cNvSpPr/>
          <p:nvPr/>
        </p:nvSpPr>
        <p:spPr>
          <a:xfrm>
            <a:off x="6883386" y="4311912"/>
            <a:ext cx="576075" cy="230430"/>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p>
        </p:txBody>
      </p:sp>
      <p:sp>
        <p:nvSpPr>
          <p:cNvPr id="16" name="Rectangle 15"/>
          <p:cNvSpPr/>
          <p:nvPr/>
        </p:nvSpPr>
        <p:spPr>
          <a:xfrm>
            <a:off x="7466547" y="4311912"/>
            <a:ext cx="576075" cy="23043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a:t>
            </a:r>
            <a:endParaRPr lang="en-US" dirty="0"/>
          </a:p>
        </p:txBody>
      </p:sp>
      <p:cxnSp>
        <p:nvCxnSpPr>
          <p:cNvPr id="21" name="Straight Arrow Connector 20"/>
          <p:cNvCxnSpPr>
            <a:stCxn id="5" idx="0"/>
            <a:endCxn id="17" idx="2"/>
          </p:cNvCxnSpPr>
          <p:nvPr/>
        </p:nvCxnSpPr>
        <p:spPr>
          <a:xfrm flipV="1">
            <a:off x="1396502" y="1931205"/>
            <a:ext cx="2881557" cy="238070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0"/>
            <a:endCxn id="18" idx="2"/>
          </p:cNvCxnSpPr>
          <p:nvPr/>
        </p:nvCxnSpPr>
        <p:spPr>
          <a:xfrm flipV="1">
            <a:off x="1972577" y="1931205"/>
            <a:ext cx="2881557" cy="2380707"/>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0"/>
          </p:cNvCxnSpPr>
          <p:nvPr/>
        </p:nvCxnSpPr>
        <p:spPr>
          <a:xfrm flipH="1" flipV="1">
            <a:off x="4994455" y="2660900"/>
            <a:ext cx="2760130" cy="1651012"/>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0"/>
          </p:cNvCxnSpPr>
          <p:nvPr/>
        </p:nvCxnSpPr>
        <p:spPr>
          <a:xfrm flipH="1" flipV="1">
            <a:off x="4994455" y="1931205"/>
            <a:ext cx="2760130" cy="2380707"/>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96426" y="2130186"/>
            <a:ext cx="2117246" cy="369332"/>
          </a:xfrm>
          <a:prstGeom prst="rect">
            <a:avLst/>
          </a:prstGeom>
          <a:noFill/>
        </p:spPr>
        <p:txBody>
          <a:bodyPr wrap="none" rtlCol="0">
            <a:spAutoFit/>
          </a:bodyPr>
          <a:lstStyle/>
          <a:p>
            <a:r>
              <a:rPr lang="en-US" dirty="0" smtClean="0"/>
              <a:t>cache (4 cache lines)</a:t>
            </a:r>
            <a:endParaRPr lang="en-US" dirty="0"/>
          </a:p>
        </p:txBody>
      </p:sp>
      <p:sp>
        <p:nvSpPr>
          <p:cNvPr id="35" name="TextBox 34"/>
          <p:cNvSpPr txBox="1"/>
          <p:nvPr/>
        </p:nvSpPr>
        <p:spPr>
          <a:xfrm>
            <a:off x="8084358" y="4195892"/>
            <a:ext cx="397866" cy="461665"/>
          </a:xfrm>
          <a:prstGeom prst="rect">
            <a:avLst/>
          </a:prstGeom>
          <a:noFill/>
        </p:spPr>
        <p:txBody>
          <a:bodyPr wrap="none" rtlCol="0">
            <a:spAutoFit/>
          </a:bodyPr>
          <a:lstStyle/>
          <a:p>
            <a:r>
              <a:rPr lang="en-US" sz="2400" dirty="0" smtClean="0"/>
              <a:t>…</a:t>
            </a:r>
            <a:endParaRPr lang="en-US" sz="2400" dirty="0"/>
          </a:p>
        </p:txBody>
      </p:sp>
      <p:cxnSp>
        <p:nvCxnSpPr>
          <p:cNvPr id="41" name="Straight Arrow Connector 40"/>
          <p:cNvCxnSpPr>
            <a:stCxn id="5" idx="0"/>
          </p:cNvCxnSpPr>
          <p:nvPr/>
        </p:nvCxnSpPr>
        <p:spPr>
          <a:xfrm flipV="1">
            <a:off x="1396502" y="2660900"/>
            <a:ext cx="2714638" cy="1651012"/>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0"/>
          </p:cNvCxnSpPr>
          <p:nvPr/>
        </p:nvCxnSpPr>
        <p:spPr>
          <a:xfrm flipV="1">
            <a:off x="2548652" y="1931205"/>
            <a:ext cx="1869728" cy="238070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 idx="0"/>
            <a:endCxn id="20" idx="2"/>
          </p:cNvCxnSpPr>
          <p:nvPr/>
        </p:nvCxnSpPr>
        <p:spPr>
          <a:xfrm flipV="1">
            <a:off x="1972577" y="2660900"/>
            <a:ext cx="2888642" cy="1651012"/>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 idx="0"/>
            <a:endCxn id="19" idx="2"/>
          </p:cNvCxnSpPr>
          <p:nvPr/>
        </p:nvCxnSpPr>
        <p:spPr>
          <a:xfrm flipV="1">
            <a:off x="2548652" y="2660900"/>
            <a:ext cx="1729406" cy="1651012"/>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990021" y="1700775"/>
            <a:ext cx="576075" cy="230430"/>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0, 0</a:t>
            </a:r>
            <a:endParaRPr lang="en-US" dirty="0"/>
          </a:p>
        </p:txBody>
      </p:sp>
      <p:sp>
        <p:nvSpPr>
          <p:cNvPr id="18" name="Rectangle 17"/>
          <p:cNvSpPr/>
          <p:nvPr/>
        </p:nvSpPr>
        <p:spPr>
          <a:xfrm>
            <a:off x="4566096" y="1700775"/>
            <a:ext cx="576075" cy="23043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a:t>
            </a:r>
            <a:endParaRPr lang="en-US" dirty="0"/>
          </a:p>
        </p:txBody>
      </p:sp>
      <p:sp>
        <p:nvSpPr>
          <p:cNvPr id="19" name="Rectangle 18"/>
          <p:cNvSpPr/>
          <p:nvPr/>
        </p:nvSpPr>
        <p:spPr>
          <a:xfrm>
            <a:off x="3990020" y="2430470"/>
            <a:ext cx="576075" cy="230430"/>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20" name="Rectangle 19"/>
          <p:cNvSpPr/>
          <p:nvPr/>
        </p:nvSpPr>
        <p:spPr>
          <a:xfrm>
            <a:off x="4573181" y="2430470"/>
            <a:ext cx="576075" cy="230430"/>
          </a:xfrm>
          <a:prstGeom prst="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a:t>
            </a:r>
            <a:endParaRPr lang="en-US" dirty="0"/>
          </a:p>
        </p:txBody>
      </p:sp>
      <p:sp>
        <p:nvSpPr>
          <p:cNvPr id="69" name="TextBox 68"/>
          <p:cNvSpPr txBox="1"/>
          <p:nvPr/>
        </p:nvSpPr>
        <p:spPr>
          <a:xfrm>
            <a:off x="1038740" y="4787893"/>
            <a:ext cx="5417380" cy="369332"/>
          </a:xfrm>
          <a:prstGeom prst="rect">
            <a:avLst/>
          </a:prstGeom>
          <a:noFill/>
        </p:spPr>
        <p:txBody>
          <a:bodyPr wrap="none" rtlCol="0">
            <a:spAutoFit/>
          </a:bodyPr>
          <a:lstStyle/>
          <a:p>
            <a:r>
              <a:rPr lang="en-US" dirty="0" smtClean="0"/>
              <a:t>consecutive main memory, seen as blocks of cache lines</a:t>
            </a:r>
            <a:endParaRPr lang="en-US" dirty="0"/>
          </a:p>
        </p:txBody>
      </p:sp>
      <p:cxnSp>
        <p:nvCxnSpPr>
          <p:cNvPr id="70" name="Straight Arrow Connector 69"/>
          <p:cNvCxnSpPr/>
          <p:nvPr/>
        </p:nvCxnSpPr>
        <p:spPr>
          <a:xfrm flipV="1">
            <a:off x="6456120" y="4993734"/>
            <a:ext cx="465671" cy="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634359" y="1062608"/>
            <a:ext cx="1936171" cy="369332"/>
          </a:xfrm>
          <a:prstGeom prst="rect">
            <a:avLst/>
          </a:prstGeom>
          <a:noFill/>
        </p:spPr>
        <p:txBody>
          <a:bodyPr wrap="none" rtlCol="0">
            <a:spAutoFit/>
          </a:bodyPr>
          <a:lstStyle/>
          <a:p>
            <a:r>
              <a:rPr lang="en-US" b="1" dirty="0" smtClean="0">
                <a:solidFill>
                  <a:srgbClr val="FF0000"/>
                </a:solidFill>
              </a:rPr>
              <a:t>cache index (0 – 1)</a:t>
            </a:r>
            <a:endParaRPr lang="en-US" b="1" dirty="0">
              <a:solidFill>
                <a:srgbClr val="FF0000"/>
              </a:solidFill>
            </a:endParaRPr>
          </a:p>
        </p:txBody>
      </p:sp>
      <p:cxnSp>
        <p:nvCxnSpPr>
          <p:cNvPr id="72" name="Straight Arrow Connector 71"/>
          <p:cNvCxnSpPr/>
          <p:nvPr/>
        </p:nvCxnSpPr>
        <p:spPr>
          <a:xfrm flipH="1" flipV="1">
            <a:off x="3990021" y="1508750"/>
            <a:ext cx="1176890" cy="561"/>
          </a:xfrm>
          <a:prstGeom prst="straightConnector1">
            <a:avLst/>
          </a:prstGeom>
          <a:ln w="1905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206048" y="3734227"/>
            <a:ext cx="397866" cy="461665"/>
          </a:xfrm>
          <a:prstGeom prst="rect">
            <a:avLst/>
          </a:prstGeom>
          <a:noFill/>
        </p:spPr>
        <p:txBody>
          <a:bodyPr wrap="none" rtlCol="0">
            <a:spAutoFit/>
          </a:bodyPr>
          <a:lstStyle/>
          <a:p>
            <a:r>
              <a:rPr lang="en-US" sz="2400" dirty="0" smtClean="0"/>
              <a:t>…</a:t>
            </a:r>
            <a:endParaRPr lang="en-US" sz="2400" dirty="0"/>
          </a:p>
        </p:txBody>
      </p:sp>
      <p:sp>
        <p:nvSpPr>
          <p:cNvPr id="34" name="TextBox 33"/>
          <p:cNvSpPr txBox="1"/>
          <p:nvPr/>
        </p:nvSpPr>
        <p:spPr>
          <a:xfrm>
            <a:off x="155425" y="5502870"/>
            <a:ext cx="8634736" cy="923330"/>
          </a:xfrm>
          <a:prstGeom prst="rect">
            <a:avLst/>
          </a:prstGeom>
          <a:noFill/>
        </p:spPr>
        <p:txBody>
          <a:bodyPr wrap="none" rtlCol="0">
            <a:spAutoFit/>
          </a:bodyPr>
          <a:lstStyle/>
          <a:p>
            <a:r>
              <a:rPr lang="en-US" dirty="0" smtClean="0"/>
              <a:t>Every entry (cache line) in the main memory can go to </a:t>
            </a:r>
            <a:r>
              <a:rPr lang="en-US" b="1" dirty="0" smtClean="0">
                <a:solidFill>
                  <a:srgbClr val="FF0000"/>
                </a:solidFill>
              </a:rPr>
              <a:t>n possible locations </a:t>
            </a:r>
            <a:r>
              <a:rPr lang="en-US" dirty="0" smtClean="0"/>
              <a:t>in the cache</a:t>
            </a:r>
          </a:p>
          <a:p>
            <a:pPr marL="742950" lvl="1" indent="-285750">
              <a:buFont typeface="Arial" pitchFamily="34" charset="0"/>
              <a:buChar char="•"/>
            </a:pPr>
            <a:r>
              <a:rPr lang="en-US" dirty="0" smtClean="0"/>
              <a:t>More difficult to implement in hardware</a:t>
            </a:r>
          </a:p>
          <a:p>
            <a:pPr marL="742950" lvl="1" indent="-285750">
              <a:buFont typeface="Arial" pitchFamily="34" charset="0"/>
              <a:buChar char="•"/>
            </a:pPr>
            <a:r>
              <a:rPr lang="en-US" dirty="0" smtClean="0"/>
              <a:t>Need a strategy to choose one of the n possible locations (e.g. least recently used)</a:t>
            </a:r>
            <a:endParaRPr lang="en-US" dirty="0"/>
          </a:p>
        </p:txBody>
      </p:sp>
      <p:cxnSp>
        <p:nvCxnSpPr>
          <p:cNvPr id="36" name="Straight Arrow Connector 35"/>
          <p:cNvCxnSpPr/>
          <p:nvPr/>
        </p:nvCxnSpPr>
        <p:spPr>
          <a:xfrm flipV="1">
            <a:off x="3572633" y="1700775"/>
            <a:ext cx="0" cy="1001469"/>
          </a:xfrm>
          <a:prstGeom prst="straightConnector1">
            <a:avLst/>
          </a:prstGeom>
          <a:ln w="1905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rot="16200000">
            <a:off x="2683651" y="2016842"/>
            <a:ext cx="1179875" cy="369332"/>
          </a:xfrm>
          <a:prstGeom prst="rect">
            <a:avLst/>
          </a:prstGeom>
          <a:noFill/>
        </p:spPr>
        <p:txBody>
          <a:bodyPr wrap="none" rtlCol="0">
            <a:spAutoFit/>
          </a:bodyPr>
          <a:lstStyle/>
          <a:p>
            <a:r>
              <a:rPr lang="en-US" b="1" dirty="0" smtClean="0">
                <a:solidFill>
                  <a:srgbClr val="FF0000"/>
                </a:solidFill>
              </a:rPr>
              <a:t>way (0 - 1)</a:t>
            </a:r>
            <a:endParaRPr lang="en-US" b="1" dirty="0">
              <a:solidFill>
                <a:srgbClr val="FF0000"/>
              </a:solidFill>
            </a:endParaRPr>
          </a:p>
        </p:txBody>
      </p:sp>
    </p:spTree>
    <p:extLst>
      <p:ext uri="{BB962C8B-B14F-4D97-AF65-F5344CB8AC3E}">
        <p14:creationId xmlns:p14="http://schemas.microsoft.com/office/powerpoint/2010/main" val="2062049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Prefetching to hide latency</a:t>
            </a:r>
            <a:endParaRPr lang="en-US" dirty="0"/>
          </a:p>
        </p:txBody>
      </p:sp>
      <p:sp>
        <p:nvSpPr>
          <p:cNvPr id="4" name="Rectangle 3"/>
          <p:cNvSpPr/>
          <p:nvPr/>
        </p:nvSpPr>
        <p:spPr>
          <a:xfrm>
            <a:off x="768733" y="1086295"/>
            <a:ext cx="392535" cy="38405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LD</a:t>
            </a:r>
            <a:endParaRPr lang="en-US" dirty="0">
              <a:solidFill>
                <a:schemeClr val="tx1"/>
              </a:solidFill>
            </a:endParaRPr>
          </a:p>
        </p:txBody>
      </p:sp>
      <p:sp>
        <p:nvSpPr>
          <p:cNvPr id="5" name="Rectangle 4"/>
          <p:cNvSpPr/>
          <p:nvPr/>
        </p:nvSpPr>
        <p:spPr>
          <a:xfrm>
            <a:off x="1161268" y="1086295"/>
            <a:ext cx="1719740" cy="3840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bg1"/>
                </a:solidFill>
              </a:rPr>
              <a:t>cache miss</a:t>
            </a:r>
            <a:endParaRPr lang="en-US" b="1" dirty="0">
              <a:solidFill>
                <a:schemeClr val="bg1"/>
              </a:solidFill>
            </a:endParaRPr>
          </a:p>
        </p:txBody>
      </p:sp>
      <p:sp>
        <p:nvSpPr>
          <p:cNvPr id="6" name="Rectangle 5"/>
          <p:cNvSpPr/>
          <p:nvPr/>
        </p:nvSpPr>
        <p:spPr>
          <a:xfrm>
            <a:off x="2878067" y="1086295"/>
            <a:ext cx="1231901" cy="3840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use data</a:t>
            </a:r>
            <a:endParaRPr lang="en-US" dirty="0">
              <a:solidFill>
                <a:schemeClr val="tx1"/>
              </a:solidFill>
            </a:endParaRPr>
          </a:p>
        </p:txBody>
      </p:sp>
      <p:sp>
        <p:nvSpPr>
          <p:cNvPr id="7" name="Rectangle 6"/>
          <p:cNvSpPr/>
          <p:nvPr/>
        </p:nvSpPr>
        <p:spPr>
          <a:xfrm>
            <a:off x="2881008" y="1508750"/>
            <a:ext cx="392535" cy="38405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LD</a:t>
            </a:r>
            <a:endParaRPr lang="en-US" dirty="0">
              <a:solidFill>
                <a:schemeClr val="tx1"/>
              </a:solidFill>
            </a:endParaRPr>
          </a:p>
        </p:txBody>
      </p:sp>
      <p:sp>
        <p:nvSpPr>
          <p:cNvPr id="8" name="Rectangle 7"/>
          <p:cNvSpPr/>
          <p:nvPr/>
        </p:nvSpPr>
        <p:spPr>
          <a:xfrm>
            <a:off x="3273543" y="1508750"/>
            <a:ext cx="1231901" cy="3840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use data</a:t>
            </a:r>
            <a:endParaRPr lang="en-US" dirty="0">
              <a:solidFill>
                <a:schemeClr val="tx1"/>
              </a:solidFill>
            </a:endParaRPr>
          </a:p>
        </p:txBody>
      </p:sp>
      <p:sp>
        <p:nvSpPr>
          <p:cNvPr id="9" name="Rectangle 8"/>
          <p:cNvSpPr/>
          <p:nvPr/>
        </p:nvSpPr>
        <p:spPr>
          <a:xfrm>
            <a:off x="3266223" y="1931205"/>
            <a:ext cx="392535" cy="38405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LD</a:t>
            </a:r>
            <a:endParaRPr lang="en-US" dirty="0">
              <a:solidFill>
                <a:schemeClr val="tx1"/>
              </a:solidFill>
            </a:endParaRPr>
          </a:p>
        </p:txBody>
      </p:sp>
      <p:sp>
        <p:nvSpPr>
          <p:cNvPr id="10" name="Rectangle 9"/>
          <p:cNvSpPr/>
          <p:nvPr/>
        </p:nvSpPr>
        <p:spPr>
          <a:xfrm>
            <a:off x="3658758" y="1931205"/>
            <a:ext cx="1231901" cy="3840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use data</a:t>
            </a:r>
            <a:endParaRPr lang="en-US" dirty="0">
              <a:solidFill>
                <a:schemeClr val="tx1"/>
              </a:solidFill>
            </a:endParaRPr>
          </a:p>
        </p:txBody>
      </p:sp>
      <p:sp>
        <p:nvSpPr>
          <p:cNvPr id="11" name="Rectangle 10"/>
          <p:cNvSpPr/>
          <p:nvPr/>
        </p:nvSpPr>
        <p:spPr>
          <a:xfrm>
            <a:off x="3663658" y="2353660"/>
            <a:ext cx="392535" cy="38405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LD</a:t>
            </a:r>
            <a:endParaRPr lang="en-US" dirty="0">
              <a:solidFill>
                <a:schemeClr val="tx1"/>
              </a:solidFill>
            </a:endParaRPr>
          </a:p>
        </p:txBody>
      </p:sp>
      <p:sp>
        <p:nvSpPr>
          <p:cNvPr id="12" name="Rectangle 11"/>
          <p:cNvSpPr/>
          <p:nvPr/>
        </p:nvSpPr>
        <p:spPr>
          <a:xfrm>
            <a:off x="4056193" y="2353660"/>
            <a:ext cx="1231901" cy="3840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use data</a:t>
            </a:r>
            <a:endParaRPr lang="en-US" dirty="0">
              <a:solidFill>
                <a:schemeClr val="tx1"/>
              </a:solidFill>
            </a:endParaRPr>
          </a:p>
        </p:txBody>
      </p:sp>
      <p:sp>
        <p:nvSpPr>
          <p:cNvPr id="13" name="Rectangle 12"/>
          <p:cNvSpPr/>
          <p:nvPr/>
        </p:nvSpPr>
        <p:spPr>
          <a:xfrm>
            <a:off x="4056193" y="2776115"/>
            <a:ext cx="392535" cy="38405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LD</a:t>
            </a:r>
            <a:endParaRPr lang="en-US" dirty="0">
              <a:solidFill>
                <a:schemeClr val="tx1"/>
              </a:solidFill>
            </a:endParaRPr>
          </a:p>
        </p:txBody>
      </p:sp>
      <p:sp>
        <p:nvSpPr>
          <p:cNvPr id="14" name="Rectangle 13"/>
          <p:cNvSpPr/>
          <p:nvPr/>
        </p:nvSpPr>
        <p:spPr>
          <a:xfrm>
            <a:off x="4448728" y="2776115"/>
            <a:ext cx="1719740" cy="3840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bg1"/>
                </a:solidFill>
              </a:rPr>
              <a:t>cache miss</a:t>
            </a:r>
            <a:endParaRPr lang="en-US" b="1" dirty="0">
              <a:solidFill>
                <a:schemeClr val="bg1"/>
              </a:solidFill>
            </a:endParaRPr>
          </a:p>
        </p:txBody>
      </p:sp>
      <p:sp>
        <p:nvSpPr>
          <p:cNvPr id="15" name="Rectangle 14"/>
          <p:cNvSpPr/>
          <p:nvPr/>
        </p:nvSpPr>
        <p:spPr>
          <a:xfrm>
            <a:off x="6165527" y="2776115"/>
            <a:ext cx="1231901" cy="3840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use data</a:t>
            </a:r>
            <a:endParaRPr lang="en-US" dirty="0">
              <a:solidFill>
                <a:schemeClr val="tx1"/>
              </a:solidFill>
            </a:endParaRPr>
          </a:p>
        </p:txBody>
      </p:sp>
      <p:sp>
        <p:nvSpPr>
          <p:cNvPr id="16" name="Rectangle 15"/>
          <p:cNvSpPr/>
          <p:nvPr/>
        </p:nvSpPr>
        <p:spPr>
          <a:xfrm>
            <a:off x="6173584" y="3198570"/>
            <a:ext cx="392535" cy="38405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LD</a:t>
            </a:r>
            <a:endParaRPr lang="en-US" dirty="0">
              <a:solidFill>
                <a:schemeClr val="tx1"/>
              </a:solidFill>
            </a:endParaRPr>
          </a:p>
        </p:txBody>
      </p:sp>
      <p:sp>
        <p:nvSpPr>
          <p:cNvPr id="17" name="Rectangle 16"/>
          <p:cNvSpPr/>
          <p:nvPr/>
        </p:nvSpPr>
        <p:spPr>
          <a:xfrm>
            <a:off x="6566119" y="3198570"/>
            <a:ext cx="1231901" cy="3840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use data</a:t>
            </a:r>
            <a:endParaRPr lang="en-US" dirty="0">
              <a:solidFill>
                <a:schemeClr val="tx1"/>
              </a:solidFill>
            </a:endParaRPr>
          </a:p>
        </p:txBody>
      </p:sp>
      <p:sp>
        <p:nvSpPr>
          <p:cNvPr id="3" name="TextBox 2"/>
          <p:cNvSpPr txBox="1"/>
          <p:nvPr/>
        </p:nvSpPr>
        <p:spPr>
          <a:xfrm>
            <a:off x="1086490" y="1700775"/>
            <a:ext cx="1872500" cy="646331"/>
          </a:xfrm>
          <a:prstGeom prst="rect">
            <a:avLst/>
          </a:prstGeom>
          <a:noFill/>
        </p:spPr>
        <p:txBody>
          <a:bodyPr wrap="none" rtlCol="0">
            <a:spAutoFit/>
          </a:bodyPr>
          <a:lstStyle/>
          <a:p>
            <a:pPr algn="ctr"/>
            <a:r>
              <a:rPr lang="en-US" dirty="0" smtClean="0"/>
              <a:t>cache miss results</a:t>
            </a:r>
          </a:p>
          <a:p>
            <a:pPr algn="ctr"/>
            <a:r>
              <a:rPr lang="en-US" dirty="0" smtClean="0"/>
              <a:t>in </a:t>
            </a:r>
            <a:r>
              <a:rPr lang="en-US" b="1" dirty="0" smtClean="0">
                <a:solidFill>
                  <a:srgbClr val="FF0000"/>
                </a:solidFill>
              </a:rPr>
              <a:t>latency</a:t>
            </a:r>
            <a:endParaRPr lang="en-US" b="1" dirty="0">
              <a:solidFill>
                <a:srgbClr val="FF0000"/>
              </a:solidFill>
            </a:endParaRPr>
          </a:p>
        </p:txBody>
      </p:sp>
      <p:sp>
        <p:nvSpPr>
          <p:cNvPr id="22" name="TextBox 21"/>
          <p:cNvSpPr txBox="1"/>
          <p:nvPr/>
        </p:nvSpPr>
        <p:spPr>
          <a:xfrm>
            <a:off x="5127644" y="6519446"/>
            <a:ext cx="4016356" cy="338554"/>
          </a:xfrm>
          <a:prstGeom prst="rect">
            <a:avLst/>
          </a:prstGeom>
          <a:noFill/>
        </p:spPr>
        <p:txBody>
          <a:bodyPr wrap="none" rtlCol="0">
            <a:spAutoFit/>
          </a:bodyPr>
          <a:lstStyle/>
          <a:p>
            <a:r>
              <a:rPr lang="en-US" sz="1600" dirty="0" smtClean="0">
                <a:solidFill>
                  <a:schemeClr val="bg1">
                    <a:lumMod val="65000"/>
                  </a:schemeClr>
                </a:solidFill>
              </a:rPr>
              <a:t>Image reproduced from G. Hager &amp; G. Wellein</a:t>
            </a:r>
            <a:endParaRPr lang="en-US" sz="1600" dirty="0">
              <a:solidFill>
                <a:schemeClr val="bg1">
                  <a:lumMod val="65000"/>
                </a:schemeClr>
              </a:solidFill>
            </a:endParaRPr>
          </a:p>
        </p:txBody>
      </p:sp>
      <p:sp>
        <p:nvSpPr>
          <p:cNvPr id="23" name="Rectangle 22"/>
          <p:cNvSpPr/>
          <p:nvPr/>
        </p:nvSpPr>
        <p:spPr>
          <a:xfrm>
            <a:off x="768733" y="3889860"/>
            <a:ext cx="392535" cy="38405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LD</a:t>
            </a:r>
            <a:endParaRPr lang="en-US" dirty="0">
              <a:solidFill>
                <a:schemeClr val="tx1"/>
              </a:solidFill>
            </a:endParaRPr>
          </a:p>
        </p:txBody>
      </p:sp>
      <p:sp>
        <p:nvSpPr>
          <p:cNvPr id="24" name="Rectangle 23"/>
          <p:cNvSpPr/>
          <p:nvPr/>
        </p:nvSpPr>
        <p:spPr>
          <a:xfrm>
            <a:off x="1161268" y="3889860"/>
            <a:ext cx="1719740" cy="3840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bg1"/>
                </a:solidFill>
              </a:rPr>
              <a:t>cache miss</a:t>
            </a:r>
            <a:endParaRPr lang="en-US" b="1" dirty="0">
              <a:solidFill>
                <a:schemeClr val="bg1"/>
              </a:solidFill>
            </a:endParaRPr>
          </a:p>
        </p:txBody>
      </p:sp>
      <p:sp>
        <p:nvSpPr>
          <p:cNvPr id="25" name="Rectangle 24"/>
          <p:cNvSpPr/>
          <p:nvPr/>
        </p:nvSpPr>
        <p:spPr>
          <a:xfrm>
            <a:off x="2878067" y="3889860"/>
            <a:ext cx="1231901" cy="3840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use data</a:t>
            </a:r>
            <a:endParaRPr lang="en-US" dirty="0">
              <a:solidFill>
                <a:schemeClr val="tx1"/>
              </a:solidFill>
            </a:endParaRPr>
          </a:p>
        </p:txBody>
      </p:sp>
      <p:sp>
        <p:nvSpPr>
          <p:cNvPr id="26" name="Rectangle 25"/>
          <p:cNvSpPr/>
          <p:nvPr/>
        </p:nvSpPr>
        <p:spPr>
          <a:xfrm>
            <a:off x="2881008" y="4312315"/>
            <a:ext cx="392535" cy="38405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LD</a:t>
            </a:r>
            <a:endParaRPr lang="en-US" dirty="0">
              <a:solidFill>
                <a:schemeClr val="tx1"/>
              </a:solidFill>
            </a:endParaRPr>
          </a:p>
        </p:txBody>
      </p:sp>
      <p:sp>
        <p:nvSpPr>
          <p:cNvPr id="27" name="Rectangle 26"/>
          <p:cNvSpPr/>
          <p:nvPr/>
        </p:nvSpPr>
        <p:spPr>
          <a:xfrm>
            <a:off x="3273543" y="4312315"/>
            <a:ext cx="1231901" cy="3840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use data</a:t>
            </a:r>
            <a:endParaRPr lang="en-US" dirty="0">
              <a:solidFill>
                <a:schemeClr val="tx1"/>
              </a:solidFill>
            </a:endParaRPr>
          </a:p>
        </p:txBody>
      </p:sp>
      <p:sp>
        <p:nvSpPr>
          <p:cNvPr id="28" name="Rectangle 27"/>
          <p:cNvSpPr/>
          <p:nvPr/>
        </p:nvSpPr>
        <p:spPr>
          <a:xfrm>
            <a:off x="3266223" y="4734770"/>
            <a:ext cx="392535" cy="38405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LD</a:t>
            </a:r>
            <a:endParaRPr lang="en-US" dirty="0">
              <a:solidFill>
                <a:schemeClr val="tx1"/>
              </a:solidFill>
            </a:endParaRPr>
          </a:p>
        </p:txBody>
      </p:sp>
      <p:sp>
        <p:nvSpPr>
          <p:cNvPr id="29" name="Rectangle 28"/>
          <p:cNvSpPr/>
          <p:nvPr/>
        </p:nvSpPr>
        <p:spPr>
          <a:xfrm>
            <a:off x="3658758" y="4734770"/>
            <a:ext cx="1231901" cy="3840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use data</a:t>
            </a:r>
            <a:endParaRPr lang="en-US" dirty="0">
              <a:solidFill>
                <a:schemeClr val="tx1"/>
              </a:solidFill>
            </a:endParaRPr>
          </a:p>
        </p:txBody>
      </p:sp>
      <p:sp>
        <p:nvSpPr>
          <p:cNvPr id="30" name="Rectangle 29"/>
          <p:cNvSpPr/>
          <p:nvPr/>
        </p:nvSpPr>
        <p:spPr>
          <a:xfrm>
            <a:off x="3663658" y="5157225"/>
            <a:ext cx="392535" cy="38405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LD</a:t>
            </a:r>
            <a:endParaRPr lang="en-US" dirty="0">
              <a:solidFill>
                <a:schemeClr val="tx1"/>
              </a:solidFill>
            </a:endParaRPr>
          </a:p>
        </p:txBody>
      </p:sp>
      <p:sp>
        <p:nvSpPr>
          <p:cNvPr id="31" name="Rectangle 30"/>
          <p:cNvSpPr/>
          <p:nvPr/>
        </p:nvSpPr>
        <p:spPr>
          <a:xfrm>
            <a:off x="4056193" y="5157225"/>
            <a:ext cx="1231901" cy="3840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use data</a:t>
            </a:r>
            <a:endParaRPr lang="en-US" dirty="0">
              <a:solidFill>
                <a:schemeClr val="tx1"/>
              </a:solidFill>
            </a:endParaRPr>
          </a:p>
        </p:txBody>
      </p:sp>
      <p:sp>
        <p:nvSpPr>
          <p:cNvPr id="32" name="Rectangle 31"/>
          <p:cNvSpPr/>
          <p:nvPr/>
        </p:nvSpPr>
        <p:spPr>
          <a:xfrm>
            <a:off x="1960460" y="5579680"/>
            <a:ext cx="392535" cy="38405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PF</a:t>
            </a:r>
            <a:endParaRPr lang="en-US" dirty="0">
              <a:solidFill>
                <a:schemeClr val="tx1"/>
              </a:solidFill>
            </a:endParaRPr>
          </a:p>
        </p:txBody>
      </p:sp>
      <p:sp>
        <p:nvSpPr>
          <p:cNvPr id="33" name="Rectangle 32"/>
          <p:cNvSpPr/>
          <p:nvPr/>
        </p:nvSpPr>
        <p:spPr>
          <a:xfrm>
            <a:off x="2352995" y="5579680"/>
            <a:ext cx="1719740" cy="3840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bg1"/>
                </a:solidFill>
              </a:rPr>
              <a:t>cache miss</a:t>
            </a:r>
            <a:endParaRPr lang="en-US" b="1" dirty="0">
              <a:solidFill>
                <a:schemeClr val="bg1"/>
              </a:solidFill>
            </a:endParaRPr>
          </a:p>
        </p:txBody>
      </p:sp>
      <p:sp>
        <p:nvSpPr>
          <p:cNvPr id="34" name="Rectangle 33"/>
          <p:cNvSpPr/>
          <p:nvPr/>
        </p:nvSpPr>
        <p:spPr>
          <a:xfrm>
            <a:off x="4465270" y="5579680"/>
            <a:ext cx="1231901" cy="3840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use data</a:t>
            </a:r>
            <a:endParaRPr lang="en-US" dirty="0">
              <a:solidFill>
                <a:schemeClr val="tx1"/>
              </a:solidFill>
            </a:endParaRPr>
          </a:p>
        </p:txBody>
      </p:sp>
      <p:sp>
        <p:nvSpPr>
          <p:cNvPr id="35" name="Rectangle 34"/>
          <p:cNvSpPr/>
          <p:nvPr/>
        </p:nvSpPr>
        <p:spPr>
          <a:xfrm>
            <a:off x="4473327" y="6002135"/>
            <a:ext cx="392535" cy="38405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LD</a:t>
            </a:r>
            <a:endParaRPr lang="en-US" dirty="0">
              <a:solidFill>
                <a:schemeClr val="tx1"/>
              </a:solidFill>
            </a:endParaRPr>
          </a:p>
        </p:txBody>
      </p:sp>
      <p:sp>
        <p:nvSpPr>
          <p:cNvPr id="36" name="Rectangle 35"/>
          <p:cNvSpPr/>
          <p:nvPr/>
        </p:nvSpPr>
        <p:spPr>
          <a:xfrm>
            <a:off x="4865862" y="6002135"/>
            <a:ext cx="1231901" cy="3840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use data</a:t>
            </a:r>
            <a:endParaRPr lang="en-US" dirty="0">
              <a:solidFill>
                <a:schemeClr val="tx1"/>
              </a:solidFill>
            </a:endParaRPr>
          </a:p>
        </p:txBody>
      </p:sp>
      <p:sp>
        <p:nvSpPr>
          <p:cNvPr id="38" name="Rectangle 37"/>
          <p:cNvSpPr/>
          <p:nvPr/>
        </p:nvSpPr>
        <p:spPr>
          <a:xfrm>
            <a:off x="4072735" y="5579015"/>
            <a:ext cx="392535" cy="38405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LD</a:t>
            </a:r>
            <a:endParaRPr lang="en-US" dirty="0">
              <a:solidFill>
                <a:schemeClr val="tx1"/>
              </a:solidFill>
            </a:endParaRPr>
          </a:p>
        </p:txBody>
      </p:sp>
      <p:sp>
        <p:nvSpPr>
          <p:cNvPr id="39" name="TextBox 38"/>
          <p:cNvSpPr txBox="1"/>
          <p:nvPr/>
        </p:nvSpPr>
        <p:spPr>
          <a:xfrm>
            <a:off x="5885668" y="4465130"/>
            <a:ext cx="3023520" cy="923330"/>
          </a:xfrm>
          <a:prstGeom prst="rect">
            <a:avLst/>
          </a:prstGeom>
          <a:noFill/>
        </p:spPr>
        <p:txBody>
          <a:bodyPr wrap="none" rtlCol="0">
            <a:spAutoFit/>
          </a:bodyPr>
          <a:lstStyle/>
          <a:p>
            <a:r>
              <a:rPr lang="en-US" dirty="0" smtClean="0"/>
              <a:t>Prefetching allows for </a:t>
            </a:r>
            <a:r>
              <a:rPr lang="en-US" dirty="0" smtClean="0">
                <a:solidFill>
                  <a:srgbClr val="002060"/>
                </a:solidFill>
              </a:rPr>
              <a:t>better</a:t>
            </a:r>
          </a:p>
          <a:p>
            <a:r>
              <a:rPr lang="en-US" dirty="0" smtClean="0">
                <a:solidFill>
                  <a:srgbClr val="002060"/>
                </a:solidFill>
              </a:rPr>
              <a:t>overlap between data transfer</a:t>
            </a:r>
          </a:p>
          <a:p>
            <a:r>
              <a:rPr lang="en-US" dirty="0" smtClean="0">
                <a:solidFill>
                  <a:srgbClr val="002060"/>
                </a:solidFill>
              </a:rPr>
              <a:t>and computations.</a:t>
            </a:r>
            <a:endParaRPr lang="en-US" dirty="0">
              <a:solidFill>
                <a:srgbClr val="002060"/>
              </a:solidFill>
            </a:endParaRPr>
          </a:p>
        </p:txBody>
      </p:sp>
      <p:cxnSp>
        <p:nvCxnSpPr>
          <p:cNvPr id="41" name="Straight Connector 40"/>
          <p:cNvCxnSpPr/>
          <p:nvPr/>
        </p:nvCxnSpPr>
        <p:spPr>
          <a:xfrm flipH="1">
            <a:off x="965000" y="3736240"/>
            <a:ext cx="7293880" cy="0"/>
          </a:xfrm>
          <a:prstGeom prst="line">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1"/>
          </p:cNvCxnSpPr>
          <p:nvPr/>
        </p:nvCxnSpPr>
        <p:spPr>
          <a:xfrm flipH="1">
            <a:off x="1161268" y="1700775"/>
            <a:ext cx="171974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16910" y="1246469"/>
            <a:ext cx="3424527" cy="646331"/>
          </a:xfrm>
          <a:prstGeom prst="rect">
            <a:avLst/>
          </a:prstGeom>
          <a:noFill/>
        </p:spPr>
        <p:txBody>
          <a:bodyPr wrap="none" rtlCol="0">
            <a:spAutoFit/>
          </a:bodyPr>
          <a:lstStyle/>
          <a:p>
            <a:r>
              <a:rPr lang="en-US" dirty="0" smtClean="0">
                <a:solidFill>
                  <a:srgbClr val="002060"/>
                </a:solidFill>
              </a:rPr>
              <a:t>Example</a:t>
            </a:r>
            <a:r>
              <a:rPr lang="en-US" dirty="0" smtClean="0"/>
              <a:t>: data element = 16 bytes</a:t>
            </a:r>
          </a:p>
          <a:p>
            <a:r>
              <a:rPr lang="en-US" dirty="0" smtClean="0"/>
              <a:t>Cache line = 64 bytes = 4 elements</a:t>
            </a:r>
            <a:endParaRPr lang="en-US" dirty="0"/>
          </a:p>
        </p:txBody>
      </p:sp>
    </p:spTree>
    <p:extLst>
      <p:ext uri="{BB962C8B-B14F-4D97-AF65-F5344CB8AC3E}">
        <p14:creationId xmlns:p14="http://schemas.microsoft.com/office/powerpoint/2010/main" val="195901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outline</a:t>
            </a:r>
            <a:endParaRPr lang="en-US" dirty="0"/>
          </a:p>
        </p:txBody>
      </p:sp>
      <p:sp>
        <p:nvSpPr>
          <p:cNvPr id="3" name="Content Placeholder 2"/>
          <p:cNvSpPr>
            <a:spLocks noGrp="1"/>
          </p:cNvSpPr>
          <p:nvPr>
            <p:ph idx="1"/>
          </p:nvPr>
        </p:nvSpPr>
        <p:spPr>
          <a:xfrm>
            <a:off x="457200" y="1278319"/>
            <a:ext cx="8229600" cy="5261485"/>
          </a:xfrm>
        </p:spPr>
        <p:txBody>
          <a:bodyPr>
            <a:normAutofit/>
          </a:bodyPr>
          <a:lstStyle/>
          <a:p>
            <a:r>
              <a:rPr lang="en-US" sz="2200" dirty="0" smtClean="0">
                <a:solidFill>
                  <a:schemeClr val="bg1">
                    <a:lumMod val="75000"/>
                  </a:schemeClr>
                </a:solidFill>
              </a:rPr>
              <a:t>Classical von Neumann architecture</a:t>
            </a:r>
          </a:p>
          <a:p>
            <a:r>
              <a:rPr lang="en-US" sz="2200" dirty="0" smtClean="0"/>
              <a:t>Modifications to von Neumann	</a:t>
            </a:r>
          </a:p>
          <a:p>
            <a:pPr lvl="1"/>
            <a:r>
              <a:rPr lang="en-US" dirty="0" smtClean="0">
                <a:solidFill>
                  <a:schemeClr val="bg1">
                    <a:lumMod val="75000"/>
                  </a:schemeClr>
                </a:solidFill>
              </a:rPr>
              <a:t>Caching</a:t>
            </a:r>
          </a:p>
          <a:p>
            <a:pPr lvl="1"/>
            <a:r>
              <a:rPr lang="en-US" dirty="0" smtClean="0"/>
              <a:t>Parallelism in a single CPU core</a:t>
            </a:r>
          </a:p>
          <a:p>
            <a:pPr lvl="2"/>
            <a:r>
              <a:rPr lang="en-US" dirty="0" smtClean="0"/>
              <a:t>Bit level parallelism</a:t>
            </a:r>
          </a:p>
          <a:p>
            <a:pPr lvl="2"/>
            <a:r>
              <a:rPr lang="en-US" dirty="0" smtClean="0"/>
              <a:t>Instruction level parallelism</a:t>
            </a:r>
          </a:p>
          <a:p>
            <a:pPr lvl="3"/>
            <a:r>
              <a:rPr lang="en-US" dirty="0" smtClean="0"/>
              <a:t>pipelining</a:t>
            </a:r>
          </a:p>
          <a:p>
            <a:pPr lvl="3"/>
            <a:r>
              <a:rPr lang="en-US" dirty="0" smtClean="0"/>
              <a:t>superscalar architecture</a:t>
            </a:r>
          </a:p>
          <a:p>
            <a:pPr lvl="3"/>
            <a:r>
              <a:rPr lang="en-US" dirty="0" smtClean="0"/>
              <a:t>SIMD instructions</a:t>
            </a:r>
          </a:p>
          <a:p>
            <a:r>
              <a:rPr lang="en-US" sz="2200" dirty="0" smtClean="0">
                <a:solidFill>
                  <a:schemeClr val="bg1">
                    <a:lumMod val="75000"/>
                  </a:schemeClr>
                </a:solidFill>
              </a:rPr>
              <a:t>Case study one: vector triad</a:t>
            </a:r>
          </a:p>
          <a:p>
            <a:r>
              <a:rPr lang="en-US" sz="2200" dirty="0" smtClean="0">
                <a:solidFill>
                  <a:schemeClr val="bg1">
                    <a:lumMod val="75000"/>
                  </a:schemeClr>
                </a:solidFill>
              </a:rPr>
              <a:t>Case study two: matrix-vector multiplication</a:t>
            </a:r>
          </a:p>
          <a:p>
            <a:r>
              <a:rPr lang="en-US" sz="2200" dirty="0" smtClean="0">
                <a:solidFill>
                  <a:schemeClr val="bg1">
                    <a:lumMod val="75000"/>
                  </a:schemeClr>
                </a:solidFill>
              </a:rPr>
              <a:t>Case study three: matrix-matrix multiplication</a:t>
            </a:r>
          </a:p>
          <a:p>
            <a:r>
              <a:rPr lang="en-US" sz="2200" dirty="0" smtClean="0">
                <a:solidFill>
                  <a:schemeClr val="bg1">
                    <a:lumMod val="75000"/>
                  </a:schemeClr>
                </a:solidFill>
              </a:rPr>
              <a:t>High-performance libraries: BLAS and LAPACK</a:t>
            </a:r>
          </a:p>
          <a:p>
            <a:pPr lvl="1"/>
            <a:endParaRPr lang="en-US" dirty="0"/>
          </a:p>
        </p:txBody>
      </p:sp>
    </p:spTree>
    <p:extLst>
      <p:ext uri="{BB962C8B-B14F-4D97-AF65-F5344CB8AC3E}">
        <p14:creationId xmlns:p14="http://schemas.microsoft.com/office/powerpoint/2010/main" val="128791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in a CPU core: bit-level parallelism</a:t>
            </a:r>
            <a:endParaRPr lang="en-US" dirty="0"/>
          </a:p>
        </p:txBody>
      </p:sp>
      <p:sp>
        <p:nvSpPr>
          <p:cNvPr id="9" name="TextBox 8"/>
          <p:cNvSpPr txBox="1"/>
          <p:nvPr/>
        </p:nvSpPr>
        <p:spPr>
          <a:xfrm>
            <a:off x="796677" y="1063239"/>
            <a:ext cx="5279137" cy="430887"/>
          </a:xfrm>
          <a:prstGeom prst="rect">
            <a:avLst/>
          </a:prstGeom>
          <a:noFill/>
        </p:spPr>
        <p:txBody>
          <a:bodyPr wrap="none" rtlCol="0">
            <a:spAutoFit/>
          </a:bodyPr>
          <a:lstStyle/>
          <a:p>
            <a:pPr marL="342900" indent="-342900">
              <a:buFont typeface="Arial" pitchFamily="34" charset="0"/>
              <a:buChar char="•"/>
            </a:pPr>
            <a:r>
              <a:rPr lang="en-US" sz="2200" dirty="0" smtClean="0"/>
              <a:t>E.g. adding two binary numbers: S = A + B</a:t>
            </a:r>
            <a:endParaRPr lang="en-US" sz="2200" dirty="0"/>
          </a:p>
        </p:txBody>
      </p:sp>
      <p:grpSp>
        <p:nvGrpSpPr>
          <p:cNvPr id="54" name="Group 53"/>
          <p:cNvGrpSpPr/>
          <p:nvPr/>
        </p:nvGrpSpPr>
        <p:grpSpPr>
          <a:xfrm>
            <a:off x="1547080" y="1623965"/>
            <a:ext cx="5607130" cy="2587997"/>
            <a:chOff x="1576410" y="1777585"/>
            <a:chExt cx="5607130" cy="2587997"/>
          </a:xfrm>
        </p:grpSpPr>
        <p:sp>
          <p:nvSpPr>
            <p:cNvPr id="5" name="Rectangle 4"/>
            <p:cNvSpPr/>
            <p:nvPr/>
          </p:nvSpPr>
          <p:spPr>
            <a:xfrm>
              <a:off x="2037270" y="2607777"/>
              <a:ext cx="921720" cy="9217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a:t>
              </a:r>
              <a:endParaRPr lang="en-US" sz="3200" dirty="0">
                <a:solidFill>
                  <a:schemeClr val="tx1"/>
                </a:solidFill>
              </a:endParaRPr>
            </a:p>
          </p:txBody>
        </p:sp>
        <p:sp>
          <p:nvSpPr>
            <p:cNvPr id="6" name="Rectangle 5"/>
            <p:cNvSpPr/>
            <p:nvPr/>
          </p:nvSpPr>
          <p:spPr>
            <a:xfrm>
              <a:off x="3419850" y="2607777"/>
              <a:ext cx="921720" cy="9217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a:t>
              </a:r>
              <a:endParaRPr lang="en-US" sz="3200" dirty="0">
                <a:solidFill>
                  <a:schemeClr val="tx1"/>
                </a:solidFill>
              </a:endParaRPr>
            </a:p>
          </p:txBody>
        </p:sp>
        <p:sp>
          <p:nvSpPr>
            <p:cNvPr id="7" name="Rectangle 6"/>
            <p:cNvSpPr/>
            <p:nvPr/>
          </p:nvSpPr>
          <p:spPr>
            <a:xfrm>
              <a:off x="4804291" y="2607777"/>
              <a:ext cx="921720" cy="9217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a:t>
              </a:r>
              <a:endParaRPr lang="en-US" sz="3200" dirty="0">
                <a:solidFill>
                  <a:schemeClr val="tx1"/>
                </a:solidFill>
              </a:endParaRPr>
            </a:p>
          </p:txBody>
        </p:sp>
        <p:sp>
          <p:nvSpPr>
            <p:cNvPr id="8" name="Rectangle 7"/>
            <p:cNvSpPr/>
            <p:nvPr/>
          </p:nvSpPr>
          <p:spPr>
            <a:xfrm>
              <a:off x="6261820" y="2607777"/>
              <a:ext cx="921720" cy="9217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a:t>
              </a:r>
              <a:endParaRPr lang="en-US" sz="3200" dirty="0">
                <a:solidFill>
                  <a:schemeClr val="tx1"/>
                </a:solidFill>
              </a:endParaRPr>
            </a:p>
          </p:txBody>
        </p:sp>
        <p:cxnSp>
          <p:nvCxnSpPr>
            <p:cNvPr id="11" name="Straight Arrow Connector 10"/>
            <p:cNvCxnSpPr/>
            <p:nvPr/>
          </p:nvCxnSpPr>
          <p:spPr>
            <a:xfrm>
              <a:off x="2690155" y="2146917"/>
              <a:ext cx="0" cy="46086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67700" y="2146917"/>
              <a:ext cx="0" cy="4608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98130" y="1777585"/>
              <a:ext cx="396262" cy="369332"/>
            </a:xfrm>
            <a:prstGeom prst="rect">
              <a:avLst/>
            </a:prstGeom>
            <a:noFill/>
          </p:spPr>
          <p:txBody>
            <a:bodyPr wrap="none" rtlCol="0">
              <a:spAutoFit/>
            </a:bodyPr>
            <a:lstStyle/>
            <a:p>
              <a:r>
                <a:rPr lang="en-US" dirty="0" smtClean="0"/>
                <a:t>A</a:t>
              </a:r>
              <a:r>
                <a:rPr lang="en-US" baseline="-25000" dirty="0" smtClean="0"/>
                <a:t>3</a:t>
              </a:r>
              <a:endParaRPr lang="en-US" baseline="-25000" dirty="0"/>
            </a:p>
          </p:txBody>
        </p:sp>
        <p:sp>
          <p:nvSpPr>
            <p:cNvPr id="18" name="TextBox 17"/>
            <p:cNvSpPr txBox="1"/>
            <p:nvPr/>
          </p:nvSpPr>
          <p:spPr>
            <a:xfrm>
              <a:off x="2069569" y="1777585"/>
              <a:ext cx="388248" cy="369332"/>
            </a:xfrm>
            <a:prstGeom prst="rect">
              <a:avLst/>
            </a:prstGeom>
            <a:noFill/>
          </p:spPr>
          <p:txBody>
            <a:bodyPr wrap="none" rtlCol="0">
              <a:spAutoFit/>
            </a:bodyPr>
            <a:lstStyle/>
            <a:p>
              <a:r>
                <a:rPr lang="en-US" dirty="0"/>
                <a:t>B</a:t>
              </a:r>
              <a:r>
                <a:rPr lang="en-US" baseline="-25000" dirty="0" smtClean="0"/>
                <a:t>3</a:t>
              </a:r>
              <a:endParaRPr lang="en-US" baseline="-25000" dirty="0"/>
            </a:p>
          </p:txBody>
        </p:sp>
        <p:cxnSp>
          <p:nvCxnSpPr>
            <p:cNvPr id="19" name="Straight Arrow Connector 18"/>
            <p:cNvCxnSpPr/>
            <p:nvPr/>
          </p:nvCxnSpPr>
          <p:spPr>
            <a:xfrm>
              <a:off x="4098928" y="2156057"/>
              <a:ext cx="0" cy="46086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676473" y="2156057"/>
              <a:ext cx="0" cy="4608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06903" y="1786725"/>
              <a:ext cx="396262" cy="369332"/>
            </a:xfrm>
            <a:prstGeom prst="rect">
              <a:avLst/>
            </a:prstGeom>
            <a:noFill/>
          </p:spPr>
          <p:txBody>
            <a:bodyPr wrap="none" rtlCol="0">
              <a:spAutoFit/>
            </a:bodyPr>
            <a:lstStyle/>
            <a:p>
              <a:r>
                <a:rPr lang="en-US" dirty="0" smtClean="0"/>
                <a:t>A</a:t>
              </a:r>
              <a:r>
                <a:rPr lang="en-US" baseline="-25000" dirty="0" smtClean="0"/>
                <a:t>2</a:t>
              </a:r>
              <a:endParaRPr lang="en-US" baseline="-25000" dirty="0"/>
            </a:p>
          </p:txBody>
        </p:sp>
        <p:sp>
          <p:nvSpPr>
            <p:cNvPr id="22" name="TextBox 21"/>
            <p:cNvSpPr txBox="1"/>
            <p:nvPr/>
          </p:nvSpPr>
          <p:spPr>
            <a:xfrm>
              <a:off x="3478342" y="1786725"/>
              <a:ext cx="388248" cy="369332"/>
            </a:xfrm>
            <a:prstGeom prst="rect">
              <a:avLst/>
            </a:prstGeom>
            <a:noFill/>
          </p:spPr>
          <p:txBody>
            <a:bodyPr wrap="none" rtlCol="0">
              <a:spAutoFit/>
            </a:bodyPr>
            <a:lstStyle/>
            <a:p>
              <a:r>
                <a:rPr lang="en-US" dirty="0" smtClean="0"/>
                <a:t>B</a:t>
              </a:r>
              <a:r>
                <a:rPr lang="en-US" baseline="-25000" dirty="0" smtClean="0"/>
                <a:t>2</a:t>
              </a:r>
              <a:endParaRPr lang="en-US" baseline="-25000" dirty="0"/>
            </a:p>
          </p:txBody>
        </p:sp>
        <p:cxnSp>
          <p:nvCxnSpPr>
            <p:cNvPr id="23" name="Straight Arrow Connector 22"/>
            <p:cNvCxnSpPr/>
            <p:nvPr/>
          </p:nvCxnSpPr>
          <p:spPr>
            <a:xfrm>
              <a:off x="5481508" y="2146917"/>
              <a:ext cx="0" cy="46086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059053" y="2146917"/>
              <a:ext cx="0" cy="4608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89483" y="1777585"/>
              <a:ext cx="396262" cy="369332"/>
            </a:xfrm>
            <a:prstGeom prst="rect">
              <a:avLst/>
            </a:prstGeom>
            <a:noFill/>
          </p:spPr>
          <p:txBody>
            <a:bodyPr wrap="none" rtlCol="0">
              <a:spAutoFit/>
            </a:bodyPr>
            <a:lstStyle/>
            <a:p>
              <a:r>
                <a:rPr lang="en-US" dirty="0" smtClean="0"/>
                <a:t>A</a:t>
              </a:r>
              <a:r>
                <a:rPr lang="en-US" baseline="-25000" dirty="0" smtClean="0"/>
                <a:t>1</a:t>
              </a:r>
              <a:endParaRPr lang="en-US" baseline="-25000" dirty="0"/>
            </a:p>
          </p:txBody>
        </p:sp>
        <p:sp>
          <p:nvSpPr>
            <p:cNvPr id="26" name="TextBox 25"/>
            <p:cNvSpPr txBox="1"/>
            <p:nvPr/>
          </p:nvSpPr>
          <p:spPr>
            <a:xfrm>
              <a:off x="4860922" y="1777585"/>
              <a:ext cx="388248" cy="369332"/>
            </a:xfrm>
            <a:prstGeom prst="rect">
              <a:avLst/>
            </a:prstGeom>
            <a:noFill/>
          </p:spPr>
          <p:txBody>
            <a:bodyPr wrap="none" rtlCol="0">
              <a:spAutoFit/>
            </a:bodyPr>
            <a:lstStyle/>
            <a:p>
              <a:r>
                <a:rPr lang="en-US" dirty="0" smtClean="0"/>
                <a:t>B</a:t>
              </a:r>
              <a:r>
                <a:rPr lang="en-US" baseline="-25000" dirty="0" smtClean="0"/>
                <a:t>1</a:t>
              </a:r>
              <a:endParaRPr lang="en-US" baseline="-25000" dirty="0"/>
            </a:p>
          </p:txBody>
        </p:sp>
        <p:cxnSp>
          <p:nvCxnSpPr>
            <p:cNvPr id="27" name="Straight Arrow Connector 26"/>
            <p:cNvCxnSpPr/>
            <p:nvPr/>
          </p:nvCxnSpPr>
          <p:spPr>
            <a:xfrm>
              <a:off x="6940898" y="2146917"/>
              <a:ext cx="0" cy="46086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518443" y="2146917"/>
              <a:ext cx="0" cy="4608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48873" y="1777585"/>
              <a:ext cx="396262" cy="369332"/>
            </a:xfrm>
            <a:prstGeom prst="rect">
              <a:avLst/>
            </a:prstGeom>
            <a:noFill/>
          </p:spPr>
          <p:txBody>
            <a:bodyPr wrap="none" rtlCol="0">
              <a:spAutoFit/>
            </a:bodyPr>
            <a:lstStyle/>
            <a:p>
              <a:r>
                <a:rPr lang="en-US" dirty="0" smtClean="0"/>
                <a:t>A</a:t>
              </a:r>
              <a:r>
                <a:rPr lang="en-US" baseline="-25000" dirty="0" smtClean="0"/>
                <a:t>0</a:t>
              </a:r>
              <a:endParaRPr lang="en-US" baseline="-25000" dirty="0"/>
            </a:p>
          </p:txBody>
        </p:sp>
        <p:sp>
          <p:nvSpPr>
            <p:cNvPr id="30" name="TextBox 29"/>
            <p:cNvSpPr txBox="1"/>
            <p:nvPr/>
          </p:nvSpPr>
          <p:spPr>
            <a:xfrm>
              <a:off x="6320312" y="1777585"/>
              <a:ext cx="388248" cy="369332"/>
            </a:xfrm>
            <a:prstGeom prst="rect">
              <a:avLst/>
            </a:prstGeom>
            <a:noFill/>
          </p:spPr>
          <p:txBody>
            <a:bodyPr wrap="none" rtlCol="0">
              <a:spAutoFit/>
            </a:bodyPr>
            <a:lstStyle/>
            <a:p>
              <a:r>
                <a:rPr lang="en-US" dirty="0" smtClean="0"/>
                <a:t>B</a:t>
              </a:r>
              <a:r>
                <a:rPr lang="en-US" baseline="-25000" dirty="0" smtClean="0"/>
                <a:t>0</a:t>
              </a:r>
              <a:endParaRPr lang="en-US" baseline="-25000" dirty="0"/>
            </a:p>
          </p:txBody>
        </p:sp>
        <p:cxnSp>
          <p:nvCxnSpPr>
            <p:cNvPr id="31" name="Straight Arrow Connector 30"/>
            <p:cNvCxnSpPr>
              <a:stCxn id="6" idx="1"/>
              <a:endCxn id="5" idx="3"/>
            </p:cNvCxnSpPr>
            <p:nvPr/>
          </p:nvCxnSpPr>
          <p:spPr>
            <a:xfrm flipH="1">
              <a:off x="2958990" y="3068637"/>
              <a:ext cx="46086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1"/>
              <a:endCxn id="6" idx="3"/>
            </p:cNvCxnSpPr>
            <p:nvPr/>
          </p:nvCxnSpPr>
          <p:spPr>
            <a:xfrm flipH="1">
              <a:off x="4341570" y="3068637"/>
              <a:ext cx="46272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1"/>
              <a:endCxn id="7" idx="3"/>
            </p:cNvCxnSpPr>
            <p:nvPr/>
          </p:nvCxnSpPr>
          <p:spPr>
            <a:xfrm flipH="1">
              <a:off x="5726011" y="3068637"/>
              <a:ext cx="535809"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1576410" y="3068637"/>
              <a:ext cx="46086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824014" y="2607776"/>
              <a:ext cx="360996" cy="369332"/>
            </a:xfrm>
            <a:prstGeom prst="rect">
              <a:avLst/>
            </a:prstGeom>
            <a:noFill/>
          </p:spPr>
          <p:txBody>
            <a:bodyPr wrap="none" rtlCol="0">
              <a:spAutoFit/>
            </a:bodyPr>
            <a:lstStyle/>
            <a:p>
              <a:r>
                <a:rPr lang="en-US" dirty="0" smtClean="0"/>
                <a:t>c</a:t>
              </a:r>
              <a:r>
                <a:rPr lang="en-US" baseline="-25000" dirty="0" smtClean="0"/>
                <a:t>0</a:t>
              </a:r>
              <a:endParaRPr lang="en-US" baseline="-25000" dirty="0"/>
            </a:p>
          </p:txBody>
        </p:sp>
        <p:sp>
          <p:nvSpPr>
            <p:cNvPr id="42" name="TextBox 41"/>
            <p:cNvSpPr txBox="1"/>
            <p:nvPr/>
          </p:nvSpPr>
          <p:spPr>
            <a:xfrm>
              <a:off x="4419155" y="2599693"/>
              <a:ext cx="360996" cy="369332"/>
            </a:xfrm>
            <a:prstGeom prst="rect">
              <a:avLst/>
            </a:prstGeom>
            <a:noFill/>
          </p:spPr>
          <p:txBody>
            <a:bodyPr wrap="none" rtlCol="0">
              <a:spAutoFit/>
            </a:bodyPr>
            <a:lstStyle/>
            <a:p>
              <a:r>
                <a:rPr lang="en-US" dirty="0" smtClean="0"/>
                <a:t>c</a:t>
              </a:r>
              <a:r>
                <a:rPr lang="en-US" baseline="-25000" dirty="0" smtClean="0"/>
                <a:t>1</a:t>
              </a:r>
              <a:endParaRPr lang="en-US" baseline="-25000" dirty="0"/>
            </a:p>
          </p:txBody>
        </p:sp>
        <p:sp>
          <p:nvSpPr>
            <p:cNvPr id="43" name="TextBox 42"/>
            <p:cNvSpPr txBox="1"/>
            <p:nvPr/>
          </p:nvSpPr>
          <p:spPr>
            <a:xfrm>
              <a:off x="3023984" y="2599693"/>
              <a:ext cx="360996" cy="369332"/>
            </a:xfrm>
            <a:prstGeom prst="rect">
              <a:avLst/>
            </a:prstGeom>
            <a:noFill/>
          </p:spPr>
          <p:txBody>
            <a:bodyPr wrap="none" rtlCol="0">
              <a:spAutoFit/>
            </a:bodyPr>
            <a:lstStyle/>
            <a:p>
              <a:r>
                <a:rPr lang="en-US" dirty="0" smtClean="0"/>
                <a:t>c</a:t>
              </a:r>
              <a:r>
                <a:rPr lang="en-US" baseline="-25000" dirty="0" smtClean="0"/>
                <a:t>2</a:t>
              </a:r>
              <a:endParaRPr lang="en-US" baseline="-25000" dirty="0"/>
            </a:p>
          </p:txBody>
        </p:sp>
        <p:sp>
          <p:nvSpPr>
            <p:cNvPr id="44" name="TextBox 43"/>
            <p:cNvSpPr txBox="1"/>
            <p:nvPr/>
          </p:nvSpPr>
          <p:spPr>
            <a:xfrm>
              <a:off x="1653995" y="2626968"/>
              <a:ext cx="360996" cy="369332"/>
            </a:xfrm>
            <a:prstGeom prst="rect">
              <a:avLst/>
            </a:prstGeom>
            <a:noFill/>
          </p:spPr>
          <p:txBody>
            <a:bodyPr wrap="none" rtlCol="0">
              <a:spAutoFit/>
            </a:bodyPr>
            <a:lstStyle/>
            <a:p>
              <a:r>
                <a:rPr lang="en-US" dirty="0" smtClean="0"/>
                <a:t>c</a:t>
              </a:r>
              <a:r>
                <a:rPr lang="en-US" baseline="-25000" dirty="0" smtClean="0"/>
                <a:t>3</a:t>
              </a:r>
              <a:endParaRPr lang="en-US" baseline="-25000" dirty="0"/>
            </a:p>
          </p:txBody>
        </p:sp>
        <p:cxnSp>
          <p:nvCxnSpPr>
            <p:cNvPr id="45" name="Straight Arrow Connector 44"/>
            <p:cNvCxnSpPr/>
            <p:nvPr/>
          </p:nvCxnSpPr>
          <p:spPr>
            <a:xfrm>
              <a:off x="6738331" y="3529497"/>
              <a:ext cx="0" cy="4608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289483" y="3529497"/>
              <a:ext cx="0" cy="4608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877157" y="3529496"/>
              <a:ext cx="0" cy="4608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484497" y="3529497"/>
              <a:ext cx="0" cy="4608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291175" y="3991721"/>
              <a:ext cx="369012" cy="369332"/>
            </a:xfrm>
            <a:prstGeom prst="rect">
              <a:avLst/>
            </a:prstGeom>
            <a:noFill/>
          </p:spPr>
          <p:txBody>
            <a:bodyPr wrap="none" rtlCol="0">
              <a:spAutoFit/>
            </a:bodyPr>
            <a:lstStyle/>
            <a:p>
              <a:r>
                <a:rPr lang="en-US" dirty="0" smtClean="0"/>
                <a:t>S</a:t>
              </a:r>
              <a:r>
                <a:rPr lang="en-US" baseline="-25000" dirty="0" smtClean="0"/>
                <a:t>3</a:t>
              </a:r>
              <a:endParaRPr lang="en-US" baseline="-25000" dirty="0"/>
            </a:p>
          </p:txBody>
        </p:sp>
        <p:sp>
          <p:nvSpPr>
            <p:cNvPr id="50" name="TextBox 49"/>
            <p:cNvSpPr txBox="1"/>
            <p:nvPr/>
          </p:nvSpPr>
          <p:spPr>
            <a:xfrm>
              <a:off x="3696204" y="3996250"/>
              <a:ext cx="369012" cy="369332"/>
            </a:xfrm>
            <a:prstGeom prst="rect">
              <a:avLst/>
            </a:prstGeom>
            <a:noFill/>
          </p:spPr>
          <p:txBody>
            <a:bodyPr wrap="none" rtlCol="0">
              <a:spAutoFit/>
            </a:bodyPr>
            <a:lstStyle/>
            <a:p>
              <a:r>
                <a:rPr lang="en-US" dirty="0" smtClean="0"/>
                <a:t>S</a:t>
              </a:r>
              <a:r>
                <a:rPr lang="en-US" baseline="-25000" dirty="0" smtClean="0"/>
                <a:t>2</a:t>
              </a:r>
              <a:endParaRPr lang="en-US" baseline="-25000" dirty="0"/>
            </a:p>
          </p:txBody>
        </p:sp>
        <p:sp>
          <p:nvSpPr>
            <p:cNvPr id="51" name="TextBox 50"/>
            <p:cNvSpPr txBox="1"/>
            <p:nvPr/>
          </p:nvSpPr>
          <p:spPr>
            <a:xfrm>
              <a:off x="5080645" y="3996250"/>
              <a:ext cx="369012" cy="369332"/>
            </a:xfrm>
            <a:prstGeom prst="rect">
              <a:avLst/>
            </a:prstGeom>
            <a:noFill/>
          </p:spPr>
          <p:txBody>
            <a:bodyPr wrap="none" rtlCol="0">
              <a:spAutoFit/>
            </a:bodyPr>
            <a:lstStyle/>
            <a:p>
              <a:r>
                <a:rPr lang="en-US" dirty="0" smtClean="0"/>
                <a:t>S</a:t>
              </a:r>
              <a:r>
                <a:rPr lang="en-US" baseline="-25000" dirty="0" smtClean="0"/>
                <a:t>1</a:t>
              </a:r>
              <a:endParaRPr lang="en-US" baseline="-25000" dirty="0"/>
            </a:p>
          </p:txBody>
        </p:sp>
        <p:sp>
          <p:nvSpPr>
            <p:cNvPr id="52" name="TextBox 51"/>
            <p:cNvSpPr txBox="1"/>
            <p:nvPr/>
          </p:nvSpPr>
          <p:spPr>
            <a:xfrm>
              <a:off x="6538174" y="3996250"/>
              <a:ext cx="369012" cy="369332"/>
            </a:xfrm>
            <a:prstGeom prst="rect">
              <a:avLst/>
            </a:prstGeom>
            <a:noFill/>
          </p:spPr>
          <p:txBody>
            <a:bodyPr wrap="none" rtlCol="0">
              <a:spAutoFit/>
            </a:bodyPr>
            <a:lstStyle/>
            <a:p>
              <a:r>
                <a:rPr lang="en-US" dirty="0" smtClean="0"/>
                <a:t>S</a:t>
              </a:r>
              <a:r>
                <a:rPr lang="en-US" baseline="-25000" dirty="0" smtClean="0"/>
                <a:t>0</a:t>
              </a:r>
              <a:endParaRPr lang="en-US" baseline="-25000" dirty="0"/>
            </a:p>
          </p:txBody>
        </p:sp>
      </p:grpSp>
      <p:sp>
        <p:nvSpPr>
          <p:cNvPr id="53" name="TextBox 52"/>
          <p:cNvSpPr txBox="1"/>
          <p:nvPr/>
        </p:nvSpPr>
        <p:spPr>
          <a:xfrm>
            <a:off x="796677" y="4207433"/>
            <a:ext cx="6860404" cy="2677656"/>
          </a:xfrm>
          <a:prstGeom prst="rect">
            <a:avLst/>
          </a:prstGeom>
          <a:noFill/>
        </p:spPr>
        <p:txBody>
          <a:bodyPr wrap="none" rtlCol="0">
            <a:spAutoFit/>
          </a:bodyPr>
          <a:lstStyle/>
          <a:p>
            <a:pPr marL="285750" indent="-285750">
              <a:buFont typeface="Arial" pitchFamily="34" charset="0"/>
              <a:buChar char="•"/>
            </a:pPr>
            <a:r>
              <a:rPr lang="en-US" sz="2000" dirty="0"/>
              <a:t>Requires a fixed number of CPU cycles, regardless of A and B</a:t>
            </a:r>
          </a:p>
          <a:p>
            <a:pPr marL="285750" indent="-285750">
              <a:buFont typeface="Arial" pitchFamily="34" charset="0"/>
              <a:buChar char="•"/>
            </a:pPr>
            <a:r>
              <a:rPr lang="en-US" sz="2000" dirty="0"/>
              <a:t>Determined by CPU word </a:t>
            </a:r>
            <a:r>
              <a:rPr lang="en-US" sz="2000" dirty="0" smtClean="0"/>
              <a:t>size</a:t>
            </a:r>
          </a:p>
          <a:p>
            <a:pPr marL="742950" lvl="1" indent="-285750">
              <a:buFont typeface="Arial" pitchFamily="34" charset="0"/>
              <a:buChar char="•"/>
            </a:pPr>
            <a:r>
              <a:rPr lang="en-US" dirty="0" smtClean="0">
                <a:solidFill>
                  <a:srgbClr val="002060"/>
                </a:solidFill>
              </a:rPr>
              <a:t>4 </a:t>
            </a:r>
            <a:r>
              <a:rPr lang="en-US" dirty="0">
                <a:solidFill>
                  <a:srgbClr val="002060"/>
                </a:solidFill>
              </a:rPr>
              <a:t>bit e.g. Intel 4004 (</a:t>
            </a:r>
            <a:r>
              <a:rPr lang="en-US" dirty="0" smtClean="0">
                <a:solidFill>
                  <a:srgbClr val="002060"/>
                </a:solidFill>
              </a:rPr>
              <a:t>1970)</a:t>
            </a:r>
          </a:p>
          <a:p>
            <a:pPr marL="742950" lvl="1" indent="-285750">
              <a:buFont typeface="Arial" pitchFamily="34" charset="0"/>
              <a:buChar char="•"/>
            </a:pPr>
            <a:r>
              <a:rPr lang="en-US" dirty="0" smtClean="0">
                <a:solidFill>
                  <a:srgbClr val="002060"/>
                </a:solidFill>
              </a:rPr>
              <a:t>8 </a:t>
            </a:r>
            <a:r>
              <a:rPr lang="en-US" dirty="0">
                <a:solidFill>
                  <a:srgbClr val="002060"/>
                </a:solidFill>
              </a:rPr>
              <a:t>bit e.g. Intel 8008 (</a:t>
            </a:r>
            <a:r>
              <a:rPr lang="en-US" dirty="0" smtClean="0">
                <a:solidFill>
                  <a:srgbClr val="002060"/>
                </a:solidFill>
              </a:rPr>
              <a:t>1971)</a:t>
            </a:r>
          </a:p>
          <a:p>
            <a:pPr marL="742950" lvl="1" indent="-285750">
              <a:buFont typeface="Arial" pitchFamily="34" charset="0"/>
              <a:buChar char="•"/>
            </a:pPr>
            <a:r>
              <a:rPr lang="sv-SE" dirty="0" smtClean="0">
                <a:solidFill>
                  <a:srgbClr val="002060"/>
                </a:solidFill>
              </a:rPr>
              <a:t>16 </a:t>
            </a:r>
            <a:r>
              <a:rPr lang="sv-SE" dirty="0">
                <a:solidFill>
                  <a:srgbClr val="002060"/>
                </a:solidFill>
              </a:rPr>
              <a:t>bit e.g. IMP-16 (</a:t>
            </a:r>
            <a:r>
              <a:rPr lang="sv-SE" dirty="0" smtClean="0">
                <a:solidFill>
                  <a:srgbClr val="002060"/>
                </a:solidFill>
              </a:rPr>
              <a:t>1973)</a:t>
            </a:r>
          </a:p>
          <a:p>
            <a:pPr marL="742950" lvl="1" indent="-285750">
              <a:buFont typeface="Arial" pitchFamily="34" charset="0"/>
              <a:buChar char="•"/>
            </a:pPr>
            <a:r>
              <a:rPr lang="en-US" dirty="0" smtClean="0">
                <a:solidFill>
                  <a:srgbClr val="002060"/>
                </a:solidFill>
              </a:rPr>
              <a:t>32 </a:t>
            </a:r>
            <a:r>
              <a:rPr lang="en-US" dirty="0">
                <a:solidFill>
                  <a:srgbClr val="002060"/>
                </a:solidFill>
              </a:rPr>
              <a:t>bit e.g. AT&amp;T Bellmac-32A (</a:t>
            </a:r>
            <a:r>
              <a:rPr lang="en-US" dirty="0" smtClean="0">
                <a:solidFill>
                  <a:srgbClr val="002060"/>
                </a:solidFill>
              </a:rPr>
              <a:t>1981)</a:t>
            </a:r>
          </a:p>
          <a:p>
            <a:pPr marL="742950" lvl="1" indent="-285750">
              <a:buFont typeface="Arial" pitchFamily="34" charset="0"/>
              <a:buChar char="•"/>
            </a:pPr>
            <a:r>
              <a:rPr lang="sv-SE" dirty="0" smtClean="0">
                <a:solidFill>
                  <a:srgbClr val="002060"/>
                </a:solidFill>
              </a:rPr>
              <a:t>64 </a:t>
            </a:r>
            <a:r>
              <a:rPr lang="sv-SE" dirty="0">
                <a:solidFill>
                  <a:srgbClr val="002060"/>
                </a:solidFill>
              </a:rPr>
              <a:t>bit e.g. AMD x86-64 (</a:t>
            </a:r>
            <a:r>
              <a:rPr lang="sv-SE" dirty="0" smtClean="0">
                <a:solidFill>
                  <a:srgbClr val="002060"/>
                </a:solidFill>
              </a:rPr>
              <a:t>2000)</a:t>
            </a:r>
          </a:p>
          <a:p>
            <a:pPr marL="285750" indent="-285750">
              <a:buFont typeface="Arial" pitchFamily="34" charset="0"/>
              <a:buChar char="•"/>
            </a:pPr>
            <a:r>
              <a:rPr lang="en-US" sz="2000" dirty="0" smtClean="0"/>
              <a:t>Automatically </a:t>
            </a:r>
            <a:r>
              <a:rPr lang="en-US" sz="2000" dirty="0"/>
              <a:t>done by CPU (with user &amp; compiler awareness)</a:t>
            </a:r>
          </a:p>
          <a:p>
            <a:endParaRPr lang="en-US" dirty="0"/>
          </a:p>
        </p:txBody>
      </p:sp>
      <p:sp>
        <p:nvSpPr>
          <p:cNvPr id="55" name="TextBox 54"/>
          <p:cNvSpPr txBox="1"/>
          <p:nvPr/>
        </p:nvSpPr>
        <p:spPr>
          <a:xfrm>
            <a:off x="7490780" y="2669580"/>
            <a:ext cx="1333250" cy="369332"/>
          </a:xfrm>
          <a:prstGeom prst="rect">
            <a:avLst/>
          </a:prstGeom>
          <a:solidFill>
            <a:schemeClr val="bg1">
              <a:lumMod val="75000"/>
            </a:schemeClr>
          </a:solidFill>
          <a:ln>
            <a:solidFill>
              <a:schemeClr val="tx1"/>
            </a:solidFill>
          </a:ln>
        </p:spPr>
        <p:txBody>
          <a:bodyPr wrap="none" rtlCol="0">
            <a:spAutoFit/>
          </a:bodyPr>
          <a:lstStyle/>
          <a:p>
            <a:r>
              <a:rPr lang="en-US" dirty="0" smtClean="0"/>
              <a:t>c</a:t>
            </a:r>
            <a:r>
              <a:rPr lang="en-US" baseline="-25000" dirty="0" smtClean="0"/>
              <a:t>i</a:t>
            </a:r>
            <a:r>
              <a:rPr lang="en-US" dirty="0" smtClean="0"/>
              <a:t> = carry bit</a:t>
            </a:r>
            <a:endParaRPr lang="en-US" dirty="0"/>
          </a:p>
        </p:txBody>
      </p:sp>
      <p:sp>
        <p:nvSpPr>
          <p:cNvPr id="56" name="TextBox 55"/>
          <p:cNvSpPr txBox="1"/>
          <p:nvPr/>
        </p:nvSpPr>
        <p:spPr>
          <a:xfrm>
            <a:off x="1077145" y="2730351"/>
            <a:ext cx="343364"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432964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level parallelism: pipelining</a:t>
            </a:r>
            <a:endParaRPr lang="en-US" dirty="0"/>
          </a:p>
        </p:txBody>
      </p:sp>
      <p:sp>
        <p:nvSpPr>
          <p:cNvPr id="3" name="Content Placeholder 2"/>
          <p:cNvSpPr>
            <a:spLocks noGrp="1"/>
          </p:cNvSpPr>
          <p:nvPr>
            <p:ph idx="1"/>
          </p:nvPr>
        </p:nvSpPr>
        <p:spPr>
          <a:xfrm>
            <a:off x="507304" y="971080"/>
            <a:ext cx="8229600" cy="576075"/>
          </a:xfrm>
        </p:spPr>
        <p:txBody>
          <a:bodyPr>
            <a:normAutofit/>
          </a:bodyPr>
          <a:lstStyle/>
          <a:p>
            <a:pPr marL="0" indent="0">
              <a:buNone/>
            </a:pPr>
            <a:r>
              <a:rPr lang="en-US" sz="2200" b="1" dirty="0" smtClean="0">
                <a:solidFill>
                  <a:srgbClr val="FF0000"/>
                </a:solidFill>
              </a:rPr>
              <a:t>Example</a:t>
            </a:r>
            <a:r>
              <a:rPr lang="en-US" sz="2200" dirty="0" smtClean="0"/>
              <a:t>: floating point multiplication A[:] = B[:]*C[:]</a:t>
            </a:r>
            <a:endParaRPr lang="en-US" sz="2200" dirty="0"/>
          </a:p>
        </p:txBody>
      </p:sp>
      <p:sp>
        <p:nvSpPr>
          <p:cNvPr id="5" name="TextBox 4"/>
          <p:cNvSpPr txBox="1"/>
          <p:nvPr/>
        </p:nvSpPr>
        <p:spPr>
          <a:xfrm>
            <a:off x="118063" y="1963059"/>
            <a:ext cx="1210460" cy="646331"/>
          </a:xfrm>
          <a:prstGeom prst="rect">
            <a:avLst/>
          </a:prstGeom>
          <a:solidFill>
            <a:schemeClr val="accent6">
              <a:lumMod val="40000"/>
              <a:lumOff val="60000"/>
            </a:schemeClr>
          </a:solidFill>
          <a:ln>
            <a:solidFill>
              <a:schemeClr val="tx1"/>
            </a:solidFill>
          </a:ln>
        </p:spPr>
        <p:txBody>
          <a:bodyPr wrap="none" rtlCol="0">
            <a:spAutoFit/>
          </a:bodyPr>
          <a:lstStyle/>
          <a:p>
            <a:pPr algn="ctr"/>
            <a:r>
              <a:rPr lang="en-US" dirty="0" smtClean="0"/>
              <a:t>Separate</a:t>
            </a:r>
          </a:p>
          <a:p>
            <a:pPr algn="ctr"/>
            <a:r>
              <a:rPr lang="en-US" dirty="0" smtClean="0"/>
              <a:t>mant./exp.</a:t>
            </a:r>
            <a:endParaRPr lang="en-US" dirty="0"/>
          </a:p>
        </p:txBody>
      </p:sp>
      <p:sp>
        <p:nvSpPr>
          <p:cNvPr id="7" name="TextBox 6"/>
          <p:cNvSpPr txBox="1"/>
          <p:nvPr/>
        </p:nvSpPr>
        <p:spPr>
          <a:xfrm>
            <a:off x="118063" y="2761790"/>
            <a:ext cx="1210460" cy="646331"/>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smtClean="0"/>
              <a:t>Multiply</a:t>
            </a:r>
          </a:p>
          <a:p>
            <a:pPr algn="ctr"/>
            <a:r>
              <a:rPr lang="en-US" dirty="0" smtClean="0"/>
              <a:t>mantissas</a:t>
            </a:r>
            <a:endParaRPr lang="en-US" dirty="0"/>
          </a:p>
        </p:txBody>
      </p:sp>
      <p:sp>
        <p:nvSpPr>
          <p:cNvPr id="8" name="TextBox 7"/>
          <p:cNvSpPr txBox="1"/>
          <p:nvPr/>
        </p:nvSpPr>
        <p:spPr>
          <a:xfrm>
            <a:off x="5127644" y="6519446"/>
            <a:ext cx="4016356" cy="338554"/>
          </a:xfrm>
          <a:prstGeom prst="rect">
            <a:avLst/>
          </a:prstGeom>
          <a:noFill/>
        </p:spPr>
        <p:txBody>
          <a:bodyPr wrap="none" rtlCol="0">
            <a:spAutoFit/>
          </a:bodyPr>
          <a:lstStyle/>
          <a:p>
            <a:r>
              <a:rPr lang="en-US" sz="1600" dirty="0" smtClean="0">
                <a:solidFill>
                  <a:schemeClr val="bg1">
                    <a:lumMod val="65000"/>
                  </a:schemeClr>
                </a:solidFill>
              </a:rPr>
              <a:t>Image reproduced from G. Hager &amp; G. Wellein</a:t>
            </a:r>
            <a:endParaRPr lang="en-US" sz="1600" dirty="0">
              <a:solidFill>
                <a:schemeClr val="bg1">
                  <a:lumMod val="65000"/>
                </a:schemeClr>
              </a:solidFill>
            </a:endParaRPr>
          </a:p>
        </p:txBody>
      </p:sp>
      <p:sp>
        <p:nvSpPr>
          <p:cNvPr id="9" name="TextBox 8"/>
          <p:cNvSpPr txBox="1"/>
          <p:nvPr/>
        </p:nvSpPr>
        <p:spPr>
          <a:xfrm>
            <a:off x="117020" y="3560521"/>
            <a:ext cx="1210460" cy="646331"/>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smtClean="0"/>
              <a:t>Add</a:t>
            </a:r>
          </a:p>
          <a:p>
            <a:pPr algn="ctr"/>
            <a:r>
              <a:rPr lang="en-US" dirty="0" smtClean="0"/>
              <a:t>exponents</a:t>
            </a:r>
            <a:endParaRPr lang="en-US" dirty="0"/>
          </a:p>
        </p:txBody>
      </p:sp>
      <p:sp>
        <p:nvSpPr>
          <p:cNvPr id="10" name="TextBox 9"/>
          <p:cNvSpPr txBox="1"/>
          <p:nvPr/>
        </p:nvSpPr>
        <p:spPr>
          <a:xfrm>
            <a:off x="132027" y="4365048"/>
            <a:ext cx="1210460" cy="646331"/>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smtClean="0"/>
              <a:t>Normalize result</a:t>
            </a:r>
            <a:endParaRPr lang="en-US" dirty="0"/>
          </a:p>
        </p:txBody>
      </p:sp>
      <p:sp>
        <p:nvSpPr>
          <p:cNvPr id="11" name="TextBox 10"/>
          <p:cNvSpPr txBox="1"/>
          <p:nvPr/>
        </p:nvSpPr>
        <p:spPr>
          <a:xfrm>
            <a:off x="124871" y="5163779"/>
            <a:ext cx="1210460" cy="646331"/>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smtClean="0"/>
              <a:t>Insert</a:t>
            </a:r>
          </a:p>
          <a:p>
            <a:pPr algn="ctr"/>
            <a:r>
              <a:rPr lang="en-US" dirty="0" smtClean="0"/>
              <a:t>sign</a:t>
            </a:r>
            <a:endParaRPr lang="en-US" dirty="0"/>
          </a:p>
        </p:txBody>
      </p:sp>
      <p:cxnSp>
        <p:nvCxnSpPr>
          <p:cNvPr id="12" name="Straight Arrow Connector 11"/>
          <p:cNvCxnSpPr/>
          <p:nvPr/>
        </p:nvCxnSpPr>
        <p:spPr>
          <a:xfrm>
            <a:off x="1461195" y="1854395"/>
            <a:ext cx="7600659" cy="0"/>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61195" y="1963058"/>
            <a:ext cx="647420" cy="646331"/>
          </a:xfrm>
          <a:prstGeom prst="rect">
            <a:avLst/>
          </a:prstGeom>
          <a:solidFill>
            <a:schemeClr val="bg1">
              <a:lumMod val="85000"/>
            </a:schemeClr>
          </a:solidFill>
          <a:ln>
            <a:solidFill>
              <a:schemeClr val="tx1"/>
            </a:solidFill>
          </a:ln>
        </p:spPr>
        <p:txBody>
          <a:bodyPr wrap="square" rtlCol="0" anchor="ctr" anchorCtr="0">
            <a:noAutofit/>
          </a:bodyPr>
          <a:lstStyle/>
          <a:p>
            <a:pPr algn="ctr"/>
            <a:r>
              <a:rPr lang="en-US" dirty="0" smtClean="0"/>
              <a:t>B[0</a:t>
            </a:r>
            <a:r>
              <a:rPr lang="en-US" dirty="0"/>
              <a:t>]</a:t>
            </a:r>
            <a:endParaRPr lang="en-US" dirty="0" smtClean="0"/>
          </a:p>
          <a:p>
            <a:pPr algn="ctr"/>
            <a:r>
              <a:rPr lang="en-US" dirty="0" smtClean="0"/>
              <a:t>C[0]</a:t>
            </a:r>
            <a:endParaRPr lang="en-US" dirty="0"/>
          </a:p>
        </p:txBody>
      </p:sp>
      <p:sp>
        <p:nvSpPr>
          <p:cNvPr id="16" name="TextBox 15"/>
          <p:cNvSpPr txBox="1"/>
          <p:nvPr/>
        </p:nvSpPr>
        <p:spPr>
          <a:xfrm>
            <a:off x="2152485" y="1963057"/>
            <a:ext cx="647420" cy="646331"/>
          </a:xfrm>
          <a:prstGeom prst="rect">
            <a:avLst/>
          </a:prstGeom>
          <a:noFill/>
          <a:ln>
            <a:solidFill>
              <a:schemeClr val="tx1"/>
            </a:solidFill>
          </a:ln>
        </p:spPr>
        <p:txBody>
          <a:bodyPr wrap="square" rtlCol="0" anchor="ctr" anchorCtr="0">
            <a:noAutofit/>
          </a:bodyPr>
          <a:lstStyle/>
          <a:p>
            <a:pPr algn="ctr"/>
            <a:r>
              <a:rPr lang="en-US" dirty="0" smtClean="0"/>
              <a:t>B[1]</a:t>
            </a:r>
          </a:p>
          <a:p>
            <a:pPr algn="ctr"/>
            <a:r>
              <a:rPr lang="en-US" dirty="0" smtClean="0"/>
              <a:t>C[1]</a:t>
            </a:r>
            <a:endParaRPr lang="en-US" dirty="0"/>
          </a:p>
        </p:txBody>
      </p:sp>
      <p:sp>
        <p:nvSpPr>
          <p:cNvPr id="18" name="TextBox 17"/>
          <p:cNvSpPr txBox="1"/>
          <p:nvPr/>
        </p:nvSpPr>
        <p:spPr>
          <a:xfrm>
            <a:off x="2843775" y="1963056"/>
            <a:ext cx="647420" cy="646331"/>
          </a:xfrm>
          <a:prstGeom prst="rect">
            <a:avLst/>
          </a:prstGeom>
          <a:noFill/>
          <a:ln>
            <a:solidFill>
              <a:schemeClr val="tx1"/>
            </a:solidFill>
          </a:ln>
        </p:spPr>
        <p:txBody>
          <a:bodyPr wrap="square" rtlCol="0" anchor="ctr" anchorCtr="0">
            <a:noAutofit/>
          </a:bodyPr>
          <a:lstStyle/>
          <a:p>
            <a:pPr algn="ctr"/>
            <a:r>
              <a:rPr lang="en-US" dirty="0" smtClean="0"/>
              <a:t>B[2]</a:t>
            </a:r>
          </a:p>
          <a:p>
            <a:pPr algn="ctr"/>
            <a:r>
              <a:rPr lang="en-US" dirty="0" smtClean="0"/>
              <a:t>C[2]</a:t>
            </a:r>
            <a:endParaRPr lang="en-US" dirty="0"/>
          </a:p>
        </p:txBody>
      </p:sp>
      <p:sp>
        <p:nvSpPr>
          <p:cNvPr id="19" name="TextBox 18"/>
          <p:cNvSpPr txBox="1"/>
          <p:nvPr/>
        </p:nvSpPr>
        <p:spPr>
          <a:xfrm>
            <a:off x="3535065" y="1963059"/>
            <a:ext cx="647420" cy="646331"/>
          </a:xfrm>
          <a:prstGeom prst="rect">
            <a:avLst/>
          </a:prstGeom>
          <a:noFill/>
          <a:ln>
            <a:solidFill>
              <a:schemeClr val="tx1"/>
            </a:solidFill>
          </a:ln>
        </p:spPr>
        <p:txBody>
          <a:bodyPr wrap="square" rtlCol="0" anchor="ctr" anchorCtr="0">
            <a:noAutofit/>
          </a:bodyPr>
          <a:lstStyle/>
          <a:p>
            <a:pPr algn="ctr"/>
            <a:r>
              <a:rPr lang="en-US" dirty="0" smtClean="0"/>
              <a:t>B[3]</a:t>
            </a:r>
          </a:p>
          <a:p>
            <a:pPr algn="ctr"/>
            <a:r>
              <a:rPr lang="en-US" dirty="0" smtClean="0"/>
              <a:t>C[3]</a:t>
            </a:r>
            <a:endParaRPr lang="en-US" dirty="0"/>
          </a:p>
        </p:txBody>
      </p:sp>
      <p:sp>
        <p:nvSpPr>
          <p:cNvPr id="20" name="TextBox 19"/>
          <p:cNvSpPr txBox="1"/>
          <p:nvPr/>
        </p:nvSpPr>
        <p:spPr>
          <a:xfrm>
            <a:off x="4226355" y="1963058"/>
            <a:ext cx="647420" cy="646331"/>
          </a:xfrm>
          <a:prstGeom prst="rect">
            <a:avLst/>
          </a:prstGeom>
          <a:noFill/>
          <a:ln>
            <a:solidFill>
              <a:schemeClr val="tx1"/>
            </a:solidFill>
          </a:ln>
        </p:spPr>
        <p:txBody>
          <a:bodyPr wrap="square" rtlCol="0" anchor="ctr" anchorCtr="0">
            <a:noAutofit/>
          </a:bodyPr>
          <a:lstStyle/>
          <a:p>
            <a:pPr algn="ctr"/>
            <a:r>
              <a:rPr lang="en-US" dirty="0" smtClean="0"/>
              <a:t>B[4]</a:t>
            </a:r>
          </a:p>
          <a:p>
            <a:pPr algn="ctr"/>
            <a:r>
              <a:rPr lang="en-US" dirty="0" smtClean="0"/>
              <a:t>C[4]</a:t>
            </a:r>
            <a:endParaRPr lang="en-US" dirty="0"/>
          </a:p>
        </p:txBody>
      </p:sp>
      <p:sp>
        <p:nvSpPr>
          <p:cNvPr id="21" name="TextBox 20"/>
          <p:cNvSpPr txBox="1"/>
          <p:nvPr/>
        </p:nvSpPr>
        <p:spPr>
          <a:xfrm>
            <a:off x="4917645" y="1963055"/>
            <a:ext cx="647420" cy="646331"/>
          </a:xfrm>
          <a:prstGeom prst="rect">
            <a:avLst/>
          </a:prstGeom>
          <a:noFill/>
          <a:ln>
            <a:solidFill>
              <a:schemeClr val="tx1"/>
            </a:solidFill>
          </a:ln>
        </p:spPr>
        <p:txBody>
          <a:bodyPr wrap="none" lIns="0" tIns="0" rIns="0" bIns="0" rtlCol="0" anchor="ctr" anchorCtr="0">
            <a:noAutofit/>
          </a:bodyPr>
          <a:lstStyle/>
          <a:p>
            <a:pPr algn="ctr"/>
            <a:r>
              <a:rPr lang="en-US" dirty="0" smtClean="0"/>
              <a:t>…</a:t>
            </a:r>
          </a:p>
        </p:txBody>
      </p:sp>
      <p:sp>
        <p:nvSpPr>
          <p:cNvPr id="22" name="TextBox 21"/>
          <p:cNvSpPr txBox="1"/>
          <p:nvPr/>
        </p:nvSpPr>
        <p:spPr>
          <a:xfrm>
            <a:off x="5608935" y="1963059"/>
            <a:ext cx="647420" cy="646331"/>
          </a:xfrm>
          <a:prstGeom prst="rect">
            <a:avLst/>
          </a:prstGeom>
          <a:noFill/>
          <a:ln>
            <a:solidFill>
              <a:schemeClr val="tx1"/>
            </a:solidFill>
          </a:ln>
        </p:spPr>
        <p:txBody>
          <a:bodyPr wrap="none" lIns="0" tIns="0" rIns="0" bIns="0" rtlCol="0" anchor="ctr" anchorCtr="0">
            <a:noAutofit/>
          </a:bodyPr>
          <a:lstStyle/>
          <a:p>
            <a:pPr algn="ctr"/>
            <a:r>
              <a:rPr lang="en-US" dirty="0" smtClean="0"/>
              <a:t>B[n-1]</a:t>
            </a:r>
          </a:p>
          <a:p>
            <a:pPr algn="ctr"/>
            <a:r>
              <a:rPr lang="en-US" dirty="0" smtClean="0"/>
              <a:t>C[n-1]</a:t>
            </a:r>
          </a:p>
        </p:txBody>
      </p:sp>
      <p:sp>
        <p:nvSpPr>
          <p:cNvPr id="27" name="TextBox 26"/>
          <p:cNvSpPr txBox="1"/>
          <p:nvPr/>
        </p:nvSpPr>
        <p:spPr>
          <a:xfrm>
            <a:off x="2152485" y="2761784"/>
            <a:ext cx="647420" cy="646331"/>
          </a:xfrm>
          <a:prstGeom prst="rect">
            <a:avLst/>
          </a:prstGeom>
          <a:solidFill>
            <a:schemeClr val="bg1">
              <a:lumMod val="85000"/>
            </a:schemeClr>
          </a:solidFill>
          <a:ln>
            <a:solidFill>
              <a:schemeClr val="tx1"/>
            </a:solidFill>
          </a:ln>
        </p:spPr>
        <p:txBody>
          <a:bodyPr wrap="square" rtlCol="0" anchor="ctr" anchorCtr="0">
            <a:noAutofit/>
          </a:bodyPr>
          <a:lstStyle/>
          <a:p>
            <a:pPr algn="ctr"/>
            <a:r>
              <a:rPr lang="en-US" dirty="0" smtClean="0"/>
              <a:t>B[0</a:t>
            </a:r>
            <a:r>
              <a:rPr lang="en-US" dirty="0"/>
              <a:t>]</a:t>
            </a:r>
            <a:endParaRPr lang="en-US" dirty="0" smtClean="0"/>
          </a:p>
          <a:p>
            <a:pPr algn="ctr"/>
            <a:r>
              <a:rPr lang="en-US" dirty="0" smtClean="0"/>
              <a:t>C[0]</a:t>
            </a:r>
            <a:endParaRPr lang="en-US" dirty="0"/>
          </a:p>
        </p:txBody>
      </p:sp>
      <p:sp>
        <p:nvSpPr>
          <p:cNvPr id="28" name="TextBox 27"/>
          <p:cNvSpPr txBox="1"/>
          <p:nvPr/>
        </p:nvSpPr>
        <p:spPr>
          <a:xfrm>
            <a:off x="2843775" y="2761783"/>
            <a:ext cx="647420" cy="646331"/>
          </a:xfrm>
          <a:prstGeom prst="rect">
            <a:avLst/>
          </a:prstGeom>
          <a:noFill/>
          <a:ln>
            <a:solidFill>
              <a:schemeClr val="tx1"/>
            </a:solidFill>
          </a:ln>
        </p:spPr>
        <p:txBody>
          <a:bodyPr wrap="square" rtlCol="0" anchor="ctr" anchorCtr="0">
            <a:noAutofit/>
          </a:bodyPr>
          <a:lstStyle/>
          <a:p>
            <a:pPr algn="ctr"/>
            <a:r>
              <a:rPr lang="en-US" dirty="0" smtClean="0"/>
              <a:t>B[1]</a:t>
            </a:r>
          </a:p>
          <a:p>
            <a:pPr algn="ctr"/>
            <a:r>
              <a:rPr lang="en-US" dirty="0" smtClean="0"/>
              <a:t>C[1]</a:t>
            </a:r>
            <a:endParaRPr lang="en-US" dirty="0"/>
          </a:p>
        </p:txBody>
      </p:sp>
      <p:sp>
        <p:nvSpPr>
          <p:cNvPr id="29" name="TextBox 28"/>
          <p:cNvSpPr txBox="1"/>
          <p:nvPr/>
        </p:nvSpPr>
        <p:spPr>
          <a:xfrm>
            <a:off x="3535065" y="2761782"/>
            <a:ext cx="647420" cy="646331"/>
          </a:xfrm>
          <a:prstGeom prst="rect">
            <a:avLst/>
          </a:prstGeom>
          <a:noFill/>
          <a:ln>
            <a:solidFill>
              <a:schemeClr val="tx1"/>
            </a:solidFill>
          </a:ln>
        </p:spPr>
        <p:txBody>
          <a:bodyPr wrap="square" rtlCol="0" anchor="ctr" anchorCtr="0">
            <a:noAutofit/>
          </a:bodyPr>
          <a:lstStyle/>
          <a:p>
            <a:pPr algn="ctr"/>
            <a:r>
              <a:rPr lang="en-US" dirty="0" smtClean="0"/>
              <a:t>B[2]</a:t>
            </a:r>
          </a:p>
          <a:p>
            <a:pPr algn="ctr"/>
            <a:r>
              <a:rPr lang="en-US" dirty="0" smtClean="0"/>
              <a:t>C[2]</a:t>
            </a:r>
            <a:endParaRPr lang="en-US" dirty="0"/>
          </a:p>
        </p:txBody>
      </p:sp>
      <p:sp>
        <p:nvSpPr>
          <p:cNvPr id="30" name="TextBox 29"/>
          <p:cNvSpPr txBox="1"/>
          <p:nvPr/>
        </p:nvSpPr>
        <p:spPr>
          <a:xfrm>
            <a:off x="4226355" y="2761785"/>
            <a:ext cx="647420" cy="646331"/>
          </a:xfrm>
          <a:prstGeom prst="rect">
            <a:avLst/>
          </a:prstGeom>
          <a:noFill/>
          <a:ln>
            <a:solidFill>
              <a:schemeClr val="tx1"/>
            </a:solidFill>
          </a:ln>
        </p:spPr>
        <p:txBody>
          <a:bodyPr wrap="square" rtlCol="0" anchor="ctr" anchorCtr="0">
            <a:noAutofit/>
          </a:bodyPr>
          <a:lstStyle/>
          <a:p>
            <a:pPr algn="ctr"/>
            <a:r>
              <a:rPr lang="en-US" dirty="0" smtClean="0"/>
              <a:t>B[3]</a:t>
            </a:r>
          </a:p>
          <a:p>
            <a:pPr algn="ctr"/>
            <a:r>
              <a:rPr lang="en-US" dirty="0" smtClean="0"/>
              <a:t>C[3]</a:t>
            </a:r>
            <a:endParaRPr lang="en-US" dirty="0"/>
          </a:p>
        </p:txBody>
      </p:sp>
      <p:sp>
        <p:nvSpPr>
          <p:cNvPr id="31" name="TextBox 30"/>
          <p:cNvSpPr txBox="1"/>
          <p:nvPr/>
        </p:nvSpPr>
        <p:spPr>
          <a:xfrm>
            <a:off x="4917645" y="2761784"/>
            <a:ext cx="647420" cy="646331"/>
          </a:xfrm>
          <a:prstGeom prst="rect">
            <a:avLst/>
          </a:prstGeom>
          <a:noFill/>
          <a:ln>
            <a:solidFill>
              <a:schemeClr val="tx1"/>
            </a:solidFill>
          </a:ln>
        </p:spPr>
        <p:txBody>
          <a:bodyPr wrap="square" rtlCol="0" anchor="ctr" anchorCtr="0">
            <a:noAutofit/>
          </a:bodyPr>
          <a:lstStyle/>
          <a:p>
            <a:pPr algn="ctr"/>
            <a:r>
              <a:rPr lang="en-US" dirty="0" smtClean="0"/>
              <a:t>...</a:t>
            </a:r>
            <a:endParaRPr lang="en-US" dirty="0"/>
          </a:p>
        </p:txBody>
      </p:sp>
      <p:sp>
        <p:nvSpPr>
          <p:cNvPr id="32" name="TextBox 31"/>
          <p:cNvSpPr txBox="1"/>
          <p:nvPr/>
        </p:nvSpPr>
        <p:spPr>
          <a:xfrm>
            <a:off x="5608935" y="2761781"/>
            <a:ext cx="647420" cy="646331"/>
          </a:xfrm>
          <a:prstGeom prst="rect">
            <a:avLst/>
          </a:prstGeom>
          <a:noFill/>
          <a:ln>
            <a:solidFill>
              <a:schemeClr val="tx1"/>
            </a:solidFill>
          </a:ln>
        </p:spPr>
        <p:txBody>
          <a:bodyPr wrap="none" lIns="0" tIns="0" rIns="0" bIns="0" rtlCol="0" anchor="ctr" anchorCtr="0">
            <a:noAutofit/>
          </a:bodyPr>
          <a:lstStyle/>
          <a:p>
            <a:pPr algn="ctr"/>
            <a:r>
              <a:rPr lang="en-US" dirty="0" smtClean="0"/>
              <a:t>B[n-2]</a:t>
            </a:r>
          </a:p>
          <a:p>
            <a:pPr algn="ctr"/>
            <a:r>
              <a:rPr lang="en-US" dirty="0" smtClean="0"/>
              <a:t>C[n-2]</a:t>
            </a:r>
          </a:p>
        </p:txBody>
      </p:sp>
      <p:sp>
        <p:nvSpPr>
          <p:cNvPr id="33" name="TextBox 32"/>
          <p:cNvSpPr txBox="1"/>
          <p:nvPr/>
        </p:nvSpPr>
        <p:spPr>
          <a:xfrm>
            <a:off x="6300225" y="2761785"/>
            <a:ext cx="647420" cy="646331"/>
          </a:xfrm>
          <a:prstGeom prst="rect">
            <a:avLst/>
          </a:prstGeom>
          <a:noFill/>
          <a:ln>
            <a:solidFill>
              <a:schemeClr val="tx1"/>
            </a:solidFill>
          </a:ln>
        </p:spPr>
        <p:txBody>
          <a:bodyPr wrap="none" lIns="0" tIns="0" rIns="0" bIns="0" rtlCol="0" anchor="ctr" anchorCtr="0">
            <a:noAutofit/>
          </a:bodyPr>
          <a:lstStyle/>
          <a:p>
            <a:pPr algn="ctr"/>
            <a:r>
              <a:rPr lang="en-US" dirty="0" smtClean="0"/>
              <a:t>B[n-1]</a:t>
            </a:r>
          </a:p>
          <a:p>
            <a:pPr algn="ctr"/>
            <a:r>
              <a:rPr lang="en-US" dirty="0" smtClean="0"/>
              <a:t>C[n-1]</a:t>
            </a:r>
          </a:p>
        </p:txBody>
      </p:sp>
      <p:sp>
        <p:nvSpPr>
          <p:cNvPr id="38" name="TextBox 37"/>
          <p:cNvSpPr txBox="1"/>
          <p:nvPr/>
        </p:nvSpPr>
        <p:spPr>
          <a:xfrm>
            <a:off x="2843775" y="3560521"/>
            <a:ext cx="647420" cy="646331"/>
          </a:xfrm>
          <a:prstGeom prst="rect">
            <a:avLst/>
          </a:prstGeom>
          <a:solidFill>
            <a:schemeClr val="bg1">
              <a:lumMod val="85000"/>
            </a:schemeClr>
          </a:solidFill>
          <a:ln>
            <a:solidFill>
              <a:schemeClr val="tx1"/>
            </a:solidFill>
          </a:ln>
        </p:spPr>
        <p:txBody>
          <a:bodyPr wrap="square" rtlCol="0" anchor="ctr" anchorCtr="0">
            <a:noAutofit/>
          </a:bodyPr>
          <a:lstStyle/>
          <a:p>
            <a:pPr algn="ctr"/>
            <a:r>
              <a:rPr lang="en-US" dirty="0" smtClean="0"/>
              <a:t>B[0</a:t>
            </a:r>
            <a:r>
              <a:rPr lang="en-US" dirty="0"/>
              <a:t>]</a:t>
            </a:r>
            <a:endParaRPr lang="en-US" dirty="0" smtClean="0"/>
          </a:p>
          <a:p>
            <a:pPr algn="ctr"/>
            <a:r>
              <a:rPr lang="en-US" dirty="0" smtClean="0"/>
              <a:t>C[0]</a:t>
            </a:r>
            <a:endParaRPr lang="en-US" dirty="0"/>
          </a:p>
        </p:txBody>
      </p:sp>
      <p:sp>
        <p:nvSpPr>
          <p:cNvPr id="39" name="TextBox 38"/>
          <p:cNvSpPr txBox="1"/>
          <p:nvPr/>
        </p:nvSpPr>
        <p:spPr>
          <a:xfrm>
            <a:off x="3535065" y="3560520"/>
            <a:ext cx="647420" cy="646331"/>
          </a:xfrm>
          <a:prstGeom prst="rect">
            <a:avLst/>
          </a:prstGeom>
          <a:noFill/>
          <a:ln>
            <a:solidFill>
              <a:schemeClr val="tx1"/>
            </a:solidFill>
          </a:ln>
        </p:spPr>
        <p:txBody>
          <a:bodyPr wrap="square" rtlCol="0" anchor="ctr" anchorCtr="0">
            <a:noAutofit/>
          </a:bodyPr>
          <a:lstStyle/>
          <a:p>
            <a:pPr algn="ctr"/>
            <a:r>
              <a:rPr lang="en-US" dirty="0" smtClean="0"/>
              <a:t>B[1]</a:t>
            </a:r>
          </a:p>
          <a:p>
            <a:pPr algn="ctr"/>
            <a:r>
              <a:rPr lang="en-US" dirty="0" smtClean="0"/>
              <a:t>C[1]</a:t>
            </a:r>
            <a:endParaRPr lang="en-US" dirty="0"/>
          </a:p>
        </p:txBody>
      </p:sp>
      <p:sp>
        <p:nvSpPr>
          <p:cNvPr id="40" name="TextBox 39"/>
          <p:cNvSpPr txBox="1"/>
          <p:nvPr/>
        </p:nvSpPr>
        <p:spPr>
          <a:xfrm>
            <a:off x="4226355" y="3560519"/>
            <a:ext cx="647420" cy="646331"/>
          </a:xfrm>
          <a:prstGeom prst="rect">
            <a:avLst/>
          </a:prstGeom>
          <a:noFill/>
          <a:ln>
            <a:solidFill>
              <a:schemeClr val="tx1"/>
            </a:solidFill>
          </a:ln>
        </p:spPr>
        <p:txBody>
          <a:bodyPr wrap="square" rtlCol="0" anchor="ctr" anchorCtr="0">
            <a:noAutofit/>
          </a:bodyPr>
          <a:lstStyle/>
          <a:p>
            <a:pPr algn="ctr"/>
            <a:r>
              <a:rPr lang="en-US" dirty="0" smtClean="0"/>
              <a:t>B[2]</a:t>
            </a:r>
          </a:p>
          <a:p>
            <a:pPr algn="ctr"/>
            <a:r>
              <a:rPr lang="en-US" dirty="0" smtClean="0"/>
              <a:t>C[2]</a:t>
            </a:r>
            <a:endParaRPr lang="en-US" dirty="0"/>
          </a:p>
        </p:txBody>
      </p:sp>
      <p:sp>
        <p:nvSpPr>
          <p:cNvPr id="41" name="TextBox 40"/>
          <p:cNvSpPr txBox="1"/>
          <p:nvPr/>
        </p:nvSpPr>
        <p:spPr>
          <a:xfrm>
            <a:off x="4917645" y="3560522"/>
            <a:ext cx="647420" cy="646331"/>
          </a:xfrm>
          <a:prstGeom prst="rect">
            <a:avLst/>
          </a:prstGeom>
          <a:noFill/>
          <a:ln>
            <a:solidFill>
              <a:schemeClr val="tx1"/>
            </a:solidFill>
          </a:ln>
        </p:spPr>
        <p:txBody>
          <a:bodyPr wrap="square" rtlCol="0" anchor="ctr" anchorCtr="0">
            <a:noAutofit/>
          </a:bodyPr>
          <a:lstStyle/>
          <a:p>
            <a:pPr algn="ctr"/>
            <a:r>
              <a:rPr lang="en-US" dirty="0" smtClean="0"/>
              <a:t>…</a:t>
            </a:r>
            <a:endParaRPr lang="en-US" dirty="0"/>
          </a:p>
        </p:txBody>
      </p:sp>
      <p:sp>
        <p:nvSpPr>
          <p:cNvPr id="42" name="TextBox 41"/>
          <p:cNvSpPr txBox="1"/>
          <p:nvPr/>
        </p:nvSpPr>
        <p:spPr>
          <a:xfrm>
            <a:off x="5608935" y="3560521"/>
            <a:ext cx="647420" cy="646331"/>
          </a:xfrm>
          <a:prstGeom prst="rect">
            <a:avLst/>
          </a:prstGeom>
          <a:noFill/>
          <a:ln>
            <a:solidFill>
              <a:schemeClr val="tx1"/>
            </a:solidFill>
          </a:ln>
        </p:spPr>
        <p:txBody>
          <a:bodyPr wrap="square" lIns="0" tIns="0" rIns="0" bIns="0" rtlCol="0" anchor="ctr" anchorCtr="0">
            <a:noAutofit/>
          </a:bodyPr>
          <a:lstStyle/>
          <a:p>
            <a:pPr algn="ctr"/>
            <a:r>
              <a:rPr lang="en-US" dirty="0" smtClean="0"/>
              <a:t>B[n-3]</a:t>
            </a:r>
          </a:p>
          <a:p>
            <a:pPr algn="ctr"/>
            <a:r>
              <a:rPr lang="en-US" dirty="0" smtClean="0"/>
              <a:t>C[n-3]</a:t>
            </a:r>
            <a:endParaRPr lang="en-US" dirty="0"/>
          </a:p>
        </p:txBody>
      </p:sp>
      <p:sp>
        <p:nvSpPr>
          <p:cNvPr id="43" name="TextBox 42"/>
          <p:cNvSpPr txBox="1"/>
          <p:nvPr/>
        </p:nvSpPr>
        <p:spPr>
          <a:xfrm>
            <a:off x="6300225" y="3560518"/>
            <a:ext cx="647420" cy="646331"/>
          </a:xfrm>
          <a:prstGeom prst="rect">
            <a:avLst/>
          </a:prstGeom>
          <a:noFill/>
          <a:ln>
            <a:solidFill>
              <a:schemeClr val="tx1"/>
            </a:solidFill>
          </a:ln>
        </p:spPr>
        <p:txBody>
          <a:bodyPr wrap="none" lIns="0" tIns="0" rIns="0" bIns="0" rtlCol="0" anchor="ctr" anchorCtr="0">
            <a:noAutofit/>
          </a:bodyPr>
          <a:lstStyle/>
          <a:p>
            <a:pPr algn="ctr"/>
            <a:r>
              <a:rPr lang="en-US" dirty="0" smtClean="0"/>
              <a:t>B[n-2]</a:t>
            </a:r>
          </a:p>
          <a:p>
            <a:pPr algn="ctr"/>
            <a:r>
              <a:rPr lang="en-US" dirty="0" smtClean="0"/>
              <a:t>C[n-2]</a:t>
            </a:r>
          </a:p>
        </p:txBody>
      </p:sp>
      <p:sp>
        <p:nvSpPr>
          <p:cNvPr id="44" name="TextBox 43"/>
          <p:cNvSpPr txBox="1"/>
          <p:nvPr/>
        </p:nvSpPr>
        <p:spPr>
          <a:xfrm>
            <a:off x="6991515" y="3560522"/>
            <a:ext cx="647420" cy="646331"/>
          </a:xfrm>
          <a:prstGeom prst="rect">
            <a:avLst/>
          </a:prstGeom>
          <a:noFill/>
          <a:ln>
            <a:solidFill>
              <a:schemeClr val="tx1"/>
            </a:solidFill>
          </a:ln>
        </p:spPr>
        <p:txBody>
          <a:bodyPr wrap="none" lIns="0" tIns="0" rIns="0" bIns="0" rtlCol="0" anchor="ctr" anchorCtr="0">
            <a:noAutofit/>
          </a:bodyPr>
          <a:lstStyle/>
          <a:p>
            <a:pPr algn="ctr"/>
            <a:r>
              <a:rPr lang="en-US" dirty="0" smtClean="0"/>
              <a:t>B[n-1]</a:t>
            </a:r>
          </a:p>
          <a:p>
            <a:pPr algn="ctr"/>
            <a:r>
              <a:rPr lang="en-US" dirty="0" smtClean="0"/>
              <a:t>C[n-1]</a:t>
            </a:r>
          </a:p>
        </p:txBody>
      </p:sp>
      <p:sp>
        <p:nvSpPr>
          <p:cNvPr id="49" name="TextBox 48"/>
          <p:cNvSpPr txBox="1"/>
          <p:nvPr/>
        </p:nvSpPr>
        <p:spPr>
          <a:xfrm>
            <a:off x="3535065" y="4365047"/>
            <a:ext cx="647420" cy="646331"/>
          </a:xfrm>
          <a:prstGeom prst="rect">
            <a:avLst/>
          </a:prstGeom>
          <a:solidFill>
            <a:schemeClr val="bg1">
              <a:lumMod val="85000"/>
            </a:schemeClr>
          </a:solidFill>
          <a:ln>
            <a:solidFill>
              <a:schemeClr val="tx1"/>
            </a:solidFill>
          </a:ln>
        </p:spPr>
        <p:txBody>
          <a:bodyPr wrap="square" rtlCol="0" anchor="ctr" anchorCtr="0">
            <a:noAutofit/>
          </a:bodyPr>
          <a:lstStyle/>
          <a:p>
            <a:pPr algn="ctr"/>
            <a:r>
              <a:rPr lang="en-US" dirty="0" smtClean="0"/>
              <a:t>A[0]</a:t>
            </a:r>
            <a:endParaRPr lang="en-US" dirty="0"/>
          </a:p>
        </p:txBody>
      </p:sp>
      <p:sp>
        <p:nvSpPr>
          <p:cNvPr id="50" name="TextBox 49"/>
          <p:cNvSpPr txBox="1"/>
          <p:nvPr/>
        </p:nvSpPr>
        <p:spPr>
          <a:xfrm>
            <a:off x="4226355" y="4365046"/>
            <a:ext cx="647420" cy="646331"/>
          </a:xfrm>
          <a:prstGeom prst="rect">
            <a:avLst/>
          </a:prstGeom>
          <a:noFill/>
          <a:ln>
            <a:solidFill>
              <a:schemeClr val="tx1"/>
            </a:solidFill>
          </a:ln>
        </p:spPr>
        <p:txBody>
          <a:bodyPr wrap="square" rtlCol="0" anchor="ctr" anchorCtr="0">
            <a:noAutofit/>
          </a:bodyPr>
          <a:lstStyle/>
          <a:p>
            <a:pPr algn="ctr"/>
            <a:r>
              <a:rPr lang="en-US" dirty="0" smtClean="0"/>
              <a:t>A[1]</a:t>
            </a:r>
            <a:endParaRPr lang="en-US" dirty="0"/>
          </a:p>
        </p:txBody>
      </p:sp>
      <p:sp>
        <p:nvSpPr>
          <p:cNvPr id="51" name="TextBox 50"/>
          <p:cNvSpPr txBox="1"/>
          <p:nvPr/>
        </p:nvSpPr>
        <p:spPr>
          <a:xfrm>
            <a:off x="4917645" y="4365045"/>
            <a:ext cx="647420" cy="646331"/>
          </a:xfrm>
          <a:prstGeom prst="rect">
            <a:avLst/>
          </a:prstGeom>
          <a:noFill/>
          <a:ln>
            <a:solidFill>
              <a:schemeClr val="tx1"/>
            </a:solidFill>
          </a:ln>
        </p:spPr>
        <p:txBody>
          <a:bodyPr wrap="square" rtlCol="0" anchor="ctr" anchorCtr="0">
            <a:noAutofit/>
          </a:bodyPr>
          <a:lstStyle/>
          <a:p>
            <a:pPr algn="ctr"/>
            <a:r>
              <a:rPr lang="en-US" dirty="0" smtClean="0"/>
              <a:t>…</a:t>
            </a:r>
            <a:endParaRPr lang="en-US" dirty="0"/>
          </a:p>
        </p:txBody>
      </p:sp>
      <p:sp>
        <p:nvSpPr>
          <p:cNvPr id="52" name="TextBox 51"/>
          <p:cNvSpPr txBox="1"/>
          <p:nvPr/>
        </p:nvSpPr>
        <p:spPr>
          <a:xfrm>
            <a:off x="5608935" y="4365048"/>
            <a:ext cx="647420" cy="646331"/>
          </a:xfrm>
          <a:prstGeom prst="rect">
            <a:avLst/>
          </a:prstGeom>
          <a:noFill/>
          <a:ln>
            <a:solidFill>
              <a:schemeClr val="tx1"/>
            </a:solidFill>
          </a:ln>
        </p:spPr>
        <p:txBody>
          <a:bodyPr wrap="square" lIns="0" tIns="0" rIns="0" rtlCol="0" anchor="ctr" anchorCtr="0">
            <a:noAutofit/>
          </a:bodyPr>
          <a:lstStyle/>
          <a:p>
            <a:pPr algn="ctr"/>
            <a:r>
              <a:rPr lang="en-US" dirty="0" smtClean="0"/>
              <a:t>A[n-4]</a:t>
            </a:r>
            <a:endParaRPr lang="en-US" dirty="0"/>
          </a:p>
        </p:txBody>
      </p:sp>
      <p:sp>
        <p:nvSpPr>
          <p:cNvPr id="53" name="TextBox 52"/>
          <p:cNvSpPr txBox="1"/>
          <p:nvPr/>
        </p:nvSpPr>
        <p:spPr>
          <a:xfrm>
            <a:off x="6300225" y="4365047"/>
            <a:ext cx="647420" cy="646331"/>
          </a:xfrm>
          <a:prstGeom prst="rect">
            <a:avLst/>
          </a:prstGeom>
          <a:noFill/>
          <a:ln>
            <a:solidFill>
              <a:schemeClr val="tx1"/>
            </a:solidFill>
          </a:ln>
        </p:spPr>
        <p:txBody>
          <a:bodyPr wrap="square" lIns="0" tIns="0" rIns="0" bIns="0" rtlCol="0" anchor="ctr" anchorCtr="0">
            <a:noAutofit/>
          </a:bodyPr>
          <a:lstStyle/>
          <a:p>
            <a:pPr algn="ctr"/>
            <a:r>
              <a:rPr lang="en-US" dirty="0" smtClean="0"/>
              <a:t>A[n-3]</a:t>
            </a:r>
            <a:endParaRPr lang="en-US" dirty="0"/>
          </a:p>
        </p:txBody>
      </p:sp>
      <p:sp>
        <p:nvSpPr>
          <p:cNvPr id="54" name="TextBox 53"/>
          <p:cNvSpPr txBox="1"/>
          <p:nvPr/>
        </p:nvSpPr>
        <p:spPr>
          <a:xfrm>
            <a:off x="6991515" y="4365044"/>
            <a:ext cx="647420" cy="646331"/>
          </a:xfrm>
          <a:prstGeom prst="rect">
            <a:avLst/>
          </a:prstGeom>
          <a:noFill/>
          <a:ln>
            <a:solidFill>
              <a:schemeClr val="tx1"/>
            </a:solidFill>
          </a:ln>
        </p:spPr>
        <p:txBody>
          <a:bodyPr wrap="none" lIns="0" tIns="0" rIns="0" bIns="0" rtlCol="0" anchor="ctr" anchorCtr="0">
            <a:noAutofit/>
          </a:bodyPr>
          <a:lstStyle/>
          <a:p>
            <a:pPr algn="ctr"/>
            <a:r>
              <a:rPr lang="en-US" dirty="0" smtClean="0"/>
              <a:t>A[n-2]</a:t>
            </a:r>
          </a:p>
        </p:txBody>
      </p:sp>
      <p:sp>
        <p:nvSpPr>
          <p:cNvPr id="55" name="TextBox 54"/>
          <p:cNvSpPr txBox="1"/>
          <p:nvPr/>
        </p:nvSpPr>
        <p:spPr>
          <a:xfrm>
            <a:off x="7682805" y="4365048"/>
            <a:ext cx="647420" cy="646331"/>
          </a:xfrm>
          <a:prstGeom prst="rect">
            <a:avLst/>
          </a:prstGeom>
          <a:noFill/>
          <a:ln>
            <a:solidFill>
              <a:schemeClr val="tx1"/>
            </a:solidFill>
          </a:ln>
        </p:spPr>
        <p:txBody>
          <a:bodyPr wrap="none" lIns="0" tIns="0" rIns="0" bIns="0" rtlCol="0" anchor="ctr" anchorCtr="0">
            <a:noAutofit/>
          </a:bodyPr>
          <a:lstStyle/>
          <a:p>
            <a:pPr algn="ctr"/>
            <a:r>
              <a:rPr lang="en-US" dirty="0" smtClean="0"/>
              <a:t>A[n-1]</a:t>
            </a:r>
          </a:p>
        </p:txBody>
      </p:sp>
      <p:sp>
        <p:nvSpPr>
          <p:cNvPr id="14" name="TextBox 13"/>
          <p:cNvSpPr txBox="1"/>
          <p:nvPr/>
        </p:nvSpPr>
        <p:spPr>
          <a:xfrm>
            <a:off x="8412061" y="1892800"/>
            <a:ext cx="649793" cy="369332"/>
          </a:xfrm>
          <a:prstGeom prst="rect">
            <a:avLst/>
          </a:prstGeom>
          <a:noFill/>
        </p:spPr>
        <p:txBody>
          <a:bodyPr wrap="none" rtlCol="0">
            <a:spAutoFit/>
          </a:bodyPr>
          <a:lstStyle/>
          <a:p>
            <a:r>
              <a:rPr lang="en-US" b="1" dirty="0" smtClean="0"/>
              <a:t>cycle</a:t>
            </a:r>
            <a:endParaRPr lang="en-US" b="1" dirty="0"/>
          </a:p>
        </p:txBody>
      </p:sp>
      <p:sp>
        <p:nvSpPr>
          <p:cNvPr id="60" name="TextBox 59"/>
          <p:cNvSpPr txBox="1"/>
          <p:nvPr/>
        </p:nvSpPr>
        <p:spPr>
          <a:xfrm>
            <a:off x="1640401" y="1523468"/>
            <a:ext cx="301686" cy="369332"/>
          </a:xfrm>
          <a:prstGeom prst="rect">
            <a:avLst/>
          </a:prstGeom>
          <a:noFill/>
        </p:spPr>
        <p:txBody>
          <a:bodyPr wrap="none" rtlCol="0">
            <a:spAutoFit/>
          </a:bodyPr>
          <a:lstStyle/>
          <a:p>
            <a:r>
              <a:rPr lang="en-US" dirty="0" smtClean="0"/>
              <a:t>1</a:t>
            </a:r>
            <a:endParaRPr lang="en-US" dirty="0"/>
          </a:p>
        </p:txBody>
      </p:sp>
      <p:sp>
        <p:nvSpPr>
          <p:cNvPr id="62" name="TextBox 61"/>
          <p:cNvSpPr txBox="1"/>
          <p:nvPr/>
        </p:nvSpPr>
        <p:spPr>
          <a:xfrm>
            <a:off x="2325352" y="1523468"/>
            <a:ext cx="301686" cy="369332"/>
          </a:xfrm>
          <a:prstGeom prst="rect">
            <a:avLst/>
          </a:prstGeom>
          <a:noFill/>
        </p:spPr>
        <p:txBody>
          <a:bodyPr wrap="none" rtlCol="0">
            <a:spAutoFit/>
          </a:bodyPr>
          <a:lstStyle/>
          <a:p>
            <a:r>
              <a:rPr lang="en-US" dirty="0" smtClean="0"/>
              <a:t>2</a:t>
            </a:r>
            <a:endParaRPr lang="en-US" dirty="0"/>
          </a:p>
        </p:txBody>
      </p:sp>
      <p:sp>
        <p:nvSpPr>
          <p:cNvPr id="63" name="TextBox 62"/>
          <p:cNvSpPr txBox="1"/>
          <p:nvPr/>
        </p:nvSpPr>
        <p:spPr>
          <a:xfrm>
            <a:off x="3016642" y="1523468"/>
            <a:ext cx="301686" cy="369332"/>
          </a:xfrm>
          <a:prstGeom prst="rect">
            <a:avLst/>
          </a:prstGeom>
          <a:noFill/>
        </p:spPr>
        <p:txBody>
          <a:bodyPr wrap="none" rtlCol="0">
            <a:spAutoFit/>
          </a:bodyPr>
          <a:lstStyle/>
          <a:p>
            <a:r>
              <a:rPr lang="en-US" dirty="0" smtClean="0"/>
              <a:t>3</a:t>
            </a:r>
            <a:endParaRPr lang="en-US" dirty="0"/>
          </a:p>
        </p:txBody>
      </p:sp>
      <p:sp>
        <p:nvSpPr>
          <p:cNvPr id="64" name="TextBox 63"/>
          <p:cNvSpPr txBox="1"/>
          <p:nvPr/>
        </p:nvSpPr>
        <p:spPr>
          <a:xfrm>
            <a:off x="3707932" y="1523468"/>
            <a:ext cx="301686" cy="369332"/>
          </a:xfrm>
          <a:prstGeom prst="rect">
            <a:avLst/>
          </a:prstGeom>
          <a:noFill/>
        </p:spPr>
        <p:txBody>
          <a:bodyPr wrap="none" rtlCol="0">
            <a:spAutoFit/>
          </a:bodyPr>
          <a:lstStyle/>
          <a:p>
            <a:r>
              <a:rPr lang="en-US" dirty="0" smtClean="0"/>
              <a:t>4</a:t>
            </a:r>
            <a:endParaRPr lang="en-US" dirty="0"/>
          </a:p>
        </p:txBody>
      </p:sp>
      <p:sp>
        <p:nvSpPr>
          <p:cNvPr id="65" name="TextBox 64"/>
          <p:cNvSpPr txBox="1"/>
          <p:nvPr/>
        </p:nvSpPr>
        <p:spPr>
          <a:xfrm>
            <a:off x="4399222" y="1523468"/>
            <a:ext cx="301686" cy="369332"/>
          </a:xfrm>
          <a:prstGeom prst="rect">
            <a:avLst/>
          </a:prstGeom>
          <a:noFill/>
        </p:spPr>
        <p:txBody>
          <a:bodyPr wrap="none" rtlCol="0">
            <a:spAutoFit/>
          </a:bodyPr>
          <a:lstStyle/>
          <a:p>
            <a:r>
              <a:rPr lang="en-US" dirty="0" smtClean="0"/>
              <a:t>5</a:t>
            </a:r>
            <a:endParaRPr lang="en-US" dirty="0"/>
          </a:p>
        </p:txBody>
      </p:sp>
      <p:sp>
        <p:nvSpPr>
          <p:cNvPr id="67" name="TextBox 66"/>
          <p:cNvSpPr txBox="1"/>
          <p:nvPr/>
        </p:nvSpPr>
        <p:spPr>
          <a:xfrm>
            <a:off x="5071265" y="1523468"/>
            <a:ext cx="343364" cy="369332"/>
          </a:xfrm>
          <a:prstGeom prst="rect">
            <a:avLst/>
          </a:prstGeom>
          <a:noFill/>
        </p:spPr>
        <p:txBody>
          <a:bodyPr wrap="none" rtlCol="0">
            <a:spAutoFit/>
          </a:bodyPr>
          <a:lstStyle/>
          <a:p>
            <a:r>
              <a:rPr lang="en-US" dirty="0" smtClean="0"/>
              <a:t>…</a:t>
            </a:r>
            <a:endParaRPr lang="en-US" dirty="0"/>
          </a:p>
        </p:txBody>
      </p:sp>
      <p:sp>
        <p:nvSpPr>
          <p:cNvPr id="68" name="TextBox 67"/>
          <p:cNvSpPr txBox="1"/>
          <p:nvPr/>
        </p:nvSpPr>
        <p:spPr>
          <a:xfrm>
            <a:off x="5781802" y="1523468"/>
            <a:ext cx="306494" cy="369332"/>
          </a:xfrm>
          <a:prstGeom prst="rect">
            <a:avLst/>
          </a:prstGeom>
          <a:noFill/>
        </p:spPr>
        <p:txBody>
          <a:bodyPr wrap="none" rtlCol="0">
            <a:spAutoFit/>
          </a:bodyPr>
          <a:lstStyle/>
          <a:p>
            <a:r>
              <a:rPr lang="en-US" dirty="0" smtClean="0"/>
              <a:t>n</a:t>
            </a:r>
            <a:endParaRPr lang="en-US" dirty="0"/>
          </a:p>
        </p:txBody>
      </p:sp>
      <p:sp>
        <p:nvSpPr>
          <p:cNvPr id="69" name="TextBox 68"/>
          <p:cNvSpPr txBox="1"/>
          <p:nvPr/>
        </p:nvSpPr>
        <p:spPr>
          <a:xfrm>
            <a:off x="6338630" y="1514350"/>
            <a:ext cx="538930" cy="369332"/>
          </a:xfrm>
          <a:prstGeom prst="rect">
            <a:avLst/>
          </a:prstGeom>
          <a:noFill/>
        </p:spPr>
        <p:txBody>
          <a:bodyPr wrap="none" rtlCol="0">
            <a:spAutoFit/>
          </a:bodyPr>
          <a:lstStyle/>
          <a:p>
            <a:r>
              <a:rPr lang="en-US" dirty="0" smtClean="0"/>
              <a:t>n+1</a:t>
            </a:r>
            <a:endParaRPr lang="en-US" dirty="0"/>
          </a:p>
        </p:txBody>
      </p:sp>
      <p:sp>
        <p:nvSpPr>
          <p:cNvPr id="70" name="TextBox 69"/>
          <p:cNvSpPr txBox="1"/>
          <p:nvPr/>
        </p:nvSpPr>
        <p:spPr>
          <a:xfrm>
            <a:off x="7029920" y="1523468"/>
            <a:ext cx="538930" cy="369332"/>
          </a:xfrm>
          <a:prstGeom prst="rect">
            <a:avLst/>
          </a:prstGeom>
          <a:noFill/>
        </p:spPr>
        <p:txBody>
          <a:bodyPr wrap="none" rtlCol="0">
            <a:spAutoFit/>
          </a:bodyPr>
          <a:lstStyle/>
          <a:p>
            <a:r>
              <a:rPr lang="en-US" dirty="0" smtClean="0"/>
              <a:t>n+2</a:t>
            </a:r>
            <a:endParaRPr lang="en-US" dirty="0"/>
          </a:p>
        </p:txBody>
      </p:sp>
      <p:sp>
        <p:nvSpPr>
          <p:cNvPr id="71" name="TextBox 70"/>
          <p:cNvSpPr txBox="1"/>
          <p:nvPr/>
        </p:nvSpPr>
        <p:spPr>
          <a:xfrm>
            <a:off x="7721210" y="1527229"/>
            <a:ext cx="538930" cy="369332"/>
          </a:xfrm>
          <a:prstGeom prst="rect">
            <a:avLst/>
          </a:prstGeom>
          <a:noFill/>
        </p:spPr>
        <p:txBody>
          <a:bodyPr wrap="none" rtlCol="0">
            <a:spAutoFit/>
          </a:bodyPr>
          <a:lstStyle/>
          <a:p>
            <a:r>
              <a:rPr lang="en-US" dirty="0" smtClean="0"/>
              <a:t>n+3</a:t>
            </a:r>
            <a:endParaRPr lang="en-US" dirty="0"/>
          </a:p>
        </p:txBody>
      </p:sp>
      <p:sp>
        <p:nvSpPr>
          <p:cNvPr id="72" name="TextBox 71"/>
          <p:cNvSpPr txBox="1"/>
          <p:nvPr/>
        </p:nvSpPr>
        <p:spPr>
          <a:xfrm>
            <a:off x="4221122" y="5163779"/>
            <a:ext cx="647420" cy="646331"/>
          </a:xfrm>
          <a:prstGeom prst="rect">
            <a:avLst/>
          </a:prstGeom>
          <a:solidFill>
            <a:schemeClr val="bg1">
              <a:lumMod val="85000"/>
            </a:schemeClr>
          </a:solidFill>
          <a:ln>
            <a:solidFill>
              <a:schemeClr val="tx1"/>
            </a:solidFill>
          </a:ln>
        </p:spPr>
        <p:txBody>
          <a:bodyPr wrap="square" rtlCol="0" anchor="ctr" anchorCtr="0">
            <a:noAutofit/>
          </a:bodyPr>
          <a:lstStyle/>
          <a:p>
            <a:pPr algn="ctr"/>
            <a:r>
              <a:rPr lang="en-US" dirty="0" smtClean="0"/>
              <a:t>A[0]</a:t>
            </a:r>
            <a:endParaRPr lang="en-US" dirty="0"/>
          </a:p>
        </p:txBody>
      </p:sp>
      <p:sp>
        <p:nvSpPr>
          <p:cNvPr id="73" name="TextBox 72"/>
          <p:cNvSpPr txBox="1"/>
          <p:nvPr/>
        </p:nvSpPr>
        <p:spPr>
          <a:xfrm>
            <a:off x="4912412" y="5163778"/>
            <a:ext cx="647420" cy="646331"/>
          </a:xfrm>
          <a:prstGeom prst="rect">
            <a:avLst/>
          </a:prstGeom>
          <a:noFill/>
          <a:ln>
            <a:solidFill>
              <a:schemeClr val="tx1"/>
            </a:solidFill>
          </a:ln>
        </p:spPr>
        <p:txBody>
          <a:bodyPr wrap="square" rtlCol="0" anchor="ctr" anchorCtr="0">
            <a:noAutofit/>
          </a:bodyPr>
          <a:lstStyle/>
          <a:p>
            <a:pPr algn="ctr"/>
            <a:r>
              <a:rPr lang="en-US" dirty="0" smtClean="0"/>
              <a:t>…</a:t>
            </a:r>
            <a:endParaRPr lang="en-US" dirty="0"/>
          </a:p>
        </p:txBody>
      </p:sp>
      <p:sp>
        <p:nvSpPr>
          <p:cNvPr id="74" name="TextBox 73"/>
          <p:cNvSpPr txBox="1"/>
          <p:nvPr/>
        </p:nvSpPr>
        <p:spPr>
          <a:xfrm>
            <a:off x="5603702" y="5163777"/>
            <a:ext cx="647420" cy="646331"/>
          </a:xfrm>
          <a:prstGeom prst="rect">
            <a:avLst/>
          </a:prstGeom>
          <a:noFill/>
          <a:ln>
            <a:solidFill>
              <a:schemeClr val="tx1"/>
            </a:solidFill>
          </a:ln>
        </p:spPr>
        <p:txBody>
          <a:bodyPr wrap="square" lIns="0" tIns="0" rIns="0" bIns="0" rtlCol="0" anchor="ctr" anchorCtr="0">
            <a:noAutofit/>
          </a:bodyPr>
          <a:lstStyle/>
          <a:p>
            <a:pPr algn="ctr"/>
            <a:r>
              <a:rPr lang="en-US" dirty="0" smtClean="0"/>
              <a:t>A[n-5]</a:t>
            </a:r>
            <a:endParaRPr lang="en-US" dirty="0"/>
          </a:p>
        </p:txBody>
      </p:sp>
      <p:sp>
        <p:nvSpPr>
          <p:cNvPr id="75" name="TextBox 74"/>
          <p:cNvSpPr txBox="1"/>
          <p:nvPr/>
        </p:nvSpPr>
        <p:spPr>
          <a:xfrm>
            <a:off x="6294992" y="5163780"/>
            <a:ext cx="647420" cy="646331"/>
          </a:xfrm>
          <a:prstGeom prst="rect">
            <a:avLst/>
          </a:prstGeom>
          <a:noFill/>
          <a:ln>
            <a:solidFill>
              <a:schemeClr val="tx1"/>
            </a:solidFill>
          </a:ln>
        </p:spPr>
        <p:txBody>
          <a:bodyPr wrap="square" lIns="0" tIns="0" rIns="0" rtlCol="0" anchor="ctr" anchorCtr="0">
            <a:noAutofit/>
          </a:bodyPr>
          <a:lstStyle/>
          <a:p>
            <a:pPr algn="ctr"/>
            <a:r>
              <a:rPr lang="en-US" dirty="0" smtClean="0"/>
              <a:t>A[n-4]</a:t>
            </a:r>
            <a:endParaRPr lang="en-US" dirty="0"/>
          </a:p>
        </p:txBody>
      </p:sp>
      <p:sp>
        <p:nvSpPr>
          <p:cNvPr id="76" name="TextBox 75"/>
          <p:cNvSpPr txBox="1"/>
          <p:nvPr/>
        </p:nvSpPr>
        <p:spPr>
          <a:xfrm>
            <a:off x="6986282" y="5163779"/>
            <a:ext cx="647420" cy="646331"/>
          </a:xfrm>
          <a:prstGeom prst="rect">
            <a:avLst/>
          </a:prstGeom>
          <a:noFill/>
          <a:ln>
            <a:solidFill>
              <a:schemeClr val="tx1"/>
            </a:solidFill>
          </a:ln>
        </p:spPr>
        <p:txBody>
          <a:bodyPr wrap="square" lIns="0" tIns="0" rIns="0" bIns="0" rtlCol="0" anchor="ctr" anchorCtr="0">
            <a:noAutofit/>
          </a:bodyPr>
          <a:lstStyle/>
          <a:p>
            <a:pPr algn="ctr"/>
            <a:r>
              <a:rPr lang="en-US" dirty="0" smtClean="0"/>
              <a:t>A[n-3]</a:t>
            </a:r>
            <a:endParaRPr lang="en-US" dirty="0"/>
          </a:p>
        </p:txBody>
      </p:sp>
      <p:sp>
        <p:nvSpPr>
          <p:cNvPr id="77" name="TextBox 76"/>
          <p:cNvSpPr txBox="1"/>
          <p:nvPr/>
        </p:nvSpPr>
        <p:spPr>
          <a:xfrm>
            <a:off x="7677572" y="5163776"/>
            <a:ext cx="647420" cy="646331"/>
          </a:xfrm>
          <a:prstGeom prst="rect">
            <a:avLst/>
          </a:prstGeom>
          <a:noFill/>
          <a:ln>
            <a:solidFill>
              <a:schemeClr val="tx1"/>
            </a:solidFill>
          </a:ln>
        </p:spPr>
        <p:txBody>
          <a:bodyPr wrap="none" lIns="0" tIns="0" rIns="0" bIns="0" rtlCol="0" anchor="ctr" anchorCtr="0">
            <a:noAutofit/>
          </a:bodyPr>
          <a:lstStyle/>
          <a:p>
            <a:pPr algn="ctr"/>
            <a:r>
              <a:rPr lang="en-US" dirty="0" smtClean="0"/>
              <a:t>A[n-2]</a:t>
            </a:r>
          </a:p>
        </p:txBody>
      </p:sp>
      <p:sp>
        <p:nvSpPr>
          <p:cNvPr id="78" name="TextBox 77"/>
          <p:cNvSpPr txBox="1"/>
          <p:nvPr/>
        </p:nvSpPr>
        <p:spPr>
          <a:xfrm>
            <a:off x="8368862" y="5163780"/>
            <a:ext cx="647420" cy="646331"/>
          </a:xfrm>
          <a:prstGeom prst="rect">
            <a:avLst/>
          </a:prstGeom>
          <a:noFill/>
          <a:ln>
            <a:solidFill>
              <a:schemeClr val="tx1"/>
            </a:solidFill>
          </a:ln>
        </p:spPr>
        <p:txBody>
          <a:bodyPr wrap="none" lIns="0" tIns="0" rIns="0" bIns="0" rtlCol="0" anchor="ctr" anchorCtr="0">
            <a:noAutofit/>
          </a:bodyPr>
          <a:lstStyle/>
          <a:p>
            <a:pPr algn="ctr"/>
            <a:r>
              <a:rPr lang="en-US" dirty="0" smtClean="0"/>
              <a:t>A[n-1]</a:t>
            </a:r>
          </a:p>
        </p:txBody>
      </p:sp>
      <p:sp>
        <p:nvSpPr>
          <p:cNvPr id="80" name="TextBox 79"/>
          <p:cNvSpPr txBox="1"/>
          <p:nvPr/>
        </p:nvSpPr>
        <p:spPr>
          <a:xfrm>
            <a:off x="8412061" y="1514350"/>
            <a:ext cx="538930" cy="369332"/>
          </a:xfrm>
          <a:prstGeom prst="rect">
            <a:avLst/>
          </a:prstGeom>
          <a:noFill/>
        </p:spPr>
        <p:txBody>
          <a:bodyPr wrap="none" rtlCol="0">
            <a:spAutoFit/>
          </a:bodyPr>
          <a:lstStyle/>
          <a:p>
            <a:r>
              <a:rPr lang="en-US" dirty="0" smtClean="0"/>
              <a:t>n+4</a:t>
            </a:r>
            <a:endParaRPr lang="en-US" dirty="0"/>
          </a:p>
        </p:txBody>
      </p:sp>
      <p:cxnSp>
        <p:nvCxnSpPr>
          <p:cNvPr id="81" name="Straight Arrow Connector 80"/>
          <p:cNvCxnSpPr/>
          <p:nvPr/>
        </p:nvCxnSpPr>
        <p:spPr>
          <a:xfrm>
            <a:off x="1461195" y="5963726"/>
            <a:ext cx="2721290" cy="4"/>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409606" y="5963730"/>
            <a:ext cx="960519" cy="369332"/>
          </a:xfrm>
          <a:prstGeom prst="rect">
            <a:avLst/>
          </a:prstGeom>
          <a:noFill/>
        </p:spPr>
        <p:txBody>
          <a:bodyPr wrap="none" rtlCol="0">
            <a:spAutoFit/>
          </a:bodyPr>
          <a:lstStyle/>
          <a:p>
            <a:r>
              <a:rPr lang="en-US" dirty="0" smtClean="0"/>
              <a:t>wind-up</a:t>
            </a:r>
            <a:endParaRPr lang="en-US" dirty="0"/>
          </a:p>
        </p:txBody>
      </p:sp>
      <p:cxnSp>
        <p:nvCxnSpPr>
          <p:cNvPr id="86" name="Straight Arrow Connector 85"/>
          <p:cNvCxnSpPr/>
          <p:nvPr/>
        </p:nvCxnSpPr>
        <p:spPr>
          <a:xfrm>
            <a:off x="6360565" y="2276850"/>
            <a:ext cx="2721290" cy="4"/>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218889" y="2238445"/>
            <a:ext cx="1246560" cy="369332"/>
          </a:xfrm>
          <a:prstGeom prst="rect">
            <a:avLst/>
          </a:prstGeom>
          <a:noFill/>
        </p:spPr>
        <p:txBody>
          <a:bodyPr wrap="none" rtlCol="0">
            <a:spAutoFit/>
          </a:bodyPr>
          <a:lstStyle/>
          <a:p>
            <a:r>
              <a:rPr lang="en-US" dirty="0" smtClean="0"/>
              <a:t>wind-down</a:t>
            </a:r>
            <a:endParaRPr lang="en-US" dirty="0"/>
          </a:p>
        </p:txBody>
      </p:sp>
      <p:cxnSp>
        <p:nvCxnSpPr>
          <p:cNvPr id="88" name="Straight Arrow Connector 87"/>
          <p:cNvCxnSpPr/>
          <p:nvPr/>
        </p:nvCxnSpPr>
        <p:spPr>
          <a:xfrm flipH="1">
            <a:off x="4226355" y="5963730"/>
            <a:ext cx="4789927"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724150" y="5963726"/>
            <a:ext cx="2018951" cy="369332"/>
          </a:xfrm>
          <a:prstGeom prst="rect">
            <a:avLst/>
          </a:prstGeom>
          <a:noFill/>
        </p:spPr>
        <p:txBody>
          <a:bodyPr wrap="none" rtlCol="0">
            <a:spAutoFit/>
          </a:bodyPr>
          <a:lstStyle/>
          <a:p>
            <a:r>
              <a:rPr lang="en-US" dirty="0" smtClean="0"/>
              <a:t>one result per cycle</a:t>
            </a:r>
            <a:endParaRPr lang="en-US" dirty="0"/>
          </a:p>
        </p:txBody>
      </p:sp>
    </p:spTree>
    <p:extLst>
      <p:ext uri="{BB962C8B-B14F-4D97-AF65-F5344CB8AC3E}">
        <p14:creationId xmlns:p14="http://schemas.microsoft.com/office/powerpoint/2010/main" val="2527855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outline</a:t>
            </a:r>
            <a:endParaRPr lang="en-US" dirty="0"/>
          </a:p>
        </p:txBody>
      </p:sp>
      <p:sp>
        <p:nvSpPr>
          <p:cNvPr id="3" name="Content Placeholder 2"/>
          <p:cNvSpPr>
            <a:spLocks noGrp="1"/>
          </p:cNvSpPr>
          <p:nvPr>
            <p:ph idx="1"/>
          </p:nvPr>
        </p:nvSpPr>
        <p:spPr>
          <a:xfrm>
            <a:off x="457200" y="1278319"/>
            <a:ext cx="8229600" cy="5261485"/>
          </a:xfrm>
        </p:spPr>
        <p:txBody>
          <a:bodyPr>
            <a:normAutofit/>
          </a:bodyPr>
          <a:lstStyle/>
          <a:p>
            <a:r>
              <a:rPr lang="en-US" sz="2200" dirty="0" smtClean="0"/>
              <a:t>Classical von Neumann architecture</a:t>
            </a:r>
          </a:p>
          <a:p>
            <a:r>
              <a:rPr lang="en-US" sz="2200" dirty="0" smtClean="0"/>
              <a:t>Modifications to von Neumann	</a:t>
            </a:r>
          </a:p>
          <a:p>
            <a:pPr lvl="1"/>
            <a:r>
              <a:rPr lang="en-US" dirty="0" smtClean="0"/>
              <a:t>Caching</a:t>
            </a:r>
          </a:p>
          <a:p>
            <a:pPr lvl="1"/>
            <a:r>
              <a:rPr lang="en-US" dirty="0" smtClean="0"/>
              <a:t>Parallelism in a single CPU core</a:t>
            </a:r>
          </a:p>
          <a:p>
            <a:pPr lvl="2"/>
            <a:r>
              <a:rPr lang="en-US" dirty="0" smtClean="0"/>
              <a:t>Bit level parallelism</a:t>
            </a:r>
          </a:p>
          <a:p>
            <a:pPr lvl="2"/>
            <a:r>
              <a:rPr lang="en-US" dirty="0" smtClean="0"/>
              <a:t>Instruction level parallelism</a:t>
            </a:r>
          </a:p>
          <a:p>
            <a:pPr lvl="3"/>
            <a:r>
              <a:rPr lang="en-US" dirty="0" smtClean="0"/>
              <a:t>pipelining</a:t>
            </a:r>
          </a:p>
          <a:p>
            <a:pPr lvl="3"/>
            <a:r>
              <a:rPr lang="en-US" dirty="0" smtClean="0"/>
              <a:t>superscalar architecture</a:t>
            </a:r>
          </a:p>
          <a:p>
            <a:pPr lvl="3"/>
            <a:r>
              <a:rPr lang="en-US" dirty="0" smtClean="0"/>
              <a:t>SIMD instructions</a:t>
            </a:r>
          </a:p>
          <a:p>
            <a:r>
              <a:rPr lang="en-US" sz="2200" dirty="0" smtClean="0"/>
              <a:t>Case study one: vector triad</a:t>
            </a:r>
          </a:p>
          <a:p>
            <a:r>
              <a:rPr lang="en-US" sz="2200" dirty="0" smtClean="0"/>
              <a:t>Case study two: matrix-vector multiplication</a:t>
            </a:r>
          </a:p>
          <a:p>
            <a:r>
              <a:rPr lang="en-US" sz="2200" dirty="0" smtClean="0"/>
              <a:t>Case study three: matrix-matrix multiplication</a:t>
            </a:r>
          </a:p>
          <a:p>
            <a:r>
              <a:rPr lang="en-US" sz="2200" dirty="0" smtClean="0"/>
              <a:t>High-performance libraries: BLAS and LAPACK</a:t>
            </a:r>
          </a:p>
          <a:p>
            <a:pPr lvl="1"/>
            <a:endParaRPr lang="en-US" dirty="0"/>
          </a:p>
        </p:txBody>
      </p:sp>
    </p:spTree>
    <p:extLst>
      <p:ext uri="{BB962C8B-B14F-4D97-AF65-F5344CB8AC3E}">
        <p14:creationId xmlns:p14="http://schemas.microsoft.com/office/powerpoint/2010/main" val="75094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level parallelism: pipelining</a:t>
            </a:r>
            <a:endParaRPr lang="en-US" dirty="0"/>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769905" y="1636007"/>
                <a:ext cx="7757810" cy="48269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t>Let </a:t>
                </a:r>
                <a:r>
                  <a:rPr lang="en-US" sz="2200" b="1" dirty="0">
                    <a:solidFill>
                      <a:srgbClr val="FF0000"/>
                    </a:solidFill>
                  </a:rPr>
                  <a:t>N</a:t>
                </a:r>
                <a:r>
                  <a:rPr lang="en-US" sz="2200" dirty="0"/>
                  <a:t> be the number of successive instructions</a:t>
                </a:r>
              </a:p>
              <a:p>
                <a:r>
                  <a:rPr lang="en-US" sz="2200" dirty="0" smtClean="0"/>
                  <a:t>Let </a:t>
                </a:r>
                <a:r>
                  <a:rPr lang="en-US" sz="2200" b="1" dirty="0" smtClean="0">
                    <a:solidFill>
                      <a:srgbClr val="FF0000"/>
                    </a:solidFill>
                  </a:rPr>
                  <a:t>m</a:t>
                </a:r>
                <a:r>
                  <a:rPr lang="en-US" sz="2200" dirty="0" smtClean="0"/>
                  <a:t> be the number of pipeline stages (pipeline </a:t>
                </a:r>
                <a:r>
                  <a:rPr lang="en-US" sz="2200" i="1" dirty="0" smtClean="0">
                    <a:solidFill>
                      <a:srgbClr val="002060"/>
                    </a:solidFill>
                  </a:rPr>
                  <a:t>depth</a:t>
                </a:r>
                <a:r>
                  <a:rPr lang="en-US" sz="2200" dirty="0" smtClean="0"/>
                  <a:t>)</a:t>
                </a:r>
              </a:p>
              <a:p>
                <a:r>
                  <a:rPr lang="en-US" sz="2200" dirty="0" smtClean="0"/>
                  <a:t>Not using pipelining takes </a:t>
                </a:r>
                <a:r>
                  <a:rPr lang="en-US" sz="2200" dirty="0" err="1" smtClean="0">
                    <a:solidFill>
                      <a:srgbClr val="FF0000"/>
                    </a:solidFill>
                  </a:rPr>
                  <a:t>T</a:t>
                </a:r>
                <a:r>
                  <a:rPr lang="en-US" sz="2200" baseline="-25000" dirty="0" err="1" smtClean="0">
                    <a:solidFill>
                      <a:srgbClr val="FF0000"/>
                    </a:solidFill>
                  </a:rPr>
                  <a:t>seq</a:t>
                </a:r>
                <a:r>
                  <a:rPr lang="en-US" sz="2200" baseline="-25000" dirty="0" smtClean="0">
                    <a:solidFill>
                      <a:srgbClr val="FF0000"/>
                    </a:solidFill>
                  </a:rPr>
                  <a:t> </a:t>
                </a:r>
                <a:r>
                  <a:rPr lang="en-US" sz="2200" dirty="0" smtClean="0">
                    <a:solidFill>
                      <a:srgbClr val="FF0000"/>
                    </a:solidFill>
                  </a:rPr>
                  <a:t> = </a:t>
                </a:r>
                <a:r>
                  <a:rPr lang="en-US" sz="2200" dirty="0" err="1" smtClean="0">
                    <a:solidFill>
                      <a:srgbClr val="FF0000"/>
                    </a:solidFill>
                  </a:rPr>
                  <a:t>mN</a:t>
                </a:r>
                <a:r>
                  <a:rPr lang="en-US" sz="2200" dirty="0" smtClean="0">
                    <a:solidFill>
                      <a:srgbClr val="FF0000"/>
                    </a:solidFill>
                  </a:rPr>
                  <a:t> clock cycles</a:t>
                </a:r>
              </a:p>
              <a:p>
                <a:r>
                  <a:rPr lang="en-US" sz="2200" dirty="0" smtClean="0"/>
                  <a:t>Pipelined execution takes </a:t>
                </a:r>
                <a:r>
                  <a:rPr lang="en-US" sz="2200" dirty="0" err="1" smtClean="0">
                    <a:solidFill>
                      <a:srgbClr val="FF0000"/>
                    </a:solidFill>
                  </a:rPr>
                  <a:t>T</a:t>
                </a:r>
                <a:r>
                  <a:rPr lang="en-US" sz="2200" baseline="-25000" dirty="0" err="1" smtClean="0">
                    <a:solidFill>
                      <a:srgbClr val="FF0000"/>
                    </a:solidFill>
                  </a:rPr>
                  <a:t>pipe</a:t>
                </a:r>
                <a:r>
                  <a:rPr lang="en-US" sz="2200" dirty="0" smtClean="0">
                    <a:solidFill>
                      <a:srgbClr val="FF0000"/>
                    </a:solidFill>
                  </a:rPr>
                  <a:t> =  N + m – 1 clock cycles</a:t>
                </a:r>
              </a:p>
              <a:p>
                <a:r>
                  <a:rPr lang="en-US" sz="2200" dirty="0" smtClean="0"/>
                  <a:t>Speedup </a:t>
                </a:r>
                <a:r>
                  <a:rPr lang="en-US" sz="2200" dirty="0" err="1" smtClean="0"/>
                  <a:t>S</a:t>
                </a:r>
                <a:r>
                  <a:rPr lang="en-US" sz="2200" baseline="-25000" dirty="0" err="1" smtClean="0"/>
                  <a:t>pipe</a:t>
                </a:r>
                <a:r>
                  <a:rPr lang="en-US" sz="2200" dirty="0" smtClean="0"/>
                  <a:t>:</a:t>
                </a:r>
              </a:p>
              <a:p>
                <a:pPr marL="0" indent="0">
                  <a:buNone/>
                </a:pPr>
                <a:r>
                  <a:rPr lang="en-US" sz="2200" dirty="0"/>
                  <a:t> </a:t>
                </a:r>
                <a:r>
                  <a:rPr lang="en-US" sz="2200" dirty="0" smtClean="0"/>
                  <a:t>                 S</a:t>
                </a:r>
                <a:r>
                  <a:rPr lang="en-US" sz="2200" baseline="-25000" dirty="0" smtClean="0"/>
                  <a:t>pipe</a:t>
                </a:r>
                <a:r>
                  <a:rPr lang="en-US" sz="2200" dirty="0" smtClean="0"/>
                  <a:t> = </a:t>
                </a:r>
                <a14:m>
                  <m:oMath xmlns:m="http://schemas.openxmlformats.org/officeDocument/2006/math">
                    <m:f>
                      <m:fPr>
                        <m:ctrlPr>
                          <a:rPr lang="en-US" sz="3000" i="1" smtClean="0">
                            <a:latin typeface="Cambria Math"/>
                          </a:rPr>
                        </m:ctrlPr>
                      </m:fPr>
                      <m:num>
                        <m:r>
                          <m:rPr>
                            <m:sty m:val="p"/>
                          </m:rPr>
                          <a:rPr lang="en-US" sz="3000" b="0" i="0" smtClean="0">
                            <a:latin typeface="Cambria Math"/>
                          </a:rPr>
                          <m:t>T</m:t>
                        </m:r>
                        <m:r>
                          <m:rPr>
                            <m:sty m:val="p"/>
                          </m:rPr>
                          <a:rPr lang="en-US" sz="3000" b="0" i="0" baseline="-25000" smtClean="0">
                            <a:latin typeface="Cambria Math"/>
                          </a:rPr>
                          <m:t>seq</m:t>
                        </m:r>
                      </m:num>
                      <m:den>
                        <m:r>
                          <m:rPr>
                            <m:sty m:val="p"/>
                          </m:rPr>
                          <a:rPr lang="en-US" sz="3000" b="0" i="0" smtClean="0">
                            <a:latin typeface="Cambria Math"/>
                          </a:rPr>
                          <m:t>T</m:t>
                        </m:r>
                        <m:r>
                          <m:rPr>
                            <m:sty m:val="p"/>
                          </m:rPr>
                          <a:rPr lang="en-US" sz="3000" b="0" i="0" baseline="-25000" smtClean="0">
                            <a:latin typeface="Cambria Math"/>
                          </a:rPr>
                          <m:t>pipe</m:t>
                        </m:r>
                      </m:den>
                    </m:f>
                  </m:oMath>
                </a14:m>
                <a:r>
                  <a:rPr lang="en-US" sz="3000" dirty="0" smtClean="0"/>
                  <a:t> = </a:t>
                </a:r>
                <a14:m>
                  <m:oMath xmlns:m="http://schemas.openxmlformats.org/officeDocument/2006/math">
                    <m:f>
                      <m:fPr>
                        <m:ctrlPr>
                          <a:rPr lang="en-US" sz="3000" i="1" smtClean="0">
                            <a:latin typeface="Cambria Math"/>
                          </a:rPr>
                        </m:ctrlPr>
                      </m:fPr>
                      <m:num>
                        <m:r>
                          <m:rPr>
                            <m:sty m:val="p"/>
                          </m:rPr>
                          <a:rPr lang="en-US" sz="3000" b="0" i="0" smtClean="0">
                            <a:latin typeface="Cambria Math"/>
                          </a:rPr>
                          <m:t>mN</m:t>
                        </m:r>
                      </m:num>
                      <m:den>
                        <m:r>
                          <m:rPr>
                            <m:sty m:val="p"/>
                          </m:rPr>
                          <a:rPr lang="en-US" sz="3000" b="0" i="0" smtClean="0">
                            <a:latin typeface="Cambria Math"/>
                          </a:rPr>
                          <m:t>N</m:t>
                        </m:r>
                        <m:r>
                          <a:rPr lang="en-US" sz="3000" b="0" i="0" smtClean="0">
                            <a:latin typeface="Cambria Math"/>
                          </a:rPr>
                          <m:t>+</m:t>
                        </m:r>
                        <m:r>
                          <m:rPr>
                            <m:sty m:val="p"/>
                          </m:rPr>
                          <a:rPr lang="en-US" sz="3000" b="0" i="0" smtClean="0">
                            <a:latin typeface="Cambria Math"/>
                          </a:rPr>
                          <m:t>m</m:t>
                        </m:r>
                        <m:r>
                          <a:rPr lang="en-US" sz="3000" b="0" i="0" smtClean="0">
                            <a:latin typeface="Cambria Math"/>
                          </a:rPr>
                          <m:t>−1</m:t>
                        </m:r>
                      </m:den>
                    </m:f>
                  </m:oMath>
                </a14:m>
                <a:r>
                  <a:rPr lang="en-US" sz="3000" dirty="0" smtClean="0"/>
                  <a:t>    </a:t>
                </a:r>
                <a:r>
                  <a:rPr lang="en-US" sz="2200" dirty="0" smtClean="0"/>
                  <a:t> (</a:t>
                </a:r>
                <a:r>
                  <a:rPr lang="en-US" sz="2200" dirty="0" err="1" smtClean="0"/>
                  <a:t>S</a:t>
                </a:r>
                <a:r>
                  <a:rPr lang="en-US" sz="2200" baseline="-25000" dirty="0" err="1" smtClean="0"/>
                  <a:t>pipe</a:t>
                </a:r>
                <a:r>
                  <a:rPr lang="en-US" sz="2200" baseline="-25000" dirty="0" smtClean="0"/>
                  <a:t> </a:t>
                </a:r>
                <a:r>
                  <a:rPr lang="en-US" sz="2200" dirty="0" smtClean="0">
                    <a:sym typeface="Symbol"/>
                  </a:rPr>
                  <a:t> m for N )</a:t>
                </a:r>
                <a:endParaRPr lang="en-US" sz="2200" baseline="-25000" dirty="0" smtClean="0"/>
              </a:p>
              <a:p>
                <a:endParaRPr lang="en-US" sz="2200" dirty="0" smtClean="0"/>
              </a:p>
              <a:p>
                <a:r>
                  <a:rPr lang="en-US" sz="2200" dirty="0" smtClean="0"/>
                  <a:t>Pipeline </a:t>
                </a:r>
                <a:r>
                  <a:rPr lang="en-US" sz="2200" b="1" dirty="0" smtClean="0">
                    <a:solidFill>
                      <a:srgbClr val="FF0000"/>
                    </a:solidFill>
                  </a:rPr>
                  <a:t>throughput</a:t>
                </a:r>
                <a:r>
                  <a:rPr lang="en-US" sz="2200" dirty="0"/>
                  <a:t> </a:t>
                </a:r>
                <a:r>
                  <a:rPr lang="en-US" sz="2200" dirty="0" smtClean="0"/>
                  <a:t>= number of generated results </a:t>
                </a:r>
                <a:r>
                  <a:rPr lang="en-US" sz="2200" dirty="0" smtClean="0">
                    <a:solidFill>
                      <a:srgbClr val="FF0000"/>
                    </a:solidFill>
                  </a:rPr>
                  <a:t>per cycle</a:t>
                </a:r>
              </a:p>
              <a:p>
                <a:pPr marL="0" indent="0">
                  <a:buNone/>
                </a:pPr>
                <a:r>
                  <a:rPr lang="en-US" sz="2200" dirty="0" smtClean="0"/>
                  <a:t>                   p = </a:t>
                </a:r>
                <a14:m>
                  <m:oMath xmlns:m="http://schemas.openxmlformats.org/officeDocument/2006/math">
                    <m:f>
                      <m:fPr>
                        <m:ctrlPr>
                          <a:rPr lang="en-US" sz="2800" i="1" smtClean="0">
                            <a:latin typeface="Cambria Math"/>
                          </a:rPr>
                        </m:ctrlPr>
                      </m:fPr>
                      <m:num>
                        <m:r>
                          <m:rPr>
                            <m:sty m:val="p"/>
                          </m:rPr>
                          <a:rPr lang="en-US" sz="2800" b="0" i="0" smtClean="0">
                            <a:latin typeface="Cambria Math"/>
                          </a:rPr>
                          <m:t>N</m:t>
                        </m:r>
                      </m:num>
                      <m:den>
                        <m:r>
                          <m:rPr>
                            <m:sty m:val="p"/>
                          </m:rPr>
                          <a:rPr lang="en-US" sz="2800" b="0" i="0" smtClean="0">
                            <a:latin typeface="Cambria Math"/>
                          </a:rPr>
                          <m:t>T</m:t>
                        </m:r>
                        <m:r>
                          <m:rPr>
                            <m:sty m:val="p"/>
                          </m:rPr>
                          <a:rPr lang="en-US" sz="2800" b="0" i="0" baseline="-25000" smtClean="0">
                            <a:latin typeface="Cambria Math"/>
                          </a:rPr>
                          <m:t>pipe</m:t>
                        </m:r>
                      </m:den>
                    </m:f>
                  </m:oMath>
                </a14:m>
                <a:r>
                  <a:rPr lang="en-US" sz="2800" dirty="0" smtClean="0"/>
                  <a:t> = </a:t>
                </a:r>
                <a14:m>
                  <m:oMath xmlns:m="http://schemas.openxmlformats.org/officeDocument/2006/math">
                    <m:f>
                      <m:fPr>
                        <m:ctrlPr>
                          <a:rPr lang="en-US" sz="2800" i="1" smtClean="0">
                            <a:latin typeface="Cambria Math"/>
                          </a:rPr>
                        </m:ctrlPr>
                      </m:fPr>
                      <m:num>
                        <m:r>
                          <a:rPr lang="en-US" sz="2800" b="0" i="0" smtClean="0">
                            <a:latin typeface="Cambria Math"/>
                          </a:rPr>
                          <m:t>1</m:t>
                        </m:r>
                      </m:num>
                      <m:den>
                        <m:r>
                          <a:rPr lang="en-US" sz="2800" b="0" i="0" smtClean="0">
                            <a:latin typeface="Cambria Math"/>
                          </a:rPr>
                          <m:t>1+</m:t>
                        </m:r>
                        <m:f>
                          <m:fPr>
                            <m:ctrlPr>
                              <a:rPr lang="en-US" sz="2800" b="0" i="1" smtClean="0">
                                <a:latin typeface="Cambria Math"/>
                              </a:rPr>
                            </m:ctrlPr>
                          </m:fPr>
                          <m:num>
                            <m:r>
                              <m:rPr>
                                <m:sty m:val="p"/>
                              </m:rPr>
                              <a:rPr lang="en-US" sz="2800" b="0" i="0" smtClean="0">
                                <a:latin typeface="Cambria Math"/>
                              </a:rPr>
                              <m:t>m</m:t>
                            </m:r>
                            <m:r>
                              <a:rPr lang="en-US" sz="2800" b="0" i="0" smtClean="0">
                                <a:latin typeface="Cambria Math"/>
                              </a:rPr>
                              <m:t>−1</m:t>
                            </m:r>
                          </m:num>
                          <m:den>
                            <m:r>
                              <m:rPr>
                                <m:sty m:val="p"/>
                              </m:rPr>
                              <a:rPr lang="en-US" sz="2800" b="0" i="0" smtClean="0">
                                <a:latin typeface="Cambria Math"/>
                              </a:rPr>
                              <m:t>N</m:t>
                            </m:r>
                          </m:den>
                        </m:f>
                      </m:den>
                    </m:f>
                  </m:oMath>
                </a14:m>
                <a:r>
                  <a:rPr lang="en-US" sz="2800" dirty="0" smtClean="0"/>
                  <a:t>            </a:t>
                </a:r>
                <a:r>
                  <a:rPr lang="en-US" sz="2200" dirty="0" smtClean="0"/>
                  <a:t>(p </a:t>
                </a:r>
                <a:r>
                  <a:rPr lang="en-US" sz="2200" dirty="0" smtClean="0">
                    <a:sym typeface="Symbol"/>
                  </a:rPr>
                  <a:t> 1 for N </a:t>
                </a:r>
                <a:r>
                  <a:rPr lang="en-US" sz="2200" dirty="0">
                    <a:sym typeface="Symbol"/>
                  </a:rPr>
                  <a:t></a:t>
                </a:r>
                <a:r>
                  <a:rPr lang="en-US" sz="2200" dirty="0" smtClean="0">
                    <a:sym typeface="Symbol"/>
                  </a:rPr>
                  <a:t>)</a:t>
                </a:r>
                <a:r>
                  <a:rPr lang="en-US" sz="2200" dirty="0" smtClean="0"/>
                  <a:t>          </a:t>
                </a:r>
              </a:p>
              <a:p>
                <a:endParaRPr lang="en-US" sz="2200" dirty="0"/>
              </a:p>
              <a:p>
                <a:endParaRPr lang="en-US" baseline="-25000" dirty="0" smtClean="0"/>
              </a:p>
              <a:p>
                <a:pPr marL="0" indent="0">
                  <a:buFont typeface="Arial" pitchFamily="34" charset="0"/>
                  <a:buNone/>
                </a:pPr>
                <a:endParaRPr lang="en-US" baseline="-25000"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769905" y="1636007"/>
                <a:ext cx="7757810" cy="4826988"/>
              </a:xfrm>
              <a:prstGeom prst="rect">
                <a:avLst/>
              </a:prstGeom>
              <a:blipFill rotWithShape="1">
                <a:blip r:embed="rId3"/>
                <a:stretch>
                  <a:fillRect l="-864" t="-758"/>
                </a:stretch>
              </a:blipFill>
            </p:spPr>
            <p:txBody>
              <a:bodyPr/>
              <a:lstStyle/>
              <a:p>
                <a:r>
                  <a:rPr lang="en-US">
                    <a:noFill/>
                  </a:rPr>
                  <a:t> </a:t>
                </a:r>
              </a:p>
            </p:txBody>
          </p:sp>
        </mc:Fallback>
      </mc:AlternateContent>
    </p:spTree>
    <p:extLst>
      <p:ext uri="{BB962C8B-B14F-4D97-AF65-F5344CB8AC3E}">
        <p14:creationId xmlns:p14="http://schemas.microsoft.com/office/powerpoint/2010/main" val="395701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level parallelism: pipelining</a:t>
            </a:r>
            <a:endParaRPr lang="en-US" dirty="0"/>
          </a:p>
        </p:txBody>
      </p:sp>
      <p:graphicFrame>
        <p:nvGraphicFramePr>
          <p:cNvPr id="4" name="Grafiek 1"/>
          <p:cNvGraphicFramePr>
            <a:graphicFrameLocks/>
          </p:cNvGraphicFramePr>
          <p:nvPr>
            <p:extLst>
              <p:ext uri="{D42A27DB-BD31-4B8C-83A1-F6EECF244321}">
                <p14:modId xmlns:p14="http://schemas.microsoft.com/office/powerpoint/2010/main" val="2671103898"/>
              </p:ext>
            </p:extLst>
          </p:nvPr>
        </p:nvGraphicFramePr>
        <p:xfrm>
          <a:off x="693095" y="1163105"/>
          <a:ext cx="7527380" cy="499265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230765" y="5931879"/>
            <a:ext cx="5277470" cy="646331"/>
          </a:xfrm>
          <a:prstGeom prst="rect">
            <a:avLst/>
          </a:prstGeom>
          <a:noFill/>
        </p:spPr>
        <p:txBody>
          <a:bodyPr wrap="none" rtlCol="0">
            <a:spAutoFit/>
          </a:bodyPr>
          <a:lstStyle/>
          <a:p>
            <a:pPr marL="285750" indent="-285750">
              <a:buFont typeface="Arial" pitchFamily="34" charset="0"/>
              <a:buChar char="•"/>
            </a:pPr>
            <a:r>
              <a:rPr lang="en-US" b="1" dirty="0" smtClean="0">
                <a:solidFill>
                  <a:srgbClr val="FF0000"/>
                </a:solidFill>
              </a:rPr>
              <a:t>Throughput </a:t>
            </a:r>
            <a:r>
              <a:rPr lang="en-US" b="1" dirty="0" smtClean="0">
                <a:solidFill>
                  <a:srgbClr val="FF0000"/>
                </a:solidFill>
                <a:sym typeface="Symbol"/>
              </a:rPr>
              <a:t></a:t>
            </a:r>
            <a:r>
              <a:rPr lang="en-US" b="1" dirty="0" smtClean="0">
                <a:solidFill>
                  <a:srgbClr val="FF0000"/>
                </a:solidFill>
              </a:rPr>
              <a:t> 1 for N </a:t>
            </a:r>
            <a:r>
              <a:rPr lang="en-US" b="1" dirty="0">
                <a:solidFill>
                  <a:srgbClr val="FF0000"/>
                </a:solidFill>
                <a:sym typeface="Symbol"/>
              </a:rPr>
              <a:t></a:t>
            </a:r>
            <a:r>
              <a:rPr lang="en-US" b="1" dirty="0" smtClean="0">
                <a:solidFill>
                  <a:srgbClr val="FF0000"/>
                </a:solidFill>
              </a:rPr>
              <a:t> infinite </a:t>
            </a:r>
            <a:r>
              <a:rPr lang="en-US" dirty="0" smtClean="0"/>
              <a:t> (regardless of m)</a:t>
            </a:r>
          </a:p>
          <a:p>
            <a:pPr marL="285750" indent="-285750">
              <a:buFont typeface="Arial" pitchFamily="34" charset="0"/>
              <a:buChar char="•"/>
            </a:pPr>
            <a:r>
              <a:rPr lang="en-US" b="1" dirty="0" smtClean="0">
                <a:solidFill>
                  <a:srgbClr val="FF0000"/>
                </a:solidFill>
              </a:rPr>
              <a:t>Throughput = 0.5 for N = m-1</a:t>
            </a:r>
            <a:endParaRPr lang="en-US" dirty="0"/>
          </a:p>
        </p:txBody>
      </p:sp>
      <p:sp>
        <p:nvSpPr>
          <p:cNvPr id="6" name="TextBox 5"/>
          <p:cNvSpPr txBox="1"/>
          <p:nvPr/>
        </p:nvSpPr>
        <p:spPr>
          <a:xfrm>
            <a:off x="5127644" y="6519446"/>
            <a:ext cx="4016356" cy="338554"/>
          </a:xfrm>
          <a:prstGeom prst="rect">
            <a:avLst/>
          </a:prstGeom>
          <a:noFill/>
        </p:spPr>
        <p:txBody>
          <a:bodyPr wrap="none" rtlCol="0">
            <a:spAutoFit/>
          </a:bodyPr>
          <a:lstStyle/>
          <a:p>
            <a:r>
              <a:rPr lang="en-US" sz="1600" dirty="0" smtClean="0">
                <a:solidFill>
                  <a:schemeClr val="bg1">
                    <a:lumMod val="65000"/>
                  </a:schemeClr>
                </a:solidFill>
              </a:rPr>
              <a:t>Image reproduced from G. Hager &amp; G. Wellein</a:t>
            </a:r>
            <a:endParaRPr lang="en-US" sz="1600" dirty="0">
              <a:solidFill>
                <a:schemeClr val="bg1">
                  <a:lumMod val="65000"/>
                </a:schemeClr>
              </a:solidFill>
            </a:endParaRPr>
          </a:p>
        </p:txBody>
      </p:sp>
    </p:spTree>
    <p:extLst>
      <p:ext uri="{BB962C8B-B14F-4D97-AF65-F5344CB8AC3E}">
        <p14:creationId xmlns:p14="http://schemas.microsoft.com/office/powerpoint/2010/main" val="18997028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level parallelism: pipelining</a:t>
            </a:r>
            <a:endParaRPr lang="en-US" dirty="0"/>
          </a:p>
        </p:txBody>
      </p:sp>
      <p:sp>
        <p:nvSpPr>
          <p:cNvPr id="6" name="TextBox 5"/>
          <p:cNvSpPr txBox="1"/>
          <p:nvPr/>
        </p:nvSpPr>
        <p:spPr>
          <a:xfrm>
            <a:off x="731500" y="1477571"/>
            <a:ext cx="4378170" cy="584775"/>
          </a:xfrm>
          <a:prstGeom prst="rect">
            <a:avLst/>
          </a:prstGeom>
          <a:solidFill>
            <a:schemeClr val="bg1">
              <a:lumMod val="85000"/>
            </a:schemeClr>
          </a:solidFill>
          <a:ln w="19050">
            <a:solidFill>
              <a:schemeClr val="tx1"/>
            </a:solidFill>
          </a:ln>
        </p:spPr>
        <p:txBody>
          <a:bodyPr wrap="square" rtlCol="0">
            <a:spAutoFit/>
          </a:bodyPr>
          <a:lstStyle/>
          <a:p>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smtClean="0">
                <a:solidFill>
                  <a:schemeClr val="tx2">
                    <a:lumMod val="75000"/>
                  </a:schemeClr>
                </a:solidFill>
                <a:latin typeface="Courier New" pitchFamily="49" charset="0"/>
                <a:cs typeface="Courier New" pitchFamily="49" charset="0"/>
              </a:rPr>
              <a:t>size_t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0;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&lt; N;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s*a[</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7" name="TextBox 6"/>
          <p:cNvSpPr txBox="1"/>
          <p:nvPr/>
        </p:nvSpPr>
        <p:spPr>
          <a:xfrm>
            <a:off x="654691" y="855865"/>
            <a:ext cx="5440977" cy="430887"/>
          </a:xfrm>
          <a:prstGeom prst="rect">
            <a:avLst/>
          </a:prstGeom>
          <a:noFill/>
        </p:spPr>
        <p:txBody>
          <a:bodyPr wrap="none" rtlCol="0">
            <a:spAutoFit/>
          </a:bodyPr>
          <a:lstStyle/>
          <a:p>
            <a:r>
              <a:rPr lang="en-US" sz="2200" dirty="0" smtClean="0"/>
              <a:t>Impact of pipelining on software performance</a:t>
            </a:r>
            <a:endParaRPr lang="en-US" sz="2200" dirty="0"/>
          </a:p>
        </p:txBody>
      </p:sp>
      <p:sp>
        <p:nvSpPr>
          <p:cNvPr id="9" name="Right Arrow 8"/>
          <p:cNvSpPr/>
          <p:nvPr/>
        </p:nvSpPr>
        <p:spPr>
          <a:xfrm rot="10800000">
            <a:off x="5455315" y="1601486"/>
            <a:ext cx="384050" cy="307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095668" y="1431940"/>
            <a:ext cx="2841996" cy="769441"/>
          </a:xfrm>
          <a:prstGeom prst="rect">
            <a:avLst/>
          </a:prstGeom>
          <a:noFill/>
        </p:spPr>
        <p:txBody>
          <a:bodyPr wrap="none" rtlCol="0">
            <a:spAutoFit/>
          </a:bodyPr>
          <a:lstStyle/>
          <a:p>
            <a:r>
              <a:rPr lang="en-US" sz="2200" dirty="0" smtClean="0"/>
              <a:t>pipelined computation </a:t>
            </a:r>
          </a:p>
          <a:p>
            <a:r>
              <a:rPr lang="en-US" sz="2200" dirty="0" smtClean="0"/>
              <a:t>is possible</a:t>
            </a:r>
            <a:endParaRPr lang="en-US" sz="2200" dirty="0"/>
          </a:p>
        </p:txBody>
      </p:sp>
      <p:sp>
        <p:nvSpPr>
          <p:cNvPr id="15" name="TextBox 14"/>
          <p:cNvSpPr txBox="1"/>
          <p:nvPr/>
        </p:nvSpPr>
        <p:spPr>
          <a:xfrm>
            <a:off x="732543" y="2359300"/>
            <a:ext cx="1343132"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smtClean="0"/>
              <a:t>load</a:t>
            </a:r>
            <a:endParaRPr lang="en-US" dirty="0"/>
          </a:p>
        </p:txBody>
      </p:sp>
      <p:sp>
        <p:nvSpPr>
          <p:cNvPr id="16" name="TextBox 15"/>
          <p:cNvSpPr txBox="1"/>
          <p:nvPr/>
        </p:nvSpPr>
        <p:spPr>
          <a:xfrm>
            <a:off x="732543" y="2836463"/>
            <a:ext cx="1343132"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smtClean="0"/>
              <a:t>multiply</a:t>
            </a:r>
            <a:endParaRPr lang="en-US" dirty="0"/>
          </a:p>
        </p:txBody>
      </p:sp>
      <p:sp>
        <p:nvSpPr>
          <p:cNvPr id="17" name="TextBox 16"/>
          <p:cNvSpPr txBox="1"/>
          <p:nvPr/>
        </p:nvSpPr>
        <p:spPr>
          <a:xfrm>
            <a:off x="731500" y="3297323"/>
            <a:ext cx="1343132"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smtClean="0"/>
              <a:t>store</a:t>
            </a:r>
            <a:endParaRPr lang="en-US" dirty="0"/>
          </a:p>
        </p:txBody>
      </p:sp>
      <p:sp>
        <p:nvSpPr>
          <p:cNvPr id="18" name="TextBox 17"/>
          <p:cNvSpPr txBox="1"/>
          <p:nvPr/>
        </p:nvSpPr>
        <p:spPr>
          <a:xfrm>
            <a:off x="2273165" y="2359300"/>
            <a:ext cx="416990" cy="369333"/>
          </a:xfrm>
          <a:prstGeom prst="rect">
            <a:avLst/>
          </a:prstGeom>
          <a:solidFill>
            <a:schemeClr val="bg1">
              <a:lumMod val="85000"/>
            </a:schemeClr>
          </a:solidFill>
          <a:ln>
            <a:solidFill>
              <a:schemeClr val="tx1"/>
            </a:solidFill>
          </a:ln>
        </p:spPr>
        <p:txBody>
          <a:bodyPr wrap="square" lIns="0" tIns="0" rIns="0" bIns="0" rtlCol="0" anchor="ctr" anchorCtr="0">
            <a:noAutofit/>
          </a:bodyPr>
          <a:lstStyle/>
          <a:p>
            <a:pPr algn="ctr"/>
            <a:r>
              <a:rPr lang="en-US" dirty="0" smtClean="0"/>
              <a:t>a[0]</a:t>
            </a:r>
            <a:endParaRPr lang="en-US" dirty="0"/>
          </a:p>
        </p:txBody>
      </p:sp>
      <p:sp>
        <p:nvSpPr>
          <p:cNvPr id="19" name="TextBox 18"/>
          <p:cNvSpPr txBox="1"/>
          <p:nvPr/>
        </p:nvSpPr>
        <p:spPr>
          <a:xfrm>
            <a:off x="2810835" y="2359299"/>
            <a:ext cx="416990" cy="369333"/>
          </a:xfrm>
          <a:prstGeom prst="rect">
            <a:avLst/>
          </a:prstGeom>
          <a:noFill/>
          <a:ln>
            <a:solidFill>
              <a:schemeClr val="tx1"/>
            </a:solidFill>
          </a:ln>
        </p:spPr>
        <p:txBody>
          <a:bodyPr wrap="square" lIns="0" tIns="0" rIns="0" bIns="0" rtlCol="0" anchor="ctr" anchorCtr="0">
            <a:noAutofit/>
          </a:bodyPr>
          <a:lstStyle/>
          <a:p>
            <a:pPr algn="ctr"/>
            <a:r>
              <a:rPr lang="en-US" dirty="0" smtClean="0"/>
              <a:t>a[1]</a:t>
            </a:r>
            <a:endParaRPr lang="en-US" dirty="0"/>
          </a:p>
        </p:txBody>
      </p:sp>
      <p:sp>
        <p:nvSpPr>
          <p:cNvPr id="20" name="TextBox 19"/>
          <p:cNvSpPr txBox="1"/>
          <p:nvPr/>
        </p:nvSpPr>
        <p:spPr>
          <a:xfrm>
            <a:off x="2810835" y="2836462"/>
            <a:ext cx="416990" cy="369333"/>
          </a:xfrm>
          <a:prstGeom prst="rect">
            <a:avLst/>
          </a:prstGeom>
          <a:solidFill>
            <a:schemeClr val="bg1">
              <a:lumMod val="85000"/>
            </a:schemeClr>
          </a:solidFill>
          <a:ln>
            <a:solidFill>
              <a:schemeClr val="tx1"/>
            </a:solidFill>
          </a:ln>
        </p:spPr>
        <p:txBody>
          <a:bodyPr wrap="square" lIns="0" tIns="0" rIns="0" bIns="0" rtlCol="0" anchor="ctr" anchorCtr="0">
            <a:noAutofit/>
          </a:bodyPr>
          <a:lstStyle/>
          <a:p>
            <a:pPr algn="ctr"/>
            <a:r>
              <a:rPr lang="en-US" dirty="0" smtClean="0"/>
              <a:t>a[0]</a:t>
            </a:r>
            <a:endParaRPr lang="en-US" dirty="0"/>
          </a:p>
        </p:txBody>
      </p:sp>
      <p:sp>
        <p:nvSpPr>
          <p:cNvPr id="21" name="TextBox 20"/>
          <p:cNvSpPr txBox="1"/>
          <p:nvPr/>
        </p:nvSpPr>
        <p:spPr>
          <a:xfrm>
            <a:off x="3348505" y="2359298"/>
            <a:ext cx="416990" cy="369333"/>
          </a:xfrm>
          <a:prstGeom prst="rect">
            <a:avLst/>
          </a:prstGeom>
          <a:noFill/>
          <a:ln>
            <a:solidFill>
              <a:schemeClr val="tx1"/>
            </a:solidFill>
          </a:ln>
        </p:spPr>
        <p:txBody>
          <a:bodyPr wrap="square" lIns="0" tIns="0" rIns="0" bIns="0" rtlCol="0" anchor="ctr" anchorCtr="0">
            <a:noAutofit/>
          </a:bodyPr>
          <a:lstStyle/>
          <a:p>
            <a:pPr algn="ctr"/>
            <a:r>
              <a:rPr lang="en-US" dirty="0" smtClean="0"/>
              <a:t>a[2]</a:t>
            </a:r>
            <a:endParaRPr lang="en-US" dirty="0"/>
          </a:p>
        </p:txBody>
      </p:sp>
      <p:sp>
        <p:nvSpPr>
          <p:cNvPr id="22" name="TextBox 21"/>
          <p:cNvSpPr txBox="1"/>
          <p:nvPr/>
        </p:nvSpPr>
        <p:spPr>
          <a:xfrm>
            <a:off x="3348505" y="3297323"/>
            <a:ext cx="416990" cy="369333"/>
          </a:xfrm>
          <a:prstGeom prst="rect">
            <a:avLst/>
          </a:prstGeom>
          <a:solidFill>
            <a:schemeClr val="bg1">
              <a:lumMod val="85000"/>
            </a:schemeClr>
          </a:solidFill>
          <a:ln>
            <a:solidFill>
              <a:schemeClr val="tx1"/>
            </a:solidFill>
          </a:ln>
        </p:spPr>
        <p:txBody>
          <a:bodyPr wrap="square" lIns="0" tIns="0" rIns="0" bIns="0" rtlCol="0" anchor="ctr" anchorCtr="0">
            <a:noAutofit/>
          </a:bodyPr>
          <a:lstStyle/>
          <a:p>
            <a:pPr algn="ctr"/>
            <a:r>
              <a:rPr lang="en-US" dirty="0" smtClean="0"/>
              <a:t>a[0]</a:t>
            </a:r>
            <a:endParaRPr lang="en-US" dirty="0"/>
          </a:p>
        </p:txBody>
      </p:sp>
      <p:sp>
        <p:nvSpPr>
          <p:cNvPr id="23" name="TextBox 22"/>
          <p:cNvSpPr txBox="1"/>
          <p:nvPr/>
        </p:nvSpPr>
        <p:spPr>
          <a:xfrm>
            <a:off x="3351283" y="2836463"/>
            <a:ext cx="416990" cy="369333"/>
          </a:xfrm>
          <a:prstGeom prst="rect">
            <a:avLst/>
          </a:prstGeom>
          <a:noFill/>
          <a:ln>
            <a:solidFill>
              <a:schemeClr val="tx1"/>
            </a:solidFill>
          </a:ln>
        </p:spPr>
        <p:txBody>
          <a:bodyPr wrap="square" lIns="0" tIns="0" rIns="0" bIns="0" rtlCol="0" anchor="ctr" anchorCtr="0">
            <a:noAutofit/>
          </a:bodyPr>
          <a:lstStyle/>
          <a:p>
            <a:pPr algn="ctr"/>
            <a:r>
              <a:rPr lang="en-US" dirty="0" smtClean="0"/>
              <a:t>a[1]</a:t>
            </a:r>
            <a:endParaRPr lang="en-US" dirty="0"/>
          </a:p>
        </p:txBody>
      </p:sp>
      <p:sp>
        <p:nvSpPr>
          <p:cNvPr id="24" name="TextBox 23"/>
          <p:cNvSpPr txBox="1"/>
          <p:nvPr/>
        </p:nvSpPr>
        <p:spPr>
          <a:xfrm>
            <a:off x="3921802" y="2359298"/>
            <a:ext cx="416990" cy="369333"/>
          </a:xfrm>
          <a:prstGeom prst="rect">
            <a:avLst/>
          </a:prstGeom>
          <a:noFill/>
          <a:ln>
            <a:solidFill>
              <a:schemeClr val="tx1"/>
            </a:solidFill>
          </a:ln>
        </p:spPr>
        <p:txBody>
          <a:bodyPr wrap="square" lIns="0" tIns="0" rIns="0" bIns="0" rtlCol="0" anchor="ctr" anchorCtr="0">
            <a:noAutofit/>
          </a:bodyPr>
          <a:lstStyle/>
          <a:p>
            <a:pPr algn="ctr"/>
            <a:r>
              <a:rPr lang="en-US" dirty="0" smtClean="0"/>
              <a:t>…</a:t>
            </a:r>
            <a:endParaRPr lang="en-US" dirty="0"/>
          </a:p>
        </p:txBody>
      </p:sp>
      <p:sp>
        <p:nvSpPr>
          <p:cNvPr id="25" name="TextBox 24"/>
          <p:cNvSpPr txBox="1"/>
          <p:nvPr/>
        </p:nvSpPr>
        <p:spPr>
          <a:xfrm>
            <a:off x="3921802" y="3297323"/>
            <a:ext cx="416990" cy="369333"/>
          </a:xfrm>
          <a:prstGeom prst="rect">
            <a:avLst/>
          </a:prstGeom>
          <a:solidFill>
            <a:schemeClr val="bg1"/>
          </a:solidFill>
          <a:ln>
            <a:solidFill>
              <a:schemeClr val="tx1"/>
            </a:solidFill>
          </a:ln>
        </p:spPr>
        <p:txBody>
          <a:bodyPr wrap="square" lIns="0" tIns="0" rIns="0" bIns="0" rtlCol="0" anchor="ctr" anchorCtr="0">
            <a:noAutofit/>
          </a:bodyPr>
          <a:lstStyle/>
          <a:p>
            <a:pPr algn="ctr"/>
            <a:r>
              <a:rPr lang="en-US" dirty="0" smtClean="0"/>
              <a:t>…</a:t>
            </a:r>
            <a:endParaRPr lang="en-US" dirty="0"/>
          </a:p>
        </p:txBody>
      </p:sp>
      <p:sp>
        <p:nvSpPr>
          <p:cNvPr id="26" name="TextBox 25"/>
          <p:cNvSpPr txBox="1"/>
          <p:nvPr/>
        </p:nvSpPr>
        <p:spPr>
          <a:xfrm>
            <a:off x="3924580" y="2836463"/>
            <a:ext cx="416990" cy="369333"/>
          </a:xfrm>
          <a:prstGeom prst="rect">
            <a:avLst/>
          </a:prstGeom>
          <a:noFill/>
          <a:ln>
            <a:solidFill>
              <a:schemeClr val="tx1"/>
            </a:solidFill>
          </a:ln>
        </p:spPr>
        <p:txBody>
          <a:bodyPr wrap="square" lIns="0" tIns="0" rIns="0" bIns="0" rtlCol="0" anchor="ctr" anchorCtr="0">
            <a:noAutofit/>
          </a:bodyPr>
          <a:lstStyle/>
          <a:p>
            <a:pPr algn="ctr"/>
            <a:r>
              <a:rPr lang="en-US" dirty="0" smtClean="0"/>
              <a:t>…</a:t>
            </a:r>
            <a:endParaRPr lang="en-US" dirty="0"/>
          </a:p>
        </p:txBody>
      </p:sp>
      <p:cxnSp>
        <p:nvCxnSpPr>
          <p:cNvPr id="27" name="Straight Arrow Connector 26"/>
          <p:cNvCxnSpPr/>
          <p:nvPr/>
        </p:nvCxnSpPr>
        <p:spPr>
          <a:xfrm>
            <a:off x="732543" y="2298794"/>
            <a:ext cx="3954672" cy="0"/>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25620" y="2145174"/>
            <a:ext cx="649793" cy="369332"/>
          </a:xfrm>
          <a:prstGeom prst="rect">
            <a:avLst/>
          </a:prstGeom>
          <a:noFill/>
        </p:spPr>
        <p:txBody>
          <a:bodyPr wrap="none" rtlCol="0">
            <a:spAutoFit/>
          </a:bodyPr>
          <a:lstStyle/>
          <a:p>
            <a:r>
              <a:rPr lang="en-US" b="1" dirty="0" smtClean="0"/>
              <a:t>cycle</a:t>
            </a:r>
            <a:endParaRPr lang="en-US" b="1" dirty="0"/>
          </a:p>
        </p:txBody>
      </p:sp>
      <p:sp>
        <p:nvSpPr>
          <p:cNvPr id="31" name="TextBox 30"/>
          <p:cNvSpPr txBox="1"/>
          <p:nvPr/>
        </p:nvSpPr>
        <p:spPr>
          <a:xfrm>
            <a:off x="5109670" y="2767073"/>
            <a:ext cx="3280706" cy="430887"/>
          </a:xfrm>
          <a:prstGeom prst="rect">
            <a:avLst/>
          </a:prstGeom>
          <a:noFill/>
        </p:spPr>
        <p:txBody>
          <a:bodyPr wrap="none" rtlCol="0">
            <a:spAutoFit/>
          </a:bodyPr>
          <a:lstStyle/>
          <a:p>
            <a:r>
              <a:rPr lang="en-US" sz="2200" dirty="0" smtClean="0"/>
              <a:t>(assume a 3-stage pipeline)</a:t>
            </a:r>
            <a:endParaRPr lang="en-US" sz="2200" dirty="0"/>
          </a:p>
        </p:txBody>
      </p:sp>
      <p:grpSp>
        <p:nvGrpSpPr>
          <p:cNvPr id="3" name="Group 2"/>
          <p:cNvGrpSpPr/>
          <p:nvPr/>
        </p:nvGrpSpPr>
        <p:grpSpPr>
          <a:xfrm>
            <a:off x="729753" y="4005075"/>
            <a:ext cx="8207911" cy="2265895"/>
            <a:chOff x="729753" y="4005075"/>
            <a:chExt cx="8207911" cy="2265895"/>
          </a:xfrm>
        </p:grpSpPr>
        <p:sp>
          <p:nvSpPr>
            <p:cNvPr id="10" name="TextBox 9"/>
            <p:cNvSpPr txBox="1"/>
            <p:nvPr/>
          </p:nvSpPr>
          <p:spPr>
            <a:xfrm>
              <a:off x="731500" y="4050706"/>
              <a:ext cx="4378170" cy="584775"/>
            </a:xfrm>
            <a:prstGeom prst="rect">
              <a:avLst/>
            </a:prstGeom>
            <a:solidFill>
              <a:schemeClr val="bg1">
                <a:lumMod val="85000"/>
              </a:schemeClr>
            </a:solidFill>
            <a:ln w="19050">
              <a:solidFill>
                <a:schemeClr val="tx1"/>
              </a:solidFill>
            </a:ln>
          </p:spPr>
          <p:txBody>
            <a:bodyPr wrap="square" rtlCol="0">
              <a:spAutoFit/>
            </a:bodyPr>
            <a:lstStyle/>
            <a:p>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smtClean="0">
                  <a:solidFill>
                    <a:schemeClr val="tx2">
                      <a:lumMod val="75000"/>
                    </a:schemeClr>
                  </a:solidFill>
                  <a:latin typeface="Courier New" pitchFamily="49" charset="0"/>
                  <a:cs typeface="Courier New" pitchFamily="49" charset="0"/>
                </a:rPr>
                <a:t>size_t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1;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&lt; N;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s*a[</a:t>
              </a:r>
              <a:r>
                <a:rPr lang="en-US" sz="1600" b="1" dirty="0" smtClean="0">
                  <a:latin typeface="Courier New" pitchFamily="49" charset="0"/>
                  <a:cs typeface="Courier New" pitchFamily="49" charset="0"/>
                </a:rPr>
                <a:t>i-1</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11" name="Right Arrow 10"/>
            <p:cNvSpPr/>
            <p:nvPr/>
          </p:nvSpPr>
          <p:spPr>
            <a:xfrm rot="10800000">
              <a:off x="5455315" y="4174621"/>
              <a:ext cx="384050" cy="307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95668" y="4005075"/>
              <a:ext cx="2841996" cy="769441"/>
            </a:xfrm>
            <a:prstGeom prst="rect">
              <a:avLst/>
            </a:prstGeom>
            <a:noFill/>
          </p:spPr>
          <p:txBody>
            <a:bodyPr wrap="none" rtlCol="0">
              <a:spAutoFit/>
            </a:bodyPr>
            <a:lstStyle/>
            <a:p>
              <a:r>
                <a:rPr lang="en-US" sz="2200" dirty="0" smtClean="0"/>
                <a:t>pipelined computation </a:t>
              </a:r>
            </a:p>
            <a:p>
              <a:r>
                <a:rPr lang="en-US" sz="2200" dirty="0" smtClean="0"/>
                <a:t>is </a:t>
              </a:r>
              <a:r>
                <a:rPr lang="en-US" sz="2200" b="1" dirty="0" smtClean="0">
                  <a:solidFill>
                    <a:srgbClr val="FF0000"/>
                  </a:solidFill>
                </a:rPr>
                <a:t>not</a:t>
              </a:r>
              <a:r>
                <a:rPr lang="en-US" sz="2200" dirty="0" smtClean="0"/>
                <a:t> possible</a:t>
              </a:r>
              <a:endParaRPr lang="en-US" sz="2200" dirty="0"/>
            </a:p>
          </p:txBody>
        </p:sp>
        <p:sp>
          <p:nvSpPr>
            <p:cNvPr id="32" name="TextBox 31"/>
            <p:cNvSpPr txBox="1"/>
            <p:nvPr/>
          </p:nvSpPr>
          <p:spPr>
            <a:xfrm>
              <a:off x="730796" y="4963612"/>
              <a:ext cx="1343132"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smtClean="0"/>
                <a:t>load</a:t>
              </a:r>
              <a:endParaRPr lang="en-US" dirty="0"/>
            </a:p>
          </p:txBody>
        </p:sp>
        <p:sp>
          <p:nvSpPr>
            <p:cNvPr id="33" name="TextBox 32"/>
            <p:cNvSpPr txBox="1"/>
            <p:nvPr/>
          </p:nvSpPr>
          <p:spPr>
            <a:xfrm>
              <a:off x="730796" y="5440775"/>
              <a:ext cx="1343132"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smtClean="0"/>
                <a:t>multiply</a:t>
              </a:r>
              <a:endParaRPr lang="en-US" dirty="0"/>
            </a:p>
          </p:txBody>
        </p:sp>
        <p:sp>
          <p:nvSpPr>
            <p:cNvPr id="34" name="TextBox 33"/>
            <p:cNvSpPr txBox="1"/>
            <p:nvPr/>
          </p:nvSpPr>
          <p:spPr>
            <a:xfrm>
              <a:off x="729753" y="5901635"/>
              <a:ext cx="1343132"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smtClean="0"/>
                <a:t>store</a:t>
              </a:r>
              <a:endParaRPr lang="en-US" dirty="0"/>
            </a:p>
          </p:txBody>
        </p:sp>
        <p:sp>
          <p:nvSpPr>
            <p:cNvPr id="35" name="TextBox 34"/>
            <p:cNvSpPr txBox="1"/>
            <p:nvPr/>
          </p:nvSpPr>
          <p:spPr>
            <a:xfrm>
              <a:off x="2271418" y="4963612"/>
              <a:ext cx="416990" cy="369333"/>
            </a:xfrm>
            <a:prstGeom prst="rect">
              <a:avLst/>
            </a:prstGeom>
            <a:solidFill>
              <a:schemeClr val="bg1">
                <a:lumMod val="85000"/>
              </a:schemeClr>
            </a:solidFill>
            <a:ln>
              <a:solidFill>
                <a:schemeClr val="tx1"/>
              </a:solidFill>
            </a:ln>
          </p:spPr>
          <p:txBody>
            <a:bodyPr wrap="square" lIns="0" tIns="0" rIns="0" bIns="0" rtlCol="0" anchor="ctr" anchorCtr="0">
              <a:noAutofit/>
            </a:bodyPr>
            <a:lstStyle/>
            <a:p>
              <a:pPr algn="ctr"/>
              <a:r>
                <a:rPr lang="en-US" dirty="0" smtClean="0"/>
                <a:t>a[0]</a:t>
              </a:r>
              <a:endParaRPr lang="en-US" dirty="0"/>
            </a:p>
          </p:txBody>
        </p:sp>
        <p:sp>
          <p:nvSpPr>
            <p:cNvPr id="36" name="TextBox 35"/>
            <p:cNvSpPr txBox="1"/>
            <p:nvPr/>
          </p:nvSpPr>
          <p:spPr>
            <a:xfrm>
              <a:off x="3924580" y="4963613"/>
              <a:ext cx="416990" cy="369333"/>
            </a:xfrm>
            <a:prstGeom prst="rect">
              <a:avLst/>
            </a:prstGeom>
            <a:noFill/>
            <a:ln>
              <a:solidFill>
                <a:schemeClr val="tx1"/>
              </a:solidFill>
            </a:ln>
          </p:spPr>
          <p:txBody>
            <a:bodyPr wrap="square" lIns="0" tIns="0" rIns="0" bIns="0" rtlCol="0" anchor="ctr" anchorCtr="0">
              <a:noAutofit/>
            </a:bodyPr>
            <a:lstStyle/>
            <a:p>
              <a:pPr algn="ctr"/>
              <a:r>
                <a:rPr lang="en-US" dirty="0" smtClean="0"/>
                <a:t>a[1]</a:t>
              </a:r>
              <a:endParaRPr lang="en-US" dirty="0"/>
            </a:p>
          </p:txBody>
        </p:sp>
        <p:sp>
          <p:nvSpPr>
            <p:cNvPr id="37" name="TextBox 36"/>
            <p:cNvSpPr txBox="1"/>
            <p:nvPr/>
          </p:nvSpPr>
          <p:spPr>
            <a:xfrm>
              <a:off x="2809088" y="5440774"/>
              <a:ext cx="416990" cy="369333"/>
            </a:xfrm>
            <a:prstGeom prst="rect">
              <a:avLst/>
            </a:prstGeom>
            <a:solidFill>
              <a:schemeClr val="bg1">
                <a:lumMod val="85000"/>
              </a:schemeClr>
            </a:solidFill>
            <a:ln>
              <a:solidFill>
                <a:schemeClr val="tx1"/>
              </a:solidFill>
            </a:ln>
          </p:spPr>
          <p:txBody>
            <a:bodyPr wrap="square" lIns="0" tIns="0" rIns="0" bIns="0" rtlCol="0" anchor="ctr" anchorCtr="0">
              <a:noAutofit/>
            </a:bodyPr>
            <a:lstStyle/>
            <a:p>
              <a:pPr algn="ctr"/>
              <a:r>
                <a:rPr lang="en-US" dirty="0" smtClean="0"/>
                <a:t>a[0]</a:t>
              </a:r>
              <a:endParaRPr lang="en-US" dirty="0"/>
            </a:p>
          </p:txBody>
        </p:sp>
        <p:sp>
          <p:nvSpPr>
            <p:cNvPr id="39" name="TextBox 38"/>
            <p:cNvSpPr txBox="1"/>
            <p:nvPr/>
          </p:nvSpPr>
          <p:spPr>
            <a:xfrm>
              <a:off x="3346758" y="5901635"/>
              <a:ext cx="416990" cy="369333"/>
            </a:xfrm>
            <a:prstGeom prst="rect">
              <a:avLst/>
            </a:prstGeom>
            <a:solidFill>
              <a:schemeClr val="bg1">
                <a:lumMod val="85000"/>
              </a:schemeClr>
            </a:solidFill>
            <a:ln>
              <a:solidFill>
                <a:schemeClr val="tx1"/>
              </a:solidFill>
            </a:ln>
          </p:spPr>
          <p:txBody>
            <a:bodyPr wrap="square" lIns="0" tIns="0" rIns="0" bIns="0" rtlCol="0" anchor="ctr" anchorCtr="0">
              <a:noAutofit/>
            </a:bodyPr>
            <a:lstStyle/>
            <a:p>
              <a:pPr algn="ctr"/>
              <a:r>
                <a:rPr lang="en-US" dirty="0" smtClean="0"/>
                <a:t>a[1]</a:t>
              </a:r>
              <a:endParaRPr lang="en-US" dirty="0"/>
            </a:p>
          </p:txBody>
        </p:sp>
        <p:sp>
          <p:nvSpPr>
            <p:cNvPr id="40" name="TextBox 39"/>
            <p:cNvSpPr txBox="1"/>
            <p:nvPr/>
          </p:nvSpPr>
          <p:spPr>
            <a:xfrm>
              <a:off x="4465028" y="5440777"/>
              <a:ext cx="416990" cy="369333"/>
            </a:xfrm>
            <a:prstGeom prst="rect">
              <a:avLst/>
            </a:prstGeom>
            <a:noFill/>
            <a:ln>
              <a:solidFill>
                <a:schemeClr val="tx1"/>
              </a:solidFill>
            </a:ln>
          </p:spPr>
          <p:txBody>
            <a:bodyPr wrap="square" lIns="0" tIns="0" rIns="0" bIns="0" rtlCol="0" anchor="ctr" anchorCtr="0">
              <a:noAutofit/>
            </a:bodyPr>
            <a:lstStyle/>
            <a:p>
              <a:pPr algn="ctr"/>
              <a:r>
                <a:rPr lang="en-US" dirty="0" smtClean="0"/>
                <a:t>a[1]</a:t>
              </a:r>
              <a:endParaRPr lang="en-US" dirty="0"/>
            </a:p>
          </p:txBody>
        </p:sp>
        <p:sp>
          <p:nvSpPr>
            <p:cNvPr id="42" name="TextBox 41"/>
            <p:cNvSpPr txBox="1"/>
            <p:nvPr/>
          </p:nvSpPr>
          <p:spPr>
            <a:xfrm>
              <a:off x="5035547" y="5901637"/>
              <a:ext cx="416990" cy="369333"/>
            </a:xfrm>
            <a:prstGeom prst="rect">
              <a:avLst/>
            </a:prstGeom>
            <a:solidFill>
              <a:schemeClr val="bg1"/>
            </a:solidFill>
            <a:ln>
              <a:solidFill>
                <a:schemeClr val="tx1"/>
              </a:solidFill>
            </a:ln>
          </p:spPr>
          <p:txBody>
            <a:bodyPr wrap="square" lIns="0" tIns="0" rIns="0" bIns="0" rtlCol="0" anchor="ctr" anchorCtr="0">
              <a:noAutofit/>
            </a:bodyPr>
            <a:lstStyle/>
            <a:p>
              <a:pPr algn="ctr"/>
              <a:r>
                <a:rPr lang="en-US" dirty="0" smtClean="0"/>
                <a:t>a[2]</a:t>
              </a:r>
              <a:endParaRPr lang="en-US" dirty="0"/>
            </a:p>
          </p:txBody>
        </p:sp>
        <p:cxnSp>
          <p:nvCxnSpPr>
            <p:cNvPr id="44" name="Straight Arrow Connector 43"/>
            <p:cNvCxnSpPr/>
            <p:nvPr/>
          </p:nvCxnSpPr>
          <p:spPr>
            <a:xfrm>
              <a:off x="730796" y="4903106"/>
              <a:ext cx="5108569" cy="0"/>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2810835" y="4963613"/>
              <a:ext cx="415243" cy="369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388657" y="4962271"/>
              <a:ext cx="415243" cy="369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381445" y="5437850"/>
              <a:ext cx="415243" cy="369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926327" y="5440779"/>
              <a:ext cx="415243" cy="369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921802" y="5901639"/>
              <a:ext cx="415243" cy="369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462250" y="5901639"/>
              <a:ext cx="415243" cy="369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462249" y="4963615"/>
              <a:ext cx="415243" cy="369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040071" y="4962273"/>
              <a:ext cx="415243" cy="369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040072" y="5455440"/>
              <a:ext cx="415243" cy="369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5839365" y="4773378"/>
              <a:ext cx="649793" cy="369332"/>
            </a:xfrm>
            <a:prstGeom prst="rect">
              <a:avLst/>
            </a:prstGeom>
            <a:noFill/>
          </p:spPr>
          <p:txBody>
            <a:bodyPr wrap="none" rtlCol="0">
              <a:spAutoFit/>
            </a:bodyPr>
            <a:lstStyle/>
            <a:p>
              <a:r>
                <a:rPr lang="en-US" b="1" dirty="0" smtClean="0"/>
                <a:t>cycle</a:t>
              </a:r>
              <a:endParaRPr lang="en-US" b="1" dirty="0"/>
            </a:p>
          </p:txBody>
        </p:sp>
        <p:cxnSp>
          <p:nvCxnSpPr>
            <p:cNvPr id="58" name="Straight Arrow Connector 57"/>
            <p:cNvCxnSpPr/>
            <p:nvPr/>
          </p:nvCxnSpPr>
          <p:spPr>
            <a:xfrm flipH="1" flipV="1">
              <a:off x="5244042" y="5640105"/>
              <a:ext cx="1245116" cy="2615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492250" y="5709613"/>
              <a:ext cx="1959191" cy="369332"/>
            </a:xfrm>
            <a:prstGeom prst="rect">
              <a:avLst/>
            </a:prstGeom>
            <a:noFill/>
          </p:spPr>
          <p:txBody>
            <a:bodyPr wrap="none" rtlCol="0">
              <a:spAutoFit/>
            </a:bodyPr>
            <a:lstStyle/>
            <a:p>
              <a:r>
                <a:rPr lang="en-US" dirty="0" smtClean="0"/>
                <a:t>no-op (do nothing)</a:t>
              </a:r>
              <a:endParaRPr lang="en-US" dirty="0"/>
            </a:p>
          </p:txBody>
        </p:sp>
        <p:sp>
          <p:nvSpPr>
            <p:cNvPr id="60" name="Up-Down Arrow 59"/>
            <p:cNvSpPr/>
            <p:nvPr/>
          </p:nvSpPr>
          <p:spPr>
            <a:xfrm rot="1500000">
              <a:off x="3718034" y="5313318"/>
              <a:ext cx="230430" cy="558430"/>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834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level parallelism: superscalar CPU</a:t>
            </a:r>
            <a:endParaRPr lang="en-US" dirty="0"/>
          </a:p>
        </p:txBody>
      </p:sp>
      <p:sp>
        <p:nvSpPr>
          <p:cNvPr id="3" name="Content Placeholder 2"/>
          <p:cNvSpPr>
            <a:spLocks noGrp="1"/>
          </p:cNvSpPr>
          <p:nvPr>
            <p:ph idx="1"/>
          </p:nvPr>
        </p:nvSpPr>
        <p:spPr>
          <a:xfrm>
            <a:off x="270640" y="1600200"/>
            <a:ext cx="8686800" cy="4670770"/>
          </a:xfrm>
        </p:spPr>
        <p:txBody>
          <a:bodyPr>
            <a:normAutofit/>
          </a:bodyPr>
          <a:lstStyle/>
          <a:p>
            <a:r>
              <a:rPr lang="en-US" sz="2200" dirty="0" smtClean="0"/>
              <a:t>At best, a pipeline produces a </a:t>
            </a:r>
            <a:r>
              <a:rPr lang="en-US" sz="2200" b="1" dirty="0" smtClean="0">
                <a:solidFill>
                  <a:srgbClr val="FF0000"/>
                </a:solidFill>
              </a:rPr>
              <a:t>single result per cycle</a:t>
            </a:r>
          </a:p>
          <a:p>
            <a:r>
              <a:rPr lang="en-US" sz="2200" dirty="0" smtClean="0"/>
              <a:t>Superscalar CPUs try to process </a:t>
            </a:r>
            <a:r>
              <a:rPr lang="en-US" sz="2200" b="1" dirty="0" smtClean="0">
                <a:solidFill>
                  <a:srgbClr val="FF0000"/>
                </a:solidFill>
              </a:rPr>
              <a:t>several instructions at the same time</a:t>
            </a:r>
            <a:r>
              <a:rPr lang="en-US" sz="2200" dirty="0" smtClean="0"/>
              <a:t> by duplicating certain functional execution units</a:t>
            </a:r>
          </a:p>
          <a:p>
            <a:pPr lvl="1"/>
            <a:r>
              <a:rPr lang="en-US" sz="1800" dirty="0" smtClean="0"/>
              <a:t>Hardware can decode several instructions at the same time</a:t>
            </a:r>
          </a:p>
          <a:p>
            <a:pPr lvl="1"/>
            <a:r>
              <a:rPr lang="en-US" sz="1800" dirty="0" smtClean="0"/>
              <a:t>Address calculations are performed by several integer units</a:t>
            </a:r>
          </a:p>
          <a:p>
            <a:pPr lvl="1"/>
            <a:r>
              <a:rPr lang="en-US" sz="1800" dirty="0" smtClean="0"/>
              <a:t>Typically one or two multiply-add pipelines that perform a = b + c*d with a throughput of one each</a:t>
            </a:r>
          </a:p>
          <a:p>
            <a:r>
              <a:rPr lang="en-US" sz="2200" dirty="0" smtClean="0"/>
              <a:t>Cache must be fast enough to sustain more than a single load/store per cycle</a:t>
            </a:r>
          </a:p>
          <a:p>
            <a:r>
              <a:rPr lang="en-US" sz="2200" dirty="0" smtClean="0"/>
              <a:t>Instructions are issued from a </a:t>
            </a:r>
            <a:r>
              <a:rPr lang="en-US" sz="2200" b="1" dirty="0" smtClean="0">
                <a:solidFill>
                  <a:srgbClr val="FF0000"/>
                </a:solidFill>
              </a:rPr>
              <a:t>single instruction stream</a:t>
            </a:r>
          </a:p>
          <a:p>
            <a:pPr lvl="1"/>
            <a:r>
              <a:rPr lang="en-US" sz="1800" dirty="0" smtClean="0"/>
              <a:t>Hardware determines which instructions can be simultaneously issued at run-time</a:t>
            </a:r>
          </a:p>
          <a:p>
            <a:pPr lvl="1"/>
            <a:r>
              <a:rPr lang="en-US" sz="1800" dirty="0" smtClean="0"/>
              <a:t>Need to keep track of instruction dependencies</a:t>
            </a:r>
          </a:p>
          <a:p>
            <a:pPr lvl="1"/>
            <a:r>
              <a:rPr lang="en-US" sz="1800" dirty="0" smtClean="0"/>
              <a:t>Superscalarity therefore differs from multi-core technology</a:t>
            </a:r>
          </a:p>
          <a:p>
            <a:pPr lvl="1"/>
            <a:endParaRPr lang="en-US" sz="1800" dirty="0" smtClean="0"/>
          </a:p>
        </p:txBody>
      </p:sp>
    </p:spTree>
    <p:extLst>
      <p:ext uri="{BB962C8B-B14F-4D97-AF65-F5344CB8AC3E}">
        <p14:creationId xmlns:p14="http://schemas.microsoft.com/office/powerpoint/2010/main" val="15079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25" y="152400"/>
            <a:ext cx="8871555" cy="639762"/>
          </a:xfrm>
        </p:spPr>
        <p:txBody>
          <a:bodyPr>
            <a:normAutofit/>
          </a:bodyPr>
          <a:lstStyle/>
          <a:p>
            <a:r>
              <a:rPr lang="en-US" dirty="0" smtClean="0"/>
              <a:t>Instruction level parallelism: 2-way superscalar CPU</a:t>
            </a:r>
            <a:endParaRPr lang="en-US" dirty="0"/>
          </a:p>
        </p:txBody>
      </p:sp>
      <p:sp>
        <p:nvSpPr>
          <p:cNvPr id="4" name="Rectangle 3"/>
          <p:cNvSpPr/>
          <p:nvPr/>
        </p:nvSpPr>
        <p:spPr>
          <a:xfrm>
            <a:off x="3495617" y="1250932"/>
            <a:ext cx="1267365" cy="1997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56471" y="2979156"/>
            <a:ext cx="1091296" cy="1536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56471" y="1366146"/>
            <a:ext cx="1091296" cy="1536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556471" y="1596576"/>
            <a:ext cx="1091296" cy="1536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56471" y="2748726"/>
            <a:ext cx="1091296" cy="1536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56471" y="2518296"/>
            <a:ext cx="1091296" cy="1536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56471" y="2287866"/>
            <a:ext cx="1091296" cy="1536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56471" y="2057436"/>
            <a:ext cx="1091296" cy="1536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56471" y="1827006"/>
            <a:ext cx="1091296" cy="1536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784355" y="1372732"/>
            <a:ext cx="2206117" cy="430887"/>
          </a:xfrm>
          <a:prstGeom prst="rect">
            <a:avLst/>
          </a:prstGeom>
          <a:noFill/>
        </p:spPr>
        <p:txBody>
          <a:bodyPr wrap="none" rtlCol="0">
            <a:spAutoFit/>
          </a:bodyPr>
          <a:lstStyle/>
          <a:p>
            <a:r>
              <a:rPr lang="en-US" sz="2200" dirty="0" smtClean="0"/>
              <a:t>instruction queue</a:t>
            </a:r>
            <a:endParaRPr lang="en-US" sz="2200" dirty="0"/>
          </a:p>
        </p:txBody>
      </p:sp>
      <p:sp>
        <p:nvSpPr>
          <p:cNvPr id="14" name="Rectangle 13"/>
          <p:cNvSpPr/>
          <p:nvPr/>
        </p:nvSpPr>
        <p:spPr>
          <a:xfrm>
            <a:off x="1882607" y="3632041"/>
            <a:ext cx="1805035" cy="576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instruction</a:t>
            </a:r>
          </a:p>
          <a:p>
            <a:pPr algn="ctr"/>
            <a:r>
              <a:rPr lang="en-US" dirty="0" smtClean="0"/>
              <a:t>decoder 1</a:t>
            </a:r>
            <a:endParaRPr lang="en-US" dirty="0"/>
          </a:p>
        </p:txBody>
      </p:sp>
      <p:sp>
        <p:nvSpPr>
          <p:cNvPr id="15" name="Rectangle 14"/>
          <p:cNvSpPr/>
          <p:nvPr/>
        </p:nvSpPr>
        <p:spPr>
          <a:xfrm>
            <a:off x="4599440" y="3632041"/>
            <a:ext cx="1805035" cy="576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instruction</a:t>
            </a:r>
          </a:p>
          <a:p>
            <a:pPr algn="ctr"/>
            <a:r>
              <a:rPr lang="en-US" dirty="0" smtClean="0"/>
              <a:t>decoder 2</a:t>
            </a:r>
            <a:endParaRPr lang="en-US" dirty="0"/>
          </a:p>
        </p:txBody>
      </p:sp>
      <p:sp>
        <p:nvSpPr>
          <p:cNvPr id="16" name="Right Brace 15"/>
          <p:cNvSpPr/>
          <p:nvPr/>
        </p:nvSpPr>
        <p:spPr>
          <a:xfrm>
            <a:off x="4916602" y="2748726"/>
            <a:ext cx="153620" cy="384050"/>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147032" y="2763444"/>
            <a:ext cx="2151038" cy="369332"/>
          </a:xfrm>
          <a:prstGeom prst="rect">
            <a:avLst/>
          </a:prstGeom>
          <a:noFill/>
        </p:spPr>
        <p:txBody>
          <a:bodyPr wrap="none" rtlCol="0">
            <a:spAutoFit/>
          </a:bodyPr>
          <a:lstStyle/>
          <a:p>
            <a:r>
              <a:rPr lang="en-US" dirty="0" smtClean="0"/>
              <a:t>take two instructions</a:t>
            </a:r>
            <a:endParaRPr lang="en-US" dirty="0"/>
          </a:p>
        </p:txBody>
      </p:sp>
      <p:sp>
        <p:nvSpPr>
          <p:cNvPr id="19" name="Rectangle 18"/>
          <p:cNvSpPr/>
          <p:nvPr/>
        </p:nvSpPr>
        <p:spPr>
          <a:xfrm>
            <a:off x="4083939" y="3247992"/>
            <a:ext cx="119204" cy="672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3687642" y="3824066"/>
            <a:ext cx="911798" cy="1920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87330" y="4822596"/>
            <a:ext cx="1209758" cy="6144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 unit</a:t>
            </a:r>
            <a:endParaRPr lang="en-US" dirty="0"/>
          </a:p>
        </p:txBody>
      </p:sp>
      <p:sp>
        <p:nvSpPr>
          <p:cNvPr id="24" name="Rectangle 23"/>
          <p:cNvSpPr/>
          <p:nvPr/>
        </p:nvSpPr>
        <p:spPr>
          <a:xfrm>
            <a:off x="2785124" y="4822596"/>
            <a:ext cx="1209758" cy="6144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Integer unit</a:t>
            </a:r>
            <a:endParaRPr lang="en-US" dirty="0"/>
          </a:p>
        </p:txBody>
      </p:sp>
      <p:sp>
        <p:nvSpPr>
          <p:cNvPr id="25" name="Rectangle 24"/>
          <p:cNvSpPr/>
          <p:nvPr/>
        </p:nvSpPr>
        <p:spPr>
          <a:xfrm>
            <a:off x="4282920" y="4822596"/>
            <a:ext cx="1209758" cy="6144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store unit</a:t>
            </a:r>
            <a:endParaRPr lang="en-US" dirty="0"/>
          </a:p>
        </p:txBody>
      </p:sp>
      <p:sp>
        <p:nvSpPr>
          <p:cNvPr id="26" name="Rectangle 25"/>
          <p:cNvSpPr/>
          <p:nvPr/>
        </p:nvSpPr>
        <p:spPr>
          <a:xfrm>
            <a:off x="5780714" y="4822596"/>
            <a:ext cx="1209758" cy="6144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floating-point unit</a:t>
            </a:r>
            <a:endParaRPr lang="en-US" dirty="0"/>
          </a:p>
        </p:txBody>
      </p:sp>
      <p:sp>
        <p:nvSpPr>
          <p:cNvPr id="27" name="Rectangle 26"/>
          <p:cNvSpPr/>
          <p:nvPr/>
        </p:nvSpPr>
        <p:spPr>
          <a:xfrm>
            <a:off x="2723410" y="4213301"/>
            <a:ext cx="123428" cy="230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728986" y="4438546"/>
            <a:ext cx="4839031" cy="115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1779394" y="4556811"/>
            <a:ext cx="225630" cy="268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40243" y="4208116"/>
            <a:ext cx="123428" cy="230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a:off x="3277188" y="4553761"/>
            <a:ext cx="225630" cy="268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4767782" y="4553761"/>
            <a:ext cx="225630" cy="268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6291660" y="4553761"/>
            <a:ext cx="225630" cy="268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572879" y="3600190"/>
            <a:ext cx="2031646" cy="646331"/>
          </a:xfrm>
          <a:prstGeom prst="rect">
            <a:avLst/>
          </a:prstGeom>
          <a:noFill/>
        </p:spPr>
        <p:txBody>
          <a:bodyPr wrap="none" rtlCol="0">
            <a:spAutoFit/>
          </a:bodyPr>
          <a:lstStyle/>
          <a:p>
            <a:pPr algn="ctr"/>
            <a:r>
              <a:rPr lang="en-US" dirty="0" smtClean="0"/>
              <a:t>decode instructions</a:t>
            </a:r>
          </a:p>
          <a:p>
            <a:pPr algn="ctr"/>
            <a:r>
              <a:rPr lang="en-US" dirty="0" smtClean="0"/>
              <a:t>simultaneously</a:t>
            </a:r>
            <a:endParaRPr lang="en-US" dirty="0"/>
          </a:p>
        </p:txBody>
      </p:sp>
      <p:sp>
        <p:nvSpPr>
          <p:cNvPr id="36" name="TextBox 35"/>
          <p:cNvSpPr txBox="1"/>
          <p:nvPr/>
        </p:nvSpPr>
        <p:spPr>
          <a:xfrm>
            <a:off x="7303276" y="4694755"/>
            <a:ext cx="1649811" cy="923330"/>
          </a:xfrm>
          <a:prstGeom prst="rect">
            <a:avLst/>
          </a:prstGeom>
          <a:noFill/>
        </p:spPr>
        <p:txBody>
          <a:bodyPr wrap="none" rtlCol="0">
            <a:spAutoFit/>
          </a:bodyPr>
          <a:lstStyle/>
          <a:p>
            <a:pPr algn="ctr"/>
            <a:r>
              <a:rPr lang="en-US" dirty="0" smtClean="0"/>
              <a:t>execute by </a:t>
            </a:r>
          </a:p>
          <a:p>
            <a:pPr algn="ctr"/>
            <a:r>
              <a:rPr lang="en-US" b="1" dirty="0" smtClean="0">
                <a:solidFill>
                  <a:srgbClr val="FF0000"/>
                </a:solidFill>
              </a:rPr>
              <a:t>different </a:t>
            </a:r>
          </a:p>
          <a:p>
            <a:pPr algn="ctr"/>
            <a:r>
              <a:rPr lang="en-US" dirty="0" smtClean="0"/>
              <a:t>functional units</a:t>
            </a:r>
            <a:endParaRPr lang="en-US" dirty="0"/>
          </a:p>
        </p:txBody>
      </p:sp>
      <p:sp>
        <p:nvSpPr>
          <p:cNvPr id="37" name="TextBox 36"/>
          <p:cNvSpPr txBox="1"/>
          <p:nvPr/>
        </p:nvSpPr>
        <p:spPr>
          <a:xfrm>
            <a:off x="604330" y="6304002"/>
            <a:ext cx="7670305" cy="369332"/>
          </a:xfrm>
          <a:prstGeom prst="rect">
            <a:avLst/>
          </a:prstGeom>
          <a:noFill/>
        </p:spPr>
        <p:txBody>
          <a:bodyPr wrap="none" rtlCol="0">
            <a:spAutoFit/>
          </a:bodyPr>
          <a:lstStyle/>
          <a:p>
            <a:pPr algn="ctr"/>
            <a:r>
              <a:rPr lang="en-US" dirty="0" smtClean="0"/>
              <a:t>In order for simultaneous execution, the instructions must be truly independent</a:t>
            </a:r>
          </a:p>
        </p:txBody>
      </p:sp>
    </p:spTree>
    <p:extLst>
      <p:ext uri="{BB962C8B-B14F-4D97-AF65-F5344CB8AC3E}">
        <p14:creationId xmlns:p14="http://schemas.microsoft.com/office/powerpoint/2010/main" val="277796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35" grpId="0"/>
      <p:bldP spid="36" grpId="0"/>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level parallelism</a:t>
            </a:r>
            <a:endParaRPr lang="en-US" dirty="0"/>
          </a:p>
        </p:txBody>
      </p:sp>
      <p:sp>
        <p:nvSpPr>
          <p:cNvPr id="3" name="Content Placeholder 2"/>
          <p:cNvSpPr>
            <a:spLocks noGrp="1"/>
          </p:cNvSpPr>
          <p:nvPr>
            <p:ph idx="1"/>
          </p:nvPr>
        </p:nvSpPr>
        <p:spPr>
          <a:xfrm>
            <a:off x="232235" y="1393535"/>
            <a:ext cx="8717935" cy="4525963"/>
          </a:xfrm>
        </p:spPr>
        <p:txBody>
          <a:bodyPr>
            <a:normAutofit/>
          </a:bodyPr>
          <a:lstStyle/>
          <a:p>
            <a:pPr marL="0" indent="0">
              <a:buNone/>
            </a:pPr>
            <a:r>
              <a:rPr lang="en-US" sz="2200" dirty="0" smtClean="0"/>
              <a:t>Other techniques used to improve instruction per cycle throughput</a:t>
            </a:r>
          </a:p>
          <a:p>
            <a:pPr marL="0" indent="0">
              <a:buNone/>
            </a:pPr>
            <a:endParaRPr lang="en-US" sz="2200" dirty="0" smtClean="0"/>
          </a:p>
          <a:p>
            <a:r>
              <a:rPr lang="en-US" sz="2200" b="1" dirty="0">
                <a:solidFill>
                  <a:srgbClr val="FF0000"/>
                </a:solidFill>
              </a:rPr>
              <a:t>O</a:t>
            </a:r>
            <a:r>
              <a:rPr lang="en-US" sz="2200" b="1" dirty="0" smtClean="0">
                <a:solidFill>
                  <a:srgbClr val="FF0000"/>
                </a:solidFill>
              </a:rPr>
              <a:t>ut-of-order execution</a:t>
            </a:r>
            <a:r>
              <a:rPr lang="en-US" sz="2200" dirty="0" smtClean="0"/>
              <a:t>: change the order in which instructions are executed, to improve pipelining behavior or superscalar execution.</a:t>
            </a:r>
          </a:p>
          <a:p>
            <a:r>
              <a:rPr lang="en-US" sz="2200" b="1" dirty="0">
                <a:solidFill>
                  <a:srgbClr val="FF0000"/>
                </a:solidFill>
              </a:rPr>
              <a:t>R</a:t>
            </a:r>
            <a:r>
              <a:rPr lang="en-US" sz="2200" b="1" dirty="0" smtClean="0">
                <a:solidFill>
                  <a:srgbClr val="FF0000"/>
                </a:solidFill>
              </a:rPr>
              <a:t>egister renaming</a:t>
            </a:r>
            <a:r>
              <a:rPr lang="en-US" sz="2200" dirty="0" smtClean="0"/>
              <a:t>: improve parallelism by issuing an instruction using different registers then specified in the code.</a:t>
            </a:r>
          </a:p>
          <a:p>
            <a:r>
              <a:rPr lang="en-US" sz="2200" b="1" dirty="0">
                <a:solidFill>
                  <a:srgbClr val="FF0000"/>
                </a:solidFill>
              </a:rPr>
              <a:t>B</a:t>
            </a:r>
            <a:r>
              <a:rPr lang="en-US" sz="2200" b="1" dirty="0" smtClean="0">
                <a:solidFill>
                  <a:srgbClr val="FF0000"/>
                </a:solidFill>
              </a:rPr>
              <a:t>ranch prediction</a:t>
            </a:r>
            <a:r>
              <a:rPr lang="en-US" sz="2200" dirty="0" smtClean="0"/>
              <a:t>: attempt to guess whether a specific branch will be taken in a conditional jump (if-then-else).</a:t>
            </a:r>
          </a:p>
          <a:p>
            <a:r>
              <a:rPr lang="en-US" sz="2200" b="1" dirty="0">
                <a:solidFill>
                  <a:srgbClr val="FF0000"/>
                </a:solidFill>
              </a:rPr>
              <a:t>S</a:t>
            </a:r>
            <a:r>
              <a:rPr lang="en-US" sz="2200" b="1" dirty="0" smtClean="0">
                <a:solidFill>
                  <a:srgbClr val="FF0000"/>
                </a:solidFill>
              </a:rPr>
              <a:t>peculative execution</a:t>
            </a:r>
            <a:r>
              <a:rPr lang="en-US" sz="2200" dirty="0" smtClean="0"/>
              <a:t>: execution of a portion of the code for which it is yet uncertain that it needs to be executed (after branch prediction).</a:t>
            </a:r>
            <a:endParaRPr lang="en-US" sz="2200" dirty="0"/>
          </a:p>
        </p:txBody>
      </p:sp>
    </p:spTree>
    <p:extLst>
      <p:ext uri="{BB962C8B-B14F-4D97-AF65-F5344CB8AC3E}">
        <p14:creationId xmlns:p14="http://schemas.microsoft.com/office/powerpoint/2010/main" val="94784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level parallelism</a:t>
            </a:r>
            <a:endParaRPr lang="en-US" dirty="0"/>
          </a:p>
        </p:txBody>
      </p:sp>
      <p:sp>
        <p:nvSpPr>
          <p:cNvPr id="3" name="Content Placeholder 2"/>
          <p:cNvSpPr>
            <a:spLocks noGrp="1"/>
          </p:cNvSpPr>
          <p:nvPr>
            <p:ph idx="1"/>
          </p:nvPr>
        </p:nvSpPr>
        <p:spPr>
          <a:xfrm>
            <a:off x="457200" y="868972"/>
            <a:ext cx="7340820" cy="447753"/>
          </a:xfrm>
        </p:spPr>
        <p:txBody>
          <a:bodyPr>
            <a:normAutofit/>
          </a:bodyPr>
          <a:lstStyle/>
          <a:p>
            <a:pPr marL="0" indent="0">
              <a:buNone/>
            </a:pPr>
            <a:r>
              <a:rPr lang="en-US" sz="2200" dirty="0" smtClean="0">
                <a:solidFill>
                  <a:srgbClr val="FF0000"/>
                </a:solidFill>
              </a:rPr>
              <a:t>Example</a:t>
            </a:r>
            <a:r>
              <a:rPr lang="en-US" sz="2200" dirty="0" smtClean="0"/>
              <a:t> (register renaming and out-of-order execution)</a:t>
            </a:r>
            <a:endParaRPr lang="en-US" sz="2200" dirty="0"/>
          </a:p>
        </p:txBody>
      </p:sp>
      <p:sp>
        <p:nvSpPr>
          <p:cNvPr id="4" name="TextBox 3"/>
          <p:cNvSpPr txBox="1"/>
          <p:nvPr/>
        </p:nvSpPr>
        <p:spPr>
          <a:xfrm>
            <a:off x="6928970" y="6519446"/>
            <a:ext cx="2215030" cy="338554"/>
          </a:xfrm>
          <a:prstGeom prst="rect">
            <a:avLst/>
          </a:prstGeom>
          <a:noFill/>
        </p:spPr>
        <p:txBody>
          <a:bodyPr wrap="none" rtlCol="0">
            <a:spAutoFit/>
          </a:bodyPr>
          <a:lstStyle/>
          <a:p>
            <a:r>
              <a:rPr lang="en-US" sz="1600" dirty="0" smtClean="0">
                <a:solidFill>
                  <a:schemeClr val="bg1">
                    <a:lumMod val="65000"/>
                  </a:schemeClr>
                </a:solidFill>
              </a:rPr>
              <a:t>Example from Wikipedia</a:t>
            </a:r>
            <a:endParaRPr lang="en-US" sz="1600" dirty="0">
              <a:solidFill>
                <a:schemeClr val="bg1">
                  <a:lumMod val="65000"/>
                </a:schemeClr>
              </a:solidFill>
            </a:endParaRPr>
          </a:p>
        </p:txBody>
      </p:sp>
      <p:sp>
        <p:nvSpPr>
          <p:cNvPr id="5" name="TextBox 4"/>
          <p:cNvSpPr txBox="1"/>
          <p:nvPr/>
        </p:nvSpPr>
        <p:spPr>
          <a:xfrm>
            <a:off x="1316994" y="2759048"/>
            <a:ext cx="2035465" cy="1569660"/>
          </a:xfrm>
          <a:prstGeom prst="rect">
            <a:avLst/>
          </a:prstGeom>
          <a:solidFill>
            <a:schemeClr val="bg1">
              <a:lumMod val="85000"/>
            </a:schemeClr>
          </a:solidFill>
          <a:ln w="19050">
            <a:solidFill>
              <a:schemeClr val="tx1"/>
            </a:solidFill>
          </a:ln>
        </p:spPr>
        <p:txBody>
          <a:bodyPr wrap="square" rtlCol="0">
            <a:spAutoFit/>
          </a:bodyPr>
          <a:lstStyle/>
          <a:p>
            <a:r>
              <a:rPr lang="en-US" sz="1600" dirty="0" smtClean="0">
                <a:latin typeface="Courier New" pitchFamily="49" charset="0"/>
                <a:cs typeface="Courier New" pitchFamily="49" charset="0"/>
              </a:rPr>
              <a:t>R1 = a[0];</a:t>
            </a:r>
          </a:p>
          <a:p>
            <a:r>
              <a:rPr lang="en-US" sz="1600" dirty="0" smtClean="0">
                <a:latin typeface="Courier New" pitchFamily="49" charset="0"/>
                <a:cs typeface="Courier New" pitchFamily="49" charset="0"/>
              </a:rPr>
              <a:t>R1 = R1 + 2;</a:t>
            </a:r>
          </a:p>
          <a:p>
            <a:r>
              <a:rPr lang="en-US" sz="1600" dirty="0" smtClean="0">
                <a:latin typeface="Courier New" pitchFamily="49" charset="0"/>
                <a:cs typeface="Courier New" pitchFamily="49" charset="0"/>
              </a:rPr>
              <a:t>a[1] = R1;</a:t>
            </a:r>
          </a:p>
          <a:p>
            <a:r>
              <a:rPr lang="en-US" sz="1600" dirty="0" smtClean="0">
                <a:latin typeface="Courier New" pitchFamily="49" charset="0"/>
                <a:cs typeface="Courier New" pitchFamily="49" charset="0"/>
              </a:rPr>
              <a:t>R1 = a[2];</a:t>
            </a:r>
          </a:p>
          <a:p>
            <a:r>
              <a:rPr lang="en-US" sz="1600" dirty="0" smtClean="0">
                <a:latin typeface="Courier New" pitchFamily="49" charset="0"/>
                <a:cs typeface="Courier New" pitchFamily="49" charset="0"/>
              </a:rPr>
              <a:t>R1 = R1 + 4;</a:t>
            </a:r>
          </a:p>
          <a:p>
            <a:r>
              <a:rPr lang="en-US" sz="1600" dirty="0" smtClean="0">
                <a:latin typeface="Courier New" pitchFamily="49" charset="0"/>
                <a:cs typeface="Courier New" pitchFamily="49" charset="0"/>
              </a:rPr>
              <a:t>a[3] = R1;</a:t>
            </a:r>
            <a:endParaRPr lang="en-US" sz="1600" dirty="0">
              <a:latin typeface="Courier New" pitchFamily="49" charset="0"/>
              <a:cs typeface="Courier New" pitchFamily="49" charset="0"/>
            </a:endParaRPr>
          </a:p>
        </p:txBody>
      </p:sp>
      <p:sp>
        <p:nvSpPr>
          <p:cNvPr id="6" name="TextBox 5"/>
          <p:cNvSpPr txBox="1"/>
          <p:nvPr/>
        </p:nvSpPr>
        <p:spPr>
          <a:xfrm>
            <a:off x="201490" y="5311519"/>
            <a:ext cx="2035465" cy="830997"/>
          </a:xfrm>
          <a:prstGeom prst="rect">
            <a:avLst/>
          </a:prstGeom>
          <a:solidFill>
            <a:schemeClr val="bg1">
              <a:lumMod val="85000"/>
            </a:schemeClr>
          </a:solidFill>
          <a:ln w="19050">
            <a:solidFill>
              <a:schemeClr val="tx1"/>
            </a:solidFill>
          </a:ln>
        </p:spPr>
        <p:txBody>
          <a:bodyPr wrap="square" rtlCol="0">
            <a:spAutoFit/>
          </a:bodyPr>
          <a:lstStyle/>
          <a:p>
            <a:r>
              <a:rPr lang="en-US" sz="1600" dirty="0" smtClean="0">
                <a:latin typeface="Courier New" pitchFamily="49" charset="0"/>
                <a:cs typeface="Courier New" pitchFamily="49" charset="0"/>
              </a:rPr>
              <a:t>R1 = a[0];</a:t>
            </a:r>
          </a:p>
          <a:p>
            <a:r>
              <a:rPr lang="en-US" sz="1600" dirty="0" smtClean="0">
                <a:latin typeface="Courier New" pitchFamily="49" charset="0"/>
                <a:cs typeface="Courier New" pitchFamily="49" charset="0"/>
              </a:rPr>
              <a:t>R1 = R1 + 2;</a:t>
            </a:r>
          </a:p>
          <a:p>
            <a:r>
              <a:rPr lang="en-US" sz="1600" dirty="0" smtClean="0">
                <a:latin typeface="Courier New" pitchFamily="49" charset="0"/>
                <a:cs typeface="Courier New" pitchFamily="49" charset="0"/>
              </a:rPr>
              <a:t>a[1] = R1;</a:t>
            </a:r>
          </a:p>
        </p:txBody>
      </p:sp>
      <p:sp>
        <p:nvSpPr>
          <p:cNvPr id="7" name="Right Arrow 6"/>
          <p:cNvSpPr/>
          <p:nvPr/>
        </p:nvSpPr>
        <p:spPr>
          <a:xfrm rot="5400000">
            <a:off x="2065892" y="4604292"/>
            <a:ext cx="53767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389355" y="5311519"/>
            <a:ext cx="2035465" cy="830997"/>
          </a:xfrm>
          <a:prstGeom prst="rect">
            <a:avLst/>
          </a:prstGeom>
          <a:solidFill>
            <a:schemeClr val="bg1">
              <a:lumMod val="85000"/>
            </a:schemeClr>
          </a:solidFill>
          <a:ln w="19050">
            <a:solidFill>
              <a:schemeClr val="tx1"/>
            </a:solidFill>
          </a:ln>
        </p:spPr>
        <p:txBody>
          <a:bodyPr wrap="square" rtlCol="0">
            <a:spAutoFit/>
          </a:bodyPr>
          <a:lstStyle/>
          <a:p>
            <a:r>
              <a:rPr lang="en-US" sz="1600" b="1" dirty="0" smtClean="0">
                <a:latin typeface="Courier New" pitchFamily="49" charset="0"/>
                <a:cs typeface="Courier New" pitchFamily="49" charset="0"/>
              </a:rPr>
              <a:t>R2</a:t>
            </a:r>
            <a:r>
              <a:rPr lang="en-US" sz="1600" dirty="0" smtClean="0">
                <a:latin typeface="Courier New" pitchFamily="49" charset="0"/>
                <a:cs typeface="Courier New" pitchFamily="49" charset="0"/>
              </a:rPr>
              <a:t> = a[2];</a:t>
            </a:r>
          </a:p>
          <a:p>
            <a:r>
              <a:rPr lang="en-US" sz="1600" b="1" dirty="0" smtClean="0">
                <a:latin typeface="Courier New" pitchFamily="49" charset="0"/>
                <a:cs typeface="Courier New" pitchFamily="49" charset="0"/>
              </a:rPr>
              <a:t>R2</a:t>
            </a:r>
            <a:r>
              <a:rPr lang="en-US" sz="1600" dirty="0" smtClean="0">
                <a:latin typeface="Courier New" pitchFamily="49" charset="0"/>
                <a:cs typeface="Courier New" pitchFamily="49" charset="0"/>
              </a:rPr>
              <a:t> = R2 + 4;</a:t>
            </a:r>
          </a:p>
          <a:p>
            <a:r>
              <a:rPr lang="en-US" sz="1600" dirty="0" smtClean="0">
                <a:latin typeface="Courier New" pitchFamily="49" charset="0"/>
                <a:cs typeface="Courier New" pitchFamily="49" charset="0"/>
              </a:rPr>
              <a:t>a[3] = </a:t>
            </a:r>
            <a:r>
              <a:rPr lang="en-US" sz="1600" b="1" dirty="0" smtClean="0">
                <a:latin typeface="Courier New" pitchFamily="49" charset="0"/>
                <a:cs typeface="Courier New" pitchFamily="49" charset="0"/>
              </a:rPr>
              <a:t>R2</a:t>
            </a:r>
            <a:r>
              <a:rPr lang="en-US" sz="1600" dirty="0" smtClean="0">
                <a:latin typeface="Courier New" pitchFamily="49" charset="0"/>
                <a:cs typeface="Courier New" pitchFamily="49" charset="0"/>
              </a:rPr>
              <a:t>;</a:t>
            </a:r>
          </a:p>
        </p:txBody>
      </p:sp>
      <p:sp>
        <p:nvSpPr>
          <p:cNvPr id="10" name="TextBox 9"/>
          <p:cNvSpPr txBox="1"/>
          <p:nvPr/>
        </p:nvSpPr>
        <p:spPr>
          <a:xfrm>
            <a:off x="2765952" y="4465792"/>
            <a:ext cx="1173013" cy="646331"/>
          </a:xfrm>
          <a:prstGeom prst="rect">
            <a:avLst/>
          </a:prstGeom>
          <a:noFill/>
        </p:spPr>
        <p:txBody>
          <a:bodyPr wrap="none" rtlCol="0">
            <a:spAutoFit/>
          </a:bodyPr>
          <a:lstStyle/>
          <a:p>
            <a:pPr algn="ctr"/>
            <a:r>
              <a:rPr lang="en-US" dirty="0" smtClean="0"/>
              <a:t>equivalent</a:t>
            </a:r>
          </a:p>
          <a:p>
            <a:pPr algn="ctr"/>
            <a:r>
              <a:rPr lang="en-US" dirty="0" smtClean="0"/>
              <a:t>code</a:t>
            </a:r>
            <a:endParaRPr lang="en-US" dirty="0"/>
          </a:p>
        </p:txBody>
      </p:sp>
      <p:sp>
        <p:nvSpPr>
          <p:cNvPr id="12" name="TextBox 11"/>
          <p:cNvSpPr txBox="1"/>
          <p:nvPr/>
        </p:nvSpPr>
        <p:spPr>
          <a:xfrm>
            <a:off x="4994455" y="5232425"/>
            <a:ext cx="3532040" cy="923330"/>
          </a:xfrm>
          <a:prstGeom prst="rect">
            <a:avLst/>
          </a:prstGeom>
          <a:noFill/>
        </p:spPr>
        <p:txBody>
          <a:bodyPr wrap="square" rtlCol="0">
            <a:spAutoFit/>
          </a:bodyPr>
          <a:lstStyle/>
          <a:p>
            <a:pPr marL="285750" indent="-285750">
              <a:buFont typeface="Arial" pitchFamily="34" charset="0"/>
              <a:buChar char="•"/>
            </a:pPr>
            <a:r>
              <a:rPr lang="en-US" dirty="0" smtClean="0"/>
              <a:t>improved pipelining possibilities</a:t>
            </a:r>
          </a:p>
          <a:p>
            <a:pPr marL="285750" indent="-285750">
              <a:buFont typeface="Arial" pitchFamily="34" charset="0"/>
              <a:buChar char="•"/>
            </a:pPr>
            <a:r>
              <a:rPr lang="en-US" dirty="0" smtClean="0"/>
              <a:t>can be executed in parallel in a superscalar architecture</a:t>
            </a:r>
          </a:p>
        </p:txBody>
      </p:sp>
      <p:grpSp>
        <p:nvGrpSpPr>
          <p:cNvPr id="9" name="Group 8"/>
          <p:cNvGrpSpPr/>
          <p:nvPr/>
        </p:nvGrpSpPr>
        <p:grpSpPr>
          <a:xfrm>
            <a:off x="2920585" y="1892800"/>
            <a:ext cx="5115900" cy="2410519"/>
            <a:chOff x="2920585" y="1892800"/>
            <a:chExt cx="5115900" cy="2410519"/>
          </a:xfrm>
        </p:grpSpPr>
        <p:sp>
          <p:nvSpPr>
            <p:cNvPr id="14" name="TextBox 13"/>
            <p:cNvSpPr txBox="1"/>
            <p:nvPr/>
          </p:nvSpPr>
          <p:spPr>
            <a:xfrm>
              <a:off x="4994455" y="2733659"/>
              <a:ext cx="3042030" cy="1569660"/>
            </a:xfrm>
            <a:prstGeom prst="rect">
              <a:avLst/>
            </a:prstGeom>
            <a:solidFill>
              <a:schemeClr val="bg1">
                <a:lumMod val="85000"/>
              </a:schemeClr>
            </a:solidFill>
            <a:ln w="19050">
              <a:solidFill>
                <a:schemeClr val="tx1"/>
              </a:solidFill>
            </a:ln>
          </p:spPr>
          <p:txBody>
            <a:bodyPr wrap="square" rtlCol="0">
              <a:spAutoFit/>
            </a:bodyPr>
            <a:lstStyle/>
            <a:p>
              <a:r>
                <a:rPr lang="en-US" sz="1600" dirty="0" err="1" smtClean="0">
                  <a:latin typeface="Courier New" pitchFamily="49" charset="0"/>
                  <a:cs typeface="Courier New" pitchFamily="49" charset="0"/>
                </a:rPr>
                <a:t>movl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rbx</a:t>
              </a: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esi</a:t>
              </a:r>
              <a:endParaRPr lang="en-US" sz="1600" b="1" dirty="0" smtClean="0">
                <a:latin typeface="Courier New" pitchFamily="49" charset="0"/>
                <a:cs typeface="Courier New" pitchFamily="49" charset="0"/>
              </a:endParaRPr>
            </a:p>
            <a:p>
              <a:r>
                <a:rPr lang="en-US" sz="1600" dirty="0" err="1" smtClean="0">
                  <a:latin typeface="Courier New" pitchFamily="49" charset="0"/>
                  <a:cs typeface="Courier New" pitchFamily="49" charset="0"/>
                </a:rPr>
                <a:t>movl</a:t>
              </a:r>
              <a:r>
                <a:rPr lang="en-US" sz="1600" dirty="0">
                  <a:latin typeface="Courier New" pitchFamily="49" charset="0"/>
                  <a:cs typeface="Courier New" pitchFamily="49" charset="0"/>
                </a:rPr>
                <a:t>	8</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rbx</a:t>
              </a: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edx</a:t>
              </a:r>
              <a:endParaRPr lang="en-US" sz="1600" b="1" dirty="0" smtClean="0">
                <a:latin typeface="Courier New" pitchFamily="49" charset="0"/>
                <a:cs typeface="Courier New" pitchFamily="49" charset="0"/>
              </a:endParaRPr>
            </a:p>
            <a:p>
              <a:r>
                <a:rPr lang="en-US" sz="1600" dirty="0" err="1" smtClean="0">
                  <a:latin typeface="Courier New" pitchFamily="49" charset="0"/>
                  <a:cs typeface="Courier New" pitchFamily="49" charset="0"/>
                </a:rPr>
                <a:t>addl</a:t>
              </a:r>
              <a:r>
                <a:rPr lang="en-US" sz="1600" dirty="0" smtClean="0">
                  <a:latin typeface="Courier New" pitchFamily="49" charset="0"/>
                  <a:cs typeface="Courier New" pitchFamily="49" charset="0"/>
                </a:rPr>
                <a:t>	$2, %</a:t>
              </a:r>
              <a:r>
                <a:rPr lang="en-US" sz="1600" dirty="0" err="1" smtClean="0">
                  <a:latin typeface="Courier New" pitchFamily="49" charset="0"/>
                  <a:cs typeface="Courier New" pitchFamily="49" charset="0"/>
                </a:rPr>
                <a:t>esi</a:t>
              </a:r>
              <a:endParaRPr lang="en-US" sz="1600" dirty="0" smtClean="0">
                <a:latin typeface="Courier New" pitchFamily="49" charset="0"/>
                <a:cs typeface="Courier New" pitchFamily="49" charset="0"/>
              </a:endParaRPr>
            </a:p>
            <a:p>
              <a:r>
                <a:rPr lang="en-US" sz="1600" dirty="0" err="1" smtClean="0">
                  <a:latin typeface="Courier New" pitchFamily="49" charset="0"/>
                  <a:cs typeface="Courier New" pitchFamily="49" charset="0"/>
                </a:rPr>
                <a:t>addl</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edx</a:t>
              </a:r>
              <a:endParaRPr lang="en-US" sz="1600" dirty="0" smtClean="0">
                <a:latin typeface="Courier New" pitchFamily="49" charset="0"/>
                <a:cs typeface="Courier New" pitchFamily="49" charset="0"/>
              </a:endParaRPr>
            </a:p>
            <a:p>
              <a:r>
                <a:rPr lang="en-US" sz="1600" dirty="0" err="1" smtClean="0">
                  <a:latin typeface="Courier New" pitchFamily="49" charset="0"/>
                  <a:cs typeface="Courier New" pitchFamily="49" charset="0"/>
                </a:rPr>
                <a:t>movl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esi</a:t>
              </a:r>
              <a:r>
                <a:rPr lang="en-US" sz="1600" dirty="0" smtClean="0">
                  <a:latin typeface="Courier New" pitchFamily="49" charset="0"/>
                  <a:cs typeface="Courier New" pitchFamily="49" charset="0"/>
                </a:rPr>
                <a:t>, 4%(</a:t>
              </a:r>
              <a:r>
                <a:rPr lang="en-US" sz="1600" dirty="0" err="1" smtClean="0">
                  <a:latin typeface="Courier New" pitchFamily="49" charset="0"/>
                  <a:cs typeface="Courier New" pitchFamily="49" charset="0"/>
                </a:rPr>
                <a:t>rbx</a:t>
              </a:r>
              <a:r>
                <a:rPr lang="en-US" sz="1600" dirty="0" smtClean="0">
                  <a:latin typeface="Courier New" pitchFamily="49" charset="0"/>
                  <a:cs typeface="Courier New" pitchFamily="49" charset="0"/>
                </a:rPr>
                <a:t>)</a:t>
              </a:r>
            </a:p>
            <a:p>
              <a:r>
                <a:rPr lang="en-US" sz="1600" dirty="0" err="1" smtClean="0">
                  <a:latin typeface="Courier New" pitchFamily="49" charset="0"/>
                  <a:cs typeface="Courier New" pitchFamily="49" charset="0"/>
                </a:rPr>
                <a:t>movl</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edx</a:t>
              </a:r>
              <a:r>
                <a:rPr lang="en-US" sz="1600" dirty="0" smtClean="0">
                  <a:latin typeface="Courier New" pitchFamily="49" charset="0"/>
                  <a:cs typeface="Courier New" pitchFamily="49" charset="0"/>
                </a:rPr>
                <a:t>, 12%(</a:t>
              </a:r>
              <a:r>
                <a:rPr lang="en-US" sz="1600" dirty="0" err="1" smtClean="0">
                  <a:latin typeface="Courier New" pitchFamily="49" charset="0"/>
                  <a:cs typeface="Courier New" pitchFamily="49" charset="0"/>
                </a:rPr>
                <a:t>rbx</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cxnSp>
          <p:nvCxnSpPr>
            <p:cNvPr id="16" name="Straight Arrow Connector 15"/>
            <p:cNvCxnSpPr/>
            <p:nvPr/>
          </p:nvCxnSpPr>
          <p:spPr>
            <a:xfrm>
              <a:off x="3407087" y="2885854"/>
              <a:ext cx="147215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4718" y="3154689"/>
              <a:ext cx="1454522" cy="2304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437481" y="3154690"/>
              <a:ext cx="1441759"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flipV="1">
              <a:off x="3419850" y="3404322"/>
              <a:ext cx="1472153" cy="748898"/>
              <a:chOff x="3559487" y="1891580"/>
              <a:chExt cx="1472153" cy="748898"/>
            </a:xfrm>
          </p:grpSpPr>
          <p:cxnSp>
            <p:nvCxnSpPr>
              <p:cNvPr id="22" name="Straight Arrow Connector 21"/>
              <p:cNvCxnSpPr/>
              <p:nvPr/>
            </p:nvCxnSpPr>
            <p:spPr>
              <a:xfrm>
                <a:off x="3559487" y="1891580"/>
                <a:ext cx="147215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77118" y="2160415"/>
                <a:ext cx="1454522" cy="2304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577118" y="2160415"/>
                <a:ext cx="1454522" cy="48006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6" name="Oval 25"/>
            <p:cNvSpPr/>
            <p:nvPr/>
          </p:nvSpPr>
          <p:spPr>
            <a:xfrm>
              <a:off x="6876300" y="2653137"/>
              <a:ext cx="868679" cy="699053"/>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urved Down Arrow 26"/>
            <p:cNvSpPr/>
            <p:nvPr/>
          </p:nvSpPr>
          <p:spPr>
            <a:xfrm>
              <a:off x="2920585" y="1892800"/>
              <a:ext cx="2496325" cy="69129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a:off x="3395952" y="2123230"/>
              <a:ext cx="1444883" cy="369332"/>
            </a:xfrm>
            <a:prstGeom prst="rect">
              <a:avLst/>
            </a:prstGeom>
            <a:noFill/>
          </p:spPr>
          <p:txBody>
            <a:bodyPr wrap="none" rtlCol="0">
              <a:spAutoFit/>
            </a:bodyPr>
            <a:lstStyle/>
            <a:p>
              <a:r>
                <a:rPr lang="en-US" dirty="0" err="1" smtClean="0"/>
                <a:t>gcc</a:t>
              </a:r>
              <a:r>
                <a:rPr lang="en-US" dirty="0" smtClean="0"/>
                <a:t> 4.4.2 –O2</a:t>
              </a:r>
              <a:endParaRPr lang="en-US" dirty="0"/>
            </a:p>
          </p:txBody>
        </p:sp>
      </p:grpSp>
    </p:spTree>
    <p:extLst>
      <p:ext uri="{BB962C8B-B14F-4D97-AF65-F5344CB8AC3E}">
        <p14:creationId xmlns:p14="http://schemas.microsoft.com/office/powerpoint/2010/main" val="127418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level parallelism: SIMD instructions</a:t>
            </a:r>
            <a:endParaRPr lang="en-US" dirty="0"/>
          </a:p>
        </p:txBody>
      </p:sp>
      <p:grpSp>
        <p:nvGrpSpPr>
          <p:cNvPr id="21" name="Group 20"/>
          <p:cNvGrpSpPr/>
          <p:nvPr/>
        </p:nvGrpSpPr>
        <p:grpSpPr>
          <a:xfrm>
            <a:off x="1000335" y="1777585"/>
            <a:ext cx="2734208" cy="3072400"/>
            <a:chOff x="1000335" y="1777585"/>
            <a:chExt cx="2734208" cy="3072400"/>
          </a:xfrm>
        </p:grpSpPr>
        <p:sp>
          <p:nvSpPr>
            <p:cNvPr id="4" name="TextBox 3"/>
            <p:cNvSpPr txBox="1"/>
            <p:nvPr/>
          </p:nvSpPr>
          <p:spPr>
            <a:xfrm>
              <a:off x="1038740" y="1777585"/>
              <a:ext cx="2695803" cy="646331"/>
            </a:xfrm>
            <a:prstGeom prst="rect">
              <a:avLst/>
            </a:prstGeom>
            <a:noFill/>
          </p:spPr>
          <p:txBody>
            <a:bodyPr wrap="none" rtlCol="0">
              <a:spAutoFit/>
            </a:bodyPr>
            <a:lstStyle/>
            <a:p>
              <a:r>
                <a:rPr lang="en-US" b="1" dirty="0" smtClean="0"/>
                <a:t>Scalar processing</a:t>
              </a:r>
            </a:p>
            <a:p>
              <a:r>
                <a:rPr lang="en-US" dirty="0" smtClean="0"/>
                <a:t>One instruction, one result</a:t>
              </a:r>
              <a:endParaRPr lang="en-US" dirty="0"/>
            </a:p>
          </p:txBody>
        </p:sp>
        <p:sp>
          <p:nvSpPr>
            <p:cNvPr id="6" name="Rectangle 5"/>
            <p:cNvSpPr/>
            <p:nvPr/>
          </p:nvSpPr>
          <p:spPr>
            <a:xfrm>
              <a:off x="1115550" y="2737710"/>
              <a:ext cx="1079066" cy="38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7" name="Rectangle 6"/>
            <p:cNvSpPr/>
            <p:nvPr/>
          </p:nvSpPr>
          <p:spPr>
            <a:xfrm>
              <a:off x="1115550" y="3697835"/>
              <a:ext cx="1079066" cy="38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sp>
          <p:nvSpPr>
            <p:cNvPr id="8" name="Rectangle 7"/>
            <p:cNvSpPr/>
            <p:nvPr/>
          </p:nvSpPr>
          <p:spPr>
            <a:xfrm>
              <a:off x="1115550" y="4465935"/>
              <a:ext cx="1079066" cy="38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X+Y</a:t>
              </a:r>
              <a:endParaRPr lang="en-US" dirty="0"/>
            </a:p>
          </p:txBody>
        </p:sp>
        <p:cxnSp>
          <p:nvCxnSpPr>
            <p:cNvPr id="22" name="Straight Connector 21"/>
            <p:cNvCxnSpPr/>
            <p:nvPr/>
          </p:nvCxnSpPr>
          <p:spPr>
            <a:xfrm flipH="1">
              <a:off x="1000335" y="4273910"/>
              <a:ext cx="126736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05042" y="3121760"/>
              <a:ext cx="389850" cy="584775"/>
            </a:xfrm>
            <a:prstGeom prst="rect">
              <a:avLst/>
            </a:prstGeom>
            <a:noFill/>
          </p:spPr>
          <p:txBody>
            <a:bodyPr wrap="none" rtlCol="0">
              <a:spAutoFit/>
            </a:bodyPr>
            <a:lstStyle/>
            <a:p>
              <a:r>
                <a:rPr lang="en-US" sz="3200" dirty="0" smtClean="0"/>
                <a:t>+</a:t>
              </a:r>
              <a:endParaRPr lang="en-US" sz="3200" dirty="0"/>
            </a:p>
          </p:txBody>
        </p:sp>
      </p:grpSp>
      <p:grpSp>
        <p:nvGrpSpPr>
          <p:cNvPr id="23" name="Group 22"/>
          <p:cNvGrpSpPr/>
          <p:nvPr/>
        </p:nvGrpSpPr>
        <p:grpSpPr>
          <a:xfrm>
            <a:off x="3881682" y="1777585"/>
            <a:ext cx="4838058" cy="3072400"/>
            <a:chOff x="3881682" y="1777585"/>
            <a:chExt cx="4838058" cy="3072400"/>
          </a:xfrm>
        </p:grpSpPr>
        <p:sp>
          <p:nvSpPr>
            <p:cNvPr id="5" name="TextBox 4"/>
            <p:cNvSpPr txBox="1"/>
            <p:nvPr/>
          </p:nvSpPr>
          <p:spPr>
            <a:xfrm>
              <a:off x="3919115" y="1777585"/>
              <a:ext cx="3538213" cy="646331"/>
            </a:xfrm>
            <a:prstGeom prst="rect">
              <a:avLst/>
            </a:prstGeom>
            <a:noFill/>
          </p:spPr>
          <p:txBody>
            <a:bodyPr wrap="none" rtlCol="0">
              <a:spAutoFit/>
            </a:bodyPr>
            <a:lstStyle/>
            <a:p>
              <a:r>
                <a:rPr lang="en-US" b="1" dirty="0" smtClean="0"/>
                <a:t>Vector processing (MMX, SSE, AVX)</a:t>
              </a:r>
            </a:p>
            <a:p>
              <a:r>
                <a:rPr lang="en-US" dirty="0" smtClean="0"/>
                <a:t>One instruction, multiple results</a:t>
              </a:r>
              <a:endParaRPr lang="en-US" dirty="0"/>
            </a:p>
          </p:txBody>
        </p:sp>
        <p:sp>
          <p:nvSpPr>
            <p:cNvPr id="9" name="Rectangle 8"/>
            <p:cNvSpPr/>
            <p:nvPr/>
          </p:nvSpPr>
          <p:spPr>
            <a:xfrm>
              <a:off x="3975831" y="2737710"/>
              <a:ext cx="10790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r>
                <a:rPr lang="en-US" baseline="-25000" dirty="0" smtClean="0"/>
                <a:t>3</a:t>
              </a:r>
              <a:endParaRPr lang="en-US" baseline="-25000" dirty="0"/>
            </a:p>
          </p:txBody>
        </p:sp>
        <p:sp>
          <p:nvSpPr>
            <p:cNvPr id="10" name="Rectangle 9"/>
            <p:cNvSpPr/>
            <p:nvPr/>
          </p:nvSpPr>
          <p:spPr>
            <a:xfrm>
              <a:off x="3975831" y="3697835"/>
              <a:ext cx="10790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3</a:t>
              </a:r>
              <a:endParaRPr lang="en-US" baseline="-25000" dirty="0"/>
            </a:p>
          </p:txBody>
        </p:sp>
        <p:sp>
          <p:nvSpPr>
            <p:cNvPr id="11" name="Rectangle 10"/>
            <p:cNvSpPr/>
            <p:nvPr/>
          </p:nvSpPr>
          <p:spPr>
            <a:xfrm>
              <a:off x="3975831" y="4465935"/>
              <a:ext cx="10790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r>
                <a:rPr lang="en-US" baseline="-25000" dirty="0" smtClean="0"/>
                <a:t>3</a:t>
              </a:r>
              <a:r>
                <a:rPr lang="en-US" dirty="0" smtClean="0"/>
                <a:t>+Y</a:t>
              </a:r>
              <a:r>
                <a:rPr lang="en-US" baseline="-25000" dirty="0" smtClean="0"/>
                <a:t>3</a:t>
              </a:r>
              <a:endParaRPr lang="en-US" baseline="-25000" dirty="0"/>
            </a:p>
          </p:txBody>
        </p:sp>
        <p:sp>
          <p:nvSpPr>
            <p:cNvPr id="12" name="Rectangle 11"/>
            <p:cNvSpPr/>
            <p:nvPr/>
          </p:nvSpPr>
          <p:spPr>
            <a:xfrm>
              <a:off x="5177289" y="2737710"/>
              <a:ext cx="10790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r>
                <a:rPr lang="en-US" baseline="-25000" dirty="0" smtClean="0"/>
                <a:t>2</a:t>
              </a:r>
              <a:endParaRPr lang="en-US" baseline="-25000" dirty="0"/>
            </a:p>
          </p:txBody>
        </p:sp>
        <p:sp>
          <p:nvSpPr>
            <p:cNvPr id="13" name="Rectangle 12"/>
            <p:cNvSpPr/>
            <p:nvPr/>
          </p:nvSpPr>
          <p:spPr>
            <a:xfrm>
              <a:off x="5177289" y="3697835"/>
              <a:ext cx="10790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2</a:t>
              </a:r>
              <a:endParaRPr lang="en-US" baseline="-25000" dirty="0"/>
            </a:p>
          </p:txBody>
        </p:sp>
        <p:sp>
          <p:nvSpPr>
            <p:cNvPr id="14" name="Rectangle 13"/>
            <p:cNvSpPr/>
            <p:nvPr/>
          </p:nvSpPr>
          <p:spPr>
            <a:xfrm>
              <a:off x="5177289" y="4465935"/>
              <a:ext cx="10790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r>
                <a:rPr lang="en-US" baseline="-25000" dirty="0" smtClean="0"/>
                <a:t>2</a:t>
              </a:r>
              <a:r>
                <a:rPr lang="en-US" dirty="0" smtClean="0"/>
                <a:t>+Y</a:t>
              </a:r>
              <a:r>
                <a:rPr lang="en-US" baseline="-25000" dirty="0" smtClean="0"/>
                <a:t>2</a:t>
              </a:r>
              <a:endParaRPr lang="en-US" baseline="-25000" dirty="0"/>
            </a:p>
          </p:txBody>
        </p:sp>
        <p:sp>
          <p:nvSpPr>
            <p:cNvPr id="15" name="Rectangle 14"/>
            <p:cNvSpPr/>
            <p:nvPr/>
          </p:nvSpPr>
          <p:spPr>
            <a:xfrm>
              <a:off x="6356941" y="2737710"/>
              <a:ext cx="10790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r>
                <a:rPr lang="en-US" baseline="-25000" dirty="0" smtClean="0"/>
                <a:t>1</a:t>
              </a:r>
              <a:endParaRPr lang="en-US" baseline="-25000" dirty="0"/>
            </a:p>
          </p:txBody>
        </p:sp>
        <p:sp>
          <p:nvSpPr>
            <p:cNvPr id="16" name="Rectangle 15"/>
            <p:cNvSpPr/>
            <p:nvPr/>
          </p:nvSpPr>
          <p:spPr>
            <a:xfrm>
              <a:off x="6356941" y="3697835"/>
              <a:ext cx="10790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1</a:t>
              </a:r>
              <a:endParaRPr lang="en-US" baseline="-25000" dirty="0"/>
            </a:p>
          </p:txBody>
        </p:sp>
        <p:sp>
          <p:nvSpPr>
            <p:cNvPr id="17" name="Rectangle 16"/>
            <p:cNvSpPr/>
            <p:nvPr/>
          </p:nvSpPr>
          <p:spPr>
            <a:xfrm>
              <a:off x="6356941" y="4465935"/>
              <a:ext cx="10790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r>
                <a:rPr lang="en-US" baseline="-25000" dirty="0" smtClean="0"/>
                <a:t>1</a:t>
              </a:r>
              <a:r>
                <a:rPr lang="en-US" dirty="0" smtClean="0"/>
                <a:t>+Y</a:t>
              </a:r>
              <a:r>
                <a:rPr lang="en-US" baseline="-25000" dirty="0" smtClean="0"/>
                <a:t>1</a:t>
              </a:r>
              <a:endParaRPr lang="en-US" baseline="-25000" dirty="0"/>
            </a:p>
          </p:txBody>
        </p:sp>
        <p:sp>
          <p:nvSpPr>
            <p:cNvPr id="18" name="Rectangle 17"/>
            <p:cNvSpPr/>
            <p:nvPr/>
          </p:nvSpPr>
          <p:spPr>
            <a:xfrm>
              <a:off x="7558399" y="2737710"/>
              <a:ext cx="10790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r>
                <a:rPr lang="en-US" baseline="-25000" dirty="0" smtClean="0"/>
                <a:t>0</a:t>
              </a:r>
              <a:endParaRPr lang="en-US" baseline="-25000" dirty="0"/>
            </a:p>
          </p:txBody>
        </p:sp>
        <p:sp>
          <p:nvSpPr>
            <p:cNvPr id="19" name="Rectangle 18"/>
            <p:cNvSpPr/>
            <p:nvPr/>
          </p:nvSpPr>
          <p:spPr>
            <a:xfrm>
              <a:off x="7558399" y="3697835"/>
              <a:ext cx="10790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0</a:t>
              </a:r>
              <a:endParaRPr lang="en-US" baseline="-25000" dirty="0"/>
            </a:p>
          </p:txBody>
        </p:sp>
        <p:sp>
          <p:nvSpPr>
            <p:cNvPr id="20" name="Rectangle 19"/>
            <p:cNvSpPr/>
            <p:nvPr/>
          </p:nvSpPr>
          <p:spPr>
            <a:xfrm>
              <a:off x="7558399" y="4465935"/>
              <a:ext cx="1079066" cy="3840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r>
                <a:rPr lang="en-US" baseline="-25000" dirty="0" smtClean="0"/>
                <a:t>0</a:t>
              </a:r>
              <a:r>
                <a:rPr lang="en-US" dirty="0" smtClean="0"/>
                <a:t>+Y</a:t>
              </a:r>
              <a:r>
                <a:rPr lang="en-US" baseline="-25000" dirty="0" smtClean="0"/>
                <a:t>0</a:t>
              </a:r>
              <a:endParaRPr lang="en-US" baseline="-25000" dirty="0"/>
            </a:p>
          </p:txBody>
        </p:sp>
        <p:cxnSp>
          <p:nvCxnSpPr>
            <p:cNvPr id="25" name="Straight Connector 24"/>
            <p:cNvCxnSpPr/>
            <p:nvPr/>
          </p:nvCxnSpPr>
          <p:spPr>
            <a:xfrm flipH="1">
              <a:off x="3881682" y="4273910"/>
              <a:ext cx="4838058"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50670" y="3121760"/>
              <a:ext cx="389850" cy="584775"/>
            </a:xfrm>
            <a:prstGeom prst="rect">
              <a:avLst/>
            </a:prstGeom>
            <a:noFill/>
          </p:spPr>
          <p:txBody>
            <a:bodyPr wrap="none" rtlCol="0">
              <a:spAutoFit/>
            </a:bodyPr>
            <a:lstStyle/>
            <a:p>
              <a:r>
                <a:rPr lang="en-US" sz="3200" dirty="0" smtClean="0"/>
                <a:t>+</a:t>
              </a:r>
              <a:endParaRPr lang="en-US" sz="3200" dirty="0"/>
            </a:p>
          </p:txBody>
        </p:sp>
      </p:grpSp>
      <p:sp>
        <p:nvSpPr>
          <p:cNvPr id="3" name="TextBox 2"/>
          <p:cNvSpPr txBox="1"/>
          <p:nvPr/>
        </p:nvSpPr>
        <p:spPr>
          <a:xfrm>
            <a:off x="577880" y="1086295"/>
            <a:ext cx="5810822" cy="369332"/>
          </a:xfrm>
          <a:prstGeom prst="rect">
            <a:avLst/>
          </a:prstGeom>
          <a:noFill/>
        </p:spPr>
        <p:txBody>
          <a:bodyPr wrap="none" rtlCol="0">
            <a:spAutoFit/>
          </a:bodyPr>
          <a:lstStyle/>
          <a:p>
            <a:r>
              <a:rPr lang="en-US" dirty="0" smtClean="0"/>
              <a:t>Use a single instruction to generate multiple results at once.</a:t>
            </a:r>
            <a:endParaRPr lang="en-US" dirty="0"/>
          </a:p>
        </p:txBody>
      </p:sp>
      <p:sp>
        <p:nvSpPr>
          <p:cNvPr id="26" name="TextBox 25"/>
          <p:cNvSpPr txBox="1"/>
          <p:nvPr/>
        </p:nvSpPr>
        <p:spPr>
          <a:xfrm>
            <a:off x="657562" y="5632803"/>
            <a:ext cx="8000716" cy="369332"/>
          </a:xfrm>
          <a:prstGeom prst="rect">
            <a:avLst/>
          </a:prstGeom>
          <a:noFill/>
        </p:spPr>
        <p:txBody>
          <a:bodyPr wrap="none" rtlCol="0">
            <a:spAutoFit/>
          </a:bodyPr>
          <a:lstStyle/>
          <a:p>
            <a:r>
              <a:rPr lang="en-US" dirty="0" smtClean="0"/>
              <a:t>Compiler can automatically generate SIMD code for simple loops (see Case Study 1)</a:t>
            </a:r>
            <a:endParaRPr lang="en-US" dirty="0"/>
          </a:p>
        </p:txBody>
      </p:sp>
    </p:spTree>
    <p:extLst>
      <p:ext uri="{BB962C8B-B14F-4D97-AF65-F5344CB8AC3E}">
        <p14:creationId xmlns:p14="http://schemas.microsoft.com/office/powerpoint/2010/main" val="383973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level parallelism: SIMD instructions</a:t>
            </a:r>
            <a:endParaRPr lang="en-US" dirty="0"/>
          </a:p>
        </p:txBody>
      </p:sp>
      <p:grpSp>
        <p:nvGrpSpPr>
          <p:cNvPr id="10" name="Group 9"/>
          <p:cNvGrpSpPr/>
          <p:nvPr/>
        </p:nvGrpSpPr>
        <p:grpSpPr>
          <a:xfrm>
            <a:off x="178104" y="2032382"/>
            <a:ext cx="7855080" cy="2897884"/>
            <a:chOff x="178104" y="2123910"/>
            <a:chExt cx="7855080" cy="2897884"/>
          </a:xfrm>
        </p:grpSpPr>
        <p:sp>
          <p:nvSpPr>
            <p:cNvPr id="16" name="Rectangle 15"/>
            <p:cNvSpPr/>
            <p:nvPr/>
          </p:nvSpPr>
          <p:spPr>
            <a:xfrm>
              <a:off x="178104" y="2123910"/>
              <a:ext cx="2193640" cy="384050"/>
            </a:xfrm>
            <a:prstGeom prst="rect">
              <a:avLst/>
            </a:prstGeom>
            <a:gradFill flip="none" rotWithShape="1">
              <a:gsLst>
                <a:gs pos="0">
                  <a:srgbClr val="FF0000"/>
                </a:gs>
                <a:gs pos="39999">
                  <a:schemeClr val="accent6">
                    <a:lumMod val="75000"/>
                  </a:schemeClr>
                </a:gs>
                <a:gs pos="70000">
                  <a:schemeClr val="accent6">
                    <a:lumMod val="40000"/>
                    <a:lumOff val="60000"/>
                  </a:schemeClr>
                </a:gs>
                <a:gs pos="100000">
                  <a:srgbClr val="FFEBFA"/>
                </a:gs>
              </a:gsLst>
              <a:lin ang="2700000" scaled="1"/>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7" name="Rectangle 16"/>
            <p:cNvSpPr/>
            <p:nvPr/>
          </p:nvSpPr>
          <p:spPr>
            <a:xfrm>
              <a:off x="2371744" y="2123910"/>
              <a:ext cx="2123446" cy="384050"/>
            </a:xfrm>
            <a:prstGeom prst="rect">
              <a:avLst/>
            </a:prstGeom>
            <a:gradFill>
              <a:gsLst>
                <a:gs pos="0">
                  <a:srgbClr val="FF0000"/>
                </a:gs>
                <a:gs pos="39999">
                  <a:schemeClr val="accent6">
                    <a:lumMod val="75000"/>
                  </a:schemeClr>
                </a:gs>
                <a:gs pos="70000">
                  <a:schemeClr val="accent6">
                    <a:lumMod val="40000"/>
                    <a:lumOff val="60000"/>
                  </a:schemeClr>
                </a:gs>
                <a:gs pos="100000">
                  <a:srgbClr val="FFEBFA"/>
                </a:gs>
              </a:gsLst>
              <a:lin ang="2700000" scaled="1"/>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1" name="Rectangle 20"/>
            <p:cNvSpPr/>
            <p:nvPr/>
          </p:nvSpPr>
          <p:spPr>
            <a:xfrm>
              <a:off x="178934" y="2623175"/>
              <a:ext cx="26976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32" name="Rectangle 31"/>
            <p:cNvSpPr/>
            <p:nvPr/>
          </p:nvSpPr>
          <p:spPr>
            <a:xfrm>
              <a:off x="178934" y="3122440"/>
              <a:ext cx="539532"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33" name="Rectangle 32"/>
            <p:cNvSpPr/>
            <p:nvPr/>
          </p:nvSpPr>
          <p:spPr>
            <a:xfrm>
              <a:off x="718466" y="3122440"/>
              <a:ext cx="539532"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34" name="Rectangle 33"/>
            <p:cNvSpPr/>
            <p:nvPr/>
          </p:nvSpPr>
          <p:spPr>
            <a:xfrm>
              <a:off x="1257998" y="3122440"/>
              <a:ext cx="539532"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35" name="Rectangle 34"/>
            <p:cNvSpPr/>
            <p:nvPr/>
          </p:nvSpPr>
          <p:spPr>
            <a:xfrm>
              <a:off x="1797529" y="3122440"/>
              <a:ext cx="574215"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36" name="Rectangle 35"/>
            <p:cNvSpPr/>
            <p:nvPr/>
          </p:nvSpPr>
          <p:spPr>
            <a:xfrm>
              <a:off x="2371745" y="3122440"/>
              <a:ext cx="539532"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37" name="Rectangle 36"/>
            <p:cNvSpPr/>
            <p:nvPr/>
          </p:nvSpPr>
          <p:spPr>
            <a:xfrm>
              <a:off x="2911277" y="3122440"/>
              <a:ext cx="539532"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38" name="Rectangle 37"/>
            <p:cNvSpPr/>
            <p:nvPr/>
          </p:nvSpPr>
          <p:spPr>
            <a:xfrm>
              <a:off x="3450809" y="3122440"/>
              <a:ext cx="504850"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39" name="Rectangle 38"/>
            <p:cNvSpPr/>
            <p:nvPr/>
          </p:nvSpPr>
          <p:spPr>
            <a:xfrm>
              <a:off x="3955659" y="3122440"/>
              <a:ext cx="539532"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40" name="Rectangle 39"/>
            <p:cNvSpPr/>
            <p:nvPr/>
          </p:nvSpPr>
          <p:spPr>
            <a:xfrm>
              <a:off x="448701" y="2623175"/>
              <a:ext cx="26976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41" name="Rectangle 40"/>
            <p:cNvSpPr/>
            <p:nvPr/>
          </p:nvSpPr>
          <p:spPr>
            <a:xfrm>
              <a:off x="718466" y="2623175"/>
              <a:ext cx="26976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42" name="Rectangle 41"/>
            <p:cNvSpPr/>
            <p:nvPr/>
          </p:nvSpPr>
          <p:spPr>
            <a:xfrm>
              <a:off x="988232" y="2623175"/>
              <a:ext cx="26976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43" name="Rectangle 42"/>
            <p:cNvSpPr/>
            <p:nvPr/>
          </p:nvSpPr>
          <p:spPr>
            <a:xfrm>
              <a:off x="1257999" y="2623175"/>
              <a:ext cx="26976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44" name="Rectangle 43"/>
            <p:cNvSpPr/>
            <p:nvPr/>
          </p:nvSpPr>
          <p:spPr>
            <a:xfrm>
              <a:off x="1527764" y="2623175"/>
              <a:ext cx="26976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45" name="Rectangle 44"/>
            <p:cNvSpPr/>
            <p:nvPr/>
          </p:nvSpPr>
          <p:spPr>
            <a:xfrm>
              <a:off x="1797530" y="2623175"/>
              <a:ext cx="26976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46" name="Rectangle 45"/>
            <p:cNvSpPr/>
            <p:nvPr/>
          </p:nvSpPr>
          <p:spPr>
            <a:xfrm>
              <a:off x="2067296" y="2623175"/>
              <a:ext cx="303618"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47" name="Rectangle 46"/>
            <p:cNvSpPr/>
            <p:nvPr/>
          </p:nvSpPr>
          <p:spPr>
            <a:xfrm>
              <a:off x="2371744" y="2623175"/>
              <a:ext cx="235083"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48" name="Rectangle 47"/>
            <p:cNvSpPr/>
            <p:nvPr/>
          </p:nvSpPr>
          <p:spPr>
            <a:xfrm>
              <a:off x="2606828" y="2623175"/>
              <a:ext cx="26976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49" name="Rectangle 48"/>
            <p:cNvSpPr/>
            <p:nvPr/>
          </p:nvSpPr>
          <p:spPr>
            <a:xfrm>
              <a:off x="2876595" y="2623175"/>
              <a:ext cx="26976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50" name="Rectangle 49"/>
            <p:cNvSpPr/>
            <p:nvPr/>
          </p:nvSpPr>
          <p:spPr>
            <a:xfrm>
              <a:off x="3146360" y="2623175"/>
              <a:ext cx="26976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51" name="Rectangle 50"/>
            <p:cNvSpPr/>
            <p:nvPr/>
          </p:nvSpPr>
          <p:spPr>
            <a:xfrm>
              <a:off x="3416126" y="2623175"/>
              <a:ext cx="26976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52" name="Rectangle 51"/>
            <p:cNvSpPr/>
            <p:nvPr/>
          </p:nvSpPr>
          <p:spPr>
            <a:xfrm>
              <a:off x="3685893" y="2623175"/>
              <a:ext cx="26976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53" name="Rectangle 52"/>
            <p:cNvSpPr/>
            <p:nvPr/>
          </p:nvSpPr>
          <p:spPr>
            <a:xfrm>
              <a:off x="3955658" y="2623175"/>
              <a:ext cx="26976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54" name="Rectangle 53"/>
            <p:cNvSpPr/>
            <p:nvPr/>
          </p:nvSpPr>
          <p:spPr>
            <a:xfrm>
              <a:off x="4225424" y="2623175"/>
              <a:ext cx="26976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57" name="Rectangle 56"/>
            <p:cNvSpPr/>
            <p:nvPr/>
          </p:nvSpPr>
          <p:spPr>
            <a:xfrm>
              <a:off x="178104" y="3621705"/>
              <a:ext cx="107906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58" name="Rectangle 57"/>
            <p:cNvSpPr/>
            <p:nvPr/>
          </p:nvSpPr>
          <p:spPr>
            <a:xfrm>
              <a:off x="1257169" y="3621705"/>
              <a:ext cx="1113745"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59" name="Rectangle 58"/>
            <p:cNvSpPr/>
            <p:nvPr/>
          </p:nvSpPr>
          <p:spPr>
            <a:xfrm>
              <a:off x="2370914" y="3621705"/>
              <a:ext cx="107906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60" name="Rectangle 59"/>
            <p:cNvSpPr/>
            <p:nvPr/>
          </p:nvSpPr>
          <p:spPr>
            <a:xfrm>
              <a:off x="3449980" y="3621705"/>
              <a:ext cx="1045210"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61" name="Rectangle 60"/>
            <p:cNvSpPr/>
            <p:nvPr/>
          </p:nvSpPr>
          <p:spPr>
            <a:xfrm>
              <a:off x="178104" y="4120290"/>
              <a:ext cx="2193640"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62" name="Rectangle 61"/>
            <p:cNvSpPr/>
            <p:nvPr/>
          </p:nvSpPr>
          <p:spPr>
            <a:xfrm>
              <a:off x="2370914" y="4120970"/>
              <a:ext cx="212344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63" name="Rectangle 62"/>
            <p:cNvSpPr/>
            <p:nvPr/>
          </p:nvSpPr>
          <p:spPr>
            <a:xfrm>
              <a:off x="178934" y="4619555"/>
              <a:ext cx="4316256" cy="384050"/>
            </a:xfrm>
            <a:prstGeom prst="rect">
              <a:avLst/>
            </a:prstGeom>
            <a:gradFill>
              <a:gsLst>
                <a:gs pos="0">
                  <a:schemeClr val="tx2">
                    <a:lumMod val="75000"/>
                  </a:schemeClr>
                </a:gs>
                <a:gs pos="39999">
                  <a:schemeClr val="tx2">
                    <a:lumMod val="60000"/>
                    <a:lumOff val="40000"/>
                  </a:schemeClr>
                </a:gs>
                <a:gs pos="70000">
                  <a:schemeClr val="tx2">
                    <a:lumMod val="20000"/>
                    <a:lumOff val="80000"/>
                  </a:schemeClr>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66" name="TextBox 65"/>
            <p:cNvSpPr txBox="1"/>
            <p:nvPr/>
          </p:nvSpPr>
          <p:spPr>
            <a:xfrm>
              <a:off x="4687215" y="2130303"/>
              <a:ext cx="1099981" cy="369332"/>
            </a:xfrm>
            <a:prstGeom prst="rect">
              <a:avLst/>
            </a:prstGeom>
            <a:noFill/>
          </p:spPr>
          <p:txBody>
            <a:bodyPr wrap="none" rtlCol="0">
              <a:spAutoFit/>
            </a:bodyPr>
            <a:lstStyle/>
            <a:p>
              <a:r>
                <a:rPr lang="en-US" dirty="0" smtClean="0"/>
                <a:t>2 doubles</a:t>
              </a:r>
              <a:endParaRPr lang="en-US" dirty="0"/>
            </a:p>
          </p:txBody>
        </p:sp>
        <p:sp>
          <p:nvSpPr>
            <p:cNvPr id="67" name="TextBox 66"/>
            <p:cNvSpPr txBox="1"/>
            <p:nvPr/>
          </p:nvSpPr>
          <p:spPr>
            <a:xfrm>
              <a:off x="4687215" y="2630534"/>
              <a:ext cx="977255" cy="369332"/>
            </a:xfrm>
            <a:prstGeom prst="rect">
              <a:avLst/>
            </a:prstGeom>
            <a:noFill/>
          </p:spPr>
          <p:txBody>
            <a:bodyPr wrap="none" rtlCol="0">
              <a:spAutoFit/>
            </a:bodyPr>
            <a:lstStyle/>
            <a:p>
              <a:r>
                <a:rPr lang="en-US" dirty="0" smtClean="0"/>
                <a:t>16 bytes</a:t>
              </a:r>
              <a:endParaRPr lang="en-US" dirty="0"/>
            </a:p>
          </p:txBody>
        </p:sp>
        <p:sp>
          <p:nvSpPr>
            <p:cNvPr id="68" name="TextBox 67"/>
            <p:cNvSpPr txBox="1"/>
            <p:nvPr/>
          </p:nvSpPr>
          <p:spPr>
            <a:xfrm>
              <a:off x="4687215" y="3122440"/>
              <a:ext cx="1685077" cy="369332"/>
            </a:xfrm>
            <a:prstGeom prst="rect">
              <a:avLst/>
            </a:prstGeom>
            <a:noFill/>
          </p:spPr>
          <p:txBody>
            <a:bodyPr wrap="none" rtlCol="0">
              <a:spAutoFit/>
            </a:bodyPr>
            <a:lstStyle/>
            <a:p>
              <a:r>
                <a:rPr lang="en-US" dirty="0" smtClean="0"/>
                <a:t>8 shorts (16-bit)</a:t>
              </a:r>
              <a:endParaRPr lang="en-US" dirty="0"/>
            </a:p>
          </p:txBody>
        </p:sp>
        <p:sp>
          <p:nvSpPr>
            <p:cNvPr id="69" name="TextBox 68"/>
            <p:cNvSpPr txBox="1"/>
            <p:nvPr/>
          </p:nvSpPr>
          <p:spPr>
            <a:xfrm>
              <a:off x="4687215" y="3636423"/>
              <a:ext cx="1838067" cy="369332"/>
            </a:xfrm>
            <a:prstGeom prst="rect">
              <a:avLst/>
            </a:prstGeom>
            <a:noFill/>
          </p:spPr>
          <p:txBody>
            <a:bodyPr wrap="none" rtlCol="0">
              <a:spAutoFit/>
            </a:bodyPr>
            <a:lstStyle/>
            <a:p>
              <a:r>
                <a:rPr lang="en-US" dirty="0" smtClean="0"/>
                <a:t>4 integers (32-bit)</a:t>
              </a:r>
              <a:endParaRPr lang="en-US" dirty="0"/>
            </a:p>
          </p:txBody>
        </p:sp>
        <p:sp>
          <p:nvSpPr>
            <p:cNvPr id="70" name="TextBox 69"/>
            <p:cNvSpPr txBox="1"/>
            <p:nvPr/>
          </p:nvSpPr>
          <p:spPr>
            <a:xfrm>
              <a:off x="4687215" y="4158155"/>
              <a:ext cx="1855701" cy="369332"/>
            </a:xfrm>
            <a:prstGeom prst="rect">
              <a:avLst/>
            </a:prstGeom>
            <a:noFill/>
          </p:spPr>
          <p:txBody>
            <a:bodyPr wrap="none" rtlCol="0">
              <a:spAutoFit/>
            </a:bodyPr>
            <a:lstStyle/>
            <a:p>
              <a:r>
                <a:rPr lang="en-US" dirty="0" smtClean="0"/>
                <a:t>2 integers (64-bit)</a:t>
              </a:r>
              <a:endParaRPr lang="en-US" dirty="0"/>
            </a:p>
          </p:txBody>
        </p:sp>
        <p:sp>
          <p:nvSpPr>
            <p:cNvPr id="71" name="TextBox 70"/>
            <p:cNvSpPr txBox="1"/>
            <p:nvPr/>
          </p:nvSpPr>
          <p:spPr>
            <a:xfrm>
              <a:off x="4687215" y="4652462"/>
              <a:ext cx="1886927" cy="369332"/>
            </a:xfrm>
            <a:prstGeom prst="rect">
              <a:avLst/>
            </a:prstGeom>
            <a:noFill/>
          </p:spPr>
          <p:txBody>
            <a:bodyPr wrap="none" rtlCol="0">
              <a:spAutoFit/>
            </a:bodyPr>
            <a:lstStyle/>
            <a:p>
              <a:r>
                <a:rPr lang="en-US" dirty="0"/>
                <a:t>1</a:t>
              </a:r>
              <a:r>
                <a:rPr lang="en-US" dirty="0" smtClean="0"/>
                <a:t> integer (128-bit)</a:t>
              </a:r>
              <a:endParaRPr lang="en-US" dirty="0"/>
            </a:p>
          </p:txBody>
        </p:sp>
        <p:sp>
          <p:nvSpPr>
            <p:cNvPr id="72" name="Right Brace 71"/>
            <p:cNvSpPr/>
            <p:nvPr/>
          </p:nvSpPr>
          <p:spPr>
            <a:xfrm>
              <a:off x="7029920" y="2130303"/>
              <a:ext cx="268835" cy="2873302"/>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p:cNvSpPr txBox="1"/>
            <p:nvPr/>
          </p:nvSpPr>
          <p:spPr>
            <a:xfrm>
              <a:off x="7337160" y="3390595"/>
              <a:ext cx="696024" cy="369332"/>
            </a:xfrm>
            <a:prstGeom prst="rect">
              <a:avLst/>
            </a:prstGeom>
            <a:noFill/>
          </p:spPr>
          <p:txBody>
            <a:bodyPr wrap="none" rtlCol="0">
              <a:spAutoFit/>
            </a:bodyPr>
            <a:lstStyle/>
            <a:p>
              <a:r>
                <a:rPr lang="en-US" b="1" dirty="0" smtClean="0">
                  <a:solidFill>
                    <a:srgbClr val="002060"/>
                  </a:solidFill>
                </a:rPr>
                <a:t>SSE-2</a:t>
              </a:r>
              <a:endParaRPr lang="en-US" b="1" dirty="0">
                <a:solidFill>
                  <a:srgbClr val="002060"/>
                </a:solidFill>
              </a:endParaRPr>
            </a:p>
          </p:txBody>
        </p:sp>
      </p:grpSp>
      <p:grpSp>
        <p:nvGrpSpPr>
          <p:cNvPr id="13" name="Group 12"/>
          <p:cNvGrpSpPr/>
          <p:nvPr/>
        </p:nvGrpSpPr>
        <p:grpSpPr>
          <a:xfrm>
            <a:off x="178104" y="1186792"/>
            <a:ext cx="7855080" cy="611893"/>
            <a:chOff x="178104" y="1186792"/>
            <a:chExt cx="7855080" cy="611893"/>
          </a:xfrm>
        </p:grpSpPr>
        <p:sp>
          <p:nvSpPr>
            <p:cNvPr id="4" name="Rectangle 3"/>
            <p:cNvSpPr/>
            <p:nvPr/>
          </p:nvSpPr>
          <p:spPr>
            <a:xfrm>
              <a:off x="178934" y="1340412"/>
              <a:ext cx="1079066" cy="384050"/>
            </a:xfrm>
            <a:prstGeom prst="rect">
              <a:avLst/>
            </a:prstGeom>
            <a:gradFill flip="none" rotWithShape="1">
              <a:gsLst>
                <a:gs pos="0">
                  <a:srgbClr val="FF0000"/>
                </a:gs>
                <a:gs pos="39999">
                  <a:schemeClr val="accent6">
                    <a:lumMod val="75000"/>
                  </a:schemeClr>
                </a:gs>
                <a:gs pos="70000">
                  <a:schemeClr val="accent6">
                    <a:lumMod val="40000"/>
                    <a:lumOff val="60000"/>
                  </a:schemeClr>
                </a:gs>
                <a:gs pos="100000">
                  <a:srgbClr val="FFEBFA"/>
                </a:gs>
              </a:gsLst>
              <a:lin ang="2700000" scaled="1"/>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5" name="Rectangle 4"/>
            <p:cNvSpPr/>
            <p:nvPr/>
          </p:nvSpPr>
          <p:spPr>
            <a:xfrm>
              <a:off x="1257999" y="1340412"/>
              <a:ext cx="1113745" cy="384050"/>
            </a:xfrm>
            <a:prstGeom prst="rect">
              <a:avLst/>
            </a:prstGeom>
            <a:gradFill>
              <a:gsLst>
                <a:gs pos="0">
                  <a:srgbClr val="FF0000"/>
                </a:gs>
                <a:gs pos="39999">
                  <a:schemeClr val="accent6">
                    <a:lumMod val="75000"/>
                  </a:schemeClr>
                </a:gs>
                <a:gs pos="70000">
                  <a:schemeClr val="accent6">
                    <a:lumMod val="40000"/>
                    <a:lumOff val="60000"/>
                  </a:schemeClr>
                </a:gs>
                <a:gs pos="100000">
                  <a:srgbClr val="FFEBFA"/>
                </a:gs>
              </a:gsLst>
              <a:lin ang="2700000" scaled="1"/>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6" name="Rectangle 5"/>
            <p:cNvSpPr/>
            <p:nvPr/>
          </p:nvSpPr>
          <p:spPr>
            <a:xfrm>
              <a:off x="2371744" y="1340412"/>
              <a:ext cx="1079066" cy="384050"/>
            </a:xfrm>
            <a:prstGeom prst="rect">
              <a:avLst/>
            </a:prstGeom>
            <a:gradFill flip="none" rotWithShape="1">
              <a:gsLst>
                <a:gs pos="0">
                  <a:srgbClr val="FF0000"/>
                </a:gs>
                <a:gs pos="39999">
                  <a:schemeClr val="accent6">
                    <a:lumMod val="75000"/>
                  </a:schemeClr>
                </a:gs>
                <a:gs pos="70000">
                  <a:schemeClr val="accent6">
                    <a:lumMod val="40000"/>
                    <a:lumOff val="60000"/>
                  </a:schemeClr>
                </a:gs>
                <a:gs pos="100000">
                  <a:srgbClr val="FFEBFA"/>
                </a:gs>
              </a:gsLst>
              <a:lin ang="2700000" scaled="1"/>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7" name="Rectangle 6"/>
            <p:cNvSpPr/>
            <p:nvPr/>
          </p:nvSpPr>
          <p:spPr>
            <a:xfrm>
              <a:off x="3450810" y="1340412"/>
              <a:ext cx="1033824" cy="384050"/>
            </a:xfrm>
            <a:prstGeom prst="rect">
              <a:avLst/>
            </a:prstGeom>
            <a:gradFill>
              <a:gsLst>
                <a:gs pos="0">
                  <a:srgbClr val="FF0000"/>
                </a:gs>
                <a:gs pos="39999">
                  <a:schemeClr val="accent6">
                    <a:lumMod val="75000"/>
                  </a:schemeClr>
                </a:gs>
                <a:gs pos="70000">
                  <a:schemeClr val="accent6">
                    <a:lumMod val="40000"/>
                    <a:lumOff val="60000"/>
                  </a:schemeClr>
                </a:gs>
                <a:gs pos="100000">
                  <a:srgbClr val="FFEBFA"/>
                </a:gs>
              </a:gsLst>
              <a:lin ang="2700000" scaled="1"/>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65" name="TextBox 64"/>
            <p:cNvSpPr txBox="1"/>
            <p:nvPr/>
          </p:nvSpPr>
          <p:spPr>
            <a:xfrm>
              <a:off x="4687215" y="1347771"/>
              <a:ext cx="875048" cy="369332"/>
            </a:xfrm>
            <a:prstGeom prst="rect">
              <a:avLst/>
            </a:prstGeom>
            <a:noFill/>
          </p:spPr>
          <p:txBody>
            <a:bodyPr wrap="none" rtlCol="0">
              <a:spAutoFit/>
            </a:bodyPr>
            <a:lstStyle/>
            <a:p>
              <a:r>
                <a:rPr lang="en-US" dirty="0" smtClean="0"/>
                <a:t>4 floats</a:t>
              </a:r>
              <a:endParaRPr lang="en-US" dirty="0"/>
            </a:p>
          </p:txBody>
        </p:sp>
        <p:sp>
          <p:nvSpPr>
            <p:cNvPr id="78" name="Right Brace 77"/>
            <p:cNvSpPr/>
            <p:nvPr/>
          </p:nvSpPr>
          <p:spPr>
            <a:xfrm>
              <a:off x="7029920" y="1266188"/>
              <a:ext cx="268835" cy="532497"/>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TextBox 78"/>
            <p:cNvSpPr txBox="1"/>
            <p:nvPr/>
          </p:nvSpPr>
          <p:spPr>
            <a:xfrm>
              <a:off x="7337160" y="1347770"/>
              <a:ext cx="696024" cy="369332"/>
            </a:xfrm>
            <a:prstGeom prst="rect">
              <a:avLst/>
            </a:prstGeom>
            <a:noFill/>
          </p:spPr>
          <p:txBody>
            <a:bodyPr wrap="none" rtlCol="0">
              <a:spAutoFit/>
            </a:bodyPr>
            <a:lstStyle/>
            <a:p>
              <a:r>
                <a:rPr lang="en-US" b="1" dirty="0" smtClean="0">
                  <a:solidFill>
                    <a:srgbClr val="002060"/>
                  </a:solidFill>
                </a:rPr>
                <a:t>SSE-1</a:t>
              </a:r>
              <a:endParaRPr lang="en-US" b="1" dirty="0">
                <a:solidFill>
                  <a:srgbClr val="002060"/>
                </a:solidFill>
              </a:endParaRPr>
            </a:p>
          </p:txBody>
        </p:sp>
        <p:cxnSp>
          <p:nvCxnSpPr>
            <p:cNvPr id="8" name="Straight Arrow Connector 7"/>
            <p:cNvCxnSpPr/>
            <p:nvPr/>
          </p:nvCxnSpPr>
          <p:spPr>
            <a:xfrm flipH="1">
              <a:off x="178104" y="1186792"/>
              <a:ext cx="4306423"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533194" y="855865"/>
            <a:ext cx="1694631" cy="369332"/>
          </a:xfrm>
          <a:prstGeom prst="rect">
            <a:avLst/>
          </a:prstGeom>
          <a:noFill/>
        </p:spPr>
        <p:txBody>
          <a:bodyPr wrap="none" rtlCol="0">
            <a:spAutoFit/>
          </a:bodyPr>
          <a:lstStyle/>
          <a:p>
            <a:r>
              <a:rPr lang="en-US" dirty="0" smtClean="0"/>
              <a:t>128 bits register</a:t>
            </a:r>
            <a:endParaRPr lang="en-US" dirty="0"/>
          </a:p>
        </p:txBody>
      </p:sp>
      <p:grpSp>
        <p:nvGrpSpPr>
          <p:cNvPr id="14" name="Group 13"/>
          <p:cNvGrpSpPr/>
          <p:nvPr/>
        </p:nvGrpSpPr>
        <p:grpSpPr>
          <a:xfrm>
            <a:off x="155425" y="5021794"/>
            <a:ext cx="8658204" cy="1810533"/>
            <a:chOff x="155425" y="5021794"/>
            <a:chExt cx="8658204" cy="1810533"/>
          </a:xfrm>
        </p:grpSpPr>
        <p:grpSp>
          <p:nvGrpSpPr>
            <p:cNvPr id="11" name="Group 10"/>
            <p:cNvGrpSpPr/>
            <p:nvPr/>
          </p:nvGrpSpPr>
          <p:grpSpPr>
            <a:xfrm>
              <a:off x="155425" y="5464465"/>
              <a:ext cx="8658204" cy="1367862"/>
              <a:chOff x="155425" y="5464465"/>
              <a:chExt cx="8658204" cy="1367862"/>
            </a:xfrm>
          </p:grpSpPr>
          <p:sp>
            <p:nvSpPr>
              <p:cNvPr id="74" name="Rectangle 73"/>
              <p:cNvSpPr/>
              <p:nvPr/>
            </p:nvSpPr>
            <p:spPr>
              <a:xfrm>
                <a:off x="178934" y="5464465"/>
                <a:ext cx="2193640" cy="384050"/>
              </a:xfrm>
              <a:prstGeom prst="rect">
                <a:avLst/>
              </a:prstGeom>
              <a:gradFill flip="none" rotWithShape="1">
                <a:gsLst>
                  <a:gs pos="0">
                    <a:srgbClr val="FF0000"/>
                  </a:gs>
                  <a:gs pos="39999">
                    <a:schemeClr val="accent6">
                      <a:lumMod val="75000"/>
                    </a:schemeClr>
                  </a:gs>
                  <a:gs pos="70000">
                    <a:schemeClr val="accent6">
                      <a:lumMod val="40000"/>
                      <a:lumOff val="60000"/>
                    </a:schemeClr>
                  </a:gs>
                  <a:gs pos="100000">
                    <a:srgbClr val="FFEBFA"/>
                  </a:gs>
                </a:gsLst>
                <a:lin ang="2700000" scaled="1"/>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75" name="Rectangle 74"/>
              <p:cNvSpPr/>
              <p:nvPr/>
            </p:nvSpPr>
            <p:spPr>
              <a:xfrm>
                <a:off x="2372574" y="5464465"/>
                <a:ext cx="2123446" cy="384050"/>
              </a:xfrm>
              <a:prstGeom prst="rect">
                <a:avLst/>
              </a:prstGeom>
              <a:gradFill>
                <a:gsLst>
                  <a:gs pos="0">
                    <a:srgbClr val="FF0000"/>
                  </a:gs>
                  <a:gs pos="39999">
                    <a:schemeClr val="accent6">
                      <a:lumMod val="75000"/>
                    </a:schemeClr>
                  </a:gs>
                  <a:gs pos="70000">
                    <a:schemeClr val="accent6">
                      <a:lumMod val="40000"/>
                      <a:lumOff val="60000"/>
                    </a:schemeClr>
                  </a:gs>
                  <a:gs pos="100000">
                    <a:srgbClr val="FFEBFA"/>
                  </a:gs>
                </a:gsLst>
                <a:lin ang="2700000" scaled="1"/>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76" name="Rectangle 75"/>
              <p:cNvSpPr/>
              <p:nvPr/>
            </p:nvSpPr>
            <p:spPr>
              <a:xfrm>
                <a:off x="4494295" y="5464465"/>
                <a:ext cx="2193640" cy="384050"/>
              </a:xfrm>
              <a:prstGeom prst="rect">
                <a:avLst/>
              </a:prstGeom>
              <a:gradFill flip="none" rotWithShape="1">
                <a:gsLst>
                  <a:gs pos="0">
                    <a:srgbClr val="FF0000"/>
                  </a:gs>
                  <a:gs pos="39999">
                    <a:schemeClr val="accent6">
                      <a:lumMod val="75000"/>
                    </a:schemeClr>
                  </a:gs>
                  <a:gs pos="70000">
                    <a:schemeClr val="accent6">
                      <a:lumMod val="40000"/>
                      <a:lumOff val="60000"/>
                    </a:schemeClr>
                  </a:gs>
                  <a:gs pos="100000">
                    <a:srgbClr val="FFEBFA"/>
                  </a:gs>
                </a:gsLst>
                <a:lin ang="2700000" scaled="1"/>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77" name="Rectangle 76"/>
              <p:cNvSpPr/>
              <p:nvPr/>
            </p:nvSpPr>
            <p:spPr>
              <a:xfrm>
                <a:off x="6687935" y="5464465"/>
                <a:ext cx="2123446" cy="384050"/>
              </a:xfrm>
              <a:prstGeom prst="rect">
                <a:avLst/>
              </a:prstGeom>
              <a:gradFill>
                <a:gsLst>
                  <a:gs pos="0">
                    <a:srgbClr val="FF0000"/>
                  </a:gs>
                  <a:gs pos="39999">
                    <a:schemeClr val="accent6">
                      <a:lumMod val="75000"/>
                    </a:schemeClr>
                  </a:gs>
                  <a:gs pos="70000">
                    <a:schemeClr val="accent6">
                      <a:lumMod val="40000"/>
                      <a:lumOff val="60000"/>
                    </a:schemeClr>
                  </a:gs>
                  <a:gs pos="100000">
                    <a:srgbClr val="FFEBFA"/>
                  </a:gs>
                </a:gsLst>
                <a:lin ang="2700000" scaled="1"/>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4" name="Rectangle 83"/>
              <p:cNvSpPr/>
              <p:nvPr/>
            </p:nvSpPr>
            <p:spPr>
              <a:xfrm>
                <a:off x="178934" y="5963730"/>
                <a:ext cx="1079066" cy="384050"/>
              </a:xfrm>
              <a:prstGeom prst="rect">
                <a:avLst/>
              </a:prstGeom>
              <a:gradFill flip="none" rotWithShape="1">
                <a:gsLst>
                  <a:gs pos="0">
                    <a:srgbClr val="FF0000"/>
                  </a:gs>
                  <a:gs pos="39999">
                    <a:schemeClr val="accent6">
                      <a:lumMod val="75000"/>
                    </a:schemeClr>
                  </a:gs>
                  <a:gs pos="70000">
                    <a:schemeClr val="accent6">
                      <a:lumMod val="40000"/>
                      <a:lumOff val="60000"/>
                    </a:schemeClr>
                  </a:gs>
                  <a:gs pos="100000">
                    <a:srgbClr val="FFEBFA"/>
                  </a:gs>
                </a:gsLst>
                <a:lin ang="2700000" scaled="1"/>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5" name="Rectangle 84"/>
              <p:cNvSpPr/>
              <p:nvPr/>
            </p:nvSpPr>
            <p:spPr>
              <a:xfrm>
                <a:off x="1257999" y="5963730"/>
                <a:ext cx="1113745" cy="384050"/>
              </a:xfrm>
              <a:prstGeom prst="rect">
                <a:avLst/>
              </a:prstGeom>
              <a:gradFill>
                <a:gsLst>
                  <a:gs pos="0">
                    <a:srgbClr val="FF0000"/>
                  </a:gs>
                  <a:gs pos="39999">
                    <a:schemeClr val="accent6">
                      <a:lumMod val="75000"/>
                    </a:schemeClr>
                  </a:gs>
                  <a:gs pos="70000">
                    <a:schemeClr val="accent6">
                      <a:lumMod val="40000"/>
                      <a:lumOff val="60000"/>
                    </a:schemeClr>
                  </a:gs>
                  <a:gs pos="100000">
                    <a:srgbClr val="FFEBFA"/>
                  </a:gs>
                </a:gsLst>
                <a:lin ang="2700000" scaled="1"/>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6" name="Rectangle 85"/>
              <p:cNvSpPr/>
              <p:nvPr/>
            </p:nvSpPr>
            <p:spPr>
              <a:xfrm>
                <a:off x="2371744" y="5963730"/>
                <a:ext cx="1079066" cy="384050"/>
              </a:xfrm>
              <a:prstGeom prst="rect">
                <a:avLst/>
              </a:prstGeom>
              <a:gradFill flip="none" rotWithShape="1">
                <a:gsLst>
                  <a:gs pos="0">
                    <a:srgbClr val="FF0000"/>
                  </a:gs>
                  <a:gs pos="39999">
                    <a:schemeClr val="accent6">
                      <a:lumMod val="75000"/>
                    </a:schemeClr>
                  </a:gs>
                  <a:gs pos="70000">
                    <a:schemeClr val="accent6">
                      <a:lumMod val="40000"/>
                      <a:lumOff val="60000"/>
                    </a:schemeClr>
                  </a:gs>
                  <a:gs pos="100000">
                    <a:srgbClr val="FFEBFA"/>
                  </a:gs>
                </a:gsLst>
                <a:lin ang="2700000" scaled="1"/>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7" name="Rectangle 86"/>
              <p:cNvSpPr/>
              <p:nvPr/>
            </p:nvSpPr>
            <p:spPr>
              <a:xfrm>
                <a:off x="3450810" y="5963730"/>
                <a:ext cx="1033824" cy="384050"/>
              </a:xfrm>
              <a:prstGeom prst="rect">
                <a:avLst/>
              </a:prstGeom>
              <a:gradFill>
                <a:gsLst>
                  <a:gs pos="0">
                    <a:srgbClr val="FF0000"/>
                  </a:gs>
                  <a:gs pos="39999">
                    <a:schemeClr val="accent6">
                      <a:lumMod val="75000"/>
                    </a:schemeClr>
                  </a:gs>
                  <a:gs pos="70000">
                    <a:schemeClr val="accent6">
                      <a:lumMod val="40000"/>
                      <a:lumOff val="60000"/>
                    </a:schemeClr>
                  </a:gs>
                  <a:gs pos="100000">
                    <a:srgbClr val="FFEBFA"/>
                  </a:gs>
                </a:gsLst>
                <a:lin ang="2700000" scaled="1"/>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8" name="Rectangle 87"/>
              <p:cNvSpPr/>
              <p:nvPr/>
            </p:nvSpPr>
            <p:spPr>
              <a:xfrm>
                <a:off x="4494295" y="5963730"/>
                <a:ext cx="1079066" cy="384050"/>
              </a:xfrm>
              <a:prstGeom prst="rect">
                <a:avLst/>
              </a:prstGeom>
              <a:gradFill flip="none" rotWithShape="1">
                <a:gsLst>
                  <a:gs pos="0">
                    <a:srgbClr val="FF0000"/>
                  </a:gs>
                  <a:gs pos="39999">
                    <a:schemeClr val="accent6">
                      <a:lumMod val="75000"/>
                    </a:schemeClr>
                  </a:gs>
                  <a:gs pos="70000">
                    <a:schemeClr val="accent6">
                      <a:lumMod val="40000"/>
                      <a:lumOff val="60000"/>
                    </a:schemeClr>
                  </a:gs>
                  <a:gs pos="100000">
                    <a:srgbClr val="FFEBFA"/>
                  </a:gs>
                </a:gsLst>
                <a:lin ang="2700000" scaled="1"/>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9" name="Rectangle 88"/>
              <p:cNvSpPr/>
              <p:nvPr/>
            </p:nvSpPr>
            <p:spPr>
              <a:xfrm>
                <a:off x="5573360" y="5963730"/>
                <a:ext cx="1113745" cy="384050"/>
              </a:xfrm>
              <a:prstGeom prst="rect">
                <a:avLst/>
              </a:prstGeom>
              <a:gradFill>
                <a:gsLst>
                  <a:gs pos="0">
                    <a:srgbClr val="FF0000"/>
                  </a:gs>
                  <a:gs pos="39999">
                    <a:schemeClr val="accent6">
                      <a:lumMod val="75000"/>
                    </a:schemeClr>
                  </a:gs>
                  <a:gs pos="70000">
                    <a:schemeClr val="accent6">
                      <a:lumMod val="40000"/>
                      <a:lumOff val="60000"/>
                    </a:schemeClr>
                  </a:gs>
                  <a:gs pos="100000">
                    <a:srgbClr val="FFEBFA"/>
                  </a:gs>
                </a:gsLst>
                <a:lin ang="2700000" scaled="1"/>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90" name="Rectangle 89"/>
              <p:cNvSpPr/>
              <p:nvPr/>
            </p:nvSpPr>
            <p:spPr>
              <a:xfrm>
                <a:off x="6687105" y="5963730"/>
                <a:ext cx="1079066" cy="384050"/>
              </a:xfrm>
              <a:prstGeom prst="rect">
                <a:avLst/>
              </a:prstGeom>
              <a:gradFill flip="none" rotWithShape="1">
                <a:gsLst>
                  <a:gs pos="0">
                    <a:srgbClr val="FF0000"/>
                  </a:gs>
                  <a:gs pos="39999">
                    <a:schemeClr val="accent6">
                      <a:lumMod val="75000"/>
                    </a:schemeClr>
                  </a:gs>
                  <a:gs pos="70000">
                    <a:schemeClr val="accent6">
                      <a:lumMod val="40000"/>
                      <a:lumOff val="60000"/>
                    </a:schemeClr>
                  </a:gs>
                  <a:gs pos="100000">
                    <a:srgbClr val="FFEBFA"/>
                  </a:gs>
                </a:gsLst>
                <a:lin ang="2700000" scaled="1"/>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91" name="Rectangle 90"/>
              <p:cNvSpPr/>
              <p:nvPr/>
            </p:nvSpPr>
            <p:spPr>
              <a:xfrm>
                <a:off x="7766171" y="5963730"/>
                <a:ext cx="1033824" cy="384050"/>
              </a:xfrm>
              <a:prstGeom prst="rect">
                <a:avLst/>
              </a:prstGeom>
              <a:gradFill>
                <a:gsLst>
                  <a:gs pos="0">
                    <a:srgbClr val="FF0000"/>
                  </a:gs>
                  <a:gs pos="39999">
                    <a:schemeClr val="accent6">
                      <a:lumMod val="75000"/>
                    </a:schemeClr>
                  </a:gs>
                  <a:gs pos="70000">
                    <a:schemeClr val="accent6">
                      <a:lumMod val="40000"/>
                      <a:lumOff val="60000"/>
                    </a:schemeClr>
                  </a:gs>
                  <a:gs pos="100000">
                    <a:srgbClr val="FFEBFA"/>
                  </a:gs>
                </a:gsLst>
                <a:lin ang="2700000" scaled="1"/>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92" name="TextBox 91"/>
              <p:cNvSpPr txBox="1"/>
              <p:nvPr/>
            </p:nvSpPr>
            <p:spPr>
              <a:xfrm>
                <a:off x="155425" y="6462995"/>
                <a:ext cx="8658204" cy="369332"/>
              </a:xfrm>
              <a:prstGeom prst="rect">
                <a:avLst/>
              </a:prstGeom>
              <a:noFill/>
            </p:spPr>
            <p:txBody>
              <a:bodyPr wrap="none" rtlCol="0">
                <a:spAutoFit/>
              </a:bodyPr>
              <a:lstStyle/>
              <a:p>
                <a:r>
                  <a:rPr lang="en-US" b="1" dirty="0" smtClean="0">
                    <a:solidFill>
                      <a:srgbClr val="002060"/>
                    </a:solidFill>
                  </a:rPr>
                  <a:t>AVX registers</a:t>
                </a:r>
                <a:r>
                  <a:rPr lang="en-US" dirty="0" smtClean="0"/>
                  <a:t>: 4 doubles or 8 floats,  AVX-2 will introduce integer operations as well (2013)</a:t>
                </a:r>
                <a:endParaRPr lang="en-US" dirty="0"/>
              </a:p>
            </p:txBody>
          </p:sp>
        </p:grpSp>
        <p:cxnSp>
          <p:nvCxnSpPr>
            <p:cNvPr id="80" name="Straight Arrow Connector 79"/>
            <p:cNvCxnSpPr/>
            <p:nvPr/>
          </p:nvCxnSpPr>
          <p:spPr>
            <a:xfrm flipH="1">
              <a:off x="168509" y="5342852"/>
              <a:ext cx="8631486"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730647" y="5021794"/>
              <a:ext cx="1694631" cy="369332"/>
            </a:xfrm>
            <a:prstGeom prst="rect">
              <a:avLst/>
            </a:prstGeom>
            <a:noFill/>
          </p:spPr>
          <p:txBody>
            <a:bodyPr wrap="none" rtlCol="0">
              <a:spAutoFit/>
            </a:bodyPr>
            <a:lstStyle/>
            <a:p>
              <a:r>
                <a:rPr lang="en-US" dirty="0" smtClean="0"/>
                <a:t>256 bits register</a:t>
              </a:r>
              <a:endParaRPr lang="en-US" dirty="0"/>
            </a:p>
          </p:txBody>
        </p:sp>
      </p:grpSp>
    </p:spTree>
    <p:extLst>
      <p:ext uri="{BB962C8B-B14F-4D97-AF65-F5344CB8AC3E}">
        <p14:creationId xmlns:p14="http://schemas.microsoft.com/office/powerpoint/2010/main" val="308376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802845" y="3704607"/>
            <a:ext cx="3769155" cy="28351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Flynn’s taxonomy</a:t>
            </a:r>
            <a:endParaRPr lang="en-US" dirty="0"/>
          </a:p>
        </p:txBody>
      </p:sp>
      <p:grpSp>
        <p:nvGrpSpPr>
          <p:cNvPr id="55" name="Group 54"/>
          <p:cNvGrpSpPr/>
          <p:nvPr/>
        </p:nvGrpSpPr>
        <p:grpSpPr>
          <a:xfrm>
            <a:off x="1211831" y="3868559"/>
            <a:ext cx="2631168" cy="2197799"/>
            <a:chOff x="1211831" y="3868559"/>
            <a:chExt cx="2631168" cy="2197799"/>
          </a:xfrm>
        </p:grpSpPr>
        <p:sp>
          <p:nvSpPr>
            <p:cNvPr id="21" name="Rectangle 20"/>
            <p:cNvSpPr/>
            <p:nvPr/>
          </p:nvSpPr>
          <p:spPr>
            <a:xfrm>
              <a:off x="1937160" y="3868559"/>
              <a:ext cx="1905839" cy="344880"/>
            </a:xfrm>
            <a:prstGeom prst="rect">
              <a:avLst/>
            </a:prstGeom>
            <a:solidFill>
              <a:srgbClr val="FFFF00"/>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Instruction pool</a:t>
              </a:r>
            </a:p>
          </p:txBody>
        </p:sp>
        <p:sp>
          <p:nvSpPr>
            <p:cNvPr id="22" name="Rectangle 21"/>
            <p:cNvSpPr/>
            <p:nvPr/>
          </p:nvSpPr>
          <p:spPr>
            <a:xfrm rot="5400000">
              <a:off x="548711" y="5054759"/>
              <a:ext cx="1674719" cy="34848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Data pool</a:t>
              </a:r>
            </a:p>
          </p:txBody>
        </p:sp>
        <p:sp>
          <p:nvSpPr>
            <p:cNvPr id="23" name="Rectangle 22"/>
            <p:cNvSpPr/>
            <p:nvPr/>
          </p:nvSpPr>
          <p:spPr>
            <a:xfrm>
              <a:off x="2670119" y="4733279"/>
              <a:ext cx="406440" cy="402480"/>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24" name="Straight Connector 23"/>
            <p:cNvSpPr/>
            <p:nvPr/>
          </p:nvSpPr>
          <p:spPr>
            <a:xfrm>
              <a:off x="1572119" y="5477399"/>
              <a:ext cx="109800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5" name="Straight Connector 24"/>
            <p:cNvSpPr/>
            <p:nvPr/>
          </p:nvSpPr>
          <p:spPr>
            <a:xfrm flipH="1">
              <a:off x="3505679" y="4213439"/>
              <a:ext cx="8641" cy="131184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6" name="Rectangle 25"/>
            <p:cNvSpPr/>
            <p:nvPr/>
          </p:nvSpPr>
          <p:spPr>
            <a:xfrm>
              <a:off x="2670119" y="5282639"/>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27" name="Straight Connector 26"/>
            <p:cNvSpPr/>
            <p:nvPr/>
          </p:nvSpPr>
          <p:spPr>
            <a:xfrm>
              <a:off x="1572479" y="4928040"/>
              <a:ext cx="109800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8" name="Straight Connector 27"/>
            <p:cNvSpPr/>
            <p:nvPr/>
          </p:nvSpPr>
          <p:spPr>
            <a:xfrm flipH="1" flipV="1">
              <a:off x="3076559" y="5513760"/>
              <a:ext cx="429120" cy="11519"/>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9" name="Straight Connector 28"/>
            <p:cNvSpPr/>
            <p:nvPr/>
          </p:nvSpPr>
          <p:spPr>
            <a:xfrm flipH="1">
              <a:off x="3076559" y="4915800"/>
              <a:ext cx="42912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grpSp>
      <p:grpSp>
        <p:nvGrpSpPr>
          <p:cNvPr id="54" name="Group 53"/>
          <p:cNvGrpSpPr/>
          <p:nvPr/>
        </p:nvGrpSpPr>
        <p:grpSpPr>
          <a:xfrm>
            <a:off x="1222498" y="1326600"/>
            <a:ext cx="2620501" cy="2479678"/>
            <a:chOff x="1222498" y="1326600"/>
            <a:chExt cx="2620501" cy="2479678"/>
          </a:xfrm>
        </p:grpSpPr>
        <p:sp>
          <p:nvSpPr>
            <p:cNvPr id="5" name="Rectangle 4"/>
            <p:cNvSpPr/>
            <p:nvPr/>
          </p:nvSpPr>
          <p:spPr>
            <a:xfrm>
              <a:off x="1937160" y="1326600"/>
              <a:ext cx="1905839" cy="344880"/>
            </a:xfrm>
            <a:prstGeom prst="rect">
              <a:avLst/>
            </a:prstGeom>
            <a:solidFill>
              <a:srgbClr val="FFFF00"/>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Instruction pool</a:t>
              </a:r>
            </a:p>
          </p:txBody>
        </p:sp>
        <p:sp>
          <p:nvSpPr>
            <p:cNvPr id="6" name="Rectangle 5"/>
            <p:cNvSpPr/>
            <p:nvPr/>
          </p:nvSpPr>
          <p:spPr>
            <a:xfrm rot="5400000">
              <a:off x="559378" y="2487238"/>
              <a:ext cx="1674719" cy="34848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Data pool</a:t>
              </a:r>
            </a:p>
          </p:txBody>
        </p:sp>
        <p:sp>
          <p:nvSpPr>
            <p:cNvPr id="7" name="Rectangle 6"/>
            <p:cNvSpPr/>
            <p:nvPr/>
          </p:nvSpPr>
          <p:spPr>
            <a:xfrm>
              <a:off x="2670119" y="2465999"/>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8" name="Straight Connector 7"/>
            <p:cNvSpPr/>
            <p:nvPr/>
          </p:nvSpPr>
          <p:spPr>
            <a:xfrm>
              <a:off x="1572119" y="2660760"/>
              <a:ext cx="109800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9" name="Straight Connector 8"/>
            <p:cNvSpPr/>
            <p:nvPr/>
          </p:nvSpPr>
          <p:spPr>
            <a:xfrm>
              <a:off x="2890079" y="1671479"/>
              <a:ext cx="0" cy="79488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50" name="TextBox 49"/>
            <p:cNvSpPr txBox="1"/>
            <p:nvPr/>
          </p:nvSpPr>
          <p:spPr>
            <a:xfrm>
              <a:off x="2504880" y="3167279"/>
              <a:ext cx="709560" cy="63899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1" i="0" u="none" strike="noStrike" baseline="0" dirty="0">
                  <a:ln>
                    <a:noFill/>
                  </a:ln>
                  <a:solidFill>
                    <a:srgbClr val="000000"/>
                  </a:solidFill>
                  <a:latin typeface="Arial" pitchFamily="18"/>
                  <a:ea typeface="DejaVu Sans" pitchFamily="2"/>
                  <a:cs typeface="Lohit Hindi" pitchFamily="2"/>
                </a:rPr>
                <a:t>SISD</a:t>
              </a:r>
            </a:p>
          </p:txBody>
        </p:sp>
      </p:grpSp>
      <p:grpSp>
        <p:nvGrpSpPr>
          <p:cNvPr id="57" name="Group 56"/>
          <p:cNvGrpSpPr/>
          <p:nvPr/>
        </p:nvGrpSpPr>
        <p:grpSpPr>
          <a:xfrm>
            <a:off x="5421599" y="1326959"/>
            <a:ext cx="2619359" cy="2479679"/>
            <a:chOff x="5421599" y="1326959"/>
            <a:chExt cx="2619359" cy="2479679"/>
          </a:xfrm>
        </p:grpSpPr>
        <p:sp>
          <p:nvSpPr>
            <p:cNvPr id="10" name="Rectangle 9"/>
            <p:cNvSpPr/>
            <p:nvPr/>
          </p:nvSpPr>
          <p:spPr>
            <a:xfrm>
              <a:off x="6135119" y="1326959"/>
              <a:ext cx="1905839" cy="344880"/>
            </a:xfrm>
            <a:prstGeom prst="rect">
              <a:avLst/>
            </a:prstGeom>
            <a:solidFill>
              <a:srgbClr val="FFFF00"/>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Instruction pool</a:t>
              </a:r>
            </a:p>
          </p:txBody>
        </p:sp>
        <p:sp>
          <p:nvSpPr>
            <p:cNvPr id="11" name="Rectangle 10"/>
            <p:cNvSpPr/>
            <p:nvPr/>
          </p:nvSpPr>
          <p:spPr>
            <a:xfrm rot="5400000">
              <a:off x="4758479" y="2487239"/>
              <a:ext cx="1674719" cy="34848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Data pool</a:t>
              </a:r>
            </a:p>
          </p:txBody>
        </p:sp>
        <p:sp>
          <p:nvSpPr>
            <p:cNvPr id="12" name="Rectangle 11"/>
            <p:cNvSpPr/>
            <p:nvPr/>
          </p:nvSpPr>
          <p:spPr>
            <a:xfrm>
              <a:off x="7423200" y="2466359"/>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13" name="Straight Connector 12"/>
            <p:cNvSpPr/>
            <p:nvPr/>
          </p:nvSpPr>
          <p:spPr>
            <a:xfrm>
              <a:off x="5770079" y="2661119"/>
              <a:ext cx="82044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4" name="Straight Connector 13"/>
            <p:cNvSpPr/>
            <p:nvPr/>
          </p:nvSpPr>
          <p:spPr>
            <a:xfrm>
              <a:off x="6810479" y="1671839"/>
              <a:ext cx="0" cy="79488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5" name="Rectangle 14"/>
            <p:cNvSpPr/>
            <p:nvPr/>
          </p:nvSpPr>
          <p:spPr>
            <a:xfrm>
              <a:off x="6590520" y="2466359"/>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16" name="Straight Connector 15"/>
            <p:cNvSpPr/>
            <p:nvPr/>
          </p:nvSpPr>
          <p:spPr>
            <a:xfrm>
              <a:off x="7608240" y="1671839"/>
              <a:ext cx="0" cy="79488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7" name="Straight Connector 16"/>
            <p:cNvSpPr/>
            <p:nvPr/>
          </p:nvSpPr>
          <p:spPr>
            <a:xfrm>
              <a:off x="7189199" y="2637719"/>
              <a:ext cx="23400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8" name="Straight Connector 17"/>
            <p:cNvSpPr/>
            <p:nvPr/>
          </p:nvSpPr>
          <p:spPr>
            <a:xfrm flipV="1">
              <a:off x="6259679" y="2247119"/>
              <a:ext cx="0" cy="41436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9" name="Straight Connector 18"/>
            <p:cNvSpPr/>
            <p:nvPr/>
          </p:nvSpPr>
          <p:spPr>
            <a:xfrm flipV="1">
              <a:off x="7189199" y="2247119"/>
              <a:ext cx="0" cy="39096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0" name="Straight Connector 19"/>
            <p:cNvSpPr/>
            <p:nvPr/>
          </p:nvSpPr>
          <p:spPr>
            <a:xfrm flipH="1">
              <a:off x="6259679" y="2247119"/>
              <a:ext cx="929520" cy="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51" name="TextBox 50"/>
            <p:cNvSpPr txBox="1"/>
            <p:nvPr/>
          </p:nvSpPr>
          <p:spPr>
            <a:xfrm>
              <a:off x="6737760" y="3167639"/>
              <a:ext cx="750599" cy="63899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1" i="0" u="none" strike="noStrike" baseline="0" dirty="0">
                  <a:ln>
                    <a:noFill/>
                  </a:ln>
                  <a:solidFill>
                    <a:srgbClr val="000000"/>
                  </a:solidFill>
                  <a:latin typeface="Arial" pitchFamily="18"/>
                  <a:ea typeface="DejaVu Sans" pitchFamily="2"/>
                  <a:cs typeface="Lohit Hindi" pitchFamily="2"/>
                </a:rPr>
                <a:t>MISD</a:t>
              </a:r>
            </a:p>
          </p:txBody>
        </p:sp>
      </p:grpSp>
      <p:grpSp>
        <p:nvGrpSpPr>
          <p:cNvPr id="58" name="Group 57"/>
          <p:cNvGrpSpPr/>
          <p:nvPr/>
        </p:nvGrpSpPr>
        <p:grpSpPr>
          <a:xfrm>
            <a:off x="5421601" y="3868919"/>
            <a:ext cx="2619357" cy="2308320"/>
            <a:chOff x="5421601" y="3868919"/>
            <a:chExt cx="2619357" cy="2308320"/>
          </a:xfrm>
        </p:grpSpPr>
        <p:sp>
          <p:nvSpPr>
            <p:cNvPr id="30" name="Rectangle 29"/>
            <p:cNvSpPr/>
            <p:nvPr/>
          </p:nvSpPr>
          <p:spPr>
            <a:xfrm>
              <a:off x="6135119" y="3868919"/>
              <a:ext cx="1905839" cy="344880"/>
            </a:xfrm>
            <a:prstGeom prst="rect">
              <a:avLst/>
            </a:prstGeom>
            <a:solidFill>
              <a:srgbClr val="FFFF00"/>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Instruction pool</a:t>
              </a:r>
            </a:p>
          </p:txBody>
        </p:sp>
        <p:sp>
          <p:nvSpPr>
            <p:cNvPr id="31" name="Rectangle 30"/>
            <p:cNvSpPr/>
            <p:nvPr/>
          </p:nvSpPr>
          <p:spPr>
            <a:xfrm rot="5400000">
              <a:off x="4758481" y="4876920"/>
              <a:ext cx="1674719" cy="34848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Data pool</a:t>
              </a:r>
            </a:p>
          </p:txBody>
        </p:sp>
        <p:sp>
          <p:nvSpPr>
            <p:cNvPr id="32" name="Rectangle 31"/>
            <p:cNvSpPr/>
            <p:nvPr/>
          </p:nvSpPr>
          <p:spPr>
            <a:xfrm>
              <a:off x="6104879" y="4733639"/>
              <a:ext cx="406440" cy="402480"/>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33" name="Straight Connector 32"/>
            <p:cNvSpPr/>
            <p:nvPr/>
          </p:nvSpPr>
          <p:spPr>
            <a:xfrm>
              <a:off x="5770079" y="5479559"/>
              <a:ext cx="30384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4" name="Straight Connector 33"/>
            <p:cNvSpPr/>
            <p:nvPr/>
          </p:nvSpPr>
          <p:spPr>
            <a:xfrm flipH="1">
              <a:off x="6763679" y="4213800"/>
              <a:ext cx="12240" cy="129780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5" name="Rectangle 34"/>
            <p:cNvSpPr/>
            <p:nvPr/>
          </p:nvSpPr>
          <p:spPr>
            <a:xfrm>
              <a:off x="6104879" y="5283000"/>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36" name="Straight Connector 35"/>
            <p:cNvSpPr/>
            <p:nvPr/>
          </p:nvSpPr>
          <p:spPr>
            <a:xfrm>
              <a:off x="5770079" y="4928399"/>
              <a:ext cx="30348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7" name="Straight Connector 36"/>
            <p:cNvSpPr/>
            <p:nvPr/>
          </p:nvSpPr>
          <p:spPr>
            <a:xfrm flipH="1" flipV="1">
              <a:off x="6514199" y="5499719"/>
              <a:ext cx="249480" cy="11521"/>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8" name="Straight Connector 37"/>
            <p:cNvSpPr/>
            <p:nvPr/>
          </p:nvSpPr>
          <p:spPr>
            <a:xfrm flipH="1">
              <a:off x="6511319" y="4916160"/>
              <a:ext cx="26100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9" name="Rectangle 38"/>
            <p:cNvSpPr/>
            <p:nvPr/>
          </p:nvSpPr>
          <p:spPr>
            <a:xfrm>
              <a:off x="7110719" y="4733639"/>
              <a:ext cx="406800" cy="402480"/>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40" name="Straight Connector 39"/>
            <p:cNvSpPr/>
            <p:nvPr/>
          </p:nvSpPr>
          <p:spPr>
            <a:xfrm flipH="1">
              <a:off x="7773119" y="4213800"/>
              <a:ext cx="8641" cy="131184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1" name="Rectangle 40"/>
            <p:cNvSpPr/>
            <p:nvPr/>
          </p:nvSpPr>
          <p:spPr>
            <a:xfrm>
              <a:off x="7110719" y="5283000"/>
              <a:ext cx="40680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42" name="Straight Connector 41"/>
            <p:cNvSpPr/>
            <p:nvPr/>
          </p:nvSpPr>
          <p:spPr>
            <a:xfrm flipH="1">
              <a:off x="7514640" y="5491439"/>
              <a:ext cx="258479"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3" name="Straight Connector 42"/>
            <p:cNvSpPr/>
            <p:nvPr/>
          </p:nvSpPr>
          <p:spPr>
            <a:xfrm flipH="1">
              <a:off x="7526520" y="4916160"/>
              <a:ext cx="246599"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4" name="Straight Connector 43"/>
            <p:cNvSpPr/>
            <p:nvPr/>
          </p:nvSpPr>
          <p:spPr>
            <a:xfrm>
              <a:off x="6867360" y="4916160"/>
              <a:ext cx="246599"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5" name="Straight Connector 44"/>
            <p:cNvSpPr/>
            <p:nvPr/>
          </p:nvSpPr>
          <p:spPr>
            <a:xfrm>
              <a:off x="6867720" y="5499719"/>
              <a:ext cx="246599"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6" name="Straight Connector 45"/>
            <p:cNvSpPr/>
            <p:nvPr/>
          </p:nvSpPr>
          <p:spPr>
            <a:xfrm flipH="1">
              <a:off x="6864120" y="5225039"/>
              <a:ext cx="3600" cy="27468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7" name="Straight Connector 46"/>
            <p:cNvSpPr/>
            <p:nvPr/>
          </p:nvSpPr>
          <p:spPr>
            <a:xfrm flipH="1">
              <a:off x="6864120" y="4641480"/>
              <a:ext cx="3600" cy="27432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8" name="Straight Connector 47"/>
            <p:cNvSpPr/>
            <p:nvPr/>
          </p:nvSpPr>
          <p:spPr>
            <a:xfrm flipH="1">
              <a:off x="5770079" y="5229000"/>
              <a:ext cx="1094400" cy="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9" name="Straight Connector 48"/>
            <p:cNvSpPr/>
            <p:nvPr/>
          </p:nvSpPr>
          <p:spPr>
            <a:xfrm flipH="1">
              <a:off x="5770079" y="4645080"/>
              <a:ext cx="1094400" cy="0"/>
            </a:xfrm>
            <a:prstGeom prst="line">
              <a:avLst/>
            </a:prstGeom>
            <a:noFill/>
            <a:ln w="0">
              <a:solidFill>
                <a:srgbClr val="000000"/>
              </a:solidFill>
              <a:prstDash val="solid"/>
              <a:tailEnd type="non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52" name="TextBox 51"/>
            <p:cNvSpPr txBox="1"/>
            <p:nvPr/>
          </p:nvSpPr>
          <p:spPr>
            <a:xfrm>
              <a:off x="6738120" y="5812560"/>
              <a:ext cx="792000"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1" i="0" u="none" strike="noStrike" baseline="0">
                  <a:ln>
                    <a:noFill/>
                  </a:ln>
                  <a:solidFill>
                    <a:srgbClr val="000000"/>
                  </a:solidFill>
                  <a:latin typeface="Arial" pitchFamily="18"/>
                  <a:ea typeface="DejaVu Sans" pitchFamily="2"/>
                  <a:cs typeface="Lohit Hindi" pitchFamily="2"/>
                </a:rPr>
                <a:t>MIMD</a:t>
              </a:r>
            </a:p>
          </p:txBody>
        </p:sp>
      </p:grpSp>
      <p:sp>
        <p:nvSpPr>
          <p:cNvPr id="53" name="TextBox 52"/>
          <p:cNvSpPr txBox="1"/>
          <p:nvPr/>
        </p:nvSpPr>
        <p:spPr>
          <a:xfrm>
            <a:off x="2471039" y="5812920"/>
            <a:ext cx="750599" cy="63899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1" i="0" u="none" strike="noStrike" baseline="0" dirty="0">
                <a:ln>
                  <a:noFill/>
                </a:ln>
                <a:solidFill>
                  <a:srgbClr val="000000"/>
                </a:solidFill>
                <a:latin typeface="Arial" pitchFamily="18"/>
                <a:ea typeface="DejaVu Sans" pitchFamily="2"/>
                <a:cs typeface="Lohit Hindi" pitchFamily="2"/>
              </a:rPr>
              <a:t>SIMD</a:t>
            </a:r>
          </a:p>
        </p:txBody>
      </p:sp>
    </p:spTree>
    <p:extLst>
      <p:ext uri="{BB962C8B-B14F-4D97-AF65-F5344CB8AC3E}">
        <p14:creationId xmlns:p14="http://schemas.microsoft.com/office/powerpoint/2010/main" val="2407114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outline</a:t>
            </a:r>
            <a:endParaRPr lang="en-US" dirty="0"/>
          </a:p>
        </p:txBody>
      </p:sp>
      <p:sp>
        <p:nvSpPr>
          <p:cNvPr id="3" name="Content Placeholder 2"/>
          <p:cNvSpPr>
            <a:spLocks noGrp="1"/>
          </p:cNvSpPr>
          <p:nvPr>
            <p:ph idx="1"/>
          </p:nvPr>
        </p:nvSpPr>
        <p:spPr>
          <a:xfrm>
            <a:off x="457200" y="1278319"/>
            <a:ext cx="8229600" cy="5261485"/>
          </a:xfrm>
        </p:spPr>
        <p:txBody>
          <a:bodyPr>
            <a:normAutofit/>
          </a:bodyPr>
          <a:lstStyle/>
          <a:p>
            <a:r>
              <a:rPr lang="en-US" sz="2200" dirty="0" smtClean="0"/>
              <a:t>Classical von Neumann architecture</a:t>
            </a:r>
          </a:p>
          <a:p>
            <a:r>
              <a:rPr lang="en-US" sz="2200" dirty="0" smtClean="0">
                <a:solidFill>
                  <a:schemeClr val="bg1">
                    <a:lumMod val="75000"/>
                  </a:schemeClr>
                </a:solidFill>
              </a:rPr>
              <a:t>Modifications to von Neumann	</a:t>
            </a:r>
          </a:p>
          <a:p>
            <a:pPr lvl="1"/>
            <a:r>
              <a:rPr lang="en-US" dirty="0" smtClean="0">
                <a:solidFill>
                  <a:schemeClr val="bg1">
                    <a:lumMod val="75000"/>
                  </a:schemeClr>
                </a:solidFill>
              </a:rPr>
              <a:t>Caching</a:t>
            </a:r>
          </a:p>
          <a:p>
            <a:pPr lvl="1"/>
            <a:r>
              <a:rPr lang="en-US" dirty="0" smtClean="0">
                <a:solidFill>
                  <a:schemeClr val="bg1">
                    <a:lumMod val="75000"/>
                  </a:schemeClr>
                </a:solidFill>
              </a:rPr>
              <a:t>Parallelism in a single CPU core</a:t>
            </a:r>
          </a:p>
          <a:p>
            <a:pPr lvl="2"/>
            <a:r>
              <a:rPr lang="en-US" dirty="0" smtClean="0">
                <a:solidFill>
                  <a:schemeClr val="bg1">
                    <a:lumMod val="75000"/>
                  </a:schemeClr>
                </a:solidFill>
              </a:rPr>
              <a:t>Bit level parallelism</a:t>
            </a:r>
          </a:p>
          <a:p>
            <a:pPr lvl="2"/>
            <a:r>
              <a:rPr lang="en-US" dirty="0" smtClean="0">
                <a:solidFill>
                  <a:schemeClr val="bg1">
                    <a:lumMod val="75000"/>
                  </a:schemeClr>
                </a:solidFill>
              </a:rPr>
              <a:t>Instruction level parallelism</a:t>
            </a:r>
          </a:p>
          <a:p>
            <a:pPr lvl="3"/>
            <a:r>
              <a:rPr lang="en-US" dirty="0" smtClean="0">
                <a:solidFill>
                  <a:schemeClr val="bg1">
                    <a:lumMod val="75000"/>
                  </a:schemeClr>
                </a:solidFill>
              </a:rPr>
              <a:t>pipelining</a:t>
            </a:r>
          </a:p>
          <a:p>
            <a:pPr lvl="3"/>
            <a:r>
              <a:rPr lang="en-US" dirty="0" smtClean="0">
                <a:solidFill>
                  <a:schemeClr val="bg1">
                    <a:lumMod val="75000"/>
                  </a:schemeClr>
                </a:solidFill>
              </a:rPr>
              <a:t>superscalar architecture</a:t>
            </a:r>
          </a:p>
          <a:p>
            <a:pPr lvl="3"/>
            <a:r>
              <a:rPr lang="en-US" dirty="0" smtClean="0">
                <a:solidFill>
                  <a:schemeClr val="bg1">
                    <a:lumMod val="75000"/>
                  </a:schemeClr>
                </a:solidFill>
              </a:rPr>
              <a:t>SIMD instructions</a:t>
            </a:r>
          </a:p>
          <a:p>
            <a:r>
              <a:rPr lang="en-US" sz="2200" dirty="0" smtClean="0">
                <a:solidFill>
                  <a:schemeClr val="bg1">
                    <a:lumMod val="75000"/>
                  </a:schemeClr>
                </a:solidFill>
              </a:rPr>
              <a:t>Case study one: vector triad</a:t>
            </a:r>
          </a:p>
          <a:p>
            <a:r>
              <a:rPr lang="en-US" sz="2200" dirty="0" smtClean="0">
                <a:solidFill>
                  <a:schemeClr val="bg1">
                    <a:lumMod val="75000"/>
                  </a:schemeClr>
                </a:solidFill>
              </a:rPr>
              <a:t>Case study two: matrix-vector multiplication</a:t>
            </a:r>
          </a:p>
          <a:p>
            <a:r>
              <a:rPr lang="en-US" sz="2200" dirty="0" smtClean="0">
                <a:solidFill>
                  <a:schemeClr val="bg1">
                    <a:lumMod val="75000"/>
                  </a:schemeClr>
                </a:solidFill>
              </a:rPr>
              <a:t>Case study three: matrix-matrix multiplication</a:t>
            </a:r>
          </a:p>
          <a:p>
            <a:r>
              <a:rPr lang="en-US" sz="2200" dirty="0" smtClean="0">
                <a:solidFill>
                  <a:schemeClr val="bg1">
                    <a:lumMod val="75000"/>
                  </a:schemeClr>
                </a:solidFill>
              </a:rPr>
              <a:t>High-performance libraries: BLAS and LAPACK</a:t>
            </a:r>
          </a:p>
          <a:p>
            <a:pPr lvl="1"/>
            <a:endParaRPr lang="en-US" dirty="0">
              <a:solidFill>
                <a:schemeClr val="bg1">
                  <a:lumMod val="75000"/>
                </a:schemeClr>
              </a:solidFill>
            </a:endParaRPr>
          </a:p>
        </p:txBody>
      </p:sp>
    </p:spTree>
    <p:extLst>
      <p:ext uri="{BB962C8B-B14F-4D97-AF65-F5344CB8AC3E}">
        <p14:creationId xmlns:p14="http://schemas.microsoft.com/office/powerpoint/2010/main" val="2430724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outline</a:t>
            </a:r>
            <a:endParaRPr lang="en-US" dirty="0"/>
          </a:p>
        </p:txBody>
      </p:sp>
      <p:sp>
        <p:nvSpPr>
          <p:cNvPr id="3" name="Content Placeholder 2"/>
          <p:cNvSpPr>
            <a:spLocks noGrp="1"/>
          </p:cNvSpPr>
          <p:nvPr>
            <p:ph idx="1"/>
          </p:nvPr>
        </p:nvSpPr>
        <p:spPr>
          <a:xfrm>
            <a:off x="457200" y="1278319"/>
            <a:ext cx="8229600" cy="5261485"/>
          </a:xfrm>
        </p:spPr>
        <p:txBody>
          <a:bodyPr>
            <a:normAutofit/>
          </a:bodyPr>
          <a:lstStyle/>
          <a:p>
            <a:r>
              <a:rPr lang="en-US" sz="2200" dirty="0" smtClean="0">
                <a:solidFill>
                  <a:schemeClr val="bg1">
                    <a:lumMod val="75000"/>
                  </a:schemeClr>
                </a:solidFill>
              </a:rPr>
              <a:t>Classical von Neumann architecture</a:t>
            </a:r>
          </a:p>
          <a:p>
            <a:r>
              <a:rPr lang="en-US" sz="2200" dirty="0" smtClean="0">
                <a:solidFill>
                  <a:schemeClr val="bg1">
                    <a:lumMod val="75000"/>
                  </a:schemeClr>
                </a:solidFill>
              </a:rPr>
              <a:t>Modifications to von Neumann	</a:t>
            </a:r>
          </a:p>
          <a:p>
            <a:pPr lvl="1"/>
            <a:r>
              <a:rPr lang="en-US" dirty="0" smtClean="0">
                <a:solidFill>
                  <a:schemeClr val="bg1">
                    <a:lumMod val="75000"/>
                  </a:schemeClr>
                </a:solidFill>
              </a:rPr>
              <a:t>Caching</a:t>
            </a:r>
          </a:p>
          <a:p>
            <a:pPr lvl="1"/>
            <a:r>
              <a:rPr lang="en-US" dirty="0" smtClean="0">
                <a:solidFill>
                  <a:schemeClr val="bg1">
                    <a:lumMod val="75000"/>
                  </a:schemeClr>
                </a:solidFill>
              </a:rPr>
              <a:t>Parallelism in a single CPU core</a:t>
            </a:r>
          </a:p>
          <a:p>
            <a:pPr lvl="2"/>
            <a:r>
              <a:rPr lang="en-US" dirty="0" smtClean="0">
                <a:solidFill>
                  <a:schemeClr val="bg1">
                    <a:lumMod val="75000"/>
                  </a:schemeClr>
                </a:solidFill>
              </a:rPr>
              <a:t>Bit level parallelism</a:t>
            </a:r>
          </a:p>
          <a:p>
            <a:pPr lvl="2"/>
            <a:r>
              <a:rPr lang="en-US" dirty="0" smtClean="0">
                <a:solidFill>
                  <a:schemeClr val="bg1">
                    <a:lumMod val="75000"/>
                  </a:schemeClr>
                </a:solidFill>
              </a:rPr>
              <a:t>Instruction level parallelism</a:t>
            </a:r>
          </a:p>
          <a:p>
            <a:pPr lvl="3"/>
            <a:r>
              <a:rPr lang="en-US" dirty="0" smtClean="0">
                <a:solidFill>
                  <a:schemeClr val="bg1">
                    <a:lumMod val="75000"/>
                  </a:schemeClr>
                </a:solidFill>
              </a:rPr>
              <a:t>pipelining</a:t>
            </a:r>
          </a:p>
          <a:p>
            <a:pPr lvl="3"/>
            <a:r>
              <a:rPr lang="en-US" dirty="0" smtClean="0">
                <a:solidFill>
                  <a:schemeClr val="bg1">
                    <a:lumMod val="75000"/>
                  </a:schemeClr>
                </a:solidFill>
              </a:rPr>
              <a:t>superscalar architecture</a:t>
            </a:r>
          </a:p>
          <a:p>
            <a:pPr lvl="3"/>
            <a:r>
              <a:rPr lang="en-US" dirty="0" smtClean="0">
                <a:solidFill>
                  <a:schemeClr val="bg1">
                    <a:lumMod val="75000"/>
                  </a:schemeClr>
                </a:solidFill>
              </a:rPr>
              <a:t>SIMD instructions</a:t>
            </a:r>
          </a:p>
          <a:p>
            <a:r>
              <a:rPr lang="en-US" sz="2200" dirty="0" smtClean="0"/>
              <a:t>Case study one: vector triad</a:t>
            </a:r>
          </a:p>
          <a:p>
            <a:r>
              <a:rPr lang="en-US" sz="2200" dirty="0" smtClean="0">
                <a:solidFill>
                  <a:schemeClr val="bg1">
                    <a:lumMod val="75000"/>
                  </a:schemeClr>
                </a:solidFill>
              </a:rPr>
              <a:t>Case study two: matrix-vector multiplication</a:t>
            </a:r>
          </a:p>
          <a:p>
            <a:r>
              <a:rPr lang="en-US" sz="2200" dirty="0" smtClean="0">
                <a:solidFill>
                  <a:schemeClr val="bg1">
                    <a:lumMod val="75000"/>
                  </a:schemeClr>
                </a:solidFill>
              </a:rPr>
              <a:t>Case study three: matrix-matrix multiplication</a:t>
            </a:r>
          </a:p>
          <a:p>
            <a:r>
              <a:rPr lang="en-US" sz="2200" dirty="0" smtClean="0">
                <a:solidFill>
                  <a:schemeClr val="bg1">
                    <a:lumMod val="75000"/>
                  </a:schemeClr>
                </a:solidFill>
              </a:rPr>
              <a:t>High-performance libraries: BLAS and LAPACK</a:t>
            </a:r>
          </a:p>
          <a:p>
            <a:pPr lvl="1"/>
            <a:endParaRPr lang="en-US" dirty="0"/>
          </a:p>
        </p:txBody>
      </p:sp>
    </p:spTree>
    <p:extLst>
      <p:ext uri="{BB962C8B-B14F-4D97-AF65-F5344CB8AC3E}">
        <p14:creationId xmlns:p14="http://schemas.microsoft.com/office/powerpoint/2010/main" val="128791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Vector triad source code</a:t>
            </a:r>
            <a:endParaRPr lang="en-US" dirty="0"/>
          </a:p>
        </p:txBody>
      </p:sp>
      <p:sp>
        <p:nvSpPr>
          <p:cNvPr id="5" name="TextBox 4"/>
          <p:cNvSpPr txBox="1"/>
          <p:nvPr/>
        </p:nvSpPr>
        <p:spPr>
          <a:xfrm>
            <a:off x="533400" y="919877"/>
            <a:ext cx="7467600" cy="2308324"/>
          </a:xfrm>
          <a:prstGeom prst="rect">
            <a:avLst/>
          </a:prstGeom>
          <a:solidFill>
            <a:schemeClr val="bg1">
              <a:lumMod val="85000"/>
            </a:schemeClr>
          </a:solidFill>
          <a:ln w="19050">
            <a:solidFill>
              <a:schemeClr val="tx1"/>
            </a:solidFill>
          </a:ln>
        </p:spPr>
        <p:txBody>
          <a:bodyPr wrap="square" rtlCol="0">
            <a:spAutoFit/>
          </a:bodyPr>
          <a:lstStyle/>
          <a:p>
            <a:r>
              <a:rPr lang="en-US" sz="1600" dirty="0" smtClean="0">
                <a:solidFill>
                  <a:schemeClr val="tx2">
                    <a:lumMod val="75000"/>
                  </a:schemeClr>
                </a:solidFill>
                <a:latin typeface="Courier New" pitchFamily="49" charset="0"/>
                <a:cs typeface="Courier New" pitchFamily="49" charset="0"/>
              </a:rPr>
              <a:t>void</a:t>
            </a:r>
            <a:r>
              <a:rPr lang="en-US" sz="1600" dirty="0" smtClean="0">
                <a:solidFill>
                  <a:schemeClr val="tx2">
                    <a:lumMod val="60000"/>
                    <a:lumOff val="40000"/>
                  </a:schemeClr>
                </a:solidFill>
                <a:latin typeface="Courier New" pitchFamily="49" charset="0"/>
                <a:cs typeface="Courier New" pitchFamily="49" charset="0"/>
              </a:rPr>
              <a:t> </a:t>
            </a:r>
            <a:r>
              <a:rPr lang="en-US" sz="1600" dirty="0" err="1" smtClean="0">
                <a:latin typeface="Courier New" pitchFamily="49" charset="0"/>
                <a:cs typeface="Courier New" pitchFamily="49" charset="0"/>
              </a:rPr>
              <a:t>vectorTriad</a:t>
            </a:r>
            <a:r>
              <a:rPr lang="en-US" sz="1600" dirty="0" smtClean="0">
                <a:latin typeface="Courier New" pitchFamily="49" charset="0"/>
                <a:cs typeface="Courier New" pitchFamily="49" charset="0"/>
              </a:rPr>
              <a:t>(</a:t>
            </a:r>
            <a:r>
              <a:rPr lang="en-US" sz="1600" dirty="0" smtClean="0">
                <a:solidFill>
                  <a:schemeClr val="tx2">
                    <a:lumMod val="75000"/>
                  </a:schemeClr>
                </a:solidFill>
                <a:latin typeface="Courier New" pitchFamily="49" charset="0"/>
                <a:cs typeface="Courier New" pitchFamily="49" charset="0"/>
              </a:rPr>
              <a:t>double</a:t>
            </a:r>
            <a:r>
              <a:rPr lang="en-US" sz="1600" dirty="0" smtClean="0">
                <a:latin typeface="Courier New" pitchFamily="49" charset="0"/>
                <a:cs typeface="Courier New" pitchFamily="49" charset="0"/>
              </a:rPr>
              <a:t> * </a:t>
            </a:r>
            <a:r>
              <a:rPr lang="en-US" sz="1600" b="1" dirty="0" smtClean="0">
                <a:latin typeface="Courier New" pitchFamily="49" charset="0"/>
                <a:cs typeface="Courier New" pitchFamily="49" charset="0"/>
              </a:rPr>
              <a:t>__restrict</a:t>
            </a:r>
            <a:r>
              <a:rPr lang="en-US" sz="1600" dirty="0" smtClean="0">
                <a:latin typeface="Courier New" pitchFamily="49" charset="0"/>
                <a:cs typeface="Courier New" pitchFamily="49" charset="0"/>
              </a:rPr>
              <a:t> a,</a:t>
            </a:r>
          </a:p>
          <a:p>
            <a:r>
              <a:rPr lang="en-US" sz="1600" dirty="0" smtClean="0">
                <a:latin typeface="Courier New" pitchFamily="49" charset="0"/>
                <a:cs typeface="Courier New" pitchFamily="49" charset="0"/>
              </a:rPr>
              <a:t>                 </a:t>
            </a:r>
            <a:r>
              <a:rPr lang="en-US" sz="1600" dirty="0" err="1" smtClean="0">
                <a:solidFill>
                  <a:schemeClr val="tx2">
                    <a:lumMod val="75000"/>
                  </a:schemeClr>
                </a:solidFill>
                <a:latin typeface="Courier New" pitchFamily="49" charset="0"/>
                <a:cs typeface="Courier New" pitchFamily="49" charset="0"/>
              </a:rPr>
              <a:t>const</a:t>
            </a:r>
            <a:r>
              <a:rPr lang="en-US" sz="1600" dirty="0" smtClean="0">
                <a:solidFill>
                  <a:schemeClr val="tx2">
                    <a:lumMod val="75000"/>
                  </a:schemeClr>
                </a:solidFill>
                <a:latin typeface="Courier New" pitchFamily="49" charset="0"/>
                <a:cs typeface="Courier New" pitchFamily="49" charset="0"/>
              </a:rPr>
              <a:t> double</a:t>
            </a:r>
            <a:r>
              <a:rPr lang="en-US" sz="1600" dirty="0" smtClean="0">
                <a:latin typeface="Courier New" pitchFamily="49" charset="0"/>
                <a:cs typeface="Courier New" pitchFamily="49" charset="0"/>
              </a:rPr>
              <a:t> * </a:t>
            </a:r>
            <a:r>
              <a:rPr lang="en-US" sz="1600" b="1" dirty="0" smtClean="0">
                <a:latin typeface="Courier New" pitchFamily="49" charset="0"/>
                <a:cs typeface="Courier New" pitchFamily="49" charset="0"/>
              </a:rPr>
              <a:t>__restrict</a:t>
            </a:r>
            <a:r>
              <a:rPr lang="en-US" sz="1600" dirty="0" smtClean="0">
                <a:latin typeface="Courier New" pitchFamily="49" charset="0"/>
                <a:cs typeface="Courier New" pitchFamily="49" charset="0"/>
              </a:rPr>
              <a:t> b,</a:t>
            </a:r>
          </a:p>
          <a:p>
            <a:r>
              <a:rPr lang="en-US" sz="1600" dirty="0" smtClean="0">
                <a:latin typeface="Courier New" pitchFamily="49" charset="0"/>
                <a:cs typeface="Courier New" pitchFamily="49" charset="0"/>
              </a:rPr>
              <a:t>                 </a:t>
            </a:r>
            <a:r>
              <a:rPr lang="en-US" sz="1600" dirty="0" err="1" smtClean="0">
                <a:solidFill>
                  <a:schemeClr val="tx2">
                    <a:lumMod val="75000"/>
                  </a:schemeClr>
                </a:solidFill>
                <a:latin typeface="Courier New" pitchFamily="49" charset="0"/>
                <a:cs typeface="Courier New" pitchFamily="49" charset="0"/>
              </a:rPr>
              <a:t>const</a:t>
            </a:r>
            <a:r>
              <a:rPr lang="en-US" sz="1600" dirty="0" smtClean="0">
                <a:solidFill>
                  <a:schemeClr val="tx2">
                    <a:lumMod val="75000"/>
                  </a:schemeClr>
                </a:solidFill>
                <a:latin typeface="Courier New" pitchFamily="49" charset="0"/>
                <a:cs typeface="Courier New" pitchFamily="49" charset="0"/>
              </a:rPr>
              <a:t> double</a:t>
            </a:r>
            <a:r>
              <a:rPr lang="en-US" sz="1600" dirty="0" smtClean="0">
                <a:latin typeface="Courier New" pitchFamily="49" charset="0"/>
                <a:cs typeface="Courier New" pitchFamily="49" charset="0"/>
              </a:rPr>
              <a:t> * </a:t>
            </a:r>
            <a:r>
              <a:rPr lang="en-US" sz="1600" b="1" dirty="0" smtClean="0">
                <a:latin typeface="Courier New" pitchFamily="49" charset="0"/>
                <a:cs typeface="Courier New" pitchFamily="49" charset="0"/>
              </a:rPr>
              <a:t>__restrict</a:t>
            </a:r>
            <a:r>
              <a:rPr lang="en-US" sz="1600" dirty="0" smtClean="0">
                <a:latin typeface="Courier New" pitchFamily="49" charset="0"/>
                <a:cs typeface="Courier New" pitchFamily="49" charset="0"/>
              </a:rPr>
              <a:t> c,</a:t>
            </a:r>
          </a:p>
          <a:p>
            <a:r>
              <a:rPr lang="en-US" sz="1600" dirty="0" smtClean="0">
                <a:latin typeface="Courier New" pitchFamily="49" charset="0"/>
                <a:cs typeface="Courier New" pitchFamily="49" charset="0"/>
              </a:rPr>
              <a:t>                 </a:t>
            </a:r>
            <a:r>
              <a:rPr lang="en-US" sz="1600" dirty="0" err="1" smtClean="0">
                <a:solidFill>
                  <a:schemeClr val="tx2">
                    <a:lumMod val="75000"/>
                  </a:schemeClr>
                </a:solidFill>
                <a:latin typeface="Courier New" pitchFamily="49" charset="0"/>
                <a:cs typeface="Courier New" pitchFamily="49" charset="0"/>
              </a:rPr>
              <a:t>const</a:t>
            </a:r>
            <a:r>
              <a:rPr lang="en-US" sz="1600" dirty="0" smtClean="0">
                <a:solidFill>
                  <a:schemeClr val="tx2">
                    <a:lumMod val="75000"/>
                  </a:schemeClr>
                </a:solidFill>
                <a:latin typeface="Courier New" pitchFamily="49" charset="0"/>
                <a:cs typeface="Courier New" pitchFamily="49" charset="0"/>
              </a:rPr>
              <a:t> double</a:t>
            </a:r>
            <a:r>
              <a:rPr lang="en-US" sz="1600" dirty="0" smtClean="0">
                <a:latin typeface="Courier New" pitchFamily="49" charset="0"/>
                <a:cs typeface="Courier New" pitchFamily="49" charset="0"/>
              </a:rPr>
              <a:t> * </a:t>
            </a:r>
            <a:r>
              <a:rPr lang="en-US" sz="1600" b="1" dirty="0" smtClean="0">
                <a:latin typeface="Courier New" pitchFamily="49" charset="0"/>
                <a:cs typeface="Courier New" pitchFamily="49" charset="0"/>
              </a:rPr>
              <a:t>__restrict</a:t>
            </a:r>
            <a:r>
              <a:rPr lang="en-US" sz="1600" dirty="0" smtClean="0">
                <a:latin typeface="Courier New" pitchFamily="49" charset="0"/>
                <a:cs typeface="Courier New" pitchFamily="49" charset="0"/>
              </a:rPr>
              <a:t> d,</a:t>
            </a:r>
          </a:p>
          <a:p>
            <a:r>
              <a:rPr lang="en-US" sz="1600" dirty="0" smtClean="0">
                <a:latin typeface="Courier New" pitchFamily="49" charset="0"/>
                <a:cs typeface="Courier New" pitchFamily="49" charset="0"/>
              </a:rPr>
              <a:t>                 </a:t>
            </a:r>
            <a:r>
              <a:rPr lang="en-US" sz="1600" dirty="0" err="1" smtClean="0">
                <a:solidFill>
                  <a:schemeClr val="tx2">
                    <a:lumMod val="75000"/>
                  </a:schemeClr>
                </a:solidFill>
                <a:latin typeface="Courier New" pitchFamily="49" charset="0"/>
                <a:cs typeface="Courier New" pitchFamily="49" charset="0"/>
              </a:rPr>
              <a:t>const</a:t>
            </a:r>
            <a:r>
              <a:rPr lang="en-US" sz="1600" dirty="0" smtClean="0">
                <a:solidFill>
                  <a:schemeClr val="tx2">
                    <a:lumMod val="75000"/>
                  </a:schemeClr>
                </a:solidFill>
                <a:latin typeface="Courier New" pitchFamily="49" charset="0"/>
                <a:cs typeface="Courier New" pitchFamily="49" charset="0"/>
              </a:rPr>
              <a:t> size_t</a:t>
            </a:r>
            <a:r>
              <a:rPr lang="en-US" sz="1600" dirty="0" smtClean="0">
                <a:latin typeface="Courier New" pitchFamily="49" charset="0"/>
                <a:cs typeface="Courier New" pitchFamily="49" charset="0"/>
              </a:rPr>
              <a:t> N)</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smtClean="0">
                <a:solidFill>
                  <a:schemeClr val="tx2">
                    <a:lumMod val="75000"/>
                  </a:schemeClr>
                </a:solidFill>
                <a:latin typeface="Courier New" pitchFamily="49" charset="0"/>
                <a:cs typeface="Courier New" pitchFamily="49" charset="0"/>
              </a:rPr>
              <a:t>size_t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0;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&lt; N;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b[</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c[</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d[</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6" name="TextBox 5"/>
          <p:cNvSpPr txBox="1"/>
          <p:nvPr/>
        </p:nvSpPr>
        <p:spPr>
          <a:xfrm>
            <a:off x="838200" y="5461337"/>
            <a:ext cx="6252545" cy="1015663"/>
          </a:xfrm>
          <a:prstGeom prst="rect">
            <a:avLst/>
          </a:prstGeom>
          <a:noFill/>
        </p:spPr>
        <p:txBody>
          <a:bodyPr wrap="none" rtlCol="0">
            <a:spAutoFit/>
          </a:bodyPr>
          <a:lstStyle/>
          <a:p>
            <a:r>
              <a:rPr lang="en-US" sz="2000" dirty="0" smtClean="0"/>
              <a:t>Per inner loop iteration:</a:t>
            </a:r>
          </a:p>
          <a:p>
            <a:pPr marL="742950" lvl="1" indent="-285750">
              <a:buFont typeface="Arial" pitchFamily="34" charset="0"/>
              <a:buChar char="•"/>
            </a:pPr>
            <a:r>
              <a:rPr lang="en-US" sz="2000" b="1" dirty="0" smtClean="0">
                <a:solidFill>
                  <a:srgbClr val="FF0000"/>
                </a:solidFill>
              </a:rPr>
              <a:t>2 flops</a:t>
            </a:r>
            <a:r>
              <a:rPr lang="en-US" sz="2000" dirty="0" smtClean="0"/>
              <a:t> (1 addition, 1 multiplication)</a:t>
            </a:r>
          </a:p>
          <a:p>
            <a:pPr marL="742950" lvl="1" indent="-285750">
              <a:buFont typeface="Arial" pitchFamily="34" charset="0"/>
              <a:buChar char="•"/>
            </a:pPr>
            <a:r>
              <a:rPr lang="en-US" sz="2000" b="1" dirty="0" smtClean="0">
                <a:solidFill>
                  <a:srgbClr val="FF0000"/>
                </a:solidFill>
              </a:rPr>
              <a:t>3 load</a:t>
            </a:r>
            <a:r>
              <a:rPr lang="en-US" sz="2000" dirty="0" smtClean="0"/>
              <a:t> operations (b, c, d) and </a:t>
            </a:r>
            <a:r>
              <a:rPr lang="en-US" sz="2000" b="1" dirty="0" smtClean="0">
                <a:solidFill>
                  <a:srgbClr val="FF0000"/>
                </a:solidFill>
              </a:rPr>
              <a:t>1 store</a:t>
            </a:r>
            <a:r>
              <a:rPr lang="en-US" sz="2000" dirty="0" smtClean="0"/>
              <a:t> operation (a)</a:t>
            </a:r>
            <a:endParaRPr lang="en-US" sz="2000" dirty="0"/>
          </a:p>
        </p:txBody>
      </p:sp>
      <p:sp>
        <p:nvSpPr>
          <p:cNvPr id="8" name="TextBox 7"/>
          <p:cNvSpPr txBox="1"/>
          <p:nvPr/>
        </p:nvSpPr>
        <p:spPr>
          <a:xfrm>
            <a:off x="533400" y="3620869"/>
            <a:ext cx="7467600" cy="1077218"/>
          </a:xfrm>
          <a:prstGeom prst="rect">
            <a:avLst/>
          </a:prstGeom>
          <a:solidFill>
            <a:schemeClr val="bg1">
              <a:lumMod val="85000"/>
            </a:schemeClr>
          </a:solidFill>
          <a:ln w="19050">
            <a:solidFill>
              <a:schemeClr val="tx1"/>
            </a:solidFill>
          </a:ln>
        </p:spPr>
        <p:txBody>
          <a:bodyPr wrap="square" rtlCol="0">
            <a:spAutoFit/>
          </a:bodyPr>
          <a:lstStyle/>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smtClean="0">
                <a:solidFill>
                  <a:schemeClr val="tx2">
                    <a:lumMod val="75000"/>
                  </a:schemeClr>
                </a:solidFill>
                <a:latin typeface="Courier New" pitchFamily="49" charset="0"/>
                <a:cs typeface="Courier New" pitchFamily="49" charset="0"/>
              </a:rPr>
              <a:t>size_t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0;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&lt; </a:t>
            </a:r>
            <a:r>
              <a:rPr lang="en-US" sz="1600" dirty="0" err="1" smtClean="0">
                <a:latin typeface="Courier New" pitchFamily="49" charset="0"/>
                <a:cs typeface="Courier New" pitchFamily="49" charset="0"/>
              </a:rPr>
              <a:t>nRepeats</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vectorTriad</a:t>
            </a:r>
            <a:r>
              <a:rPr lang="en-US" sz="1600" dirty="0" smtClean="0">
                <a:latin typeface="Courier New" pitchFamily="49" charset="0"/>
                <a:cs typeface="Courier New" pitchFamily="49" charset="0"/>
              </a:rPr>
              <a:t>(a, b, c, d, N);</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7" name="TextBox 6"/>
          <p:cNvSpPr txBox="1"/>
          <p:nvPr/>
        </p:nvSpPr>
        <p:spPr>
          <a:xfrm>
            <a:off x="5772150" y="4267200"/>
            <a:ext cx="3200400" cy="1200329"/>
          </a:xfrm>
          <a:prstGeom prst="rect">
            <a:avLst/>
          </a:prstGeom>
          <a:solidFill>
            <a:schemeClr val="bg1"/>
          </a:solidFill>
          <a:ln w="19050">
            <a:solidFill>
              <a:schemeClr val="tx1"/>
            </a:solidFill>
          </a:ln>
        </p:spPr>
        <p:txBody>
          <a:bodyPr wrap="square" rtlCol="0">
            <a:spAutoFit/>
          </a:bodyPr>
          <a:lstStyle/>
          <a:p>
            <a:r>
              <a:rPr lang="en-US" b="1" dirty="0" smtClean="0">
                <a:latin typeface="Courier New" pitchFamily="49" charset="0"/>
                <a:cs typeface="Courier New" pitchFamily="49" charset="0"/>
              </a:rPr>
              <a:t>restrict</a:t>
            </a:r>
            <a:r>
              <a:rPr lang="en-US" dirty="0" smtClean="0"/>
              <a:t> keyword (C99 standard) denotes that memory referred to by a, b, c and d is disjoint  (= non-overlapping)</a:t>
            </a:r>
            <a:endParaRPr lang="en-US" dirty="0"/>
          </a:p>
        </p:txBody>
      </p:sp>
    </p:spTree>
    <p:extLst>
      <p:ext uri="{BB962C8B-B14F-4D97-AF65-F5344CB8AC3E}">
        <p14:creationId xmlns:p14="http://schemas.microsoft.com/office/powerpoint/2010/main" val="19920578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output (1)</a:t>
            </a:r>
            <a:endParaRPr lang="en-US" dirty="0"/>
          </a:p>
        </p:txBody>
      </p:sp>
      <p:sp>
        <p:nvSpPr>
          <p:cNvPr id="3" name="TextBox 2"/>
          <p:cNvSpPr txBox="1"/>
          <p:nvPr/>
        </p:nvSpPr>
        <p:spPr>
          <a:xfrm>
            <a:off x="637166" y="2971799"/>
            <a:ext cx="4011034" cy="2554545"/>
          </a:xfrm>
          <a:prstGeom prst="rect">
            <a:avLst/>
          </a:prstGeom>
          <a:solidFill>
            <a:schemeClr val="bg1">
              <a:lumMod val="85000"/>
            </a:schemeClr>
          </a:solidFill>
          <a:ln w="19050">
            <a:solidFill>
              <a:schemeClr val="tx1"/>
            </a:solidFill>
          </a:ln>
        </p:spPr>
        <p:txBody>
          <a:bodyPr wrap="none" rtlCol="0">
            <a:spAutoFit/>
          </a:bodyPr>
          <a:lstStyle/>
          <a:p>
            <a:r>
              <a:rPr lang="en-US" sz="1600" dirty="0" smtClean="0">
                <a:latin typeface="Courier New" pitchFamily="49" charset="0"/>
                <a:cs typeface="Courier New" pitchFamily="49" charset="0"/>
              </a:rPr>
              <a:t>.loop</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movsd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rax</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rdx</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xmm0</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movsd</a:t>
            </a:r>
            <a:r>
              <a:rPr lang="en-US" sz="1600" dirty="0" smtClean="0">
                <a:latin typeface="Courier New" pitchFamily="49" charset="0"/>
                <a:cs typeface="Courier New" pitchFamily="49" charset="0"/>
              </a:rPr>
              <a:t>     8(%</a:t>
            </a:r>
            <a:r>
              <a:rPr lang="en-US" sz="1600" dirty="0" err="1" smtClean="0">
                <a:latin typeface="Courier New" pitchFamily="49" charset="0"/>
                <a:cs typeface="Courier New" pitchFamily="49" charset="0"/>
              </a:rPr>
              <a:t>rax</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rdx</a:t>
            </a:r>
            <a:r>
              <a:rPr lang="en-US" sz="1600" dirty="0" smtClean="0">
                <a:latin typeface="Courier New" pitchFamily="49" charset="0"/>
                <a:cs typeface="Courier New" pitchFamily="49" charset="0"/>
              </a:rPr>
              <a:t>), %xmm1</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mulsd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rax</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rcx</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xmm0</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mulsd</a:t>
            </a:r>
            <a:r>
              <a:rPr lang="en-US" sz="1600" dirty="0" smtClean="0">
                <a:latin typeface="Courier New" pitchFamily="49" charset="0"/>
                <a:cs typeface="Courier New" pitchFamily="49" charset="0"/>
              </a:rPr>
              <a:t>     8(%</a:t>
            </a:r>
            <a:r>
              <a:rPr lang="en-US" sz="1600" dirty="0" err="1" smtClean="0">
                <a:latin typeface="Courier New" pitchFamily="49" charset="0"/>
                <a:cs typeface="Courier New" pitchFamily="49" charset="0"/>
              </a:rPr>
              <a:t>rax</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rcx</a:t>
            </a:r>
            <a:r>
              <a:rPr lang="en-US" sz="1600" dirty="0" smtClean="0">
                <a:latin typeface="Courier New" pitchFamily="49" charset="0"/>
                <a:cs typeface="Courier New" pitchFamily="49" charset="0"/>
              </a:rPr>
              <a:t>), %xmm1</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addsd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rax</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rsi</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xmm0</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addsd</a:t>
            </a:r>
            <a:r>
              <a:rPr lang="en-US" sz="1600" dirty="0" smtClean="0">
                <a:latin typeface="Courier New" pitchFamily="49" charset="0"/>
                <a:cs typeface="Courier New" pitchFamily="49" charset="0"/>
              </a:rPr>
              <a:t>     8(%</a:t>
            </a:r>
            <a:r>
              <a:rPr lang="en-US" sz="1600" dirty="0" err="1" smtClean="0">
                <a:latin typeface="Courier New" pitchFamily="49" charset="0"/>
                <a:cs typeface="Courier New" pitchFamily="49" charset="0"/>
              </a:rPr>
              <a:t>rax</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rsi</a:t>
            </a:r>
            <a:r>
              <a:rPr lang="en-US" sz="1600" dirty="0" smtClean="0">
                <a:latin typeface="Courier New" pitchFamily="49" charset="0"/>
                <a:cs typeface="Courier New" pitchFamily="49" charset="0"/>
              </a:rPr>
              <a:t>), %xmm1</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movsd</a:t>
            </a:r>
            <a:r>
              <a:rPr lang="en-US" sz="1600" dirty="0">
                <a:latin typeface="Courier New" pitchFamily="49" charset="0"/>
                <a:cs typeface="Courier New" pitchFamily="49" charset="0"/>
              </a:rPr>
              <a:t>     %xmm0, (%</a:t>
            </a:r>
            <a:r>
              <a:rPr lang="en-US" sz="1600" dirty="0" err="1">
                <a:latin typeface="Courier New" pitchFamily="49" charset="0"/>
                <a:cs typeface="Courier New" pitchFamily="49" charset="0"/>
              </a:rPr>
              <a:t>rax</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rdi</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movsd</a:t>
            </a:r>
            <a:r>
              <a:rPr lang="en-US" sz="1600" dirty="0" smtClean="0">
                <a:latin typeface="Courier New" pitchFamily="49" charset="0"/>
                <a:cs typeface="Courier New" pitchFamily="49" charset="0"/>
              </a:rPr>
              <a:t>     %xmm1, 8(%</a:t>
            </a:r>
            <a:r>
              <a:rPr lang="en-US" sz="1600" dirty="0" err="1" smtClean="0">
                <a:latin typeface="Courier New" pitchFamily="49" charset="0"/>
                <a:cs typeface="Courier New" pitchFamily="49" charset="0"/>
              </a:rPr>
              <a:t>rax</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rdi</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(loop control code)</a:t>
            </a:r>
            <a:endParaRPr lang="en-US" sz="1600" dirty="0">
              <a:latin typeface="Courier New" pitchFamily="49" charset="0"/>
              <a:cs typeface="Courier New" pitchFamily="49" charset="0"/>
            </a:endParaRPr>
          </a:p>
        </p:txBody>
      </p:sp>
      <p:sp>
        <p:nvSpPr>
          <p:cNvPr id="4" name="TextBox 3"/>
          <p:cNvSpPr txBox="1"/>
          <p:nvPr/>
        </p:nvSpPr>
        <p:spPr>
          <a:xfrm>
            <a:off x="5486400" y="2971800"/>
            <a:ext cx="3048000" cy="2554545"/>
          </a:xfrm>
          <a:prstGeom prst="rect">
            <a:avLst/>
          </a:prstGeom>
          <a:solidFill>
            <a:schemeClr val="bg1">
              <a:lumMod val="85000"/>
            </a:schemeClr>
          </a:solidFill>
          <a:ln w="19050">
            <a:solidFill>
              <a:schemeClr val="tx1"/>
            </a:solidFill>
          </a:ln>
        </p:spPr>
        <p:txBody>
          <a:bodyPr wrap="square" rtlCol="0">
            <a:spAutoFit/>
          </a:bodyPr>
          <a:lstStyle/>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xmm0 = c[</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xmm1 = c[i+1]</a:t>
            </a:r>
          </a:p>
          <a:p>
            <a:r>
              <a:rPr lang="en-US" sz="1600" dirty="0" smtClean="0">
                <a:latin typeface="Courier New" pitchFamily="49" charset="0"/>
                <a:cs typeface="Courier New" pitchFamily="49" charset="0"/>
              </a:rPr>
              <a:t>xmm0 = xmm0 * d[</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xmm1 = xmm1 * d[i+1]</a:t>
            </a:r>
          </a:p>
          <a:p>
            <a:r>
              <a:rPr lang="en-US" sz="1600" dirty="0" smtClean="0">
                <a:latin typeface="Courier New" pitchFamily="49" charset="0"/>
                <a:cs typeface="Courier New" pitchFamily="49" charset="0"/>
              </a:rPr>
              <a:t>xmm0 = xmm0 + b[</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xmm1 = xmm1 + b[i+1]</a:t>
            </a:r>
          </a:p>
          <a:p>
            <a:r>
              <a:rPr lang="en-US" sz="1600" dirty="0" smtClean="0">
                <a:latin typeface="Courier New" pitchFamily="49" charset="0"/>
                <a:cs typeface="Courier New" pitchFamily="49" charset="0"/>
              </a:rPr>
              <a:t>a[</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xmm0</a:t>
            </a:r>
          </a:p>
          <a:p>
            <a:r>
              <a:rPr lang="en-US" sz="1600" dirty="0" smtClean="0">
                <a:latin typeface="Courier New" pitchFamily="49" charset="0"/>
                <a:cs typeface="Courier New" pitchFamily="49" charset="0"/>
              </a:rPr>
              <a:t>a[i+1] = xmm1</a:t>
            </a:r>
          </a:p>
          <a:p>
            <a:endParaRPr lang="en-US" sz="1600" dirty="0" smtClean="0">
              <a:latin typeface="Courier New" pitchFamily="49" charset="0"/>
              <a:cs typeface="Courier New" pitchFamily="49" charset="0"/>
            </a:endParaRPr>
          </a:p>
        </p:txBody>
      </p:sp>
      <p:sp>
        <p:nvSpPr>
          <p:cNvPr id="5" name="TextBox 4"/>
          <p:cNvSpPr txBox="1"/>
          <p:nvPr/>
        </p:nvSpPr>
        <p:spPr>
          <a:xfrm>
            <a:off x="2191452" y="914400"/>
            <a:ext cx="4818948" cy="369332"/>
          </a:xfrm>
          <a:prstGeom prst="rect">
            <a:avLst/>
          </a:prstGeom>
          <a:noFill/>
        </p:spPr>
        <p:txBody>
          <a:bodyPr wrap="none" rtlCol="0">
            <a:spAutoFit/>
          </a:bodyPr>
          <a:lstStyle/>
          <a:p>
            <a:r>
              <a:rPr lang="en-US" dirty="0" err="1" smtClean="0"/>
              <a:t>icc</a:t>
            </a:r>
            <a:r>
              <a:rPr lang="en-US" dirty="0" smtClean="0"/>
              <a:t> -O3 -no-</a:t>
            </a:r>
            <a:r>
              <a:rPr lang="en-US" dirty="0" err="1" smtClean="0"/>
              <a:t>vec</a:t>
            </a:r>
            <a:r>
              <a:rPr lang="en-US" dirty="0" smtClean="0"/>
              <a:t> vectortriad.cpp </a:t>
            </a:r>
            <a:r>
              <a:rPr lang="en-US" dirty="0"/>
              <a:t>-</a:t>
            </a:r>
            <a:r>
              <a:rPr lang="en-US" dirty="0" smtClean="0"/>
              <a:t>o </a:t>
            </a:r>
            <a:r>
              <a:rPr lang="en-US" dirty="0" err="1" smtClean="0"/>
              <a:t>vectortriad.s</a:t>
            </a:r>
            <a:r>
              <a:rPr lang="en-US" dirty="0" smtClean="0"/>
              <a:t> -S</a:t>
            </a:r>
            <a:endParaRPr lang="en-US" dirty="0"/>
          </a:p>
        </p:txBody>
      </p:sp>
      <p:sp>
        <p:nvSpPr>
          <p:cNvPr id="6" name="TextBox 5"/>
          <p:cNvSpPr txBox="1"/>
          <p:nvPr/>
        </p:nvSpPr>
        <p:spPr>
          <a:xfrm>
            <a:off x="637166" y="2514600"/>
            <a:ext cx="3165034" cy="369332"/>
          </a:xfrm>
          <a:prstGeom prst="rect">
            <a:avLst/>
          </a:prstGeom>
          <a:noFill/>
        </p:spPr>
        <p:txBody>
          <a:bodyPr wrap="none" rtlCol="0">
            <a:spAutoFit/>
          </a:bodyPr>
          <a:lstStyle/>
          <a:p>
            <a:r>
              <a:rPr lang="en-US" b="1" dirty="0" smtClean="0">
                <a:solidFill>
                  <a:srgbClr val="FF0000"/>
                </a:solidFill>
              </a:rPr>
              <a:t>assembly code</a:t>
            </a:r>
            <a:r>
              <a:rPr lang="en-US" dirty="0" smtClean="0"/>
              <a:t> of inner for loop</a:t>
            </a:r>
            <a:endParaRPr lang="en-US" dirty="0"/>
          </a:p>
        </p:txBody>
      </p:sp>
      <p:sp>
        <p:nvSpPr>
          <p:cNvPr id="7" name="TextBox 6"/>
          <p:cNvSpPr txBox="1"/>
          <p:nvPr/>
        </p:nvSpPr>
        <p:spPr>
          <a:xfrm>
            <a:off x="5486400" y="2514600"/>
            <a:ext cx="3106171" cy="369332"/>
          </a:xfrm>
          <a:prstGeom prst="rect">
            <a:avLst/>
          </a:prstGeom>
          <a:noFill/>
        </p:spPr>
        <p:txBody>
          <a:bodyPr wrap="none" rtlCol="0">
            <a:spAutoFit/>
          </a:bodyPr>
          <a:lstStyle/>
          <a:p>
            <a:r>
              <a:rPr lang="en-US" dirty="0" smtClean="0"/>
              <a:t>human-readable interpretation</a:t>
            </a:r>
            <a:endParaRPr lang="en-US" dirty="0"/>
          </a:p>
        </p:txBody>
      </p:sp>
      <p:sp>
        <p:nvSpPr>
          <p:cNvPr id="8" name="TextBox 7"/>
          <p:cNvSpPr txBox="1"/>
          <p:nvPr/>
        </p:nvSpPr>
        <p:spPr>
          <a:xfrm>
            <a:off x="762000" y="1600200"/>
            <a:ext cx="1482970" cy="369332"/>
          </a:xfrm>
          <a:prstGeom prst="rect">
            <a:avLst/>
          </a:prstGeom>
          <a:noFill/>
        </p:spPr>
        <p:txBody>
          <a:bodyPr wrap="none" rtlCol="0">
            <a:spAutoFit/>
          </a:bodyPr>
          <a:lstStyle/>
          <a:p>
            <a:r>
              <a:rPr lang="en-US" dirty="0" smtClean="0"/>
              <a:t>Intel compiler</a:t>
            </a:r>
            <a:endParaRPr lang="en-US" dirty="0"/>
          </a:p>
        </p:txBody>
      </p:sp>
      <p:cxnSp>
        <p:nvCxnSpPr>
          <p:cNvPr id="10" name="Straight Arrow Connector 9"/>
          <p:cNvCxnSpPr>
            <a:endCxn id="8" idx="0"/>
          </p:cNvCxnSpPr>
          <p:nvPr/>
        </p:nvCxnSpPr>
        <p:spPr>
          <a:xfrm flipH="1">
            <a:off x="1503485" y="1283732"/>
            <a:ext cx="858715" cy="31646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31" idx="0"/>
          </p:cNvCxnSpPr>
          <p:nvPr/>
        </p:nvCxnSpPr>
        <p:spPr>
          <a:xfrm flipH="1">
            <a:off x="2651981" y="1283732"/>
            <a:ext cx="162627" cy="660142"/>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429001" y="1283732"/>
            <a:ext cx="2" cy="31646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26" idx="0"/>
          </p:cNvCxnSpPr>
          <p:nvPr/>
        </p:nvCxnSpPr>
        <p:spPr>
          <a:xfrm flipH="1">
            <a:off x="4495800" y="1283732"/>
            <a:ext cx="3" cy="63293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019800" y="1283732"/>
            <a:ext cx="1" cy="53340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858000" y="1283732"/>
            <a:ext cx="838200" cy="39266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10400" y="1676400"/>
            <a:ext cx="1939890" cy="646331"/>
          </a:xfrm>
          <a:prstGeom prst="rect">
            <a:avLst/>
          </a:prstGeom>
          <a:noFill/>
        </p:spPr>
        <p:txBody>
          <a:bodyPr wrap="none" rtlCol="0">
            <a:spAutoFit/>
          </a:bodyPr>
          <a:lstStyle/>
          <a:p>
            <a:r>
              <a:rPr lang="en-US" dirty="0" smtClean="0"/>
              <a:t>generate assembly</a:t>
            </a:r>
          </a:p>
          <a:p>
            <a:r>
              <a:rPr lang="en-US" dirty="0" smtClean="0"/>
              <a:t>code</a:t>
            </a:r>
          </a:p>
        </p:txBody>
      </p:sp>
      <p:sp>
        <p:nvSpPr>
          <p:cNvPr id="25" name="TextBox 24"/>
          <p:cNvSpPr txBox="1"/>
          <p:nvPr/>
        </p:nvSpPr>
        <p:spPr>
          <a:xfrm>
            <a:off x="5486400" y="1814899"/>
            <a:ext cx="1170513" cy="369332"/>
          </a:xfrm>
          <a:prstGeom prst="rect">
            <a:avLst/>
          </a:prstGeom>
          <a:noFill/>
        </p:spPr>
        <p:txBody>
          <a:bodyPr wrap="none" rtlCol="0">
            <a:spAutoFit/>
          </a:bodyPr>
          <a:lstStyle/>
          <a:p>
            <a:r>
              <a:rPr lang="en-US" dirty="0" smtClean="0"/>
              <a:t>output file</a:t>
            </a:r>
          </a:p>
        </p:txBody>
      </p:sp>
      <p:sp>
        <p:nvSpPr>
          <p:cNvPr id="26" name="TextBox 25"/>
          <p:cNvSpPr txBox="1"/>
          <p:nvPr/>
        </p:nvSpPr>
        <p:spPr>
          <a:xfrm>
            <a:off x="3983480" y="1916668"/>
            <a:ext cx="1024639" cy="369332"/>
          </a:xfrm>
          <a:prstGeom prst="rect">
            <a:avLst/>
          </a:prstGeom>
          <a:noFill/>
        </p:spPr>
        <p:txBody>
          <a:bodyPr wrap="none" rtlCol="0">
            <a:spAutoFit/>
          </a:bodyPr>
          <a:lstStyle/>
          <a:p>
            <a:r>
              <a:rPr lang="en-US" dirty="0" smtClean="0"/>
              <a:t>input file</a:t>
            </a:r>
          </a:p>
        </p:txBody>
      </p:sp>
      <p:sp>
        <p:nvSpPr>
          <p:cNvPr id="27" name="TextBox 26"/>
          <p:cNvSpPr txBox="1"/>
          <p:nvPr/>
        </p:nvSpPr>
        <p:spPr>
          <a:xfrm>
            <a:off x="2958840" y="1599515"/>
            <a:ext cx="984565" cy="369332"/>
          </a:xfrm>
          <a:prstGeom prst="rect">
            <a:avLst/>
          </a:prstGeom>
          <a:noFill/>
        </p:spPr>
        <p:txBody>
          <a:bodyPr wrap="none" rtlCol="0">
            <a:spAutoFit/>
          </a:bodyPr>
          <a:lstStyle/>
          <a:p>
            <a:r>
              <a:rPr lang="en-US" dirty="0" smtClean="0"/>
              <a:t>no SIMD</a:t>
            </a:r>
          </a:p>
        </p:txBody>
      </p:sp>
      <p:sp>
        <p:nvSpPr>
          <p:cNvPr id="31" name="TextBox 30"/>
          <p:cNvSpPr txBox="1"/>
          <p:nvPr/>
        </p:nvSpPr>
        <p:spPr>
          <a:xfrm>
            <a:off x="1794502" y="1943874"/>
            <a:ext cx="1714957" cy="369332"/>
          </a:xfrm>
          <a:prstGeom prst="rect">
            <a:avLst/>
          </a:prstGeom>
          <a:noFill/>
        </p:spPr>
        <p:txBody>
          <a:bodyPr wrap="none" rtlCol="0">
            <a:spAutoFit/>
          </a:bodyPr>
          <a:lstStyle/>
          <a:p>
            <a:r>
              <a:rPr lang="en-US" dirty="0" smtClean="0"/>
              <a:t>full optimization</a:t>
            </a:r>
          </a:p>
        </p:txBody>
      </p:sp>
    </p:spTree>
    <p:extLst>
      <p:ext uri="{BB962C8B-B14F-4D97-AF65-F5344CB8AC3E}">
        <p14:creationId xmlns:p14="http://schemas.microsoft.com/office/powerpoint/2010/main" val="25066383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6736080" y="1554956"/>
            <a:ext cx="0" cy="34742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 name="Chart 9"/>
          <p:cNvGraphicFramePr>
            <a:graphicFrameLocks/>
          </p:cNvGraphicFramePr>
          <p:nvPr>
            <p:extLst>
              <p:ext uri="{D42A27DB-BD31-4B8C-83A1-F6EECF244321}">
                <p14:modId xmlns:p14="http://schemas.microsoft.com/office/powerpoint/2010/main" val="1269922922"/>
              </p:ext>
            </p:extLst>
          </p:nvPr>
        </p:nvGraphicFramePr>
        <p:xfrm>
          <a:off x="595312" y="1359694"/>
          <a:ext cx="7953376" cy="4138612"/>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p:cNvCxnSpPr/>
          <p:nvPr/>
        </p:nvCxnSpPr>
        <p:spPr>
          <a:xfrm>
            <a:off x="4572000" y="1554956"/>
            <a:ext cx="0" cy="34742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10200" y="1547336"/>
            <a:ext cx="0" cy="34742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91553" y="4650105"/>
            <a:ext cx="360996" cy="369332"/>
          </a:xfrm>
          <a:prstGeom prst="rect">
            <a:avLst/>
          </a:prstGeom>
          <a:noFill/>
        </p:spPr>
        <p:txBody>
          <a:bodyPr wrap="none" rtlCol="0">
            <a:spAutoFit/>
          </a:bodyPr>
          <a:lstStyle/>
          <a:p>
            <a:r>
              <a:rPr lang="en-US" dirty="0" smtClean="0"/>
              <a:t>L</a:t>
            </a:r>
            <a:r>
              <a:rPr lang="en-US" baseline="-25000" dirty="0" smtClean="0"/>
              <a:t>1</a:t>
            </a:r>
            <a:endParaRPr lang="en-US" baseline="-25000" dirty="0"/>
          </a:p>
        </p:txBody>
      </p:sp>
      <p:sp>
        <p:nvSpPr>
          <p:cNvPr id="16" name="TextBox 15"/>
          <p:cNvSpPr txBox="1"/>
          <p:nvPr/>
        </p:nvSpPr>
        <p:spPr>
          <a:xfrm>
            <a:off x="4800600" y="4650105"/>
            <a:ext cx="360996" cy="369332"/>
          </a:xfrm>
          <a:prstGeom prst="rect">
            <a:avLst/>
          </a:prstGeom>
          <a:noFill/>
        </p:spPr>
        <p:txBody>
          <a:bodyPr wrap="none" rtlCol="0">
            <a:spAutoFit/>
          </a:bodyPr>
          <a:lstStyle/>
          <a:p>
            <a:r>
              <a:rPr lang="en-US" dirty="0" smtClean="0"/>
              <a:t>L</a:t>
            </a:r>
            <a:r>
              <a:rPr lang="en-US" baseline="-25000" dirty="0" smtClean="0"/>
              <a:t>2</a:t>
            </a:r>
            <a:endParaRPr lang="en-US" baseline="-25000" dirty="0"/>
          </a:p>
        </p:txBody>
      </p:sp>
      <p:sp>
        <p:nvSpPr>
          <p:cNvPr id="17" name="TextBox 16"/>
          <p:cNvSpPr txBox="1"/>
          <p:nvPr/>
        </p:nvSpPr>
        <p:spPr>
          <a:xfrm>
            <a:off x="5943600" y="4650105"/>
            <a:ext cx="360996" cy="369332"/>
          </a:xfrm>
          <a:prstGeom prst="rect">
            <a:avLst/>
          </a:prstGeom>
          <a:noFill/>
        </p:spPr>
        <p:txBody>
          <a:bodyPr wrap="none" rtlCol="0">
            <a:spAutoFit/>
          </a:bodyPr>
          <a:lstStyle/>
          <a:p>
            <a:r>
              <a:rPr lang="en-US" dirty="0" smtClean="0"/>
              <a:t>L</a:t>
            </a:r>
            <a:r>
              <a:rPr lang="en-US" baseline="-25000" dirty="0" smtClean="0"/>
              <a:t>3</a:t>
            </a:r>
            <a:endParaRPr lang="en-US" baseline="-25000" dirty="0"/>
          </a:p>
        </p:txBody>
      </p:sp>
      <p:sp>
        <p:nvSpPr>
          <p:cNvPr id="18" name="TextBox 17"/>
          <p:cNvSpPr txBox="1"/>
          <p:nvPr/>
        </p:nvSpPr>
        <p:spPr>
          <a:xfrm>
            <a:off x="7239000" y="4650105"/>
            <a:ext cx="639919" cy="369332"/>
          </a:xfrm>
          <a:prstGeom prst="rect">
            <a:avLst/>
          </a:prstGeom>
          <a:noFill/>
        </p:spPr>
        <p:txBody>
          <a:bodyPr wrap="none" rtlCol="0">
            <a:spAutoFit/>
          </a:bodyPr>
          <a:lstStyle/>
          <a:p>
            <a:r>
              <a:rPr lang="en-US" dirty="0" smtClean="0"/>
              <a:t>RAM</a:t>
            </a:r>
            <a:endParaRPr lang="en-US" baseline="-25000" dirty="0"/>
          </a:p>
        </p:txBody>
      </p:sp>
      <p:sp>
        <p:nvSpPr>
          <p:cNvPr id="2" name="Title 1"/>
          <p:cNvSpPr>
            <a:spLocks noGrp="1"/>
          </p:cNvSpPr>
          <p:nvPr>
            <p:ph type="title"/>
          </p:nvPr>
        </p:nvSpPr>
        <p:spPr/>
        <p:txBody>
          <a:bodyPr/>
          <a:lstStyle/>
          <a:p>
            <a:r>
              <a:rPr lang="en-US" dirty="0" err="1" smtClean="0"/>
              <a:t>Vectortriad</a:t>
            </a:r>
            <a:r>
              <a:rPr lang="en-US" dirty="0" smtClean="0"/>
              <a:t> benchmark (1)</a:t>
            </a:r>
            <a:endParaRPr lang="en-US" dirty="0"/>
          </a:p>
        </p:txBody>
      </p:sp>
    </p:spTree>
    <p:extLst>
      <p:ext uri="{BB962C8B-B14F-4D97-AF65-F5344CB8AC3E}">
        <p14:creationId xmlns:p14="http://schemas.microsoft.com/office/powerpoint/2010/main" val="4131912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output (2)</a:t>
            </a:r>
            <a:endParaRPr lang="en-US" dirty="0"/>
          </a:p>
        </p:txBody>
      </p:sp>
      <p:sp>
        <p:nvSpPr>
          <p:cNvPr id="3" name="TextBox 2"/>
          <p:cNvSpPr txBox="1"/>
          <p:nvPr/>
        </p:nvSpPr>
        <p:spPr>
          <a:xfrm>
            <a:off x="447612" y="1905000"/>
            <a:ext cx="4257897" cy="2800767"/>
          </a:xfrm>
          <a:prstGeom prst="rect">
            <a:avLst/>
          </a:prstGeom>
          <a:solidFill>
            <a:schemeClr val="bg1">
              <a:lumMod val="85000"/>
            </a:schemeClr>
          </a:solidFill>
          <a:ln w="19050">
            <a:solidFill>
              <a:schemeClr val="tx1"/>
            </a:solidFill>
          </a:ln>
        </p:spPr>
        <p:txBody>
          <a:bodyPr wrap="none" rtlCol="0">
            <a:spAutoFit/>
          </a:bodyPr>
          <a:lstStyle/>
          <a:p>
            <a:r>
              <a:rPr lang="en-US" sz="1600" dirty="0" smtClean="0">
                <a:latin typeface="Courier New" pitchFamily="49" charset="0"/>
                <a:cs typeface="Courier New" pitchFamily="49" charset="0"/>
              </a:rPr>
              <a:t>.loop</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movsd</a:t>
            </a:r>
            <a:r>
              <a:rPr lang="en-US" sz="1600" dirty="0">
                <a:latin typeface="Courier New" pitchFamily="49" charset="0"/>
                <a:cs typeface="Courier New" pitchFamily="49" charset="0"/>
              </a:rPr>
              <a:t>     (%rdx,%rax,8), %</a:t>
            </a:r>
            <a:r>
              <a:rPr lang="en-US" sz="1600" dirty="0" smtClean="0">
                <a:latin typeface="Courier New" pitchFamily="49" charset="0"/>
                <a:cs typeface="Courier New" pitchFamily="49" charset="0"/>
              </a:rPr>
              <a:t>xmm1</a:t>
            </a:r>
            <a:br>
              <a:rPr lang="en-US" sz="1600" dirty="0" smtClean="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movsd</a:t>
            </a:r>
            <a:r>
              <a:rPr lang="en-US" sz="1600" dirty="0">
                <a:latin typeface="Courier New" pitchFamily="49" charset="0"/>
                <a:cs typeface="Courier New" pitchFamily="49" charset="0"/>
              </a:rPr>
              <a:t>     (%rcx,%rax,8), %</a:t>
            </a:r>
            <a:r>
              <a:rPr lang="en-US" sz="1600" dirty="0" smtClean="0">
                <a:latin typeface="Courier New" pitchFamily="49" charset="0"/>
                <a:cs typeface="Courier New" pitchFamily="49" charset="0"/>
              </a:rPr>
              <a:t>xmm0</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movhpd</a:t>
            </a:r>
            <a:r>
              <a:rPr lang="en-US" sz="1600" dirty="0">
                <a:latin typeface="Courier New" pitchFamily="49" charset="0"/>
                <a:cs typeface="Courier New" pitchFamily="49" charset="0"/>
              </a:rPr>
              <a:t>    8(%rcx,%rax,8), %</a:t>
            </a:r>
            <a:r>
              <a:rPr lang="en-US" sz="1600" dirty="0" smtClean="0">
                <a:latin typeface="Courier New" pitchFamily="49" charset="0"/>
                <a:cs typeface="Courier New" pitchFamily="49" charset="0"/>
              </a:rPr>
              <a:t>xmm0</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movhpd</a:t>
            </a:r>
            <a:r>
              <a:rPr lang="en-US" sz="1600" dirty="0">
                <a:latin typeface="Courier New" pitchFamily="49" charset="0"/>
                <a:cs typeface="Courier New" pitchFamily="49" charset="0"/>
              </a:rPr>
              <a:t>    8(%rdx,%rax,8), %</a:t>
            </a:r>
            <a:r>
              <a:rPr lang="en-US" sz="1600" dirty="0" smtClean="0">
                <a:latin typeface="Courier New" pitchFamily="49" charset="0"/>
                <a:cs typeface="Courier New" pitchFamily="49" charset="0"/>
              </a:rPr>
              <a:t>xmm1</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b="1" dirty="0">
                <a:latin typeface="Courier New" pitchFamily="49" charset="0"/>
                <a:cs typeface="Courier New" pitchFamily="49" charset="0"/>
              </a:rPr>
              <a:t>  </a:t>
            </a:r>
            <a:r>
              <a:rPr lang="en-US" sz="1600" b="1" dirty="0" err="1" smtClean="0">
                <a:latin typeface="Courier New" pitchFamily="49" charset="0"/>
                <a:cs typeface="Courier New" pitchFamily="49" charset="0"/>
              </a:rPr>
              <a:t>mulpd</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%xmm0, %</a:t>
            </a:r>
            <a:r>
              <a:rPr lang="en-US" sz="1600" b="1" dirty="0" smtClean="0">
                <a:latin typeface="Courier New" pitchFamily="49" charset="0"/>
                <a:cs typeface="Courier New" pitchFamily="49" charset="0"/>
              </a:rPr>
              <a:t>xmm1</a:t>
            </a:r>
            <a:r>
              <a:rPr lang="en-US" sz="1600" b="1" dirty="0">
                <a:latin typeface="Courier New" pitchFamily="49" charset="0"/>
                <a:cs typeface="Courier New" pitchFamily="49" charset="0"/>
              </a:rPr>
              <a:t/>
            </a:r>
            <a:br>
              <a:rPr lang="en-US" sz="1600" b="1"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movsd</a:t>
            </a:r>
            <a:r>
              <a:rPr lang="en-US" sz="1600" dirty="0">
                <a:latin typeface="Courier New" pitchFamily="49" charset="0"/>
                <a:cs typeface="Courier New" pitchFamily="49" charset="0"/>
              </a:rPr>
              <a:t>     (%rsi,%rax,8), %</a:t>
            </a:r>
            <a:r>
              <a:rPr lang="en-US" sz="1600" dirty="0" smtClean="0">
                <a:latin typeface="Courier New" pitchFamily="49" charset="0"/>
                <a:cs typeface="Courier New" pitchFamily="49" charset="0"/>
              </a:rPr>
              <a:t>xmm2</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movhpd</a:t>
            </a:r>
            <a:r>
              <a:rPr lang="en-US" sz="1600" dirty="0">
                <a:latin typeface="Courier New" pitchFamily="49" charset="0"/>
                <a:cs typeface="Courier New" pitchFamily="49" charset="0"/>
              </a:rPr>
              <a:t>    8(%rsi,%rax,8), %</a:t>
            </a:r>
            <a:r>
              <a:rPr lang="en-US" sz="1600" dirty="0" smtClean="0">
                <a:latin typeface="Courier New" pitchFamily="49" charset="0"/>
                <a:cs typeface="Courier New" pitchFamily="49" charset="0"/>
              </a:rPr>
              <a:t>xmm2</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b="1" dirty="0">
                <a:latin typeface="Courier New" pitchFamily="49" charset="0"/>
                <a:cs typeface="Courier New" pitchFamily="49" charset="0"/>
              </a:rPr>
              <a:t>  </a:t>
            </a:r>
            <a:r>
              <a:rPr lang="en-US" sz="1600" b="1" dirty="0" err="1" smtClean="0">
                <a:latin typeface="Courier New" pitchFamily="49" charset="0"/>
                <a:cs typeface="Courier New" pitchFamily="49" charset="0"/>
              </a:rPr>
              <a:t>addpd</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%xmm1, %</a:t>
            </a:r>
            <a:r>
              <a:rPr lang="en-US" sz="1600" b="1" dirty="0" smtClean="0">
                <a:latin typeface="Courier New" pitchFamily="49" charset="0"/>
                <a:cs typeface="Courier New" pitchFamily="49" charset="0"/>
              </a:rPr>
              <a:t>xmm2</a:t>
            </a:r>
            <a:r>
              <a:rPr lang="en-US" sz="1600" b="1" dirty="0">
                <a:latin typeface="Courier New" pitchFamily="49" charset="0"/>
                <a:cs typeface="Courier New" pitchFamily="49" charset="0"/>
              </a:rPr>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t>
            </a:r>
            <a:r>
              <a:rPr lang="en-US" sz="1600" b="1" dirty="0" err="1" smtClean="0">
                <a:latin typeface="Courier New" pitchFamily="49" charset="0"/>
                <a:cs typeface="Courier New" pitchFamily="49" charset="0"/>
              </a:rPr>
              <a:t>movaps</a:t>
            </a: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   %xmm2, (%rdi,%rax,8</a:t>
            </a:r>
            <a:r>
              <a:rPr lang="en-US" sz="1600" b="1"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(loop control code)</a:t>
            </a:r>
            <a:endParaRPr lang="en-US" sz="1600" dirty="0">
              <a:latin typeface="Courier New" pitchFamily="49" charset="0"/>
              <a:cs typeface="Courier New" pitchFamily="49" charset="0"/>
            </a:endParaRPr>
          </a:p>
        </p:txBody>
      </p:sp>
      <p:sp>
        <p:nvSpPr>
          <p:cNvPr id="4" name="TextBox 3"/>
          <p:cNvSpPr txBox="1"/>
          <p:nvPr/>
        </p:nvSpPr>
        <p:spPr>
          <a:xfrm>
            <a:off x="4876800" y="1905000"/>
            <a:ext cx="4114800" cy="2800767"/>
          </a:xfrm>
          <a:prstGeom prst="rect">
            <a:avLst/>
          </a:prstGeom>
          <a:solidFill>
            <a:schemeClr val="bg1">
              <a:lumMod val="85000"/>
            </a:schemeClr>
          </a:solidFill>
          <a:ln w="19050">
            <a:solidFill>
              <a:schemeClr val="tx1"/>
            </a:solidFill>
          </a:ln>
        </p:spPr>
        <p:txBody>
          <a:bodyPr wrap="square" rtlCol="0">
            <a:spAutoFit/>
          </a:bodyPr>
          <a:lstStyle/>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xmm1.lo = c[</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xmm0.lo = </a:t>
            </a:r>
            <a:r>
              <a:rPr lang="en-US" sz="1600" dirty="0">
                <a:latin typeface="Courier New" pitchFamily="49" charset="0"/>
                <a:cs typeface="Courier New" pitchFamily="49" charset="0"/>
              </a:rPr>
              <a:t>d</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xmm0.hi = d[i+1]</a:t>
            </a:r>
          </a:p>
          <a:p>
            <a:r>
              <a:rPr lang="en-US" sz="1600" dirty="0" smtClean="0">
                <a:latin typeface="Courier New" pitchFamily="49" charset="0"/>
                <a:cs typeface="Courier New" pitchFamily="49" charset="0"/>
              </a:rPr>
              <a:t>xmm1.hi = c[i+1]</a:t>
            </a:r>
          </a:p>
          <a:p>
            <a:r>
              <a:rPr lang="en-US" sz="1600" b="1" dirty="0" smtClean="0">
                <a:latin typeface="Courier New" pitchFamily="49" charset="0"/>
                <a:cs typeface="Courier New" pitchFamily="49" charset="0"/>
              </a:rPr>
              <a:t>xmm1 = xmm1 * xmm0</a:t>
            </a:r>
          </a:p>
          <a:p>
            <a:r>
              <a:rPr lang="en-US" sz="1600" dirty="0" smtClean="0">
                <a:latin typeface="Courier New" pitchFamily="49" charset="0"/>
                <a:cs typeface="Courier New" pitchFamily="49" charset="0"/>
              </a:rPr>
              <a:t>xmm2.lo = b[</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xmm2.hi = b[i+1]</a:t>
            </a:r>
          </a:p>
          <a:p>
            <a:r>
              <a:rPr lang="en-US" sz="1600" b="1" dirty="0" smtClean="0">
                <a:latin typeface="Courier New" pitchFamily="49" charset="0"/>
                <a:cs typeface="Courier New" pitchFamily="49" charset="0"/>
              </a:rPr>
              <a:t>xmm2 = xmm2 + xmm1</a:t>
            </a:r>
          </a:p>
          <a:p>
            <a:r>
              <a:rPr lang="en-US" sz="1600" b="1" dirty="0" smtClean="0">
                <a:latin typeface="Courier New" pitchFamily="49" charset="0"/>
                <a:cs typeface="Courier New" pitchFamily="49" charset="0"/>
              </a:rPr>
              <a:t>{a[</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 a[i+1]} = xmm2</a:t>
            </a:r>
          </a:p>
          <a:p>
            <a:endParaRPr lang="en-US" sz="1600" dirty="0" smtClean="0">
              <a:latin typeface="Courier New" pitchFamily="49" charset="0"/>
              <a:cs typeface="Courier New" pitchFamily="49" charset="0"/>
            </a:endParaRPr>
          </a:p>
        </p:txBody>
      </p:sp>
      <p:sp>
        <p:nvSpPr>
          <p:cNvPr id="5" name="TextBox 4"/>
          <p:cNvSpPr txBox="1"/>
          <p:nvPr/>
        </p:nvSpPr>
        <p:spPr>
          <a:xfrm>
            <a:off x="2514600" y="914400"/>
            <a:ext cx="4171976" cy="369332"/>
          </a:xfrm>
          <a:prstGeom prst="rect">
            <a:avLst/>
          </a:prstGeom>
          <a:noFill/>
        </p:spPr>
        <p:txBody>
          <a:bodyPr wrap="none" rtlCol="0">
            <a:spAutoFit/>
          </a:bodyPr>
          <a:lstStyle/>
          <a:p>
            <a:pPr algn="ctr"/>
            <a:r>
              <a:rPr lang="en-US" dirty="0" err="1" smtClean="0"/>
              <a:t>icc</a:t>
            </a:r>
            <a:r>
              <a:rPr lang="en-US" dirty="0" smtClean="0"/>
              <a:t> -O3 vectortriad.cpp </a:t>
            </a:r>
            <a:r>
              <a:rPr lang="en-US" dirty="0"/>
              <a:t>-</a:t>
            </a:r>
            <a:r>
              <a:rPr lang="en-US" dirty="0" smtClean="0"/>
              <a:t>o </a:t>
            </a:r>
            <a:r>
              <a:rPr lang="en-US" dirty="0" err="1" smtClean="0"/>
              <a:t>vectortriad.s</a:t>
            </a:r>
            <a:r>
              <a:rPr lang="en-US" dirty="0" smtClean="0"/>
              <a:t> -S</a:t>
            </a:r>
            <a:endParaRPr lang="en-US" dirty="0"/>
          </a:p>
        </p:txBody>
      </p:sp>
      <p:sp>
        <p:nvSpPr>
          <p:cNvPr id="6" name="TextBox 5"/>
          <p:cNvSpPr txBox="1"/>
          <p:nvPr/>
        </p:nvSpPr>
        <p:spPr>
          <a:xfrm>
            <a:off x="462665" y="1447800"/>
            <a:ext cx="2598404" cy="369332"/>
          </a:xfrm>
          <a:prstGeom prst="rect">
            <a:avLst/>
          </a:prstGeom>
          <a:noFill/>
        </p:spPr>
        <p:txBody>
          <a:bodyPr wrap="none" rtlCol="0">
            <a:spAutoFit/>
          </a:bodyPr>
          <a:lstStyle/>
          <a:p>
            <a:r>
              <a:rPr lang="en-US" b="1" dirty="0" smtClean="0">
                <a:solidFill>
                  <a:srgbClr val="FF0000"/>
                </a:solidFill>
              </a:rPr>
              <a:t>assembly code</a:t>
            </a:r>
            <a:r>
              <a:rPr lang="en-US" dirty="0" smtClean="0"/>
              <a:t> of for loop</a:t>
            </a:r>
            <a:endParaRPr lang="en-US" dirty="0"/>
          </a:p>
        </p:txBody>
      </p:sp>
      <p:sp>
        <p:nvSpPr>
          <p:cNvPr id="7" name="TextBox 6"/>
          <p:cNvSpPr txBox="1"/>
          <p:nvPr/>
        </p:nvSpPr>
        <p:spPr>
          <a:xfrm>
            <a:off x="4879240" y="1447800"/>
            <a:ext cx="3106171" cy="369332"/>
          </a:xfrm>
          <a:prstGeom prst="rect">
            <a:avLst/>
          </a:prstGeom>
          <a:noFill/>
        </p:spPr>
        <p:txBody>
          <a:bodyPr wrap="none" rtlCol="0">
            <a:spAutoFit/>
          </a:bodyPr>
          <a:lstStyle/>
          <a:p>
            <a:r>
              <a:rPr lang="en-US" dirty="0" smtClean="0"/>
              <a:t>human-readable interpretation</a:t>
            </a:r>
            <a:endParaRPr lang="en-US" dirty="0"/>
          </a:p>
        </p:txBody>
      </p:sp>
      <p:sp>
        <p:nvSpPr>
          <p:cNvPr id="8" name="Oval 7"/>
          <p:cNvSpPr/>
          <p:nvPr/>
        </p:nvSpPr>
        <p:spPr>
          <a:xfrm>
            <a:off x="428562" y="3152983"/>
            <a:ext cx="1451602" cy="304800"/>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8562" y="3886200"/>
            <a:ext cx="1451602" cy="304800"/>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28562" y="4114800"/>
            <a:ext cx="1451602" cy="304800"/>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0" idx="5"/>
          </p:cNvCxnSpPr>
          <p:nvPr/>
        </p:nvCxnSpPr>
        <p:spPr>
          <a:xfrm>
            <a:off x="1667582" y="4374963"/>
            <a:ext cx="542218" cy="88283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5"/>
          </p:cNvCxnSpPr>
          <p:nvPr/>
        </p:nvCxnSpPr>
        <p:spPr>
          <a:xfrm>
            <a:off x="1667582" y="4146363"/>
            <a:ext cx="694618" cy="111143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5"/>
          </p:cNvCxnSpPr>
          <p:nvPr/>
        </p:nvCxnSpPr>
        <p:spPr>
          <a:xfrm>
            <a:off x="1667582" y="3413146"/>
            <a:ext cx="847018" cy="184465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75065" y="5181600"/>
            <a:ext cx="8416535" cy="369332"/>
          </a:xfrm>
          <a:prstGeom prst="rect">
            <a:avLst/>
          </a:prstGeom>
          <a:noFill/>
        </p:spPr>
        <p:txBody>
          <a:bodyPr wrap="none" rtlCol="0">
            <a:spAutoFit/>
          </a:bodyPr>
          <a:lstStyle/>
          <a:p>
            <a:r>
              <a:rPr lang="en-US" dirty="0" smtClean="0"/>
              <a:t>128-bit SSE instructions operate on </a:t>
            </a:r>
            <a:r>
              <a:rPr lang="en-US" b="1" dirty="0" smtClean="0">
                <a:solidFill>
                  <a:srgbClr val="FF0000"/>
                </a:solidFill>
              </a:rPr>
              <a:t>two double precision numbers</a:t>
            </a:r>
            <a:r>
              <a:rPr lang="en-US" dirty="0" smtClean="0"/>
              <a:t> in a single instruction</a:t>
            </a:r>
            <a:endParaRPr lang="en-US" dirty="0"/>
          </a:p>
        </p:txBody>
      </p:sp>
      <p:sp>
        <p:nvSpPr>
          <p:cNvPr id="26" name="TextBox 25"/>
          <p:cNvSpPr txBox="1"/>
          <p:nvPr/>
        </p:nvSpPr>
        <p:spPr>
          <a:xfrm>
            <a:off x="575064" y="5715000"/>
            <a:ext cx="7502136" cy="646331"/>
          </a:xfrm>
          <a:prstGeom prst="rect">
            <a:avLst/>
          </a:prstGeom>
          <a:noFill/>
        </p:spPr>
        <p:txBody>
          <a:bodyPr wrap="square" rtlCol="0">
            <a:spAutoFit/>
          </a:bodyPr>
          <a:lstStyle/>
          <a:p>
            <a:r>
              <a:rPr lang="en-US" b="1" dirty="0" err="1" smtClean="0">
                <a:solidFill>
                  <a:srgbClr val="FF0000"/>
                </a:solidFill>
              </a:rPr>
              <a:t>movaps</a:t>
            </a:r>
            <a:r>
              <a:rPr lang="en-US" dirty="0" smtClean="0"/>
              <a:t> requires a to be 16 byte aligned (i.e., memory address % 16 == 0).  This is checked at runtime (only for a).</a:t>
            </a:r>
            <a:endParaRPr lang="en-US" dirty="0"/>
          </a:p>
        </p:txBody>
      </p:sp>
    </p:spTree>
    <p:extLst>
      <p:ext uri="{BB962C8B-B14F-4D97-AF65-F5344CB8AC3E}">
        <p14:creationId xmlns:p14="http://schemas.microsoft.com/office/powerpoint/2010/main" val="35078981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736080" y="1554956"/>
            <a:ext cx="0" cy="34742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 name="Chart 2"/>
          <p:cNvGraphicFramePr>
            <a:graphicFrameLocks/>
          </p:cNvGraphicFramePr>
          <p:nvPr>
            <p:extLst>
              <p:ext uri="{D42A27DB-BD31-4B8C-83A1-F6EECF244321}">
                <p14:modId xmlns:p14="http://schemas.microsoft.com/office/powerpoint/2010/main" val="3816794584"/>
              </p:ext>
            </p:extLst>
          </p:nvPr>
        </p:nvGraphicFramePr>
        <p:xfrm>
          <a:off x="595312" y="1359694"/>
          <a:ext cx="7953376" cy="4138612"/>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Connector 9"/>
          <p:cNvCxnSpPr/>
          <p:nvPr/>
        </p:nvCxnSpPr>
        <p:spPr>
          <a:xfrm>
            <a:off x="4572000" y="1554956"/>
            <a:ext cx="0" cy="34742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10200" y="1547336"/>
            <a:ext cx="0" cy="34742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91553" y="4650105"/>
            <a:ext cx="360996" cy="369332"/>
          </a:xfrm>
          <a:prstGeom prst="rect">
            <a:avLst/>
          </a:prstGeom>
          <a:noFill/>
        </p:spPr>
        <p:txBody>
          <a:bodyPr wrap="none" rtlCol="0">
            <a:spAutoFit/>
          </a:bodyPr>
          <a:lstStyle/>
          <a:p>
            <a:r>
              <a:rPr lang="en-US" dirty="0" smtClean="0"/>
              <a:t>L</a:t>
            </a:r>
            <a:r>
              <a:rPr lang="en-US" baseline="-25000" dirty="0" smtClean="0"/>
              <a:t>1</a:t>
            </a:r>
            <a:endParaRPr lang="en-US" baseline="-25000" dirty="0"/>
          </a:p>
        </p:txBody>
      </p:sp>
      <p:sp>
        <p:nvSpPr>
          <p:cNvPr id="13" name="TextBox 12"/>
          <p:cNvSpPr txBox="1"/>
          <p:nvPr/>
        </p:nvSpPr>
        <p:spPr>
          <a:xfrm>
            <a:off x="4800600" y="4650105"/>
            <a:ext cx="360996" cy="369332"/>
          </a:xfrm>
          <a:prstGeom prst="rect">
            <a:avLst/>
          </a:prstGeom>
          <a:noFill/>
        </p:spPr>
        <p:txBody>
          <a:bodyPr wrap="none" rtlCol="0">
            <a:spAutoFit/>
          </a:bodyPr>
          <a:lstStyle/>
          <a:p>
            <a:r>
              <a:rPr lang="en-US" dirty="0" smtClean="0"/>
              <a:t>L</a:t>
            </a:r>
            <a:r>
              <a:rPr lang="en-US" baseline="-25000" dirty="0" smtClean="0"/>
              <a:t>2</a:t>
            </a:r>
            <a:endParaRPr lang="en-US" baseline="-25000" dirty="0"/>
          </a:p>
        </p:txBody>
      </p:sp>
      <p:sp>
        <p:nvSpPr>
          <p:cNvPr id="14" name="TextBox 13"/>
          <p:cNvSpPr txBox="1"/>
          <p:nvPr/>
        </p:nvSpPr>
        <p:spPr>
          <a:xfrm>
            <a:off x="5943600" y="4650105"/>
            <a:ext cx="360996" cy="369332"/>
          </a:xfrm>
          <a:prstGeom prst="rect">
            <a:avLst/>
          </a:prstGeom>
          <a:noFill/>
        </p:spPr>
        <p:txBody>
          <a:bodyPr wrap="none" rtlCol="0">
            <a:spAutoFit/>
          </a:bodyPr>
          <a:lstStyle/>
          <a:p>
            <a:r>
              <a:rPr lang="en-US" dirty="0" smtClean="0"/>
              <a:t>L</a:t>
            </a:r>
            <a:r>
              <a:rPr lang="en-US" baseline="-25000" dirty="0" smtClean="0"/>
              <a:t>3</a:t>
            </a:r>
            <a:endParaRPr lang="en-US" baseline="-25000" dirty="0"/>
          </a:p>
        </p:txBody>
      </p:sp>
      <p:sp>
        <p:nvSpPr>
          <p:cNvPr id="15" name="TextBox 14"/>
          <p:cNvSpPr txBox="1"/>
          <p:nvPr/>
        </p:nvSpPr>
        <p:spPr>
          <a:xfrm>
            <a:off x="7239000" y="4650105"/>
            <a:ext cx="639919" cy="369332"/>
          </a:xfrm>
          <a:prstGeom prst="rect">
            <a:avLst/>
          </a:prstGeom>
          <a:noFill/>
        </p:spPr>
        <p:txBody>
          <a:bodyPr wrap="none" rtlCol="0">
            <a:spAutoFit/>
          </a:bodyPr>
          <a:lstStyle/>
          <a:p>
            <a:r>
              <a:rPr lang="en-US" dirty="0" smtClean="0"/>
              <a:t>RAM</a:t>
            </a:r>
            <a:endParaRPr lang="en-US" baseline="-25000" dirty="0"/>
          </a:p>
        </p:txBody>
      </p:sp>
      <p:sp>
        <p:nvSpPr>
          <p:cNvPr id="16" name="Title 1"/>
          <p:cNvSpPr>
            <a:spLocks noGrp="1"/>
          </p:cNvSpPr>
          <p:nvPr>
            <p:ph type="title"/>
          </p:nvPr>
        </p:nvSpPr>
        <p:spPr>
          <a:xfrm>
            <a:off x="457200" y="152400"/>
            <a:ext cx="8229600" cy="639762"/>
          </a:xfrm>
        </p:spPr>
        <p:txBody>
          <a:bodyPr/>
          <a:lstStyle/>
          <a:p>
            <a:r>
              <a:rPr lang="en-US" dirty="0" err="1" smtClean="0"/>
              <a:t>Vectortriad</a:t>
            </a:r>
            <a:r>
              <a:rPr lang="en-US" dirty="0" smtClean="0"/>
              <a:t> benchmark (2)</a:t>
            </a:r>
            <a:endParaRPr lang="en-US" dirty="0"/>
          </a:p>
        </p:txBody>
      </p:sp>
    </p:spTree>
    <p:extLst>
      <p:ext uri="{BB962C8B-B14F-4D97-AF65-F5344CB8AC3E}">
        <p14:creationId xmlns:p14="http://schemas.microsoft.com/office/powerpoint/2010/main" val="22733626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output (3)</a:t>
            </a:r>
            <a:endParaRPr lang="en-US" dirty="0"/>
          </a:p>
        </p:txBody>
      </p:sp>
      <p:sp>
        <p:nvSpPr>
          <p:cNvPr id="3" name="TextBox 2"/>
          <p:cNvSpPr txBox="1"/>
          <p:nvPr/>
        </p:nvSpPr>
        <p:spPr>
          <a:xfrm>
            <a:off x="447612" y="3992940"/>
            <a:ext cx="4134465" cy="1569660"/>
          </a:xfrm>
          <a:prstGeom prst="rect">
            <a:avLst/>
          </a:prstGeom>
          <a:solidFill>
            <a:schemeClr val="bg1">
              <a:lumMod val="85000"/>
            </a:schemeClr>
          </a:solidFill>
          <a:ln w="19050">
            <a:solidFill>
              <a:schemeClr val="tx1"/>
            </a:solidFill>
          </a:ln>
        </p:spPr>
        <p:txBody>
          <a:bodyPr wrap="none" rtlCol="0">
            <a:spAutoFit/>
          </a:bodyPr>
          <a:lstStyle/>
          <a:p>
            <a:r>
              <a:rPr lang="en-US" sz="1600" dirty="0" smtClean="0">
                <a:latin typeface="Courier New" pitchFamily="49" charset="0"/>
                <a:cs typeface="Courier New" pitchFamily="49" charset="0"/>
              </a:rPr>
              <a:t>.loop</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movaps</a:t>
            </a:r>
            <a:r>
              <a:rPr lang="en-US" sz="1600" dirty="0">
                <a:latin typeface="Courier New" pitchFamily="49" charset="0"/>
                <a:cs typeface="Courier New" pitchFamily="49" charset="0"/>
              </a:rPr>
              <a:t>    (%rdi,%rdx,8), %</a:t>
            </a:r>
            <a:r>
              <a:rPr lang="en-US" sz="1600" dirty="0" smtClean="0">
                <a:latin typeface="Courier New" pitchFamily="49" charset="0"/>
                <a:cs typeface="Courier New" pitchFamily="49" charset="0"/>
              </a:rPr>
              <a:t>xmm0</a:t>
            </a:r>
          </a:p>
          <a:p>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mulpd</a:t>
            </a:r>
            <a:r>
              <a:rPr lang="en-US" sz="1600" dirty="0">
                <a:latin typeface="Courier New" pitchFamily="49" charset="0"/>
                <a:cs typeface="Courier New" pitchFamily="49" charset="0"/>
              </a:rPr>
              <a:t>     (%rsi,%rdx,8), %</a:t>
            </a:r>
            <a:r>
              <a:rPr lang="en-US" sz="1600" dirty="0" smtClean="0">
                <a:latin typeface="Courier New" pitchFamily="49" charset="0"/>
                <a:cs typeface="Courier New" pitchFamily="49" charset="0"/>
              </a:rPr>
              <a:t>xmm0</a:t>
            </a:r>
          </a:p>
          <a:p>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addpd</a:t>
            </a:r>
            <a:r>
              <a:rPr lang="en-US" sz="1600" dirty="0">
                <a:latin typeface="Courier New" pitchFamily="49" charset="0"/>
                <a:cs typeface="Courier New" pitchFamily="49" charset="0"/>
              </a:rPr>
              <a:t>     (%r8,%rdx,8), %</a:t>
            </a:r>
            <a:r>
              <a:rPr lang="en-US" sz="1600" dirty="0" smtClean="0">
                <a:latin typeface="Courier New" pitchFamily="49" charset="0"/>
                <a:cs typeface="Courier New" pitchFamily="49" charset="0"/>
              </a:rPr>
              <a:t>xmm0</a:t>
            </a:r>
          </a:p>
          <a:p>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movaps</a:t>
            </a:r>
            <a:r>
              <a:rPr lang="en-US" sz="1600" dirty="0">
                <a:latin typeface="Courier New" pitchFamily="49" charset="0"/>
                <a:cs typeface="Courier New" pitchFamily="49" charset="0"/>
              </a:rPr>
              <a:t>    %xmm0, (%r9,%rdx,8</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 loop control code</a:t>
            </a:r>
            <a:endParaRPr lang="en-US" sz="1600" dirty="0">
              <a:latin typeface="Courier New" pitchFamily="49" charset="0"/>
              <a:cs typeface="Courier New" pitchFamily="49" charset="0"/>
            </a:endParaRPr>
          </a:p>
        </p:txBody>
      </p:sp>
      <p:sp>
        <p:nvSpPr>
          <p:cNvPr id="4" name="TextBox 3"/>
          <p:cNvSpPr txBox="1"/>
          <p:nvPr/>
        </p:nvSpPr>
        <p:spPr>
          <a:xfrm>
            <a:off x="4876800" y="3992940"/>
            <a:ext cx="4114800" cy="1569660"/>
          </a:xfrm>
          <a:prstGeom prst="rect">
            <a:avLst/>
          </a:prstGeom>
          <a:solidFill>
            <a:schemeClr val="bg1">
              <a:lumMod val="85000"/>
            </a:schemeClr>
          </a:solidFill>
          <a:ln w="19050">
            <a:solidFill>
              <a:schemeClr val="tx1"/>
            </a:solidFill>
          </a:ln>
        </p:spPr>
        <p:txBody>
          <a:bodyPr wrap="square" rtlCol="0">
            <a:spAutoFit/>
          </a:bodyPr>
          <a:lstStyle/>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xmm0 = </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c[</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c[i+1]}</a:t>
            </a:r>
          </a:p>
          <a:p>
            <a:r>
              <a:rPr lang="en-US" sz="1600" dirty="0" smtClean="0">
                <a:latin typeface="Courier New" pitchFamily="49" charset="0"/>
                <a:cs typeface="Courier New" pitchFamily="49" charset="0"/>
              </a:rPr>
              <a:t>xmm0 = xmm0 * {d[</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d[i+1]}</a:t>
            </a:r>
          </a:p>
          <a:p>
            <a:r>
              <a:rPr lang="en-US" sz="1600" dirty="0" smtClean="0">
                <a:latin typeface="Courier New" pitchFamily="49" charset="0"/>
                <a:cs typeface="Courier New" pitchFamily="49" charset="0"/>
              </a:rPr>
              <a:t>xmm0 = xmm0 + {b[</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b[i+1]}</a:t>
            </a:r>
          </a:p>
          <a:p>
            <a:r>
              <a:rPr lang="en-US" sz="1600" dirty="0" smtClean="0">
                <a:latin typeface="Courier New" pitchFamily="49" charset="0"/>
                <a:cs typeface="Courier New" pitchFamily="49" charset="0"/>
              </a:rPr>
              <a:t>{a[</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a[i+1]} = xmm0</a:t>
            </a:r>
          </a:p>
          <a:p>
            <a:endParaRPr lang="en-US" sz="1600" dirty="0" smtClean="0">
              <a:latin typeface="Courier New" pitchFamily="49" charset="0"/>
              <a:cs typeface="Courier New" pitchFamily="49" charset="0"/>
            </a:endParaRPr>
          </a:p>
        </p:txBody>
      </p:sp>
      <p:sp>
        <p:nvSpPr>
          <p:cNvPr id="5" name="TextBox 4"/>
          <p:cNvSpPr txBox="1"/>
          <p:nvPr/>
        </p:nvSpPr>
        <p:spPr>
          <a:xfrm>
            <a:off x="2514600" y="914400"/>
            <a:ext cx="4171976" cy="369332"/>
          </a:xfrm>
          <a:prstGeom prst="rect">
            <a:avLst/>
          </a:prstGeom>
          <a:noFill/>
        </p:spPr>
        <p:txBody>
          <a:bodyPr wrap="none" rtlCol="0">
            <a:spAutoFit/>
          </a:bodyPr>
          <a:lstStyle/>
          <a:p>
            <a:pPr algn="ctr"/>
            <a:r>
              <a:rPr lang="en-US" dirty="0" err="1" smtClean="0"/>
              <a:t>icc</a:t>
            </a:r>
            <a:r>
              <a:rPr lang="en-US" dirty="0" smtClean="0"/>
              <a:t> -O3 vectortriad.cpp </a:t>
            </a:r>
            <a:r>
              <a:rPr lang="en-US" dirty="0"/>
              <a:t>-</a:t>
            </a:r>
            <a:r>
              <a:rPr lang="en-US" dirty="0" smtClean="0"/>
              <a:t>o </a:t>
            </a:r>
            <a:r>
              <a:rPr lang="en-US" dirty="0" err="1" smtClean="0"/>
              <a:t>vectortriad.s</a:t>
            </a:r>
            <a:r>
              <a:rPr lang="en-US" dirty="0" smtClean="0"/>
              <a:t> -S</a:t>
            </a:r>
            <a:endParaRPr lang="en-US" dirty="0"/>
          </a:p>
        </p:txBody>
      </p:sp>
      <p:sp>
        <p:nvSpPr>
          <p:cNvPr id="6" name="TextBox 5"/>
          <p:cNvSpPr txBox="1"/>
          <p:nvPr/>
        </p:nvSpPr>
        <p:spPr>
          <a:xfrm>
            <a:off x="457200" y="3604975"/>
            <a:ext cx="2598404" cy="369332"/>
          </a:xfrm>
          <a:prstGeom prst="rect">
            <a:avLst/>
          </a:prstGeom>
          <a:noFill/>
        </p:spPr>
        <p:txBody>
          <a:bodyPr wrap="none" rtlCol="0">
            <a:spAutoFit/>
          </a:bodyPr>
          <a:lstStyle/>
          <a:p>
            <a:r>
              <a:rPr lang="en-US" b="1" dirty="0" smtClean="0">
                <a:solidFill>
                  <a:srgbClr val="FF0000"/>
                </a:solidFill>
              </a:rPr>
              <a:t>assembly code</a:t>
            </a:r>
            <a:r>
              <a:rPr lang="en-US" dirty="0" smtClean="0"/>
              <a:t> of for loop</a:t>
            </a:r>
            <a:endParaRPr lang="en-US" dirty="0"/>
          </a:p>
        </p:txBody>
      </p:sp>
      <p:sp>
        <p:nvSpPr>
          <p:cNvPr id="7" name="TextBox 6"/>
          <p:cNvSpPr txBox="1"/>
          <p:nvPr/>
        </p:nvSpPr>
        <p:spPr>
          <a:xfrm>
            <a:off x="4879240" y="3604975"/>
            <a:ext cx="3106171" cy="369332"/>
          </a:xfrm>
          <a:prstGeom prst="rect">
            <a:avLst/>
          </a:prstGeom>
          <a:noFill/>
        </p:spPr>
        <p:txBody>
          <a:bodyPr wrap="none" rtlCol="0">
            <a:spAutoFit/>
          </a:bodyPr>
          <a:lstStyle/>
          <a:p>
            <a:r>
              <a:rPr lang="en-US" dirty="0" smtClean="0"/>
              <a:t>human-readable interpretation</a:t>
            </a:r>
            <a:endParaRPr lang="en-US" dirty="0"/>
          </a:p>
        </p:txBody>
      </p:sp>
      <p:sp>
        <p:nvSpPr>
          <p:cNvPr id="19" name="TextBox 18"/>
          <p:cNvSpPr txBox="1"/>
          <p:nvPr/>
        </p:nvSpPr>
        <p:spPr>
          <a:xfrm>
            <a:off x="533400" y="1425476"/>
            <a:ext cx="7467600" cy="1569660"/>
          </a:xfrm>
          <a:prstGeom prst="rect">
            <a:avLst/>
          </a:prstGeom>
          <a:solidFill>
            <a:schemeClr val="bg1">
              <a:lumMod val="85000"/>
            </a:schemeClr>
          </a:solidFill>
          <a:ln w="19050">
            <a:solidFill>
              <a:schemeClr val="tx1"/>
            </a:solidFill>
          </a:ln>
        </p:spPr>
        <p:txBody>
          <a:bodyPr wrap="square" rtlCol="0">
            <a:spAutoFit/>
          </a:bodyPr>
          <a:lstStyle/>
          <a:p>
            <a:r>
              <a:rPr lang="en-US" sz="1600" dirty="0" smtClean="0">
                <a:solidFill>
                  <a:schemeClr val="tx2">
                    <a:lumMod val="75000"/>
                  </a:schemeClr>
                </a:solidFill>
                <a:latin typeface="Courier New" pitchFamily="49" charset="0"/>
                <a:cs typeface="Courier New" pitchFamily="49" charset="0"/>
              </a:rPr>
              <a:t>void</a:t>
            </a:r>
            <a:r>
              <a:rPr lang="en-US" sz="1600" dirty="0" smtClean="0">
                <a:solidFill>
                  <a:schemeClr val="tx2">
                    <a:lumMod val="60000"/>
                    <a:lumOff val="40000"/>
                  </a:schemeClr>
                </a:solidFill>
                <a:latin typeface="Courier New" pitchFamily="49" charset="0"/>
                <a:cs typeface="Courier New" pitchFamily="49" charset="0"/>
              </a:rPr>
              <a:t> </a:t>
            </a:r>
            <a:r>
              <a:rPr lang="en-US" sz="1600" dirty="0" smtClean="0">
                <a:latin typeface="Courier New" pitchFamily="49" charset="0"/>
                <a:cs typeface="Courier New" pitchFamily="49" charset="0"/>
              </a:rPr>
              <a:t>vectorTriad(</a:t>
            </a:r>
            <a:r>
              <a:rPr lang="en-US" sz="1600" dirty="0" smtClean="0">
                <a:solidFill>
                  <a:schemeClr val="tx2">
                    <a:lumMod val="75000"/>
                  </a:schemeClr>
                </a:solidFill>
                <a:latin typeface="Courier New" pitchFamily="49" charset="0"/>
                <a:cs typeface="Courier New" pitchFamily="49" charset="0"/>
              </a:rPr>
              <a:t>...</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b="1" dirty="0" smtClean="0">
                <a:latin typeface="Courier New" pitchFamily="49" charset="0"/>
                <a:cs typeface="Courier New" pitchFamily="49" charset="0"/>
              </a:rPr>
              <a:t>#pragma vector aligned</a:t>
            </a:r>
          </a:p>
          <a:p>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smtClean="0">
                <a:solidFill>
                  <a:schemeClr val="tx2">
                    <a:lumMod val="75000"/>
                  </a:schemeClr>
                </a:solidFill>
                <a:latin typeface="Courier New" pitchFamily="49" charset="0"/>
                <a:cs typeface="Courier New" pitchFamily="49" charset="0"/>
              </a:rPr>
              <a:t>size_t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0;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&lt; N;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b[</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c[</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d[</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cxnSp>
        <p:nvCxnSpPr>
          <p:cNvPr id="20" name="Straight Arrow Connector 19"/>
          <p:cNvCxnSpPr/>
          <p:nvPr/>
        </p:nvCxnSpPr>
        <p:spPr>
          <a:xfrm>
            <a:off x="1143000" y="5257800"/>
            <a:ext cx="114300" cy="53340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75065" y="5791200"/>
            <a:ext cx="8416535" cy="369332"/>
          </a:xfrm>
          <a:prstGeom prst="rect">
            <a:avLst/>
          </a:prstGeom>
          <a:noFill/>
        </p:spPr>
        <p:txBody>
          <a:bodyPr wrap="none" rtlCol="0">
            <a:spAutoFit/>
          </a:bodyPr>
          <a:lstStyle/>
          <a:p>
            <a:r>
              <a:rPr lang="en-US" dirty="0" smtClean="0"/>
              <a:t>128-bit SSE instructions operate on </a:t>
            </a:r>
            <a:r>
              <a:rPr lang="en-US" b="1" dirty="0" smtClean="0">
                <a:solidFill>
                  <a:srgbClr val="FF0000"/>
                </a:solidFill>
              </a:rPr>
              <a:t>two double precision numbers</a:t>
            </a:r>
            <a:r>
              <a:rPr lang="en-US" dirty="0" smtClean="0"/>
              <a:t> in a single instruction</a:t>
            </a:r>
            <a:endParaRPr lang="en-US" dirty="0"/>
          </a:p>
        </p:txBody>
      </p:sp>
      <p:sp>
        <p:nvSpPr>
          <p:cNvPr id="25" name="TextBox 24"/>
          <p:cNvSpPr txBox="1"/>
          <p:nvPr/>
        </p:nvSpPr>
        <p:spPr>
          <a:xfrm>
            <a:off x="575064" y="6135469"/>
            <a:ext cx="7502136" cy="646331"/>
          </a:xfrm>
          <a:prstGeom prst="rect">
            <a:avLst/>
          </a:prstGeom>
          <a:noFill/>
        </p:spPr>
        <p:txBody>
          <a:bodyPr wrap="square" rtlCol="0">
            <a:spAutoFit/>
          </a:bodyPr>
          <a:lstStyle/>
          <a:p>
            <a:r>
              <a:rPr lang="en-US" b="1" dirty="0" err="1" smtClean="0">
                <a:solidFill>
                  <a:srgbClr val="FF0000"/>
                </a:solidFill>
              </a:rPr>
              <a:t>movaps</a:t>
            </a:r>
            <a:r>
              <a:rPr lang="en-US" dirty="0" smtClean="0"/>
              <a:t> requires memory address to be 16-byte aligned.  </a:t>
            </a:r>
          </a:p>
          <a:p>
            <a:r>
              <a:rPr lang="en-US" dirty="0" smtClean="0"/>
              <a:t>This is guaranteed by </a:t>
            </a:r>
            <a:r>
              <a:rPr lang="en-US" dirty="0" smtClean="0">
                <a:latin typeface="Courier New" pitchFamily="49" charset="0"/>
                <a:cs typeface="Courier New" pitchFamily="49" charset="0"/>
              </a:rPr>
              <a:t>#pragma vector aligned</a:t>
            </a:r>
            <a:endParaRPr lang="en-US" dirty="0">
              <a:latin typeface="+mj-lt"/>
              <a:cs typeface="Courier New" pitchFamily="49" charset="0"/>
            </a:endParaRPr>
          </a:p>
        </p:txBody>
      </p:sp>
      <p:cxnSp>
        <p:nvCxnSpPr>
          <p:cNvPr id="27" name="Straight Arrow Connector 26"/>
          <p:cNvCxnSpPr/>
          <p:nvPr/>
        </p:nvCxnSpPr>
        <p:spPr>
          <a:xfrm flipH="1">
            <a:off x="2286000" y="2210306"/>
            <a:ext cx="381000" cy="99009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1263" y="3143310"/>
            <a:ext cx="7646021" cy="369332"/>
          </a:xfrm>
          <a:prstGeom prst="rect">
            <a:avLst/>
          </a:prstGeom>
          <a:noFill/>
        </p:spPr>
        <p:txBody>
          <a:bodyPr wrap="square" rtlCol="0">
            <a:spAutoFit/>
          </a:bodyPr>
          <a:lstStyle/>
          <a:p>
            <a:r>
              <a:rPr lang="en-US" dirty="0" smtClean="0">
                <a:latin typeface="+mj-lt"/>
                <a:cs typeface="Courier New" pitchFamily="49" charset="0"/>
              </a:rPr>
              <a:t>Tells the compiler that “a”, “b”, “c” and “d” are sufficiently (</a:t>
            </a:r>
            <a:r>
              <a:rPr lang="en-US" dirty="0" err="1" smtClean="0">
                <a:latin typeface="+mj-lt"/>
                <a:cs typeface="Courier New" pitchFamily="49" charset="0"/>
              </a:rPr>
              <a:t>i.c</a:t>
            </a:r>
            <a:r>
              <a:rPr lang="en-US" dirty="0" smtClean="0">
                <a:latin typeface="+mj-lt"/>
                <a:cs typeface="Courier New" pitchFamily="49" charset="0"/>
              </a:rPr>
              <a:t>. 16-byte) aligned.</a:t>
            </a:r>
            <a:endParaRPr lang="en-US" dirty="0">
              <a:latin typeface="+mj-lt"/>
              <a:cs typeface="Courier New" pitchFamily="49" charset="0"/>
            </a:endParaRPr>
          </a:p>
        </p:txBody>
      </p:sp>
    </p:spTree>
    <p:extLst>
      <p:ext uri="{BB962C8B-B14F-4D97-AF65-F5344CB8AC3E}">
        <p14:creationId xmlns:p14="http://schemas.microsoft.com/office/powerpoint/2010/main" val="5587208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736080" y="1554956"/>
            <a:ext cx="0" cy="34742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 name="Chart 2"/>
          <p:cNvGraphicFramePr>
            <a:graphicFrameLocks/>
          </p:cNvGraphicFramePr>
          <p:nvPr>
            <p:extLst>
              <p:ext uri="{D42A27DB-BD31-4B8C-83A1-F6EECF244321}">
                <p14:modId xmlns:p14="http://schemas.microsoft.com/office/powerpoint/2010/main" val="2847499669"/>
              </p:ext>
            </p:extLst>
          </p:nvPr>
        </p:nvGraphicFramePr>
        <p:xfrm>
          <a:off x="595312" y="1359694"/>
          <a:ext cx="7953376" cy="4138612"/>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Connector 9"/>
          <p:cNvCxnSpPr/>
          <p:nvPr/>
        </p:nvCxnSpPr>
        <p:spPr>
          <a:xfrm>
            <a:off x="4572000" y="1554956"/>
            <a:ext cx="0" cy="34742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10200" y="1547336"/>
            <a:ext cx="0" cy="34742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91553" y="4650105"/>
            <a:ext cx="360996" cy="369332"/>
          </a:xfrm>
          <a:prstGeom prst="rect">
            <a:avLst/>
          </a:prstGeom>
          <a:noFill/>
        </p:spPr>
        <p:txBody>
          <a:bodyPr wrap="none" rtlCol="0">
            <a:spAutoFit/>
          </a:bodyPr>
          <a:lstStyle/>
          <a:p>
            <a:r>
              <a:rPr lang="en-US" dirty="0" smtClean="0"/>
              <a:t>L</a:t>
            </a:r>
            <a:r>
              <a:rPr lang="en-US" baseline="-25000" dirty="0" smtClean="0"/>
              <a:t>1</a:t>
            </a:r>
            <a:endParaRPr lang="en-US" baseline="-25000" dirty="0"/>
          </a:p>
        </p:txBody>
      </p:sp>
      <p:sp>
        <p:nvSpPr>
          <p:cNvPr id="13" name="TextBox 12"/>
          <p:cNvSpPr txBox="1"/>
          <p:nvPr/>
        </p:nvSpPr>
        <p:spPr>
          <a:xfrm>
            <a:off x="4800600" y="4650105"/>
            <a:ext cx="360996" cy="369332"/>
          </a:xfrm>
          <a:prstGeom prst="rect">
            <a:avLst/>
          </a:prstGeom>
          <a:noFill/>
        </p:spPr>
        <p:txBody>
          <a:bodyPr wrap="none" rtlCol="0">
            <a:spAutoFit/>
          </a:bodyPr>
          <a:lstStyle/>
          <a:p>
            <a:r>
              <a:rPr lang="en-US" dirty="0" smtClean="0"/>
              <a:t>L</a:t>
            </a:r>
            <a:r>
              <a:rPr lang="en-US" baseline="-25000" dirty="0" smtClean="0"/>
              <a:t>2</a:t>
            </a:r>
            <a:endParaRPr lang="en-US" baseline="-25000" dirty="0"/>
          </a:p>
        </p:txBody>
      </p:sp>
      <p:sp>
        <p:nvSpPr>
          <p:cNvPr id="14" name="TextBox 13"/>
          <p:cNvSpPr txBox="1"/>
          <p:nvPr/>
        </p:nvSpPr>
        <p:spPr>
          <a:xfrm>
            <a:off x="5943600" y="4650105"/>
            <a:ext cx="360996" cy="369332"/>
          </a:xfrm>
          <a:prstGeom prst="rect">
            <a:avLst/>
          </a:prstGeom>
          <a:noFill/>
        </p:spPr>
        <p:txBody>
          <a:bodyPr wrap="none" rtlCol="0">
            <a:spAutoFit/>
          </a:bodyPr>
          <a:lstStyle/>
          <a:p>
            <a:r>
              <a:rPr lang="en-US" dirty="0" smtClean="0"/>
              <a:t>L</a:t>
            </a:r>
            <a:r>
              <a:rPr lang="en-US" baseline="-25000" dirty="0" smtClean="0"/>
              <a:t>3</a:t>
            </a:r>
            <a:endParaRPr lang="en-US" baseline="-25000" dirty="0"/>
          </a:p>
        </p:txBody>
      </p:sp>
      <p:sp>
        <p:nvSpPr>
          <p:cNvPr id="15" name="TextBox 14"/>
          <p:cNvSpPr txBox="1"/>
          <p:nvPr/>
        </p:nvSpPr>
        <p:spPr>
          <a:xfrm>
            <a:off x="7239000" y="4650105"/>
            <a:ext cx="639919" cy="369332"/>
          </a:xfrm>
          <a:prstGeom prst="rect">
            <a:avLst/>
          </a:prstGeom>
          <a:noFill/>
        </p:spPr>
        <p:txBody>
          <a:bodyPr wrap="none" rtlCol="0">
            <a:spAutoFit/>
          </a:bodyPr>
          <a:lstStyle/>
          <a:p>
            <a:r>
              <a:rPr lang="en-US" dirty="0" smtClean="0"/>
              <a:t>RAM</a:t>
            </a:r>
            <a:endParaRPr lang="en-US" baseline="-25000" dirty="0"/>
          </a:p>
        </p:txBody>
      </p:sp>
      <p:sp>
        <p:nvSpPr>
          <p:cNvPr id="16" name="Title 1"/>
          <p:cNvSpPr>
            <a:spLocks noGrp="1"/>
          </p:cNvSpPr>
          <p:nvPr>
            <p:ph type="title"/>
          </p:nvPr>
        </p:nvSpPr>
        <p:spPr>
          <a:xfrm>
            <a:off x="457200" y="152400"/>
            <a:ext cx="8229600" cy="639762"/>
          </a:xfrm>
        </p:spPr>
        <p:txBody>
          <a:bodyPr/>
          <a:lstStyle/>
          <a:p>
            <a:r>
              <a:rPr lang="en-US" dirty="0" err="1" smtClean="0"/>
              <a:t>Vectortriad</a:t>
            </a:r>
            <a:r>
              <a:rPr lang="en-US" dirty="0" smtClean="0"/>
              <a:t> benchmark (3)</a:t>
            </a:r>
            <a:endParaRPr lang="en-US" dirty="0"/>
          </a:p>
        </p:txBody>
      </p:sp>
    </p:spTree>
    <p:extLst>
      <p:ext uri="{BB962C8B-B14F-4D97-AF65-F5344CB8AC3E}">
        <p14:creationId xmlns:p14="http://schemas.microsoft.com/office/powerpoint/2010/main" val="36552794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output (4)</a:t>
            </a:r>
            <a:endParaRPr lang="en-US" dirty="0"/>
          </a:p>
        </p:txBody>
      </p:sp>
      <p:sp>
        <p:nvSpPr>
          <p:cNvPr id="4" name="TextBox 3"/>
          <p:cNvSpPr txBox="1"/>
          <p:nvPr/>
        </p:nvSpPr>
        <p:spPr>
          <a:xfrm>
            <a:off x="4953000" y="2849940"/>
            <a:ext cx="4114800" cy="1569660"/>
          </a:xfrm>
          <a:prstGeom prst="rect">
            <a:avLst/>
          </a:prstGeom>
          <a:solidFill>
            <a:schemeClr val="bg1">
              <a:lumMod val="85000"/>
            </a:schemeClr>
          </a:solidFill>
          <a:ln w="19050">
            <a:solidFill>
              <a:schemeClr val="tx1"/>
            </a:solidFill>
          </a:ln>
        </p:spPr>
        <p:txBody>
          <a:bodyPr wrap="square" rtlCol="0">
            <a:spAutoFit/>
          </a:bodyPr>
          <a:lstStyle/>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ymm0 = </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c[</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c[i+3]}</a:t>
            </a:r>
          </a:p>
          <a:p>
            <a:r>
              <a:rPr lang="en-US" sz="1600" dirty="0" smtClean="0">
                <a:latin typeface="Courier New" pitchFamily="49" charset="0"/>
                <a:cs typeface="Courier New" pitchFamily="49" charset="0"/>
              </a:rPr>
              <a:t>ymm1 = ymm0 * {d[</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d[i+3]}</a:t>
            </a:r>
          </a:p>
          <a:p>
            <a:r>
              <a:rPr lang="en-US" sz="1600" dirty="0" smtClean="0">
                <a:latin typeface="Courier New" pitchFamily="49" charset="0"/>
                <a:cs typeface="Courier New" pitchFamily="49" charset="0"/>
              </a:rPr>
              <a:t>ymm2 = ymm1 + {b[</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b[i+3]}</a:t>
            </a:r>
          </a:p>
          <a:p>
            <a:r>
              <a:rPr lang="en-US" sz="1600" dirty="0" smtClean="0">
                <a:latin typeface="Courier New" pitchFamily="49" charset="0"/>
                <a:cs typeface="Courier New" pitchFamily="49" charset="0"/>
              </a:rPr>
              <a:t>{a[</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a[i+3]} = xmm2</a:t>
            </a:r>
          </a:p>
          <a:p>
            <a:endParaRPr lang="en-US" sz="1600" dirty="0" smtClean="0">
              <a:latin typeface="Courier New" pitchFamily="49" charset="0"/>
              <a:cs typeface="Courier New" pitchFamily="49" charset="0"/>
            </a:endParaRPr>
          </a:p>
        </p:txBody>
      </p:sp>
      <p:sp>
        <p:nvSpPr>
          <p:cNvPr id="5" name="TextBox 4"/>
          <p:cNvSpPr txBox="1"/>
          <p:nvPr/>
        </p:nvSpPr>
        <p:spPr>
          <a:xfrm>
            <a:off x="2291174" y="914400"/>
            <a:ext cx="4618829" cy="369332"/>
          </a:xfrm>
          <a:prstGeom prst="rect">
            <a:avLst/>
          </a:prstGeom>
          <a:noFill/>
        </p:spPr>
        <p:txBody>
          <a:bodyPr wrap="none" rtlCol="0">
            <a:spAutoFit/>
          </a:bodyPr>
          <a:lstStyle/>
          <a:p>
            <a:pPr algn="ctr"/>
            <a:r>
              <a:rPr lang="en-US" dirty="0" err="1" smtClean="0"/>
              <a:t>icc</a:t>
            </a:r>
            <a:r>
              <a:rPr lang="en-US" dirty="0" smtClean="0"/>
              <a:t> -O3 vectortriad.cpp </a:t>
            </a:r>
            <a:r>
              <a:rPr lang="en-US" dirty="0"/>
              <a:t>-</a:t>
            </a:r>
            <a:r>
              <a:rPr lang="en-US" dirty="0" smtClean="0"/>
              <a:t>o </a:t>
            </a:r>
            <a:r>
              <a:rPr lang="en-US" dirty="0" err="1" smtClean="0"/>
              <a:t>vectortriad.s</a:t>
            </a:r>
            <a:r>
              <a:rPr lang="en-US" dirty="0" smtClean="0"/>
              <a:t> </a:t>
            </a:r>
            <a:r>
              <a:rPr lang="en-US" b="1" dirty="0" smtClean="0"/>
              <a:t>-</a:t>
            </a:r>
            <a:r>
              <a:rPr lang="en-US" b="1" dirty="0" err="1" smtClean="0"/>
              <a:t>xAVX</a:t>
            </a:r>
            <a:r>
              <a:rPr lang="en-US" dirty="0" smtClean="0"/>
              <a:t> -S</a:t>
            </a:r>
            <a:endParaRPr lang="en-US" dirty="0"/>
          </a:p>
        </p:txBody>
      </p:sp>
      <p:sp>
        <p:nvSpPr>
          <p:cNvPr id="6" name="TextBox 5"/>
          <p:cNvSpPr txBox="1"/>
          <p:nvPr/>
        </p:nvSpPr>
        <p:spPr>
          <a:xfrm>
            <a:off x="277578" y="2461975"/>
            <a:ext cx="2598404" cy="369332"/>
          </a:xfrm>
          <a:prstGeom prst="rect">
            <a:avLst/>
          </a:prstGeom>
          <a:noFill/>
        </p:spPr>
        <p:txBody>
          <a:bodyPr wrap="none" rtlCol="0">
            <a:spAutoFit/>
          </a:bodyPr>
          <a:lstStyle/>
          <a:p>
            <a:r>
              <a:rPr lang="en-US" b="1" dirty="0" smtClean="0">
                <a:solidFill>
                  <a:srgbClr val="FF0000"/>
                </a:solidFill>
              </a:rPr>
              <a:t>assembly code</a:t>
            </a:r>
            <a:r>
              <a:rPr lang="en-US" dirty="0" smtClean="0"/>
              <a:t> of for loop</a:t>
            </a:r>
            <a:endParaRPr lang="en-US" dirty="0"/>
          </a:p>
        </p:txBody>
      </p:sp>
      <p:sp>
        <p:nvSpPr>
          <p:cNvPr id="7" name="TextBox 6"/>
          <p:cNvSpPr txBox="1"/>
          <p:nvPr/>
        </p:nvSpPr>
        <p:spPr>
          <a:xfrm>
            <a:off x="4999089" y="2461975"/>
            <a:ext cx="3106171" cy="369332"/>
          </a:xfrm>
          <a:prstGeom prst="rect">
            <a:avLst/>
          </a:prstGeom>
          <a:noFill/>
        </p:spPr>
        <p:txBody>
          <a:bodyPr wrap="none" rtlCol="0">
            <a:spAutoFit/>
          </a:bodyPr>
          <a:lstStyle/>
          <a:p>
            <a:r>
              <a:rPr lang="en-US" dirty="0" smtClean="0"/>
              <a:t>human-readable interpretation</a:t>
            </a:r>
            <a:endParaRPr lang="en-US" dirty="0"/>
          </a:p>
        </p:txBody>
      </p:sp>
      <p:sp>
        <p:nvSpPr>
          <p:cNvPr id="24" name="TextBox 23"/>
          <p:cNvSpPr txBox="1"/>
          <p:nvPr/>
        </p:nvSpPr>
        <p:spPr>
          <a:xfrm>
            <a:off x="575065" y="4800600"/>
            <a:ext cx="7487755" cy="646331"/>
          </a:xfrm>
          <a:prstGeom prst="rect">
            <a:avLst/>
          </a:prstGeom>
          <a:noFill/>
        </p:spPr>
        <p:txBody>
          <a:bodyPr wrap="none" rtlCol="0">
            <a:spAutoFit/>
          </a:bodyPr>
          <a:lstStyle/>
          <a:p>
            <a:r>
              <a:rPr lang="en-US" dirty="0" smtClean="0"/>
              <a:t>256=bit AVX (Advanced Vector) instructions operate on </a:t>
            </a:r>
            <a:r>
              <a:rPr lang="en-US" b="1" dirty="0" smtClean="0">
                <a:solidFill>
                  <a:srgbClr val="FF0000"/>
                </a:solidFill>
              </a:rPr>
              <a:t>four double precision </a:t>
            </a:r>
          </a:p>
          <a:p>
            <a:r>
              <a:rPr lang="en-US" b="1" dirty="0" smtClean="0">
                <a:solidFill>
                  <a:srgbClr val="FF0000"/>
                </a:solidFill>
              </a:rPr>
              <a:t>numbers</a:t>
            </a:r>
            <a:r>
              <a:rPr lang="en-US" dirty="0" smtClean="0"/>
              <a:t> in a single instruction.</a:t>
            </a:r>
            <a:endParaRPr lang="en-US" dirty="0"/>
          </a:p>
        </p:txBody>
      </p:sp>
      <p:sp>
        <p:nvSpPr>
          <p:cNvPr id="25" name="TextBox 24"/>
          <p:cNvSpPr txBox="1"/>
          <p:nvPr/>
        </p:nvSpPr>
        <p:spPr>
          <a:xfrm>
            <a:off x="575064" y="5525869"/>
            <a:ext cx="7502136" cy="646331"/>
          </a:xfrm>
          <a:prstGeom prst="rect">
            <a:avLst/>
          </a:prstGeom>
          <a:noFill/>
        </p:spPr>
        <p:txBody>
          <a:bodyPr wrap="square" rtlCol="0">
            <a:spAutoFit/>
          </a:bodyPr>
          <a:lstStyle/>
          <a:p>
            <a:r>
              <a:rPr lang="en-US" b="1" dirty="0" err="1" smtClean="0">
                <a:solidFill>
                  <a:srgbClr val="FF0000"/>
                </a:solidFill>
              </a:rPr>
              <a:t>vmovapd</a:t>
            </a:r>
            <a:r>
              <a:rPr lang="en-US" dirty="0" smtClean="0"/>
              <a:t> requires memory address to be 32-byte aligned.  However, when the data </a:t>
            </a:r>
            <a:r>
              <a:rPr lang="en-US" b="1" dirty="0" smtClean="0"/>
              <a:t>is</a:t>
            </a:r>
            <a:r>
              <a:rPr lang="en-US" dirty="0" smtClean="0"/>
              <a:t> 32-byte aligned, </a:t>
            </a:r>
            <a:r>
              <a:rPr lang="en-US" b="1" dirty="0" smtClean="0">
                <a:solidFill>
                  <a:srgbClr val="FF0000"/>
                </a:solidFill>
              </a:rPr>
              <a:t>vmovupd</a:t>
            </a:r>
            <a:r>
              <a:rPr lang="en-US" dirty="0" smtClean="0">
                <a:solidFill>
                  <a:srgbClr val="FF0000"/>
                </a:solidFill>
              </a:rPr>
              <a:t> </a:t>
            </a:r>
            <a:r>
              <a:rPr lang="en-US" dirty="0" smtClean="0"/>
              <a:t>(unaligned version) is equally fast.</a:t>
            </a:r>
          </a:p>
        </p:txBody>
      </p:sp>
      <p:cxnSp>
        <p:nvCxnSpPr>
          <p:cNvPr id="14" name="Straight Arrow Connector 13"/>
          <p:cNvCxnSpPr/>
          <p:nvPr/>
        </p:nvCxnSpPr>
        <p:spPr>
          <a:xfrm flipH="1">
            <a:off x="6096001" y="1283732"/>
            <a:ext cx="228599" cy="39266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32264" y="1687294"/>
            <a:ext cx="7502136" cy="646331"/>
          </a:xfrm>
          <a:prstGeom prst="rect">
            <a:avLst/>
          </a:prstGeom>
          <a:noFill/>
        </p:spPr>
        <p:txBody>
          <a:bodyPr wrap="square" rtlCol="0">
            <a:spAutoFit/>
          </a:bodyPr>
          <a:lstStyle/>
          <a:p>
            <a:r>
              <a:rPr lang="en-US" dirty="0" smtClean="0"/>
              <a:t>Instruct the compiler to use </a:t>
            </a:r>
            <a:r>
              <a:rPr lang="en-US" b="1" dirty="0" smtClean="0">
                <a:solidFill>
                  <a:srgbClr val="FF0000"/>
                </a:solidFill>
              </a:rPr>
              <a:t>256-bit AVX SIMD</a:t>
            </a:r>
            <a:r>
              <a:rPr lang="en-US" dirty="0" smtClean="0"/>
              <a:t> instructions</a:t>
            </a:r>
          </a:p>
          <a:p>
            <a:r>
              <a:rPr lang="en-US" dirty="0" smtClean="0">
                <a:latin typeface="+mj-lt"/>
                <a:cs typeface="Courier New" pitchFamily="49" charset="0"/>
              </a:rPr>
              <a:t>(supported on newer Intel and AMD processors).</a:t>
            </a:r>
          </a:p>
        </p:txBody>
      </p:sp>
      <p:sp>
        <p:nvSpPr>
          <p:cNvPr id="3" name="TextBox 2"/>
          <p:cNvSpPr txBox="1"/>
          <p:nvPr/>
        </p:nvSpPr>
        <p:spPr>
          <a:xfrm>
            <a:off x="125178" y="2849940"/>
            <a:ext cx="4751622" cy="1569660"/>
          </a:xfrm>
          <a:prstGeom prst="rect">
            <a:avLst/>
          </a:prstGeom>
          <a:solidFill>
            <a:schemeClr val="bg1">
              <a:lumMod val="85000"/>
            </a:schemeClr>
          </a:solidFill>
          <a:ln w="19050">
            <a:solidFill>
              <a:schemeClr val="tx1"/>
            </a:solidFill>
          </a:ln>
        </p:spPr>
        <p:txBody>
          <a:bodyPr wrap="none" rtlCol="0">
            <a:spAutoFit/>
          </a:bodyPr>
          <a:lstStyle/>
          <a:p>
            <a:r>
              <a:rPr lang="en-US" sz="1600" dirty="0" smtClean="0">
                <a:latin typeface="Courier New" pitchFamily="49" charset="0"/>
                <a:cs typeface="Courier New" pitchFamily="49" charset="0"/>
              </a:rPr>
              <a:t>.loop</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vmovupd</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rdx,%rax,8), %</a:t>
            </a:r>
            <a:r>
              <a:rPr lang="en-US" sz="1600" dirty="0" smtClean="0">
                <a:latin typeface="Courier New" pitchFamily="49" charset="0"/>
                <a:cs typeface="Courier New" pitchFamily="49" charset="0"/>
              </a:rPr>
              <a:t>ymm0</a:t>
            </a:r>
          </a:p>
          <a:p>
            <a:r>
              <a:rPr lang="en-US" sz="1600" dirty="0">
                <a:latin typeface="Courier New" pitchFamily="49" charset="0"/>
                <a:cs typeface="Courier New" pitchFamily="49" charset="0"/>
              </a:rPr>
              <a:t>  </a:t>
            </a:r>
            <a:r>
              <a:rPr lang="en-US" sz="1600" b="1" dirty="0" err="1" smtClean="0">
                <a:latin typeface="Courier New" pitchFamily="49" charset="0"/>
                <a:cs typeface="Courier New" pitchFamily="49" charset="0"/>
              </a:rPr>
              <a:t>vmulpd</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rcx,%rax,8), %ymm0, %</a:t>
            </a:r>
            <a:r>
              <a:rPr lang="en-US" sz="1600" dirty="0" smtClean="0">
                <a:latin typeface="Courier New" pitchFamily="49" charset="0"/>
                <a:cs typeface="Courier New" pitchFamily="49" charset="0"/>
              </a:rPr>
              <a:t>ymm1</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b="1" dirty="0" err="1" smtClean="0">
                <a:latin typeface="Courier New" pitchFamily="49" charset="0"/>
                <a:cs typeface="Courier New" pitchFamily="49" charset="0"/>
              </a:rPr>
              <a:t>vaddpd</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rsi,%rax,8), %ymm1, %</a:t>
            </a:r>
            <a:r>
              <a:rPr lang="en-US" sz="1600" dirty="0" smtClean="0">
                <a:latin typeface="Courier New" pitchFamily="49" charset="0"/>
                <a:cs typeface="Courier New" pitchFamily="49" charset="0"/>
              </a:rPr>
              <a:t>ymm2</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b="1" dirty="0" smtClean="0">
                <a:latin typeface="Courier New" pitchFamily="49" charset="0"/>
                <a:cs typeface="Courier New" pitchFamily="49" charset="0"/>
              </a:rPr>
              <a:t>vmovupd</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ymm2, </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rdi,%rax,8</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loop control code</a:t>
            </a:r>
            <a:endParaRPr lang="en-US" sz="1600" dirty="0">
              <a:latin typeface="Courier New" pitchFamily="49" charset="0"/>
              <a:cs typeface="Courier New" pitchFamily="49" charset="0"/>
            </a:endParaRPr>
          </a:p>
        </p:txBody>
      </p:sp>
      <p:cxnSp>
        <p:nvCxnSpPr>
          <p:cNvPr id="20" name="Straight Arrow Connector 19"/>
          <p:cNvCxnSpPr/>
          <p:nvPr/>
        </p:nvCxnSpPr>
        <p:spPr>
          <a:xfrm>
            <a:off x="1032264" y="4191000"/>
            <a:ext cx="148836" cy="68580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423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736080" y="1554956"/>
            <a:ext cx="0" cy="34742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 name="Chart 2"/>
          <p:cNvGraphicFramePr>
            <a:graphicFrameLocks/>
          </p:cNvGraphicFramePr>
          <p:nvPr/>
        </p:nvGraphicFramePr>
        <p:xfrm>
          <a:off x="595312" y="1359694"/>
          <a:ext cx="7953376" cy="413861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3191553" y="4650105"/>
            <a:ext cx="360996" cy="369332"/>
          </a:xfrm>
          <a:prstGeom prst="rect">
            <a:avLst/>
          </a:prstGeom>
          <a:noFill/>
        </p:spPr>
        <p:txBody>
          <a:bodyPr wrap="none" rtlCol="0">
            <a:spAutoFit/>
          </a:bodyPr>
          <a:lstStyle/>
          <a:p>
            <a:r>
              <a:rPr lang="en-US" dirty="0" smtClean="0"/>
              <a:t>L</a:t>
            </a:r>
            <a:r>
              <a:rPr lang="en-US" baseline="-25000" dirty="0" smtClean="0"/>
              <a:t>1</a:t>
            </a:r>
            <a:endParaRPr lang="en-US" baseline="-25000" dirty="0"/>
          </a:p>
        </p:txBody>
      </p:sp>
      <p:sp>
        <p:nvSpPr>
          <p:cNvPr id="6" name="TextBox 5"/>
          <p:cNvSpPr txBox="1"/>
          <p:nvPr/>
        </p:nvSpPr>
        <p:spPr>
          <a:xfrm>
            <a:off x="4800600" y="4650105"/>
            <a:ext cx="360996" cy="369332"/>
          </a:xfrm>
          <a:prstGeom prst="rect">
            <a:avLst/>
          </a:prstGeom>
          <a:noFill/>
        </p:spPr>
        <p:txBody>
          <a:bodyPr wrap="none" rtlCol="0">
            <a:spAutoFit/>
          </a:bodyPr>
          <a:lstStyle/>
          <a:p>
            <a:r>
              <a:rPr lang="en-US" dirty="0" smtClean="0"/>
              <a:t>L</a:t>
            </a:r>
            <a:r>
              <a:rPr lang="en-US" baseline="-25000" dirty="0" smtClean="0"/>
              <a:t>2</a:t>
            </a:r>
            <a:endParaRPr lang="en-US" baseline="-25000" dirty="0"/>
          </a:p>
        </p:txBody>
      </p:sp>
      <p:sp>
        <p:nvSpPr>
          <p:cNvPr id="7" name="TextBox 6"/>
          <p:cNvSpPr txBox="1"/>
          <p:nvPr/>
        </p:nvSpPr>
        <p:spPr>
          <a:xfrm>
            <a:off x="5943600" y="4650105"/>
            <a:ext cx="360996" cy="369332"/>
          </a:xfrm>
          <a:prstGeom prst="rect">
            <a:avLst/>
          </a:prstGeom>
          <a:noFill/>
        </p:spPr>
        <p:txBody>
          <a:bodyPr wrap="none" rtlCol="0">
            <a:spAutoFit/>
          </a:bodyPr>
          <a:lstStyle/>
          <a:p>
            <a:r>
              <a:rPr lang="en-US" dirty="0" smtClean="0"/>
              <a:t>L</a:t>
            </a:r>
            <a:r>
              <a:rPr lang="en-US" baseline="-25000" dirty="0" smtClean="0"/>
              <a:t>3</a:t>
            </a:r>
            <a:endParaRPr lang="en-US" baseline="-25000" dirty="0"/>
          </a:p>
        </p:txBody>
      </p:sp>
      <p:sp>
        <p:nvSpPr>
          <p:cNvPr id="8" name="TextBox 7"/>
          <p:cNvSpPr txBox="1"/>
          <p:nvPr/>
        </p:nvSpPr>
        <p:spPr>
          <a:xfrm>
            <a:off x="7239000" y="4650105"/>
            <a:ext cx="639919" cy="369332"/>
          </a:xfrm>
          <a:prstGeom prst="rect">
            <a:avLst/>
          </a:prstGeom>
          <a:noFill/>
        </p:spPr>
        <p:txBody>
          <a:bodyPr wrap="none" rtlCol="0">
            <a:spAutoFit/>
          </a:bodyPr>
          <a:lstStyle/>
          <a:p>
            <a:r>
              <a:rPr lang="en-US" dirty="0" smtClean="0"/>
              <a:t>RAM</a:t>
            </a:r>
            <a:endParaRPr lang="en-US" baseline="-25000" dirty="0"/>
          </a:p>
        </p:txBody>
      </p:sp>
      <p:cxnSp>
        <p:nvCxnSpPr>
          <p:cNvPr id="9" name="Straight Connector 8"/>
          <p:cNvCxnSpPr/>
          <p:nvPr/>
        </p:nvCxnSpPr>
        <p:spPr>
          <a:xfrm>
            <a:off x="4572000" y="1554956"/>
            <a:ext cx="0" cy="34742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10200" y="1547336"/>
            <a:ext cx="0" cy="34742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457200" y="152400"/>
            <a:ext cx="8229600" cy="639762"/>
          </a:xfrm>
        </p:spPr>
        <p:txBody>
          <a:bodyPr/>
          <a:lstStyle/>
          <a:p>
            <a:r>
              <a:rPr lang="en-US" dirty="0" err="1" smtClean="0"/>
              <a:t>Vectortriad</a:t>
            </a:r>
            <a:r>
              <a:rPr lang="en-US" dirty="0" smtClean="0"/>
              <a:t> benchmark (4)</a:t>
            </a:r>
            <a:endParaRPr lang="en-US" dirty="0"/>
          </a:p>
        </p:txBody>
      </p:sp>
    </p:spTree>
    <p:extLst>
      <p:ext uri="{BB962C8B-B14F-4D97-AF65-F5344CB8AC3E}">
        <p14:creationId xmlns:p14="http://schemas.microsoft.com/office/powerpoint/2010/main" val="2447504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2341756" y="3006551"/>
            <a:ext cx="4457736" cy="203545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Classical von Neumann architecture</a:t>
            </a:r>
            <a:endParaRPr lang="en-US" dirty="0"/>
          </a:p>
        </p:txBody>
      </p:sp>
      <p:sp>
        <p:nvSpPr>
          <p:cNvPr id="4" name="Rectangle 3"/>
          <p:cNvSpPr/>
          <p:nvPr/>
        </p:nvSpPr>
        <p:spPr>
          <a:xfrm>
            <a:off x="2344511" y="1278320"/>
            <a:ext cx="4454980" cy="648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 Memory</a:t>
            </a:r>
            <a:endParaRPr lang="en-US" dirty="0"/>
          </a:p>
        </p:txBody>
      </p:sp>
      <p:sp>
        <p:nvSpPr>
          <p:cNvPr id="5" name="Rectangle 4"/>
          <p:cNvSpPr/>
          <p:nvPr/>
        </p:nvSpPr>
        <p:spPr>
          <a:xfrm>
            <a:off x="2341756" y="2353664"/>
            <a:ext cx="4457735" cy="441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Interconnect</a:t>
            </a:r>
            <a:endParaRPr lang="en-US" dirty="0"/>
          </a:p>
        </p:txBody>
      </p:sp>
      <p:sp>
        <p:nvSpPr>
          <p:cNvPr id="6" name="Up-Down Arrow 5"/>
          <p:cNvSpPr/>
          <p:nvPr/>
        </p:nvSpPr>
        <p:spPr>
          <a:xfrm rot="10800000">
            <a:off x="4437584" y="1926416"/>
            <a:ext cx="268835" cy="42245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Up-Down Arrow 101"/>
          <p:cNvSpPr/>
          <p:nvPr/>
        </p:nvSpPr>
        <p:spPr>
          <a:xfrm rot="16200000">
            <a:off x="1983683" y="2363263"/>
            <a:ext cx="268835" cy="42245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577880" y="2353664"/>
            <a:ext cx="1309788" cy="441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Peripherals</a:t>
            </a:r>
            <a:endParaRPr lang="en-US" dirty="0"/>
          </a:p>
        </p:txBody>
      </p:sp>
      <p:sp>
        <p:nvSpPr>
          <p:cNvPr id="105" name="TextBox 104"/>
          <p:cNvSpPr txBox="1"/>
          <p:nvPr/>
        </p:nvSpPr>
        <p:spPr>
          <a:xfrm>
            <a:off x="2344510" y="4672678"/>
            <a:ext cx="574196" cy="369332"/>
          </a:xfrm>
          <a:prstGeom prst="rect">
            <a:avLst/>
          </a:prstGeom>
          <a:noFill/>
        </p:spPr>
        <p:txBody>
          <a:bodyPr wrap="none" rtlCol="0">
            <a:spAutoFit/>
          </a:bodyPr>
          <a:lstStyle/>
          <a:p>
            <a:r>
              <a:rPr lang="en-US" dirty="0" smtClean="0"/>
              <a:t>CPU</a:t>
            </a:r>
            <a:endParaRPr lang="en-US" dirty="0"/>
          </a:p>
        </p:txBody>
      </p:sp>
      <p:sp>
        <p:nvSpPr>
          <p:cNvPr id="40" name="Rectangle 39"/>
          <p:cNvSpPr/>
          <p:nvPr/>
        </p:nvSpPr>
        <p:spPr>
          <a:xfrm>
            <a:off x="2747764" y="3217780"/>
            <a:ext cx="1689820" cy="1319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a:t>
            </a:r>
          </a:p>
          <a:p>
            <a:pPr algn="ctr"/>
            <a:r>
              <a:rPr lang="en-US" dirty="0" smtClean="0"/>
              <a:t>unit</a:t>
            </a:r>
            <a:endParaRPr lang="en-US" dirty="0"/>
          </a:p>
        </p:txBody>
      </p:sp>
      <p:sp>
        <p:nvSpPr>
          <p:cNvPr id="43" name="Rectangle 42"/>
          <p:cNvSpPr/>
          <p:nvPr/>
        </p:nvSpPr>
        <p:spPr>
          <a:xfrm>
            <a:off x="4860039" y="3201526"/>
            <a:ext cx="1689820" cy="1319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Arithmetic &amp; logic unit (ALU)</a:t>
            </a:r>
            <a:endParaRPr lang="en-US" dirty="0"/>
          </a:p>
        </p:txBody>
      </p:sp>
      <p:sp>
        <p:nvSpPr>
          <p:cNvPr id="44" name="Up-Down Arrow 43"/>
          <p:cNvSpPr/>
          <p:nvPr/>
        </p:nvSpPr>
        <p:spPr>
          <a:xfrm rot="10800000">
            <a:off x="3458256" y="2794720"/>
            <a:ext cx="268835" cy="42245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Up-Down Arrow 44"/>
          <p:cNvSpPr/>
          <p:nvPr/>
        </p:nvSpPr>
        <p:spPr>
          <a:xfrm rot="10800000">
            <a:off x="5570530" y="2794719"/>
            <a:ext cx="268835" cy="40680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Up-Down Arrow 47"/>
          <p:cNvSpPr/>
          <p:nvPr/>
        </p:nvSpPr>
        <p:spPr>
          <a:xfrm rot="16200000">
            <a:off x="4514394" y="3745457"/>
            <a:ext cx="268835" cy="42245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85855" y="5524142"/>
            <a:ext cx="8469755" cy="1015663"/>
          </a:xfrm>
          <a:prstGeom prst="rect">
            <a:avLst/>
          </a:prstGeom>
          <a:noFill/>
        </p:spPr>
        <p:txBody>
          <a:bodyPr wrap="none" rtlCol="0">
            <a:spAutoFit/>
          </a:bodyPr>
          <a:lstStyle/>
          <a:p>
            <a:pPr marL="285750" indent="-285750">
              <a:buFont typeface="Arial" pitchFamily="34" charset="0"/>
              <a:buChar char="•"/>
            </a:pPr>
            <a:r>
              <a:rPr lang="en-US" sz="2000" dirty="0" smtClean="0"/>
              <a:t>Both instructions and data are stored in memory (</a:t>
            </a:r>
            <a:r>
              <a:rPr lang="en-US" sz="2000" b="1" dirty="0" smtClean="0">
                <a:solidFill>
                  <a:srgbClr val="FF0000"/>
                </a:solidFill>
              </a:rPr>
              <a:t>stored program concept</a:t>
            </a:r>
            <a:r>
              <a:rPr lang="en-US" sz="2000" dirty="0" smtClean="0"/>
              <a:t>)</a:t>
            </a:r>
          </a:p>
          <a:p>
            <a:pPr marL="285750" indent="-285750">
              <a:buFont typeface="Arial" pitchFamily="34" charset="0"/>
              <a:buChar char="•"/>
            </a:pPr>
            <a:r>
              <a:rPr lang="en-US" sz="2000" dirty="0" smtClean="0"/>
              <a:t>Processes one instruction at a time (</a:t>
            </a:r>
            <a:r>
              <a:rPr lang="en-US" sz="2000" b="1" dirty="0" smtClean="0">
                <a:solidFill>
                  <a:srgbClr val="FF0000"/>
                </a:solidFill>
              </a:rPr>
              <a:t>Single Instruction Single Data – SISD</a:t>
            </a:r>
            <a:r>
              <a:rPr lang="en-US" sz="2000" dirty="0" smtClean="0"/>
              <a:t>)</a:t>
            </a:r>
          </a:p>
          <a:p>
            <a:pPr marL="285750" indent="-285750">
              <a:buFont typeface="Arial" pitchFamily="34" charset="0"/>
              <a:buChar char="•"/>
            </a:pPr>
            <a:r>
              <a:rPr lang="en-US" sz="2000" dirty="0" smtClean="0"/>
              <a:t>Perfomance limited by speed of interconnect (</a:t>
            </a:r>
            <a:r>
              <a:rPr lang="en-US" sz="2000" b="1" dirty="0" smtClean="0">
                <a:solidFill>
                  <a:srgbClr val="FF0000"/>
                </a:solidFill>
              </a:rPr>
              <a:t>von Neumann bottleneck</a:t>
            </a:r>
            <a:r>
              <a:rPr lang="en-US" sz="2000" dirty="0" smtClean="0"/>
              <a:t>)</a:t>
            </a:r>
            <a:endParaRPr lang="en-US" sz="2000" dirty="0"/>
          </a:p>
        </p:txBody>
      </p:sp>
    </p:spTree>
    <p:extLst>
      <p:ext uri="{BB962C8B-B14F-4D97-AF65-F5344CB8AC3E}">
        <p14:creationId xmlns:p14="http://schemas.microsoft.com/office/powerpoint/2010/main" val="28650845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Aligning memory</a:t>
            </a:r>
            <a:endParaRPr lang="en-US" dirty="0"/>
          </a:p>
        </p:txBody>
      </p:sp>
      <p:sp>
        <p:nvSpPr>
          <p:cNvPr id="3" name="Content Placeholder 2"/>
          <p:cNvSpPr>
            <a:spLocks noGrp="1"/>
          </p:cNvSpPr>
          <p:nvPr>
            <p:ph idx="1"/>
          </p:nvPr>
        </p:nvSpPr>
        <p:spPr>
          <a:xfrm>
            <a:off x="457200" y="1470345"/>
            <a:ext cx="8229600" cy="1367940"/>
          </a:xfrm>
          <a:solidFill>
            <a:schemeClr val="bg1">
              <a:lumMod val="75000"/>
            </a:schemeClr>
          </a:solidFill>
          <a:ln w="19050">
            <a:solidFill>
              <a:schemeClr val="tx1"/>
            </a:solidFill>
          </a:ln>
        </p:spPr>
        <p:txBody>
          <a:bodyPr>
            <a:normAutofit fontScale="92500" lnSpcReduction="20000"/>
          </a:bodyPr>
          <a:lstStyle/>
          <a:p>
            <a:pPr marL="0" indent="0">
              <a:buNone/>
            </a:pPr>
            <a:r>
              <a:rPr lang="en-US" sz="2200" b="1" dirty="0" smtClean="0">
                <a:solidFill>
                  <a:srgbClr val="002060"/>
                </a:solidFill>
                <a:latin typeface="Courier New" pitchFamily="49" charset="0"/>
                <a:cs typeface="Courier New" pitchFamily="49" charset="0"/>
              </a:rPr>
              <a:t>#include </a:t>
            </a:r>
            <a:r>
              <a:rPr lang="en-US" sz="2200" b="1" dirty="0" smtClean="0">
                <a:latin typeface="Courier New" pitchFamily="49" charset="0"/>
                <a:cs typeface="Courier New" pitchFamily="49" charset="0"/>
              </a:rPr>
              <a:t>&lt;</a:t>
            </a:r>
            <a:r>
              <a:rPr lang="en-US" sz="2200" b="1" dirty="0" err="1" smtClean="0">
                <a:latin typeface="Courier New" pitchFamily="49" charset="0"/>
                <a:cs typeface="Courier New" pitchFamily="49" charset="0"/>
              </a:rPr>
              <a:t>stdlib.h</a:t>
            </a:r>
            <a:r>
              <a:rPr lang="en-US" sz="2200" b="1" dirty="0" smtClean="0">
                <a:latin typeface="Courier New" pitchFamily="49" charset="0"/>
                <a:cs typeface="Courier New" pitchFamily="49" charset="0"/>
              </a:rPr>
              <a:t>&gt;</a:t>
            </a:r>
          </a:p>
          <a:p>
            <a:pPr marL="0" indent="0">
              <a:buNone/>
            </a:pPr>
            <a:endParaRPr lang="en-US" sz="2200" b="1" dirty="0" smtClean="0">
              <a:latin typeface="Courier New" pitchFamily="49" charset="0"/>
              <a:cs typeface="Courier New" pitchFamily="49" charset="0"/>
            </a:endParaRPr>
          </a:p>
          <a:p>
            <a:pPr marL="0" indent="0">
              <a:buNone/>
            </a:pP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a:t>
            </a:r>
            <a:r>
              <a:rPr lang="en-US" sz="2200" b="1" dirty="0">
                <a:latin typeface="Courier New" pitchFamily="49" charset="0"/>
                <a:cs typeface="Courier New" pitchFamily="49" charset="0"/>
              </a:rPr>
              <a:t>posix_memalign(</a:t>
            </a:r>
            <a:r>
              <a:rPr lang="en-US" sz="2200" b="1" dirty="0">
                <a:solidFill>
                  <a:srgbClr val="002060"/>
                </a:solidFill>
                <a:latin typeface="Courier New" pitchFamily="49" charset="0"/>
                <a:cs typeface="Courier New" pitchFamily="49" charset="0"/>
              </a:rPr>
              <a:t>void</a:t>
            </a:r>
            <a:r>
              <a:rPr lang="en-US" sz="2200" b="1" dirty="0">
                <a:latin typeface="Courier New" pitchFamily="49" charset="0"/>
                <a:cs typeface="Courier New" pitchFamily="49" charset="0"/>
              </a:rPr>
              <a:t> **</a:t>
            </a:r>
            <a:r>
              <a:rPr lang="en-US" sz="2200" dirty="0" err="1" smtClean="0">
                <a:latin typeface="Courier New" pitchFamily="49" charset="0"/>
                <a:cs typeface="Courier New" pitchFamily="49" charset="0"/>
              </a:rPr>
              <a:t>memptr</a:t>
            </a:r>
            <a:r>
              <a:rPr lang="en-US" sz="2200" b="1" dirty="0" smtClean="0">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size_t</a:t>
            </a:r>
            <a:r>
              <a:rPr lang="en-US" sz="2200" dirty="0" smtClean="0">
                <a:latin typeface="Courier New" pitchFamily="49" charset="0"/>
                <a:cs typeface="Courier New" pitchFamily="49" charset="0"/>
              </a:rPr>
              <a:t> </a:t>
            </a:r>
            <a:r>
              <a:rPr lang="en-US" sz="2200" dirty="0">
                <a:latin typeface="Courier New" pitchFamily="49" charset="0"/>
                <a:cs typeface="Courier New" pitchFamily="49" charset="0"/>
              </a:rPr>
              <a:t>alignment</a:t>
            </a:r>
            <a:r>
              <a:rPr lang="en-US" sz="2200" b="1" dirty="0" smtClean="0">
                <a:latin typeface="Courier New" pitchFamily="49" charset="0"/>
                <a:cs typeface="Courier New" pitchFamily="49" charset="0"/>
              </a:rPr>
              <a:t>,</a:t>
            </a:r>
          </a:p>
          <a:p>
            <a:pPr marL="0" indent="0">
              <a:buNone/>
            </a:pPr>
            <a:r>
              <a:rPr lang="en-US" sz="2200" b="1" dirty="0">
                <a:latin typeface="Courier New" pitchFamily="49" charset="0"/>
                <a:cs typeface="Courier New" pitchFamily="49" charset="0"/>
              </a:rPr>
              <a:t> </a:t>
            </a:r>
            <a:r>
              <a:rPr lang="en-US" sz="2200" b="1" dirty="0" smtClean="0">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size_t</a:t>
            </a:r>
            <a:r>
              <a:rPr lang="en-US" sz="2200" dirty="0" smtClean="0">
                <a:latin typeface="Courier New" pitchFamily="49" charset="0"/>
                <a:cs typeface="Courier New" pitchFamily="49" charset="0"/>
              </a:rPr>
              <a:t> </a:t>
            </a:r>
            <a:r>
              <a:rPr lang="en-US" sz="2200" dirty="0">
                <a:latin typeface="Courier New" pitchFamily="49" charset="0"/>
                <a:cs typeface="Courier New" pitchFamily="49" charset="0"/>
              </a:rPr>
              <a:t>size</a:t>
            </a:r>
            <a:r>
              <a:rPr lang="en-US" sz="2200" b="1" dirty="0">
                <a:latin typeface="Courier New" pitchFamily="49" charset="0"/>
                <a:cs typeface="Courier New" pitchFamily="49" charset="0"/>
              </a:rPr>
              <a:t>);</a:t>
            </a:r>
            <a:endParaRPr lang="en-US" sz="2200" dirty="0">
              <a:latin typeface="Courier New" pitchFamily="49" charset="0"/>
              <a:cs typeface="Courier New" pitchFamily="49" charset="0"/>
            </a:endParaRPr>
          </a:p>
        </p:txBody>
      </p:sp>
      <p:sp>
        <p:nvSpPr>
          <p:cNvPr id="4" name="TextBox 3"/>
          <p:cNvSpPr txBox="1"/>
          <p:nvPr/>
        </p:nvSpPr>
        <p:spPr>
          <a:xfrm>
            <a:off x="470944" y="3496919"/>
            <a:ext cx="6341031" cy="2800767"/>
          </a:xfrm>
          <a:prstGeom prst="rect">
            <a:avLst/>
          </a:prstGeom>
          <a:noFill/>
        </p:spPr>
        <p:txBody>
          <a:bodyPr wrap="none" rtlCol="0">
            <a:spAutoFit/>
          </a:bodyPr>
          <a:lstStyle/>
          <a:p>
            <a:r>
              <a:rPr lang="en-US" sz="2200" dirty="0" smtClean="0"/>
              <a:t>On exit, </a:t>
            </a:r>
            <a:r>
              <a:rPr lang="en-US" sz="2200" dirty="0" err="1" smtClean="0">
                <a:latin typeface="Courier New" pitchFamily="49" charset="0"/>
                <a:cs typeface="Courier New" pitchFamily="49" charset="0"/>
              </a:rPr>
              <a:t>memptr</a:t>
            </a:r>
            <a:r>
              <a:rPr lang="en-US" sz="2200" dirty="0" smtClean="0"/>
              <a:t> points to allocated buffer</a:t>
            </a:r>
          </a:p>
          <a:p>
            <a:pPr marL="285750" indent="-285750">
              <a:buFont typeface="Arial" pitchFamily="34" charset="0"/>
              <a:buChar char="•"/>
            </a:pPr>
            <a:r>
              <a:rPr lang="en-US" sz="2200" dirty="0" smtClean="0">
                <a:latin typeface="Courier New" pitchFamily="49" charset="0"/>
                <a:cs typeface="Courier New" pitchFamily="49" charset="0"/>
              </a:rPr>
              <a:t>alignment</a:t>
            </a:r>
            <a:r>
              <a:rPr lang="en-US" sz="2200" dirty="0" smtClean="0"/>
              <a:t>: alignment boundary, e.g. 8, 16 or 32 </a:t>
            </a:r>
          </a:p>
          <a:p>
            <a:pPr marL="285750" indent="-285750">
              <a:buFont typeface="Arial" pitchFamily="34" charset="0"/>
              <a:buChar char="•"/>
            </a:pPr>
            <a:r>
              <a:rPr lang="en-US" sz="2200" dirty="0" smtClean="0">
                <a:latin typeface="Courier New" pitchFamily="49" charset="0"/>
                <a:cs typeface="Courier New" pitchFamily="49" charset="0"/>
              </a:rPr>
              <a:t>size</a:t>
            </a:r>
            <a:r>
              <a:rPr lang="en-US" sz="2200" dirty="0" smtClean="0"/>
              <a:t>: size of buffer (in bytes)</a:t>
            </a:r>
          </a:p>
          <a:p>
            <a:pPr marL="285750" indent="-285750">
              <a:buFont typeface="Arial" pitchFamily="34" charset="0"/>
              <a:buChar char="•"/>
            </a:pPr>
            <a:endParaRPr lang="en-US" sz="2200" dirty="0"/>
          </a:p>
          <a:p>
            <a:pPr marL="285750" indent="-285750">
              <a:buFont typeface="Arial" pitchFamily="34" charset="0"/>
              <a:buChar char="•"/>
            </a:pPr>
            <a:endParaRPr lang="en-US" sz="2200" dirty="0" smtClean="0"/>
          </a:p>
          <a:p>
            <a:r>
              <a:rPr lang="en-US" sz="2200" dirty="0" smtClean="0"/>
              <a:t>Especially useful for SIMD instructions</a:t>
            </a:r>
          </a:p>
          <a:p>
            <a:pPr marL="342900" indent="-342900">
              <a:buFont typeface="Arial" pitchFamily="34" charset="0"/>
              <a:buChar char="•"/>
            </a:pPr>
            <a:r>
              <a:rPr lang="en-US" sz="2200" dirty="0" smtClean="0">
                <a:solidFill>
                  <a:srgbClr val="002060"/>
                </a:solidFill>
              </a:rPr>
              <a:t>SSE</a:t>
            </a:r>
            <a:r>
              <a:rPr lang="en-US" sz="2200" dirty="0" smtClean="0"/>
              <a:t>: requires </a:t>
            </a:r>
            <a:r>
              <a:rPr lang="en-US" sz="2200" b="1" dirty="0" smtClean="0">
                <a:solidFill>
                  <a:srgbClr val="FF0000"/>
                </a:solidFill>
              </a:rPr>
              <a:t>16-byte</a:t>
            </a:r>
            <a:r>
              <a:rPr lang="en-US" sz="2200" dirty="0" smtClean="0"/>
              <a:t> aligned memory</a:t>
            </a:r>
          </a:p>
          <a:p>
            <a:pPr marL="342900" indent="-342900">
              <a:buFont typeface="Arial" pitchFamily="34" charset="0"/>
              <a:buChar char="•"/>
            </a:pPr>
            <a:r>
              <a:rPr lang="en-US" sz="2200" dirty="0" smtClean="0">
                <a:solidFill>
                  <a:srgbClr val="002060"/>
                </a:solidFill>
              </a:rPr>
              <a:t>AVX</a:t>
            </a:r>
            <a:r>
              <a:rPr lang="en-US" sz="2200" dirty="0" smtClean="0"/>
              <a:t>: requires  </a:t>
            </a:r>
            <a:r>
              <a:rPr lang="en-US" sz="2200" b="1" dirty="0" smtClean="0">
                <a:solidFill>
                  <a:srgbClr val="FF0000"/>
                </a:solidFill>
              </a:rPr>
              <a:t>32-byte </a:t>
            </a:r>
            <a:r>
              <a:rPr lang="en-US" sz="2200" dirty="0" smtClean="0"/>
              <a:t>aligned memory</a:t>
            </a:r>
            <a:endParaRPr lang="en-US" sz="2200" dirty="0"/>
          </a:p>
        </p:txBody>
      </p:sp>
    </p:spTree>
    <p:extLst>
      <p:ext uri="{BB962C8B-B14F-4D97-AF65-F5344CB8AC3E}">
        <p14:creationId xmlns:p14="http://schemas.microsoft.com/office/powerpoint/2010/main" val="8904469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outline</a:t>
            </a:r>
            <a:endParaRPr lang="en-US" dirty="0"/>
          </a:p>
        </p:txBody>
      </p:sp>
      <p:sp>
        <p:nvSpPr>
          <p:cNvPr id="3" name="Content Placeholder 2"/>
          <p:cNvSpPr>
            <a:spLocks noGrp="1"/>
          </p:cNvSpPr>
          <p:nvPr>
            <p:ph idx="1"/>
          </p:nvPr>
        </p:nvSpPr>
        <p:spPr>
          <a:xfrm>
            <a:off x="457200" y="1278319"/>
            <a:ext cx="8229600" cy="5261485"/>
          </a:xfrm>
        </p:spPr>
        <p:txBody>
          <a:bodyPr>
            <a:normAutofit/>
          </a:bodyPr>
          <a:lstStyle/>
          <a:p>
            <a:r>
              <a:rPr lang="en-US" sz="2200" dirty="0" smtClean="0">
                <a:solidFill>
                  <a:schemeClr val="bg1">
                    <a:lumMod val="75000"/>
                  </a:schemeClr>
                </a:solidFill>
              </a:rPr>
              <a:t>Classical von Neumann architecture</a:t>
            </a:r>
          </a:p>
          <a:p>
            <a:r>
              <a:rPr lang="en-US" sz="2200" dirty="0" smtClean="0">
                <a:solidFill>
                  <a:schemeClr val="bg1">
                    <a:lumMod val="75000"/>
                  </a:schemeClr>
                </a:solidFill>
              </a:rPr>
              <a:t>Modifications to von Neumann	</a:t>
            </a:r>
          </a:p>
          <a:p>
            <a:pPr lvl="1"/>
            <a:r>
              <a:rPr lang="en-US" dirty="0" smtClean="0">
                <a:solidFill>
                  <a:schemeClr val="bg1">
                    <a:lumMod val="75000"/>
                  </a:schemeClr>
                </a:solidFill>
              </a:rPr>
              <a:t>Caching</a:t>
            </a:r>
          </a:p>
          <a:p>
            <a:pPr lvl="1"/>
            <a:r>
              <a:rPr lang="en-US" dirty="0" smtClean="0">
                <a:solidFill>
                  <a:schemeClr val="bg1">
                    <a:lumMod val="75000"/>
                  </a:schemeClr>
                </a:solidFill>
              </a:rPr>
              <a:t>Parallelism in a single CPU core</a:t>
            </a:r>
          </a:p>
          <a:p>
            <a:pPr lvl="2"/>
            <a:r>
              <a:rPr lang="en-US" dirty="0" smtClean="0">
                <a:solidFill>
                  <a:schemeClr val="bg1">
                    <a:lumMod val="75000"/>
                  </a:schemeClr>
                </a:solidFill>
              </a:rPr>
              <a:t>Bit level parallelism</a:t>
            </a:r>
          </a:p>
          <a:p>
            <a:pPr lvl="2"/>
            <a:r>
              <a:rPr lang="en-US" dirty="0" smtClean="0">
                <a:solidFill>
                  <a:schemeClr val="bg1">
                    <a:lumMod val="75000"/>
                  </a:schemeClr>
                </a:solidFill>
              </a:rPr>
              <a:t>Instruction level parallelism</a:t>
            </a:r>
          </a:p>
          <a:p>
            <a:pPr lvl="3"/>
            <a:r>
              <a:rPr lang="en-US" dirty="0" smtClean="0">
                <a:solidFill>
                  <a:schemeClr val="bg1">
                    <a:lumMod val="75000"/>
                  </a:schemeClr>
                </a:solidFill>
              </a:rPr>
              <a:t>pipelining</a:t>
            </a:r>
          </a:p>
          <a:p>
            <a:pPr lvl="3"/>
            <a:r>
              <a:rPr lang="en-US" dirty="0" smtClean="0">
                <a:solidFill>
                  <a:schemeClr val="bg1">
                    <a:lumMod val="75000"/>
                  </a:schemeClr>
                </a:solidFill>
              </a:rPr>
              <a:t>superscalar architecture</a:t>
            </a:r>
          </a:p>
          <a:p>
            <a:pPr lvl="3"/>
            <a:r>
              <a:rPr lang="en-US" dirty="0" smtClean="0">
                <a:solidFill>
                  <a:schemeClr val="bg1">
                    <a:lumMod val="75000"/>
                  </a:schemeClr>
                </a:solidFill>
              </a:rPr>
              <a:t>SIMD instructions</a:t>
            </a:r>
          </a:p>
          <a:p>
            <a:r>
              <a:rPr lang="en-US" sz="2200" dirty="0" smtClean="0">
                <a:solidFill>
                  <a:schemeClr val="bg1">
                    <a:lumMod val="75000"/>
                  </a:schemeClr>
                </a:solidFill>
              </a:rPr>
              <a:t>Case study one: vector triad</a:t>
            </a:r>
          </a:p>
          <a:p>
            <a:r>
              <a:rPr lang="en-US" sz="2200" dirty="0" smtClean="0"/>
              <a:t>Case study two: matrix-vector multiplication</a:t>
            </a:r>
          </a:p>
          <a:p>
            <a:r>
              <a:rPr lang="en-US" sz="2200" dirty="0" smtClean="0">
                <a:solidFill>
                  <a:schemeClr val="bg1">
                    <a:lumMod val="75000"/>
                  </a:schemeClr>
                </a:solidFill>
              </a:rPr>
              <a:t>Case study three: matrix-matrix multiplication</a:t>
            </a:r>
          </a:p>
          <a:p>
            <a:r>
              <a:rPr lang="en-US" sz="2200" dirty="0" smtClean="0">
                <a:solidFill>
                  <a:schemeClr val="bg1">
                    <a:lumMod val="75000"/>
                  </a:schemeClr>
                </a:solidFill>
              </a:rPr>
              <a:t>High-performance libraries: BLAS and LAPACK</a:t>
            </a:r>
          </a:p>
          <a:p>
            <a:pPr lvl="1"/>
            <a:endParaRPr lang="en-US" dirty="0"/>
          </a:p>
        </p:txBody>
      </p:sp>
    </p:spTree>
    <p:extLst>
      <p:ext uri="{BB962C8B-B14F-4D97-AF65-F5344CB8AC3E}">
        <p14:creationId xmlns:p14="http://schemas.microsoft.com/office/powerpoint/2010/main" val="1287914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107"/>
          <p:cNvSpPr txBox="1"/>
          <p:nvPr/>
        </p:nvSpPr>
        <p:spPr>
          <a:xfrm>
            <a:off x="5308039" y="6519446"/>
            <a:ext cx="3825343" cy="338554"/>
          </a:xfrm>
          <a:prstGeom prst="rect">
            <a:avLst/>
          </a:prstGeom>
          <a:noFill/>
        </p:spPr>
        <p:txBody>
          <a:bodyPr wrap="none" rtlCol="0">
            <a:spAutoFit/>
          </a:bodyPr>
          <a:lstStyle/>
          <a:p>
            <a:r>
              <a:rPr lang="en-US" sz="1600" dirty="0" smtClean="0">
                <a:solidFill>
                  <a:schemeClr val="bg1">
                    <a:lumMod val="65000"/>
                  </a:schemeClr>
                </a:solidFill>
              </a:rPr>
              <a:t>Images adopted from G. Hager &amp; G. Wellein</a:t>
            </a:r>
            <a:endParaRPr lang="en-US" sz="1600" dirty="0">
              <a:solidFill>
                <a:schemeClr val="bg1">
                  <a:lumMod val="65000"/>
                </a:schemeClr>
              </a:solidFill>
            </a:endParaRPr>
          </a:p>
        </p:txBody>
      </p:sp>
      <p:grpSp>
        <p:nvGrpSpPr>
          <p:cNvPr id="4" name="Group 3"/>
          <p:cNvGrpSpPr/>
          <p:nvPr/>
        </p:nvGrpSpPr>
        <p:grpSpPr>
          <a:xfrm>
            <a:off x="799158" y="6024855"/>
            <a:ext cx="6986015" cy="375945"/>
            <a:chOff x="799158" y="6024855"/>
            <a:chExt cx="6986015" cy="375945"/>
          </a:xfrm>
        </p:grpSpPr>
        <p:sp>
          <p:nvSpPr>
            <p:cNvPr id="112" name="TextBox 111"/>
            <p:cNvSpPr txBox="1"/>
            <p:nvPr/>
          </p:nvSpPr>
          <p:spPr>
            <a:xfrm>
              <a:off x="997930" y="6031468"/>
              <a:ext cx="6787243" cy="369332"/>
            </a:xfrm>
            <a:prstGeom prst="rect">
              <a:avLst/>
            </a:prstGeom>
            <a:noFill/>
          </p:spPr>
          <p:txBody>
            <a:bodyPr wrap="none" rtlCol="0">
              <a:spAutoFit/>
            </a:bodyPr>
            <a:lstStyle/>
            <a:p>
              <a:r>
                <a:rPr lang="en-US" dirty="0" smtClean="0"/>
                <a:t>start of cache lines (assume 8 double precision numbers / cache line)</a:t>
              </a:r>
              <a:endParaRPr lang="en-US" dirty="0"/>
            </a:p>
          </p:txBody>
        </p:sp>
        <p:sp>
          <p:nvSpPr>
            <p:cNvPr id="113" name="TextBox 112"/>
            <p:cNvSpPr txBox="1"/>
            <p:nvPr/>
          </p:nvSpPr>
          <p:spPr>
            <a:xfrm>
              <a:off x="799158" y="6024855"/>
              <a:ext cx="198772" cy="369332"/>
            </a:xfrm>
            <a:prstGeom prst="rect">
              <a:avLst/>
            </a:prstGeom>
            <a:noFill/>
          </p:spPr>
          <p:txBody>
            <a:bodyPr wrap="none" lIns="0" tIns="0" rIns="0" bIns="0" rtlCol="0" anchor="ctr" anchorCtr="0">
              <a:spAutoFit/>
            </a:bodyPr>
            <a:lstStyle/>
            <a:p>
              <a:r>
                <a:rPr lang="en-US" sz="2400" b="1" dirty="0"/>
                <a:t>]</a:t>
              </a:r>
              <a:r>
                <a:rPr lang="en-US" sz="2400" b="1" dirty="0" smtClean="0"/>
                <a:t>[</a:t>
              </a:r>
              <a:endParaRPr lang="en-US" sz="2400" b="1" dirty="0"/>
            </a:p>
          </p:txBody>
        </p:sp>
      </p:grpSp>
      <p:sp>
        <p:nvSpPr>
          <p:cNvPr id="114" name="Title 113"/>
          <p:cNvSpPr>
            <a:spLocks noGrp="1"/>
          </p:cNvSpPr>
          <p:nvPr>
            <p:ph type="title"/>
          </p:nvPr>
        </p:nvSpPr>
        <p:spPr/>
        <p:txBody>
          <a:bodyPr/>
          <a:lstStyle/>
          <a:p>
            <a:r>
              <a:rPr lang="en-US" dirty="0" smtClean="0"/>
              <a:t>Storage order</a:t>
            </a:r>
            <a:endParaRPr lang="en-US" dirty="0"/>
          </a:p>
        </p:txBody>
      </p:sp>
      <p:grpSp>
        <p:nvGrpSpPr>
          <p:cNvPr id="2" name="Group 1"/>
          <p:cNvGrpSpPr/>
          <p:nvPr/>
        </p:nvGrpSpPr>
        <p:grpSpPr>
          <a:xfrm>
            <a:off x="644836" y="1600200"/>
            <a:ext cx="3837559" cy="3850415"/>
            <a:chOff x="644836" y="1600200"/>
            <a:chExt cx="3837559" cy="3850415"/>
          </a:xfrm>
        </p:grpSpPr>
        <p:grpSp>
          <p:nvGrpSpPr>
            <p:cNvPr id="158" name="Group 157"/>
            <p:cNvGrpSpPr/>
            <p:nvPr/>
          </p:nvGrpSpPr>
          <p:grpSpPr>
            <a:xfrm>
              <a:off x="644836" y="2503102"/>
              <a:ext cx="3837559" cy="2718914"/>
              <a:chOff x="644836" y="2503102"/>
              <a:chExt cx="3837559" cy="2718914"/>
            </a:xfrm>
          </p:grpSpPr>
          <p:sp>
            <p:nvSpPr>
              <p:cNvPr id="88" name="Arc 87"/>
              <p:cNvSpPr/>
              <p:nvPr/>
            </p:nvSpPr>
            <p:spPr>
              <a:xfrm>
                <a:off x="3951793" y="2503102"/>
                <a:ext cx="326011" cy="317315"/>
              </a:xfrm>
              <a:prstGeom prst="arc">
                <a:avLst>
                  <a:gd name="adj1" fmla="val 15977689"/>
                  <a:gd name="adj2" fmla="val 5574082"/>
                </a:avLst>
              </a:prstGeom>
              <a:noFill/>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9" name="Straight Connector 88"/>
              <p:cNvCxnSpPr/>
              <p:nvPr/>
            </p:nvCxnSpPr>
            <p:spPr>
              <a:xfrm flipH="1">
                <a:off x="644836" y="2503102"/>
                <a:ext cx="3469964" cy="0"/>
              </a:xfrm>
              <a:prstGeom prst="line">
                <a:avLst/>
              </a:prstGeom>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endCxn id="133" idx="2"/>
              </p:cNvCxnSpPr>
              <p:nvPr/>
            </p:nvCxnSpPr>
            <p:spPr>
              <a:xfrm flipH="1" flipV="1">
                <a:off x="846931" y="3164367"/>
                <a:ext cx="3246347" cy="23833"/>
              </a:xfrm>
              <a:prstGeom prst="line">
                <a:avLst/>
              </a:prstGeom>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35" idx="1"/>
              </p:cNvCxnSpPr>
              <p:nvPr/>
            </p:nvCxnSpPr>
            <p:spPr>
              <a:xfrm flipH="1" flipV="1">
                <a:off x="861784" y="3850414"/>
                <a:ext cx="3212783" cy="9789"/>
              </a:xfrm>
              <a:prstGeom prst="line">
                <a:avLst/>
              </a:prstGeom>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154" idx="2"/>
              </p:cNvCxnSpPr>
              <p:nvPr/>
            </p:nvCxnSpPr>
            <p:spPr>
              <a:xfrm flipH="1" flipV="1">
                <a:off x="816574" y="4535967"/>
                <a:ext cx="3257991" cy="5143"/>
              </a:xfrm>
              <a:prstGeom prst="line">
                <a:avLst/>
              </a:prstGeom>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156" idx="2"/>
              </p:cNvCxnSpPr>
              <p:nvPr/>
            </p:nvCxnSpPr>
            <p:spPr>
              <a:xfrm flipH="1" flipV="1">
                <a:off x="816574" y="5221767"/>
                <a:ext cx="3665821" cy="249"/>
              </a:xfrm>
              <a:prstGeom prst="line">
                <a:avLst/>
              </a:prstGeom>
              <a:ln w="127000">
                <a:solidFill>
                  <a:schemeClr val="accent4">
                    <a:lumMod val="60000"/>
                    <a:lumOff val="40000"/>
                  </a:schemeClr>
                </a:solidFill>
                <a:headEnd type="triangle" w="sm" len="sm"/>
                <a:tailEnd type="none" w="lg" len="lg"/>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828996" y="2819400"/>
                <a:ext cx="3285802" cy="1017"/>
              </a:xfrm>
              <a:prstGeom prst="line">
                <a:avLst/>
              </a:prstGeom>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838200" y="3505200"/>
                <a:ext cx="3285805" cy="0"/>
              </a:xfrm>
              <a:prstGeom prst="line">
                <a:avLst/>
              </a:prstGeom>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795498" y="4177518"/>
                <a:ext cx="3279067" cy="13482"/>
              </a:xfrm>
              <a:prstGeom prst="line">
                <a:avLst/>
              </a:prstGeom>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47" idx="2"/>
              </p:cNvCxnSpPr>
              <p:nvPr/>
            </p:nvCxnSpPr>
            <p:spPr>
              <a:xfrm flipH="1">
                <a:off x="795498" y="4858233"/>
                <a:ext cx="3276023" cy="18567"/>
              </a:xfrm>
              <a:prstGeom prst="line">
                <a:avLst/>
              </a:prstGeom>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sp>
            <p:nvSpPr>
              <p:cNvPr id="133" name="Arc 132"/>
              <p:cNvSpPr/>
              <p:nvPr/>
            </p:nvSpPr>
            <p:spPr>
              <a:xfrm flipH="1">
                <a:off x="675193" y="2819501"/>
                <a:ext cx="326011" cy="345114"/>
              </a:xfrm>
              <a:prstGeom prst="arc">
                <a:avLst>
                  <a:gd name="adj1" fmla="val 15977689"/>
                  <a:gd name="adj2" fmla="val 5574082"/>
                </a:avLst>
              </a:prstGeom>
              <a:noFill/>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8" name="Arc 137"/>
              <p:cNvSpPr/>
              <p:nvPr/>
            </p:nvSpPr>
            <p:spPr>
              <a:xfrm>
                <a:off x="3951793" y="3187885"/>
                <a:ext cx="326011" cy="317315"/>
              </a:xfrm>
              <a:prstGeom prst="arc">
                <a:avLst>
                  <a:gd name="adj1" fmla="val 15491296"/>
                  <a:gd name="adj2" fmla="val 5574082"/>
                </a:avLst>
              </a:prstGeom>
              <a:noFill/>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5" name="Arc 144"/>
              <p:cNvSpPr/>
              <p:nvPr/>
            </p:nvSpPr>
            <p:spPr>
              <a:xfrm>
                <a:off x="3918296" y="3860203"/>
                <a:ext cx="326011" cy="317315"/>
              </a:xfrm>
              <a:prstGeom prst="arc">
                <a:avLst>
                  <a:gd name="adj1" fmla="val 15977689"/>
                  <a:gd name="adj2" fmla="val 5574082"/>
                </a:avLst>
              </a:prstGeom>
              <a:noFill/>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7" name="Arc 146"/>
              <p:cNvSpPr/>
              <p:nvPr/>
            </p:nvSpPr>
            <p:spPr>
              <a:xfrm>
                <a:off x="3916547" y="4541111"/>
                <a:ext cx="326011" cy="317315"/>
              </a:xfrm>
              <a:prstGeom prst="arc">
                <a:avLst>
                  <a:gd name="adj1" fmla="val 15977689"/>
                  <a:gd name="adj2" fmla="val 5574082"/>
                </a:avLst>
              </a:prstGeom>
              <a:noFill/>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3" name="Arc 152"/>
              <p:cNvSpPr/>
              <p:nvPr/>
            </p:nvSpPr>
            <p:spPr>
              <a:xfrm flipH="1">
                <a:off x="675193" y="3505301"/>
                <a:ext cx="326011" cy="345114"/>
              </a:xfrm>
              <a:prstGeom prst="arc">
                <a:avLst>
                  <a:gd name="adj1" fmla="val 15977689"/>
                  <a:gd name="adj2" fmla="val 5574082"/>
                </a:avLst>
              </a:prstGeom>
              <a:noFill/>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4" name="Arc 153"/>
              <p:cNvSpPr/>
              <p:nvPr/>
            </p:nvSpPr>
            <p:spPr>
              <a:xfrm flipH="1">
                <a:off x="644836" y="4191101"/>
                <a:ext cx="326011" cy="345114"/>
              </a:xfrm>
              <a:prstGeom prst="arc">
                <a:avLst>
                  <a:gd name="adj1" fmla="val 15977689"/>
                  <a:gd name="adj2" fmla="val 5574082"/>
                </a:avLst>
              </a:prstGeom>
              <a:noFill/>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Arc 155"/>
              <p:cNvSpPr/>
              <p:nvPr/>
            </p:nvSpPr>
            <p:spPr>
              <a:xfrm flipH="1">
                <a:off x="644836" y="4876901"/>
                <a:ext cx="326011" cy="345114"/>
              </a:xfrm>
              <a:prstGeom prst="arc">
                <a:avLst>
                  <a:gd name="adj1" fmla="val 15977689"/>
                  <a:gd name="adj2" fmla="val 5574082"/>
                </a:avLst>
              </a:prstGeom>
              <a:noFill/>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p:cNvGrpSpPr/>
            <p:nvPr/>
          </p:nvGrpSpPr>
          <p:grpSpPr>
            <a:xfrm>
              <a:off x="861784" y="2246883"/>
              <a:ext cx="3176816" cy="3203732"/>
              <a:chOff x="861784" y="1444468"/>
              <a:chExt cx="3176816" cy="3203732"/>
            </a:xfrm>
          </p:grpSpPr>
          <p:sp>
            <p:nvSpPr>
              <p:cNvPr id="5" name="Rectangle 4"/>
              <p:cNvSpPr/>
              <p:nvPr/>
            </p:nvSpPr>
            <p:spPr>
              <a:xfrm>
                <a:off x="861784" y="1444468"/>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[0][0]</a:t>
                </a:r>
              </a:p>
            </p:txBody>
          </p:sp>
          <p:sp>
            <p:nvSpPr>
              <p:cNvPr id="6" name="Rectangle 5"/>
              <p:cNvSpPr/>
              <p:nvPr/>
            </p:nvSpPr>
            <p:spPr>
              <a:xfrm>
                <a:off x="1520687" y="1444468"/>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[0][1]</a:t>
                </a:r>
              </a:p>
            </p:txBody>
          </p:sp>
          <p:sp>
            <p:nvSpPr>
              <p:cNvPr id="7" name="Rectangle 6"/>
              <p:cNvSpPr/>
              <p:nvPr/>
            </p:nvSpPr>
            <p:spPr>
              <a:xfrm>
                <a:off x="2206487" y="144446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[0][2]</a:t>
                </a:r>
              </a:p>
            </p:txBody>
          </p:sp>
          <p:sp>
            <p:nvSpPr>
              <p:cNvPr id="8" name="Rectangle 7"/>
              <p:cNvSpPr/>
              <p:nvPr/>
            </p:nvSpPr>
            <p:spPr>
              <a:xfrm>
                <a:off x="2892287" y="1444468"/>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[0][3]</a:t>
                </a:r>
              </a:p>
            </p:txBody>
          </p:sp>
          <p:sp>
            <p:nvSpPr>
              <p:cNvPr id="9" name="Rectangle 8"/>
              <p:cNvSpPr/>
              <p:nvPr/>
            </p:nvSpPr>
            <p:spPr>
              <a:xfrm>
                <a:off x="3578087" y="144446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[0][4]</a:t>
                </a:r>
              </a:p>
            </p:txBody>
          </p:sp>
          <p:sp>
            <p:nvSpPr>
              <p:cNvPr id="30" name="Rectangle 29"/>
              <p:cNvSpPr/>
              <p:nvPr/>
            </p:nvSpPr>
            <p:spPr>
              <a:xfrm>
                <a:off x="861784" y="21335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[1][0]</a:t>
                </a:r>
              </a:p>
            </p:txBody>
          </p:sp>
          <p:sp>
            <p:nvSpPr>
              <p:cNvPr id="31" name="Rectangle 30"/>
              <p:cNvSpPr/>
              <p:nvPr/>
            </p:nvSpPr>
            <p:spPr>
              <a:xfrm>
                <a:off x="1520687" y="21335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[1][1]</a:t>
                </a:r>
              </a:p>
            </p:txBody>
          </p:sp>
          <p:sp>
            <p:nvSpPr>
              <p:cNvPr id="32" name="Rectangle 31"/>
              <p:cNvSpPr/>
              <p:nvPr/>
            </p:nvSpPr>
            <p:spPr>
              <a:xfrm>
                <a:off x="2206487" y="21336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[1][2]</a:t>
                </a:r>
              </a:p>
            </p:txBody>
          </p:sp>
          <p:sp>
            <p:nvSpPr>
              <p:cNvPr id="33" name="Rectangle 32"/>
              <p:cNvSpPr/>
              <p:nvPr/>
            </p:nvSpPr>
            <p:spPr>
              <a:xfrm>
                <a:off x="2892287" y="21335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[1][3]</a:t>
                </a:r>
              </a:p>
            </p:txBody>
          </p:sp>
          <p:sp>
            <p:nvSpPr>
              <p:cNvPr id="34" name="Rectangle 33"/>
              <p:cNvSpPr/>
              <p:nvPr/>
            </p:nvSpPr>
            <p:spPr>
              <a:xfrm>
                <a:off x="3578087" y="21336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[1][4]</a:t>
                </a:r>
              </a:p>
            </p:txBody>
          </p:sp>
          <p:sp>
            <p:nvSpPr>
              <p:cNvPr id="35" name="Rectangle 34"/>
              <p:cNvSpPr/>
              <p:nvPr/>
            </p:nvSpPr>
            <p:spPr>
              <a:xfrm>
                <a:off x="861784" y="28193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[2][0]</a:t>
                </a:r>
              </a:p>
            </p:txBody>
          </p:sp>
          <p:sp>
            <p:nvSpPr>
              <p:cNvPr id="36" name="Rectangle 35"/>
              <p:cNvSpPr/>
              <p:nvPr/>
            </p:nvSpPr>
            <p:spPr>
              <a:xfrm>
                <a:off x="1520687" y="28193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[2][1]</a:t>
                </a:r>
              </a:p>
            </p:txBody>
          </p:sp>
          <p:sp>
            <p:nvSpPr>
              <p:cNvPr id="37" name="Rectangle 36"/>
              <p:cNvSpPr/>
              <p:nvPr/>
            </p:nvSpPr>
            <p:spPr>
              <a:xfrm>
                <a:off x="2206487" y="28194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[2][2]</a:t>
                </a:r>
              </a:p>
            </p:txBody>
          </p:sp>
          <p:sp>
            <p:nvSpPr>
              <p:cNvPr id="38" name="Rectangle 37"/>
              <p:cNvSpPr/>
              <p:nvPr/>
            </p:nvSpPr>
            <p:spPr>
              <a:xfrm>
                <a:off x="2892287" y="28193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[2][3]</a:t>
                </a:r>
              </a:p>
            </p:txBody>
          </p:sp>
          <p:sp>
            <p:nvSpPr>
              <p:cNvPr id="39" name="Rectangle 38"/>
              <p:cNvSpPr/>
              <p:nvPr/>
            </p:nvSpPr>
            <p:spPr>
              <a:xfrm>
                <a:off x="3578087" y="28194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[2][4]</a:t>
                </a:r>
              </a:p>
            </p:txBody>
          </p:sp>
          <p:sp>
            <p:nvSpPr>
              <p:cNvPr id="40" name="Rectangle 39"/>
              <p:cNvSpPr/>
              <p:nvPr/>
            </p:nvSpPr>
            <p:spPr>
              <a:xfrm>
                <a:off x="865097" y="35051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[3][0]</a:t>
                </a:r>
              </a:p>
            </p:txBody>
          </p:sp>
          <p:sp>
            <p:nvSpPr>
              <p:cNvPr id="41" name="Rectangle 40"/>
              <p:cNvSpPr/>
              <p:nvPr/>
            </p:nvSpPr>
            <p:spPr>
              <a:xfrm>
                <a:off x="1524000" y="35051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[3][1]</a:t>
                </a:r>
              </a:p>
            </p:txBody>
          </p:sp>
          <p:sp>
            <p:nvSpPr>
              <p:cNvPr id="42" name="Rectangle 41"/>
              <p:cNvSpPr/>
              <p:nvPr/>
            </p:nvSpPr>
            <p:spPr>
              <a:xfrm>
                <a:off x="2209800" y="35052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[3][2]</a:t>
                </a:r>
              </a:p>
            </p:txBody>
          </p:sp>
          <p:sp>
            <p:nvSpPr>
              <p:cNvPr id="43" name="Rectangle 42"/>
              <p:cNvSpPr/>
              <p:nvPr/>
            </p:nvSpPr>
            <p:spPr>
              <a:xfrm>
                <a:off x="2895600" y="35051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[3][3]</a:t>
                </a:r>
              </a:p>
            </p:txBody>
          </p:sp>
          <p:sp>
            <p:nvSpPr>
              <p:cNvPr id="44" name="Rectangle 43"/>
              <p:cNvSpPr/>
              <p:nvPr/>
            </p:nvSpPr>
            <p:spPr>
              <a:xfrm>
                <a:off x="3581400" y="35052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[3][4]</a:t>
                </a:r>
              </a:p>
            </p:txBody>
          </p:sp>
          <p:sp>
            <p:nvSpPr>
              <p:cNvPr id="45" name="Rectangle 44"/>
              <p:cNvSpPr/>
              <p:nvPr/>
            </p:nvSpPr>
            <p:spPr>
              <a:xfrm>
                <a:off x="865097" y="41909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[4][0]</a:t>
                </a:r>
              </a:p>
            </p:txBody>
          </p:sp>
          <p:sp>
            <p:nvSpPr>
              <p:cNvPr id="46" name="Rectangle 45"/>
              <p:cNvSpPr/>
              <p:nvPr/>
            </p:nvSpPr>
            <p:spPr>
              <a:xfrm>
                <a:off x="1524000" y="41909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[4][1]</a:t>
                </a:r>
              </a:p>
            </p:txBody>
          </p:sp>
          <p:sp>
            <p:nvSpPr>
              <p:cNvPr id="47" name="Rectangle 46"/>
              <p:cNvSpPr/>
              <p:nvPr/>
            </p:nvSpPr>
            <p:spPr>
              <a:xfrm>
                <a:off x="2209800" y="41910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[4][2]</a:t>
                </a:r>
              </a:p>
            </p:txBody>
          </p:sp>
          <p:sp>
            <p:nvSpPr>
              <p:cNvPr id="48" name="Rectangle 47"/>
              <p:cNvSpPr/>
              <p:nvPr/>
            </p:nvSpPr>
            <p:spPr>
              <a:xfrm>
                <a:off x="2895600" y="41909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[4][3]</a:t>
                </a:r>
              </a:p>
            </p:txBody>
          </p:sp>
          <p:sp>
            <p:nvSpPr>
              <p:cNvPr id="49" name="Rectangle 48"/>
              <p:cNvSpPr/>
              <p:nvPr/>
            </p:nvSpPr>
            <p:spPr>
              <a:xfrm>
                <a:off x="3581400" y="41910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[4][4]</a:t>
                </a:r>
              </a:p>
            </p:txBody>
          </p:sp>
        </p:grpSp>
        <p:sp>
          <p:nvSpPr>
            <p:cNvPr id="51" name="TextBox 50"/>
            <p:cNvSpPr txBox="1"/>
            <p:nvPr/>
          </p:nvSpPr>
          <p:spPr>
            <a:xfrm>
              <a:off x="2684221" y="2966414"/>
              <a:ext cx="198772" cy="369332"/>
            </a:xfrm>
            <a:prstGeom prst="rect">
              <a:avLst/>
            </a:prstGeom>
            <a:noFill/>
          </p:spPr>
          <p:txBody>
            <a:bodyPr wrap="none" lIns="0" tIns="0" rIns="0" bIns="0" rtlCol="0" anchor="ctr" anchorCtr="0">
              <a:spAutoFit/>
            </a:bodyPr>
            <a:lstStyle/>
            <a:p>
              <a:r>
                <a:rPr lang="en-US" sz="2400" b="1" dirty="0"/>
                <a:t>]</a:t>
              </a:r>
              <a:r>
                <a:rPr lang="en-US" sz="2400" b="1" dirty="0" smtClean="0"/>
                <a:t>[</a:t>
              </a:r>
              <a:endParaRPr lang="en-US" sz="2400" b="1" dirty="0"/>
            </a:p>
          </p:txBody>
        </p:sp>
        <p:sp>
          <p:nvSpPr>
            <p:cNvPr id="53" name="TextBox 52"/>
            <p:cNvSpPr txBox="1"/>
            <p:nvPr/>
          </p:nvSpPr>
          <p:spPr>
            <a:xfrm>
              <a:off x="1325952" y="4351549"/>
              <a:ext cx="198772" cy="369332"/>
            </a:xfrm>
            <a:prstGeom prst="rect">
              <a:avLst/>
            </a:prstGeom>
            <a:noFill/>
          </p:spPr>
          <p:txBody>
            <a:bodyPr wrap="none" lIns="0" tIns="0" rIns="0" bIns="0" rtlCol="0" anchor="ctr" anchorCtr="0">
              <a:spAutoFit/>
            </a:bodyPr>
            <a:lstStyle/>
            <a:p>
              <a:r>
                <a:rPr lang="en-US" sz="2400" b="1" dirty="0"/>
                <a:t>]</a:t>
              </a:r>
              <a:r>
                <a:rPr lang="en-US" sz="2400" b="1" dirty="0" smtClean="0"/>
                <a:t>[</a:t>
              </a:r>
              <a:endParaRPr lang="en-US" sz="2400" b="1" dirty="0"/>
            </a:p>
          </p:txBody>
        </p:sp>
        <p:sp>
          <p:nvSpPr>
            <p:cNvPr id="54" name="TextBox 53"/>
            <p:cNvSpPr txBox="1"/>
            <p:nvPr/>
          </p:nvSpPr>
          <p:spPr>
            <a:xfrm>
              <a:off x="3369883" y="5037348"/>
              <a:ext cx="198772" cy="369332"/>
            </a:xfrm>
            <a:prstGeom prst="rect">
              <a:avLst/>
            </a:prstGeom>
            <a:noFill/>
          </p:spPr>
          <p:txBody>
            <a:bodyPr wrap="none" lIns="0" tIns="0" rIns="0" bIns="0" rtlCol="0" anchor="ctr" anchorCtr="0">
              <a:spAutoFit/>
            </a:bodyPr>
            <a:lstStyle/>
            <a:p>
              <a:r>
                <a:rPr lang="en-US" sz="2400" b="1" dirty="0"/>
                <a:t>]</a:t>
              </a:r>
              <a:r>
                <a:rPr lang="en-US" sz="2400" b="1" dirty="0" smtClean="0"/>
                <a:t>[</a:t>
              </a:r>
              <a:endParaRPr lang="en-US" sz="2400" b="1" dirty="0"/>
            </a:p>
          </p:txBody>
        </p:sp>
        <p:sp>
          <p:nvSpPr>
            <p:cNvPr id="55" name="TextBox 54"/>
            <p:cNvSpPr txBox="1"/>
            <p:nvPr/>
          </p:nvSpPr>
          <p:spPr>
            <a:xfrm>
              <a:off x="729609" y="2290818"/>
              <a:ext cx="99386" cy="369332"/>
            </a:xfrm>
            <a:prstGeom prst="rect">
              <a:avLst/>
            </a:prstGeom>
            <a:noFill/>
          </p:spPr>
          <p:txBody>
            <a:bodyPr wrap="none" lIns="0" tIns="0" rIns="0" bIns="0" rtlCol="0" anchor="ctr" anchorCtr="0">
              <a:spAutoFit/>
            </a:bodyPr>
            <a:lstStyle/>
            <a:p>
              <a:r>
                <a:rPr lang="en-US" sz="2400" b="1" dirty="0" smtClean="0"/>
                <a:t>[</a:t>
              </a:r>
              <a:endParaRPr lang="en-US" sz="2400" b="1" dirty="0"/>
            </a:p>
          </p:txBody>
        </p:sp>
        <p:sp>
          <p:nvSpPr>
            <p:cNvPr id="115" name="TextBox 114"/>
            <p:cNvSpPr txBox="1"/>
            <p:nvPr/>
          </p:nvSpPr>
          <p:spPr>
            <a:xfrm>
              <a:off x="1616657" y="1600200"/>
              <a:ext cx="1799595" cy="369332"/>
            </a:xfrm>
            <a:prstGeom prst="rect">
              <a:avLst/>
            </a:prstGeom>
            <a:noFill/>
          </p:spPr>
          <p:txBody>
            <a:bodyPr wrap="none" rtlCol="0">
              <a:spAutoFit/>
            </a:bodyPr>
            <a:lstStyle/>
            <a:p>
              <a:r>
                <a:rPr lang="en-US" b="1" dirty="0" smtClean="0">
                  <a:solidFill>
                    <a:srgbClr val="FF0000"/>
                  </a:solidFill>
                </a:rPr>
                <a:t>Row major order</a:t>
              </a:r>
              <a:endParaRPr lang="en-US" b="1" dirty="0">
                <a:solidFill>
                  <a:srgbClr val="FF0000"/>
                </a:solidFill>
              </a:endParaRPr>
            </a:p>
          </p:txBody>
        </p:sp>
      </p:grpSp>
      <p:sp>
        <p:nvSpPr>
          <p:cNvPr id="119" name="TextBox 118"/>
          <p:cNvSpPr txBox="1"/>
          <p:nvPr/>
        </p:nvSpPr>
        <p:spPr>
          <a:xfrm>
            <a:off x="838200" y="1002268"/>
            <a:ext cx="5746188" cy="369332"/>
          </a:xfrm>
          <a:prstGeom prst="rect">
            <a:avLst/>
          </a:prstGeom>
          <a:noFill/>
        </p:spPr>
        <p:txBody>
          <a:bodyPr wrap="none" rtlCol="0">
            <a:spAutoFit/>
          </a:bodyPr>
          <a:lstStyle/>
          <a:p>
            <a:r>
              <a:rPr lang="en-US" dirty="0" smtClean="0"/>
              <a:t>How are multidimensional arrays stored in linear memory?</a:t>
            </a:r>
            <a:endParaRPr lang="en-US" dirty="0"/>
          </a:p>
        </p:txBody>
      </p:sp>
      <p:grpSp>
        <p:nvGrpSpPr>
          <p:cNvPr id="3" name="Group 2"/>
          <p:cNvGrpSpPr/>
          <p:nvPr/>
        </p:nvGrpSpPr>
        <p:grpSpPr>
          <a:xfrm>
            <a:off x="4944804" y="1600200"/>
            <a:ext cx="3176816" cy="4206893"/>
            <a:chOff x="4944804" y="1600200"/>
            <a:chExt cx="3176816" cy="4206893"/>
          </a:xfrm>
        </p:grpSpPr>
        <p:grpSp>
          <p:nvGrpSpPr>
            <p:cNvPr id="160" name="Group 159"/>
            <p:cNvGrpSpPr/>
            <p:nvPr/>
          </p:nvGrpSpPr>
          <p:grpSpPr>
            <a:xfrm rot="16200000" flipH="1">
              <a:off x="4595731" y="2528857"/>
              <a:ext cx="3837559" cy="2718914"/>
              <a:chOff x="644836" y="2503102"/>
              <a:chExt cx="3837559" cy="2718914"/>
            </a:xfrm>
          </p:grpSpPr>
          <p:sp>
            <p:nvSpPr>
              <p:cNvPr id="161" name="Arc 160"/>
              <p:cNvSpPr/>
              <p:nvPr/>
            </p:nvSpPr>
            <p:spPr>
              <a:xfrm>
                <a:off x="3951793" y="2503104"/>
                <a:ext cx="326011" cy="331345"/>
              </a:xfrm>
              <a:prstGeom prst="arc">
                <a:avLst>
                  <a:gd name="adj1" fmla="val 15977689"/>
                  <a:gd name="adj2" fmla="val 5574082"/>
                </a:avLst>
              </a:prstGeom>
              <a:noFill/>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2" name="Straight Connector 161"/>
              <p:cNvCxnSpPr/>
              <p:nvPr/>
            </p:nvCxnSpPr>
            <p:spPr>
              <a:xfrm flipH="1">
                <a:off x="644836" y="2503102"/>
                <a:ext cx="3469964" cy="0"/>
              </a:xfrm>
              <a:prstGeom prst="line">
                <a:avLst/>
              </a:prstGeom>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endCxn id="171" idx="2"/>
              </p:cNvCxnSpPr>
              <p:nvPr/>
            </p:nvCxnSpPr>
            <p:spPr>
              <a:xfrm rot="16200000" flipV="1">
                <a:off x="2446828" y="1572498"/>
                <a:ext cx="23645" cy="3250858"/>
              </a:xfrm>
              <a:prstGeom prst="line">
                <a:avLst/>
              </a:prstGeom>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16200000" flipV="1">
                <a:off x="2455733" y="2241369"/>
                <a:ext cx="10040" cy="3227640"/>
              </a:xfrm>
              <a:prstGeom prst="line">
                <a:avLst/>
              </a:prstGeom>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endCxn id="176" idx="2"/>
              </p:cNvCxnSpPr>
              <p:nvPr/>
            </p:nvCxnSpPr>
            <p:spPr>
              <a:xfrm rot="16200000" flipV="1">
                <a:off x="2442999" y="2909544"/>
                <a:ext cx="5144" cy="3257992"/>
              </a:xfrm>
              <a:prstGeom prst="line">
                <a:avLst/>
              </a:prstGeom>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endCxn id="177" idx="2"/>
              </p:cNvCxnSpPr>
              <p:nvPr/>
            </p:nvCxnSpPr>
            <p:spPr>
              <a:xfrm flipH="1" flipV="1">
                <a:off x="816574" y="5221767"/>
                <a:ext cx="3665821" cy="249"/>
              </a:xfrm>
              <a:prstGeom prst="line">
                <a:avLst/>
              </a:prstGeom>
              <a:ln w="127000">
                <a:solidFill>
                  <a:schemeClr val="accent4">
                    <a:lumMod val="60000"/>
                    <a:lumOff val="40000"/>
                  </a:schemeClr>
                </a:solidFill>
                <a:headEnd type="triangle" w="sm" len="sm"/>
                <a:tailEnd type="none"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61" idx="2"/>
                <a:endCxn id="171" idx="0"/>
              </p:cNvCxnSpPr>
              <p:nvPr/>
            </p:nvCxnSpPr>
            <p:spPr>
              <a:xfrm rot="16200000" flipH="1" flipV="1">
                <a:off x="2469669" y="1204709"/>
                <a:ext cx="7222" cy="3266266"/>
              </a:xfrm>
              <a:prstGeom prst="line">
                <a:avLst/>
              </a:prstGeom>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a:off x="838200" y="3505200"/>
                <a:ext cx="3285805" cy="0"/>
              </a:xfrm>
              <a:prstGeom prst="line">
                <a:avLst/>
              </a:prstGeom>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H="1">
                <a:off x="795498" y="4177518"/>
                <a:ext cx="3279067" cy="13482"/>
              </a:xfrm>
              <a:prstGeom prst="line">
                <a:avLst/>
              </a:prstGeom>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74" idx="2"/>
              </p:cNvCxnSpPr>
              <p:nvPr/>
            </p:nvCxnSpPr>
            <p:spPr>
              <a:xfrm flipH="1">
                <a:off x="795498" y="4858233"/>
                <a:ext cx="3276023" cy="18567"/>
              </a:xfrm>
              <a:prstGeom prst="line">
                <a:avLst/>
              </a:prstGeom>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sp>
            <p:nvSpPr>
              <p:cNvPr id="171" name="Arc 170"/>
              <p:cNvSpPr/>
              <p:nvPr/>
            </p:nvSpPr>
            <p:spPr>
              <a:xfrm flipH="1">
                <a:off x="665993" y="2841048"/>
                <a:ext cx="326011" cy="345114"/>
              </a:xfrm>
              <a:prstGeom prst="arc">
                <a:avLst>
                  <a:gd name="adj1" fmla="val 15977689"/>
                  <a:gd name="adj2" fmla="val 5484139"/>
                </a:avLst>
              </a:prstGeom>
              <a:noFill/>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2" name="Arc 171"/>
              <p:cNvSpPr/>
              <p:nvPr/>
            </p:nvSpPr>
            <p:spPr>
              <a:xfrm>
                <a:off x="3951793" y="3187885"/>
                <a:ext cx="326011" cy="317315"/>
              </a:xfrm>
              <a:prstGeom prst="arc">
                <a:avLst>
                  <a:gd name="adj1" fmla="val 15491296"/>
                  <a:gd name="adj2" fmla="val 5574082"/>
                </a:avLst>
              </a:prstGeom>
              <a:noFill/>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3" name="Arc 172"/>
              <p:cNvSpPr/>
              <p:nvPr/>
            </p:nvSpPr>
            <p:spPr>
              <a:xfrm>
                <a:off x="3918296" y="3860203"/>
                <a:ext cx="326011" cy="317315"/>
              </a:xfrm>
              <a:prstGeom prst="arc">
                <a:avLst>
                  <a:gd name="adj1" fmla="val 15977689"/>
                  <a:gd name="adj2" fmla="val 5574082"/>
                </a:avLst>
              </a:prstGeom>
              <a:noFill/>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4" name="Arc 173"/>
              <p:cNvSpPr/>
              <p:nvPr/>
            </p:nvSpPr>
            <p:spPr>
              <a:xfrm>
                <a:off x="3916547" y="4541111"/>
                <a:ext cx="326011" cy="317315"/>
              </a:xfrm>
              <a:prstGeom prst="arc">
                <a:avLst>
                  <a:gd name="adj1" fmla="val 15977689"/>
                  <a:gd name="adj2" fmla="val 5574082"/>
                </a:avLst>
              </a:prstGeom>
              <a:noFill/>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5" name="Arc 174"/>
              <p:cNvSpPr/>
              <p:nvPr/>
            </p:nvSpPr>
            <p:spPr>
              <a:xfrm flipH="1">
                <a:off x="675193" y="3505301"/>
                <a:ext cx="326011" cy="345114"/>
              </a:xfrm>
              <a:prstGeom prst="arc">
                <a:avLst>
                  <a:gd name="adj1" fmla="val 15977689"/>
                  <a:gd name="adj2" fmla="val 5574082"/>
                </a:avLst>
              </a:prstGeom>
              <a:noFill/>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6" name="Arc 175"/>
              <p:cNvSpPr/>
              <p:nvPr/>
            </p:nvSpPr>
            <p:spPr>
              <a:xfrm flipH="1">
                <a:off x="644836" y="4191101"/>
                <a:ext cx="326011" cy="345114"/>
              </a:xfrm>
              <a:prstGeom prst="arc">
                <a:avLst>
                  <a:gd name="adj1" fmla="val 15977689"/>
                  <a:gd name="adj2" fmla="val 5574082"/>
                </a:avLst>
              </a:prstGeom>
              <a:noFill/>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7" name="Arc 176"/>
              <p:cNvSpPr/>
              <p:nvPr/>
            </p:nvSpPr>
            <p:spPr>
              <a:xfrm flipH="1">
                <a:off x="644836" y="4876901"/>
                <a:ext cx="326011" cy="345114"/>
              </a:xfrm>
              <a:prstGeom prst="arc">
                <a:avLst>
                  <a:gd name="adj1" fmla="val 15977689"/>
                  <a:gd name="adj2" fmla="val 5574082"/>
                </a:avLst>
              </a:prstGeom>
              <a:noFill/>
              <a:ln w="1270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3" name="TextBox 82"/>
            <p:cNvSpPr txBox="1"/>
            <p:nvPr/>
          </p:nvSpPr>
          <p:spPr>
            <a:xfrm rot="5400000">
              <a:off x="5120115" y="1986009"/>
              <a:ext cx="99386" cy="369332"/>
            </a:xfrm>
            <a:prstGeom prst="rect">
              <a:avLst/>
            </a:prstGeom>
            <a:noFill/>
          </p:spPr>
          <p:txBody>
            <a:bodyPr wrap="none" lIns="0" tIns="0" rIns="0" bIns="0" rtlCol="0" anchor="ctr" anchorCtr="0">
              <a:spAutoFit/>
            </a:bodyPr>
            <a:lstStyle/>
            <a:p>
              <a:r>
                <a:rPr lang="en-US" sz="2400" b="1" dirty="0" smtClean="0"/>
                <a:t>[</a:t>
              </a:r>
              <a:endParaRPr lang="en-US" sz="2400" b="1" dirty="0"/>
            </a:p>
          </p:txBody>
        </p:sp>
        <p:sp>
          <p:nvSpPr>
            <p:cNvPr id="84" name="TextBox 83"/>
            <p:cNvSpPr txBox="1"/>
            <p:nvPr/>
          </p:nvSpPr>
          <p:spPr>
            <a:xfrm rot="5400000">
              <a:off x="5729325" y="4023561"/>
              <a:ext cx="198772" cy="369332"/>
            </a:xfrm>
            <a:prstGeom prst="rect">
              <a:avLst/>
            </a:prstGeom>
            <a:noFill/>
          </p:spPr>
          <p:txBody>
            <a:bodyPr wrap="none" lIns="0" tIns="0" rIns="0" bIns="0" rtlCol="0" anchor="ctr" anchorCtr="0">
              <a:spAutoFit/>
            </a:bodyPr>
            <a:lstStyle/>
            <a:p>
              <a:r>
                <a:rPr lang="en-US" sz="2400" b="1" dirty="0" smtClean="0"/>
                <a:t>][</a:t>
              </a:r>
              <a:endParaRPr lang="en-US" sz="2400" b="1" dirty="0"/>
            </a:p>
          </p:txBody>
        </p:sp>
        <p:sp>
          <p:nvSpPr>
            <p:cNvPr id="85" name="TextBox 84"/>
            <p:cNvSpPr txBox="1"/>
            <p:nvPr/>
          </p:nvSpPr>
          <p:spPr>
            <a:xfrm rot="5400000">
              <a:off x="7104238" y="2622135"/>
              <a:ext cx="198772" cy="369332"/>
            </a:xfrm>
            <a:prstGeom prst="rect">
              <a:avLst/>
            </a:prstGeom>
            <a:noFill/>
          </p:spPr>
          <p:txBody>
            <a:bodyPr wrap="none" lIns="0" tIns="0" rIns="0" bIns="0" rtlCol="0" anchor="ctr" anchorCtr="0">
              <a:spAutoFit/>
            </a:bodyPr>
            <a:lstStyle/>
            <a:p>
              <a:r>
                <a:rPr lang="en-US" sz="2400" b="1" dirty="0" smtClean="0"/>
                <a:t>][</a:t>
              </a:r>
              <a:endParaRPr lang="en-US" sz="2400" b="1" dirty="0"/>
            </a:p>
          </p:txBody>
        </p:sp>
        <p:sp>
          <p:nvSpPr>
            <p:cNvPr id="86" name="TextBox 85"/>
            <p:cNvSpPr txBox="1"/>
            <p:nvPr/>
          </p:nvSpPr>
          <p:spPr>
            <a:xfrm rot="5400000">
              <a:off x="7786725" y="4706058"/>
              <a:ext cx="198772" cy="369332"/>
            </a:xfrm>
            <a:prstGeom prst="rect">
              <a:avLst/>
            </a:prstGeom>
            <a:noFill/>
          </p:spPr>
          <p:txBody>
            <a:bodyPr wrap="none" lIns="0" tIns="0" rIns="0" bIns="0" rtlCol="0" anchor="ctr" anchorCtr="0">
              <a:spAutoFit/>
            </a:bodyPr>
            <a:lstStyle/>
            <a:p>
              <a:r>
                <a:rPr lang="en-US" sz="2400" b="1" dirty="0" smtClean="0"/>
                <a:t>][</a:t>
              </a:r>
              <a:endParaRPr lang="en-US" sz="2400" b="1" dirty="0"/>
            </a:p>
          </p:txBody>
        </p:sp>
        <p:sp>
          <p:nvSpPr>
            <p:cNvPr id="116" name="TextBox 115"/>
            <p:cNvSpPr txBox="1"/>
            <p:nvPr/>
          </p:nvSpPr>
          <p:spPr>
            <a:xfrm>
              <a:off x="5475679" y="1600200"/>
              <a:ext cx="2115066" cy="369332"/>
            </a:xfrm>
            <a:prstGeom prst="rect">
              <a:avLst/>
            </a:prstGeom>
            <a:noFill/>
          </p:spPr>
          <p:txBody>
            <a:bodyPr wrap="none" rtlCol="0">
              <a:spAutoFit/>
            </a:bodyPr>
            <a:lstStyle/>
            <a:p>
              <a:r>
                <a:rPr lang="en-US" b="1" dirty="0" smtClean="0">
                  <a:solidFill>
                    <a:srgbClr val="FF0000"/>
                  </a:solidFill>
                </a:rPr>
                <a:t>Column major order</a:t>
              </a:r>
              <a:endParaRPr lang="en-US" b="1" dirty="0">
                <a:solidFill>
                  <a:srgbClr val="FF0000"/>
                </a:solidFill>
              </a:endParaRPr>
            </a:p>
          </p:txBody>
        </p:sp>
        <p:grpSp>
          <p:nvGrpSpPr>
            <p:cNvPr id="188" name="Group 187"/>
            <p:cNvGrpSpPr/>
            <p:nvPr/>
          </p:nvGrpSpPr>
          <p:grpSpPr>
            <a:xfrm>
              <a:off x="4944804" y="2235767"/>
              <a:ext cx="3176816" cy="3203732"/>
              <a:chOff x="861784" y="1444468"/>
              <a:chExt cx="3176816" cy="3203732"/>
            </a:xfrm>
          </p:grpSpPr>
          <p:sp>
            <p:nvSpPr>
              <p:cNvPr id="189" name="Rectangle 188"/>
              <p:cNvSpPr/>
              <p:nvPr/>
            </p:nvSpPr>
            <p:spPr>
              <a:xfrm>
                <a:off x="861784" y="1444468"/>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[0][0]</a:t>
                </a:r>
              </a:p>
            </p:txBody>
          </p:sp>
          <p:sp>
            <p:nvSpPr>
              <p:cNvPr id="190" name="Rectangle 189"/>
              <p:cNvSpPr/>
              <p:nvPr/>
            </p:nvSpPr>
            <p:spPr>
              <a:xfrm>
                <a:off x="1520687" y="1444468"/>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[0][1]</a:t>
                </a:r>
              </a:p>
            </p:txBody>
          </p:sp>
          <p:sp>
            <p:nvSpPr>
              <p:cNvPr id="191" name="Rectangle 190"/>
              <p:cNvSpPr/>
              <p:nvPr/>
            </p:nvSpPr>
            <p:spPr>
              <a:xfrm>
                <a:off x="2206487" y="144446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[0][2]</a:t>
                </a:r>
              </a:p>
            </p:txBody>
          </p:sp>
          <p:sp>
            <p:nvSpPr>
              <p:cNvPr id="192" name="Rectangle 191"/>
              <p:cNvSpPr/>
              <p:nvPr/>
            </p:nvSpPr>
            <p:spPr>
              <a:xfrm>
                <a:off x="2892287" y="1444468"/>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[0][3]</a:t>
                </a:r>
              </a:p>
            </p:txBody>
          </p:sp>
          <p:sp>
            <p:nvSpPr>
              <p:cNvPr id="193" name="Rectangle 192"/>
              <p:cNvSpPr/>
              <p:nvPr/>
            </p:nvSpPr>
            <p:spPr>
              <a:xfrm>
                <a:off x="3578087" y="144446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[0][4]</a:t>
                </a:r>
              </a:p>
            </p:txBody>
          </p:sp>
          <p:sp>
            <p:nvSpPr>
              <p:cNvPr id="194" name="Rectangle 193"/>
              <p:cNvSpPr/>
              <p:nvPr/>
            </p:nvSpPr>
            <p:spPr>
              <a:xfrm>
                <a:off x="861784" y="21335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[1][0]</a:t>
                </a:r>
              </a:p>
            </p:txBody>
          </p:sp>
          <p:sp>
            <p:nvSpPr>
              <p:cNvPr id="195" name="Rectangle 194"/>
              <p:cNvSpPr/>
              <p:nvPr/>
            </p:nvSpPr>
            <p:spPr>
              <a:xfrm>
                <a:off x="1520687" y="21335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[1][1]</a:t>
                </a:r>
              </a:p>
            </p:txBody>
          </p:sp>
          <p:sp>
            <p:nvSpPr>
              <p:cNvPr id="196" name="Rectangle 195"/>
              <p:cNvSpPr/>
              <p:nvPr/>
            </p:nvSpPr>
            <p:spPr>
              <a:xfrm>
                <a:off x="2206487" y="21336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[1][2]</a:t>
                </a:r>
              </a:p>
            </p:txBody>
          </p:sp>
          <p:sp>
            <p:nvSpPr>
              <p:cNvPr id="197" name="Rectangle 196"/>
              <p:cNvSpPr/>
              <p:nvPr/>
            </p:nvSpPr>
            <p:spPr>
              <a:xfrm>
                <a:off x="2892287" y="21335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[1][3]</a:t>
                </a:r>
              </a:p>
            </p:txBody>
          </p:sp>
          <p:sp>
            <p:nvSpPr>
              <p:cNvPr id="198" name="Rectangle 197"/>
              <p:cNvSpPr/>
              <p:nvPr/>
            </p:nvSpPr>
            <p:spPr>
              <a:xfrm>
                <a:off x="3578087" y="21336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[1][4]</a:t>
                </a:r>
              </a:p>
            </p:txBody>
          </p:sp>
          <p:sp>
            <p:nvSpPr>
              <p:cNvPr id="199" name="Rectangle 198"/>
              <p:cNvSpPr/>
              <p:nvPr/>
            </p:nvSpPr>
            <p:spPr>
              <a:xfrm>
                <a:off x="861784" y="28193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[2][0]</a:t>
                </a:r>
              </a:p>
            </p:txBody>
          </p:sp>
          <p:sp>
            <p:nvSpPr>
              <p:cNvPr id="200" name="Rectangle 199"/>
              <p:cNvSpPr/>
              <p:nvPr/>
            </p:nvSpPr>
            <p:spPr>
              <a:xfrm>
                <a:off x="1520687" y="28193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[2][1]</a:t>
                </a:r>
              </a:p>
            </p:txBody>
          </p:sp>
          <p:sp>
            <p:nvSpPr>
              <p:cNvPr id="201" name="Rectangle 200"/>
              <p:cNvSpPr/>
              <p:nvPr/>
            </p:nvSpPr>
            <p:spPr>
              <a:xfrm>
                <a:off x="2206487" y="28194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[2][2]</a:t>
                </a:r>
              </a:p>
            </p:txBody>
          </p:sp>
          <p:sp>
            <p:nvSpPr>
              <p:cNvPr id="202" name="Rectangle 201"/>
              <p:cNvSpPr/>
              <p:nvPr/>
            </p:nvSpPr>
            <p:spPr>
              <a:xfrm>
                <a:off x="2892287" y="28193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[2][3]</a:t>
                </a:r>
              </a:p>
            </p:txBody>
          </p:sp>
          <p:sp>
            <p:nvSpPr>
              <p:cNvPr id="203" name="Rectangle 202"/>
              <p:cNvSpPr/>
              <p:nvPr/>
            </p:nvSpPr>
            <p:spPr>
              <a:xfrm>
                <a:off x="3578087" y="28194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[2][4]</a:t>
                </a:r>
              </a:p>
            </p:txBody>
          </p:sp>
          <p:sp>
            <p:nvSpPr>
              <p:cNvPr id="204" name="Rectangle 203"/>
              <p:cNvSpPr/>
              <p:nvPr/>
            </p:nvSpPr>
            <p:spPr>
              <a:xfrm>
                <a:off x="865097" y="35051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[3][0]</a:t>
                </a:r>
              </a:p>
            </p:txBody>
          </p:sp>
          <p:sp>
            <p:nvSpPr>
              <p:cNvPr id="205" name="Rectangle 204"/>
              <p:cNvSpPr/>
              <p:nvPr/>
            </p:nvSpPr>
            <p:spPr>
              <a:xfrm>
                <a:off x="1524000" y="35051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[3][1]</a:t>
                </a:r>
              </a:p>
            </p:txBody>
          </p:sp>
          <p:sp>
            <p:nvSpPr>
              <p:cNvPr id="206" name="Rectangle 205"/>
              <p:cNvSpPr/>
              <p:nvPr/>
            </p:nvSpPr>
            <p:spPr>
              <a:xfrm>
                <a:off x="2209800" y="35052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[3][2]</a:t>
                </a:r>
              </a:p>
            </p:txBody>
          </p:sp>
          <p:sp>
            <p:nvSpPr>
              <p:cNvPr id="207" name="Rectangle 206"/>
              <p:cNvSpPr/>
              <p:nvPr/>
            </p:nvSpPr>
            <p:spPr>
              <a:xfrm>
                <a:off x="2895600" y="35051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[3][3]</a:t>
                </a:r>
              </a:p>
            </p:txBody>
          </p:sp>
          <p:sp>
            <p:nvSpPr>
              <p:cNvPr id="208" name="Rectangle 207"/>
              <p:cNvSpPr/>
              <p:nvPr/>
            </p:nvSpPr>
            <p:spPr>
              <a:xfrm>
                <a:off x="3581400" y="35052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[3][4]</a:t>
                </a:r>
              </a:p>
            </p:txBody>
          </p:sp>
          <p:sp>
            <p:nvSpPr>
              <p:cNvPr id="209" name="Rectangle 208"/>
              <p:cNvSpPr/>
              <p:nvPr/>
            </p:nvSpPr>
            <p:spPr>
              <a:xfrm>
                <a:off x="865097" y="41909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[4][0]</a:t>
                </a:r>
              </a:p>
            </p:txBody>
          </p:sp>
          <p:sp>
            <p:nvSpPr>
              <p:cNvPr id="210" name="Rectangle 209"/>
              <p:cNvSpPr/>
              <p:nvPr/>
            </p:nvSpPr>
            <p:spPr>
              <a:xfrm>
                <a:off x="1524000" y="41909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[4][1]</a:t>
                </a:r>
              </a:p>
            </p:txBody>
          </p:sp>
          <p:sp>
            <p:nvSpPr>
              <p:cNvPr id="211" name="Rectangle 210"/>
              <p:cNvSpPr/>
              <p:nvPr/>
            </p:nvSpPr>
            <p:spPr>
              <a:xfrm>
                <a:off x="2209800" y="41910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[4][2]</a:t>
                </a:r>
              </a:p>
            </p:txBody>
          </p:sp>
          <p:sp>
            <p:nvSpPr>
              <p:cNvPr id="212" name="Rectangle 211"/>
              <p:cNvSpPr/>
              <p:nvPr/>
            </p:nvSpPr>
            <p:spPr>
              <a:xfrm>
                <a:off x="2895600" y="4190999"/>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[4][3]</a:t>
                </a:r>
              </a:p>
            </p:txBody>
          </p:sp>
          <p:sp>
            <p:nvSpPr>
              <p:cNvPr id="213" name="Rectangle 212"/>
              <p:cNvSpPr/>
              <p:nvPr/>
            </p:nvSpPr>
            <p:spPr>
              <a:xfrm>
                <a:off x="3581400" y="41910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dirty="0" smtClean="0">
                    <a:solidFill>
                      <a:schemeClr val="tx1"/>
                    </a:solidFill>
                  </a:rPr>
                  <a:t>[4][4]</a:t>
                </a:r>
              </a:p>
            </p:txBody>
          </p:sp>
        </p:grpSp>
      </p:grpSp>
    </p:spTree>
    <p:extLst>
      <p:ext uri="{BB962C8B-B14F-4D97-AF65-F5344CB8AC3E}">
        <p14:creationId xmlns:p14="http://schemas.microsoft.com/office/powerpoint/2010/main" val="291037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2x3 matrix</a:t>
            </a:r>
            <a:endParaRPr lang="en-US" dirty="0"/>
          </a:p>
        </p:txBody>
      </p:sp>
      <p:sp>
        <p:nvSpPr>
          <p:cNvPr id="3" name="TextBox 2"/>
          <p:cNvSpPr txBox="1"/>
          <p:nvPr/>
        </p:nvSpPr>
        <p:spPr>
          <a:xfrm>
            <a:off x="1066800" y="762000"/>
            <a:ext cx="1799595" cy="369332"/>
          </a:xfrm>
          <a:prstGeom prst="rect">
            <a:avLst/>
          </a:prstGeom>
          <a:noFill/>
        </p:spPr>
        <p:txBody>
          <a:bodyPr wrap="none" rtlCol="0">
            <a:spAutoFit/>
          </a:bodyPr>
          <a:lstStyle/>
          <a:p>
            <a:r>
              <a:rPr lang="en-US" b="1" dirty="0" smtClean="0">
                <a:solidFill>
                  <a:srgbClr val="FF0000"/>
                </a:solidFill>
              </a:rPr>
              <a:t>Row major order</a:t>
            </a:r>
            <a:endParaRPr lang="en-US" b="1" dirty="0">
              <a:solidFill>
                <a:srgbClr val="FF0000"/>
              </a:solidFill>
            </a:endParaRPr>
          </a:p>
        </p:txBody>
      </p:sp>
      <p:sp>
        <p:nvSpPr>
          <p:cNvPr id="4" name="TextBox 3"/>
          <p:cNvSpPr txBox="1"/>
          <p:nvPr/>
        </p:nvSpPr>
        <p:spPr>
          <a:xfrm>
            <a:off x="6096000" y="762000"/>
            <a:ext cx="2115066" cy="369332"/>
          </a:xfrm>
          <a:prstGeom prst="rect">
            <a:avLst/>
          </a:prstGeom>
          <a:noFill/>
        </p:spPr>
        <p:txBody>
          <a:bodyPr wrap="none" rtlCol="0">
            <a:spAutoFit/>
          </a:bodyPr>
          <a:lstStyle/>
          <a:p>
            <a:r>
              <a:rPr lang="en-US" b="1" dirty="0" smtClean="0">
                <a:solidFill>
                  <a:srgbClr val="FF0000"/>
                </a:solidFill>
              </a:rPr>
              <a:t>Column major order</a:t>
            </a:r>
            <a:endParaRPr lang="en-US" b="1"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977058921"/>
              </p:ext>
            </p:extLst>
          </p:nvPr>
        </p:nvGraphicFramePr>
        <p:xfrm>
          <a:off x="1278943" y="1219200"/>
          <a:ext cx="1447800" cy="741680"/>
        </p:xfrm>
        <a:graphic>
          <a:graphicData uri="http://schemas.openxmlformats.org/drawingml/2006/table">
            <a:tbl>
              <a:tblPr firstRow="1" bandRow="1">
                <a:tableStyleId>{5C22544A-7EE6-4342-B048-85BDC9FD1C3A}</a:tableStyleId>
              </a:tblPr>
              <a:tblGrid>
                <a:gridCol w="482600"/>
                <a:gridCol w="482600"/>
                <a:gridCol w="482600"/>
              </a:tblGrid>
              <a:tr h="370840">
                <a:tc>
                  <a:txBody>
                    <a:bodyPr/>
                    <a:lstStyle/>
                    <a:p>
                      <a:r>
                        <a:rPr lang="en-US" b="0" dirty="0" smtClean="0">
                          <a:solidFill>
                            <a:schemeClr val="tx1"/>
                          </a:solidFill>
                        </a:rPr>
                        <a:t>1</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b="0" dirty="0" smtClean="0">
                          <a:solidFill>
                            <a:schemeClr val="tx1"/>
                          </a:solidFill>
                        </a:rPr>
                        <a:t>2</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b="0" dirty="0" smtClean="0">
                          <a:solidFill>
                            <a:schemeClr val="tx1"/>
                          </a:solidFill>
                        </a:rPr>
                        <a:t>3</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r>
                        <a:rPr lang="en-US" b="0" dirty="0" smtClean="0"/>
                        <a:t>4</a:t>
                      </a:r>
                      <a:endParaRPr 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b="0" dirty="0" smtClean="0"/>
                        <a:t>5</a:t>
                      </a:r>
                      <a:endParaRPr 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b="0" dirty="0" smtClean="0"/>
                        <a:t>6</a:t>
                      </a:r>
                      <a:endParaRPr 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8" name="Straight Connector 7"/>
          <p:cNvCxnSpPr/>
          <p:nvPr/>
        </p:nvCxnSpPr>
        <p:spPr>
          <a:xfrm>
            <a:off x="1253543" y="1268730"/>
            <a:ext cx="0" cy="68580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253543" y="1268730"/>
            <a:ext cx="7620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259893" y="1948180"/>
            <a:ext cx="7620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flipH="1">
            <a:off x="2498143" y="1268730"/>
            <a:ext cx="82550" cy="685800"/>
            <a:chOff x="1879600" y="1898650"/>
            <a:chExt cx="82550" cy="685800"/>
          </a:xfrm>
        </p:grpSpPr>
        <p:cxnSp>
          <p:nvCxnSpPr>
            <p:cNvPr id="12" name="Straight Connector 11"/>
            <p:cNvCxnSpPr/>
            <p:nvPr/>
          </p:nvCxnSpPr>
          <p:spPr>
            <a:xfrm flipH="1">
              <a:off x="1879600" y="1898650"/>
              <a:ext cx="0" cy="68580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79600" y="1898650"/>
              <a:ext cx="7620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85950" y="2578100"/>
              <a:ext cx="7620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aphicFrame>
        <p:nvGraphicFramePr>
          <p:cNvPr id="16" name="Table 15"/>
          <p:cNvGraphicFramePr>
            <a:graphicFrameLocks noGrp="1"/>
          </p:cNvGraphicFramePr>
          <p:nvPr>
            <p:extLst>
              <p:ext uri="{D42A27DB-BD31-4B8C-83A1-F6EECF244321}">
                <p14:modId xmlns:p14="http://schemas.microsoft.com/office/powerpoint/2010/main" val="3960624811"/>
              </p:ext>
            </p:extLst>
          </p:nvPr>
        </p:nvGraphicFramePr>
        <p:xfrm>
          <a:off x="6411521" y="1219200"/>
          <a:ext cx="1447800" cy="741680"/>
        </p:xfrm>
        <a:graphic>
          <a:graphicData uri="http://schemas.openxmlformats.org/drawingml/2006/table">
            <a:tbl>
              <a:tblPr firstRow="1" bandRow="1">
                <a:tableStyleId>{5C22544A-7EE6-4342-B048-85BDC9FD1C3A}</a:tableStyleId>
              </a:tblPr>
              <a:tblGrid>
                <a:gridCol w="482600"/>
                <a:gridCol w="482600"/>
                <a:gridCol w="482600"/>
              </a:tblGrid>
              <a:tr h="370840">
                <a:tc>
                  <a:txBody>
                    <a:bodyPr/>
                    <a:lstStyle/>
                    <a:p>
                      <a:r>
                        <a:rPr lang="en-US" b="0" dirty="0" smtClean="0">
                          <a:solidFill>
                            <a:schemeClr val="tx1"/>
                          </a:solidFill>
                        </a:rPr>
                        <a:t>1</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b="0" dirty="0" smtClean="0">
                          <a:solidFill>
                            <a:schemeClr val="tx1"/>
                          </a:solidFill>
                        </a:rPr>
                        <a:t>2</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b="0" dirty="0" smtClean="0">
                          <a:solidFill>
                            <a:schemeClr val="tx1"/>
                          </a:solidFill>
                        </a:rPr>
                        <a:t>3</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r>
                        <a:rPr lang="en-US" b="0" dirty="0" smtClean="0"/>
                        <a:t>4</a:t>
                      </a:r>
                      <a:endParaRPr 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b="0" dirty="0" smtClean="0"/>
                        <a:t>5</a:t>
                      </a:r>
                      <a:endParaRPr 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b="0" dirty="0" smtClean="0"/>
                        <a:t>6</a:t>
                      </a:r>
                      <a:endParaRPr 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17" name="Straight Connector 16"/>
          <p:cNvCxnSpPr/>
          <p:nvPr/>
        </p:nvCxnSpPr>
        <p:spPr>
          <a:xfrm>
            <a:off x="6386121" y="1268730"/>
            <a:ext cx="0" cy="68580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386121" y="1268730"/>
            <a:ext cx="7620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392471" y="1948180"/>
            <a:ext cx="7620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flipH="1">
            <a:off x="7630721" y="1268730"/>
            <a:ext cx="82550" cy="685800"/>
            <a:chOff x="1879600" y="1898650"/>
            <a:chExt cx="82550" cy="685800"/>
          </a:xfrm>
        </p:grpSpPr>
        <p:cxnSp>
          <p:nvCxnSpPr>
            <p:cNvPr id="21" name="Straight Connector 20"/>
            <p:cNvCxnSpPr/>
            <p:nvPr/>
          </p:nvCxnSpPr>
          <p:spPr>
            <a:xfrm flipH="1">
              <a:off x="1879600" y="1898650"/>
              <a:ext cx="0" cy="68580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79600" y="1898650"/>
              <a:ext cx="7620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85950" y="2578100"/>
              <a:ext cx="7620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aphicFrame>
        <p:nvGraphicFramePr>
          <p:cNvPr id="25" name="Table 24"/>
          <p:cNvGraphicFramePr>
            <a:graphicFrameLocks noGrp="1"/>
          </p:cNvGraphicFramePr>
          <p:nvPr>
            <p:extLst>
              <p:ext uri="{D42A27DB-BD31-4B8C-83A1-F6EECF244321}">
                <p14:modId xmlns:p14="http://schemas.microsoft.com/office/powerpoint/2010/main" val="466030975"/>
              </p:ext>
            </p:extLst>
          </p:nvPr>
        </p:nvGraphicFramePr>
        <p:xfrm>
          <a:off x="304800" y="2219960"/>
          <a:ext cx="3225474" cy="370840"/>
        </p:xfrm>
        <a:graphic>
          <a:graphicData uri="http://schemas.openxmlformats.org/drawingml/2006/table">
            <a:tbl>
              <a:tblPr firstRow="1" bandRow="1">
                <a:tableStyleId>{5C22544A-7EE6-4342-B048-85BDC9FD1C3A}</a:tableStyleId>
              </a:tblPr>
              <a:tblGrid>
                <a:gridCol w="537579"/>
                <a:gridCol w="537579"/>
                <a:gridCol w="537579"/>
                <a:gridCol w="537579"/>
                <a:gridCol w="537579"/>
                <a:gridCol w="537579"/>
              </a:tblGrid>
              <a:tr h="370840">
                <a:tc>
                  <a:txBody>
                    <a:bodyPr/>
                    <a:lstStyle/>
                    <a:p>
                      <a:pPr algn="ctr"/>
                      <a:r>
                        <a:rPr lang="en-US" dirty="0" smtClean="0">
                          <a:solidFill>
                            <a:schemeClr val="tx1"/>
                          </a:solidFill>
                        </a:rPr>
                        <a:t>1</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2</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3</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4</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5</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6</a:t>
                      </a:r>
                      <a:endParaRPr lang="en-US" dirty="0">
                        <a:solidFill>
                          <a:schemeClr val="tx1"/>
                        </a:solidFill>
                      </a:endParaRPr>
                    </a:p>
                  </a:txBody>
                  <a:tcPr>
                    <a:solidFill>
                      <a:schemeClr val="bg1">
                        <a:lumMod val="75000"/>
                      </a:schemeClr>
                    </a:solidFill>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930530417"/>
              </p:ext>
            </p:extLst>
          </p:nvPr>
        </p:nvGraphicFramePr>
        <p:xfrm>
          <a:off x="5537526" y="2219960"/>
          <a:ext cx="3225474" cy="370840"/>
        </p:xfrm>
        <a:graphic>
          <a:graphicData uri="http://schemas.openxmlformats.org/drawingml/2006/table">
            <a:tbl>
              <a:tblPr firstRow="1" bandRow="1">
                <a:tableStyleId>{5C22544A-7EE6-4342-B048-85BDC9FD1C3A}</a:tableStyleId>
              </a:tblPr>
              <a:tblGrid>
                <a:gridCol w="537579"/>
                <a:gridCol w="537579"/>
                <a:gridCol w="537579"/>
                <a:gridCol w="537579"/>
                <a:gridCol w="537579"/>
                <a:gridCol w="537579"/>
              </a:tblGrid>
              <a:tr h="370840">
                <a:tc>
                  <a:txBody>
                    <a:bodyPr/>
                    <a:lstStyle/>
                    <a:p>
                      <a:pPr algn="ctr"/>
                      <a:r>
                        <a:rPr lang="en-US" i="0" dirty="0" smtClean="0">
                          <a:solidFill>
                            <a:schemeClr val="tx1"/>
                          </a:solidFill>
                        </a:rPr>
                        <a:t>1</a:t>
                      </a:r>
                      <a:endParaRPr lang="en-US" i="0" dirty="0">
                        <a:solidFill>
                          <a:schemeClr val="tx1"/>
                        </a:solidFill>
                      </a:endParaRPr>
                    </a:p>
                  </a:txBody>
                  <a:tcPr>
                    <a:solidFill>
                      <a:schemeClr val="bg1">
                        <a:lumMod val="75000"/>
                      </a:schemeClr>
                    </a:solidFill>
                  </a:tcPr>
                </a:tc>
                <a:tc>
                  <a:txBody>
                    <a:bodyPr/>
                    <a:lstStyle/>
                    <a:p>
                      <a:pPr algn="ctr"/>
                      <a:r>
                        <a:rPr lang="en-US" i="0" dirty="0" smtClean="0">
                          <a:solidFill>
                            <a:schemeClr val="tx1"/>
                          </a:solidFill>
                        </a:rPr>
                        <a:t>4</a:t>
                      </a:r>
                      <a:endParaRPr lang="en-US" i="0" dirty="0">
                        <a:solidFill>
                          <a:schemeClr val="tx1"/>
                        </a:solidFill>
                      </a:endParaRPr>
                    </a:p>
                  </a:txBody>
                  <a:tcPr>
                    <a:solidFill>
                      <a:schemeClr val="bg1">
                        <a:lumMod val="75000"/>
                      </a:schemeClr>
                    </a:solidFill>
                  </a:tcPr>
                </a:tc>
                <a:tc>
                  <a:txBody>
                    <a:bodyPr/>
                    <a:lstStyle/>
                    <a:p>
                      <a:pPr algn="ctr"/>
                      <a:r>
                        <a:rPr lang="en-US" i="0" dirty="0" smtClean="0">
                          <a:solidFill>
                            <a:schemeClr val="tx1"/>
                          </a:solidFill>
                        </a:rPr>
                        <a:t>2</a:t>
                      </a:r>
                      <a:endParaRPr lang="en-US" i="0" dirty="0">
                        <a:solidFill>
                          <a:schemeClr val="tx1"/>
                        </a:solidFill>
                      </a:endParaRPr>
                    </a:p>
                  </a:txBody>
                  <a:tcPr>
                    <a:solidFill>
                      <a:schemeClr val="bg1">
                        <a:lumMod val="75000"/>
                      </a:schemeClr>
                    </a:solidFill>
                  </a:tcPr>
                </a:tc>
                <a:tc>
                  <a:txBody>
                    <a:bodyPr/>
                    <a:lstStyle/>
                    <a:p>
                      <a:pPr algn="ctr"/>
                      <a:r>
                        <a:rPr lang="en-US" i="0" dirty="0" smtClean="0">
                          <a:solidFill>
                            <a:schemeClr val="tx1"/>
                          </a:solidFill>
                        </a:rPr>
                        <a:t>5</a:t>
                      </a:r>
                      <a:endParaRPr lang="en-US" i="0" dirty="0">
                        <a:solidFill>
                          <a:schemeClr val="tx1"/>
                        </a:solidFill>
                      </a:endParaRPr>
                    </a:p>
                  </a:txBody>
                  <a:tcPr>
                    <a:solidFill>
                      <a:schemeClr val="bg1">
                        <a:lumMod val="75000"/>
                      </a:schemeClr>
                    </a:solidFill>
                  </a:tcPr>
                </a:tc>
                <a:tc>
                  <a:txBody>
                    <a:bodyPr/>
                    <a:lstStyle/>
                    <a:p>
                      <a:pPr algn="ctr"/>
                      <a:r>
                        <a:rPr lang="en-US" i="0" dirty="0" smtClean="0">
                          <a:solidFill>
                            <a:schemeClr val="tx1"/>
                          </a:solidFill>
                        </a:rPr>
                        <a:t>3</a:t>
                      </a:r>
                      <a:endParaRPr lang="en-US" i="0" dirty="0">
                        <a:solidFill>
                          <a:schemeClr val="tx1"/>
                        </a:solidFill>
                      </a:endParaRPr>
                    </a:p>
                  </a:txBody>
                  <a:tcPr>
                    <a:solidFill>
                      <a:schemeClr val="bg1">
                        <a:lumMod val="75000"/>
                      </a:schemeClr>
                    </a:solidFill>
                  </a:tcPr>
                </a:tc>
                <a:tc>
                  <a:txBody>
                    <a:bodyPr/>
                    <a:lstStyle/>
                    <a:p>
                      <a:pPr algn="ctr"/>
                      <a:r>
                        <a:rPr lang="en-US" i="0" dirty="0" smtClean="0">
                          <a:solidFill>
                            <a:schemeClr val="tx1"/>
                          </a:solidFill>
                        </a:rPr>
                        <a:t>6</a:t>
                      </a:r>
                      <a:endParaRPr lang="en-US" i="0" dirty="0">
                        <a:solidFill>
                          <a:schemeClr val="tx1"/>
                        </a:solidFill>
                      </a:endParaRPr>
                    </a:p>
                  </a:txBody>
                  <a:tcPr>
                    <a:solidFill>
                      <a:schemeClr val="bg1">
                        <a:lumMod val="75000"/>
                      </a:schemeClr>
                    </a:solidFill>
                  </a:tcPr>
                </a:tc>
              </a:tr>
            </a:tbl>
          </a:graphicData>
        </a:graphic>
      </p:graphicFrame>
      <p:sp>
        <p:nvSpPr>
          <p:cNvPr id="28" name="TextBox 27"/>
          <p:cNvSpPr txBox="1"/>
          <p:nvPr/>
        </p:nvSpPr>
        <p:spPr>
          <a:xfrm>
            <a:off x="3590483" y="1393535"/>
            <a:ext cx="1913922" cy="369332"/>
          </a:xfrm>
          <a:prstGeom prst="rect">
            <a:avLst/>
          </a:prstGeom>
          <a:noFill/>
        </p:spPr>
        <p:txBody>
          <a:bodyPr wrap="none" rtlCol="0">
            <a:spAutoFit/>
          </a:bodyPr>
          <a:lstStyle/>
          <a:p>
            <a:r>
              <a:rPr lang="en-US" b="1" dirty="0" smtClean="0"/>
              <a:t>2D representation</a:t>
            </a:r>
            <a:endParaRPr lang="en-US" b="1" dirty="0"/>
          </a:p>
        </p:txBody>
      </p:sp>
      <p:sp>
        <p:nvSpPr>
          <p:cNvPr id="29" name="TextBox 28"/>
          <p:cNvSpPr txBox="1"/>
          <p:nvPr/>
        </p:nvSpPr>
        <p:spPr>
          <a:xfrm>
            <a:off x="4011432" y="2057400"/>
            <a:ext cx="1043299" cy="646331"/>
          </a:xfrm>
          <a:prstGeom prst="rect">
            <a:avLst/>
          </a:prstGeom>
          <a:noFill/>
        </p:spPr>
        <p:txBody>
          <a:bodyPr wrap="none" rtlCol="0">
            <a:spAutoFit/>
          </a:bodyPr>
          <a:lstStyle/>
          <a:p>
            <a:pPr algn="ctr"/>
            <a:r>
              <a:rPr lang="en-US" b="1" dirty="0" smtClean="0"/>
              <a:t>memory </a:t>
            </a:r>
          </a:p>
          <a:p>
            <a:pPr algn="ctr"/>
            <a:r>
              <a:rPr lang="en-US" b="1" dirty="0" smtClean="0"/>
              <a:t>layout</a:t>
            </a:r>
            <a:endParaRPr lang="en-US" b="1" dirty="0"/>
          </a:p>
        </p:txBody>
      </p:sp>
      <p:sp>
        <p:nvSpPr>
          <p:cNvPr id="30" name="TextBox 29"/>
          <p:cNvSpPr txBox="1"/>
          <p:nvPr/>
        </p:nvSpPr>
        <p:spPr>
          <a:xfrm>
            <a:off x="3923106" y="3048000"/>
            <a:ext cx="1219950" cy="646331"/>
          </a:xfrm>
          <a:prstGeom prst="rect">
            <a:avLst/>
          </a:prstGeom>
          <a:noFill/>
        </p:spPr>
        <p:txBody>
          <a:bodyPr wrap="none" rtlCol="0">
            <a:spAutoFit/>
          </a:bodyPr>
          <a:lstStyle/>
          <a:p>
            <a:pPr algn="ctr"/>
            <a:r>
              <a:rPr lang="en-US" b="1" dirty="0" smtClean="0"/>
              <a:t>offset</a:t>
            </a:r>
          </a:p>
          <a:p>
            <a:pPr algn="ctr"/>
            <a:r>
              <a:rPr lang="en-US" b="1" dirty="0" smtClean="0"/>
              <a:t>calculation</a:t>
            </a:r>
            <a:endParaRPr lang="en-US" b="1" dirty="0"/>
          </a:p>
        </p:txBody>
      </p:sp>
      <p:sp>
        <p:nvSpPr>
          <p:cNvPr id="31" name="TextBox 30"/>
          <p:cNvSpPr txBox="1"/>
          <p:nvPr/>
        </p:nvSpPr>
        <p:spPr>
          <a:xfrm>
            <a:off x="805125" y="3048001"/>
            <a:ext cx="2322944" cy="646331"/>
          </a:xfrm>
          <a:prstGeom prst="rect">
            <a:avLst/>
          </a:prstGeom>
          <a:noFill/>
        </p:spPr>
        <p:txBody>
          <a:bodyPr wrap="none" rtlCol="0">
            <a:spAutoFit/>
          </a:bodyPr>
          <a:lstStyle/>
          <a:p>
            <a:pPr algn="ctr"/>
            <a:r>
              <a:rPr lang="en-US" dirty="0" smtClean="0"/>
              <a:t>A(row)(col) =</a:t>
            </a:r>
          </a:p>
          <a:p>
            <a:pPr algn="ctr"/>
            <a:r>
              <a:rPr lang="en-US" dirty="0" smtClean="0"/>
              <a:t>base + row*</a:t>
            </a:r>
            <a:r>
              <a:rPr lang="en-US" dirty="0" err="1" smtClean="0"/>
              <a:t>nCols</a:t>
            </a:r>
            <a:r>
              <a:rPr lang="en-US" dirty="0" smtClean="0"/>
              <a:t> + col</a:t>
            </a:r>
            <a:endParaRPr lang="en-US" dirty="0"/>
          </a:p>
        </p:txBody>
      </p:sp>
      <p:sp>
        <p:nvSpPr>
          <p:cNvPr id="32" name="TextBox 31"/>
          <p:cNvSpPr txBox="1"/>
          <p:nvPr/>
        </p:nvSpPr>
        <p:spPr>
          <a:xfrm>
            <a:off x="5980184" y="3048001"/>
            <a:ext cx="2429063" cy="646331"/>
          </a:xfrm>
          <a:prstGeom prst="rect">
            <a:avLst/>
          </a:prstGeom>
          <a:noFill/>
        </p:spPr>
        <p:txBody>
          <a:bodyPr wrap="none" rtlCol="0">
            <a:spAutoFit/>
          </a:bodyPr>
          <a:lstStyle/>
          <a:p>
            <a:pPr algn="ctr"/>
            <a:r>
              <a:rPr lang="en-US" dirty="0" smtClean="0"/>
              <a:t>A(row)(col) = </a:t>
            </a:r>
          </a:p>
          <a:p>
            <a:pPr algn="ctr"/>
            <a:r>
              <a:rPr lang="en-US" dirty="0" smtClean="0"/>
              <a:t>base + col*</a:t>
            </a:r>
            <a:r>
              <a:rPr lang="en-US" dirty="0" err="1" smtClean="0"/>
              <a:t>nRows</a:t>
            </a:r>
            <a:r>
              <a:rPr lang="en-US" dirty="0" smtClean="0"/>
              <a:t> + row</a:t>
            </a:r>
            <a:endParaRPr lang="en-US" dirty="0"/>
          </a:p>
        </p:txBody>
      </p:sp>
      <p:cxnSp>
        <p:nvCxnSpPr>
          <p:cNvPr id="35" name="Straight Arrow Connector 34"/>
          <p:cNvCxnSpPr/>
          <p:nvPr/>
        </p:nvCxnSpPr>
        <p:spPr>
          <a:xfrm flipV="1">
            <a:off x="328246" y="2667000"/>
            <a:ext cx="0" cy="2680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2400" y="2870537"/>
            <a:ext cx="526106" cy="307777"/>
          </a:xfrm>
          <a:prstGeom prst="rect">
            <a:avLst/>
          </a:prstGeom>
          <a:noFill/>
        </p:spPr>
        <p:txBody>
          <a:bodyPr wrap="none" rtlCol="0">
            <a:spAutoFit/>
          </a:bodyPr>
          <a:lstStyle/>
          <a:p>
            <a:r>
              <a:rPr lang="en-US" sz="1400" dirty="0" smtClean="0"/>
              <a:t>base</a:t>
            </a:r>
            <a:endParaRPr lang="en-US" sz="1400" dirty="0"/>
          </a:p>
        </p:txBody>
      </p:sp>
      <p:cxnSp>
        <p:nvCxnSpPr>
          <p:cNvPr id="38" name="Straight Arrow Connector 37"/>
          <p:cNvCxnSpPr/>
          <p:nvPr/>
        </p:nvCxnSpPr>
        <p:spPr>
          <a:xfrm flipV="1">
            <a:off x="5588323" y="2645395"/>
            <a:ext cx="0" cy="2680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412477" y="2848932"/>
            <a:ext cx="526106" cy="307777"/>
          </a:xfrm>
          <a:prstGeom prst="rect">
            <a:avLst/>
          </a:prstGeom>
          <a:noFill/>
        </p:spPr>
        <p:txBody>
          <a:bodyPr wrap="none" rtlCol="0">
            <a:spAutoFit/>
          </a:bodyPr>
          <a:lstStyle/>
          <a:p>
            <a:r>
              <a:rPr lang="en-US" sz="1400" dirty="0" smtClean="0"/>
              <a:t>base</a:t>
            </a:r>
            <a:endParaRPr lang="en-US" sz="1400" dirty="0"/>
          </a:p>
        </p:txBody>
      </p:sp>
      <p:sp>
        <p:nvSpPr>
          <p:cNvPr id="41" name="TextBox 40"/>
          <p:cNvSpPr txBox="1"/>
          <p:nvPr/>
        </p:nvSpPr>
        <p:spPr>
          <a:xfrm>
            <a:off x="3886720" y="4191000"/>
            <a:ext cx="1321452" cy="646331"/>
          </a:xfrm>
          <a:prstGeom prst="rect">
            <a:avLst/>
          </a:prstGeom>
          <a:noFill/>
        </p:spPr>
        <p:txBody>
          <a:bodyPr wrap="none" rtlCol="0">
            <a:spAutoFit/>
          </a:bodyPr>
          <a:lstStyle/>
          <a:p>
            <a:pPr algn="ctr"/>
            <a:r>
              <a:rPr lang="en-US" b="1" dirty="0" smtClean="0"/>
              <a:t>row by row </a:t>
            </a:r>
          </a:p>
          <a:p>
            <a:pPr algn="ctr"/>
            <a:r>
              <a:rPr lang="en-US" b="1" dirty="0" smtClean="0"/>
              <a:t>traversal</a:t>
            </a:r>
            <a:endParaRPr lang="en-US" b="1" dirty="0"/>
          </a:p>
        </p:txBody>
      </p:sp>
      <p:sp>
        <p:nvSpPr>
          <p:cNvPr id="42" name="TextBox 41"/>
          <p:cNvSpPr txBox="1"/>
          <p:nvPr/>
        </p:nvSpPr>
        <p:spPr>
          <a:xfrm>
            <a:off x="537170" y="3934361"/>
            <a:ext cx="2819400" cy="1323439"/>
          </a:xfrm>
          <a:prstGeom prst="rect">
            <a:avLst/>
          </a:prstGeom>
          <a:solidFill>
            <a:schemeClr val="bg1">
              <a:lumMod val="85000"/>
            </a:schemeClr>
          </a:solidFill>
          <a:ln w="19050">
            <a:solidFill>
              <a:schemeClr val="tx1"/>
            </a:solidFill>
          </a:ln>
        </p:spPr>
        <p:txBody>
          <a:bodyPr wrap="square" rtlCol="0">
            <a:spAutoFit/>
          </a:bodyPr>
          <a:lstStyle/>
          <a:p>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=1,nRow</a:t>
            </a:r>
          </a:p>
          <a:p>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j=1,nCol</a:t>
            </a:r>
          </a:p>
          <a:p>
            <a:r>
              <a:rPr lang="en-US" sz="1600" dirty="0" smtClean="0">
                <a:latin typeface="Courier New" pitchFamily="49" charset="0"/>
                <a:cs typeface="Courier New" pitchFamily="49" charset="0"/>
              </a:rPr>
              <a:t>    print A(</a:t>
            </a:r>
            <a:r>
              <a:rPr lang="en-US" sz="1600" dirty="0" err="1" smtClean="0">
                <a:latin typeface="Courier New" pitchFamily="49" charset="0"/>
                <a:cs typeface="Courier New" pitchFamily="49" charset="0"/>
              </a:rPr>
              <a:t>i,j</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a:p>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p:txBody>
      </p:sp>
      <p:sp>
        <p:nvSpPr>
          <p:cNvPr id="43" name="TextBox 42"/>
          <p:cNvSpPr txBox="1"/>
          <p:nvPr/>
        </p:nvSpPr>
        <p:spPr>
          <a:xfrm>
            <a:off x="3577630" y="5715000"/>
            <a:ext cx="1939635" cy="646331"/>
          </a:xfrm>
          <a:prstGeom prst="rect">
            <a:avLst/>
          </a:prstGeom>
          <a:noFill/>
        </p:spPr>
        <p:txBody>
          <a:bodyPr wrap="none" rtlCol="0">
            <a:spAutoFit/>
          </a:bodyPr>
          <a:lstStyle/>
          <a:p>
            <a:pPr algn="ctr"/>
            <a:r>
              <a:rPr lang="en-US" b="1" dirty="0" smtClean="0"/>
              <a:t>column by column</a:t>
            </a:r>
          </a:p>
          <a:p>
            <a:pPr algn="ctr"/>
            <a:r>
              <a:rPr lang="en-US" b="1" dirty="0" smtClean="0"/>
              <a:t>traversal</a:t>
            </a:r>
            <a:endParaRPr lang="en-US" b="1" dirty="0"/>
          </a:p>
        </p:txBody>
      </p:sp>
      <p:sp>
        <p:nvSpPr>
          <p:cNvPr id="44" name="TextBox 43"/>
          <p:cNvSpPr txBox="1"/>
          <p:nvPr/>
        </p:nvSpPr>
        <p:spPr>
          <a:xfrm>
            <a:off x="533400" y="5452645"/>
            <a:ext cx="2819400" cy="1323439"/>
          </a:xfrm>
          <a:prstGeom prst="rect">
            <a:avLst/>
          </a:prstGeom>
          <a:solidFill>
            <a:schemeClr val="bg1">
              <a:lumMod val="85000"/>
            </a:schemeClr>
          </a:solidFill>
          <a:ln w="19050">
            <a:solidFill>
              <a:schemeClr val="tx1"/>
            </a:solidFill>
          </a:ln>
        </p:spPr>
        <p:txBody>
          <a:bodyPr wrap="square" rtlCol="0">
            <a:spAutoFit/>
          </a:bodyPr>
          <a:lstStyle/>
          <a:p>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j=1,nCol </a:t>
            </a:r>
            <a:endParaRPr lang="en-US" sz="1600" dirty="0" smtClean="0">
              <a:latin typeface="Courier New" pitchFamily="49" charset="0"/>
              <a:cs typeface="Courier New" pitchFamily="49" charset="0"/>
            </a:endParaRP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=1,nRow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print A(</a:t>
            </a:r>
            <a:r>
              <a:rPr lang="en-US" sz="1600" dirty="0" err="1" smtClean="0">
                <a:latin typeface="Courier New" pitchFamily="49" charset="0"/>
                <a:cs typeface="Courier New" pitchFamily="49" charset="0"/>
              </a:rPr>
              <a:t>i,j</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a:p>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p:txBody>
      </p:sp>
      <p:sp>
        <p:nvSpPr>
          <p:cNvPr id="45" name="TextBox 44"/>
          <p:cNvSpPr txBox="1"/>
          <p:nvPr/>
        </p:nvSpPr>
        <p:spPr>
          <a:xfrm>
            <a:off x="5743833" y="3934360"/>
            <a:ext cx="2819400" cy="1323439"/>
          </a:xfrm>
          <a:prstGeom prst="rect">
            <a:avLst/>
          </a:prstGeom>
          <a:solidFill>
            <a:schemeClr val="bg1">
              <a:lumMod val="85000"/>
            </a:schemeClr>
          </a:solidFill>
          <a:ln w="19050">
            <a:solidFill>
              <a:schemeClr val="tx1"/>
            </a:solidFill>
          </a:ln>
        </p:spPr>
        <p:txBody>
          <a:bodyPr wrap="square" rtlCol="0">
            <a:spAutoFit/>
          </a:bodyPr>
          <a:lstStyle/>
          <a:p>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=1,nRow</a:t>
            </a:r>
          </a:p>
          <a:p>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j=1,nCol</a:t>
            </a:r>
          </a:p>
          <a:p>
            <a:r>
              <a:rPr lang="en-US" sz="1600" dirty="0" smtClean="0">
                <a:latin typeface="Courier New" pitchFamily="49" charset="0"/>
                <a:cs typeface="Courier New" pitchFamily="49" charset="0"/>
              </a:rPr>
              <a:t>    print A(</a:t>
            </a:r>
            <a:r>
              <a:rPr lang="en-US" sz="1600" dirty="0" err="1" smtClean="0">
                <a:latin typeface="Courier New" pitchFamily="49" charset="0"/>
                <a:cs typeface="Courier New" pitchFamily="49" charset="0"/>
              </a:rPr>
              <a:t>i,j</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a:p>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p:txBody>
      </p:sp>
      <p:sp>
        <p:nvSpPr>
          <p:cNvPr id="46" name="TextBox 45"/>
          <p:cNvSpPr txBox="1"/>
          <p:nvPr/>
        </p:nvSpPr>
        <p:spPr>
          <a:xfrm>
            <a:off x="5743833" y="5452645"/>
            <a:ext cx="2819400" cy="1323439"/>
          </a:xfrm>
          <a:prstGeom prst="rect">
            <a:avLst/>
          </a:prstGeom>
          <a:solidFill>
            <a:schemeClr val="bg1">
              <a:lumMod val="85000"/>
            </a:schemeClr>
          </a:solidFill>
          <a:ln w="19050">
            <a:solidFill>
              <a:schemeClr val="tx1"/>
            </a:solidFill>
          </a:ln>
        </p:spPr>
        <p:txBody>
          <a:bodyPr wrap="square" rtlCol="0">
            <a:spAutoFit/>
          </a:bodyPr>
          <a:lstStyle/>
          <a:p>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j=1,nCol </a:t>
            </a:r>
            <a:endParaRPr lang="en-US" sz="1600" dirty="0" smtClean="0">
              <a:latin typeface="Courier New" pitchFamily="49" charset="0"/>
              <a:cs typeface="Courier New" pitchFamily="49" charset="0"/>
            </a:endParaRP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=1,nRow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print A(</a:t>
            </a:r>
            <a:r>
              <a:rPr lang="en-US" sz="1600" dirty="0" err="1" smtClean="0">
                <a:latin typeface="Courier New" pitchFamily="49" charset="0"/>
                <a:cs typeface="Courier New" pitchFamily="49" charset="0"/>
              </a:rPr>
              <a:t>i,j</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a:p>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p:txBody>
      </p:sp>
      <p:sp>
        <p:nvSpPr>
          <p:cNvPr id="47" name="TextBox 46"/>
          <p:cNvSpPr txBox="1"/>
          <p:nvPr/>
        </p:nvSpPr>
        <p:spPr>
          <a:xfrm>
            <a:off x="2650066" y="4595336"/>
            <a:ext cx="1009790" cy="738664"/>
          </a:xfrm>
          <a:prstGeom prst="rect">
            <a:avLst/>
          </a:prstGeom>
          <a:solidFill>
            <a:schemeClr val="bg1"/>
          </a:solidFill>
          <a:ln w="19050">
            <a:solidFill>
              <a:schemeClr val="tx1"/>
            </a:solidFill>
          </a:ln>
        </p:spPr>
        <p:txBody>
          <a:bodyPr wrap="square" rtlCol="0">
            <a:spAutoFit/>
          </a:bodyPr>
          <a:lstStyle/>
          <a:p>
            <a:r>
              <a:rPr lang="en-US" sz="1400" b="1" dirty="0" smtClean="0">
                <a:latin typeface="Courier New" pitchFamily="49" charset="0"/>
                <a:cs typeface="Courier New" pitchFamily="49" charset="0"/>
              </a:rPr>
              <a:t>linear memory</a:t>
            </a:r>
          </a:p>
          <a:p>
            <a:r>
              <a:rPr lang="en-US" sz="1400" b="1" dirty="0" smtClean="0">
                <a:latin typeface="Courier New" pitchFamily="49" charset="0"/>
                <a:cs typeface="Courier New" pitchFamily="49" charset="0"/>
              </a:rPr>
              <a:t>access</a:t>
            </a:r>
            <a:endParaRPr lang="en-US" sz="1400" dirty="0"/>
          </a:p>
        </p:txBody>
      </p:sp>
      <p:sp>
        <p:nvSpPr>
          <p:cNvPr id="51" name="TextBox 50"/>
          <p:cNvSpPr txBox="1"/>
          <p:nvPr/>
        </p:nvSpPr>
        <p:spPr>
          <a:xfrm>
            <a:off x="2650066" y="6096000"/>
            <a:ext cx="1009790" cy="738664"/>
          </a:xfrm>
          <a:prstGeom prst="rect">
            <a:avLst/>
          </a:prstGeom>
          <a:solidFill>
            <a:schemeClr val="bg1"/>
          </a:solidFill>
          <a:ln w="19050">
            <a:solidFill>
              <a:schemeClr val="tx1"/>
            </a:solidFill>
          </a:ln>
        </p:spPr>
        <p:txBody>
          <a:bodyPr wrap="square" rtlCol="0">
            <a:spAutoFit/>
          </a:bodyPr>
          <a:lstStyle/>
          <a:p>
            <a:r>
              <a:rPr lang="en-US" sz="1400" b="1" dirty="0" err="1" smtClean="0">
                <a:latin typeface="Courier New" pitchFamily="49" charset="0"/>
                <a:cs typeface="Courier New" pitchFamily="49" charset="0"/>
              </a:rPr>
              <a:t>stridedmemory</a:t>
            </a:r>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access</a:t>
            </a:r>
            <a:endParaRPr lang="en-US" sz="1400" dirty="0"/>
          </a:p>
        </p:txBody>
      </p:sp>
      <p:sp>
        <p:nvSpPr>
          <p:cNvPr id="52" name="TextBox 51"/>
          <p:cNvSpPr txBox="1"/>
          <p:nvPr/>
        </p:nvSpPr>
        <p:spPr>
          <a:xfrm>
            <a:off x="7848600" y="4596080"/>
            <a:ext cx="1009790" cy="738664"/>
          </a:xfrm>
          <a:prstGeom prst="rect">
            <a:avLst/>
          </a:prstGeom>
          <a:solidFill>
            <a:schemeClr val="bg1"/>
          </a:solidFill>
          <a:ln w="19050">
            <a:solidFill>
              <a:schemeClr val="tx1"/>
            </a:solidFill>
          </a:ln>
        </p:spPr>
        <p:txBody>
          <a:bodyPr wrap="square" rtlCol="0">
            <a:spAutoFit/>
          </a:bodyPr>
          <a:lstStyle/>
          <a:p>
            <a:r>
              <a:rPr lang="en-US" sz="1400" b="1" dirty="0" smtClean="0">
                <a:latin typeface="Courier New" pitchFamily="49" charset="0"/>
                <a:cs typeface="Courier New" pitchFamily="49" charset="0"/>
              </a:rPr>
              <a:t>strided memory</a:t>
            </a:r>
          </a:p>
          <a:p>
            <a:r>
              <a:rPr lang="en-US" sz="1400" b="1" dirty="0" smtClean="0">
                <a:latin typeface="Courier New" pitchFamily="49" charset="0"/>
                <a:cs typeface="Courier New" pitchFamily="49" charset="0"/>
              </a:rPr>
              <a:t>access</a:t>
            </a:r>
            <a:endParaRPr lang="en-US" sz="1400" dirty="0"/>
          </a:p>
        </p:txBody>
      </p:sp>
      <p:sp>
        <p:nvSpPr>
          <p:cNvPr id="53" name="TextBox 52"/>
          <p:cNvSpPr txBox="1"/>
          <p:nvPr/>
        </p:nvSpPr>
        <p:spPr>
          <a:xfrm>
            <a:off x="7848600" y="6096744"/>
            <a:ext cx="1009790" cy="738664"/>
          </a:xfrm>
          <a:prstGeom prst="rect">
            <a:avLst/>
          </a:prstGeom>
          <a:solidFill>
            <a:schemeClr val="bg1"/>
          </a:solidFill>
          <a:ln w="19050">
            <a:solidFill>
              <a:schemeClr val="tx1"/>
            </a:solidFill>
          </a:ln>
        </p:spPr>
        <p:txBody>
          <a:bodyPr wrap="square" rtlCol="0">
            <a:spAutoFit/>
          </a:bodyPr>
          <a:lstStyle/>
          <a:p>
            <a:r>
              <a:rPr lang="en-US" sz="1400" b="1" dirty="0" smtClean="0">
                <a:latin typeface="Courier New" pitchFamily="49" charset="0"/>
                <a:cs typeface="Courier New" pitchFamily="49" charset="0"/>
              </a:rPr>
              <a:t>linear memory</a:t>
            </a:r>
          </a:p>
          <a:p>
            <a:r>
              <a:rPr lang="en-US" sz="1400" b="1" dirty="0" smtClean="0">
                <a:latin typeface="Courier New" pitchFamily="49" charset="0"/>
                <a:cs typeface="Courier New" pitchFamily="49" charset="0"/>
              </a:rPr>
              <a:t>access</a:t>
            </a:r>
            <a:endParaRPr lang="en-US" sz="1400" dirty="0"/>
          </a:p>
        </p:txBody>
      </p:sp>
    </p:spTree>
    <p:extLst>
      <p:ext uri="{BB962C8B-B14F-4D97-AF65-F5344CB8AC3E}">
        <p14:creationId xmlns:p14="http://schemas.microsoft.com/office/powerpoint/2010/main" val="270613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7" grpId="0"/>
      <p:bldP spid="39" grpId="0"/>
      <p:bldP spid="41" grpId="0"/>
      <p:bldP spid="42" grpId="0" animBg="1"/>
      <p:bldP spid="43" grpId="0"/>
      <p:bldP spid="44" grpId="0" animBg="1"/>
      <p:bldP spid="45" grpId="0" animBg="1"/>
      <p:bldP spid="46" grpId="0" animBg="1"/>
      <p:bldP spid="47" grpId="0" animBg="1"/>
      <p:bldP spid="51" grpId="0" animBg="1"/>
      <p:bldP spid="52" grpId="0" animBg="1"/>
      <p:bldP spid="5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Matrix-vector multiplication</a:t>
            </a:r>
            <a:endParaRPr lang="en-US" dirty="0"/>
          </a:p>
        </p:txBody>
      </p:sp>
      <p:sp>
        <p:nvSpPr>
          <p:cNvPr id="4" name="TextBox 3"/>
          <p:cNvSpPr txBox="1"/>
          <p:nvPr/>
        </p:nvSpPr>
        <p:spPr>
          <a:xfrm>
            <a:off x="533400" y="953863"/>
            <a:ext cx="6876947" cy="369332"/>
          </a:xfrm>
          <a:prstGeom prst="rect">
            <a:avLst/>
          </a:prstGeom>
          <a:noFill/>
        </p:spPr>
        <p:txBody>
          <a:bodyPr wrap="none" rtlCol="0">
            <a:spAutoFit/>
          </a:bodyPr>
          <a:lstStyle/>
          <a:p>
            <a:r>
              <a:rPr lang="en-US" dirty="0" smtClean="0"/>
              <a:t>Calculate </a:t>
            </a:r>
            <a:r>
              <a:rPr lang="en-US" b="1" dirty="0" smtClean="0">
                <a:solidFill>
                  <a:srgbClr val="FF0000"/>
                </a:solidFill>
              </a:rPr>
              <a:t>y = Ax</a:t>
            </a:r>
            <a:r>
              <a:rPr lang="en-US" dirty="0" smtClean="0"/>
              <a:t>, with </a:t>
            </a:r>
            <a:r>
              <a:rPr lang="en-US" b="1" dirty="0" smtClean="0">
                <a:solidFill>
                  <a:srgbClr val="FF0000"/>
                </a:solidFill>
              </a:rPr>
              <a:t>A</a:t>
            </a:r>
            <a:r>
              <a:rPr lang="en-US" dirty="0" smtClean="0"/>
              <a:t> = m x n matrix, </a:t>
            </a:r>
            <a:r>
              <a:rPr lang="en-US" b="1" dirty="0" smtClean="0">
                <a:solidFill>
                  <a:srgbClr val="FF0000"/>
                </a:solidFill>
              </a:rPr>
              <a:t>x</a:t>
            </a:r>
            <a:r>
              <a:rPr lang="en-US" dirty="0" smtClean="0"/>
              <a:t> = n x 1 vector, </a:t>
            </a:r>
            <a:r>
              <a:rPr lang="en-US" b="1" dirty="0" smtClean="0">
                <a:solidFill>
                  <a:srgbClr val="FF0000"/>
                </a:solidFill>
              </a:rPr>
              <a:t>y</a:t>
            </a:r>
            <a:r>
              <a:rPr lang="en-US" dirty="0" smtClean="0"/>
              <a:t> = m x 1 vector</a:t>
            </a:r>
          </a:p>
        </p:txBody>
      </p:sp>
      <mc:AlternateContent xmlns:mc="http://schemas.openxmlformats.org/markup-compatibility/2006" xmlns:a14="http://schemas.microsoft.com/office/drawing/2010/main">
        <mc:Choice Requires="a14">
          <p:sp>
            <p:nvSpPr>
              <p:cNvPr id="5" name="TextBox 4"/>
              <p:cNvSpPr txBox="1"/>
              <p:nvPr/>
            </p:nvSpPr>
            <p:spPr>
              <a:xfrm>
                <a:off x="476395" y="1946999"/>
                <a:ext cx="3976473" cy="8794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y</m:t>
                      </m:r>
                      <m:d>
                        <m:dPr>
                          <m:ctrlPr>
                            <a:rPr lang="en-US" b="0" i="1" smtClean="0">
                              <a:latin typeface="Cambria Math"/>
                            </a:rPr>
                          </m:ctrlPr>
                        </m:dPr>
                        <m:e>
                          <m:r>
                            <m:rPr>
                              <m:sty m:val="p"/>
                            </m:rPr>
                            <a:rPr lang="en-US" b="0" i="0" smtClean="0">
                              <a:latin typeface="Cambria Math"/>
                            </a:rPr>
                            <m:t>i</m:t>
                          </m:r>
                        </m:e>
                      </m:d>
                      <m:r>
                        <a:rPr lang="en-US" b="0" i="0" smtClean="0">
                          <a:latin typeface="Cambria Math"/>
                        </a:rPr>
                        <m:t>=</m:t>
                      </m:r>
                      <m:nary>
                        <m:naryPr>
                          <m:chr m:val="∑"/>
                          <m:ctrlPr>
                            <a:rPr lang="en-US" i="1" smtClean="0">
                              <a:latin typeface="Cambria Math"/>
                            </a:rPr>
                          </m:ctrlPr>
                        </m:naryPr>
                        <m:sub>
                          <m:r>
                            <m:rPr>
                              <m:sty m:val="p"/>
                              <m:brk m:alnAt="23"/>
                            </m:rPr>
                            <a:rPr lang="en-US" b="0" i="0" smtClean="0">
                              <a:latin typeface="Cambria Math"/>
                            </a:rPr>
                            <m:t>j</m:t>
                          </m:r>
                          <m:r>
                            <a:rPr lang="en-US" b="0" i="0" smtClean="0">
                              <a:latin typeface="Cambria Math"/>
                            </a:rPr>
                            <m:t>=1</m:t>
                          </m:r>
                        </m:sub>
                        <m:sup>
                          <m:r>
                            <m:rPr>
                              <m:sty m:val="p"/>
                            </m:rPr>
                            <a:rPr lang="en-US" b="0" i="0" smtClean="0">
                              <a:latin typeface="Cambria Math"/>
                            </a:rPr>
                            <m:t>n</m:t>
                          </m:r>
                        </m:sup>
                        <m:e>
                          <m:r>
                            <m:rPr>
                              <m:sty m:val="p"/>
                            </m:rPr>
                            <a:rPr lang="en-US" b="0" i="0" smtClean="0">
                              <a:latin typeface="Cambria Math"/>
                            </a:rPr>
                            <m:t>A</m:t>
                          </m:r>
                          <m:d>
                            <m:dPr>
                              <m:ctrlPr>
                                <a:rPr lang="en-US" b="0" i="1" smtClean="0">
                                  <a:latin typeface="Cambria Math"/>
                                </a:rPr>
                              </m:ctrlPr>
                            </m:dPr>
                            <m:e>
                              <m:r>
                                <m:rPr>
                                  <m:sty m:val="p"/>
                                </m:rPr>
                                <a:rPr lang="en-US" b="0" i="0" smtClean="0">
                                  <a:latin typeface="Cambria Math"/>
                                </a:rPr>
                                <m:t>i</m:t>
                              </m:r>
                              <m:r>
                                <a:rPr lang="en-US" b="0" i="0" smtClean="0">
                                  <a:latin typeface="Cambria Math"/>
                                </a:rPr>
                                <m:t>,</m:t>
                              </m:r>
                              <m:r>
                                <m:rPr>
                                  <m:sty m:val="p"/>
                                </m:rPr>
                                <a:rPr lang="en-US" b="0" i="0" smtClean="0">
                                  <a:latin typeface="Cambria Math"/>
                                </a:rPr>
                                <m:t>j</m:t>
                              </m:r>
                            </m:e>
                          </m:d>
                          <m:r>
                            <a:rPr lang="en-US" b="0" i="0" smtClean="0">
                              <a:latin typeface="Cambria Math"/>
                            </a:rPr>
                            <m:t>∗</m:t>
                          </m:r>
                          <m:r>
                            <m:rPr>
                              <m:sty m:val="p"/>
                            </m:rPr>
                            <a:rPr lang="en-US" b="0" i="0" smtClean="0">
                              <a:latin typeface="Cambria Math"/>
                            </a:rPr>
                            <m:t>x</m:t>
                          </m:r>
                          <m:d>
                            <m:dPr>
                              <m:ctrlPr>
                                <a:rPr lang="en-US" b="0" i="1" smtClean="0">
                                  <a:latin typeface="Cambria Math"/>
                                </a:rPr>
                              </m:ctrlPr>
                            </m:dPr>
                            <m:e>
                              <m:r>
                                <m:rPr>
                                  <m:sty m:val="p"/>
                                </m:rPr>
                                <a:rPr lang="en-US" b="0" i="0" smtClean="0">
                                  <a:latin typeface="Cambria Math"/>
                                </a:rPr>
                                <m:t>j</m:t>
                              </m:r>
                            </m:e>
                          </m:d>
                          <m:r>
                            <a:rPr lang="en-US" b="0" i="0" smtClean="0">
                              <a:latin typeface="Cambria Math"/>
                            </a:rPr>
                            <m:t>         </m:t>
                          </m:r>
                          <m:r>
                            <a:rPr lang="en-US" b="0" i="0" smtClean="0">
                              <a:latin typeface="Cambria Math"/>
                              <a:ea typeface="Cambria Math"/>
                            </a:rPr>
                            <m:t>∀ </m:t>
                          </m:r>
                          <m:r>
                            <m:rPr>
                              <m:sty m:val="p"/>
                            </m:rPr>
                            <a:rPr lang="en-US" b="0" i="0" smtClean="0">
                              <a:latin typeface="Cambria Math"/>
                              <a:ea typeface="Cambria Math"/>
                            </a:rPr>
                            <m:t>i</m:t>
                          </m:r>
                          <m:r>
                            <a:rPr lang="en-US" b="0" i="0" smtClean="0">
                              <a:latin typeface="Cambria Math"/>
                              <a:ea typeface="Cambria Math"/>
                            </a:rPr>
                            <m:t>=1…</m:t>
                          </m:r>
                          <m:r>
                            <m:rPr>
                              <m:sty m:val="p"/>
                            </m:rPr>
                            <a:rPr lang="en-US" b="0" i="0" smtClean="0">
                              <a:latin typeface="Cambria Math"/>
                              <a:ea typeface="Cambria Math"/>
                            </a:rPr>
                            <m:t>m</m:t>
                          </m:r>
                        </m:e>
                      </m:nary>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76395" y="1946999"/>
                <a:ext cx="3976473" cy="879408"/>
              </a:xfrm>
              <a:prstGeom prst="rect">
                <a:avLst/>
              </a:prstGeom>
              <a:blipFill rotWithShape="1">
                <a:blip r:embed="rId3"/>
                <a:stretch>
                  <a:fillRect/>
                </a:stretch>
              </a:blipFill>
            </p:spPr>
            <p:txBody>
              <a:bodyPr/>
              <a:lstStyle/>
              <a:p>
                <a:r>
                  <a:rPr lang="en-US">
                    <a:noFill/>
                  </a:rPr>
                  <a:t> </a:t>
                </a:r>
              </a:p>
            </p:txBody>
          </p:sp>
        </mc:Fallback>
      </mc:AlternateContent>
      <p:graphicFrame>
        <p:nvGraphicFramePr>
          <p:cNvPr id="16" name="Table 15"/>
          <p:cNvGraphicFramePr>
            <a:graphicFrameLocks noGrp="1"/>
          </p:cNvGraphicFramePr>
          <p:nvPr>
            <p:extLst>
              <p:ext uri="{D42A27DB-BD31-4B8C-83A1-F6EECF244321}">
                <p14:modId xmlns:p14="http://schemas.microsoft.com/office/powerpoint/2010/main" val="2981287750"/>
              </p:ext>
            </p:extLst>
          </p:nvPr>
        </p:nvGraphicFramePr>
        <p:xfrm>
          <a:off x="1649303" y="3882846"/>
          <a:ext cx="2819397" cy="259588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gridCol w="40277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605768257"/>
              </p:ext>
            </p:extLst>
          </p:nvPr>
        </p:nvGraphicFramePr>
        <p:xfrm>
          <a:off x="4898924" y="3882846"/>
          <a:ext cx="402771" cy="2595880"/>
        </p:xfrm>
        <a:graphic>
          <a:graphicData uri="http://schemas.openxmlformats.org/drawingml/2006/table">
            <a:tbl>
              <a:tblPr firstRow="1" bandRow="1">
                <a:tableStyleId>{5C22544A-7EE6-4342-B048-85BDC9FD1C3A}</a:tableStyleId>
              </a:tblPr>
              <a:tblGrid>
                <a:gridCol w="40277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085432565"/>
              </p:ext>
            </p:extLst>
          </p:nvPr>
        </p:nvGraphicFramePr>
        <p:xfrm>
          <a:off x="708862" y="3882846"/>
          <a:ext cx="402771" cy="2595880"/>
        </p:xfrm>
        <a:graphic>
          <a:graphicData uri="http://schemas.openxmlformats.org/drawingml/2006/table">
            <a:tbl>
              <a:tblPr firstRow="1" bandRow="1">
                <a:tableStyleId>{5C22544A-7EE6-4342-B048-85BDC9FD1C3A}</a:tableStyleId>
              </a:tblPr>
              <a:tblGrid>
                <a:gridCol w="40277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9" name="Group 18"/>
          <p:cNvGrpSpPr/>
          <p:nvPr/>
        </p:nvGrpSpPr>
        <p:grpSpPr>
          <a:xfrm>
            <a:off x="776743" y="3943806"/>
            <a:ext cx="4424377" cy="2495085"/>
            <a:chOff x="2274538" y="1432560"/>
            <a:chExt cx="4424377" cy="2495085"/>
          </a:xfrm>
        </p:grpSpPr>
        <p:grpSp>
          <p:nvGrpSpPr>
            <p:cNvPr id="20" name="Group 19"/>
            <p:cNvGrpSpPr/>
            <p:nvPr/>
          </p:nvGrpSpPr>
          <p:grpSpPr>
            <a:xfrm>
              <a:off x="6468485" y="1447800"/>
              <a:ext cx="230430" cy="2438400"/>
              <a:chOff x="6069795" y="1447800"/>
              <a:chExt cx="230430" cy="2438400"/>
            </a:xfrm>
          </p:grpSpPr>
          <p:cxnSp>
            <p:nvCxnSpPr>
              <p:cNvPr id="91" name="Straight Arrow Connector 90"/>
              <p:cNvCxnSpPr/>
              <p:nvPr/>
            </p:nvCxnSpPr>
            <p:spPr>
              <a:xfrm>
                <a:off x="6069795" y="1447800"/>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108200" y="1447800"/>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146605" y="1447800"/>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185010" y="1447800"/>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223415" y="1447800"/>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6261820" y="1447800"/>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6300225" y="1447800"/>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p:nvPr/>
          </p:nvCxnSpPr>
          <p:spPr>
            <a:xfrm>
              <a:off x="2286948" y="143256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325353" y="143256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63758" y="143256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402163" y="143256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440568" y="143256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478973" y="143256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17378" y="143256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286948" y="1777584"/>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325353" y="1777584"/>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363758" y="1777584"/>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402163" y="1777584"/>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440568" y="1777584"/>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478973" y="1777584"/>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517378" y="1777584"/>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286948" y="2161635"/>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325353" y="2161635"/>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363758" y="2161635"/>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402163" y="2161635"/>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440568" y="2161635"/>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478973" y="2161635"/>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517378" y="2161635"/>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286948" y="2532892"/>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325353" y="2532892"/>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363758" y="2532892"/>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402163" y="2532892"/>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440568" y="2532892"/>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478973" y="2532892"/>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517378" y="2532892"/>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286948" y="2877916"/>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325353" y="2877916"/>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363758" y="2877916"/>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402163" y="2877916"/>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440568" y="2877916"/>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478973" y="2877916"/>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517378" y="2877916"/>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286948" y="3261967"/>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325353" y="3261967"/>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363758" y="3261967"/>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402163" y="3261967"/>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440568" y="3261967"/>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2478973" y="3261967"/>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2517378" y="3261967"/>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286948" y="365943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325353" y="365943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363758" y="365943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402163" y="365943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440568" y="365943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2478973" y="365943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517378" y="365943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2286948" y="1700775"/>
              <a:ext cx="230430" cy="7680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2274538" y="2045799"/>
              <a:ext cx="242840" cy="115836"/>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2286948" y="2429850"/>
              <a:ext cx="230430" cy="103042"/>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2286949" y="2801107"/>
              <a:ext cx="230429" cy="7680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2286949" y="3146131"/>
              <a:ext cx="230429" cy="115836"/>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2286950" y="3530182"/>
              <a:ext cx="230428" cy="129248"/>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67681" y="2405390"/>
              <a:ext cx="364202" cy="523220"/>
            </a:xfrm>
            <a:prstGeom prst="rect">
              <a:avLst/>
            </a:prstGeom>
            <a:noFill/>
          </p:spPr>
          <p:txBody>
            <a:bodyPr wrap="none" rtlCol="0">
              <a:spAutoFit/>
            </a:bodyPr>
            <a:lstStyle/>
            <a:p>
              <a:r>
                <a:rPr lang="en-US" sz="2800" dirty="0" smtClean="0"/>
                <a:t>=</a:t>
              </a:r>
              <a:endParaRPr lang="en-US" sz="2800" dirty="0"/>
            </a:p>
          </p:txBody>
        </p:sp>
        <p:sp>
          <p:nvSpPr>
            <p:cNvPr id="77" name="TextBox 76"/>
            <p:cNvSpPr txBox="1"/>
            <p:nvPr/>
          </p:nvSpPr>
          <p:spPr>
            <a:xfrm>
              <a:off x="5989068" y="2405389"/>
              <a:ext cx="364202" cy="523220"/>
            </a:xfrm>
            <a:prstGeom prst="rect">
              <a:avLst/>
            </a:prstGeom>
            <a:noFill/>
          </p:spPr>
          <p:txBody>
            <a:bodyPr wrap="none" rtlCol="0">
              <a:spAutoFit/>
            </a:bodyPr>
            <a:lstStyle/>
            <a:p>
              <a:r>
                <a:rPr lang="en-US" sz="2800" dirty="0" smtClean="0"/>
                <a:t>*</a:t>
              </a:r>
              <a:endParaRPr lang="en-US" sz="2800" dirty="0"/>
            </a:p>
          </p:txBody>
        </p:sp>
        <p:cxnSp>
          <p:nvCxnSpPr>
            <p:cNvPr id="78" name="Straight Arrow Connector 77"/>
            <p:cNvCxnSpPr/>
            <p:nvPr/>
          </p:nvCxnSpPr>
          <p:spPr>
            <a:xfrm rot="16200000">
              <a:off x="4572000" y="347467"/>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6200000">
              <a:off x="4562240" y="712005"/>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6200000">
              <a:off x="4562240" y="1109684"/>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6200000">
              <a:off x="4552480" y="1474222"/>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16200000">
              <a:off x="4562240" y="1821666"/>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16200000">
              <a:off x="4552480" y="2186204"/>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16200000">
              <a:off x="4552480" y="2583883"/>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3352800" y="1566667"/>
              <a:ext cx="2428640" cy="345024"/>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3352800" y="1931204"/>
              <a:ext cx="2418880" cy="397680"/>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3343040" y="2328884"/>
              <a:ext cx="2428640" cy="36453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3352800" y="2693423"/>
              <a:ext cx="2418880" cy="347444"/>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3352800" y="3040867"/>
              <a:ext cx="2418880" cy="364537"/>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3333280" y="3405404"/>
              <a:ext cx="2438400" cy="397680"/>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grpSp>
      <p:sp>
        <p:nvSpPr>
          <p:cNvPr id="99" name="TextBox 98"/>
          <p:cNvSpPr txBox="1"/>
          <p:nvPr/>
        </p:nvSpPr>
        <p:spPr>
          <a:xfrm>
            <a:off x="708861" y="3482123"/>
            <a:ext cx="2651367" cy="369332"/>
          </a:xfrm>
          <a:prstGeom prst="rect">
            <a:avLst/>
          </a:prstGeom>
          <a:noFill/>
        </p:spPr>
        <p:txBody>
          <a:bodyPr wrap="none" rtlCol="0">
            <a:spAutoFit/>
          </a:bodyPr>
          <a:lstStyle/>
          <a:p>
            <a:r>
              <a:rPr lang="en-US" b="1" dirty="0" smtClean="0">
                <a:solidFill>
                  <a:srgbClr val="FF0000"/>
                </a:solidFill>
              </a:rPr>
              <a:t>logical</a:t>
            </a:r>
            <a:r>
              <a:rPr lang="en-US" dirty="0" smtClean="0">
                <a:solidFill>
                  <a:srgbClr val="FF0000"/>
                </a:solidFill>
              </a:rPr>
              <a:t> </a:t>
            </a:r>
            <a:r>
              <a:rPr lang="en-US" dirty="0" smtClean="0"/>
              <a:t>data access pattern</a:t>
            </a:r>
            <a:endParaRPr lang="en-US" dirty="0"/>
          </a:p>
        </p:txBody>
      </p:sp>
      <p:sp>
        <p:nvSpPr>
          <p:cNvPr id="100" name="TextBox 99"/>
          <p:cNvSpPr txBox="1"/>
          <p:nvPr/>
        </p:nvSpPr>
        <p:spPr>
          <a:xfrm>
            <a:off x="5766598" y="3858009"/>
            <a:ext cx="3109954" cy="646331"/>
          </a:xfrm>
          <a:prstGeom prst="rect">
            <a:avLst/>
          </a:prstGeom>
          <a:noFill/>
        </p:spPr>
        <p:txBody>
          <a:bodyPr wrap="none" rtlCol="0">
            <a:spAutoFit/>
          </a:bodyPr>
          <a:lstStyle/>
          <a:p>
            <a:r>
              <a:rPr lang="en-US" b="1" dirty="0" smtClean="0">
                <a:solidFill>
                  <a:srgbClr val="FF0000"/>
                </a:solidFill>
              </a:rPr>
              <a:t>memory </a:t>
            </a:r>
            <a:r>
              <a:rPr lang="en-US" dirty="0" smtClean="0"/>
              <a:t>access pattern</a:t>
            </a:r>
          </a:p>
          <a:p>
            <a:r>
              <a:rPr lang="en-US" dirty="0" smtClean="0"/>
              <a:t>depends on storage order of </a:t>
            </a:r>
            <a:r>
              <a:rPr lang="en-US" b="1" dirty="0" smtClean="0">
                <a:solidFill>
                  <a:srgbClr val="FF0000"/>
                </a:solidFill>
              </a:rPr>
              <a:t>A</a:t>
            </a:r>
            <a:r>
              <a:rPr lang="en-US" dirty="0" smtClean="0"/>
              <a:t>!</a:t>
            </a:r>
            <a:endParaRPr lang="en-US" dirty="0"/>
          </a:p>
        </p:txBody>
      </p:sp>
      <p:sp>
        <p:nvSpPr>
          <p:cNvPr id="101" name="TextBox 100"/>
          <p:cNvSpPr txBox="1"/>
          <p:nvPr/>
        </p:nvSpPr>
        <p:spPr>
          <a:xfrm>
            <a:off x="5740713" y="4832047"/>
            <a:ext cx="3055837" cy="1477328"/>
          </a:xfrm>
          <a:prstGeom prst="rect">
            <a:avLst/>
          </a:prstGeom>
          <a:noFill/>
        </p:spPr>
        <p:txBody>
          <a:bodyPr wrap="none" rtlCol="0">
            <a:spAutoFit/>
          </a:bodyPr>
          <a:lstStyle/>
          <a:p>
            <a:pPr marL="285750" indent="-285750">
              <a:buFont typeface="Arial" pitchFamily="34" charset="0"/>
              <a:buChar char="•"/>
            </a:pPr>
            <a:r>
              <a:rPr lang="en-US" b="1" dirty="0" smtClean="0"/>
              <a:t>Row major</a:t>
            </a:r>
            <a:r>
              <a:rPr lang="en-US" dirty="0" smtClean="0"/>
              <a:t>:  </a:t>
            </a:r>
          </a:p>
          <a:p>
            <a:pPr lvl="1"/>
            <a:r>
              <a:rPr lang="en-US" b="1" dirty="0" smtClean="0">
                <a:solidFill>
                  <a:srgbClr val="FF0000"/>
                </a:solidFill>
              </a:rPr>
              <a:t>linear</a:t>
            </a:r>
            <a:r>
              <a:rPr lang="en-US" dirty="0" smtClean="0"/>
              <a:t> memory access</a:t>
            </a:r>
          </a:p>
          <a:p>
            <a:endParaRPr lang="en-US" dirty="0"/>
          </a:p>
          <a:p>
            <a:pPr marL="285750" indent="-285750">
              <a:buFont typeface="Arial" pitchFamily="34" charset="0"/>
              <a:buChar char="•"/>
            </a:pPr>
            <a:r>
              <a:rPr lang="en-US" b="1" dirty="0" smtClean="0"/>
              <a:t>Column major</a:t>
            </a:r>
            <a:endParaRPr lang="en-US" dirty="0"/>
          </a:p>
          <a:p>
            <a:pPr lvl="1"/>
            <a:r>
              <a:rPr lang="en-US" b="1" dirty="0" smtClean="0">
                <a:solidFill>
                  <a:srgbClr val="FF0000"/>
                </a:solidFill>
              </a:rPr>
              <a:t>strided-m</a:t>
            </a:r>
            <a:r>
              <a:rPr lang="en-US" dirty="0" smtClean="0"/>
              <a:t> memory access</a:t>
            </a:r>
          </a:p>
        </p:txBody>
      </p:sp>
      <p:sp>
        <p:nvSpPr>
          <p:cNvPr id="102" name="TextBox 101"/>
          <p:cNvSpPr txBox="1"/>
          <p:nvPr/>
        </p:nvSpPr>
        <p:spPr>
          <a:xfrm>
            <a:off x="776743" y="6478726"/>
            <a:ext cx="293670" cy="369332"/>
          </a:xfrm>
          <a:prstGeom prst="rect">
            <a:avLst/>
          </a:prstGeom>
          <a:noFill/>
        </p:spPr>
        <p:txBody>
          <a:bodyPr wrap="none" rtlCol="0">
            <a:spAutoFit/>
          </a:bodyPr>
          <a:lstStyle/>
          <a:p>
            <a:r>
              <a:rPr lang="en-US" b="1" dirty="0" smtClean="0">
                <a:solidFill>
                  <a:srgbClr val="FF0000"/>
                </a:solidFill>
              </a:rPr>
              <a:t>y</a:t>
            </a:r>
            <a:endParaRPr lang="en-US" b="1" dirty="0">
              <a:solidFill>
                <a:srgbClr val="FF0000"/>
              </a:solidFill>
            </a:endParaRPr>
          </a:p>
        </p:txBody>
      </p:sp>
      <p:sp>
        <p:nvSpPr>
          <p:cNvPr id="103" name="TextBox 102"/>
          <p:cNvSpPr txBox="1"/>
          <p:nvPr/>
        </p:nvSpPr>
        <p:spPr>
          <a:xfrm>
            <a:off x="2785343" y="6478726"/>
            <a:ext cx="324128"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104" name="TextBox 103"/>
          <p:cNvSpPr txBox="1"/>
          <p:nvPr/>
        </p:nvSpPr>
        <p:spPr>
          <a:xfrm>
            <a:off x="4927047" y="6478726"/>
            <a:ext cx="290464" cy="369332"/>
          </a:xfrm>
          <a:prstGeom prst="rect">
            <a:avLst/>
          </a:prstGeom>
          <a:noFill/>
        </p:spPr>
        <p:txBody>
          <a:bodyPr wrap="none" rtlCol="0">
            <a:spAutoFit/>
          </a:bodyPr>
          <a:lstStyle/>
          <a:p>
            <a:r>
              <a:rPr lang="en-US" b="1" dirty="0">
                <a:solidFill>
                  <a:srgbClr val="FF0000"/>
                </a:solidFill>
              </a:rPr>
              <a:t>x</a:t>
            </a:r>
          </a:p>
        </p:txBody>
      </p:sp>
      <p:sp>
        <p:nvSpPr>
          <p:cNvPr id="105" name="TextBox 104"/>
          <p:cNvSpPr txBox="1"/>
          <p:nvPr/>
        </p:nvSpPr>
        <p:spPr>
          <a:xfrm>
            <a:off x="5334000" y="6519446"/>
            <a:ext cx="3825343" cy="338554"/>
          </a:xfrm>
          <a:prstGeom prst="rect">
            <a:avLst/>
          </a:prstGeom>
          <a:noFill/>
        </p:spPr>
        <p:txBody>
          <a:bodyPr wrap="none" rtlCol="0">
            <a:spAutoFit/>
          </a:bodyPr>
          <a:lstStyle/>
          <a:p>
            <a:r>
              <a:rPr lang="en-US" sz="1600" dirty="0" smtClean="0">
                <a:solidFill>
                  <a:schemeClr val="bg1">
                    <a:lumMod val="65000"/>
                  </a:schemeClr>
                </a:solidFill>
              </a:rPr>
              <a:t>Image adopted from G. Hager &amp; G. Wellein</a:t>
            </a:r>
            <a:endParaRPr lang="en-US" sz="1600" dirty="0">
              <a:solidFill>
                <a:schemeClr val="bg1">
                  <a:lumMod val="65000"/>
                </a:schemeClr>
              </a:solidFill>
            </a:endParaRPr>
          </a:p>
        </p:txBody>
      </p:sp>
      <p:grpSp>
        <p:nvGrpSpPr>
          <p:cNvPr id="3" name="Group 2"/>
          <p:cNvGrpSpPr/>
          <p:nvPr/>
        </p:nvGrpSpPr>
        <p:grpSpPr>
          <a:xfrm>
            <a:off x="4945119" y="1375630"/>
            <a:ext cx="3760972" cy="1899750"/>
            <a:chOff x="4945119" y="1375630"/>
            <a:chExt cx="3760972" cy="1899750"/>
          </a:xfrm>
        </p:grpSpPr>
        <p:sp>
          <p:nvSpPr>
            <p:cNvPr id="98" name="TextBox 97"/>
            <p:cNvSpPr txBox="1"/>
            <p:nvPr/>
          </p:nvSpPr>
          <p:spPr>
            <a:xfrm>
              <a:off x="4945119" y="1705720"/>
              <a:ext cx="3760972" cy="1569660"/>
            </a:xfrm>
            <a:prstGeom prst="rect">
              <a:avLst/>
            </a:prstGeom>
            <a:solidFill>
              <a:schemeClr val="bg1">
                <a:lumMod val="85000"/>
              </a:schemeClr>
            </a:solidFill>
            <a:ln w="19050">
              <a:solidFill>
                <a:schemeClr val="tx1"/>
              </a:solidFill>
            </a:ln>
          </p:spPr>
          <p:txBody>
            <a:bodyPr wrap="square" rtlCol="0">
              <a:spAutoFit/>
            </a:bodyPr>
            <a:lstStyle/>
            <a:p>
              <a:r>
                <a:rPr lang="en-US" sz="1600" b="1" dirty="0" smtClean="0">
                  <a:latin typeface="Courier New" pitchFamily="49" charset="0"/>
                  <a:cs typeface="Courier New" pitchFamily="49" charset="0"/>
                </a:rPr>
                <a:t>for</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=1,m</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y(</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)=0</a:t>
              </a:r>
            </a:p>
            <a:p>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j=1,n</a:t>
              </a:r>
            </a:p>
            <a:p>
              <a:r>
                <a:rPr lang="en-US" sz="1600" dirty="0" smtClean="0">
                  <a:latin typeface="Courier New" pitchFamily="49" charset="0"/>
                  <a:cs typeface="Courier New" pitchFamily="49" charset="0"/>
                </a:rPr>
                <a:t>    y(</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)=y(</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a:t>
              </a:r>
              <a:r>
                <a:rPr lang="en-US" sz="1600" dirty="0" err="1" smtClean="0">
                  <a:latin typeface="Courier New" pitchFamily="49" charset="0"/>
                  <a:cs typeface="Courier New" pitchFamily="49" charset="0"/>
                </a:rPr>
                <a:t>i,j</a:t>
              </a:r>
              <a:r>
                <a:rPr lang="en-US" sz="1600" dirty="0" smtClean="0">
                  <a:latin typeface="Courier New" pitchFamily="49" charset="0"/>
                  <a:cs typeface="Courier New" pitchFamily="49" charset="0"/>
                </a:rPr>
                <a:t>)*x(j)</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a:p>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p:txBody>
        </p:sp>
        <p:sp>
          <p:nvSpPr>
            <p:cNvPr id="106" name="TextBox 105"/>
            <p:cNvSpPr txBox="1"/>
            <p:nvPr/>
          </p:nvSpPr>
          <p:spPr>
            <a:xfrm>
              <a:off x="6172541" y="1375630"/>
              <a:ext cx="1306127" cy="369332"/>
            </a:xfrm>
            <a:prstGeom prst="rect">
              <a:avLst/>
            </a:prstGeom>
            <a:noFill/>
          </p:spPr>
          <p:txBody>
            <a:bodyPr wrap="none" rtlCol="0">
              <a:spAutoFit/>
            </a:bodyPr>
            <a:lstStyle/>
            <a:p>
              <a:r>
                <a:rPr lang="en-US" b="1" dirty="0" smtClean="0">
                  <a:solidFill>
                    <a:srgbClr val="002060"/>
                  </a:solidFill>
                </a:rPr>
                <a:t>algorithm A</a:t>
              </a:r>
              <a:endParaRPr lang="en-US" b="1" dirty="0">
                <a:solidFill>
                  <a:srgbClr val="002060"/>
                </a:solidFill>
              </a:endParaRPr>
            </a:p>
          </p:txBody>
        </p:sp>
      </p:grpSp>
    </p:spTree>
    <p:extLst>
      <p:ext uri="{BB962C8B-B14F-4D97-AF65-F5344CB8AC3E}">
        <p14:creationId xmlns:p14="http://schemas.microsoft.com/office/powerpoint/2010/main" val="225044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p:bldP spid="102" grpId="0"/>
      <p:bldP spid="103" grpId="0"/>
      <p:bldP spid="10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Matrix-vector multiplication</a:t>
            </a:r>
            <a:endParaRPr lang="en-US" dirty="0"/>
          </a:p>
        </p:txBody>
      </p:sp>
      <p:sp>
        <p:nvSpPr>
          <p:cNvPr id="4" name="TextBox 3"/>
          <p:cNvSpPr txBox="1"/>
          <p:nvPr/>
        </p:nvSpPr>
        <p:spPr>
          <a:xfrm>
            <a:off x="533400" y="953863"/>
            <a:ext cx="6876947" cy="369332"/>
          </a:xfrm>
          <a:prstGeom prst="rect">
            <a:avLst/>
          </a:prstGeom>
          <a:noFill/>
        </p:spPr>
        <p:txBody>
          <a:bodyPr wrap="none" rtlCol="0">
            <a:spAutoFit/>
          </a:bodyPr>
          <a:lstStyle/>
          <a:p>
            <a:r>
              <a:rPr lang="en-US" dirty="0" smtClean="0"/>
              <a:t>Calculate </a:t>
            </a:r>
            <a:r>
              <a:rPr lang="en-US" b="1" dirty="0" smtClean="0">
                <a:solidFill>
                  <a:srgbClr val="FF0000"/>
                </a:solidFill>
              </a:rPr>
              <a:t>y = Ax</a:t>
            </a:r>
            <a:r>
              <a:rPr lang="en-US" dirty="0" smtClean="0"/>
              <a:t>, with </a:t>
            </a:r>
            <a:r>
              <a:rPr lang="en-US" b="1" dirty="0" smtClean="0">
                <a:solidFill>
                  <a:srgbClr val="FF0000"/>
                </a:solidFill>
              </a:rPr>
              <a:t>A</a:t>
            </a:r>
            <a:r>
              <a:rPr lang="en-US" dirty="0" smtClean="0"/>
              <a:t> = m x n matrix, </a:t>
            </a:r>
            <a:r>
              <a:rPr lang="en-US" b="1" dirty="0" smtClean="0">
                <a:solidFill>
                  <a:srgbClr val="FF0000"/>
                </a:solidFill>
              </a:rPr>
              <a:t>x</a:t>
            </a:r>
            <a:r>
              <a:rPr lang="en-US" dirty="0" smtClean="0"/>
              <a:t> = n x 1 vector, </a:t>
            </a:r>
            <a:r>
              <a:rPr lang="en-US" b="1" dirty="0" smtClean="0">
                <a:solidFill>
                  <a:srgbClr val="FF0000"/>
                </a:solidFill>
              </a:rPr>
              <a:t>y</a:t>
            </a:r>
            <a:r>
              <a:rPr lang="en-US" dirty="0" smtClean="0"/>
              <a:t> = m x 1 vector</a:t>
            </a:r>
          </a:p>
        </p:txBody>
      </p:sp>
      <p:sp>
        <p:nvSpPr>
          <p:cNvPr id="98" name="TextBox 97"/>
          <p:cNvSpPr txBox="1"/>
          <p:nvPr/>
        </p:nvSpPr>
        <p:spPr>
          <a:xfrm>
            <a:off x="309045" y="1741145"/>
            <a:ext cx="3385105" cy="1569660"/>
          </a:xfrm>
          <a:prstGeom prst="rect">
            <a:avLst/>
          </a:prstGeom>
          <a:solidFill>
            <a:schemeClr val="bg1">
              <a:lumMod val="85000"/>
            </a:schemeClr>
          </a:solidFill>
          <a:ln w="19050">
            <a:solidFill>
              <a:schemeClr val="tx1"/>
            </a:solidFill>
          </a:ln>
        </p:spPr>
        <p:txBody>
          <a:bodyPr wrap="square" rtlCol="0">
            <a:spAutoFit/>
          </a:bodyPr>
          <a:lstStyle/>
          <a:p>
            <a:r>
              <a:rPr lang="en-US" sz="1600" b="1" dirty="0" smtClean="0">
                <a:latin typeface="Courier New" pitchFamily="49" charset="0"/>
                <a:cs typeface="Courier New" pitchFamily="49" charset="0"/>
              </a:rPr>
              <a:t>for</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=1,m</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y(</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)=0</a:t>
            </a:r>
          </a:p>
          <a:p>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j=1,n</a:t>
            </a:r>
          </a:p>
          <a:p>
            <a:r>
              <a:rPr lang="en-US" sz="1600" dirty="0" smtClean="0">
                <a:latin typeface="Courier New" pitchFamily="49" charset="0"/>
                <a:cs typeface="Courier New" pitchFamily="49" charset="0"/>
              </a:rPr>
              <a:t>    y(</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)=y(</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a:t>
            </a:r>
            <a:r>
              <a:rPr lang="en-US" sz="1600" dirty="0" err="1" smtClean="0">
                <a:latin typeface="Courier New" pitchFamily="49" charset="0"/>
                <a:cs typeface="Courier New" pitchFamily="49" charset="0"/>
              </a:rPr>
              <a:t>i,j</a:t>
            </a:r>
            <a:r>
              <a:rPr lang="en-US" sz="1600" dirty="0" smtClean="0">
                <a:latin typeface="Courier New" pitchFamily="49" charset="0"/>
                <a:cs typeface="Courier New" pitchFamily="49" charset="0"/>
              </a:rPr>
              <a:t>)*x(j)</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a:p>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p:txBody>
      </p:sp>
      <p:sp>
        <p:nvSpPr>
          <p:cNvPr id="99" name="TextBox 98"/>
          <p:cNvSpPr txBox="1"/>
          <p:nvPr/>
        </p:nvSpPr>
        <p:spPr>
          <a:xfrm>
            <a:off x="711861" y="3545851"/>
            <a:ext cx="2651367" cy="369332"/>
          </a:xfrm>
          <a:prstGeom prst="rect">
            <a:avLst/>
          </a:prstGeom>
          <a:noFill/>
        </p:spPr>
        <p:txBody>
          <a:bodyPr wrap="none" rtlCol="0">
            <a:spAutoFit/>
          </a:bodyPr>
          <a:lstStyle/>
          <a:p>
            <a:r>
              <a:rPr lang="en-US" b="1" dirty="0" smtClean="0">
                <a:solidFill>
                  <a:srgbClr val="FF0000"/>
                </a:solidFill>
              </a:rPr>
              <a:t>logical</a:t>
            </a:r>
            <a:r>
              <a:rPr lang="en-US" dirty="0" smtClean="0">
                <a:solidFill>
                  <a:srgbClr val="FF0000"/>
                </a:solidFill>
              </a:rPr>
              <a:t> </a:t>
            </a:r>
            <a:r>
              <a:rPr lang="en-US" dirty="0" smtClean="0"/>
              <a:t>data access pattern</a:t>
            </a:r>
            <a:endParaRPr lang="en-US" dirty="0"/>
          </a:p>
        </p:txBody>
      </p:sp>
      <p:sp>
        <p:nvSpPr>
          <p:cNvPr id="100" name="TextBox 99"/>
          <p:cNvSpPr txBox="1"/>
          <p:nvPr/>
        </p:nvSpPr>
        <p:spPr>
          <a:xfrm>
            <a:off x="5766598" y="3853091"/>
            <a:ext cx="3109954" cy="646331"/>
          </a:xfrm>
          <a:prstGeom prst="rect">
            <a:avLst/>
          </a:prstGeom>
          <a:noFill/>
        </p:spPr>
        <p:txBody>
          <a:bodyPr wrap="none" rtlCol="0">
            <a:spAutoFit/>
          </a:bodyPr>
          <a:lstStyle/>
          <a:p>
            <a:r>
              <a:rPr lang="en-US" b="1" dirty="0" smtClean="0">
                <a:solidFill>
                  <a:srgbClr val="FF0000"/>
                </a:solidFill>
              </a:rPr>
              <a:t>memory </a:t>
            </a:r>
            <a:r>
              <a:rPr lang="en-US" dirty="0" smtClean="0"/>
              <a:t>access pattern</a:t>
            </a:r>
          </a:p>
          <a:p>
            <a:r>
              <a:rPr lang="en-US" dirty="0" smtClean="0"/>
              <a:t>depends on storage order of </a:t>
            </a:r>
            <a:r>
              <a:rPr lang="en-US" b="1" dirty="0" smtClean="0">
                <a:solidFill>
                  <a:srgbClr val="FF0000"/>
                </a:solidFill>
              </a:rPr>
              <a:t>A</a:t>
            </a:r>
            <a:r>
              <a:rPr lang="en-US" dirty="0" smtClean="0"/>
              <a:t>!</a:t>
            </a:r>
            <a:endParaRPr lang="en-US" dirty="0"/>
          </a:p>
        </p:txBody>
      </p:sp>
      <p:sp>
        <p:nvSpPr>
          <p:cNvPr id="101" name="TextBox 100"/>
          <p:cNvSpPr txBox="1"/>
          <p:nvPr/>
        </p:nvSpPr>
        <p:spPr>
          <a:xfrm>
            <a:off x="5740713" y="4832047"/>
            <a:ext cx="3055837" cy="1477328"/>
          </a:xfrm>
          <a:prstGeom prst="rect">
            <a:avLst/>
          </a:prstGeom>
          <a:noFill/>
        </p:spPr>
        <p:txBody>
          <a:bodyPr wrap="none" rtlCol="0">
            <a:spAutoFit/>
          </a:bodyPr>
          <a:lstStyle/>
          <a:p>
            <a:pPr marL="285750" indent="-285750">
              <a:buFont typeface="Arial" pitchFamily="34" charset="0"/>
              <a:buChar char="•"/>
            </a:pPr>
            <a:r>
              <a:rPr lang="en-US" b="1" dirty="0" smtClean="0"/>
              <a:t>Row major</a:t>
            </a:r>
            <a:r>
              <a:rPr lang="en-US" dirty="0" smtClean="0"/>
              <a:t>:  </a:t>
            </a:r>
          </a:p>
          <a:p>
            <a:pPr lvl="1"/>
            <a:r>
              <a:rPr lang="en-US" b="1" dirty="0" smtClean="0">
                <a:solidFill>
                  <a:srgbClr val="FF0000"/>
                </a:solidFill>
              </a:rPr>
              <a:t>strided-n</a:t>
            </a:r>
            <a:r>
              <a:rPr lang="en-US" dirty="0" smtClean="0"/>
              <a:t> memory access</a:t>
            </a:r>
          </a:p>
          <a:p>
            <a:endParaRPr lang="en-US" dirty="0"/>
          </a:p>
          <a:p>
            <a:pPr marL="285750" indent="-285750">
              <a:buFont typeface="Arial" pitchFamily="34" charset="0"/>
              <a:buChar char="•"/>
            </a:pPr>
            <a:r>
              <a:rPr lang="en-US" b="1" dirty="0" smtClean="0"/>
              <a:t>Column major</a:t>
            </a:r>
            <a:endParaRPr lang="en-US" dirty="0"/>
          </a:p>
          <a:p>
            <a:pPr lvl="1"/>
            <a:r>
              <a:rPr lang="en-US" b="1" dirty="0" smtClean="0">
                <a:solidFill>
                  <a:srgbClr val="FF0000"/>
                </a:solidFill>
              </a:rPr>
              <a:t>linear</a:t>
            </a:r>
            <a:r>
              <a:rPr lang="en-US" dirty="0" smtClean="0"/>
              <a:t> memory access</a:t>
            </a:r>
          </a:p>
        </p:txBody>
      </p:sp>
      <p:sp>
        <p:nvSpPr>
          <p:cNvPr id="102" name="TextBox 101"/>
          <p:cNvSpPr txBox="1"/>
          <p:nvPr/>
        </p:nvSpPr>
        <p:spPr>
          <a:xfrm>
            <a:off x="776743" y="6478726"/>
            <a:ext cx="293670" cy="369332"/>
          </a:xfrm>
          <a:prstGeom prst="rect">
            <a:avLst/>
          </a:prstGeom>
          <a:noFill/>
        </p:spPr>
        <p:txBody>
          <a:bodyPr wrap="none" rtlCol="0">
            <a:spAutoFit/>
          </a:bodyPr>
          <a:lstStyle/>
          <a:p>
            <a:r>
              <a:rPr lang="en-US" b="1" dirty="0" smtClean="0">
                <a:solidFill>
                  <a:srgbClr val="FF0000"/>
                </a:solidFill>
              </a:rPr>
              <a:t>y</a:t>
            </a:r>
            <a:endParaRPr lang="en-US" b="1" dirty="0">
              <a:solidFill>
                <a:srgbClr val="FF0000"/>
              </a:solidFill>
            </a:endParaRPr>
          </a:p>
        </p:txBody>
      </p:sp>
      <p:sp>
        <p:nvSpPr>
          <p:cNvPr id="103" name="TextBox 102"/>
          <p:cNvSpPr txBox="1"/>
          <p:nvPr/>
        </p:nvSpPr>
        <p:spPr>
          <a:xfrm>
            <a:off x="2785343" y="6478726"/>
            <a:ext cx="324128"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104" name="TextBox 103"/>
          <p:cNvSpPr txBox="1"/>
          <p:nvPr/>
        </p:nvSpPr>
        <p:spPr>
          <a:xfrm>
            <a:off x="4927047" y="6478726"/>
            <a:ext cx="290464" cy="369332"/>
          </a:xfrm>
          <a:prstGeom prst="rect">
            <a:avLst/>
          </a:prstGeom>
          <a:noFill/>
        </p:spPr>
        <p:txBody>
          <a:bodyPr wrap="none" rtlCol="0">
            <a:spAutoFit/>
          </a:bodyPr>
          <a:lstStyle/>
          <a:p>
            <a:r>
              <a:rPr lang="en-US" b="1" dirty="0">
                <a:solidFill>
                  <a:srgbClr val="FF0000"/>
                </a:solidFill>
              </a:rPr>
              <a:t>x</a:t>
            </a:r>
          </a:p>
        </p:txBody>
      </p:sp>
      <p:sp>
        <p:nvSpPr>
          <p:cNvPr id="105" name="TextBox 104"/>
          <p:cNvSpPr txBox="1"/>
          <p:nvPr/>
        </p:nvSpPr>
        <p:spPr>
          <a:xfrm>
            <a:off x="5334000" y="6519446"/>
            <a:ext cx="3825343" cy="338554"/>
          </a:xfrm>
          <a:prstGeom prst="rect">
            <a:avLst/>
          </a:prstGeom>
          <a:noFill/>
        </p:spPr>
        <p:txBody>
          <a:bodyPr wrap="none" rtlCol="0">
            <a:spAutoFit/>
          </a:bodyPr>
          <a:lstStyle/>
          <a:p>
            <a:r>
              <a:rPr lang="en-US" sz="1600" dirty="0" smtClean="0">
                <a:solidFill>
                  <a:schemeClr val="bg1">
                    <a:lumMod val="65000"/>
                  </a:schemeClr>
                </a:solidFill>
              </a:rPr>
              <a:t>Image adopted from G. Hager &amp; G. Wellein</a:t>
            </a:r>
            <a:endParaRPr lang="en-US" sz="1600" dirty="0">
              <a:solidFill>
                <a:schemeClr val="bg1">
                  <a:lumMod val="65000"/>
                </a:schemeClr>
              </a:solidFill>
            </a:endParaRPr>
          </a:p>
        </p:txBody>
      </p:sp>
      <p:sp>
        <p:nvSpPr>
          <p:cNvPr id="3" name="Right Arrow 2"/>
          <p:cNvSpPr/>
          <p:nvPr/>
        </p:nvSpPr>
        <p:spPr>
          <a:xfrm>
            <a:off x="4149545" y="2200040"/>
            <a:ext cx="475500" cy="345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5227603" y="1734563"/>
            <a:ext cx="3760972" cy="1569660"/>
          </a:xfrm>
          <a:prstGeom prst="rect">
            <a:avLst/>
          </a:prstGeom>
          <a:solidFill>
            <a:schemeClr val="bg1">
              <a:lumMod val="85000"/>
            </a:schemeClr>
          </a:solidFill>
          <a:ln w="19050">
            <a:solidFill>
              <a:schemeClr val="tx1"/>
            </a:solidFill>
          </a:ln>
        </p:spPr>
        <p:txBody>
          <a:bodyPr wrap="square" rtlCol="0">
            <a:spAutoFit/>
          </a:bodyPr>
          <a:lstStyle/>
          <a:p>
            <a:r>
              <a:rPr lang="en-US" sz="1600" dirty="0" err="1" smtClean="0">
                <a:latin typeface="Courier New" pitchFamily="49" charset="0"/>
                <a:cs typeface="Courier New" pitchFamily="49" charset="0"/>
              </a:rPr>
              <a:t>init</a:t>
            </a:r>
            <a:r>
              <a:rPr lang="en-US" sz="1600" dirty="0" smtClean="0">
                <a:latin typeface="Courier New" pitchFamily="49" charset="0"/>
                <a:cs typeface="Courier New" pitchFamily="49" charset="0"/>
              </a:rPr>
              <a:t> y-vector to zero</a:t>
            </a:r>
          </a:p>
          <a:p>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j=1,n</a:t>
            </a:r>
          </a:p>
          <a:p>
            <a:r>
              <a:rPr lang="en-US" sz="1600" b="1" dirty="0" smtClean="0">
                <a:latin typeface="Courier New" pitchFamily="49" charset="0"/>
                <a:cs typeface="Courier New" pitchFamily="49" charset="0"/>
              </a:rPr>
              <a:t>  for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=1,m</a:t>
            </a:r>
          </a:p>
          <a:p>
            <a:r>
              <a:rPr lang="en-US" sz="1600" dirty="0" smtClean="0">
                <a:latin typeface="Courier New" pitchFamily="49" charset="0"/>
                <a:cs typeface="Courier New" pitchFamily="49" charset="0"/>
              </a:rPr>
              <a:t>    y(</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)=y(</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a:t>
            </a:r>
            <a:r>
              <a:rPr lang="en-US" sz="1600" dirty="0" err="1" smtClean="0">
                <a:latin typeface="Courier New" pitchFamily="49" charset="0"/>
                <a:cs typeface="Courier New" pitchFamily="49" charset="0"/>
              </a:rPr>
              <a:t>i,j</a:t>
            </a:r>
            <a:r>
              <a:rPr lang="en-US" sz="1600" dirty="0" smtClean="0">
                <a:latin typeface="Courier New" pitchFamily="49" charset="0"/>
                <a:cs typeface="Courier New" pitchFamily="49" charset="0"/>
              </a:rPr>
              <a:t>)*x(j)</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a:p>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p:txBody>
      </p:sp>
      <p:graphicFrame>
        <p:nvGraphicFramePr>
          <p:cNvPr id="107" name="Table 106"/>
          <p:cNvGraphicFramePr>
            <a:graphicFrameLocks noGrp="1"/>
          </p:cNvGraphicFramePr>
          <p:nvPr>
            <p:extLst>
              <p:ext uri="{D42A27DB-BD31-4B8C-83A1-F6EECF244321}">
                <p14:modId xmlns:p14="http://schemas.microsoft.com/office/powerpoint/2010/main" val="1898254056"/>
              </p:ext>
            </p:extLst>
          </p:nvPr>
        </p:nvGraphicFramePr>
        <p:xfrm>
          <a:off x="1615631" y="3931910"/>
          <a:ext cx="2819397" cy="259588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gridCol w="40277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08" name="Table 107"/>
          <p:cNvGraphicFramePr>
            <a:graphicFrameLocks noGrp="1"/>
          </p:cNvGraphicFramePr>
          <p:nvPr>
            <p:extLst>
              <p:ext uri="{D42A27DB-BD31-4B8C-83A1-F6EECF244321}">
                <p14:modId xmlns:p14="http://schemas.microsoft.com/office/powerpoint/2010/main" val="2355198546"/>
              </p:ext>
            </p:extLst>
          </p:nvPr>
        </p:nvGraphicFramePr>
        <p:xfrm>
          <a:off x="736233" y="3931910"/>
          <a:ext cx="402771" cy="2595880"/>
        </p:xfrm>
        <a:graphic>
          <a:graphicData uri="http://schemas.openxmlformats.org/drawingml/2006/table">
            <a:tbl>
              <a:tblPr firstRow="1" bandRow="1">
                <a:tableStyleId>{5C22544A-7EE6-4342-B048-85BDC9FD1C3A}</a:tableStyleId>
              </a:tblPr>
              <a:tblGrid>
                <a:gridCol w="40277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09" name="Table 108"/>
          <p:cNvGraphicFramePr>
            <a:graphicFrameLocks noGrp="1"/>
          </p:cNvGraphicFramePr>
          <p:nvPr>
            <p:extLst>
              <p:ext uri="{D42A27DB-BD31-4B8C-83A1-F6EECF244321}">
                <p14:modId xmlns:p14="http://schemas.microsoft.com/office/powerpoint/2010/main" val="2386254098"/>
              </p:ext>
            </p:extLst>
          </p:nvPr>
        </p:nvGraphicFramePr>
        <p:xfrm>
          <a:off x="4845568" y="3931910"/>
          <a:ext cx="402771" cy="2595880"/>
        </p:xfrm>
        <a:graphic>
          <a:graphicData uri="http://schemas.openxmlformats.org/drawingml/2006/table">
            <a:tbl>
              <a:tblPr firstRow="1" bandRow="1">
                <a:tableStyleId>{5C22544A-7EE6-4342-B048-85BDC9FD1C3A}</a:tableStyleId>
              </a:tblPr>
              <a:tblGrid>
                <a:gridCol w="40277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10" name="Group 109"/>
          <p:cNvGrpSpPr/>
          <p:nvPr/>
        </p:nvGrpSpPr>
        <p:grpSpPr>
          <a:xfrm>
            <a:off x="808310" y="4008110"/>
            <a:ext cx="230430" cy="2438400"/>
            <a:chOff x="6069795" y="1447800"/>
            <a:chExt cx="230430" cy="2438400"/>
          </a:xfrm>
        </p:grpSpPr>
        <p:cxnSp>
          <p:nvCxnSpPr>
            <p:cNvPr id="111" name="Straight Arrow Connector 110"/>
            <p:cNvCxnSpPr/>
            <p:nvPr/>
          </p:nvCxnSpPr>
          <p:spPr>
            <a:xfrm>
              <a:off x="6069795" y="1447800"/>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6108200" y="1447800"/>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6146605" y="1447800"/>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6185010" y="1447800"/>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223415" y="1447800"/>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6261820" y="1447800"/>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6300225" y="1447800"/>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8" name="Straight Arrow Connector 117"/>
          <p:cNvCxnSpPr/>
          <p:nvPr/>
        </p:nvCxnSpPr>
        <p:spPr>
          <a:xfrm>
            <a:off x="4921942" y="399287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4960347" y="399287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4998752" y="399287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5037157" y="399287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5075562" y="399287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5113967" y="399287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5152372" y="399287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4921942" y="4337894"/>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4960347" y="4337894"/>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998752" y="4337894"/>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5037157" y="4337894"/>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5075562" y="4337894"/>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5113967" y="4337894"/>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5152372" y="4337894"/>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4921942" y="4721945"/>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4960347" y="4721945"/>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4998752" y="4721945"/>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5037157" y="4721945"/>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5075562" y="4721945"/>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5113967" y="4721945"/>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5152372" y="4721945"/>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4921942" y="5093202"/>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4960347" y="5093202"/>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4998752" y="5093202"/>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5037157" y="5093202"/>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5075562" y="5093202"/>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5113967" y="5093202"/>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5152372" y="5093202"/>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4921942" y="5438226"/>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4960347" y="5438226"/>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4998752" y="5438226"/>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5037157" y="5438226"/>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5075562" y="5438226"/>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5113967" y="5438226"/>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5152372" y="5438226"/>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4921942" y="5822277"/>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4960347" y="5822277"/>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4998752" y="5822277"/>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a:off x="5037157" y="5822277"/>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5075562" y="5822277"/>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5113967" y="5822277"/>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5152372" y="5822277"/>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4921942" y="621974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4960347" y="621974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4998752" y="621974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5037157" y="621974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a:off x="5075562" y="621974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5113967" y="621974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a:off x="5152372" y="6219740"/>
            <a:ext cx="0" cy="268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a:off x="4921942" y="4261085"/>
            <a:ext cx="230430" cy="7680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a:off x="4909532" y="4606109"/>
            <a:ext cx="242840" cy="115836"/>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H="1">
            <a:off x="4921942" y="4990160"/>
            <a:ext cx="230430" cy="103042"/>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a:off x="4921943" y="5361417"/>
            <a:ext cx="230429" cy="7680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H="1">
            <a:off x="4921943" y="5706441"/>
            <a:ext cx="230429" cy="115836"/>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4921944" y="6090492"/>
            <a:ext cx="230428" cy="129248"/>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136214" y="4965700"/>
            <a:ext cx="364202" cy="523220"/>
          </a:xfrm>
          <a:prstGeom prst="rect">
            <a:avLst/>
          </a:prstGeom>
          <a:noFill/>
        </p:spPr>
        <p:txBody>
          <a:bodyPr wrap="none" rtlCol="0">
            <a:spAutoFit/>
          </a:bodyPr>
          <a:lstStyle/>
          <a:p>
            <a:r>
              <a:rPr lang="en-US" sz="2800" dirty="0" smtClean="0"/>
              <a:t>=</a:t>
            </a:r>
            <a:endParaRPr lang="en-US" sz="2800" dirty="0"/>
          </a:p>
        </p:txBody>
      </p:sp>
      <p:sp>
        <p:nvSpPr>
          <p:cNvPr id="174" name="TextBox 173"/>
          <p:cNvSpPr txBox="1"/>
          <p:nvPr/>
        </p:nvSpPr>
        <p:spPr>
          <a:xfrm>
            <a:off x="4457601" y="4965699"/>
            <a:ext cx="364202" cy="523220"/>
          </a:xfrm>
          <a:prstGeom prst="rect">
            <a:avLst/>
          </a:prstGeom>
          <a:noFill/>
        </p:spPr>
        <p:txBody>
          <a:bodyPr wrap="none" rtlCol="0">
            <a:spAutoFit/>
          </a:bodyPr>
          <a:lstStyle/>
          <a:p>
            <a:r>
              <a:rPr lang="en-US" sz="2800" dirty="0" smtClean="0"/>
              <a:t>*</a:t>
            </a:r>
            <a:endParaRPr lang="en-US" sz="2800" dirty="0"/>
          </a:p>
        </p:txBody>
      </p:sp>
      <p:grpSp>
        <p:nvGrpSpPr>
          <p:cNvPr id="175" name="Group 174"/>
          <p:cNvGrpSpPr/>
          <p:nvPr/>
        </p:nvGrpSpPr>
        <p:grpSpPr>
          <a:xfrm rot="16200000" flipH="1">
            <a:off x="1780281" y="4047518"/>
            <a:ext cx="2457920" cy="2395335"/>
            <a:chOff x="1835485" y="1588602"/>
            <a:chExt cx="2457920" cy="2236417"/>
          </a:xfrm>
        </p:grpSpPr>
        <p:cxnSp>
          <p:nvCxnSpPr>
            <p:cNvPr id="176" name="Straight Arrow Connector 175"/>
            <p:cNvCxnSpPr/>
            <p:nvPr/>
          </p:nvCxnSpPr>
          <p:spPr>
            <a:xfrm rot="16200000">
              <a:off x="3074205" y="369402"/>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rot="16200000">
              <a:off x="3064445" y="733940"/>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rot="16200000">
              <a:off x="3064445" y="1131619"/>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rot="16200000">
              <a:off x="3054685" y="1496157"/>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rot="16200000">
              <a:off x="3064445" y="1843601"/>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rot="16200000">
              <a:off x="3054685" y="2208139"/>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rot="16200000">
              <a:off x="3054685" y="2605818"/>
              <a:ext cx="0" cy="2438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1855005" y="1588602"/>
              <a:ext cx="2428640" cy="345024"/>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1855005" y="1953139"/>
              <a:ext cx="2418880" cy="397680"/>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1845245" y="2350819"/>
              <a:ext cx="2428640" cy="36453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1855005" y="2715358"/>
              <a:ext cx="2418880" cy="347444"/>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1855005" y="3062802"/>
              <a:ext cx="2418880" cy="364537"/>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a:off x="1835485" y="3427339"/>
              <a:ext cx="2438400" cy="397680"/>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3765495" y="2507280"/>
            <a:ext cx="1298432" cy="646331"/>
          </a:xfrm>
          <a:prstGeom prst="rect">
            <a:avLst/>
          </a:prstGeom>
          <a:noFill/>
        </p:spPr>
        <p:txBody>
          <a:bodyPr wrap="none" rtlCol="0">
            <a:spAutoFit/>
          </a:bodyPr>
          <a:lstStyle/>
          <a:p>
            <a:pPr algn="ctr"/>
            <a:r>
              <a:rPr lang="en-US" dirty="0" smtClean="0"/>
              <a:t>interchange</a:t>
            </a:r>
          </a:p>
          <a:p>
            <a:pPr algn="ctr"/>
            <a:r>
              <a:rPr lang="en-US" dirty="0" smtClean="0"/>
              <a:t>for-loops</a:t>
            </a:r>
            <a:endParaRPr lang="en-US" dirty="0"/>
          </a:p>
        </p:txBody>
      </p:sp>
      <p:sp>
        <p:nvSpPr>
          <p:cNvPr id="7" name="TextBox 6"/>
          <p:cNvSpPr txBox="1"/>
          <p:nvPr/>
        </p:nvSpPr>
        <p:spPr>
          <a:xfrm>
            <a:off x="1394785" y="1402981"/>
            <a:ext cx="1306127" cy="369332"/>
          </a:xfrm>
          <a:prstGeom prst="rect">
            <a:avLst/>
          </a:prstGeom>
          <a:noFill/>
        </p:spPr>
        <p:txBody>
          <a:bodyPr wrap="none" rtlCol="0">
            <a:spAutoFit/>
          </a:bodyPr>
          <a:lstStyle/>
          <a:p>
            <a:r>
              <a:rPr lang="en-US" b="1" dirty="0" smtClean="0">
                <a:solidFill>
                  <a:srgbClr val="002060"/>
                </a:solidFill>
              </a:rPr>
              <a:t>algorithm A</a:t>
            </a:r>
            <a:endParaRPr lang="en-US" b="1" dirty="0">
              <a:solidFill>
                <a:srgbClr val="002060"/>
              </a:solidFill>
            </a:endParaRPr>
          </a:p>
        </p:txBody>
      </p:sp>
      <p:sp>
        <p:nvSpPr>
          <p:cNvPr id="189" name="TextBox 188"/>
          <p:cNvSpPr txBox="1"/>
          <p:nvPr/>
        </p:nvSpPr>
        <p:spPr>
          <a:xfrm>
            <a:off x="6628872" y="1402981"/>
            <a:ext cx="1296509" cy="369332"/>
          </a:xfrm>
          <a:prstGeom prst="rect">
            <a:avLst/>
          </a:prstGeom>
          <a:noFill/>
        </p:spPr>
        <p:txBody>
          <a:bodyPr wrap="none" rtlCol="0">
            <a:spAutoFit/>
          </a:bodyPr>
          <a:lstStyle/>
          <a:p>
            <a:r>
              <a:rPr lang="en-US" b="1" dirty="0" smtClean="0">
                <a:solidFill>
                  <a:srgbClr val="002060"/>
                </a:solidFill>
              </a:rPr>
              <a:t>algorithm B</a:t>
            </a:r>
            <a:endParaRPr lang="en-US" b="1" dirty="0">
              <a:solidFill>
                <a:srgbClr val="002060"/>
              </a:solidFill>
            </a:endParaRPr>
          </a:p>
        </p:txBody>
      </p:sp>
    </p:spTree>
    <p:extLst>
      <p:ext uri="{BB962C8B-B14F-4D97-AF65-F5344CB8AC3E}">
        <p14:creationId xmlns:p14="http://schemas.microsoft.com/office/powerpoint/2010/main" val="47252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4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4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5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5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5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5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5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5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5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6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6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6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6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6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6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6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6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6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6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7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7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7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7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7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7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0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p:bldP spid="102" grpId="0"/>
      <p:bldP spid="103" grpId="0"/>
      <p:bldP spid="104" grpId="0"/>
      <p:bldP spid="3" grpId="0" animBg="1"/>
      <p:bldP spid="106" grpId="0" animBg="1"/>
      <p:bldP spid="173" grpId="0"/>
      <p:bldP spid="174" grpId="0"/>
      <p:bldP spid="6" grpId="0"/>
      <p:bldP spid="18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152400"/>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mj-lt"/>
                <a:ea typeface="+mj-ea"/>
                <a:cs typeface="+mj-cs"/>
              </a:defRPr>
            </a:lvl1pPr>
          </a:lstStyle>
          <a:p>
            <a:r>
              <a:rPr lang="en-US" dirty="0" smtClean="0"/>
              <a:t>Matrix-vector multiplication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87964952"/>
              </p:ext>
            </p:extLst>
          </p:nvPr>
        </p:nvGraphicFramePr>
        <p:xfrm>
          <a:off x="1261197" y="2661315"/>
          <a:ext cx="6621605" cy="1651000"/>
        </p:xfrm>
        <a:graphic>
          <a:graphicData uri="http://schemas.openxmlformats.org/drawingml/2006/table">
            <a:tbl>
              <a:tblPr firstRow="1" bandRow="1">
                <a:tableStyleId>{5C22544A-7EE6-4342-B048-85BDC9FD1C3A}</a:tableStyleId>
              </a:tblPr>
              <a:tblGrid>
                <a:gridCol w="2404273"/>
                <a:gridCol w="2246616"/>
                <a:gridCol w="1970716"/>
              </a:tblGrid>
              <a:tr h="370840">
                <a:tc>
                  <a:txBody>
                    <a:bodyPr/>
                    <a:lstStyle/>
                    <a:p>
                      <a:pPr algn="ctr"/>
                      <a:endParaRPr lang="en-US" dirty="0"/>
                    </a:p>
                  </a:txBody>
                  <a:tcPr/>
                </a:tc>
                <a:tc>
                  <a:txBody>
                    <a:bodyPr/>
                    <a:lstStyle/>
                    <a:p>
                      <a:pPr algn="ctr"/>
                      <a:r>
                        <a:rPr lang="en-US" dirty="0" smtClean="0"/>
                        <a:t>row-major</a:t>
                      </a:r>
                      <a:endParaRPr lang="en-US" dirty="0"/>
                    </a:p>
                  </a:txBody>
                  <a:tcPr/>
                </a:tc>
                <a:tc>
                  <a:txBody>
                    <a:bodyPr/>
                    <a:lstStyle/>
                    <a:p>
                      <a:pPr algn="ctr"/>
                      <a:r>
                        <a:rPr lang="en-US" dirty="0" smtClean="0"/>
                        <a:t>column-major</a:t>
                      </a:r>
                      <a:endParaRPr lang="en-US" dirty="0"/>
                    </a:p>
                  </a:txBody>
                  <a:tcPr/>
                </a:tc>
              </a:tr>
              <a:tr h="370840">
                <a:tc>
                  <a:txBody>
                    <a:bodyPr/>
                    <a:lstStyle/>
                    <a:p>
                      <a:pPr algn="ctr"/>
                      <a:r>
                        <a:rPr lang="en-US" dirty="0" smtClean="0"/>
                        <a:t>algorithm</a:t>
                      </a:r>
                      <a:r>
                        <a:rPr lang="en-US" baseline="0" dirty="0" smtClean="0"/>
                        <a:t> A</a:t>
                      </a:r>
                    </a:p>
                    <a:p>
                      <a:pPr algn="ctr"/>
                      <a:r>
                        <a:rPr lang="en-US" baseline="0" dirty="0" smtClean="0"/>
                        <a:t> (row by row)</a:t>
                      </a:r>
                      <a:endParaRPr lang="en-US" dirty="0"/>
                    </a:p>
                  </a:txBody>
                  <a:tcPr/>
                </a:tc>
                <a:tc>
                  <a:txBody>
                    <a:bodyPr/>
                    <a:lstStyle/>
                    <a:p>
                      <a:pPr algn="ctr"/>
                      <a:r>
                        <a:rPr lang="en-US" b="1" dirty="0" smtClean="0"/>
                        <a:t>linear</a:t>
                      </a:r>
                      <a:endParaRPr lang="en-US" b="1" dirty="0"/>
                    </a:p>
                  </a:txBody>
                  <a:tcPr anchor="ctr"/>
                </a:tc>
                <a:tc>
                  <a:txBody>
                    <a:bodyPr/>
                    <a:lstStyle/>
                    <a:p>
                      <a:pPr algn="ctr"/>
                      <a:r>
                        <a:rPr lang="en-US" b="1" dirty="0" smtClean="0"/>
                        <a:t>strided-m</a:t>
                      </a:r>
                      <a:endParaRPr lang="en-US" b="1" dirty="0"/>
                    </a:p>
                  </a:txBody>
                  <a:tcPr anchor="ctr"/>
                </a:tc>
              </a:tr>
              <a:tr h="370840">
                <a:tc>
                  <a:txBody>
                    <a:bodyPr/>
                    <a:lstStyle/>
                    <a:p>
                      <a:pPr algn="ctr"/>
                      <a:r>
                        <a:rPr lang="en-US" dirty="0" smtClean="0"/>
                        <a:t>algorithm B</a:t>
                      </a:r>
                    </a:p>
                    <a:p>
                      <a:pPr algn="ctr"/>
                      <a:r>
                        <a:rPr lang="en-US" dirty="0" smtClean="0"/>
                        <a:t> (column</a:t>
                      </a:r>
                      <a:r>
                        <a:rPr lang="en-US" baseline="0" dirty="0" smtClean="0"/>
                        <a:t> by column)</a:t>
                      </a:r>
                      <a:endParaRPr lang="en-US" dirty="0"/>
                    </a:p>
                  </a:txBody>
                  <a:tcPr/>
                </a:tc>
                <a:tc>
                  <a:txBody>
                    <a:bodyPr/>
                    <a:lstStyle/>
                    <a:p>
                      <a:pPr algn="ctr"/>
                      <a:r>
                        <a:rPr lang="en-US" b="1" dirty="0" smtClean="0"/>
                        <a:t>strided-n</a:t>
                      </a:r>
                      <a:endParaRPr lang="en-US" b="1" dirty="0"/>
                    </a:p>
                  </a:txBody>
                  <a:tcPr anchor="ctr"/>
                </a:tc>
                <a:tc>
                  <a:txBody>
                    <a:bodyPr/>
                    <a:lstStyle/>
                    <a:p>
                      <a:pPr algn="ctr"/>
                      <a:r>
                        <a:rPr lang="en-US" b="1" dirty="0" smtClean="0"/>
                        <a:t>linear</a:t>
                      </a:r>
                      <a:endParaRPr lang="en-US" b="1" dirty="0"/>
                    </a:p>
                  </a:txBody>
                  <a:tcPr anchor="ctr"/>
                </a:tc>
              </a:tr>
            </a:tbl>
          </a:graphicData>
        </a:graphic>
      </p:graphicFrame>
      <p:sp>
        <p:nvSpPr>
          <p:cNvPr id="5" name="TextBox 4"/>
          <p:cNvSpPr txBox="1"/>
          <p:nvPr/>
        </p:nvSpPr>
        <p:spPr>
          <a:xfrm>
            <a:off x="1093835" y="1454285"/>
            <a:ext cx="1404295" cy="461665"/>
          </a:xfrm>
          <a:prstGeom prst="rect">
            <a:avLst/>
          </a:prstGeom>
          <a:noFill/>
        </p:spPr>
        <p:txBody>
          <a:bodyPr wrap="none" rtlCol="0">
            <a:spAutoFit/>
          </a:bodyPr>
          <a:lstStyle/>
          <a:p>
            <a:r>
              <a:rPr lang="en-US" sz="2400" b="1" dirty="0" smtClean="0">
                <a:solidFill>
                  <a:srgbClr val="FF0000"/>
                </a:solidFill>
              </a:rPr>
              <a:t>Summary</a:t>
            </a:r>
            <a:endParaRPr lang="en-US" sz="2400" b="1" dirty="0">
              <a:solidFill>
                <a:srgbClr val="FF0000"/>
              </a:solidFill>
            </a:endParaRPr>
          </a:p>
        </p:txBody>
      </p:sp>
      <p:sp>
        <p:nvSpPr>
          <p:cNvPr id="7" name="TextBox 6"/>
          <p:cNvSpPr txBox="1"/>
          <p:nvPr/>
        </p:nvSpPr>
        <p:spPr>
          <a:xfrm>
            <a:off x="3650280" y="2226168"/>
            <a:ext cx="4232522" cy="400110"/>
          </a:xfrm>
          <a:prstGeom prst="rect">
            <a:avLst/>
          </a:prstGeom>
          <a:solidFill>
            <a:schemeClr val="accent1"/>
          </a:solidFill>
        </p:spPr>
        <p:txBody>
          <a:bodyPr wrap="square" rtlCol="0">
            <a:spAutoFit/>
          </a:bodyPr>
          <a:lstStyle/>
          <a:p>
            <a:pPr algn="ctr"/>
            <a:r>
              <a:rPr lang="en-US" sz="2000" b="1" dirty="0" smtClean="0">
                <a:solidFill>
                  <a:schemeClr val="bg1"/>
                </a:solidFill>
              </a:rPr>
              <a:t>matrix storage order</a:t>
            </a:r>
            <a:endParaRPr lang="en-US" sz="2000" b="1" dirty="0">
              <a:solidFill>
                <a:schemeClr val="bg1"/>
              </a:solidFill>
            </a:endParaRPr>
          </a:p>
        </p:txBody>
      </p:sp>
    </p:spTree>
    <p:extLst>
      <p:ext uri="{BB962C8B-B14F-4D97-AF65-F5344CB8AC3E}">
        <p14:creationId xmlns:p14="http://schemas.microsoft.com/office/powerpoint/2010/main" val="5881031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152400"/>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mj-lt"/>
                <a:ea typeface="+mj-ea"/>
                <a:cs typeface="+mj-cs"/>
              </a:defRPr>
            </a:lvl1pPr>
          </a:lstStyle>
          <a:p>
            <a:r>
              <a:rPr lang="en-US" dirty="0" smtClean="0"/>
              <a:t>Matrix-vector multiplication</a:t>
            </a:r>
            <a:endParaRPr lang="en-US" dirty="0"/>
          </a:p>
        </p:txBody>
      </p:sp>
      <p:sp>
        <p:nvSpPr>
          <p:cNvPr id="215" name="TextBox 214"/>
          <p:cNvSpPr txBox="1"/>
          <p:nvPr/>
        </p:nvSpPr>
        <p:spPr>
          <a:xfrm>
            <a:off x="2690155" y="1363789"/>
            <a:ext cx="4614675" cy="2062103"/>
          </a:xfrm>
          <a:prstGeom prst="rect">
            <a:avLst/>
          </a:prstGeom>
          <a:solidFill>
            <a:schemeClr val="bg1">
              <a:lumMod val="85000"/>
            </a:schemeClr>
          </a:solidFill>
          <a:ln w="19050">
            <a:solidFill>
              <a:schemeClr val="tx1"/>
            </a:solidFill>
          </a:ln>
        </p:spPr>
        <p:txBody>
          <a:bodyPr wrap="square" rtlCol="0">
            <a:spAutoFit/>
          </a:bodyPr>
          <a:lstStyle/>
          <a:p>
            <a:r>
              <a:rPr lang="en-US" sz="1600" dirty="0">
                <a:solidFill>
                  <a:schemeClr val="tx2">
                    <a:lumMod val="75000"/>
                  </a:schemeClr>
                </a:solidFill>
                <a:latin typeface="Courier New" pitchFamily="49" charset="0"/>
                <a:cs typeface="Courier New" pitchFamily="49" charset="0"/>
              </a:rPr>
              <a:t>double </a:t>
            </a:r>
            <a:r>
              <a:rPr lang="en-US" sz="1600" dirty="0">
                <a:latin typeface="Courier New" pitchFamily="49" charset="0"/>
                <a:cs typeface="Courier New" pitchFamily="49" charset="0"/>
              </a:rPr>
              <a:t>*A = </a:t>
            </a:r>
            <a:r>
              <a:rPr lang="en-US" sz="1600" b="1" dirty="0">
                <a:latin typeface="Courier New" pitchFamily="49" charset="0"/>
                <a:cs typeface="Courier New" pitchFamily="49" charset="0"/>
              </a:rPr>
              <a:t>new</a:t>
            </a:r>
            <a:r>
              <a:rPr lang="en-US" sz="1600" dirty="0">
                <a:latin typeface="Courier New" pitchFamily="49" charset="0"/>
                <a:cs typeface="Courier New" pitchFamily="49" charset="0"/>
              </a:rPr>
              <a:t> </a:t>
            </a:r>
            <a:r>
              <a:rPr lang="en-US" sz="1600" dirty="0">
                <a:solidFill>
                  <a:schemeClr val="tx2">
                    <a:lumMod val="75000"/>
                  </a:schemeClr>
                </a:solidFill>
                <a:latin typeface="Courier New" pitchFamily="49" charset="0"/>
                <a:cs typeface="Courier New" pitchFamily="49" charset="0"/>
              </a:rPr>
              <a:t>double</a:t>
            </a:r>
            <a:r>
              <a:rPr lang="en-US" sz="1600" dirty="0">
                <a:latin typeface="Courier New" pitchFamily="49" charset="0"/>
                <a:cs typeface="Courier New" pitchFamily="49" charset="0"/>
              </a:rPr>
              <a:t>[m*n];</a:t>
            </a:r>
          </a:p>
          <a:p>
            <a:r>
              <a:rPr lang="en-US" sz="1600" dirty="0" smtClean="0">
                <a:solidFill>
                  <a:schemeClr val="tx2">
                    <a:lumMod val="75000"/>
                  </a:schemeClr>
                </a:solidFill>
                <a:latin typeface="Courier New" pitchFamily="49" charset="0"/>
                <a:cs typeface="Courier New" pitchFamily="49" charset="0"/>
              </a:rPr>
              <a:t>double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*x = </a:t>
            </a:r>
            <a:r>
              <a:rPr lang="en-US" sz="1600" b="1" dirty="0">
                <a:latin typeface="Courier New" pitchFamily="49" charset="0"/>
                <a:cs typeface="Courier New" pitchFamily="49" charset="0"/>
              </a:rPr>
              <a:t>new</a:t>
            </a:r>
            <a:r>
              <a:rPr lang="en-US" sz="1600" dirty="0">
                <a:latin typeface="Courier New" pitchFamily="49" charset="0"/>
                <a:cs typeface="Courier New" pitchFamily="49" charset="0"/>
              </a:rPr>
              <a:t> </a:t>
            </a:r>
            <a:r>
              <a:rPr lang="en-US" sz="1600" dirty="0" smtClean="0">
                <a:solidFill>
                  <a:schemeClr val="tx2">
                    <a:lumMod val="75000"/>
                  </a:schemeClr>
                </a:solidFill>
                <a:latin typeface="Courier New" pitchFamily="49" charset="0"/>
                <a:cs typeface="Courier New" pitchFamily="49" charset="0"/>
              </a:rPr>
              <a:t>double</a:t>
            </a:r>
            <a:r>
              <a:rPr lang="en-US" sz="1600" dirty="0" smtClean="0">
                <a:latin typeface="Courier New" pitchFamily="49" charset="0"/>
                <a:cs typeface="Courier New" pitchFamily="49" charset="0"/>
              </a:rPr>
              <a:t>[n];</a:t>
            </a:r>
            <a:endParaRPr lang="en-US" sz="1600" dirty="0">
              <a:latin typeface="Courier New" pitchFamily="49" charset="0"/>
              <a:cs typeface="Courier New" pitchFamily="49" charset="0"/>
            </a:endParaRPr>
          </a:p>
          <a:p>
            <a:r>
              <a:rPr lang="en-US" sz="1600" dirty="0" smtClean="0">
                <a:solidFill>
                  <a:schemeClr val="tx2">
                    <a:lumMod val="75000"/>
                  </a:schemeClr>
                </a:solidFill>
                <a:latin typeface="Courier New" pitchFamily="49" charset="0"/>
                <a:cs typeface="Courier New" pitchFamily="49" charset="0"/>
              </a:rPr>
              <a:t>double</a:t>
            </a:r>
            <a:r>
              <a:rPr lang="en-US" sz="1600" dirty="0" smtClean="0">
                <a:latin typeface="Courier New" pitchFamily="49" charset="0"/>
                <a:cs typeface="Courier New" pitchFamily="49" charset="0"/>
              </a:rPr>
              <a:t> *y = </a:t>
            </a:r>
            <a:r>
              <a:rPr lang="en-US" sz="1600" b="1" dirty="0" smtClean="0">
                <a:latin typeface="Courier New" pitchFamily="49" charset="0"/>
                <a:cs typeface="Courier New" pitchFamily="49" charset="0"/>
              </a:rPr>
              <a:t>new</a:t>
            </a:r>
            <a:r>
              <a:rPr lang="en-US" sz="1600" dirty="0" smtClean="0">
                <a:latin typeface="Courier New" pitchFamily="49" charset="0"/>
                <a:cs typeface="Courier New" pitchFamily="49" charset="0"/>
              </a:rPr>
              <a:t> </a:t>
            </a:r>
            <a:r>
              <a:rPr lang="en-US" sz="1600" dirty="0" smtClean="0">
                <a:solidFill>
                  <a:schemeClr val="tx2">
                    <a:lumMod val="75000"/>
                  </a:schemeClr>
                </a:solidFill>
                <a:latin typeface="Courier New" pitchFamily="49" charset="0"/>
                <a:cs typeface="Courier New" pitchFamily="49" charset="0"/>
              </a:rPr>
              <a:t>double</a:t>
            </a:r>
            <a:r>
              <a:rPr lang="en-US" sz="1600" dirty="0" smtClean="0">
                <a:latin typeface="Courier New" pitchFamily="49" charset="0"/>
                <a:cs typeface="Courier New" pitchFamily="49" charset="0"/>
              </a:rPr>
              <a:t>[m];</a:t>
            </a:r>
          </a:p>
          <a:p>
            <a:endParaRPr lang="en-US" sz="1600" dirty="0" smtClean="0">
              <a:latin typeface="Courier New" pitchFamily="49" charset="0"/>
              <a:cs typeface="Courier New" pitchFamily="49" charset="0"/>
            </a:endParaRPr>
          </a:p>
          <a:p>
            <a:r>
              <a:rPr lang="en-US" sz="1600" dirty="0" smtClean="0">
                <a:solidFill>
                  <a:schemeClr val="tx1">
                    <a:lumMod val="75000"/>
                    <a:lumOff val="25000"/>
                  </a:schemeClr>
                </a:solidFill>
                <a:latin typeface="Courier New" pitchFamily="49" charset="0"/>
                <a:cs typeface="Courier New" pitchFamily="49" charset="0"/>
              </a:rPr>
              <a:t>// initialize A</a:t>
            </a:r>
          </a:p>
          <a:p>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smtClean="0">
                <a:solidFill>
                  <a:schemeClr val="tx2">
                    <a:lumMod val="75000"/>
                  </a:schemeClr>
                </a:solidFill>
                <a:latin typeface="Courier New" pitchFamily="49" charset="0"/>
                <a:cs typeface="Courier New" pitchFamily="49" charset="0"/>
              </a:rPr>
              <a:t>size_t</a:t>
            </a:r>
            <a:r>
              <a:rPr lang="en-US" sz="1600" dirty="0" smtClean="0">
                <a:latin typeface="Courier New" pitchFamily="49" charset="0"/>
                <a:cs typeface="Courier New" pitchFamily="49" charset="0"/>
              </a:rPr>
              <a:t> j = 0; j &lt; n; j++)</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smtClean="0">
                <a:solidFill>
                  <a:schemeClr val="tx2">
                    <a:lumMod val="75000"/>
                  </a:schemeClr>
                </a:solidFill>
                <a:latin typeface="Courier New" pitchFamily="49" charset="0"/>
                <a:cs typeface="Courier New" pitchFamily="49" charset="0"/>
              </a:rPr>
              <a:t>size_t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0;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&lt; m;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a:t>
            </a:r>
            <a:r>
              <a:rPr lang="en-US" sz="1600" b="1" dirty="0" smtClean="0">
                <a:solidFill>
                  <a:srgbClr val="FF0000"/>
                </a:solidFill>
                <a:latin typeface="Courier New" pitchFamily="49" charset="0"/>
                <a:cs typeface="Courier New" pitchFamily="49" charset="0"/>
              </a:rPr>
              <a:t>j*</a:t>
            </a:r>
            <a:r>
              <a:rPr lang="en-US" sz="1600" b="1" dirty="0" err="1" smtClean="0">
                <a:solidFill>
                  <a:srgbClr val="FF0000"/>
                </a:solidFill>
                <a:latin typeface="Courier New" pitchFamily="49" charset="0"/>
                <a:cs typeface="Courier New" pitchFamily="49" charset="0"/>
              </a:rPr>
              <a:t>m+i</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*j;</a:t>
            </a:r>
            <a:endParaRPr lang="en-US" sz="1600" dirty="0">
              <a:latin typeface="Courier New" pitchFamily="49" charset="0"/>
              <a:cs typeface="Courier New" pitchFamily="49" charset="0"/>
            </a:endParaRPr>
          </a:p>
        </p:txBody>
      </p:sp>
      <p:sp>
        <p:nvSpPr>
          <p:cNvPr id="216" name="TextBox 215"/>
          <p:cNvSpPr txBox="1"/>
          <p:nvPr/>
        </p:nvSpPr>
        <p:spPr>
          <a:xfrm>
            <a:off x="255037" y="1696282"/>
            <a:ext cx="1700337" cy="646331"/>
          </a:xfrm>
          <a:prstGeom prst="rect">
            <a:avLst/>
          </a:prstGeom>
          <a:noFill/>
        </p:spPr>
        <p:txBody>
          <a:bodyPr wrap="none" rtlCol="0">
            <a:spAutoFit/>
          </a:bodyPr>
          <a:lstStyle/>
          <a:p>
            <a:r>
              <a:rPr lang="en-US" b="1" dirty="0" smtClean="0">
                <a:solidFill>
                  <a:srgbClr val="FF0000"/>
                </a:solidFill>
              </a:rPr>
              <a:t>Example in C++:</a:t>
            </a:r>
          </a:p>
          <a:p>
            <a:r>
              <a:rPr lang="en-US" dirty="0" smtClean="0"/>
              <a:t>with A(</a:t>
            </a:r>
            <a:r>
              <a:rPr lang="en-US" dirty="0" err="1" smtClean="0"/>
              <a:t>i,j</a:t>
            </a:r>
            <a:r>
              <a:rPr lang="en-US" dirty="0" smtClean="0"/>
              <a:t>) = </a:t>
            </a:r>
            <a:r>
              <a:rPr lang="en-US" dirty="0" err="1" smtClean="0"/>
              <a:t>i</a:t>
            </a:r>
            <a:r>
              <a:rPr lang="en-US" dirty="0" smtClean="0"/>
              <a:t>*j</a:t>
            </a:r>
            <a:endParaRPr lang="en-US" dirty="0"/>
          </a:p>
        </p:txBody>
      </p:sp>
      <p:sp>
        <p:nvSpPr>
          <p:cNvPr id="9" name="TextBox 8"/>
          <p:cNvSpPr txBox="1"/>
          <p:nvPr/>
        </p:nvSpPr>
        <p:spPr>
          <a:xfrm>
            <a:off x="192710" y="4339873"/>
            <a:ext cx="4339765" cy="1815882"/>
          </a:xfrm>
          <a:prstGeom prst="rect">
            <a:avLst/>
          </a:prstGeom>
          <a:solidFill>
            <a:schemeClr val="bg1">
              <a:lumMod val="85000"/>
            </a:schemeClr>
          </a:solidFill>
          <a:ln w="19050">
            <a:solidFill>
              <a:schemeClr val="tx1"/>
            </a:solidFill>
          </a:ln>
        </p:spPr>
        <p:txBody>
          <a:bodyPr wrap="square" rtlCol="0">
            <a:spAutoFit/>
          </a:bodyPr>
          <a:lstStyle/>
          <a:p>
            <a:r>
              <a:rPr lang="en-US" sz="1600" dirty="0">
                <a:solidFill>
                  <a:schemeClr val="tx1">
                    <a:lumMod val="75000"/>
                    <a:lumOff val="25000"/>
                  </a:schemeClr>
                </a:solidFill>
                <a:latin typeface="Courier New" pitchFamily="49" charset="0"/>
                <a:cs typeface="Courier New" pitchFamily="49" charset="0"/>
              </a:rPr>
              <a:t>// </a:t>
            </a:r>
            <a:r>
              <a:rPr lang="en-US" sz="1600" dirty="0" smtClean="0">
                <a:solidFill>
                  <a:schemeClr val="tx1">
                    <a:lumMod val="75000"/>
                    <a:lumOff val="25000"/>
                  </a:schemeClr>
                </a:solidFill>
                <a:latin typeface="Courier New" pitchFamily="49" charset="0"/>
                <a:cs typeface="Courier New" pitchFamily="49" charset="0"/>
              </a:rPr>
              <a:t>matrix-vector product</a:t>
            </a:r>
            <a:endParaRPr lang="en-US" sz="1600" dirty="0">
              <a:solidFill>
                <a:schemeClr val="tx1">
                  <a:lumMod val="75000"/>
                  <a:lumOff val="25000"/>
                </a:schemeClr>
              </a:solidFill>
              <a:latin typeface="Courier New" pitchFamily="49" charset="0"/>
              <a:cs typeface="Courier New" pitchFamily="49" charset="0"/>
            </a:endParaRPr>
          </a:p>
          <a:p>
            <a:r>
              <a:rPr lang="en-US" sz="1600" b="1" dirty="0">
                <a:latin typeface="Courier New" pitchFamily="49" charset="0"/>
                <a:cs typeface="Courier New" pitchFamily="49" charset="0"/>
              </a:rPr>
              <a:t>for</a:t>
            </a:r>
            <a:r>
              <a:rPr lang="en-US" sz="1600" dirty="0">
                <a:latin typeface="Courier New" pitchFamily="49" charset="0"/>
                <a:cs typeface="Courier New" pitchFamily="49" charset="0"/>
              </a:rPr>
              <a:t> (</a:t>
            </a:r>
            <a:r>
              <a:rPr lang="en-US" sz="1600" dirty="0">
                <a:solidFill>
                  <a:schemeClr val="tx2">
                    <a:lumMod val="75000"/>
                  </a:schemeClr>
                </a:solidFill>
                <a:latin typeface="Courier New" pitchFamily="49" charset="0"/>
                <a:cs typeface="Courier New" pitchFamily="49" charset="0"/>
              </a:rPr>
              <a:t>size_t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0;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&lt; m; </a:t>
            </a:r>
            <a:r>
              <a:rPr lang="en-US" sz="1600" dirty="0" err="1">
                <a:latin typeface="Courier New" pitchFamily="49" charset="0"/>
                <a:cs typeface="Courier New" pitchFamily="49" charset="0"/>
              </a:rPr>
              <a:t>i</a:t>
            </a:r>
            <a:r>
              <a:rPr lang="en-US" sz="1600" dirty="0" smtClean="0">
                <a:latin typeface="Courier New" pitchFamily="49" charset="0"/>
                <a:cs typeface="Courier New" pitchFamily="49" charset="0"/>
              </a:rPr>
              <a:t>++) {</a:t>
            </a:r>
          </a:p>
          <a:p>
            <a:r>
              <a:rPr lang="en-US" sz="1600" dirty="0">
                <a:solidFill>
                  <a:schemeClr val="tx2">
                    <a:lumMod val="75000"/>
                  </a:schemeClr>
                </a:solidFill>
                <a:latin typeface="Courier New" pitchFamily="49" charset="0"/>
                <a:cs typeface="Courier New" pitchFamily="49" charset="0"/>
              </a:rPr>
              <a:t> </a:t>
            </a:r>
            <a:r>
              <a:rPr lang="en-US" sz="1600" dirty="0" smtClean="0">
                <a:solidFill>
                  <a:schemeClr val="tx2">
                    <a:lumMod val="75000"/>
                  </a:schemeClr>
                </a:solidFill>
                <a:latin typeface="Courier New" pitchFamily="49" charset="0"/>
                <a:cs typeface="Courier New" pitchFamily="49" charset="0"/>
              </a:rPr>
              <a:t>   double</a:t>
            </a:r>
            <a:r>
              <a:rPr lang="en-US" sz="1600" b="1" dirty="0" smtClean="0">
                <a:latin typeface="Courier New" pitchFamily="49" charset="0"/>
                <a:cs typeface="Courier New" pitchFamily="49" charset="0"/>
              </a:rPr>
              <a:t> </a:t>
            </a:r>
            <a:r>
              <a:rPr lang="en-US" sz="1600" dirty="0" smtClean="0">
                <a:latin typeface="Courier New" pitchFamily="49" charset="0"/>
                <a:cs typeface="Courier New" pitchFamily="49" charset="0"/>
              </a:rPr>
              <a:t>temp = 0;</a:t>
            </a:r>
          </a:p>
          <a:p>
            <a:r>
              <a:rPr lang="en-US" sz="1600" b="1" dirty="0" smtClean="0">
                <a:latin typeface="Courier New" pitchFamily="49" charset="0"/>
                <a:cs typeface="Courier New" pitchFamily="49" charset="0"/>
              </a:rPr>
              <a:t>    for</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t>
            </a:r>
            <a:r>
              <a:rPr lang="en-US" sz="1600" dirty="0">
                <a:solidFill>
                  <a:schemeClr val="tx2">
                    <a:lumMod val="75000"/>
                  </a:schemeClr>
                </a:solidFill>
                <a:latin typeface="Courier New" pitchFamily="49" charset="0"/>
                <a:cs typeface="Courier New" pitchFamily="49" charset="0"/>
              </a:rPr>
              <a:t>size_t</a:t>
            </a:r>
            <a:r>
              <a:rPr lang="en-US" sz="1600" dirty="0">
                <a:latin typeface="Courier New" pitchFamily="49" charset="0"/>
                <a:cs typeface="Courier New" pitchFamily="49" charset="0"/>
              </a:rPr>
              <a:t> j = 0; j &lt; n; j</a:t>
            </a:r>
            <a:r>
              <a:rPr lang="en-US" sz="1600" dirty="0" smtClean="0">
                <a:latin typeface="Courier New" pitchFamily="49" charset="0"/>
                <a:cs typeface="Courier New" pitchFamily="49" charset="0"/>
              </a:rPr>
              <a:t>++)</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dirty="0" smtClean="0">
                <a:latin typeface="Courier New" pitchFamily="49" charset="0"/>
                <a:cs typeface="Courier New" pitchFamily="49" charset="0"/>
              </a:rPr>
              <a:t>temp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a:t>
            </a:r>
            <a:r>
              <a:rPr lang="en-US" sz="1600" b="1" dirty="0" smtClean="0">
                <a:solidFill>
                  <a:srgbClr val="FF0000"/>
                </a:solidFill>
                <a:latin typeface="Courier New" pitchFamily="49" charset="0"/>
                <a:cs typeface="Courier New" pitchFamily="49" charset="0"/>
              </a:rPr>
              <a:t>j*</a:t>
            </a:r>
            <a:r>
              <a:rPr lang="en-US" sz="1600" b="1" dirty="0" err="1" smtClean="0">
                <a:solidFill>
                  <a:srgbClr val="FF0000"/>
                </a:solidFill>
                <a:latin typeface="Courier New" pitchFamily="49" charset="0"/>
                <a:cs typeface="Courier New" pitchFamily="49" charset="0"/>
              </a:rPr>
              <a:t>m+i</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x[j];</a:t>
            </a:r>
          </a:p>
          <a:p>
            <a:r>
              <a:rPr lang="en-US" sz="1600" dirty="0" smtClean="0">
                <a:latin typeface="Courier New" pitchFamily="49" charset="0"/>
                <a:cs typeface="Courier New" pitchFamily="49" charset="0"/>
              </a:rPr>
              <a:t>    y[</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temp;</a:t>
            </a:r>
          </a:p>
          <a:p>
            <a:r>
              <a:rPr lang="en-US" sz="1600" dirty="0">
                <a:solidFill>
                  <a:schemeClr val="tx1">
                    <a:lumMod val="75000"/>
                    <a:lumOff val="25000"/>
                  </a:schemeClr>
                </a:solidFill>
                <a:latin typeface="Courier New" pitchFamily="49" charset="0"/>
                <a:cs typeface="Courier New" pitchFamily="49" charset="0"/>
              </a:rPr>
              <a:t>}</a:t>
            </a:r>
            <a:endParaRPr lang="en-US" sz="1600" dirty="0" smtClean="0">
              <a:solidFill>
                <a:schemeClr val="tx1">
                  <a:lumMod val="75000"/>
                  <a:lumOff val="25000"/>
                </a:schemeClr>
              </a:solidFill>
              <a:latin typeface="Courier New" pitchFamily="49" charset="0"/>
              <a:cs typeface="Courier New" pitchFamily="49" charset="0"/>
            </a:endParaRPr>
          </a:p>
        </p:txBody>
      </p:sp>
      <p:sp>
        <p:nvSpPr>
          <p:cNvPr id="10" name="TextBox 9"/>
          <p:cNvSpPr txBox="1"/>
          <p:nvPr/>
        </p:nvSpPr>
        <p:spPr>
          <a:xfrm>
            <a:off x="4672218" y="4339873"/>
            <a:ext cx="4339765" cy="1323439"/>
          </a:xfrm>
          <a:prstGeom prst="rect">
            <a:avLst/>
          </a:prstGeom>
          <a:solidFill>
            <a:schemeClr val="bg1">
              <a:lumMod val="85000"/>
            </a:schemeClr>
          </a:solidFill>
          <a:ln w="19050">
            <a:solidFill>
              <a:schemeClr val="tx1"/>
            </a:solidFill>
          </a:ln>
        </p:spPr>
        <p:txBody>
          <a:bodyPr wrap="square" rtlCol="0">
            <a:spAutoFit/>
          </a:bodyPr>
          <a:lstStyle/>
          <a:p>
            <a:r>
              <a:rPr lang="en-US" sz="1600" dirty="0">
                <a:solidFill>
                  <a:schemeClr val="tx1">
                    <a:lumMod val="75000"/>
                    <a:lumOff val="25000"/>
                  </a:schemeClr>
                </a:solidFill>
                <a:latin typeface="Courier New" pitchFamily="49" charset="0"/>
                <a:cs typeface="Courier New" pitchFamily="49" charset="0"/>
              </a:rPr>
              <a:t>// </a:t>
            </a:r>
            <a:r>
              <a:rPr lang="en-US" sz="1600" dirty="0" smtClean="0">
                <a:solidFill>
                  <a:schemeClr val="tx1">
                    <a:lumMod val="75000"/>
                    <a:lumOff val="25000"/>
                  </a:schemeClr>
                </a:solidFill>
                <a:latin typeface="Courier New" pitchFamily="49" charset="0"/>
                <a:cs typeface="Courier New" pitchFamily="49" charset="0"/>
              </a:rPr>
              <a:t>matrix-vector product</a:t>
            </a:r>
            <a:endParaRPr lang="en-US" sz="1600" dirty="0">
              <a:solidFill>
                <a:schemeClr val="tx1">
                  <a:lumMod val="75000"/>
                  <a:lumOff val="25000"/>
                </a:schemeClr>
              </a:solidFill>
              <a:latin typeface="Courier New" pitchFamily="49" charset="0"/>
              <a:cs typeface="Courier New" pitchFamily="49" charset="0"/>
            </a:endParaRPr>
          </a:p>
          <a:p>
            <a:r>
              <a:rPr lang="en-US" sz="1600" dirty="0" err="1">
                <a:latin typeface="Courier New" pitchFamily="49" charset="0"/>
                <a:cs typeface="Courier New" pitchFamily="49" charset="0"/>
              </a:rPr>
              <a:t>memset</a:t>
            </a:r>
            <a:r>
              <a:rPr lang="en-US" sz="1600" dirty="0">
                <a:latin typeface="Courier New" pitchFamily="49" charset="0"/>
                <a:cs typeface="Courier New" pitchFamily="49" charset="0"/>
              </a:rPr>
              <a:t>(y, 0, m * </a:t>
            </a:r>
            <a:r>
              <a:rPr lang="en-US" sz="1600" b="1" dirty="0" err="1">
                <a:latin typeface="Courier New" pitchFamily="49" charset="0"/>
                <a:cs typeface="Courier New" pitchFamily="49" charset="0"/>
              </a:rPr>
              <a:t>sizeof</a:t>
            </a:r>
            <a:r>
              <a:rPr lang="en-US" sz="1600" dirty="0">
                <a:latin typeface="Courier New" pitchFamily="49" charset="0"/>
                <a:cs typeface="Courier New" pitchFamily="49" charset="0"/>
              </a:rPr>
              <a:t>(</a:t>
            </a:r>
            <a:r>
              <a:rPr lang="en-US" sz="1600" dirty="0">
                <a:solidFill>
                  <a:schemeClr val="tx2">
                    <a:lumMod val="75000"/>
                  </a:schemeClr>
                </a:solidFill>
                <a:latin typeface="Courier New" pitchFamily="49" charset="0"/>
                <a:cs typeface="Courier New" pitchFamily="49" charset="0"/>
              </a:rPr>
              <a:t>double</a:t>
            </a:r>
            <a:r>
              <a:rPr lang="en-US" sz="1600" dirty="0">
                <a:latin typeface="Courier New" pitchFamily="49" charset="0"/>
                <a:cs typeface="Courier New" pitchFamily="49" charset="0"/>
              </a:rPr>
              <a:t>));</a:t>
            </a:r>
          </a:p>
          <a:p>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t>
            </a:r>
            <a:r>
              <a:rPr lang="en-US" sz="1600" dirty="0">
                <a:solidFill>
                  <a:schemeClr val="tx2">
                    <a:lumMod val="75000"/>
                  </a:schemeClr>
                </a:solidFill>
                <a:latin typeface="Courier New" pitchFamily="49" charset="0"/>
                <a:cs typeface="Courier New" pitchFamily="49" charset="0"/>
              </a:rPr>
              <a:t>size_t</a:t>
            </a:r>
            <a:r>
              <a:rPr lang="en-US" sz="1600" dirty="0">
                <a:latin typeface="Courier New" pitchFamily="49" charset="0"/>
                <a:cs typeface="Courier New" pitchFamily="49" charset="0"/>
              </a:rPr>
              <a:t> j = 0; j &lt; n; j</a:t>
            </a:r>
            <a:r>
              <a:rPr lang="en-US" sz="1600" dirty="0" smtClean="0">
                <a:latin typeface="Courier New" pitchFamily="49" charset="0"/>
                <a:cs typeface="Courier New" pitchFamily="49" charset="0"/>
              </a:rPr>
              <a:t>++)</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for</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t>
            </a:r>
            <a:r>
              <a:rPr lang="en-US" sz="1600" dirty="0">
                <a:solidFill>
                  <a:schemeClr val="tx2">
                    <a:lumMod val="75000"/>
                  </a:schemeClr>
                </a:solidFill>
                <a:latin typeface="Courier New" pitchFamily="49" charset="0"/>
                <a:cs typeface="Courier New" pitchFamily="49" charset="0"/>
              </a:rPr>
              <a:t>size_t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0;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&lt; m;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y[</a:t>
            </a:r>
            <a:r>
              <a:rPr lang="en-US" sz="1600" dirty="0" err="1" smtClean="0">
                <a:latin typeface="Courier New" pitchFamily="49" charset="0"/>
                <a:cs typeface="Courier New" pitchFamily="49" charset="0"/>
              </a:rPr>
              <a:t>i</a:t>
            </a:r>
            <a:r>
              <a:rPr lang="en-US" sz="1600" dirty="0">
                <a:latin typeface="Courier New" pitchFamily="49" charset="0"/>
                <a:cs typeface="Courier New" pitchFamily="49" charset="0"/>
              </a:rPr>
              <a:t>] += A[</a:t>
            </a:r>
            <a:r>
              <a:rPr lang="en-US" sz="1600" b="1" dirty="0">
                <a:solidFill>
                  <a:srgbClr val="FF0000"/>
                </a:solidFill>
                <a:latin typeface="Courier New" pitchFamily="49" charset="0"/>
                <a:cs typeface="Courier New" pitchFamily="49" charset="0"/>
              </a:rPr>
              <a:t>j*</a:t>
            </a:r>
            <a:r>
              <a:rPr lang="en-US" sz="1600" b="1" dirty="0" err="1">
                <a:solidFill>
                  <a:srgbClr val="FF0000"/>
                </a:solidFill>
                <a:latin typeface="Courier New" pitchFamily="49" charset="0"/>
                <a:cs typeface="Courier New" pitchFamily="49" charset="0"/>
              </a:rPr>
              <a:t>m+i</a:t>
            </a:r>
            <a:r>
              <a:rPr lang="en-US" sz="1600" dirty="0">
                <a:latin typeface="Courier New" pitchFamily="49" charset="0"/>
                <a:cs typeface="Courier New" pitchFamily="49" charset="0"/>
              </a:rPr>
              <a:t>] * x[j</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11" name="TextBox 10"/>
          <p:cNvSpPr txBox="1"/>
          <p:nvPr/>
        </p:nvSpPr>
        <p:spPr>
          <a:xfrm>
            <a:off x="567706" y="3928265"/>
            <a:ext cx="3162084" cy="369332"/>
          </a:xfrm>
          <a:prstGeom prst="rect">
            <a:avLst/>
          </a:prstGeom>
          <a:noFill/>
        </p:spPr>
        <p:txBody>
          <a:bodyPr wrap="none" rtlCol="0">
            <a:spAutoFit/>
          </a:bodyPr>
          <a:lstStyle/>
          <a:p>
            <a:r>
              <a:rPr lang="en-US" b="1" dirty="0" smtClean="0"/>
              <a:t>algorithm A</a:t>
            </a:r>
            <a:r>
              <a:rPr lang="en-US" dirty="0" smtClean="0"/>
              <a:t> (</a:t>
            </a:r>
            <a:r>
              <a:rPr lang="en-US" dirty="0" err="1" smtClean="0"/>
              <a:t>strided</a:t>
            </a:r>
            <a:r>
              <a:rPr lang="en-US" dirty="0" smtClean="0"/>
              <a:t>-m, 2 loads)</a:t>
            </a:r>
            <a:endParaRPr lang="en-US" dirty="0"/>
          </a:p>
        </p:txBody>
      </p:sp>
      <p:sp>
        <p:nvSpPr>
          <p:cNvPr id="12" name="TextBox 11"/>
          <p:cNvSpPr txBox="1"/>
          <p:nvPr/>
        </p:nvSpPr>
        <p:spPr>
          <a:xfrm>
            <a:off x="5340100" y="3928265"/>
            <a:ext cx="3513719" cy="369332"/>
          </a:xfrm>
          <a:prstGeom prst="rect">
            <a:avLst/>
          </a:prstGeom>
          <a:noFill/>
        </p:spPr>
        <p:txBody>
          <a:bodyPr wrap="none" rtlCol="0">
            <a:spAutoFit/>
          </a:bodyPr>
          <a:lstStyle/>
          <a:p>
            <a:r>
              <a:rPr lang="en-US" b="1" dirty="0" smtClean="0"/>
              <a:t>algorithm B</a:t>
            </a:r>
            <a:r>
              <a:rPr lang="en-US" dirty="0" smtClean="0"/>
              <a:t> (linear, 2 loads, 1 store)</a:t>
            </a:r>
            <a:endParaRPr lang="en-US" dirty="0"/>
          </a:p>
        </p:txBody>
      </p:sp>
      <p:sp>
        <p:nvSpPr>
          <p:cNvPr id="6" name="Down Arrow 5"/>
          <p:cNvSpPr/>
          <p:nvPr/>
        </p:nvSpPr>
        <p:spPr>
          <a:xfrm rot="1641278">
            <a:off x="3880710" y="3821245"/>
            <a:ext cx="307240" cy="37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rot="19958722" flipH="1">
            <a:off x="4843871" y="3821244"/>
            <a:ext cx="307240" cy="37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74266" y="2504576"/>
            <a:ext cx="1774481" cy="923330"/>
          </a:xfrm>
          <a:prstGeom prst="rect">
            <a:avLst/>
          </a:prstGeom>
          <a:solidFill>
            <a:schemeClr val="bg1">
              <a:lumMod val="85000"/>
            </a:schemeClr>
          </a:solidFill>
          <a:ln w="19050">
            <a:solidFill>
              <a:schemeClr val="tx1"/>
            </a:solidFill>
          </a:ln>
        </p:spPr>
        <p:txBody>
          <a:bodyPr wrap="square" rtlCol="0">
            <a:spAutoFit/>
          </a:bodyPr>
          <a:lstStyle/>
          <a:p>
            <a:r>
              <a:rPr lang="en-US" dirty="0" smtClean="0"/>
              <a:t>A is stored in </a:t>
            </a:r>
            <a:r>
              <a:rPr lang="en-US" b="1" dirty="0" smtClean="0">
                <a:solidFill>
                  <a:srgbClr val="FF0000"/>
                </a:solidFill>
              </a:rPr>
              <a:t>column major format</a:t>
            </a:r>
            <a:endParaRPr lang="en-US" b="1" dirty="0">
              <a:solidFill>
                <a:srgbClr val="FF0000"/>
              </a:solidFill>
            </a:endParaRPr>
          </a:p>
        </p:txBody>
      </p:sp>
    </p:spTree>
    <p:extLst>
      <p:ext uri="{BB962C8B-B14F-4D97-AF65-F5344CB8AC3E}">
        <p14:creationId xmlns:p14="http://schemas.microsoft.com/office/powerpoint/2010/main" val="10880733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performance</a:t>
            </a:r>
            <a:endParaRPr lang="en-US" dirty="0"/>
          </a:p>
        </p:txBody>
      </p:sp>
      <p:sp>
        <p:nvSpPr>
          <p:cNvPr id="3" name="TextBox 2"/>
          <p:cNvSpPr txBox="1"/>
          <p:nvPr/>
        </p:nvSpPr>
        <p:spPr>
          <a:xfrm>
            <a:off x="270640" y="1739180"/>
            <a:ext cx="7949835" cy="4801314"/>
          </a:xfrm>
          <a:prstGeom prst="rect">
            <a:avLst/>
          </a:prstGeom>
          <a:noFill/>
        </p:spPr>
        <p:txBody>
          <a:bodyPr wrap="square" rtlCol="0">
            <a:spAutoFit/>
          </a:bodyPr>
          <a:lstStyle/>
          <a:p>
            <a:r>
              <a:rPr lang="en-US" b="1" dirty="0" smtClean="0">
                <a:solidFill>
                  <a:srgbClr val="FF0000"/>
                </a:solidFill>
              </a:rPr>
              <a:t>Three regimes </a:t>
            </a:r>
            <a:r>
              <a:rPr lang="en-US" dirty="0" smtClean="0"/>
              <a:t>(assume x and y reside in cache)</a:t>
            </a:r>
          </a:p>
          <a:p>
            <a:endParaRPr lang="en-US" dirty="0" smtClean="0"/>
          </a:p>
          <a:p>
            <a:pPr marL="800100" lvl="1" indent="-342900">
              <a:buFont typeface="+mj-lt"/>
              <a:buAutoNum type="arabicPeriod"/>
            </a:pPr>
            <a:r>
              <a:rPr lang="en-US" b="1" dirty="0" smtClean="0"/>
              <a:t>The matrix A fits in cache, i.e.,  </a:t>
            </a:r>
            <a:r>
              <a:rPr lang="en-US" b="1" dirty="0" smtClean="0">
                <a:solidFill>
                  <a:srgbClr val="FF0000"/>
                </a:solidFill>
              </a:rPr>
              <a:t>m * n  &lt; C</a:t>
            </a:r>
          </a:p>
          <a:p>
            <a:pPr marL="1257300" lvl="2" indent="-342900">
              <a:buFont typeface="Arial" pitchFamily="34" charset="0"/>
              <a:buChar char="•"/>
            </a:pPr>
            <a:r>
              <a:rPr lang="en-US" dirty="0" smtClean="0"/>
              <a:t>Every element access will be a hit (</a:t>
            </a:r>
            <a:r>
              <a:rPr lang="en-US" i="1" dirty="0" smtClean="0"/>
              <a:t>if A preloaded in cache</a:t>
            </a:r>
            <a:r>
              <a:rPr lang="en-US" dirty="0" smtClean="0"/>
              <a:t>) for both algorithms A and B</a:t>
            </a:r>
          </a:p>
          <a:p>
            <a:pPr marL="1257300" lvl="2" indent="-342900">
              <a:buFont typeface="Arial" pitchFamily="34" charset="0"/>
              <a:buChar char="•"/>
            </a:pPr>
            <a:r>
              <a:rPr lang="en-US" dirty="0" smtClean="0"/>
              <a:t>Not much performance difference between algorithms A and B</a:t>
            </a:r>
          </a:p>
          <a:p>
            <a:pPr lvl="2"/>
            <a:endParaRPr lang="en-US" dirty="0" smtClean="0"/>
          </a:p>
          <a:p>
            <a:pPr marL="800100" lvl="1" indent="-342900">
              <a:buFont typeface="+mj-lt"/>
              <a:buAutoNum type="arabicPeriod"/>
            </a:pPr>
            <a:r>
              <a:rPr lang="en-US" b="1" dirty="0" smtClean="0"/>
              <a:t>Matrix A is too big to fit in cache, but still </a:t>
            </a:r>
            <a:r>
              <a:rPr lang="en-US" b="1" dirty="0" smtClean="0">
                <a:solidFill>
                  <a:srgbClr val="FF0000"/>
                </a:solidFill>
              </a:rPr>
              <a:t>n &lt; C / L</a:t>
            </a:r>
            <a:r>
              <a:rPr lang="en-US" b="1" baseline="-25000" dirty="0" smtClean="0">
                <a:solidFill>
                  <a:srgbClr val="FF0000"/>
                </a:solidFill>
              </a:rPr>
              <a:t>c</a:t>
            </a:r>
          </a:p>
          <a:p>
            <a:pPr marL="1257300" lvl="2" indent="-342900">
              <a:buFont typeface="Arial" pitchFamily="34" charset="0"/>
              <a:buChar char="•"/>
            </a:pPr>
            <a:r>
              <a:rPr lang="en-US" dirty="0" smtClean="0"/>
              <a:t>Algorithm B:  streaming behavior = one miss every L</a:t>
            </a:r>
            <a:r>
              <a:rPr lang="en-US" baseline="-25000" dirty="0" smtClean="0"/>
              <a:t>c </a:t>
            </a:r>
            <a:r>
              <a:rPr lang="en-US" dirty="0" smtClean="0"/>
              <a:t>elements</a:t>
            </a:r>
          </a:p>
          <a:p>
            <a:pPr marL="1257300" lvl="2" indent="-342900">
              <a:buFont typeface="Arial" pitchFamily="34" charset="0"/>
              <a:buChar char="•"/>
            </a:pPr>
            <a:r>
              <a:rPr lang="en-US" dirty="0" smtClean="0"/>
              <a:t>Algorithm A: cache lines still reside in cache after row traversal, on average one miss every L</a:t>
            </a:r>
            <a:r>
              <a:rPr lang="en-US" baseline="-25000" dirty="0" smtClean="0"/>
              <a:t>c</a:t>
            </a:r>
            <a:r>
              <a:rPr lang="en-US" dirty="0" smtClean="0"/>
              <a:t> elements (in the best case)</a:t>
            </a:r>
          </a:p>
          <a:p>
            <a:pPr marL="1257300" lvl="2" indent="-342900">
              <a:buFont typeface="Arial" pitchFamily="34" charset="0"/>
              <a:buChar char="•"/>
            </a:pPr>
            <a:r>
              <a:rPr lang="en-US" dirty="0" smtClean="0"/>
              <a:t>Not much performance difference between algorithm A and B</a:t>
            </a:r>
          </a:p>
          <a:p>
            <a:pPr lvl="2"/>
            <a:endParaRPr lang="en-US" dirty="0" smtClean="0"/>
          </a:p>
          <a:p>
            <a:pPr marL="800100" lvl="1" indent="-342900">
              <a:buFont typeface="+mj-lt"/>
              <a:buAutoNum type="arabicPeriod"/>
            </a:pPr>
            <a:r>
              <a:rPr lang="en-US" b="1" dirty="0" smtClean="0">
                <a:solidFill>
                  <a:srgbClr val="FF0000"/>
                </a:solidFill>
              </a:rPr>
              <a:t>n &gt; C / L</a:t>
            </a:r>
            <a:r>
              <a:rPr lang="en-US" b="1" baseline="-25000" dirty="0" smtClean="0">
                <a:solidFill>
                  <a:srgbClr val="FF0000"/>
                </a:solidFill>
              </a:rPr>
              <a:t>c</a:t>
            </a:r>
          </a:p>
          <a:p>
            <a:pPr marL="1257300" lvl="2" indent="-342900">
              <a:buFont typeface="Arial" pitchFamily="34" charset="0"/>
              <a:buChar char="•"/>
            </a:pPr>
            <a:r>
              <a:rPr lang="en-US" dirty="0" smtClean="0"/>
              <a:t>Algorithm B: streaming behavior</a:t>
            </a:r>
          </a:p>
          <a:p>
            <a:pPr marL="1257300" lvl="2" indent="-342900">
              <a:buFont typeface="Arial" pitchFamily="34" charset="0"/>
              <a:buChar char="•"/>
            </a:pPr>
            <a:r>
              <a:rPr lang="en-US" dirty="0" smtClean="0"/>
              <a:t>Algorithm A: Every element access will be a miss</a:t>
            </a:r>
          </a:p>
          <a:p>
            <a:pPr marL="1257300" lvl="2" indent="-342900">
              <a:buFont typeface="Arial" pitchFamily="34" charset="0"/>
              <a:buChar char="•"/>
            </a:pPr>
            <a:r>
              <a:rPr lang="en-US" dirty="0" smtClean="0"/>
              <a:t>Significant performance difference expected</a:t>
            </a:r>
          </a:p>
        </p:txBody>
      </p:sp>
      <p:sp>
        <p:nvSpPr>
          <p:cNvPr id="4" name="TextBox 3"/>
          <p:cNvSpPr txBox="1"/>
          <p:nvPr/>
        </p:nvSpPr>
        <p:spPr>
          <a:xfrm>
            <a:off x="5772150" y="1084685"/>
            <a:ext cx="3200400" cy="923330"/>
          </a:xfrm>
          <a:prstGeom prst="rect">
            <a:avLst/>
          </a:prstGeom>
          <a:solidFill>
            <a:schemeClr val="bg1">
              <a:lumMod val="85000"/>
            </a:schemeClr>
          </a:solidFill>
          <a:ln w="19050">
            <a:solidFill>
              <a:schemeClr val="tx1"/>
            </a:solidFill>
          </a:ln>
        </p:spPr>
        <p:txBody>
          <a:bodyPr wrap="square" rtlCol="0">
            <a:spAutoFit/>
          </a:bodyPr>
          <a:lstStyle/>
          <a:p>
            <a:r>
              <a:rPr lang="en-US" b="1" dirty="0" smtClean="0">
                <a:latin typeface="Calibri" pitchFamily="34" charset="0"/>
                <a:cs typeface="Courier New" pitchFamily="49" charset="0"/>
              </a:rPr>
              <a:t>C = cache size (in doubles)</a:t>
            </a:r>
          </a:p>
          <a:p>
            <a:r>
              <a:rPr lang="en-US" b="1" dirty="0" smtClean="0">
                <a:latin typeface="Calibri" pitchFamily="34" charset="0"/>
                <a:cs typeface="Courier New" pitchFamily="49" charset="0"/>
              </a:rPr>
              <a:t>L</a:t>
            </a:r>
            <a:r>
              <a:rPr lang="en-US" b="1" baseline="-25000" dirty="0" smtClean="0">
                <a:latin typeface="Calibri" pitchFamily="34" charset="0"/>
                <a:cs typeface="Courier New" pitchFamily="49" charset="0"/>
              </a:rPr>
              <a:t>c</a:t>
            </a:r>
            <a:r>
              <a:rPr lang="en-US" b="1" dirty="0" smtClean="0">
                <a:latin typeface="Calibri" pitchFamily="34" charset="0"/>
                <a:cs typeface="Courier New" pitchFamily="49" charset="0"/>
              </a:rPr>
              <a:t> = cache line size (in doubles)</a:t>
            </a:r>
          </a:p>
          <a:p>
            <a:r>
              <a:rPr lang="en-US" b="1" dirty="0" smtClean="0">
                <a:latin typeface="Calibri" pitchFamily="34" charset="0"/>
                <a:cs typeface="Courier New" pitchFamily="49" charset="0"/>
              </a:rPr>
              <a:t>C / L</a:t>
            </a:r>
            <a:r>
              <a:rPr lang="en-US" b="1" baseline="-25000" dirty="0" smtClean="0">
                <a:latin typeface="Calibri" pitchFamily="34" charset="0"/>
                <a:cs typeface="Courier New" pitchFamily="49" charset="0"/>
              </a:rPr>
              <a:t>c </a:t>
            </a:r>
            <a:r>
              <a:rPr lang="en-US" b="1" dirty="0" smtClean="0">
                <a:latin typeface="Calibri" pitchFamily="34" charset="0"/>
                <a:cs typeface="Courier New" pitchFamily="49" charset="0"/>
              </a:rPr>
              <a:t>= # cache lines</a:t>
            </a:r>
            <a:endParaRPr lang="en-US" dirty="0">
              <a:latin typeface="Calibri" pitchFamily="34" charset="0"/>
            </a:endParaRPr>
          </a:p>
        </p:txBody>
      </p:sp>
      <p:sp>
        <p:nvSpPr>
          <p:cNvPr id="5" name="TextBox 4"/>
          <p:cNvSpPr txBox="1"/>
          <p:nvPr/>
        </p:nvSpPr>
        <p:spPr>
          <a:xfrm>
            <a:off x="361993" y="1024203"/>
            <a:ext cx="3480312" cy="369332"/>
          </a:xfrm>
          <a:prstGeom prst="rect">
            <a:avLst/>
          </a:prstGeom>
          <a:solidFill>
            <a:schemeClr val="bg1">
              <a:lumMod val="85000"/>
            </a:schemeClr>
          </a:solidFill>
          <a:ln w="19050">
            <a:solidFill>
              <a:schemeClr val="tx1"/>
            </a:solidFill>
          </a:ln>
        </p:spPr>
        <p:txBody>
          <a:bodyPr wrap="none" rtlCol="0">
            <a:spAutoFit/>
          </a:bodyPr>
          <a:lstStyle/>
          <a:p>
            <a:r>
              <a:rPr lang="en-US" dirty="0" smtClean="0"/>
              <a:t>A is stored in </a:t>
            </a:r>
            <a:r>
              <a:rPr lang="en-US" b="1" dirty="0" smtClean="0">
                <a:solidFill>
                  <a:srgbClr val="FF0000"/>
                </a:solidFill>
              </a:rPr>
              <a:t>column major format</a:t>
            </a:r>
            <a:endParaRPr lang="en-US" b="1" dirty="0">
              <a:solidFill>
                <a:srgbClr val="FF0000"/>
              </a:solidFill>
            </a:endParaRPr>
          </a:p>
        </p:txBody>
      </p:sp>
    </p:spTree>
    <p:extLst>
      <p:ext uri="{BB962C8B-B14F-4D97-AF65-F5344CB8AC3E}">
        <p14:creationId xmlns:p14="http://schemas.microsoft.com/office/powerpoint/2010/main" val="65805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performance</a:t>
            </a:r>
            <a:endParaRPr lang="en-US" dirty="0"/>
          </a:p>
        </p:txBody>
      </p:sp>
      <p:sp>
        <p:nvSpPr>
          <p:cNvPr id="222" name="TextBox 221"/>
          <p:cNvSpPr txBox="1"/>
          <p:nvPr/>
        </p:nvSpPr>
        <p:spPr>
          <a:xfrm>
            <a:off x="5334000" y="6519446"/>
            <a:ext cx="3825343" cy="338554"/>
          </a:xfrm>
          <a:prstGeom prst="rect">
            <a:avLst/>
          </a:prstGeom>
          <a:noFill/>
        </p:spPr>
        <p:txBody>
          <a:bodyPr wrap="none" rtlCol="0">
            <a:spAutoFit/>
          </a:bodyPr>
          <a:lstStyle/>
          <a:p>
            <a:r>
              <a:rPr lang="en-US" sz="1600" dirty="0" smtClean="0">
                <a:solidFill>
                  <a:schemeClr val="bg1">
                    <a:lumMod val="65000"/>
                  </a:schemeClr>
                </a:solidFill>
              </a:rPr>
              <a:t>Image adopted from G. Hager &amp; G. Wellein</a:t>
            </a:r>
            <a:endParaRPr lang="en-US" sz="1600" dirty="0">
              <a:solidFill>
                <a:schemeClr val="bg1">
                  <a:lumMod val="65000"/>
                </a:schemeClr>
              </a:solidFill>
            </a:endParaRPr>
          </a:p>
        </p:txBody>
      </p:sp>
      <p:grpSp>
        <p:nvGrpSpPr>
          <p:cNvPr id="338" name="Group 337"/>
          <p:cNvGrpSpPr/>
          <p:nvPr/>
        </p:nvGrpSpPr>
        <p:grpSpPr>
          <a:xfrm>
            <a:off x="1653220" y="2125867"/>
            <a:ext cx="4516849" cy="3246573"/>
            <a:chOff x="2011258" y="1857032"/>
            <a:chExt cx="4516849" cy="3246573"/>
          </a:xfrm>
        </p:grpSpPr>
        <p:cxnSp>
          <p:nvCxnSpPr>
            <p:cNvPr id="303" name="Straight Connector 302"/>
            <p:cNvCxnSpPr/>
            <p:nvPr/>
          </p:nvCxnSpPr>
          <p:spPr>
            <a:xfrm>
              <a:off x="2650177" y="1857032"/>
              <a:ext cx="0" cy="2731179"/>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2995825" y="1857032"/>
              <a:ext cx="0" cy="2731179"/>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3226252" y="1863153"/>
              <a:ext cx="0" cy="2731179"/>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3571900" y="1863153"/>
              <a:ext cx="0" cy="2731179"/>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3811073" y="1862791"/>
              <a:ext cx="0" cy="2731541"/>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4157762" y="1863153"/>
              <a:ext cx="0" cy="2731179"/>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4408059" y="1863153"/>
              <a:ext cx="0" cy="2731179"/>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4753704" y="1863153"/>
              <a:ext cx="0" cy="2731179"/>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97" name="Rectangle 296"/>
            <p:cNvSpPr/>
            <p:nvPr/>
          </p:nvSpPr>
          <p:spPr>
            <a:xfrm>
              <a:off x="4446467" y="2949824"/>
              <a:ext cx="268835" cy="130577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p:cNvSpPr/>
            <p:nvPr/>
          </p:nvSpPr>
          <p:spPr>
            <a:xfrm>
              <a:off x="4433261" y="4318196"/>
              <a:ext cx="268835" cy="3138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4436983" y="1863117"/>
              <a:ext cx="268835" cy="100245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p:cNvSpPr/>
            <p:nvPr/>
          </p:nvSpPr>
          <p:spPr>
            <a:xfrm>
              <a:off x="3850521" y="1868678"/>
              <a:ext cx="268835" cy="6528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845675" y="3974070"/>
              <a:ext cx="268835" cy="6202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p:cNvSpPr/>
            <p:nvPr/>
          </p:nvSpPr>
          <p:spPr>
            <a:xfrm>
              <a:off x="3845675" y="2602400"/>
              <a:ext cx="268835" cy="130577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p:cNvSpPr/>
            <p:nvPr/>
          </p:nvSpPr>
          <p:spPr>
            <a:xfrm>
              <a:off x="3264659" y="3629079"/>
              <a:ext cx="268835" cy="90263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a:off x="3264659" y="2244387"/>
              <a:ext cx="268835" cy="130577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2679838" y="1904501"/>
              <a:ext cx="268835" cy="130577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2650179" y="1862791"/>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2650180" y="2208436"/>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2650178" y="2554081"/>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2650177" y="2899066"/>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2679838" y="3288200"/>
              <a:ext cx="268835" cy="130577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2650179" y="3246490"/>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650180" y="3592135"/>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650178" y="3937780"/>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2650177" y="4282765"/>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226255" y="2213727"/>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3226253" y="2559372"/>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226252" y="2904357"/>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226254" y="3251781"/>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3226255" y="3595440"/>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3226253" y="3941085"/>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3226252" y="4286070"/>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3811076" y="1866426"/>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3811073" y="2213727"/>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3811074" y="2557716"/>
              <a:ext cx="346688"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3811073" y="3941415"/>
              <a:ext cx="345647"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811074" y="4286400"/>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4408060" y="2906005"/>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4408062" y="3253429"/>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408063" y="3599074"/>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4408061" y="3944719"/>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4408060" y="4289704"/>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4975391" y="1876340"/>
              <a:ext cx="345645" cy="1381919"/>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4984137" y="1873035"/>
              <a:ext cx="345645" cy="34564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4984138" y="2218680"/>
              <a:ext cx="345645" cy="34564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4984136" y="2564325"/>
              <a:ext cx="345645" cy="34564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4984135" y="2909310"/>
              <a:ext cx="345645" cy="34564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4975391" y="3260039"/>
              <a:ext cx="345645" cy="1381919"/>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4984137" y="3256734"/>
              <a:ext cx="345645" cy="34564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4984138" y="3602379"/>
              <a:ext cx="345645" cy="34564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4984136" y="3948024"/>
              <a:ext cx="345645" cy="34564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4984135" y="4293009"/>
              <a:ext cx="345645" cy="34564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5560213" y="1876670"/>
              <a:ext cx="345645" cy="138191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5568959" y="1873365"/>
              <a:ext cx="345645" cy="345645"/>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5568960" y="2219010"/>
              <a:ext cx="345645" cy="345645"/>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568958" y="2564655"/>
              <a:ext cx="345645" cy="345645"/>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5568957" y="2909640"/>
              <a:ext cx="345645" cy="345645"/>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5560213" y="3260369"/>
              <a:ext cx="345645" cy="138191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5568959" y="3257064"/>
              <a:ext cx="345645" cy="345645"/>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5568960" y="3602709"/>
              <a:ext cx="345645" cy="345645"/>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5568958" y="3948354"/>
              <a:ext cx="345645" cy="345645"/>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5568957" y="4293339"/>
              <a:ext cx="345645" cy="345645"/>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7" name="Group 186"/>
            <p:cNvGrpSpPr/>
            <p:nvPr/>
          </p:nvGrpSpPr>
          <p:grpSpPr>
            <a:xfrm>
              <a:off x="2574940" y="4472996"/>
              <a:ext cx="478629" cy="338584"/>
              <a:chOff x="1230765" y="4434591"/>
              <a:chExt cx="478629" cy="338584"/>
            </a:xfrm>
            <a:solidFill>
              <a:schemeClr val="bg1"/>
            </a:solidFill>
          </p:grpSpPr>
          <p:sp>
            <p:nvSpPr>
              <p:cNvPr id="184" name="Rectangle 183"/>
              <p:cNvSpPr/>
              <p:nvPr/>
            </p:nvSpPr>
            <p:spPr>
              <a:xfrm rot="2066340">
                <a:off x="1230765" y="4542745"/>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rot="2066340">
                <a:off x="1375108" y="4500039"/>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rot="934508">
                <a:off x="1517369" y="4434591"/>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p:cNvGrpSpPr/>
            <p:nvPr/>
          </p:nvGrpSpPr>
          <p:grpSpPr>
            <a:xfrm flipH="1">
              <a:off x="3159761" y="4350720"/>
              <a:ext cx="478629" cy="456559"/>
              <a:chOff x="1230765" y="4434591"/>
              <a:chExt cx="478629" cy="338584"/>
            </a:xfrm>
            <a:solidFill>
              <a:schemeClr val="bg1"/>
            </a:solidFill>
          </p:grpSpPr>
          <p:sp>
            <p:nvSpPr>
              <p:cNvPr id="189" name="Rectangle 188"/>
              <p:cNvSpPr/>
              <p:nvPr/>
            </p:nvSpPr>
            <p:spPr>
              <a:xfrm rot="2066340">
                <a:off x="1230765" y="4542745"/>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rot="2066340">
                <a:off x="1375108" y="4500039"/>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rot="934508">
                <a:off x="1517369" y="4434591"/>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744584" y="4457663"/>
              <a:ext cx="478629" cy="338584"/>
              <a:chOff x="1230765" y="4434591"/>
              <a:chExt cx="478629" cy="338584"/>
            </a:xfrm>
            <a:solidFill>
              <a:schemeClr val="bg1"/>
            </a:solidFill>
          </p:grpSpPr>
          <p:sp>
            <p:nvSpPr>
              <p:cNvPr id="193" name="Rectangle 192"/>
              <p:cNvSpPr/>
              <p:nvPr/>
            </p:nvSpPr>
            <p:spPr>
              <a:xfrm rot="2066340">
                <a:off x="1230765" y="4542745"/>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rot="2066340">
                <a:off x="1375108" y="4500039"/>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rot="934508">
                <a:off x="1517369" y="4434591"/>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6" name="Group 195"/>
            <p:cNvGrpSpPr/>
            <p:nvPr/>
          </p:nvGrpSpPr>
          <p:grpSpPr>
            <a:xfrm flipH="1">
              <a:off x="4329406" y="4430959"/>
              <a:ext cx="478629" cy="338584"/>
              <a:chOff x="1230765" y="4434591"/>
              <a:chExt cx="478629" cy="338584"/>
            </a:xfrm>
            <a:solidFill>
              <a:schemeClr val="bg1"/>
            </a:solidFill>
          </p:grpSpPr>
          <p:sp>
            <p:nvSpPr>
              <p:cNvPr id="197" name="Rectangle 196"/>
              <p:cNvSpPr/>
              <p:nvPr/>
            </p:nvSpPr>
            <p:spPr>
              <a:xfrm rot="2066340">
                <a:off x="1230765" y="4542745"/>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rot="2066340">
                <a:off x="1375108" y="4500039"/>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rot="934508">
                <a:off x="1517369" y="4434591"/>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p:cNvGrpSpPr/>
            <p:nvPr/>
          </p:nvGrpSpPr>
          <p:grpSpPr>
            <a:xfrm>
              <a:off x="4951218" y="4457663"/>
              <a:ext cx="478629" cy="338584"/>
              <a:chOff x="1230765" y="4434591"/>
              <a:chExt cx="478629" cy="338584"/>
            </a:xfrm>
            <a:solidFill>
              <a:schemeClr val="bg1"/>
            </a:solidFill>
          </p:grpSpPr>
          <p:sp>
            <p:nvSpPr>
              <p:cNvPr id="201" name="Rectangle 200"/>
              <p:cNvSpPr/>
              <p:nvPr/>
            </p:nvSpPr>
            <p:spPr>
              <a:xfrm rot="2066340">
                <a:off x="1230765" y="4542745"/>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rot="2066340">
                <a:off x="1375108" y="4500039"/>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rot="934508">
                <a:off x="1517369" y="4434591"/>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p:cNvGrpSpPr/>
            <p:nvPr/>
          </p:nvGrpSpPr>
          <p:grpSpPr>
            <a:xfrm flipH="1">
              <a:off x="5492150" y="4446292"/>
              <a:ext cx="478629" cy="338584"/>
              <a:chOff x="1230765" y="4434591"/>
              <a:chExt cx="478629" cy="338584"/>
            </a:xfrm>
            <a:solidFill>
              <a:schemeClr val="bg1"/>
            </a:solidFill>
          </p:grpSpPr>
          <p:sp>
            <p:nvSpPr>
              <p:cNvPr id="205" name="Rectangle 204"/>
              <p:cNvSpPr/>
              <p:nvPr/>
            </p:nvSpPr>
            <p:spPr>
              <a:xfrm rot="2066340">
                <a:off x="1230765" y="4542745"/>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rot="2066340">
                <a:off x="1375108" y="4500039"/>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rot="934508">
                <a:off x="1517369" y="4434591"/>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 name="Rectangle 207"/>
            <p:cNvSpPr/>
            <p:nvPr/>
          </p:nvSpPr>
          <p:spPr>
            <a:xfrm>
              <a:off x="6117541" y="1885179"/>
              <a:ext cx="345645" cy="138191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6126287" y="1881874"/>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126288" y="2227519"/>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6126286" y="2573164"/>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6126285" y="2918149"/>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6117541" y="3268878"/>
              <a:ext cx="345645" cy="138191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6126287" y="3265573"/>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6126288" y="3611218"/>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p:cNvSpPr/>
            <p:nvPr/>
          </p:nvSpPr>
          <p:spPr>
            <a:xfrm>
              <a:off x="6126286" y="3956863"/>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6126285" y="4301848"/>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flipH="1">
              <a:off x="6049478" y="4454801"/>
              <a:ext cx="478629" cy="338584"/>
              <a:chOff x="1230765" y="4434591"/>
              <a:chExt cx="478629" cy="338584"/>
            </a:xfrm>
            <a:solidFill>
              <a:schemeClr val="bg1"/>
            </a:solidFill>
          </p:grpSpPr>
          <p:sp>
            <p:nvSpPr>
              <p:cNvPr id="219" name="Rectangle 218"/>
              <p:cNvSpPr/>
              <p:nvPr/>
            </p:nvSpPr>
            <p:spPr>
              <a:xfrm rot="2066340">
                <a:off x="1230765" y="4542745"/>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rot="2066340">
                <a:off x="1375108" y="4500039"/>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rot="934508">
                <a:off x="1517369" y="4434591"/>
                <a:ext cx="19202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9" name="Group 258"/>
            <p:cNvGrpSpPr/>
            <p:nvPr/>
          </p:nvGrpSpPr>
          <p:grpSpPr>
            <a:xfrm>
              <a:off x="3226255" y="1862791"/>
              <a:ext cx="345645" cy="348619"/>
              <a:chOff x="3217508" y="1468199"/>
              <a:chExt cx="345645" cy="348619"/>
            </a:xfrm>
          </p:grpSpPr>
          <p:sp>
            <p:nvSpPr>
              <p:cNvPr id="245" name="Rectangle 244"/>
              <p:cNvSpPr/>
              <p:nvPr/>
            </p:nvSpPr>
            <p:spPr>
              <a:xfrm>
                <a:off x="3255557" y="1468199"/>
                <a:ext cx="268835" cy="3138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3217508" y="1471173"/>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3" name="Rectangle 252"/>
            <p:cNvSpPr/>
            <p:nvPr/>
          </p:nvSpPr>
          <p:spPr>
            <a:xfrm>
              <a:off x="3811074" y="2902563"/>
              <a:ext cx="346688"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3811074" y="3247548"/>
              <a:ext cx="346160"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a:off x="3811074" y="3597426"/>
              <a:ext cx="346688"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4408060" y="186867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4408061" y="2214323"/>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4408059" y="255996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2" name="Straight Connector 311"/>
            <p:cNvCxnSpPr/>
            <p:nvPr/>
          </p:nvCxnSpPr>
          <p:spPr>
            <a:xfrm flipH="1">
              <a:off x="2650178" y="3244711"/>
              <a:ext cx="345644" cy="0"/>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flipH="1">
              <a:off x="3230989" y="3592135"/>
              <a:ext cx="345644" cy="0"/>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flipH="1">
              <a:off x="3807270" y="3941415"/>
              <a:ext cx="345644" cy="0"/>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flipH="1">
              <a:off x="4399178" y="4284201"/>
              <a:ext cx="345644" cy="0"/>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flipH="1">
              <a:off x="4399178" y="2911773"/>
              <a:ext cx="345644" cy="0"/>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flipH="1">
              <a:off x="3811073" y="2561833"/>
              <a:ext cx="345644" cy="0"/>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flipH="1">
              <a:off x="3217153" y="2211055"/>
              <a:ext cx="345644" cy="0"/>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flipH="1">
              <a:off x="2642473" y="1877930"/>
              <a:ext cx="345644" cy="0"/>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2838232" y="2045857"/>
              <a:ext cx="2626508"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flipV="1">
              <a:off x="2805508" y="2386549"/>
              <a:ext cx="2659232" cy="596"/>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p:cNvCxnSpPr/>
            <p:nvPr/>
          </p:nvCxnSpPr>
          <p:spPr>
            <a:xfrm>
              <a:off x="2830749" y="2730588"/>
              <a:ext cx="2626508" cy="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p:cNvCxnSpPr/>
            <p:nvPr/>
          </p:nvCxnSpPr>
          <p:spPr>
            <a:xfrm flipV="1">
              <a:off x="2798025" y="3071280"/>
              <a:ext cx="2659232" cy="596"/>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p:cNvCxnSpPr/>
            <p:nvPr/>
          </p:nvCxnSpPr>
          <p:spPr>
            <a:xfrm>
              <a:off x="2630920" y="4741655"/>
              <a:ext cx="93416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5" name="TextBox 334"/>
            <p:cNvSpPr txBox="1"/>
            <p:nvPr/>
          </p:nvSpPr>
          <p:spPr>
            <a:xfrm>
              <a:off x="2543755" y="4734273"/>
              <a:ext cx="910827" cy="369332"/>
            </a:xfrm>
            <a:prstGeom prst="rect">
              <a:avLst/>
            </a:prstGeom>
            <a:noFill/>
          </p:spPr>
          <p:txBody>
            <a:bodyPr wrap="none" rtlCol="0">
              <a:spAutoFit/>
            </a:bodyPr>
            <a:lstStyle/>
            <a:p>
              <a:r>
                <a:rPr lang="en-US" dirty="0" smtClean="0"/>
                <a:t>Column</a:t>
              </a:r>
              <a:endParaRPr lang="en-US" dirty="0"/>
            </a:p>
          </p:txBody>
        </p:sp>
        <p:cxnSp>
          <p:nvCxnSpPr>
            <p:cNvPr id="336" name="Straight Arrow Connector 335"/>
            <p:cNvCxnSpPr/>
            <p:nvPr/>
          </p:nvCxnSpPr>
          <p:spPr>
            <a:xfrm rot="5400000" flipV="1">
              <a:off x="1915835" y="2340115"/>
              <a:ext cx="93416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7" name="TextBox 336"/>
            <p:cNvSpPr txBox="1"/>
            <p:nvPr/>
          </p:nvSpPr>
          <p:spPr>
            <a:xfrm rot="16200000">
              <a:off x="1900426" y="1967864"/>
              <a:ext cx="590996" cy="369332"/>
            </a:xfrm>
            <a:prstGeom prst="rect">
              <a:avLst/>
            </a:prstGeom>
            <a:noFill/>
          </p:spPr>
          <p:txBody>
            <a:bodyPr wrap="none" rtlCol="0">
              <a:spAutoFit/>
            </a:bodyPr>
            <a:lstStyle/>
            <a:p>
              <a:r>
                <a:rPr lang="en-US" dirty="0" smtClean="0"/>
                <a:t>Row</a:t>
              </a:r>
              <a:endParaRPr lang="en-US" dirty="0"/>
            </a:p>
          </p:txBody>
        </p:sp>
      </p:grpSp>
      <p:cxnSp>
        <p:nvCxnSpPr>
          <p:cNvPr id="339" name="Straight Arrow Connector 338"/>
          <p:cNvCxnSpPr>
            <a:endCxn id="292" idx="0"/>
          </p:cNvCxnSpPr>
          <p:nvPr/>
        </p:nvCxnSpPr>
        <p:spPr>
          <a:xfrm flipV="1">
            <a:off x="2447470" y="2513222"/>
            <a:ext cx="593569" cy="142162"/>
          </a:xfrm>
          <a:prstGeom prst="straightConnector1">
            <a:avLst/>
          </a:prstGeom>
          <a:ln w="19050">
            <a:solidFill>
              <a:schemeClr val="tx1">
                <a:lumMod val="75000"/>
                <a:lumOff val="2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p:nvPr/>
        </p:nvCxnSpPr>
        <p:spPr>
          <a:xfrm flipV="1">
            <a:off x="2476096" y="2857211"/>
            <a:ext cx="593569" cy="142162"/>
          </a:xfrm>
          <a:prstGeom prst="straightConnector1">
            <a:avLst/>
          </a:prstGeom>
          <a:ln w="19050">
            <a:solidFill>
              <a:schemeClr val="tx1">
                <a:lumMod val="75000"/>
                <a:lumOff val="2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45" name="Straight Arrow Connector 344"/>
          <p:cNvCxnSpPr/>
          <p:nvPr/>
        </p:nvCxnSpPr>
        <p:spPr>
          <a:xfrm flipV="1">
            <a:off x="2447470" y="3194515"/>
            <a:ext cx="593569" cy="142162"/>
          </a:xfrm>
          <a:prstGeom prst="straightConnector1">
            <a:avLst/>
          </a:prstGeom>
          <a:ln w="19050">
            <a:solidFill>
              <a:schemeClr val="tx1">
                <a:lumMod val="75000"/>
                <a:lumOff val="2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46" name="Rectangle 345"/>
          <p:cNvSpPr/>
          <p:nvPr/>
        </p:nvSpPr>
        <p:spPr>
          <a:xfrm rot="5400000">
            <a:off x="1436189" y="5357708"/>
            <a:ext cx="213514" cy="130577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p:cNvSpPr/>
          <p:nvPr/>
        </p:nvSpPr>
        <p:spPr>
          <a:xfrm>
            <a:off x="832453" y="5848515"/>
            <a:ext cx="1420985" cy="3236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TextBox 347"/>
          <p:cNvSpPr txBox="1"/>
          <p:nvPr/>
        </p:nvSpPr>
        <p:spPr>
          <a:xfrm>
            <a:off x="2286809" y="5863233"/>
            <a:ext cx="5424690" cy="369332"/>
          </a:xfrm>
          <a:prstGeom prst="rect">
            <a:avLst/>
          </a:prstGeom>
          <a:noFill/>
        </p:spPr>
        <p:txBody>
          <a:bodyPr wrap="none" rtlCol="0">
            <a:spAutoFit/>
          </a:bodyPr>
          <a:lstStyle/>
          <a:p>
            <a:r>
              <a:rPr lang="en-US" dirty="0" smtClean="0"/>
              <a:t>Cache line (in this example 4 double precision numbers)</a:t>
            </a:r>
            <a:endParaRPr lang="en-US" dirty="0"/>
          </a:p>
        </p:txBody>
      </p:sp>
      <p:sp>
        <p:nvSpPr>
          <p:cNvPr id="349" name="TextBox 348"/>
          <p:cNvSpPr txBox="1"/>
          <p:nvPr/>
        </p:nvSpPr>
        <p:spPr>
          <a:xfrm>
            <a:off x="501070" y="1024203"/>
            <a:ext cx="5811334" cy="369332"/>
          </a:xfrm>
          <a:prstGeom prst="rect">
            <a:avLst/>
          </a:prstGeom>
          <a:noFill/>
        </p:spPr>
        <p:txBody>
          <a:bodyPr wrap="none" rtlCol="0">
            <a:spAutoFit/>
          </a:bodyPr>
          <a:lstStyle/>
          <a:p>
            <a:r>
              <a:rPr lang="en-US" dirty="0" smtClean="0"/>
              <a:t>A closer look at </a:t>
            </a:r>
            <a:r>
              <a:rPr lang="en-US" b="1" dirty="0" smtClean="0">
                <a:solidFill>
                  <a:srgbClr val="FF0000"/>
                </a:solidFill>
              </a:rPr>
              <a:t>regime 2</a:t>
            </a:r>
            <a:r>
              <a:rPr lang="en-US" dirty="0" smtClean="0"/>
              <a:t>, algorithm A (row by row traversal)</a:t>
            </a:r>
            <a:endParaRPr lang="en-US" dirty="0"/>
          </a:p>
        </p:txBody>
      </p:sp>
      <p:cxnSp>
        <p:nvCxnSpPr>
          <p:cNvPr id="351" name="Straight Arrow Connector 350"/>
          <p:cNvCxnSpPr/>
          <p:nvPr/>
        </p:nvCxnSpPr>
        <p:spPr>
          <a:xfrm>
            <a:off x="2312914" y="2008015"/>
            <a:ext cx="5356358"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52" name="TextBox 351"/>
          <p:cNvSpPr txBox="1"/>
          <p:nvPr/>
        </p:nvSpPr>
        <p:spPr>
          <a:xfrm>
            <a:off x="2552807" y="1600278"/>
            <a:ext cx="5026697" cy="369332"/>
          </a:xfrm>
          <a:prstGeom prst="rect">
            <a:avLst/>
          </a:prstGeom>
          <a:noFill/>
        </p:spPr>
        <p:txBody>
          <a:bodyPr wrap="none" rtlCol="0">
            <a:spAutoFit/>
          </a:bodyPr>
          <a:lstStyle/>
          <a:p>
            <a:r>
              <a:rPr lang="en-US" dirty="0" smtClean="0"/>
              <a:t>number of columns </a:t>
            </a:r>
            <a:r>
              <a:rPr lang="en-US" b="1" dirty="0">
                <a:solidFill>
                  <a:srgbClr val="FF0000"/>
                </a:solidFill>
              </a:rPr>
              <a:t>n</a:t>
            </a:r>
            <a:r>
              <a:rPr lang="en-US" dirty="0" smtClean="0"/>
              <a:t> &lt; number of cache lines </a:t>
            </a:r>
            <a:r>
              <a:rPr lang="en-US" b="1" dirty="0" smtClean="0">
                <a:solidFill>
                  <a:srgbClr val="FF0000"/>
                </a:solidFill>
              </a:rPr>
              <a:t>C / L</a:t>
            </a:r>
            <a:r>
              <a:rPr lang="en-US" b="1" baseline="-25000" dirty="0" smtClean="0">
                <a:solidFill>
                  <a:srgbClr val="FF0000"/>
                </a:solidFill>
              </a:rPr>
              <a:t>c</a:t>
            </a:r>
            <a:endParaRPr lang="en-US" b="1" baseline="-25000" dirty="0">
              <a:solidFill>
                <a:srgbClr val="FF0000"/>
              </a:solidFill>
            </a:endParaRPr>
          </a:p>
        </p:txBody>
      </p:sp>
      <p:cxnSp>
        <p:nvCxnSpPr>
          <p:cNvPr id="355" name="Straight Arrow Connector 354"/>
          <p:cNvCxnSpPr/>
          <p:nvPr/>
        </p:nvCxnSpPr>
        <p:spPr>
          <a:xfrm>
            <a:off x="4213962" y="2421364"/>
            <a:ext cx="2547123" cy="11356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6" name="Straight Arrow Connector 355"/>
          <p:cNvCxnSpPr/>
          <p:nvPr/>
        </p:nvCxnSpPr>
        <p:spPr>
          <a:xfrm>
            <a:off x="3625857" y="2410678"/>
            <a:ext cx="3108318" cy="13231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p:nvPr/>
        </p:nvCxnSpPr>
        <p:spPr>
          <a:xfrm>
            <a:off x="2457257" y="2410678"/>
            <a:ext cx="4276918" cy="14872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4" name="TextBox 363"/>
          <p:cNvSpPr txBox="1"/>
          <p:nvPr/>
        </p:nvSpPr>
        <p:spPr>
          <a:xfrm>
            <a:off x="6722680" y="3236975"/>
            <a:ext cx="2096215" cy="923330"/>
          </a:xfrm>
          <a:prstGeom prst="rect">
            <a:avLst/>
          </a:prstGeom>
          <a:noFill/>
        </p:spPr>
        <p:txBody>
          <a:bodyPr wrap="none" rtlCol="0">
            <a:spAutoFit/>
          </a:bodyPr>
          <a:lstStyle/>
          <a:p>
            <a:r>
              <a:rPr lang="en-US" dirty="0" smtClean="0"/>
              <a:t>cache lines probably</a:t>
            </a:r>
          </a:p>
          <a:p>
            <a:r>
              <a:rPr lang="en-US" dirty="0" smtClean="0"/>
              <a:t>still in cache after</a:t>
            </a:r>
          </a:p>
          <a:p>
            <a:r>
              <a:rPr lang="en-US" dirty="0" smtClean="0"/>
              <a:t>traversal of row 1</a:t>
            </a:r>
            <a:endParaRPr lang="en-US" dirty="0"/>
          </a:p>
        </p:txBody>
      </p:sp>
    </p:spTree>
    <p:extLst>
      <p:ext uri="{BB962C8B-B14F-4D97-AF65-F5344CB8AC3E}">
        <p14:creationId xmlns:p14="http://schemas.microsoft.com/office/powerpoint/2010/main" val="889329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687630" y="901042"/>
            <a:ext cx="3769155" cy="2835198"/>
          </a:xfrm>
          <a:prstGeom prst="rect">
            <a:avLst/>
          </a:prstGeom>
          <a:solidFill>
            <a:schemeClr val="accent1">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Flynn’s taxonomy</a:t>
            </a:r>
            <a:endParaRPr lang="en-US" dirty="0"/>
          </a:p>
        </p:txBody>
      </p:sp>
      <p:grpSp>
        <p:nvGrpSpPr>
          <p:cNvPr id="55" name="Group 54"/>
          <p:cNvGrpSpPr/>
          <p:nvPr/>
        </p:nvGrpSpPr>
        <p:grpSpPr>
          <a:xfrm>
            <a:off x="1211831" y="3868559"/>
            <a:ext cx="2631168" cy="2197799"/>
            <a:chOff x="1211831" y="3868559"/>
            <a:chExt cx="2631168" cy="2197799"/>
          </a:xfrm>
        </p:grpSpPr>
        <p:sp>
          <p:nvSpPr>
            <p:cNvPr id="21" name="Rectangle 20"/>
            <p:cNvSpPr/>
            <p:nvPr/>
          </p:nvSpPr>
          <p:spPr>
            <a:xfrm>
              <a:off x="1937160" y="3868559"/>
              <a:ext cx="1905839" cy="344880"/>
            </a:xfrm>
            <a:prstGeom prst="rect">
              <a:avLst/>
            </a:prstGeom>
            <a:solidFill>
              <a:srgbClr val="FFFF00"/>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Instruction pool</a:t>
              </a:r>
            </a:p>
          </p:txBody>
        </p:sp>
        <p:sp>
          <p:nvSpPr>
            <p:cNvPr id="22" name="Rectangle 21"/>
            <p:cNvSpPr/>
            <p:nvPr/>
          </p:nvSpPr>
          <p:spPr>
            <a:xfrm rot="5400000">
              <a:off x="548711" y="5054759"/>
              <a:ext cx="1674719" cy="34848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Data pool</a:t>
              </a:r>
            </a:p>
          </p:txBody>
        </p:sp>
        <p:sp>
          <p:nvSpPr>
            <p:cNvPr id="23" name="Rectangle 22"/>
            <p:cNvSpPr/>
            <p:nvPr/>
          </p:nvSpPr>
          <p:spPr>
            <a:xfrm>
              <a:off x="2670119" y="4733279"/>
              <a:ext cx="406440" cy="402480"/>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24" name="Straight Connector 23"/>
            <p:cNvSpPr/>
            <p:nvPr/>
          </p:nvSpPr>
          <p:spPr>
            <a:xfrm>
              <a:off x="1572119" y="5477399"/>
              <a:ext cx="109800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5" name="Straight Connector 24"/>
            <p:cNvSpPr/>
            <p:nvPr/>
          </p:nvSpPr>
          <p:spPr>
            <a:xfrm flipH="1">
              <a:off x="3505679" y="4213439"/>
              <a:ext cx="8641" cy="131184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6" name="Rectangle 25"/>
            <p:cNvSpPr/>
            <p:nvPr/>
          </p:nvSpPr>
          <p:spPr>
            <a:xfrm>
              <a:off x="2670119" y="5282639"/>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27" name="Straight Connector 26"/>
            <p:cNvSpPr/>
            <p:nvPr/>
          </p:nvSpPr>
          <p:spPr>
            <a:xfrm>
              <a:off x="1572479" y="4928040"/>
              <a:ext cx="109800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8" name="Straight Connector 27"/>
            <p:cNvSpPr/>
            <p:nvPr/>
          </p:nvSpPr>
          <p:spPr>
            <a:xfrm flipH="1" flipV="1">
              <a:off x="3076559" y="5513760"/>
              <a:ext cx="429120" cy="11519"/>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9" name="Straight Connector 28"/>
            <p:cNvSpPr/>
            <p:nvPr/>
          </p:nvSpPr>
          <p:spPr>
            <a:xfrm flipH="1">
              <a:off x="3076559" y="4915800"/>
              <a:ext cx="42912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grpSp>
      <p:grpSp>
        <p:nvGrpSpPr>
          <p:cNvPr id="54" name="Group 53"/>
          <p:cNvGrpSpPr/>
          <p:nvPr/>
        </p:nvGrpSpPr>
        <p:grpSpPr>
          <a:xfrm>
            <a:off x="1222498" y="1326600"/>
            <a:ext cx="2620501" cy="2479678"/>
            <a:chOff x="1222498" y="1326600"/>
            <a:chExt cx="2620501" cy="2479678"/>
          </a:xfrm>
        </p:grpSpPr>
        <p:sp>
          <p:nvSpPr>
            <p:cNvPr id="5" name="Rectangle 4"/>
            <p:cNvSpPr/>
            <p:nvPr/>
          </p:nvSpPr>
          <p:spPr>
            <a:xfrm>
              <a:off x="1937160" y="1326600"/>
              <a:ext cx="1905839" cy="344880"/>
            </a:xfrm>
            <a:prstGeom prst="rect">
              <a:avLst/>
            </a:prstGeom>
            <a:solidFill>
              <a:srgbClr val="FFFF00"/>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Instruction pool</a:t>
              </a:r>
            </a:p>
          </p:txBody>
        </p:sp>
        <p:sp>
          <p:nvSpPr>
            <p:cNvPr id="6" name="Rectangle 5"/>
            <p:cNvSpPr/>
            <p:nvPr/>
          </p:nvSpPr>
          <p:spPr>
            <a:xfrm rot="5400000">
              <a:off x="559378" y="2487238"/>
              <a:ext cx="1674719" cy="34848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Data pool</a:t>
              </a:r>
            </a:p>
          </p:txBody>
        </p:sp>
        <p:sp>
          <p:nvSpPr>
            <p:cNvPr id="7" name="Rectangle 6"/>
            <p:cNvSpPr/>
            <p:nvPr/>
          </p:nvSpPr>
          <p:spPr>
            <a:xfrm>
              <a:off x="2670119" y="2465999"/>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8" name="Straight Connector 7"/>
            <p:cNvSpPr/>
            <p:nvPr/>
          </p:nvSpPr>
          <p:spPr>
            <a:xfrm>
              <a:off x="1572119" y="2660760"/>
              <a:ext cx="109800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9" name="Straight Connector 8"/>
            <p:cNvSpPr/>
            <p:nvPr/>
          </p:nvSpPr>
          <p:spPr>
            <a:xfrm>
              <a:off x="2890079" y="1671479"/>
              <a:ext cx="0" cy="79488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50" name="TextBox 49"/>
            <p:cNvSpPr txBox="1"/>
            <p:nvPr/>
          </p:nvSpPr>
          <p:spPr>
            <a:xfrm>
              <a:off x="2504880" y="3167279"/>
              <a:ext cx="709560" cy="63899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1" i="0" u="none" strike="noStrike" baseline="0" dirty="0">
                  <a:ln>
                    <a:noFill/>
                  </a:ln>
                  <a:solidFill>
                    <a:srgbClr val="000000"/>
                  </a:solidFill>
                  <a:latin typeface="Arial" pitchFamily="18"/>
                  <a:ea typeface="DejaVu Sans" pitchFamily="2"/>
                  <a:cs typeface="Lohit Hindi" pitchFamily="2"/>
                </a:rPr>
                <a:t>SISD</a:t>
              </a:r>
            </a:p>
          </p:txBody>
        </p:sp>
      </p:grpSp>
      <p:grpSp>
        <p:nvGrpSpPr>
          <p:cNvPr id="57" name="Group 56"/>
          <p:cNvGrpSpPr/>
          <p:nvPr/>
        </p:nvGrpSpPr>
        <p:grpSpPr>
          <a:xfrm>
            <a:off x="5421599" y="1326959"/>
            <a:ext cx="2619359" cy="2479679"/>
            <a:chOff x="5421599" y="1326959"/>
            <a:chExt cx="2619359" cy="2479679"/>
          </a:xfrm>
        </p:grpSpPr>
        <p:sp>
          <p:nvSpPr>
            <p:cNvPr id="10" name="Rectangle 9"/>
            <p:cNvSpPr/>
            <p:nvPr/>
          </p:nvSpPr>
          <p:spPr>
            <a:xfrm>
              <a:off x="6135119" y="1326959"/>
              <a:ext cx="1905839" cy="344880"/>
            </a:xfrm>
            <a:prstGeom prst="rect">
              <a:avLst/>
            </a:prstGeom>
            <a:solidFill>
              <a:srgbClr val="FFFF00"/>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Instruction pool</a:t>
              </a:r>
            </a:p>
          </p:txBody>
        </p:sp>
        <p:sp>
          <p:nvSpPr>
            <p:cNvPr id="11" name="Rectangle 10"/>
            <p:cNvSpPr/>
            <p:nvPr/>
          </p:nvSpPr>
          <p:spPr>
            <a:xfrm rot="5400000">
              <a:off x="4758479" y="2487239"/>
              <a:ext cx="1674719" cy="34848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Data pool</a:t>
              </a:r>
            </a:p>
          </p:txBody>
        </p:sp>
        <p:sp>
          <p:nvSpPr>
            <p:cNvPr id="12" name="Rectangle 11"/>
            <p:cNvSpPr/>
            <p:nvPr/>
          </p:nvSpPr>
          <p:spPr>
            <a:xfrm>
              <a:off x="7423200" y="2466359"/>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13" name="Straight Connector 12"/>
            <p:cNvSpPr/>
            <p:nvPr/>
          </p:nvSpPr>
          <p:spPr>
            <a:xfrm>
              <a:off x="5770079" y="2661119"/>
              <a:ext cx="82044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4" name="Straight Connector 13"/>
            <p:cNvSpPr/>
            <p:nvPr/>
          </p:nvSpPr>
          <p:spPr>
            <a:xfrm>
              <a:off x="6810479" y="1671839"/>
              <a:ext cx="0" cy="79488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5" name="Rectangle 14"/>
            <p:cNvSpPr/>
            <p:nvPr/>
          </p:nvSpPr>
          <p:spPr>
            <a:xfrm>
              <a:off x="6590520" y="2466359"/>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16" name="Straight Connector 15"/>
            <p:cNvSpPr/>
            <p:nvPr/>
          </p:nvSpPr>
          <p:spPr>
            <a:xfrm>
              <a:off x="7608240" y="1671839"/>
              <a:ext cx="0" cy="79488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7" name="Straight Connector 16"/>
            <p:cNvSpPr/>
            <p:nvPr/>
          </p:nvSpPr>
          <p:spPr>
            <a:xfrm>
              <a:off x="7189199" y="2637719"/>
              <a:ext cx="23400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8" name="Straight Connector 17"/>
            <p:cNvSpPr/>
            <p:nvPr/>
          </p:nvSpPr>
          <p:spPr>
            <a:xfrm flipV="1">
              <a:off x="6259679" y="2247119"/>
              <a:ext cx="0" cy="41436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9" name="Straight Connector 18"/>
            <p:cNvSpPr/>
            <p:nvPr/>
          </p:nvSpPr>
          <p:spPr>
            <a:xfrm flipV="1">
              <a:off x="7189199" y="2247119"/>
              <a:ext cx="0" cy="39096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0" name="Straight Connector 19"/>
            <p:cNvSpPr/>
            <p:nvPr/>
          </p:nvSpPr>
          <p:spPr>
            <a:xfrm flipH="1">
              <a:off x="6259679" y="2247119"/>
              <a:ext cx="929520" cy="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51" name="TextBox 50"/>
            <p:cNvSpPr txBox="1"/>
            <p:nvPr/>
          </p:nvSpPr>
          <p:spPr>
            <a:xfrm>
              <a:off x="6737760" y="3167639"/>
              <a:ext cx="750599" cy="63899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1" i="0" u="none" strike="noStrike" baseline="0" dirty="0">
                  <a:ln>
                    <a:noFill/>
                  </a:ln>
                  <a:solidFill>
                    <a:srgbClr val="000000"/>
                  </a:solidFill>
                  <a:latin typeface="Arial" pitchFamily="18"/>
                  <a:ea typeface="DejaVu Sans" pitchFamily="2"/>
                  <a:cs typeface="Lohit Hindi" pitchFamily="2"/>
                </a:rPr>
                <a:t>MISD</a:t>
              </a:r>
            </a:p>
          </p:txBody>
        </p:sp>
      </p:grpSp>
      <p:grpSp>
        <p:nvGrpSpPr>
          <p:cNvPr id="58" name="Group 57"/>
          <p:cNvGrpSpPr/>
          <p:nvPr/>
        </p:nvGrpSpPr>
        <p:grpSpPr>
          <a:xfrm>
            <a:off x="5421601" y="3868919"/>
            <a:ext cx="2619357" cy="2308320"/>
            <a:chOff x="5421601" y="3868919"/>
            <a:chExt cx="2619357" cy="2308320"/>
          </a:xfrm>
        </p:grpSpPr>
        <p:sp>
          <p:nvSpPr>
            <p:cNvPr id="30" name="Rectangle 29"/>
            <p:cNvSpPr/>
            <p:nvPr/>
          </p:nvSpPr>
          <p:spPr>
            <a:xfrm>
              <a:off x="6135119" y="3868919"/>
              <a:ext cx="1905839" cy="344880"/>
            </a:xfrm>
            <a:prstGeom prst="rect">
              <a:avLst/>
            </a:prstGeom>
            <a:solidFill>
              <a:srgbClr val="FFFF00"/>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Instruction pool</a:t>
              </a:r>
            </a:p>
          </p:txBody>
        </p:sp>
        <p:sp>
          <p:nvSpPr>
            <p:cNvPr id="31" name="Rectangle 30"/>
            <p:cNvSpPr/>
            <p:nvPr/>
          </p:nvSpPr>
          <p:spPr>
            <a:xfrm rot="5400000">
              <a:off x="4758481" y="4876920"/>
              <a:ext cx="1674719" cy="34848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Data pool</a:t>
              </a:r>
            </a:p>
          </p:txBody>
        </p:sp>
        <p:sp>
          <p:nvSpPr>
            <p:cNvPr id="32" name="Rectangle 31"/>
            <p:cNvSpPr/>
            <p:nvPr/>
          </p:nvSpPr>
          <p:spPr>
            <a:xfrm>
              <a:off x="6104879" y="4733639"/>
              <a:ext cx="406440" cy="402480"/>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33" name="Straight Connector 32"/>
            <p:cNvSpPr/>
            <p:nvPr/>
          </p:nvSpPr>
          <p:spPr>
            <a:xfrm>
              <a:off x="5770079" y="5479559"/>
              <a:ext cx="30384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4" name="Straight Connector 33"/>
            <p:cNvSpPr/>
            <p:nvPr/>
          </p:nvSpPr>
          <p:spPr>
            <a:xfrm flipH="1">
              <a:off x="6763679" y="4213800"/>
              <a:ext cx="12240" cy="129780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5" name="Rectangle 34"/>
            <p:cNvSpPr/>
            <p:nvPr/>
          </p:nvSpPr>
          <p:spPr>
            <a:xfrm>
              <a:off x="6104879" y="5283000"/>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36" name="Straight Connector 35"/>
            <p:cNvSpPr/>
            <p:nvPr/>
          </p:nvSpPr>
          <p:spPr>
            <a:xfrm>
              <a:off x="5770079" y="4928399"/>
              <a:ext cx="30348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7" name="Straight Connector 36"/>
            <p:cNvSpPr/>
            <p:nvPr/>
          </p:nvSpPr>
          <p:spPr>
            <a:xfrm flipH="1" flipV="1">
              <a:off x="6514199" y="5499719"/>
              <a:ext cx="249480" cy="11521"/>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8" name="Straight Connector 37"/>
            <p:cNvSpPr/>
            <p:nvPr/>
          </p:nvSpPr>
          <p:spPr>
            <a:xfrm flipH="1">
              <a:off x="6511319" y="4916160"/>
              <a:ext cx="26100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9" name="Rectangle 38"/>
            <p:cNvSpPr/>
            <p:nvPr/>
          </p:nvSpPr>
          <p:spPr>
            <a:xfrm>
              <a:off x="7110719" y="4733639"/>
              <a:ext cx="406800" cy="402480"/>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40" name="Straight Connector 39"/>
            <p:cNvSpPr/>
            <p:nvPr/>
          </p:nvSpPr>
          <p:spPr>
            <a:xfrm flipH="1">
              <a:off x="7773119" y="4213800"/>
              <a:ext cx="8641" cy="131184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1" name="Rectangle 40"/>
            <p:cNvSpPr/>
            <p:nvPr/>
          </p:nvSpPr>
          <p:spPr>
            <a:xfrm>
              <a:off x="7110719" y="5283000"/>
              <a:ext cx="40680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42" name="Straight Connector 41"/>
            <p:cNvSpPr/>
            <p:nvPr/>
          </p:nvSpPr>
          <p:spPr>
            <a:xfrm flipH="1">
              <a:off x="7514640" y="5491439"/>
              <a:ext cx="258479"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3" name="Straight Connector 42"/>
            <p:cNvSpPr/>
            <p:nvPr/>
          </p:nvSpPr>
          <p:spPr>
            <a:xfrm flipH="1">
              <a:off x="7526520" y="4916160"/>
              <a:ext cx="246599"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4" name="Straight Connector 43"/>
            <p:cNvSpPr/>
            <p:nvPr/>
          </p:nvSpPr>
          <p:spPr>
            <a:xfrm>
              <a:off x="6867360" y="4916160"/>
              <a:ext cx="246599"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5" name="Straight Connector 44"/>
            <p:cNvSpPr/>
            <p:nvPr/>
          </p:nvSpPr>
          <p:spPr>
            <a:xfrm>
              <a:off x="6867720" y="5499719"/>
              <a:ext cx="246599"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6" name="Straight Connector 45"/>
            <p:cNvSpPr/>
            <p:nvPr/>
          </p:nvSpPr>
          <p:spPr>
            <a:xfrm flipH="1">
              <a:off x="6864120" y="5225039"/>
              <a:ext cx="3600" cy="27468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7" name="Straight Connector 46"/>
            <p:cNvSpPr/>
            <p:nvPr/>
          </p:nvSpPr>
          <p:spPr>
            <a:xfrm flipH="1">
              <a:off x="6864120" y="4641480"/>
              <a:ext cx="3600" cy="27432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8" name="Straight Connector 47"/>
            <p:cNvSpPr/>
            <p:nvPr/>
          </p:nvSpPr>
          <p:spPr>
            <a:xfrm flipH="1">
              <a:off x="5770079" y="5229000"/>
              <a:ext cx="1094400" cy="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9" name="Straight Connector 48"/>
            <p:cNvSpPr/>
            <p:nvPr/>
          </p:nvSpPr>
          <p:spPr>
            <a:xfrm flipH="1">
              <a:off x="5770079" y="4645080"/>
              <a:ext cx="1094400" cy="0"/>
            </a:xfrm>
            <a:prstGeom prst="line">
              <a:avLst/>
            </a:prstGeom>
            <a:noFill/>
            <a:ln w="0">
              <a:solidFill>
                <a:srgbClr val="000000"/>
              </a:solidFill>
              <a:prstDash val="solid"/>
              <a:tailEnd type="non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52" name="TextBox 51"/>
            <p:cNvSpPr txBox="1"/>
            <p:nvPr/>
          </p:nvSpPr>
          <p:spPr>
            <a:xfrm>
              <a:off x="6738120" y="5812560"/>
              <a:ext cx="792000"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1" i="0" u="none" strike="noStrike" baseline="0">
                  <a:ln>
                    <a:noFill/>
                  </a:ln>
                  <a:solidFill>
                    <a:srgbClr val="000000"/>
                  </a:solidFill>
                  <a:latin typeface="Arial" pitchFamily="18"/>
                  <a:ea typeface="DejaVu Sans" pitchFamily="2"/>
                  <a:cs typeface="Lohit Hindi" pitchFamily="2"/>
                </a:rPr>
                <a:t>MIMD</a:t>
              </a:r>
            </a:p>
          </p:txBody>
        </p:sp>
      </p:grpSp>
      <p:sp>
        <p:nvSpPr>
          <p:cNvPr id="53" name="TextBox 52"/>
          <p:cNvSpPr txBox="1"/>
          <p:nvPr/>
        </p:nvSpPr>
        <p:spPr>
          <a:xfrm>
            <a:off x="2471039" y="5812920"/>
            <a:ext cx="750599" cy="63899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1" i="0" u="none" strike="noStrike" baseline="0" dirty="0">
                <a:ln>
                  <a:noFill/>
                </a:ln>
                <a:solidFill>
                  <a:srgbClr val="000000"/>
                </a:solidFill>
                <a:latin typeface="Arial" pitchFamily="18"/>
                <a:ea typeface="DejaVu Sans" pitchFamily="2"/>
                <a:cs typeface="Lohit Hindi" pitchFamily="2"/>
              </a:rPr>
              <a:t>SIMD</a:t>
            </a:r>
          </a:p>
        </p:txBody>
      </p:sp>
      <p:sp>
        <p:nvSpPr>
          <p:cNvPr id="4" name="TextBox 3"/>
          <p:cNvSpPr txBox="1"/>
          <p:nvPr/>
        </p:nvSpPr>
        <p:spPr>
          <a:xfrm>
            <a:off x="5641108" y="6546896"/>
            <a:ext cx="3501087" cy="338554"/>
          </a:xfrm>
          <a:prstGeom prst="rect">
            <a:avLst/>
          </a:prstGeom>
          <a:noFill/>
        </p:spPr>
        <p:txBody>
          <a:bodyPr wrap="none" rtlCol="0">
            <a:spAutoFit/>
          </a:bodyPr>
          <a:lstStyle/>
          <a:p>
            <a:pPr lvl="0"/>
            <a:r>
              <a:rPr lang="en-US" sz="1600" dirty="0" smtClean="0">
                <a:solidFill>
                  <a:schemeClr val="bg1">
                    <a:lumMod val="65000"/>
                  </a:schemeClr>
                </a:solidFill>
              </a:rPr>
              <a:t>Illustrations reproduced </a:t>
            </a:r>
            <a:r>
              <a:rPr lang="en-US" sz="1600" dirty="0">
                <a:solidFill>
                  <a:schemeClr val="bg1">
                    <a:lumMod val="65000"/>
                  </a:schemeClr>
                </a:solidFill>
              </a:rPr>
              <a:t>from </a:t>
            </a:r>
            <a:r>
              <a:rPr lang="en-US" sz="1600" dirty="0" smtClean="0">
                <a:solidFill>
                  <a:schemeClr val="bg1">
                    <a:lumMod val="65000"/>
                  </a:schemeClr>
                </a:solidFill>
              </a:rPr>
              <a:t>Wikipedia</a:t>
            </a:r>
            <a:endParaRPr lang="en-US" sz="1600" dirty="0">
              <a:solidFill>
                <a:schemeClr val="bg1">
                  <a:lumMod val="65000"/>
                </a:schemeClr>
              </a:solidFill>
            </a:endParaRPr>
          </a:p>
        </p:txBody>
      </p:sp>
    </p:spTree>
    <p:extLst>
      <p:ext uri="{BB962C8B-B14F-4D97-AF65-F5344CB8AC3E}">
        <p14:creationId xmlns:p14="http://schemas.microsoft.com/office/powerpoint/2010/main" val="3851910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performance: benchmark</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32124783"/>
              </p:ext>
            </p:extLst>
          </p:nvPr>
        </p:nvGraphicFramePr>
        <p:xfrm>
          <a:off x="347450" y="3264402"/>
          <a:ext cx="8257074" cy="2468898"/>
        </p:xfrm>
        <a:graphic>
          <a:graphicData uri="http://schemas.openxmlformats.org/drawingml/2006/table">
            <a:tbl>
              <a:tblPr firstRow="1" bandRow="1">
                <a:tableStyleId>{5C22544A-7EE6-4342-B048-85BDC9FD1C3A}</a:tableStyleId>
              </a:tblPr>
              <a:tblGrid>
                <a:gridCol w="1376179"/>
                <a:gridCol w="1376179"/>
                <a:gridCol w="1376179"/>
                <a:gridCol w="1376179"/>
                <a:gridCol w="1376179"/>
                <a:gridCol w="1376179"/>
              </a:tblGrid>
              <a:tr h="716298">
                <a:tc>
                  <a:txBody>
                    <a:bodyPr/>
                    <a:lstStyle/>
                    <a:p>
                      <a:pPr algn="ctr"/>
                      <a:endParaRPr lang="en-US" dirty="0"/>
                    </a:p>
                  </a:txBody>
                  <a:tcPr anchor="ctr"/>
                </a:tc>
                <a:tc>
                  <a:txBody>
                    <a:bodyPr/>
                    <a:lstStyle/>
                    <a:p>
                      <a:pPr algn="ctr"/>
                      <a:endParaRPr lang="en-US" dirty="0"/>
                    </a:p>
                  </a:txBody>
                  <a:tcPr anchor="ctr"/>
                </a:tc>
                <a:tc gridSpan="2">
                  <a:txBody>
                    <a:bodyPr/>
                    <a:lstStyle/>
                    <a:p>
                      <a:pPr algn="ctr"/>
                      <a:r>
                        <a:rPr lang="en-US" dirty="0" smtClean="0"/>
                        <a:t>algorithm</a:t>
                      </a:r>
                      <a:r>
                        <a:rPr lang="en-US" baseline="0" dirty="0" smtClean="0"/>
                        <a:t> A (</a:t>
                      </a:r>
                      <a:r>
                        <a:rPr lang="en-US" baseline="0" dirty="0" err="1" smtClean="0"/>
                        <a:t>strided</a:t>
                      </a:r>
                      <a:r>
                        <a:rPr lang="en-US" baseline="0" dirty="0" smtClean="0"/>
                        <a:t>-m)</a:t>
                      </a:r>
                      <a:endParaRPr lang="en-US" dirty="0"/>
                    </a:p>
                  </a:txBody>
                  <a:tcPr anchor="ctr"/>
                </a:tc>
                <a:tc hMerge="1">
                  <a:txBody>
                    <a:bodyPr/>
                    <a:lstStyle/>
                    <a:p>
                      <a:endParaRPr lang="en-US" dirty="0"/>
                    </a:p>
                  </a:txBody>
                  <a:tcPr/>
                </a:tc>
                <a:tc gridSpan="2">
                  <a:txBody>
                    <a:bodyPr/>
                    <a:lstStyle/>
                    <a:p>
                      <a:pPr algn="ctr"/>
                      <a:r>
                        <a:rPr lang="en-US" dirty="0" smtClean="0"/>
                        <a:t>algorithm B (linear)</a:t>
                      </a:r>
                      <a:endParaRPr lang="en-US" dirty="0"/>
                    </a:p>
                  </a:txBody>
                  <a:tcPr anchor="ctr"/>
                </a:tc>
                <a:tc hMerge="1">
                  <a:txBody>
                    <a:bodyPr/>
                    <a:lstStyle/>
                    <a:p>
                      <a:endParaRPr lang="en-US" dirty="0"/>
                    </a:p>
                  </a:txBody>
                  <a:tcPr/>
                </a:tc>
              </a:tr>
              <a:tr h="370840">
                <a:tc>
                  <a:txBody>
                    <a:bodyPr/>
                    <a:lstStyle/>
                    <a:p>
                      <a:pPr algn="ctr"/>
                      <a:r>
                        <a:rPr lang="en-US" b="1" dirty="0" smtClean="0"/>
                        <a:t>matrix</a:t>
                      </a:r>
                      <a:r>
                        <a:rPr lang="en-US" b="1" baseline="0" dirty="0" smtClean="0"/>
                        <a:t> dimensions</a:t>
                      </a:r>
                      <a:endParaRPr lang="en-US" b="1" dirty="0"/>
                    </a:p>
                  </a:txBody>
                  <a:tcPr anchor="ctr"/>
                </a:tc>
                <a:tc>
                  <a:txBody>
                    <a:bodyPr/>
                    <a:lstStyle/>
                    <a:p>
                      <a:pPr algn="ctr"/>
                      <a:r>
                        <a:rPr lang="en-US" b="1" dirty="0" smtClean="0"/>
                        <a:t>regime</a:t>
                      </a:r>
                      <a:endParaRPr lang="en-US" b="1" dirty="0"/>
                    </a:p>
                  </a:txBody>
                  <a:tcPr anchor="ctr"/>
                </a:tc>
                <a:tc>
                  <a:txBody>
                    <a:bodyPr/>
                    <a:lstStyle/>
                    <a:p>
                      <a:pPr algn="ctr"/>
                      <a:r>
                        <a:rPr lang="en-US" b="1" dirty="0" smtClean="0"/>
                        <a:t>FLOPS/s</a:t>
                      </a:r>
                      <a:endParaRPr lang="en-US" b="1" dirty="0"/>
                    </a:p>
                  </a:txBody>
                  <a:tcPr anchor="ctr"/>
                </a:tc>
                <a:tc>
                  <a:txBody>
                    <a:bodyPr/>
                    <a:lstStyle/>
                    <a:p>
                      <a:pPr algn="ctr"/>
                      <a:r>
                        <a:rPr lang="en-US" b="1" dirty="0" smtClean="0"/>
                        <a:t>L</a:t>
                      </a:r>
                      <a:r>
                        <a:rPr lang="en-US" b="1" baseline="-25000" dirty="0" smtClean="0"/>
                        <a:t>1</a:t>
                      </a:r>
                      <a:r>
                        <a:rPr lang="en-US" b="1" dirty="0" smtClean="0"/>
                        <a:t> miss rate</a:t>
                      </a:r>
                      <a:endParaRPr lang="en-US" b="1" dirty="0"/>
                    </a:p>
                  </a:txBody>
                  <a:tcPr anchor="ctr"/>
                </a:tc>
                <a:tc>
                  <a:txBody>
                    <a:bodyPr/>
                    <a:lstStyle/>
                    <a:p>
                      <a:pPr algn="ctr"/>
                      <a:r>
                        <a:rPr lang="en-US" b="1" dirty="0" smtClean="0"/>
                        <a:t>FLOPS/s</a:t>
                      </a:r>
                      <a:endParaRPr lang="en-US" b="1" dirty="0"/>
                    </a:p>
                  </a:txBody>
                  <a:tcPr anchor="ctr"/>
                </a:tc>
                <a:tc>
                  <a:txBody>
                    <a:bodyPr/>
                    <a:lstStyle/>
                    <a:p>
                      <a:pPr algn="ctr"/>
                      <a:r>
                        <a:rPr lang="en-US" b="1" dirty="0" smtClean="0"/>
                        <a:t>L</a:t>
                      </a:r>
                      <a:r>
                        <a:rPr lang="en-US" b="1" baseline="-25000" dirty="0" smtClean="0"/>
                        <a:t>1</a:t>
                      </a:r>
                      <a:r>
                        <a:rPr lang="en-US" b="1" dirty="0" smtClean="0"/>
                        <a:t> miss rate</a:t>
                      </a:r>
                      <a:endParaRPr lang="en-US" b="1" dirty="0"/>
                    </a:p>
                  </a:txBody>
                  <a:tcPr anchor="ctr"/>
                </a:tc>
              </a:tr>
              <a:tr h="370840">
                <a:tc>
                  <a:txBody>
                    <a:bodyPr/>
                    <a:lstStyle/>
                    <a:p>
                      <a:pPr algn="ctr"/>
                      <a:r>
                        <a:rPr lang="en-US" dirty="0" smtClean="0"/>
                        <a:t>50x50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1.66E9</a:t>
                      </a:r>
                      <a:endParaRPr lang="en-US" dirty="0"/>
                    </a:p>
                  </a:txBody>
                  <a:tcPr anchor="ctr"/>
                </a:tc>
                <a:tc>
                  <a:txBody>
                    <a:bodyPr/>
                    <a:lstStyle/>
                    <a:p>
                      <a:pPr algn="ctr"/>
                      <a:r>
                        <a:rPr lang="en-US" b="1" dirty="0" smtClean="0">
                          <a:solidFill>
                            <a:srgbClr val="FF0000"/>
                          </a:solidFill>
                        </a:rPr>
                        <a:t>0.0%</a:t>
                      </a:r>
                      <a:endParaRPr lang="en-US" b="1" dirty="0">
                        <a:solidFill>
                          <a:srgbClr val="FF0000"/>
                        </a:solidFill>
                      </a:endParaRPr>
                    </a:p>
                  </a:txBody>
                  <a:tcPr anchor="ctr"/>
                </a:tc>
                <a:tc>
                  <a:txBody>
                    <a:bodyPr/>
                    <a:lstStyle/>
                    <a:p>
                      <a:pPr algn="ctr"/>
                      <a:r>
                        <a:rPr lang="en-US" dirty="0" smtClean="0"/>
                        <a:t>1.51E9</a:t>
                      </a:r>
                      <a:endParaRPr lang="en-US" dirty="0"/>
                    </a:p>
                  </a:txBody>
                  <a:tcPr anchor="ctr"/>
                </a:tc>
                <a:tc>
                  <a:txBody>
                    <a:bodyPr/>
                    <a:lstStyle/>
                    <a:p>
                      <a:pPr algn="ctr"/>
                      <a:r>
                        <a:rPr lang="en-US" b="1" dirty="0" smtClean="0">
                          <a:solidFill>
                            <a:srgbClr val="FF0000"/>
                          </a:solidFill>
                        </a:rPr>
                        <a:t>0.0%</a:t>
                      </a:r>
                      <a:endParaRPr lang="en-US" b="1" dirty="0">
                        <a:solidFill>
                          <a:srgbClr val="FF0000"/>
                        </a:solidFill>
                      </a:endParaRPr>
                    </a:p>
                  </a:txBody>
                  <a:tcPr anchor="ctr"/>
                </a:tc>
              </a:tr>
              <a:tr h="370840">
                <a:tc>
                  <a:txBody>
                    <a:bodyPr/>
                    <a:lstStyle/>
                    <a:p>
                      <a:pPr algn="ctr"/>
                      <a:r>
                        <a:rPr lang="en-US" dirty="0" smtClean="0"/>
                        <a:t>100x100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1.53E9</a:t>
                      </a:r>
                      <a:endParaRPr lang="en-US" dirty="0"/>
                    </a:p>
                  </a:txBody>
                  <a:tcPr anchor="ctr"/>
                </a:tc>
                <a:tc>
                  <a:txBody>
                    <a:bodyPr/>
                    <a:lstStyle/>
                    <a:p>
                      <a:pPr algn="ctr"/>
                      <a:r>
                        <a:rPr lang="en-US" b="1" dirty="0" smtClean="0">
                          <a:solidFill>
                            <a:srgbClr val="FF0000"/>
                          </a:solidFill>
                        </a:rPr>
                        <a:t>6.1%</a:t>
                      </a:r>
                      <a:endParaRPr lang="en-US" b="1" dirty="0">
                        <a:solidFill>
                          <a:srgbClr val="FF0000"/>
                        </a:solidFill>
                      </a:endParaRPr>
                    </a:p>
                  </a:txBody>
                  <a:tcPr anchor="ctr"/>
                </a:tc>
                <a:tc>
                  <a:txBody>
                    <a:bodyPr/>
                    <a:lstStyle/>
                    <a:p>
                      <a:pPr algn="ctr"/>
                      <a:r>
                        <a:rPr lang="en-US" dirty="0" smtClean="0"/>
                        <a:t>1.42E9</a:t>
                      </a:r>
                      <a:endParaRPr lang="en-US" dirty="0"/>
                    </a:p>
                  </a:txBody>
                  <a:tcPr anchor="ctr"/>
                </a:tc>
                <a:tc>
                  <a:txBody>
                    <a:bodyPr/>
                    <a:lstStyle/>
                    <a:p>
                      <a:pPr algn="ctr"/>
                      <a:r>
                        <a:rPr lang="en-US" b="1" dirty="0" smtClean="0">
                          <a:solidFill>
                            <a:srgbClr val="FF0000"/>
                          </a:solidFill>
                        </a:rPr>
                        <a:t>4.1%</a:t>
                      </a:r>
                      <a:endParaRPr lang="en-US" b="1" dirty="0">
                        <a:solidFill>
                          <a:srgbClr val="FF0000"/>
                        </a:solidFill>
                      </a:endParaRPr>
                    </a:p>
                  </a:txBody>
                  <a:tcPr anchor="ctr"/>
                </a:tc>
              </a:tr>
              <a:tr h="370840">
                <a:tc>
                  <a:txBody>
                    <a:bodyPr/>
                    <a:lstStyle/>
                    <a:p>
                      <a:pPr algn="ctr"/>
                      <a:r>
                        <a:rPr lang="en-US" dirty="0" smtClean="0"/>
                        <a:t>1000x1000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9.03E8</a:t>
                      </a:r>
                      <a:endParaRPr lang="en-US" dirty="0"/>
                    </a:p>
                  </a:txBody>
                  <a:tcPr anchor="ctr"/>
                </a:tc>
                <a:tc>
                  <a:txBody>
                    <a:bodyPr/>
                    <a:lstStyle/>
                    <a:p>
                      <a:pPr algn="ctr"/>
                      <a:r>
                        <a:rPr lang="en-US" b="1" dirty="0" smtClean="0">
                          <a:solidFill>
                            <a:srgbClr val="FF0000"/>
                          </a:solidFill>
                        </a:rPr>
                        <a:t>55.2%</a:t>
                      </a:r>
                      <a:endParaRPr lang="en-US" b="1" dirty="0">
                        <a:solidFill>
                          <a:srgbClr val="FF0000"/>
                        </a:solidFill>
                      </a:endParaRPr>
                    </a:p>
                  </a:txBody>
                  <a:tcPr anchor="ctr"/>
                </a:tc>
                <a:tc>
                  <a:txBody>
                    <a:bodyPr/>
                    <a:lstStyle/>
                    <a:p>
                      <a:pPr algn="ctr"/>
                      <a:r>
                        <a:rPr lang="en-US" dirty="0" smtClean="0"/>
                        <a:t>1.30E9</a:t>
                      </a:r>
                      <a:endParaRPr lang="en-US" dirty="0"/>
                    </a:p>
                  </a:txBody>
                  <a:tcPr anchor="ctr"/>
                </a:tc>
                <a:tc>
                  <a:txBody>
                    <a:bodyPr/>
                    <a:lstStyle/>
                    <a:p>
                      <a:pPr algn="ctr"/>
                      <a:r>
                        <a:rPr lang="en-US" b="1" dirty="0" smtClean="0">
                          <a:solidFill>
                            <a:srgbClr val="FF0000"/>
                          </a:solidFill>
                        </a:rPr>
                        <a:t>4.1%</a:t>
                      </a:r>
                      <a:endParaRPr lang="en-US" b="1" dirty="0">
                        <a:solidFill>
                          <a:srgbClr val="FF0000"/>
                        </a:solidFill>
                      </a:endParaRPr>
                    </a:p>
                  </a:txBody>
                  <a:tcPr anchor="ctr"/>
                </a:tc>
              </a:tr>
            </a:tbl>
          </a:graphicData>
        </a:graphic>
      </p:graphicFrame>
      <p:sp>
        <p:nvSpPr>
          <p:cNvPr id="4" name="TextBox 3"/>
          <p:cNvSpPr txBox="1"/>
          <p:nvPr/>
        </p:nvSpPr>
        <p:spPr>
          <a:xfrm>
            <a:off x="3057897" y="855865"/>
            <a:ext cx="3038973" cy="369332"/>
          </a:xfrm>
          <a:prstGeom prst="rect">
            <a:avLst/>
          </a:prstGeom>
          <a:noFill/>
        </p:spPr>
        <p:txBody>
          <a:bodyPr wrap="none" rtlCol="0">
            <a:spAutoFit/>
          </a:bodyPr>
          <a:lstStyle/>
          <a:p>
            <a:r>
              <a:rPr lang="en-US" dirty="0" smtClean="0"/>
              <a:t>g++ -O2 matvec.cpp -o matvec</a:t>
            </a:r>
            <a:endParaRPr lang="en-US" dirty="0"/>
          </a:p>
        </p:txBody>
      </p:sp>
      <p:cxnSp>
        <p:nvCxnSpPr>
          <p:cNvPr id="5" name="Straight Arrow Connector 4"/>
          <p:cNvCxnSpPr/>
          <p:nvPr/>
        </p:nvCxnSpPr>
        <p:spPr>
          <a:xfrm flipH="1">
            <a:off x="3445505" y="1185911"/>
            <a:ext cx="235903" cy="45339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607538" y="1639310"/>
            <a:ext cx="5232971" cy="369332"/>
          </a:xfrm>
          <a:prstGeom prst="rect">
            <a:avLst/>
          </a:prstGeom>
          <a:noFill/>
        </p:spPr>
        <p:txBody>
          <a:bodyPr wrap="none" rtlCol="0">
            <a:spAutoFit/>
          </a:bodyPr>
          <a:lstStyle/>
          <a:p>
            <a:r>
              <a:rPr lang="en-US" dirty="0" smtClean="0"/>
              <a:t>no SIMD, we want to focus on </a:t>
            </a:r>
            <a:r>
              <a:rPr lang="en-US" b="1" dirty="0" smtClean="0">
                <a:solidFill>
                  <a:srgbClr val="FF0000"/>
                </a:solidFill>
              </a:rPr>
              <a:t>memory access pattern</a:t>
            </a:r>
          </a:p>
        </p:txBody>
      </p:sp>
      <p:sp>
        <p:nvSpPr>
          <p:cNvPr id="8" name="TextBox 7"/>
          <p:cNvSpPr txBox="1"/>
          <p:nvPr/>
        </p:nvSpPr>
        <p:spPr>
          <a:xfrm>
            <a:off x="5685745" y="2161635"/>
            <a:ext cx="3187615" cy="923330"/>
          </a:xfrm>
          <a:prstGeom prst="rect">
            <a:avLst/>
          </a:prstGeom>
          <a:solidFill>
            <a:schemeClr val="bg1">
              <a:lumMod val="85000"/>
            </a:schemeClr>
          </a:solidFill>
          <a:ln w="19050">
            <a:solidFill>
              <a:schemeClr val="tx1"/>
            </a:solidFill>
          </a:ln>
        </p:spPr>
        <p:txBody>
          <a:bodyPr wrap="square" rtlCol="0">
            <a:spAutoFit/>
          </a:bodyPr>
          <a:lstStyle/>
          <a:p>
            <a:r>
              <a:rPr lang="en-US" b="1" dirty="0" smtClean="0">
                <a:latin typeface="Calibri" pitchFamily="34" charset="0"/>
                <a:cs typeface="Courier New" pitchFamily="49" charset="0"/>
              </a:rPr>
              <a:t>C = 32 Kbyte = 4096 doubles</a:t>
            </a:r>
          </a:p>
          <a:p>
            <a:r>
              <a:rPr lang="en-US" b="1" dirty="0" smtClean="0">
                <a:latin typeface="Calibri" pitchFamily="34" charset="0"/>
                <a:cs typeface="Courier New" pitchFamily="49" charset="0"/>
              </a:rPr>
              <a:t>L</a:t>
            </a:r>
            <a:r>
              <a:rPr lang="en-US" b="1" baseline="-25000" dirty="0" smtClean="0">
                <a:latin typeface="Calibri" pitchFamily="34" charset="0"/>
                <a:cs typeface="Courier New" pitchFamily="49" charset="0"/>
              </a:rPr>
              <a:t>c</a:t>
            </a:r>
            <a:r>
              <a:rPr lang="en-US" b="1" dirty="0" smtClean="0">
                <a:latin typeface="Calibri" pitchFamily="34" charset="0"/>
                <a:cs typeface="Courier New" pitchFamily="49" charset="0"/>
              </a:rPr>
              <a:t> = 64 byte = 8 doubles</a:t>
            </a:r>
          </a:p>
          <a:p>
            <a:r>
              <a:rPr lang="en-US" b="1" dirty="0" smtClean="0">
                <a:latin typeface="Calibri" pitchFamily="34" charset="0"/>
                <a:cs typeface="Courier New" pitchFamily="49" charset="0"/>
              </a:rPr>
              <a:t>C / L</a:t>
            </a:r>
            <a:r>
              <a:rPr lang="en-US" b="1" baseline="-25000" dirty="0" smtClean="0">
                <a:latin typeface="Calibri" pitchFamily="34" charset="0"/>
                <a:cs typeface="Courier New" pitchFamily="49" charset="0"/>
              </a:rPr>
              <a:t>c </a:t>
            </a:r>
            <a:r>
              <a:rPr lang="en-US" b="1" dirty="0" smtClean="0">
                <a:latin typeface="Calibri" pitchFamily="34" charset="0"/>
                <a:cs typeface="Courier New" pitchFamily="49" charset="0"/>
              </a:rPr>
              <a:t>= 512</a:t>
            </a:r>
            <a:endParaRPr lang="en-US" dirty="0">
              <a:latin typeface="Calibri"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565126489"/>
              </p:ext>
            </p:extLst>
          </p:nvPr>
        </p:nvGraphicFramePr>
        <p:xfrm>
          <a:off x="357695" y="5886920"/>
          <a:ext cx="8257074" cy="741680"/>
        </p:xfrm>
        <a:graphic>
          <a:graphicData uri="http://schemas.openxmlformats.org/drawingml/2006/table">
            <a:tbl>
              <a:tblPr firstRow="1" bandRow="1">
                <a:tableStyleId>{5C22544A-7EE6-4342-B048-85BDC9FD1C3A}</a:tableStyleId>
              </a:tblPr>
              <a:tblGrid>
                <a:gridCol w="1376179"/>
                <a:gridCol w="1376179"/>
                <a:gridCol w="1376179"/>
                <a:gridCol w="1376179"/>
                <a:gridCol w="1376179"/>
                <a:gridCol w="1376179"/>
              </a:tblGrid>
              <a:tr h="370840">
                <a:tc>
                  <a:txBody>
                    <a:bodyPr/>
                    <a:lstStyle/>
                    <a:p>
                      <a:pPr algn="ctr"/>
                      <a:r>
                        <a:rPr lang="en-US" b="0" dirty="0" smtClean="0">
                          <a:solidFill>
                            <a:schemeClr val="tx1"/>
                          </a:solidFill>
                        </a:rPr>
                        <a:t>252x252</a:t>
                      </a:r>
                      <a:endParaRPr lang="en-US" b="0" dirty="0">
                        <a:solidFill>
                          <a:schemeClr val="tx1"/>
                        </a:solidFill>
                      </a:endParaRPr>
                    </a:p>
                  </a:txBody>
                  <a:tcPr anchor="ctr">
                    <a:solidFill>
                      <a:schemeClr val="tx2">
                        <a:lumMod val="20000"/>
                        <a:lumOff val="80000"/>
                      </a:schemeClr>
                    </a:solidFill>
                  </a:tcPr>
                </a:tc>
                <a:tc>
                  <a:txBody>
                    <a:bodyPr/>
                    <a:lstStyle/>
                    <a:p>
                      <a:pPr algn="ctr"/>
                      <a:r>
                        <a:rPr lang="en-US" b="1" dirty="0" smtClean="0">
                          <a:solidFill>
                            <a:schemeClr val="tx1"/>
                          </a:solidFill>
                        </a:rPr>
                        <a:t>2</a:t>
                      </a:r>
                      <a:endParaRPr lang="en-US" b="1" dirty="0">
                        <a:solidFill>
                          <a:schemeClr val="tx1"/>
                        </a:solidFill>
                      </a:endParaRPr>
                    </a:p>
                  </a:txBody>
                  <a:tcPr anchor="ctr">
                    <a:solidFill>
                      <a:schemeClr val="tx2">
                        <a:lumMod val="20000"/>
                        <a:lumOff val="80000"/>
                      </a:schemeClr>
                    </a:solidFill>
                  </a:tcPr>
                </a:tc>
                <a:tc>
                  <a:txBody>
                    <a:bodyPr/>
                    <a:lstStyle/>
                    <a:p>
                      <a:pPr algn="ctr"/>
                      <a:r>
                        <a:rPr lang="en-US" b="0" dirty="0" smtClean="0">
                          <a:solidFill>
                            <a:schemeClr val="tx1"/>
                          </a:solidFill>
                        </a:rPr>
                        <a:t>1.41E9</a:t>
                      </a:r>
                      <a:endParaRPr lang="en-US" b="0" dirty="0">
                        <a:solidFill>
                          <a:schemeClr val="tx1"/>
                        </a:solidFill>
                      </a:endParaRPr>
                    </a:p>
                  </a:txBody>
                  <a:tcPr anchor="ctr">
                    <a:solidFill>
                      <a:schemeClr val="tx2">
                        <a:lumMod val="20000"/>
                        <a:lumOff val="80000"/>
                      </a:schemeClr>
                    </a:solidFill>
                  </a:tcPr>
                </a:tc>
                <a:tc>
                  <a:txBody>
                    <a:bodyPr/>
                    <a:lstStyle/>
                    <a:p>
                      <a:pPr algn="ctr"/>
                      <a:r>
                        <a:rPr lang="en-US" b="1" dirty="0" smtClean="0">
                          <a:solidFill>
                            <a:srgbClr val="FF0000"/>
                          </a:solidFill>
                        </a:rPr>
                        <a:t>6.2%</a:t>
                      </a:r>
                      <a:endParaRPr lang="en-US" b="1" dirty="0">
                        <a:solidFill>
                          <a:srgbClr val="FF0000"/>
                        </a:solidFill>
                      </a:endParaRPr>
                    </a:p>
                  </a:txBody>
                  <a:tcPr anchor="ctr">
                    <a:solidFill>
                      <a:schemeClr val="tx2">
                        <a:lumMod val="20000"/>
                        <a:lumOff val="80000"/>
                      </a:schemeClr>
                    </a:solidFill>
                  </a:tcPr>
                </a:tc>
                <a:tc>
                  <a:txBody>
                    <a:bodyPr/>
                    <a:lstStyle/>
                    <a:p>
                      <a:pPr algn="ctr"/>
                      <a:r>
                        <a:rPr lang="en-US" b="0" dirty="0" smtClean="0">
                          <a:solidFill>
                            <a:schemeClr val="tx1"/>
                          </a:solidFill>
                        </a:rPr>
                        <a:t>1.41E9</a:t>
                      </a:r>
                      <a:endParaRPr lang="en-US" b="0" dirty="0">
                        <a:solidFill>
                          <a:schemeClr val="tx1"/>
                        </a:solidFill>
                      </a:endParaRPr>
                    </a:p>
                  </a:txBody>
                  <a:tcPr anchor="ctr">
                    <a:solidFill>
                      <a:schemeClr val="tx2">
                        <a:lumMod val="20000"/>
                        <a:lumOff val="80000"/>
                      </a:schemeClr>
                    </a:solidFill>
                  </a:tcPr>
                </a:tc>
                <a:tc>
                  <a:txBody>
                    <a:bodyPr/>
                    <a:lstStyle/>
                    <a:p>
                      <a:pPr algn="ctr"/>
                      <a:r>
                        <a:rPr lang="en-US" b="1" dirty="0" smtClean="0">
                          <a:solidFill>
                            <a:srgbClr val="FF0000"/>
                          </a:solidFill>
                        </a:rPr>
                        <a:t>4.1%</a:t>
                      </a:r>
                      <a:endParaRPr lang="en-US" b="1" dirty="0">
                        <a:solidFill>
                          <a:srgbClr val="FF0000"/>
                        </a:solidFill>
                      </a:endParaRPr>
                    </a:p>
                  </a:txBody>
                  <a:tcPr anchor="ctr">
                    <a:solidFill>
                      <a:schemeClr val="tx2">
                        <a:lumMod val="20000"/>
                        <a:lumOff val="80000"/>
                      </a:schemeClr>
                    </a:solidFill>
                  </a:tcPr>
                </a:tc>
              </a:tr>
              <a:tr h="370840">
                <a:tc>
                  <a:txBody>
                    <a:bodyPr/>
                    <a:lstStyle/>
                    <a:p>
                      <a:pPr algn="ctr"/>
                      <a:r>
                        <a:rPr lang="en-US" dirty="0" smtClean="0"/>
                        <a:t>256x256</a:t>
                      </a:r>
                      <a:endParaRPr lang="en-US" dirty="0"/>
                    </a:p>
                  </a:txBody>
                  <a:tcPr anchor="ctr">
                    <a:solidFill>
                      <a:srgbClr val="E9EDF4"/>
                    </a:solidFill>
                  </a:tcPr>
                </a:tc>
                <a:tc>
                  <a:txBody>
                    <a:bodyPr/>
                    <a:lstStyle/>
                    <a:p>
                      <a:pPr algn="ctr"/>
                      <a:r>
                        <a:rPr lang="en-US" b="1" dirty="0" smtClean="0"/>
                        <a:t>2</a:t>
                      </a:r>
                      <a:endParaRPr lang="en-US" b="1" dirty="0"/>
                    </a:p>
                  </a:txBody>
                  <a:tcPr anchor="ctr">
                    <a:solidFill>
                      <a:srgbClr val="E9EDF4"/>
                    </a:solidFill>
                  </a:tcPr>
                </a:tc>
                <a:tc>
                  <a:txBody>
                    <a:bodyPr/>
                    <a:lstStyle/>
                    <a:p>
                      <a:pPr algn="ctr"/>
                      <a:r>
                        <a:rPr lang="en-US" b="0" dirty="0" smtClean="0"/>
                        <a:t>9.17E8</a:t>
                      </a:r>
                      <a:endParaRPr lang="en-US" b="0" dirty="0"/>
                    </a:p>
                  </a:txBody>
                  <a:tcPr anchor="ctr">
                    <a:solidFill>
                      <a:srgbClr val="E9EDF4"/>
                    </a:solidFill>
                  </a:tcPr>
                </a:tc>
                <a:tc>
                  <a:txBody>
                    <a:bodyPr/>
                    <a:lstStyle/>
                    <a:p>
                      <a:pPr algn="ctr"/>
                      <a:r>
                        <a:rPr lang="en-US" b="1" dirty="0" smtClean="0">
                          <a:solidFill>
                            <a:srgbClr val="FF0000"/>
                          </a:solidFill>
                        </a:rPr>
                        <a:t>50%</a:t>
                      </a:r>
                      <a:endParaRPr lang="en-US" b="1" dirty="0">
                        <a:solidFill>
                          <a:srgbClr val="FF0000"/>
                        </a:solidFill>
                      </a:endParaRPr>
                    </a:p>
                  </a:txBody>
                  <a:tcPr anchor="ctr">
                    <a:solidFill>
                      <a:srgbClr val="E9EDF4"/>
                    </a:solidFill>
                  </a:tcPr>
                </a:tc>
                <a:tc>
                  <a:txBody>
                    <a:bodyPr/>
                    <a:lstStyle/>
                    <a:p>
                      <a:pPr algn="ctr"/>
                      <a:r>
                        <a:rPr lang="en-US" dirty="0" smtClean="0"/>
                        <a:t>1.45E9</a:t>
                      </a:r>
                      <a:endParaRPr lang="en-US" dirty="0"/>
                    </a:p>
                  </a:txBody>
                  <a:tcPr anchor="ctr">
                    <a:solidFill>
                      <a:srgbClr val="E9EDF4"/>
                    </a:solidFill>
                  </a:tcPr>
                </a:tc>
                <a:tc>
                  <a:txBody>
                    <a:bodyPr/>
                    <a:lstStyle/>
                    <a:p>
                      <a:pPr algn="ctr"/>
                      <a:r>
                        <a:rPr lang="en-US" b="1" dirty="0" smtClean="0">
                          <a:solidFill>
                            <a:srgbClr val="FF0000"/>
                          </a:solidFill>
                        </a:rPr>
                        <a:t>4.1%</a:t>
                      </a:r>
                      <a:endParaRPr lang="en-US" b="1" dirty="0">
                        <a:solidFill>
                          <a:srgbClr val="FF0000"/>
                        </a:solidFill>
                      </a:endParaRPr>
                    </a:p>
                  </a:txBody>
                  <a:tcPr anchor="ctr">
                    <a:solidFill>
                      <a:srgbClr val="E9EDF4"/>
                    </a:solidFill>
                  </a:tcPr>
                </a:tc>
              </a:tr>
            </a:tbl>
          </a:graphicData>
        </a:graphic>
      </p:graphicFrame>
      <p:sp>
        <p:nvSpPr>
          <p:cNvPr id="10" name="TextBox 9"/>
          <p:cNvSpPr txBox="1"/>
          <p:nvPr/>
        </p:nvSpPr>
        <p:spPr>
          <a:xfrm>
            <a:off x="8642930" y="5886920"/>
            <a:ext cx="470000" cy="830997"/>
          </a:xfrm>
          <a:prstGeom prst="rect">
            <a:avLst/>
          </a:prstGeom>
          <a:noFill/>
        </p:spPr>
        <p:txBody>
          <a:bodyPr wrap="none" rtlCol="0">
            <a:spAutoFit/>
          </a:bodyPr>
          <a:lstStyle/>
          <a:p>
            <a:r>
              <a:rPr lang="en-US" sz="4800" dirty="0" smtClean="0"/>
              <a:t>?</a:t>
            </a:r>
            <a:endParaRPr lang="en-US" sz="4800" dirty="0"/>
          </a:p>
        </p:txBody>
      </p:sp>
    </p:spTree>
    <p:extLst>
      <p:ext uri="{BB962C8B-B14F-4D97-AF65-F5344CB8AC3E}">
        <p14:creationId xmlns:p14="http://schemas.microsoft.com/office/powerpoint/2010/main" val="163770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154"/>
          <p:cNvSpPr/>
          <p:nvPr/>
        </p:nvSpPr>
        <p:spPr>
          <a:xfrm>
            <a:off x="3803900" y="2584090"/>
            <a:ext cx="240593" cy="263492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4370226" y="2578350"/>
            <a:ext cx="240593" cy="26349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Understanding performance: cache trashing</a:t>
            </a:r>
            <a:endParaRPr lang="en-US" dirty="0"/>
          </a:p>
        </p:txBody>
      </p:sp>
      <p:sp>
        <p:nvSpPr>
          <p:cNvPr id="154" name="TextBox 153"/>
          <p:cNvSpPr txBox="1"/>
          <p:nvPr/>
        </p:nvSpPr>
        <p:spPr>
          <a:xfrm rot="16200000">
            <a:off x="-1744246" y="4779253"/>
            <a:ext cx="3825343" cy="338554"/>
          </a:xfrm>
          <a:prstGeom prst="rect">
            <a:avLst/>
          </a:prstGeom>
          <a:noFill/>
        </p:spPr>
        <p:txBody>
          <a:bodyPr wrap="none" rtlCol="0">
            <a:spAutoFit/>
          </a:bodyPr>
          <a:lstStyle/>
          <a:p>
            <a:r>
              <a:rPr lang="en-US" sz="1600" dirty="0" smtClean="0">
                <a:solidFill>
                  <a:schemeClr val="bg1">
                    <a:lumMod val="65000"/>
                  </a:schemeClr>
                </a:solidFill>
              </a:rPr>
              <a:t>Image adopted from G. Hager &amp; G. Wellein</a:t>
            </a:r>
            <a:endParaRPr lang="en-US" sz="1600" dirty="0">
              <a:solidFill>
                <a:schemeClr val="bg1">
                  <a:lumMod val="65000"/>
                </a:schemeClr>
              </a:solidFill>
            </a:endParaRPr>
          </a:p>
        </p:txBody>
      </p:sp>
      <p:sp>
        <p:nvSpPr>
          <p:cNvPr id="607" name="TextBox 606"/>
          <p:cNvSpPr txBox="1"/>
          <p:nvPr/>
        </p:nvSpPr>
        <p:spPr>
          <a:xfrm>
            <a:off x="501070" y="932675"/>
            <a:ext cx="6916702" cy="369332"/>
          </a:xfrm>
          <a:prstGeom prst="rect">
            <a:avLst/>
          </a:prstGeom>
          <a:noFill/>
        </p:spPr>
        <p:txBody>
          <a:bodyPr wrap="none" rtlCol="0">
            <a:spAutoFit/>
          </a:bodyPr>
          <a:lstStyle/>
          <a:p>
            <a:r>
              <a:rPr lang="en-US" dirty="0" smtClean="0"/>
              <a:t>A closer look at the </a:t>
            </a:r>
            <a:r>
              <a:rPr lang="en-US" b="1" dirty="0" smtClean="0">
                <a:solidFill>
                  <a:srgbClr val="FF0000"/>
                </a:solidFill>
              </a:rPr>
              <a:t>256 x 256</a:t>
            </a:r>
            <a:r>
              <a:rPr lang="en-US" dirty="0" smtClean="0"/>
              <a:t> matrix, algorithm A (row by row traversal)</a:t>
            </a:r>
            <a:endParaRPr lang="en-US" dirty="0"/>
          </a:p>
        </p:txBody>
      </p:sp>
      <p:grpSp>
        <p:nvGrpSpPr>
          <p:cNvPr id="10" name="Group 9"/>
          <p:cNvGrpSpPr/>
          <p:nvPr/>
        </p:nvGrpSpPr>
        <p:grpSpPr>
          <a:xfrm>
            <a:off x="1345980" y="2499504"/>
            <a:ext cx="4104552" cy="4040301"/>
            <a:chOff x="2426103" y="1769809"/>
            <a:chExt cx="4104552" cy="4040301"/>
          </a:xfrm>
        </p:grpSpPr>
        <p:grpSp>
          <p:nvGrpSpPr>
            <p:cNvPr id="7" name="Group 6"/>
            <p:cNvGrpSpPr/>
            <p:nvPr/>
          </p:nvGrpSpPr>
          <p:grpSpPr>
            <a:xfrm>
              <a:off x="2426103" y="1769809"/>
              <a:ext cx="4104552" cy="4040301"/>
              <a:chOff x="2395851" y="891192"/>
              <a:chExt cx="4104552" cy="4040301"/>
            </a:xfrm>
          </p:grpSpPr>
          <p:grpSp>
            <p:nvGrpSpPr>
              <p:cNvPr id="5" name="Group 4"/>
              <p:cNvGrpSpPr/>
              <p:nvPr/>
            </p:nvGrpSpPr>
            <p:grpSpPr>
              <a:xfrm>
                <a:off x="2522175" y="891192"/>
                <a:ext cx="350080" cy="3816241"/>
                <a:chOff x="2522175" y="891192"/>
                <a:chExt cx="350080" cy="3816241"/>
              </a:xfrm>
            </p:grpSpPr>
            <p:sp>
              <p:nvSpPr>
                <p:cNvPr id="304" name="Rectangle 303"/>
                <p:cNvSpPr/>
                <p:nvPr/>
              </p:nvSpPr>
              <p:spPr>
                <a:xfrm>
                  <a:off x="2574701" y="3716686"/>
                  <a:ext cx="240593" cy="9412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2574702" y="976210"/>
                  <a:ext cx="240593" cy="263492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522175" y="891192"/>
                  <a:ext cx="345645" cy="2779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p:cNvSpPr/>
                <p:nvPr/>
              </p:nvSpPr>
              <p:spPr>
                <a:xfrm>
                  <a:off x="2526610" y="906001"/>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p:cNvSpPr/>
                <p:nvPr/>
              </p:nvSpPr>
              <p:spPr>
                <a:xfrm>
                  <a:off x="2526610" y="1251646"/>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2526610" y="1597291"/>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p:cNvSpPr/>
                <p:nvPr/>
              </p:nvSpPr>
              <p:spPr>
                <a:xfrm>
                  <a:off x="2526610" y="1942276"/>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p:cNvSpPr/>
                <p:nvPr/>
              </p:nvSpPr>
              <p:spPr>
                <a:xfrm>
                  <a:off x="2526610" y="228749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p:cNvSpPr/>
                <p:nvPr/>
              </p:nvSpPr>
              <p:spPr>
                <a:xfrm>
                  <a:off x="2526610" y="2633563"/>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p:cNvSpPr/>
                <p:nvPr/>
              </p:nvSpPr>
              <p:spPr>
                <a:xfrm>
                  <a:off x="2526610" y="297920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p:cNvSpPr/>
                <p:nvPr/>
              </p:nvSpPr>
              <p:spPr>
                <a:xfrm>
                  <a:off x="2526610" y="3324853"/>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p:cNvSpPr/>
                <p:nvPr/>
              </p:nvSpPr>
              <p:spPr>
                <a:xfrm>
                  <a:off x="2526610" y="367049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2526610" y="4016143"/>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2526610" y="436178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p:cNvSpPr/>
                <p:nvPr/>
              </p:nvSpPr>
              <p:spPr>
                <a:xfrm>
                  <a:off x="2522175" y="3670498"/>
                  <a:ext cx="345645" cy="10369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6" name="Group 305"/>
              <p:cNvGrpSpPr/>
              <p:nvPr/>
            </p:nvGrpSpPr>
            <p:grpSpPr>
              <a:xfrm>
                <a:off x="3080979" y="891192"/>
                <a:ext cx="350080" cy="3816241"/>
                <a:chOff x="2522175" y="891192"/>
                <a:chExt cx="350080" cy="3816241"/>
              </a:xfrm>
            </p:grpSpPr>
            <p:sp>
              <p:nvSpPr>
                <p:cNvPr id="307" name="Rectangle 306"/>
                <p:cNvSpPr/>
                <p:nvPr/>
              </p:nvSpPr>
              <p:spPr>
                <a:xfrm>
                  <a:off x="2574701" y="3716686"/>
                  <a:ext cx="240593" cy="9412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2574702" y="976210"/>
                  <a:ext cx="240593" cy="26349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p:cNvSpPr/>
                <p:nvPr/>
              </p:nvSpPr>
              <p:spPr>
                <a:xfrm>
                  <a:off x="2522175" y="891192"/>
                  <a:ext cx="345645" cy="2779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2526610" y="906001"/>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p:cNvSpPr/>
                <p:nvPr/>
              </p:nvSpPr>
              <p:spPr>
                <a:xfrm>
                  <a:off x="2526610" y="1251646"/>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2526610" y="1597291"/>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p:cNvSpPr/>
                <p:nvPr/>
              </p:nvSpPr>
              <p:spPr>
                <a:xfrm>
                  <a:off x="2526610" y="1942276"/>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p:cNvSpPr/>
                <p:nvPr/>
              </p:nvSpPr>
              <p:spPr>
                <a:xfrm>
                  <a:off x="2526610" y="228749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p:cNvSpPr/>
                <p:nvPr/>
              </p:nvSpPr>
              <p:spPr>
                <a:xfrm>
                  <a:off x="2526610" y="2633563"/>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p:cNvSpPr/>
                <p:nvPr/>
              </p:nvSpPr>
              <p:spPr>
                <a:xfrm>
                  <a:off x="2526610" y="297920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p:cNvSpPr/>
                <p:nvPr/>
              </p:nvSpPr>
              <p:spPr>
                <a:xfrm>
                  <a:off x="2526610" y="3324853"/>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p:cNvSpPr/>
                <p:nvPr/>
              </p:nvSpPr>
              <p:spPr>
                <a:xfrm>
                  <a:off x="2526610" y="367049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p:cNvSpPr/>
                <p:nvPr/>
              </p:nvSpPr>
              <p:spPr>
                <a:xfrm>
                  <a:off x="2526610" y="4016143"/>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p:cNvSpPr/>
                <p:nvPr/>
              </p:nvSpPr>
              <p:spPr>
                <a:xfrm>
                  <a:off x="2526610" y="436178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p:cNvSpPr/>
                <p:nvPr/>
              </p:nvSpPr>
              <p:spPr>
                <a:xfrm>
                  <a:off x="2522175" y="3670498"/>
                  <a:ext cx="345645" cy="10369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2" name="Group 321"/>
              <p:cNvGrpSpPr/>
              <p:nvPr/>
            </p:nvGrpSpPr>
            <p:grpSpPr>
              <a:xfrm>
                <a:off x="3646121" y="894270"/>
                <a:ext cx="350080" cy="3816241"/>
                <a:chOff x="2522175" y="891192"/>
                <a:chExt cx="350080" cy="3816241"/>
              </a:xfrm>
            </p:grpSpPr>
            <p:sp>
              <p:nvSpPr>
                <p:cNvPr id="323" name="Rectangle 322"/>
                <p:cNvSpPr/>
                <p:nvPr/>
              </p:nvSpPr>
              <p:spPr>
                <a:xfrm>
                  <a:off x="2574701" y="3716686"/>
                  <a:ext cx="240593" cy="9412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p:cNvSpPr/>
                <p:nvPr/>
              </p:nvSpPr>
              <p:spPr>
                <a:xfrm>
                  <a:off x="2574702" y="976210"/>
                  <a:ext cx="240593" cy="263492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p:cNvSpPr/>
                <p:nvPr/>
              </p:nvSpPr>
              <p:spPr>
                <a:xfrm>
                  <a:off x="2522175" y="891192"/>
                  <a:ext cx="345645" cy="2779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p:cNvSpPr/>
                <p:nvPr/>
              </p:nvSpPr>
              <p:spPr>
                <a:xfrm>
                  <a:off x="2526610" y="906001"/>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p:cNvSpPr/>
                <p:nvPr/>
              </p:nvSpPr>
              <p:spPr>
                <a:xfrm>
                  <a:off x="2526610" y="1251646"/>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p:cNvSpPr/>
                <p:nvPr/>
              </p:nvSpPr>
              <p:spPr>
                <a:xfrm>
                  <a:off x="2526610" y="1597291"/>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p:cNvSpPr/>
                <p:nvPr/>
              </p:nvSpPr>
              <p:spPr>
                <a:xfrm>
                  <a:off x="2526610" y="1942276"/>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p:cNvSpPr/>
                <p:nvPr/>
              </p:nvSpPr>
              <p:spPr>
                <a:xfrm>
                  <a:off x="2526610" y="228749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p:cNvSpPr/>
                <p:nvPr/>
              </p:nvSpPr>
              <p:spPr>
                <a:xfrm>
                  <a:off x="2526610" y="2633563"/>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p:cNvSpPr/>
                <p:nvPr/>
              </p:nvSpPr>
              <p:spPr>
                <a:xfrm>
                  <a:off x="2526610" y="297920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p:cNvSpPr/>
                <p:nvPr/>
              </p:nvSpPr>
              <p:spPr>
                <a:xfrm>
                  <a:off x="2526610" y="3324853"/>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p:cNvSpPr/>
                <p:nvPr/>
              </p:nvSpPr>
              <p:spPr>
                <a:xfrm>
                  <a:off x="2526610" y="367049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p:cNvSpPr/>
                <p:nvPr/>
              </p:nvSpPr>
              <p:spPr>
                <a:xfrm>
                  <a:off x="2526610" y="4016143"/>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p:cNvSpPr/>
                <p:nvPr/>
              </p:nvSpPr>
              <p:spPr>
                <a:xfrm>
                  <a:off x="2526610" y="436178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p:cNvSpPr/>
                <p:nvPr/>
              </p:nvSpPr>
              <p:spPr>
                <a:xfrm>
                  <a:off x="2522175" y="3670498"/>
                  <a:ext cx="345645" cy="10369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8" name="Group 337"/>
              <p:cNvGrpSpPr/>
              <p:nvPr/>
            </p:nvGrpSpPr>
            <p:grpSpPr>
              <a:xfrm>
                <a:off x="4204925" y="894270"/>
                <a:ext cx="350080" cy="3816241"/>
                <a:chOff x="2522175" y="891192"/>
                <a:chExt cx="350080" cy="3816241"/>
              </a:xfrm>
            </p:grpSpPr>
            <p:sp>
              <p:nvSpPr>
                <p:cNvPr id="339" name="Rectangle 338"/>
                <p:cNvSpPr/>
                <p:nvPr/>
              </p:nvSpPr>
              <p:spPr>
                <a:xfrm>
                  <a:off x="2574701" y="3716686"/>
                  <a:ext cx="240593" cy="9412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p:cNvSpPr/>
                <p:nvPr/>
              </p:nvSpPr>
              <p:spPr>
                <a:xfrm>
                  <a:off x="2574702" y="976210"/>
                  <a:ext cx="240593" cy="26349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p:cNvSpPr/>
                <p:nvPr/>
              </p:nvSpPr>
              <p:spPr>
                <a:xfrm>
                  <a:off x="2522175" y="891192"/>
                  <a:ext cx="345645" cy="2779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p:cNvSpPr/>
                <p:nvPr/>
              </p:nvSpPr>
              <p:spPr>
                <a:xfrm>
                  <a:off x="2526610" y="906001"/>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p:cNvSpPr/>
                <p:nvPr/>
              </p:nvSpPr>
              <p:spPr>
                <a:xfrm>
                  <a:off x="2526610" y="1251646"/>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p:cNvSpPr/>
                <p:nvPr/>
              </p:nvSpPr>
              <p:spPr>
                <a:xfrm>
                  <a:off x="2526610" y="1597291"/>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p:cNvSpPr/>
                <p:nvPr/>
              </p:nvSpPr>
              <p:spPr>
                <a:xfrm>
                  <a:off x="2526610" y="1942276"/>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p:cNvSpPr/>
                <p:nvPr/>
              </p:nvSpPr>
              <p:spPr>
                <a:xfrm>
                  <a:off x="2526610" y="228749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p:cNvSpPr/>
                <p:nvPr/>
              </p:nvSpPr>
              <p:spPr>
                <a:xfrm>
                  <a:off x="2526610" y="2633563"/>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p:cNvSpPr/>
                <p:nvPr/>
              </p:nvSpPr>
              <p:spPr>
                <a:xfrm>
                  <a:off x="2526610" y="297920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p:cNvSpPr/>
                <p:nvPr/>
              </p:nvSpPr>
              <p:spPr>
                <a:xfrm>
                  <a:off x="2526610" y="3324853"/>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p:cNvSpPr/>
                <p:nvPr/>
              </p:nvSpPr>
              <p:spPr>
                <a:xfrm>
                  <a:off x="2526610" y="367049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p:cNvSpPr/>
                <p:nvPr/>
              </p:nvSpPr>
              <p:spPr>
                <a:xfrm>
                  <a:off x="2526610" y="4016143"/>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p:cNvSpPr/>
                <p:nvPr/>
              </p:nvSpPr>
              <p:spPr>
                <a:xfrm>
                  <a:off x="2526610" y="4361788"/>
                  <a:ext cx="345645" cy="3456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p:cNvSpPr/>
                <p:nvPr/>
              </p:nvSpPr>
              <p:spPr>
                <a:xfrm>
                  <a:off x="2522175" y="3670498"/>
                  <a:ext cx="345645" cy="10369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2" name="Group 401"/>
              <p:cNvGrpSpPr/>
              <p:nvPr/>
            </p:nvGrpSpPr>
            <p:grpSpPr>
              <a:xfrm>
                <a:off x="4802430" y="891192"/>
                <a:ext cx="350080" cy="3816241"/>
                <a:chOff x="2522175" y="891192"/>
                <a:chExt cx="350080" cy="3816241"/>
              </a:xfrm>
            </p:grpSpPr>
            <p:sp>
              <p:nvSpPr>
                <p:cNvPr id="405" name="Rectangle 404"/>
                <p:cNvSpPr/>
                <p:nvPr/>
              </p:nvSpPr>
              <p:spPr>
                <a:xfrm>
                  <a:off x="2522175" y="891192"/>
                  <a:ext cx="345645" cy="2779306"/>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Rectangle 405"/>
                <p:cNvSpPr/>
                <p:nvPr/>
              </p:nvSpPr>
              <p:spPr>
                <a:xfrm>
                  <a:off x="2526610" y="906001"/>
                  <a:ext cx="345645" cy="345645"/>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p:cNvSpPr/>
                <p:nvPr/>
              </p:nvSpPr>
              <p:spPr>
                <a:xfrm>
                  <a:off x="2526610" y="1251646"/>
                  <a:ext cx="345645" cy="345645"/>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407"/>
                <p:cNvSpPr/>
                <p:nvPr/>
              </p:nvSpPr>
              <p:spPr>
                <a:xfrm>
                  <a:off x="2526610" y="1597291"/>
                  <a:ext cx="345645" cy="345645"/>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Rectangle 408"/>
                <p:cNvSpPr/>
                <p:nvPr/>
              </p:nvSpPr>
              <p:spPr>
                <a:xfrm>
                  <a:off x="2526610" y="1942276"/>
                  <a:ext cx="345645" cy="345645"/>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Rectangle 409"/>
                <p:cNvSpPr/>
                <p:nvPr/>
              </p:nvSpPr>
              <p:spPr>
                <a:xfrm>
                  <a:off x="2526610" y="2287498"/>
                  <a:ext cx="345645" cy="345645"/>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Rectangle 410"/>
                <p:cNvSpPr/>
                <p:nvPr/>
              </p:nvSpPr>
              <p:spPr>
                <a:xfrm>
                  <a:off x="2526610" y="2633563"/>
                  <a:ext cx="345645" cy="345645"/>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Rectangle 411"/>
                <p:cNvSpPr/>
                <p:nvPr/>
              </p:nvSpPr>
              <p:spPr>
                <a:xfrm>
                  <a:off x="2526610" y="2979208"/>
                  <a:ext cx="345645" cy="345645"/>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Rectangle 412"/>
                <p:cNvSpPr/>
                <p:nvPr/>
              </p:nvSpPr>
              <p:spPr>
                <a:xfrm>
                  <a:off x="2526610" y="3324853"/>
                  <a:ext cx="345645" cy="345645"/>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p:cNvSpPr/>
                <p:nvPr/>
              </p:nvSpPr>
              <p:spPr>
                <a:xfrm>
                  <a:off x="2526610" y="3670498"/>
                  <a:ext cx="345645" cy="345645"/>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Rectangle 414"/>
                <p:cNvSpPr/>
                <p:nvPr/>
              </p:nvSpPr>
              <p:spPr>
                <a:xfrm>
                  <a:off x="2526610" y="4016143"/>
                  <a:ext cx="345645" cy="345645"/>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415"/>
                <p:cNvSpPr/>
                <p:nvPr/>
              </p:nvSpPr>
              <p:spPr>
                <a:xfrm>
                  <a:off x="2526610" y="4361788"/>
                  <a:ext cx="345645" cy="345645"/>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Rectangle 416"/>
                <p:cNvSpPr/>
                <p:nvPr/>
              </p:nvSpPr>
              <p:spPr>
                <a:xfrm>
                  <a:off x="2522175" y="3670498"/>
                  <a:ext cx="345645" cy="103693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8" name="Group 417"/>
              <p:cNvGrpSpPr/>
              <p:nvPr/>
            </p:nvGrpSpPr>
            <p:grpSpPr>
              <a:xfrm>
                <a:off x="5367572" y="894270"/>
                <a:ext cx="350080" cy="3816241"/>
                <a:chOff x="2522175" y="891192"/>
                <a:chExt cx="350080" cy="3816241"/>
              </a:xfrm>
            </p:grpSpPr>
            <p:sp>
              <p:nvSpPr>
                <p:cNvPr id="421" name="Rectangle 420"/>
                <p:cNvSpPr/>
                <p:nvPr/>
              </p:nvSpPr>
              <p:spPr>
                <a:xfrm>
                  <a:off x="2522175" y="891192"/>
                  <a:ext cx="345645" cy="277930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Rectangle 421"/>
                <p:cNvSpPr/>
                <p:nvPr/>
              </p:nvSpPr>
              <p:spPr>
                <a:xfrm>
                  <a:off x="2526610" y="906001"/>
                  <a:ext cx="345645" cy="345645"/>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p:cNvSpPr/>
                <p:nvPr/>
              </p:nvSpPr>
              <p:spPr>
                <a:xfrm>
                  <a:off x="2526610" y="1251646"/>
                  <a:ext cx="345645" cy="345645"/>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p:cNvSpPr/>
                <p:nvPr/>
              </p:nvSpPr>
              <p:spPr>
                <a:xfrm>
                  <a:off x="2526610" y="1597291"/>
                  <a:ext cx="345645" cy="345645"/>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p:cNvSpPr/>
                <p:nvPr/>
              </p:nvSpPr>
              <p:spPr>
                <a:xfrm>
                  <a:off x="2526610" y="1942276"/>
                  <a:ext cx="345645" cy="345645"/>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Rectangle 425"/>
                <p:cNvSpPr/>
                <p:nvPr/>
              </p:nvSpPr>
              <p:spPr>
                <a:xfrm>
                  <a:off x="2526610" y="2287498"/>
                  <a:ext cx="345645" cy="345645"/>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Rectangle 426"/>
                <p:cNvSpPr/>
                <p:nvPr/>
              </p:nvSpPr>
              <p:spPr>
                <a:xfrm>
                  <a:off x="2526610" y="2633563"/>
                  <a:ext cx="345645" cy="345645"/>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Rectangle 427"/>
                <p:cNvSpPr/>
                <p:nvPr/>
              </p:nvSpPr>
              <p:spPr>
                <a:xfrm>
                  <a:off x="2526610" y="2979208"/>
                  <a:ext cx="345645" cy="345645"/>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Rectangle 428"/>
                <p:cNvSpPr/>
                <p:nvPr/>
              </p:nvSpPr>
              <p:spPr>
                <a:xfrm>
                  <a:off x="2526610" y="3324853"/>
                  <a:ext cx="345645" cy="345645"/>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Rectangle 429"/>
                <p:cNvSpPr/>
                <p:nvPr/>
              </p:nvSpPr>
              <p:spPr>
                <a:xfrm>
                  <a:off x="2526610" y="3670498"/>
                  <a:ext cx="345645" cy="345645"/>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Rectangle 430"/>
                <p:cNvSpPr/>
                <p:nvPr/>
              </p:nvSpPr>
              <p:spPr>
                <a:xfrm>
                  <a:off x="2526610" y="4016143"/>
                  <a:ext cx="345645" cy="345645"/>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Rectangle 431"/>
                <p:cNvSpPr/>
                <p:nvPr/>
              </p:nvSpPr>
              <p:spPr>
                <a:xfrm>
                  <a:off x="2526610" y="4361788"/>
                  <a:ext cx="345645" cy="345645"/>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Rectangle 432"/>
                <p:cNvSpPr/>
                <p:nvPr/>
              </p:nvSpPr>
              <p:spPr>
                <a:xfrm>
                  <a:off x="2522175" y="3670498"/>
                  <a:ext cx="345645" cy="1036935"/>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4" name="Group 433"/>
              <p:cNvGrpSpPr/>
              <p:nvPr/>
            </p:nvGrpSpPr>
            <p:grpSpPr>
              <a:xfrm>
                <a:off x="5926376" y="894270"/>
                <a:ext cx="350080" cy="3816241"/>
                <a:chOff x="2522175" y="891192"/>
                <a:chExt cx="350080" cy="3816241"/>
              </a:xfrm>
            </p:grpSpPr>
            <p:sp>
              <p:nvSpPr>
                <p:cNvPr id="437" name="Rectangle 436"/>
                <p:cNvSpPr/>
                <p:nvPr/>
              </p:nvSpPr>
              <p:spPr>
                <a:xfrm>
                  <a:off x="2522175" y="891192"/>
                  <a:ext cx="345645" cy="27793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Rectangle 437"/>
                <p:cNvSpPr/>
                <p:nvPr/>
              </p:nvSpPr>
              <p:spPr>
                <a:xfrm>
                  <a:off x="2526610" y="906001"/>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Rectangle 438"/>
                <p:cNvSpPr/>
                <p:nvPr/>
              </p:nvSpPr>
              <p:spPr>
                <a:xfrm>
                  <a:off x="2526610" y="1251646"/>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Rectangle 439"/>
                <p:cNvSpPr/>
                <p:nvPr/>
              </p:nvSpPr>
              <p:spPr>
                <a:xfrm>
                  <a:off x="2526610" y="1597291"/>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Rectangle 440"/>
                <p:cNvSpPr/>
                <p:nvPr/>
              </p:nvSpPr>
              <p:spPr>
                <a:xfrm>
                  <a:off x="2526610" y="1942276"/>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Rectangle 441"/>
                <p:cNvSpPr/>
                <p:nvPr/>
              </p:nvSpPr>
              <p:spPr>
                <a:xfrm>
                  <a:off x="2526610" y="2287498"/>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442"/>
                <p:cNvSpPr/>
                <p:nvPr/>
              </p:nvSpPr>
              <p:spPr>
                <a:xfrm>
                  <a:off x="2526610" y="2633563"/>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443"/>
                <p:cNvSpPr/>
                <p:nvPr/>
              </p:nvSpPr>
              <p:spPr>
                <a:xfrm>
                  <a:off x="2526610" y="2979208"/>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444"/>
                <p:cNvSpPr/>
                <p:nvPr/>
              </p:nvSpPr>
              <p:spPr>
                <a:xfrm>
                  <a:off x="2526610" y="3324853"/>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p:cNvSpPr/>
                <p:nvPr/>
              </p:nvSpPr>
              <p:spPr>
                <a:xfrm>
                  <a:off x="2526610" y="3670498"/>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Rectangle 446"/>
                <p:cNvSpPr/>
                <p:nvPr/>
              </p:nvSpPr>
              <p:spPr>
                <a:xfrm>
                  <a:off x="2526610" y="4016143"/>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p:cNvSpPr/>
                <p:nvPr/>
              </p:nvSpPr>
              <p:spPr>
                <a:xfrm>
                  <a:off x="2526610" y="4361788"/>
                  <a:ext cx="345645" cy="345645"/>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Rectangle 448"/>
                <p:cNvSpPr/>
                <p:nvPr/>
              </p:nvSpPr>
              <p:spPr>
                <a:xfrm>
                  <a:off x="2522175" y="3670498"/>
                  <a:ext cx="345645" cy="10369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2" name="Rectangle 451"/>
              <p:cNvSpPr/>
              <p:nvPr/>
            </p:nvSpPr>
            <p:spPr>
              <a:xfrm rot="3477944">
                <a:off x="2395851" y="4582770"/>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Rectangle 452"/>
              <p:cNvSpPr/>
              <p:nvPr/>
            </p:nvSpPr>
            <p:spPr>
              <a:xfrm rot="3477944">
                <a:off x="2541376" y="4624253"/>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p:cNvSpPr/>
              <p:nvPr/>
            </p:nvSpPr>
            <p:spPr>
              <a:xfrm rot="3477944">
                <a:off x="2815052" y="4497824"/>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p:cNvSpPr/>
              <p:nvPr/>
            </p:nvSpPr>
            <p:spPr>
              <a:xfrm rot="3477944">
                <a:off x="3074952" y="4554299"/>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Rectangle 455"/>
              <p:cNvSpPr/>
              <p:nvPr/>
            </p:nvSpPr>
            <p:spPr>
              <a:xfrm rot="3477944">
                <a:off x="3220477" y="4595782"/>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p:cNvSpPr/>
              <p:nvPr/>
            </p:nvSpPr>
            <p:spPr>
              <a:xfrm rot="3477944">
                <a:off x="3494153" y="4469353"/>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457"/>
              <p:cNvSpPr/>
              <p:nvPr/>
            </p:nvSpPr>
            <p:spPr>
              <a:xfrm rot="3477944">
                <a:off x="3831451" y="4541287"/>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458"/>
              <p:cNvSpPr/>
              <p:nvPr/>
            </p:nvSpPr>
            <p:spPr>
              <a:xfrm rot="3477944">
                <a:off x="3976976" y="4582770"/>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p:cNvSpPr/>
              <p:nvPr/>
            </p:nvSpPr>
            <p:spPr>
              <a:xfrm rot="3477944">
                <a:off x="4250652" y="4456341"/>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p:cNvSpPr/>
              <p:nvPr/>
            </p:nvSpPr>
            <p:spPr>
              <a:xfrm rot="3477944">
                <a:off x="4610353" y="4515408"/>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Rectangle 461"/>
              <p:cNvSpPr/>
              <p:nvPr/>
            </p:nvSpPr>
            <p:spPr>
              <a:xfrm rot="3477944">
                <a:off x="4755878" y="4556891"/>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p:cNvSpPr/>
              <p:nvPr/>
            </p:nvSpPr>
            <p:spPr>
              <a:xfrm rot="3477944">
                <a:off x="5029554" y="4430462"/>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463"/>
              <p:cNvSpPr/>
              <p:nvPr/>
            </p:nvSpPr>
            <p:spPr>
              <a:xfrm rot="3477944">
                <a:off x="3729637" y="4475702"/>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464"/>
              <p:cNvSpPr/>
              <p:nvPr/>
            </p:nvSpPr>
            <p:spPr>
              <a:xfrm rot="3477944">
                <a:off x="3875162" y="4517185"/>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ectangle 465"/>
              <p:cNvSpPr/>
              <p:nvPr/>
            </p:nvSpPr>
            <p:spPr>
              <a:xfrm rot="3477944">
                <a:off x="4148838" y="4390756"/>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466"/>
              <p:cNvSpPr/>
              <p:nvPr/>
            </p:nvSpPr>
            <p:spPr>
              <a:xfrm rot="3477944">
                <a:off x="5284574" y="4475874"/>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467"/>
              <p:cNvSpPr/>
              <p:nvPr/>
            </p:nvSpPr>
            <p:spPr>
              <a:xfrm rot="3477944">
                <a:off x="5430099" y="4517357"/>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Rectangle 468"/>
              <p:cNvSpPr/>
              <p:nvPr/>
            </p:nvSpPr>
            <p:spPr>
              <a:xfrm rot="3477944">
                <a:off x="5703775" y="4390928"/>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Rectangle 469"/>
              <p:cNvSpPr/>
              <p:nvPr/>
            </p:nvSpPr>
            <p:spPr>
              <a:xfrm rot="3477944">
                <a:off x="5773962" y="4456342"/>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p:cNvSpPr/>
              <p:nvPr/>
            </p:nvSpPr>
            <p:spPr>
              <a:xfrm rot="3477944">
                <a:off x="5919487" y="4497825"/>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ectangle 471"/>
              <p:cNvSpPr/>
              <p:nvPr/>
            </p:nvSpPr>
            <p:spPr>
              <a:xfrm rot="3477944">
                <a:off x="6193163" y="4371396"/>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472"/>
              <p:cNvSpPr/>
              <p:nvPr/>
            </p:nvSpPr>
            <p:spPr>
              <a:xfrm rot="3477944">
                <a:off x="4301238" y="4543156"/>
                <a:ext cx="307240" cy="30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p:cNvCxnSpPr/>
            <p:nvPr/>
          </p:nvCxnSpPr>
          <p:spPr>
            <a:xfrm>
              <a:off x="2756415" y="1969610"/>
              <a:ext cx="2672573" cy="30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4" name="Straight Arrow Connector 603"/>
            <p:cNvCxnSpPr/>
            <p:nvPr/>
          </p:nvCxnSpPr>
          <p:spPr>
            <a:xfrm>
              <a:off x="2763656" y="2306163"/>
              <a:ext cx="2672573" cy="30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5" name="Straight Arrow Connector 604"/>
            <p:cNvCxnSpPr/>
            <p:nvPr/>
          </p:nvCxnSpPr>
          <p:spPr>
            <a:xfrm>
              <a:off x="2768091" y="2651808"/>
              <a:ext cx="2672573" cy="30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6" name="Straight Arrow Connector 605"/>
            <p:cNvCxnSpPr/>
            <p:nvPr/>
          </p:nvCxnSpPr>
          <p:spPr>
            <a:xfrm>
              <a:off x="2756414" y="2996793"/>
              <a:ext cx="2672573" cy="30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8" name="Straight Arrow Connector 607"/>
            <p:cNvCxnSpPr/>
            <p:nvPr/>
          </p:nvCxnSpPr>
          <p:spPr>
            <a:xfrm flipV="1">
              <a:off x="2760771" y="2167079"/>
              <a:ext cx="593569" cy="142162"/>
            </a:xfrm>
            <a:prstGeom prst="straightConnector1">
              <a:avLst/>
            </a:prstGeom>
            <a:ln w="19050">
              <a:solidFill>
                <a:schemeClr val="tx1">
                  <a:lumMod val="75000"/>
                  <a:lumOff val="2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09" name="Straight Arrow Connector 608"/>
            <p:cNvCxnSpPr/>
            <p:nvPr/>
          </p:nvCxnSpPr>
          <p:spPr>
            <a:xfrm flipV="1">
              <a:off x="2768091" y="2512724"/>
              <a:ext cx="593569" cy="142162"/>
            </a:xfrm>
            <a:prstGeom prst="straightConnector1">
              <a:avLst/>
            </a:prstGeom>
            <a:ln w="19050">
              <a:solidFill>
                <a:schemeClr val="tx1">
                  <a:lumMod val="75000"/>
                  <a:lumOff val="2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10" name="Straight Arrow Connector 609"/>
            <p:cNvCxnSpPr/>
            <p:nvPr/>
          </p:nvCxnSpPr>
          <p:spPr>
            <a:xfrm flipV="1">
              <a:off x="2753566" y="2854631"/>
              <a:ext cx="593569" cy="142162"/>
            </a:xfrm>
            <a:prstGeom prst="straightConnector1">
              <a:avLst/>
            </a:prstGeom>
            <a:ln w="19050">
              <a:solidFill>
                <a:schemeClr val="tx1">
                  <a:lumMod val="75000"/>
                  <a:lumOff val="25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sp>
        <p:nvSpPr>
          <p:cNvPr id="611" name="TextBox 610"/>
          <p:cNvSpPr txBox="1"/>
          <p:nvPr/>
        </p:nvSpPr>
        <p:spPr>
          <a:xfrm>
            <a:off x="5800960" y="1844621"/>
            <a:ext cx="3187615" cy="1477328"/>
          </a:xfrm>
          <a:prstGeom prst="rect">
            <a:avLst/>
          </a:prstGeom>
          <a:solidFill>
            <a:schemeClr val="bg1">
              <a:lumMod val="85000"/>
            </a:schemeClr>
          </a:solidFill>
          <a:ln w="19050">
            <a:solidFill>
              <a:schemeClr val="tx1"/>
            </a:solidFill>
          </a:ln>
        </p:spPr>
        <p:txBody>
          <a:bodyPr wrap="square" rtlCol="0">
            <a:spAutoFit/>
          </a:bodyPr>
          <a:lstStyle/>
          <a:p>
            <a:r>
              <a:rPr lang="en-US" b="1" dirty="0" smtClean="0">
                <a:latin typeface="Calibri" pitchFamily="34" charset="0"/>
                <a:cs typeface="Courier New" pitchFamily="49" charset="0"/>
              </a:rPr>
              <a:t>C = 32 Kbyte = 4096 doubles</a:t>
            </a:r>
          </a:p>
          <a:p>
            <a:r>
              <a:rPr lang="en-US" b="1" dirty="0" smtClean="0">
                <a:latin typeface="Calibri" pitchFamily="34" charset="0"/>
                <a:cs typeface="Courier New" pitchFamily="49" charset="0"/>
              </a:rPr>
              <a:t>L</a:t>
            </a:r>
            <a:r>
              <a:rPr lang="en-US" b="1" baseline="-25000" dirty="0" smtClean="0">
                <a:latin typeface="Calibri" pitchFamily="34" charset="0"/>
                <a:cs typeface="Courier New" pitchFamily="49" charset="0"/>
              </a:rPr>
              <a:t>c</a:t>
            </a:r>
            <a:r>
              <a:rPr lang="en-US" b="1" dirty="0" smtClean="0">
                <a:latin typeface="Calibri" pitchFamily="34" charset="0"/>
                <a:cs typeface="Courier New" pitchFamily="49" charset="0"/>
              </a:rPr>
              <a:t> = 64 byte = 8 doubles</a:t>
            </a:r>
          </a:p>
          <a:p>
            <a:r>
              <a:rPr lang="en-US" b="1" dirty="0" smtClean="0">
                <a:latin typeface="Calibri" pitchFamily="34" charset="0"/>
                <a:cs typeface="Courier New" pitchFamily="49" charset="0"/>
              </a:rPr>
              <a:t>C / L</a:t>
            </a:r>
            <a:r>
              <a:rPr lang="en-US" b="1" baseline="-25000" dirty="0" smtClean="0">
                <a:latin typeface="Calibri" pitchFamily="34" charset="0"/>
                <a:cs typeface="Courier New" pitchFamily="49" charset="0"/>
              </a:rPr>
              <a:t>c </a:t>
            </a:r>
            <a:r>
              <a:rPr lang="en-US" b="1" dirty="0" smtClean="0">
                <a:latin typeface="Calibri" pitchFamily="34" charset="0"/>
                <a:cs typeface="Courier New" pitchFamily="49" charset="0"/>
              </a:rPr>
              <a:t>= 512</a:t>
            </a:r>
          </a:p>
          <a:p>
            <a:r>
              <a:rPr lang="en-US" b="1" dirty="0" smtClean="0">
                <a:latin typeface="Calibri" pitchFamily="34" charset="0"/>
                <a:cs typeface="Courier New" pitchFamily="49" charset="0"/>
              </a:rPr>
              <a:t>8-way associative</a:t>
            </a:r>
          </a:p>
          <a:p>
            <a:r>
              <a:rPr lang="en-US" b="1" dirty="0" smtClean="0">
                <a:latin typeface="Calibri" pitchFamily="34" charset="0"/>
                <a:cs typeface="Courier New" pitchFamily="49" charset="0"/>
              </a:rPr>
              <a:t>64 cache indices</a:t>
            </a:r>
            <a:endParaRPr lang="en-US" dirty="0">
              <a:latin typeface="Calibri" pitchFamily="34" charset="0"/>
            </a:endParaRPr>
          </a:p>
        </p:txBody>
      </p:sp>
      <p:cxnSp>
        <p:nvCxnSpPr>
          <p:cNvPr id="612" name="Straight Arrow Connector 611"/>
          <p:cNvCxnSpPr/>
          <p:nvPr/>
        </p:nvCxnSpPr>
        <p:spPr>
          <a:xfrm>
            <a:off x="1192360" y="2502582"/>
            <a:ext cx="0" cy="3883603"/>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41736" y="3908220"/>
            <a:ext cx="1498808" cy="646331"/>
          </a:xfrm>
          <a:prstGeom prst="rect">
            <a:avLst/>
          </a:prstGeom>
          <a:noFill/>
        </p:spPr>
        <p:txBody>
          <a:bodyPr wrap="none" rtlCol="0">
            <a:spAutoFit/>
          </a:bodyPr>
          <a:lstStyle/>
          <a:p>
            <a:pPr algn="ctr"/>
            <a:r>
              <a:rPr lang="en-US" dirty="0" smtClean="0"/>
              <a:t>256 doubles</a:t>
            </a:r>
          </a:p>
          <a:p>
            <a:pPr algn="ctr"/>
            <a:r>
              <a:rPr lang="en-US" dirty="0" smtClean="0"/>
              <a:t>32 cache lines</a:t>
            </a:r>
            <a:endParaRPr lang="en-US" dirty="0"/>
          </a:p>
        </p:txBody>
      </p:sp>
      <p:sp>
        <p:nvSpPr>
          <p:cNvPr id="14" name="TextBox 13"/>
          <p:cNvSpPr txBox="1"/>
          <p:nvPr/>
        </p:nvSpPr>
        <p:spPr>
          <a:xfrm>
            <a:off x="5455315" y="3582620"/>
            <a:ext cx="3537122" cy="2031325"/>
          </a:xfrm>
          <a:prstGeom prst="rect">
            <a:avLst/>
          </a:prstGeom>
          <a:noFill/>
        </p:spPr>
        <p:txBody>
          <a:bodyPr wrap="none" rtlCol="0">
            <a:spAutoFit/>
          </a:bodyPr>
          <a:lstStyle/>
          <a:p>
            <a:pPr algn="ctr"/>
            <a:r>
              <a:rPr lang="en-US" dirty="0" smtClean="0"/>
              <a:t>Every 2</a:t>
            </a:r>
            <a:r>
              <a:rPr lang="en-US" baseline="30000" dirty="0" smtClean="0"/>
              <a:t>nd</a:t>
            </a:r>
            <a:r>
              <a:rPr lang="en-US" dirty="0" smtClean="0"/>
              <a:t> element on the same row</a:t>
            </a:r>
          </a:p>
          <a:p>
            <a:pPr algn="ctr"/>
            <a:r>
              <a:rPr lang="en-US" dirty="0" smtClean="0"/>
              <a:t>hits the same (set of) cache line(s).</a:t>
            </a:r>
          </a:p>
          <a:p>
            <a:pPr algn="ctr"/>
            <a:endParaRPr lang="en-US" dirty="0"/>
          </a:p>
          <a:p>
            <a:pPr algn="ctr"/>
            <a:r>
              <a:rPr lang="en-US" b="1" i="1" dirty="0" smtClean="0"/>
              <a:t>cache “trashing”</a:t>
            </a:r>
          </a:p>
          <a:p>
            <a:pPr algn="ctr"/>
            <a:endParaRPr lang="en-US" b="1" i="1" dirty="0"/>
          </a:p>
          <a:p>
            <a:pPr algn="ctr"/>
            <a:r>
              <a:rPr lang="en-US" dirty="0" smtClean="0"/>
              <a:t>Rule of thumb is to avoid powers</a:t>
            </a:r>
          </a:p>
          <a:p>
            <a:pPr algn="ctr"/>
            <a:r>
              <a:rPr lang="en-US" dirty="0" smtClean="0"/>
              <a:t>of two in leading matrix dimensions</a:t>
            </a:r>
            <a:endParaRPr lang="en-US" dirty="0"/>
          </a:p>
        </p:txBody>
      </p:sp>
      <p:cxnSp>
        <p:nvCxnSpPr>
          <p:cNvPr id="615" name="Curved Connector 614"/>
          <p:cNvCxnSpPr/>
          <p:nvPr/>
        </p:nvCxnSpPr>
        <p:spPr>
          <a:xfrm rot="16200000" flipH="1">
            <a:off x="2205562" y="1946847"/>
            <a:ext cx="3078" cy="1123946"/>
          </a:xfrm>
          <a:prstGeom prst="curvedConnector3">
            <a:avLst>
              <a:gd name="adj1" fmla="val -10830897"/>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99318" y="1515304"/>
            <a:ext cx="5109861" cy="646331"/>
          </a:xfrm>
          <a:prstGeom prst="rect">
            <a:avLst/>
          </a:prstGeom>
          <a:noFill/>
        </p:spPr>
        <p:txBody>
          <a:bodyPr wrap="none" rtlCol="0">
            <a:spAutoFit/>
          </a:bodyPr>
          <a:lstStyle/>
          <a:p>
            <a:pPr algn="ctr"/>
            <a:r>
              <a:rPr lang="en-US" dirty="0" smtClean="0"/>
              <a:t>cache line index = (memory address / 64) modulo 64</a:t>
            </a:r>
          </a:p>
          <a:p>
            <a:pPr algn="ctr"/>
            <a:r>
              <a:rPr lang="en-US" dirty="0" smtClean="0"/>
              <a:t>(same color = same cache line index)</a:t>
            </a:r>
            <a:endParaRPr lang="en-US" dirty="0"/>
          </a:p>
        </p:txBody>
      </p:sp>
      <p:sp>
        <p:nvSpPr>
          <p:cNvPr id="150" name="Rectangle 149"/>
          <p:cNvSpPr/>
          <p:nvPr/>
        </p:nvSpPr>
        <p:spPr>
          <a:xfrm rot="5400000">
            <a:off x="2060380" y="5933783"/>
            <a:ext cx="213514" cy="130577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1456644" y="6424590"/>
            <a:ext cx="1420985" cy="3236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p:cNvSpPr txBox="1"/>
          <p:nvPr/>
        </p:nvSpPr>
        <p:spPr>
          <a:xfrm>
            <a:off x="2911000" y="6439308"/>
            <a:ext cx="5044073" cy="369332"/>
          </a:xfrm>
          <a:prstGeom prst="rect">
            <a:avLst/>
          </a:prstGeom>
          <a:noFill/>
        </p:spPr>
        <p:txBody>
          <a:bodyPr wrap="none" rtlCol="0">
            <a:spAutoFit/>
          </a:bodyPr>
          <a:lstStyle/>
          <a:p>
            <a:r>
              <a:rPr lang="en-US" dirty="0" smtClean="0"/>
              <a:t>Cache line (in this case 8 double precision numbers)</a:t>
            </a:r>
            <a:endParaRPr lang="en-US" dirty="0"/>
          </a:p>
        </p:txBody>
      </p:sp>
      <p:cxnSp>
        <p:nvCxnSpPr>
          <p:cNvPr id="158" name="Curved Connector 157"/>
          <p:cNvCxnSpPr/>
          <p:nvPr/>
        </p:nvCxnSpPr>
        <p:spPr>
          <a:xfrm rot="16200000" flipH="1">
            <a:off x="2751324" y="1943768"/>
            <a:ext cx="3078" cy="1123946"/>
          </a:xfrm>
          <a:prstGeom prst="curvedConnector3">
            <a:avLst>
              <a:gd name="adj1" fmla="val -10985640"/>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6" name="Curved Connector 155"/>
          <p:cNvCxnSpPr/>
          <p:nvPr/>
        </p:nvCxnSpPr>
        <p:spPr>
          <a:xfrm rot="16200000" flipH="1">
            <a:off x="3365804" y="1943768"/>
            <a:ext cx="3078" cy="1123946"/>
          </a:xfrm>
          <a:prstGeom prst="curvedConnector3">
            <a:avLst>
              <a:gd name="adj1" fmla="val -10830897"/>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7" name="Curved Connector 156"/>
          <p:cNvCxnSpPr/>
          <p:nvPr/>
        </p:nvCxnSpPr>
        <p:spPr>
          <a:xfrm rot="16200000" flipH="1">
            <a:off x="3931678" y="1935377"/>
            <a:ext cx="3078" cy="1123946"/>
          </a:xfrm>
          <a:prstGeom prst="curvedConnector3">
            <a:avLst>
              <a:gd name="adj1" fmla="val -10985640"/>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9997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outline</a:t>
            </a:r>
            <a:endParaRPr lang="en-US" dirty="0"/>
          </a:p>
        </p:txBody>
      </p:sp>
      <p:sp>
        <p:nvSpPr>
          <p:cNvPr id="3" name="Content Placeholder 2"/>
          <p:cNvSpPr>
            <a:spLocks noGrp="1"/>
          </p:cNvSpPr>
          <p:nvPr>
            <p:ph idx="1"/>
          </p:nvPr>
        </p:nvSpPr>
        <p:spPr>
          <a:xfrm>
            <a:off x="457200" y="1278319"/>
            <a:ext cx="8229600" cy="5261485"/>
          </a:xfrm>
        </p:spPr>
        <p:txBody>
          <a:bodyPr>
            <a:normAutofit/>
          </a:bodyPr>
          <a:lstStyle/>
          <a:p>
            <a:r>
              <a:rPr lang="en-US" sz="2200" dirty="0" smtClean="0">
                <a:solidFill>
                  <a:schemeClr val="bg1">
                    <a:lumMod val="75000"/>
                  </a:schemeClr>
                </a:solidFill>
              </a:rPr>
              <a:t>Classical von Neumann architecture</a:t>
            </a:r>
          </a:p>
          <a:p>
            <a:r>
              <a:rPr lang="en-US" sz="2200" dirty="0" smtClean="0">
                <a:solidFill>
                  <a:schemeClr val="bg1">
                    <a:lumMod val="75000"/>
                  </a:schemeClr>
                </a:solidFill>
              </a:rPr>
              <a:t>Modifications to von Neumann	</a:t>
            </a:r>
          </a:p>
          <a:p>
            <a:pPr lvl="1"/>
            <a:r>
              <a:rPr lang="en-US" dirty="0" smtClean="0">
                <a:solidFill>
                  <a:schemeClr val="bg1">
                    <a:lumMod val="75000"/>
                  </a:schemeClr>
                </a:solidFill>
              </a:rPr>
              <a:t>Caching</a:t>
            </a:r>
          </a:p>
          <a:p>
            <a:pPr lvl="1"/>
            <a:r>
              <a:rPr lang="en-US" dirty="0" smtClean="0">
                <a:solidFill>
                  <a:schemeClr val="bg1">
                    <a:lumMod val="75000"/>
                  </a:schemeClr>
                </a:solidFill>
              </a:rPr>
              <a:t>Parallelism in a single CPU core</a:t>
            </a:r>
          </a:p>
          <a:p>
            <a:pPr lvl="2"/>
            <a:r>
              <a:rPr lang="en-US" dirty="0" smtClean="0">
                <a:solidFill>
                  <a:schemeClr val="bg1">
                    <a:lumMod val="75000"/>
                  </a:schemeClr>
                </a:solidFill>
              </a:rPr>
              <a:t>Bit level parallelism</a:t>
            </a:r>
          </a:p>
          <a:p>
            <a:pPr lvl="2"/>
            <a:r>
              <a:rPr lang="en-US" dirty="0" smtClean="0">
                <a:solidFill>
                  <a:schemeClr val="bg1">
                    <a:lumMod val="75000"/>
                  </a:schemeClr>
                </a:solidFill>
              </a:rPr>
              <a:t>Instruction level parallelism</a:t>
            </a:r>
          </a:p>
          <a:p>
            <a:pPr lvl="3"/>
            <a:r>
              <a:rPr lang="en-US" dirty="0" smtClean="0">
                <a:solidFill>
                  <a:schemeClr val="bg1">
                    <a:lumMod val="75000"/>
                  </a:schemeClr>
                </a:solidFill>
              </a:rPr>
              <a:t>pipelining</a:t>
            </a:r>
          </a:p>
          <a:p>
            <a:pPr lvl="3"/>
            <a:r>
              <a:rPr lang="en-US" dirty="0" smtClean="0">
                <a:solidFill>
                  <a:schemeClr val="bg1">
                    <a:lumMod val="75000"/>
                  </a:schemeClr>
                </a:solidFill>
              </a:rPr>
              <a:t>superscalar architecture</a:t>
            </a:r>
          </a:p>
          <a:p>
            <a:pPr lvl="3"/>
            <a:r>
              <a:rPr lang="en-US" dirty="0" smtClean="0">
                <a:solidFill>
                  <a:schemeClr val="bg1">
                    <a:lumMod val="75000"/>
                  </a:schemeClr>
                </a:solidFill>
              </a:rPr>
              <a:t>SIMD instructions</a:t>
            </a:r>
          </a:p>
          <a:p>
            <a:r>
              <a:rPr lang="en-US" sz="2200" dirty="0" smtClean="0">
                <a:solidFill>
                  <a:schemeClr val="bg1">
                    <a:lumMod val="75000"/>
                  </a:schemeClr>
                </a:solidFill>
              </a:rPr>
              <a:t>Case study one: vector triad</a:t>
            </a:r>
          </a:p>
          <a:p>
            <a:r>
              <a:rPr lang="en-US" sz="2200" dirty="0" smtClean="0">
                <a:solidFill>
                  <a:schemeClr val="bg1">
                    <a:lumMod val="75000"/>
                  </a:schemeClr>
                </a:solidFill>
              </a:rPr>
              <a:t>Case study two: matrix-vector multiplication</a:t>
            </a:r>
          </a:p>
          <a:p>
            <a:r>
              <a:rPr lang="en-US" sz="2200" dirty="0" smtClean="0"/>
              <a:t>Case study three: matrix-matrix multiplication</a:t>
            </a:r>
          </a:p>
          <a:p>
            <a:r>
              <a:rPr lang="en-US" sz="2200" dirty="0" smtClean="0">
                <a:solidFill>
                  <a:schemeClr val="bg1">
                    <a:lumMod val="75000"/>
                  </a:schemeClr>
                </a:solidFill>
              </a:rPr>
              <a:t>High-performance libraries: BLAS and LAPACK</a:t>
            </a:r>
          </a:p>
          <a:p>
            <a:pPr lvl="1"/>
            <a:endParaRPr lang="en-US" dirty="0"/>
          </a:p>
        </p:txBody>
      </p:sp>
    </p:spTree>
    <p:extLst>
      <p:ext uri="{BB962C8B-B14F-4D97-AF65-F5344CB8AC3E}">
        <p14:creationId xmlns:p14="http://schemas.microsoft.com/office/powerpoint/2010/main" val="30181917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Matrix-matrix multiplication</a:t>
            </a:r>
            <a:endParaRPr lang="en-US" dirty="0"/>
          </a:p>
        </p:txBody>
      </p:sp>
      <p:graphicFrame>
        <p:nvGraphicFramePr>
          <p:cNvPr id="102" name="Table 101"/>
          <p:cNvGraphicFramePr>
            <a:graphicFrameLocks noGrp="1"/>
          </p:cNvGraphicFramePr>
          <p:nvPr>
            <p:extLst>
              <p:ext uri="{D42A27DB-BD31-4B8C-83A1-F6EECF244321}">
                <p14:modId xmlns:p14="http://schemas.microsoft.com/office/powerpoint/2010/main" val="358504582"/>
              </p:ext>
            </p:extLst>
          </p:nvPr>
        </p:nvGraphicFramePr>
        <p:xfrm>
          <a:off x="3307524" y="4190086"/>
          <a:ext cx="2416626" cy="222504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3" name="TextBox 102"/>
          <p:cNvSpPr txBox="1"/>
          <p:nvPr/>
        </p:nvSpPr>
        <p:spPr>
          <a:xfrm>
            <a:off x="2863623" y="5042010"/>
            <a:ext cx="364202" cy="523220"/>
          </a:xfrm>
          <a:prstGeom prst="rect">
            <a:avLst/>
          </a:prstGeom>
          <a:noFill/>
        </p:spPr>
        <p:txBody>
          <a:bodyPr wrap="none" rtlCol="0">
            <a:spAutoFit/>
          </a:bodyPr>
          <a:lstStyle/>
          <a:p>
            <a:r>
              <a:rPr lang="en-US" sz="2800" dirty="0" smtClean="0"/>
              <a:t>=</a:t>
            </a:r>
            <a:endParaRPr lang="en-US" sz="2800" dirty="0"/>
          </a:p>
        </p:txBody>
      </p:sp>
      <p:sp>
        <p:nvSpPr>
          <p:cNvPr id="104" name="TextBox 103"/>
          <p:cNvSpPr txBox="1"/>
          <p:nvPr/>
        </p:nvSpPr>
        <p:spPr>
          <a:xfrm>
            <a:off x="5782403" y="5094865"/>
            <a:ext cx="364202" cy="523220"/>
          </a:xfrm>
          <a:prstGeom prst="rect">
            <a:avLst/>
          </a:prstGeom>
          <a:noFill/>
        </p:spPr>
        <p:txBody>
          <a:bodyPr wrap="none" rtlCol="0">
            <a:spAutoFit/>
          </a:bodyPr>
          <a:lstStyle/>
          <a:p>
            <a:r>
              <a:rPr lang="en-US" sz="2800" dirty="0" smtClean="0"/>
              <a:t>*</a:t>
            </a:r>
            <a:endParaRPr lang="en-US" sz="2800" dirty="0"/>
          </a:p>
        </p:txBody>
      </p:sp>
      <p:cxnSp>
        <p:nvCxnSpPr>
          <p:cNvPr id="105" name="Straight Arrow Connector 104"/>
          <p:cNvCxnSpPr/>
          <p:nvPr/>
        </p:nvCxnSpPr>
        <p:spPr>
          <a:xfrm>
            <a:off x="3513226" y="4385153"/>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08861" y="3789363"/>
            <a:ext cx="6139053" cy="369332"/>
          </a:xfrm>
          <a:prstGeom prst="rect">
            <a:avLst/>
          </a:prstGeom>
          <a:noFill/>
        </p:spPr>
        <p:txBody>
          <a:bodyPr wrap="none" rtlCol="0">
            <a:spAutoFit/>
          </a:bodyPr>
          <a:lstStyle/>
          <a:p>
            <a:r>
              <a:rPr lang="en-US" b="1" dirty="0" smtClean="0">
                <a:solidFill>
                  <a:srgbClr val="FF0000"/>
                </a:solidFill>
              </a:rPr>
              <a:t>logical</a:t>
            </a:r>
            <a:r>
              <a:rPr lang="en-US" dirty="0" smtClean="0">
                <a:solidFill>
                  <a:srgbClr val="FF0000"/>
                </a:solidFill>
              </a:rPr>
              <a:t> </a:t>
            </a:r>
            <a:r>
              <a:rPr lang="en-US" dirty="0" smtClean="0"/>
              <a:t>data access pattern (shown for the two inner loops only)</a:t>
            </a:r>
            <a:endParaRPr lang="en-US" dirty="0"/>
          </a:p>
        </p:txBody>
      </p:sp>
      <p:sp>
        <p:nvSpPr>
          <p:cNvPr id="107" name="TextBox 106"/>
          <p:cNvSpPr txBox="1"/>
          <p:nvPr/>
        </p:nvSpPr>
        <p:spPr>
          <a:xfrm>
            <a:off x="1461941" y="6439308"/>
            <a:ext cx="306494" cy="369332"/>
          </a:xfrm>
          <a:prstGeom prst="rect">
            <a:avLst/>
          </a:prstGeom>
          <a:noFill/>
        </p:spPr>
        <p:txBody>
          <a:bodyPr wrap="none" rtlCol="0">
            <a:spAutoFit/>
          </a:bodyPr>
          <a:lstStyle/>
          <a:p>
            <a:r>
              <a:rPr lang="en-US" b="1" dirty="0">
                <a:solidFill>
                  <a:srgbClr val="FF0000"/>
                </a:solidFill>
              </a:rPr>
              <a:t>C</a:t>
            </a:r>
          </a:p>
        </p:txBody>
      </p:sp>
      <p:sp>
        <p:nvSpPr>
          <p:cNvPr id="108" name="TextBox 107"/>
          <p:cNvSpPr txBox="1"/>
          <p:nvPr/>
        </p:nvSpPr>
        <p:spPr>
          <a:xfrm>
            <a:off x="4379975" y="6424590"/>
            <a:ext cx="324128" cy="369332"/>
          </a:xfrm>
          <a:prstGeom prst="rect">
            <a:avLst/>
          </a:prstGeom>
          <a:noFill/>
        </p:spPr>
        <p:txBody>
          <a:bodyPr wrap="none" rtlCol="0">
            <a:spAutoFit/>
          </a:bodyPr>
          <a:lstStyle/>
          <a:p>
            <a:r>
              <a:rPr lang="en-US" b="1" dirty="0">
                <a:solidFill>
                  <a:srgbClr val="FF0000"/>
                </a:solidFill>
              </a:rPr>
              <a:t>A</a:t>
            </a:r>
          </a:p>
        </p:txBody>
      </p:sp>
      <p:graphicFrame>
        <p:nvGraphicFramePr>
          <p:cNvPr id="109" name="Table 108"/>
          <p:cNvGraphicFramePr>
            <a:graphicFrameLocks noGrp="1"/>
          </p:cNvGraphicFramePr>
          <p:nvPr>
            <p:extLst>
              <p:ext uri="{D42A27DB-BD31-4B8C-83A1-F6EECF244321}">
                <p14:modId xmlns:p14="http://schemas.microsoft.com/office/powerpoint/2010/main" val="236573522"/>
              </p:ext>
            </p:extLst>
          </p:nvPr>
        </p:nvGraphicFramePr>
        <p:xfrm>
          <a:off x="6261820" y="4173413"/>
          <a:ext cx="2416626" cy="222504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0" name="Table 109"/>
          <p:cNvGraphicFramePr>
            <a:graphicFrameLocks noGrp="1"/>
          </p:cNvGraphicFramePr>
          <p:nvPr>
            <p:extLst>
              <p:ext uri="{D42A27DB-BD31-4B8C-83A1-F6EECF244321}">
                <p14:modId xmlns:p14="http://schemas.microsoft.com/office/powerpoint/2010/main" val="3482665585"/>
              </p:ext>
            </p:extLst>
          </p:nvPr>
        </p:nvGraphicFramePr>
        <p:xfrm>
          <a:off x="388744" y="4197100"/>
          <a:ext cx="2416626" cy="222504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11" name="TextBox 110"/>
          <p:cNvSpPr txBox="1"/>
          <p:nvPr/>
        </p:nvSpPr>
        <p:spPr>
          <a:xfrm>
            <a:off x="7413970" y="6439308"/>
            <a:ext cx="314510" cy="369332"/>
          </a:xfrm>
          <a:prstGeom prst="rect">
            <a:avLst/>
          </a:prstGeom>
          <a:noFill/>
        </p:spPr>
        <p:txBody>
          <a:bodyPr wrap="none" rtlCol="0">
            <a:spAutoFit/>
          </a:bodyPr>
          <a:lstStyle/>
          <a:p>
            <a:r>
              <a:rPr lang="en-US" b="1" dirty="0" smtClean="0">
                <a:solidFill>
                  <a:srgbClr val="FF0000"/>
                </a:solidFill>
              </a:rPr>
              <a:t>B</a:t>
            </a:r>
            <a:endParaRPr lang="en-US" b="1" dirty="0">
              <a:solidFill>
                <a:srgbClr val="FF0000"/>
              </a:solidFill>
            </a:endParaRPr>
          </a:p>
        </p:txBody>
      </p:sp>
      <p:cxnSp>
        <p:nvCxnSpPr>
          <p:cNvPr id="112" name="Straight Arrow Connector 111"/>
          <p:cNvCxnSpPr/>
          <p:nvPr/>
        </p:nvCxnSpPr>
        <p:spPr>
          <a:xfrm>
            <a:off x="3513226" y="4427530"/>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3513226" y="4350720"/>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3513226" y="4312315"/>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3513226" y="4464715"/>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3513226" y="4273910"/>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Group 116"/>
          <p:cNvGrpSpPr/>
          <p:nvPr/>
        </p:nvGrpSpPr>
        <p:grpSpPr>
          <a:xfrm>
            <a:off x="6478025" y="4284119"/>
            <a:ext cx="1969396" cy="1985909"/>
            <a:chOff x="6478025" y="4016226"/>
            <a:chExt cx="1969396" cy="1985909"/>
          </a:xfrm>
        </p:grpSpPr>
        <p:cxnSp>
          <p:nvCxnSpPr>
            <p:cNvPr id="118" name="Straight Arrow Connector 117"/>
            <p:cNvCxnSpPr/>
            <p:nvPr/>
          </p:nvCxnSpPr>
          <p:spPr>
            <a:xfrm>
              <a:off x="6478025" y="4035746"/>
              <a:ext cx="0" cy="19663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6868466" y="4025986"/>
              <a:ext cx="0" cy="1976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7294403" y="4025986"/>
              <a:ext cx="1" cy="1976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7684846" y="4016226"/>
              <a:ext cx="0" cy="19859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8056979" y="4025986"/>
              <a:ext cx="0" cy="1976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8447421" y="4016226"/>
              <a:ext cx="0" cy="19859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6478027" y="4035746"/>
              <a:ext cx="369538" cy="196638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6868468" y="4035746"/>
              <a:ext cx="425936" cy="196638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7294406" y="4025986"/>
              <a:ext cx="390440" cy="197614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7684848" y="4035746"/>
              <a:ext cx="372131" cy="196638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8056981" y="4035746"/>
              <a:ext cx="390439" cy="196638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a:off x="424260" y="4273910"/>
            <a:ext cx="307240" cy="190805"/>
            <a:chOff x="3765495" y="1892800"/>
            <a:chExt cx="307240" cy="190805"/>
          </a:xfrm>
        </p:grpSpPr>
        <p:cxnSp>
          <p:nvCxnSpPr>
            <p:cNvPr id="130" name="Straight Arrow Connector 129"/>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p:cNvGrpSpPr/>
          <p:nvPr/>
        </p:nvGrpSpPr>
        <p:grpSpPr>
          <a:xfrm>
            <a:off x="856338" y="4273910"/>
            <a:ext cx="307240" cy="190805"/>
            <a:chOff x="3765495" y="1892800"/>
            <a:chExt cx="307240" cy="190805"/>
          </a:xfrm>
        </p:grpSpPr>
        <p:cxnSp>
          <p:nvCxnSpPr>
            <p:cNvPr id="137" name="Straight Arrow Connector 136"/>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3" name="Group 142"/>
          <p:cNvGrpSpPr/>
          <p:nvPr/>
        </p:nvGrpSpPr>
        <p:grpSpPr>
          <a:xfrm>
            <a:off x="1230765" y="4273910"/>
            <a:ext cx="307240" cy="190805"/>
            <a:chOff x="3765495" y="1892800"/>
            <a:chExt cx="307240" cy="190805"/>
          </a:xfrm>
        </p:grpSpPr>
        <p:cxnSp>
          <p:nvCxnSpPr>
            <p:cNvPr id="144" name="Straight Arrow Connector 143"/>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0" name="Group 149"/>
          <p:cNvGrpSpPr/>
          <p:nvPr/>
        </p:nvGrpSpPr>
        <p:grpSpPr>
          <a:xfrm>
            <a:off x="1662843" y="4273910"/>
            <a:ext cx="307240" cy="190805"/>
            <a:chOff x="3765495" y="1892800"/>
            <a:chExt cx="307240" cy="190805"/>
          </a:xfrm>
        </p:grpSpPr>
        <p:cxnSp>
          <p:nvCxnSpPr>
            <p:cNvPr id="151" name="Straight Arrow Connector 150"/>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2037270" y="4273910"/>
            <a:ext cx="307240" cy="190805"/>
            <a:chOff x="3765495" y="1892800"/>
            <a:chExt cx="307240" cy="190805"/>
          </a:xfrm>
        </p:grpSpPr>
        <p:cxnSp>
          <p:nvCxnSpPr>
            <p:cNvPr id="158" name="Straight Arrow Connector 157"/>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2469348" y="4273910"/>
            <a:ext cx="307240" cy="190805"/>
            <a:chOff x="3765495" y="1892800"/>
            <a:chExt cx="307240" cy="190805"/>
          </a:xfrm>
        </p:grpSpPr>
        <p:cxnSp>
          <p:nvCxnSpPr>
            <p:cNvPr id="165" name="Straight Arrow Connector 164"/>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1" name="Straight Connector 170"/>
          <p:cNvCxnSpPr/>
          <p:nvPr/>
        </p:nvCxnSpPr>
        <p:spPr>
          <a:xfrm flipH="1">
            <a:off x="708861" y="4273910"/>
            <a:ext cx="147477" cy="190805"/>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1157026" y="4273909"/>
            <a:ext cx="73740" cy="190806"/>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H="1">
            <a:off x="1538005" y="4289750"/>
            <a:ext cx="124838" cy="190806"/>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H="1">
            <a:off x="1970083" y="4273909"/>
            <a:ext cx="67188" cy="190806"/>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H="1">
            <a:off x="2344510" y="4273910"/>
            <a:ext cx="124839" cy="190805"/>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grpSp>
        <p:nvGrpSpPr>
          <p:cNvPr id="176" name="Group 175"/>
          <p:cNvGrpSpPr/>
          <p:nvPr/>
        </p:nvGrpSpPr>
        <p:grpSpPr>
          <a:xfrm>
            <a:off x="3883645" y="1284290"/>
            <a:ext cx="4951310" cy="2413545"/>
            <a:chOff x="5140244" y="1361100"/>
            <a:chExt cx="3593723" cy="2413545"/>
          </a:xfrm>
        </p:grpSpPr>
        <p:sp>
          <p:nvSpPr>
            <p:cNvPr id="177" name="TextBox 176"/>
            <p:cNvSpPr txBox="1"/>
            <p:nvPr/>
          </p:nvSpPr>
          <p:spPr>
            <a:xfrm>
              <a:off x="5140244" y="1712542"/>
              <a:ext cx="3593723" cy="2062103"/>
            </a:xfrm>
            <a:prstGeom prst="rect">
              <a:avLst/>
            </a:prstGeom>
            <a:solidFill>
              <a:schemeClr val="bg1">
                <a:lumMod val="85000"/>
              </a:schemeClr>
            </a:solidFill>
            <a:ln w="19050">
              <a:solidFill>
                <a:schemeClr val="tx1"/>
              </a:solidFill>
            </a:ln>
          </p:spPr>
          <p:txBody>
            <a:bodyPr wrap="square" rtlCol="0">
              <a:spAutoFit/>
            </a:bodyPr>
            <a:lstStyle/>
            <a:p>
              <a:r>
                <a:rPr lang="en-US" sz="1600" b="1" dirty="0" smtClean="0">
                  <a:latin typeface="Courier New" pitchFamily="49" charset="0"/>
                  <a:cs typeface="Courier New" pitchFamily="49" charset="0"/>
                </a:rPr>
                <a:t>// set C to zero</a:t>
              </a:r>
            </a:p>
            <a:p>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=1,m</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j=1,n</a:t>
              </a:r>
              <a:endParaRPr lang="en-US" sz="1600" dirty="0">
                <a:latin typeface="Courier New" pitchFamily="49" charset="0"/>
                <a:cs typeface="Courier New" pitchFamily="49" charset="0"/>
              </a:endParaRP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for</a:t>
              </a:r>
              <a:r>
                <a:rPr lang="en-US" sz="1600" dirty="0" smtClean="0">
                  <a:latin typeface="Courier New" pitchFamily="49" charset="0"/>
                  <a:cs typeface="Courier New" pitchFamily="49" charset="0"/>
                </a:rPr>
                <a:t> k=1,p</a:t>
              </a:r>
            </a:p>
            <a:p>
              <a:r>
                <a:rPr lang="en-US" sz="1600" dirty="0" smtClean="0">
                  <a:latin typeface="Courier New" pitchFamily="49" charset="0"/>
                  <a:cs typeface="Courier New" pitchFamily="49" charset="0"/>
                </a:rPr>
                <a:t>            C(</a:t>
              </a:r>
              <a:r>
                <a:rPr lang="en-US" sz="1600" dirty="0" err="1" smtClean="0">
                  <a:latin typeface="Courier New" pitchFamily="49" charset="0"/>
                  <a:cs typeface="Courier New" pitchFamily="49" charset="0"/>
                </a:rPr>
                <a:t>i,j</a:t>
              </a:r>
              <a:r>
                <a:rPr lang="en-US" sz="1600" dirty="0" smtClean="0">
                  <a:latin typeface="Courier New" pitchFamily="49" charset="0"/>
                  <a:cs typeface="Courier New" pitchFamily="49" charset="0"/>
                </a:rPr>
                <a:t>)=C(</a:t>
              </a:r>
              <a:r>
                <a:rPr lang="en-US" sz="1600" dirty="0" err="1" smtClean="0">
                  <a:latin typeface="Courier New" pitchFamily="49" charset="0"/>
                  <a:cs typeface="Courier New" pitchFamily="49" charset="0"/>
                </a:rPr>
                <a:t>i,j</a:t>
              </a:r>
              <a:r>
                <a:rPr lang="en-US" sz="1600" dirty="0" smtClean="0">
                  <a:latin typeface="Courier New" pitchFamily="49" charset="0"/>
                  <a:cs typeface="Courier New" pitchFamily="49" charset="0"/>
                </a:rPr>
                <a:t>)+A(</a:t>
              </a:r>
              <a:r>
                <a:rPr lang="en-US" sz="1600" dirty="0" err="1" smtClean="0">
                  <a:latin typeface="Courier New" pitchFamily="49" charset="0"/>
                  <a:cs typeface="Courier New" pitchFamily="49" charset="0"/>
                </a:rPr>
                <a:t>i,k</a:t>
              </a:r>
              <a:r>
                <a:rPr lang="en-US" sz="1600" dirty="0" smtClean="0">
                  <a:latin typeface="Courier New" pitchFamily="49" charset="0"/>
                  <a:cs typeface="Courier New" pitchFamily="49" charset="0"/>
                </a:rPr>
                <a:t>)*B(</a:t>
              </a:r>
              <a:r>
                <a:rPr lang="en-US" sz="1600" dirty="0" err="1" smtClean="0">
                  <a:latin typeface="Courier New" pitchFamily="49" charset="0"/>
                  <a:cs typeface="Courier New" pitchFamily="49" charset="0"/>
                </a:rPr>
                <a:t>k,j</a:t>
              </a:r>
              <a:r>
                <a:rPr lang="en-US" sz="1600" dirty="0" smtClean="0">
                  <a:latin typeface="Courier New" pitchFamily="49" charset="0"/>
                  <a:cs typeface="Courier New" pitchFamily="49" charset="0"/>
                </a:rPr>
                <a:t>)    </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a:p>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p:txBody>
        </p:sp>
        <p:sp>
          <p:nvSpPr>
            <p:cNvPr id="178" name="TextBox 177"/>
            <p:cNvSpPr txBox="1"/>
            <p:nvPr/>
          </p:nvSpPr>
          <p:spPr>
            <a:xfrm>
              <a:off x="6379608" y="1361100"/>
              <a:ext cx="1048204" cy="369332"/>
            </a:xfrm>
            <a:prstGeom prst="rect">
              <a:avLst/>
            </a:prstGeom>
            <a:noFill/>
          </p:spPr>
          <p:txBody>
            <a:bodyPr wrap="square" rtlCol="0">
              <a:spAutoFit/>
            </a:bodyPr>
            <a:lstStyle/>
            <a:p>
              <a:r>
                <a:rPr lang="en-US" b="1" dirty="0" smtClean="0">
                  <a:solidFill>
                    <a:srgbClr val="002060"/>
                  </a:solidFill>
                </a:rPr>
                <a:t>algorithm A</a:t>
              </a:r>
              <a:endParaRPr lang="en-US" b="1" dirty="0">
                <a:solidFill>
                  <a:srgbClr val="002060"/>
                </a:solidFill>
              </a:endParaRPr>
            </a:p>
          </p:txBody>
        </p:sp>
      </p:grpSp>
      <mc:AlternateContent xmlns:mc="http://schemas.openxmlformats.org/markup-compatibility/2006" xmlns:a14="http://schemas.microsoft.com/office/drawing/2010/main">
        <mc:Choice Requires="a14">
          <p:sp>
            <p:nvSpPr>
              <p:cNvPr id="179" name="TextBox 178"/>
              <p:cNvSpPr txBox="1"/>
              <p:nvPr/>
            </p:nvSpPr>
            <p:spPr>
              <a:xfrm>
                <a:off x="526112" y="1778600"/>
                <a:ext cx="2855333" cy="8470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a:rPr>
                        <m:t>C</m:t>
                      </m:r>
                      <m:d>
                        <m:dPr>
                          <m:ctrlPr>
                            <a:rPr lang="en-US" b="0" i="1" smtClean="0">
                              <a:latin typeface="Cambria Math"/>
                            </a:rPr>
                          </m:ctrlPr>
                        </m:dPr>
                        <m:e>
                          <m:r>
                            <m:rPr>
                              <m:sty m:val="p"/>
                            </m:rPr>
                            <a:rPr lang="en-US" b="0" i="0" smtClean="0">
                              <a:latin typeface="Cambria Math"/>
                            </a:rPr>
                            <m:t>i</m:t>
                          </m:r>
                          <m:r>
                            <a:rPr lang="en-US" b="0" i="0" smtClean="0">
                              <a:latin typeface="Cambria Math"/>
                            </a:rPr>
                            <m:t>,</m:t>
                          </m:r>
                          <m:r>
                            <m:rPr>
                              <m:sty m:val="p"/>
                            </m:rPr>
                            <a:rPr lang="en-US" b="0" i="0" smtClean="0">
                              <a:latin typeface="Cambria Math"/>
                            </a:rPr>
                            <m:t>j</m:t>
                          </m:r>
                        </m:e>
                      </m:d>
                      <m:r>
                        <a:rPr lang="en-US" b="0" i="0" smtClean="0">
                          <a:latin typeface="Cambria Math"/>
                        </a:rPr>
                        <m:t>=</m:t>
                      </m:r>
                      <m:nary>
                        <m:naryPr>
                          <m:chr m:val="∑"/>
                          <m:ctrlPr>
                            <a:rPr lang="en-US" i="1" smtClean="0">
                              <a:latin typeface="Cambria Math"/>
                            </a:rPr>
                          </m:ctrlPr>
                        </m:naryPr>
                        <m:sub>
                          <m:r>
                            <m:rPr>
                              <m:sty m:val="p"/>
                            </m:rPr>
                            <a:rPr lang="en-US" b="0" i="0" smtClean="0">
                              <a:latin typeface="Cambria Math"/>
                            </a:rPr>
                            <m:t>k</m:t>
                          </m:r>
                          <m:r>
                            <a:rPr lang="en-US" b="0" i="0" smtClean="0">
                              <a:latin typeface="Cambria Math"/>
                            </a:rPr>
                            <m:t>=1</m:t>
                          </m:r>
                        </m:sub>
                        <m:sup>
                          <m:r>
                            <m:rPr>
                              <m:sty m:val="p"/>
                            </m:rPr>
                            <a:rPr lang="en-US" b="0" i="0" smtClean="0">
                              <a:latin typeface="Cambria Math"/>
                            </a:rPr>
                            <m:t>p</m:t>
                          </m:r>
                        </m:sup>
                        <m:e>
                          <m:r>
                            <m:rPr>
                              <m:sty m:val="p"/>
                            </m:rPr>
                            <a:rPr lang="en-US" b="0" i="0" smtClean="0">
                              <a:latin typeface="Cambria Math"/>
                            </a:rPr>
                            <m:t>A</m:t>
                          </m:r>
                          <m:d>
                            <m:dPr>
                              <m:ctrlPr>
                                <a:rPr lang="en-US" b="0" i="1" smtClean="0">
                                  <a:latin typeface="Cambria Math"/>
                                </a:rPr>
                              </m:ctrlPr>
                            </m:dPr>
                            <m:e>
                              <m:r>
                                <m:rPr>
                                  <m:sty m:val="p"/>
                                </m:rPr>
                                <a:rPr lang="en-US" b="0" i="0" smtClean="0">
                                  <a:latin typeface="Cambria Math"/>
                                </a:rPr>
                                <m:t>i</m:t>
                              </m:r>
                              <m:r>
                                <a:rPr lang="en-US" b="0" i="0" smtClean="0">
                                  <a:latin typeface="Cambria Math"/>
                                </a:rPr>
                                <m:t>, </m:t>
                              </m:r>
                              <m:r>
                                <m:rPr>
                                  <m:sty m:val="p"/>
                                </m:rPr>
                                <a:rPr lang="en-US" b="0" i="0" smtClean="0">
                                  <a:latin typeface="Cambria Math"/>
                                </a:rPr>
                                <m:t>k</m:t>
                              </m:r>
                            </m:e>
                          </m:d>
                          <m:r>
                            <a:rPr lang="en-US" b="0" i="0" smtClean="0">
                              <a:latin typeface="Cambria Math"/>
                            </a:rPr>
                            <m:t>∗</m:t>
                          </m:r>
                          <m:r>
                            <m:rPr>
                              <m:sty m:val="p"/>
                            </m:rPr>
                            <a:rPr lang="en-US" b="0" i="0" smtClean="0">
                              <a:latin typeface="Cambria Math"/>
                            </a:rPr>
                            <m:t>B</m:t>
                          </m:r>
                          <m:r>
                            <a:rPr lang="en-US" b="0" i="0" smtClean="0">
                              <a:latin typeface="Cambria Math"/>
                            </a:rPr>
                            <m:t>(</m:t>
                          </m:r>
                          <m:r>
                            <m:rPr>
                              <m:sty m:val="p"/>
                            </m:rPr>
                            <a:rPr lang="en-US" b="0" i="0" smtClean="0">
                              <a:latin typeface="Cambria Math"/>
                            </a:rPr>
                            <m:t>k</m:t>
                          </m:r>
                          <m:r>
                            <a:rPr lang="en-US" b="0" i="0" smtClean="0">
                              <a:latin typeface="Cambria Math"/>
                            </a:rPr>
                            <m:t>, </m:t>
                          </m:r>
                          <m:r>
                            <m:rPr>
                              <m:sty m:val="p"/>
                            </m:rPr>
                            <a:rPr lang="en-US" b="0" i="0" smtClean="0">
                              <a:latin typeface="Cambria Math"/>
                            </a:rPr>
                            <m:t>j</m:t>
                          </m:r>
                          <m:r>
                            <a:rPr lang="en-US" b="0" i="0" smtClean="0">
                              <a:latin typeface="Cambria Math"/>
                            </a:rPr>
                            <m:t>)</m:t>
                          </m:r>
                        </m:e>
                      </m:nary>
                    </m:oMath>
                  </m:oMathPara>
                </a14:m>
                <a:endParaRPr lang="en-US" dirty="0"/>
              </a:p>
            </p:txBody>
          </p:sp>
        </mc:Choice>
        <mc:Fallback xmlns="">
          <p:sp>
            <p:nvSpPr>
              <p:cNvPr id="179" name="TextBox 178"/>
              <p:cNvSpPr txBox="1">
                <a:spLocks noRot="1" noChangeAspect="1" noMove="1" noResize="1" noEditPoints="1" noAdjustHandles="1" noChangeArrowheads="1" noChangeShapeType="1" noTextEdit="1"/>
              </p:cNvSpPr>
              <p:nvPr/>
            </p:nvSpPr>
            <p:spPr>
              <a:xfrm>
                <a:off x="526112" y="1778600"/>
                <a:ext cx="2855333" cy="84702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0" name="Rectangle 179"/>
              <p:cNvSpPr/>
              <p:nvPr/>
            </p:nvSpPr>
            <p:spPr>
              <a:xfrm>
                <a:off x="1202109" y="2750818"/>
                <a:ext cx="1418978"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latin typeface="Cambria Math"/>
                          <a:ea typeface="Cambria Math"/>
                        </a:rPr>
                        <m:t>∀ </m:t>
                      </m:r>
                      <m:r>
                        <m:rPr>
                          <m:sty m:val="p"/>
                        </m:rPr>
                        <a:rPr lang="en-US" smtClean="0">
                          <a:latin typeface="Cambria Math"/>
                          <a:ea typeface="Cambria Math"/>
                        </a:rPr>
                        <m:t>i</m:t>
                      </m:r>
                      <m:r>
                        <a:rPr lang="en-US" smtClean="0">
                          <a:latin typeface="Cambria Math"/>
                          <a:ea typeface="Cambria Math"/>
                        </a:rPr>
                        <m:t>=1…</m:t>
                      </m:r>
                      <m:r>
                        <m:rPr>
                          <m:sty m:val="p"/>
                        </m:rPr>
                        <a:rPr lang="en-US" smtClean="0">
                          <a:latin typeface="Cambria Math"/>
                          <a:ea typeface="Cambria Math"/>
                        </a:rPr>
                        <m:t>m</m:t>
                      </m:r>
                    </m:oMath>
                  </m:oMathPara>
                </a14:m>
                <a:endParaRPr lang="en-US" dirty="0" smtClean="0"/>
              </a:p>
              <a:p>
                <a:r>
                  <a:rPr lang="en-US" dirty="0" smtClean="0">
                    <a:ea typeface="Cambria Math"/>
                  </a:rPr>
                  <a:t>  </a:t>
                </a:r>
                <a14:m>
                  <m:oMath xmlns:m="http://schemas.openxmlformats.org/officeDocument/2006/math">
                    <m:r>
                      <a:rPr lang="en-US">
                        <a:latin typeface="Cambria Math"/>
                        <a:ea typeface="Cambria Math"/>
                      </a:rPr>
                      <m:t>∀ </m:t>
                    </m:r>
                    <m:r>
                      <m:rPr>
                        <m:sty m:val="p"/>
                      </m:rPr>
                      <a:rPr lang="en-US" b="0" i="0" smtClean="0">
                        <a:latin typeface="Cambria Math"/>
                        <a:ea typeface="Cambria Math"/>
                      </a:rPr>
                      <m:t>j</m:t>
                    </m:r>
                    <m:r>
                      <a:rPr lang="en-US">
                        <a:latin typeface="Cambria Math"/>
                        <a:ea typeface="Cambria Math"/>
                      </a:rPr>
                      <m:t>=1…</m:t>
                    </m:r>
                  </m:oMath>
                </a14:m>
                <a:r>
                  <a:rPr lang="en-US" dirty="0" smtClean="0"/>
                  <a:t>n</a:t>
                </a:r>
                <a:endParaRPr lang="en-US" dirty="0"/>
              </a:p>
              <a:p>
                <a:endParaRPr lang="en-US" dirty="0"/>
              </a:p>
            </p:txBody>
          </p:sp>
        </mc:Choice>
        <mc:Fallback xmlns="">
          <p:sp>
            <p:nvSpPr>
              <p:cNvPr id="180" name="Rectangle 179"/>
              <p:cNvSpPr>
                <a:spLocks noRot="1" noChangeAspect="1" noMove="1" noResize="1" noEditPoints="1" noAdjustHandles="1" noChangeArrowheads="1" noChangeShapeType="1" noTextEdit="1"/>
              </p:cNvSpPr>
              <p:nvPr/>
            </p:nvSpPr>
            <p:spPr>
              <a:xfrm>
                <a:off x="1202109" y="2750818"/>
                <a:ext cx="1418978" cy="923330"/>
              </a:xfrm>
              <a:prstGeom prst="rect">
                <a:avLst/>
              </a:prstGeom>
              <a:blipFill rotWithShape="1">
                <a:blip r:embed="rId4"/>
                <a:stretch>
                  <a:fillRect/>
                </a:stretch>
              </a:blipFill>
            </p:spPr>
            <p:txBody>
              <a:bodyPr/>
              <a:lstStyle/>
              <a:p>
                <a:r>
                  <a:rPr lang="en-US">
                    <a:noFill/>
                  </a:rPr>
                  <a:t> </a:t>
                </a:r>
              </a:p>
            </p:txBody>
          </p:sp>
        </mc:Fallback>
      </mc:AlternateContent>
      <p:sp>
        <p:nvSpPr>
          <p:cNvPr id="181" name="TextBox 180"/>
          <p:cNvSpPr txBox="1"/>
          <p:nvPr/>
        </p:nvSpPr>
        <p:spPr>
          <a:xfrm>
            <a:off x="533400" y="779055"/>
            <a:ext cx="6991273" cy="369332"/>
          </a:xfrm>
          <a:prstGeom prst="rect">
            <a:avLst/>
          </a:prstGeom>
          <a:noFill/>
        </p:spPr>
        <p:txBody>
          <a:bodyPr wrap="none" rtlCol="0">
            <a:spAutoFit/>
          </a:bodyPr>
          <a:lstStyle/>
          <a:p>
            <a:r>
              <a:rPr lang="en-US" dirty="0" smtClean="0"/>
              <a:t>Calculate </a:t>
            </a:r>
            <a:r>
              <a:rPr lang="en-US" b="1" dirty="0" smtClean="0">
                <a:solidFill>
                  <a:srgbClr val="FF0000"/>
                </a:solidFill>
              </a:rPr>
              <a:t>C = AB</a:t>
            </a:r>
            <a:r>
              <a:rPr lang="en-US" dirty="0" smtClean="0"/>
              <a:t>, with </a:t>
            </a:r>
            <a:r>
              <a:rPr lang="en-US" b="1" dirty="0" smtClean="0">
                <a:solidFill>
                  <a:srgbClr val="FF0000"/>
                </a:solidFill>
              </a:rPr>
              <a:t>C</a:t>
            </a:r>
            <a:r>
              <a:rPr lang="en-US" dirty="0" smtClean="0"/>
              <a:t> = m x n matrix, </a:t>
            </a:r>
            <a:r>
              <a:rPr lang="en-US" b="1" dirty="0" smtClean="0">
                <a:solidFill>
                  <a:srgbClr val="FF0000"/>
                </a:solidFill>
              </a:rPr>
              <a:t>A</a:t>
            </a:r>
            <a:r>
              <a:rPr lang="en-US" dirty="0" smtClean="0"/>
              <a:t> = m x p matrix, </a:t>
            </a:r>
            <a:r>
              <a:rPr lang="en-US" b="1" dirty="0" smtClean="0">
                <a:solidFill>
                  <a:srgbClr val="FF0000"/>
                </a:solidFill>
              </a:rPr>
              <a:t>B</a:t>
            </a:r>
            <a:r>
              <a:rPr lang="en-US" dirty="0" smtClean="0"/>
              <a:t> = p x n matrix</a:t>
            </a:r>
          </a:p>
        </p:txBody>
      </p:sp>
    </p:spTree>
    <p:extLst>
      <p:ext uri="{BB962C8B-B14F-4D97-AF65-F5344CB8AC3E}">
        <p14:creationId xmlns:p14="http://schemas.microsoft.com/office/powerpoint/2010/main" val="35634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p:bldP spid="106" grpId="0"/>
      <p:bldP spid="107" grpId="0"/>
      <p:bldP spid="108" grpId="0"/>
      <p:bldP spid="1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Matrix-matrix multiplication</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2454444" y="4811580"/>
                <a:ext cx="2855333" cy="8470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a:rPr>
                        <m:t>C</m:t>
                      </m:r>
                      <m:d>
                        <m:dPr>
                          <m:ctrlPr>
                            <a:rPr lang="en-US" b="0" i="1" smtClean="0">
                              <a:latin typeface="Cambria Math"/>
                            </a:rPr>
                          </m:ctrlPr>
                        </m:dPr>
                        <m:e>
                          <m:r>
                            <m:rPr>
                              <m:sty m:val="p"/>
                            </m:rPr>
                            <a:rPr lang="en-US" b="0" i="0" smtClean="0">
                              <a:latin typeface="Cambria Math"/>
                            </a:rPr>
                            <m:t>i</m:t>
                          </m:r>
                          <m:r>
                            <a:rPr lang="en-US" b="0" i="0" smtClean="0">
                              <a:latin typeface="Cambria Math"/>
                            </a:rPr>
                            <m:t>,</m:t>
                          </m:r>
                          <m:r>
                            <m:rPr>
                              <m:sty m:val="p"/>
                            </m:rPr>
                            <a:rPr lang="en-US" b="0" i="0" smtClean="0">
                              <a:latin typeface="Cambria Math"/>
                            </a:rPr>
                            <m:t>j</m:t>
                          </m:r>
                        </m:e>
                      </m:d>
                      <m:r>
                        <a:rPr lang="en-US" b="0" i="0" smtClean="0">
                          <a:latin typeface="Cambria Math"/>
                        </a:rPr>
                        <m:t>=</m:t>
                      </m:r>
                      <m:nary>
                        <m:naryPr>
                          <m:chr m:val="∑"/>
                          <m:ctrlPr>
                            <a:rPr lang="en-US" i="1" smtClean="0">
                              <a:latin typeface="Cambria Math"/>
                            </a:rPr>
                          </m:ctrlPr>
                        </m:naryPr>
                        <m:sub>
                          <m:r>
                            <m:rPr>
                              <m:sty m:val="p"/>
                            </m:rPr>
                            <a:rPr lang="en-US" b="0" i="0" smtClean="0">
                              <a:latin typeface="Cambria Math"/>
                            </a:rPr>
                            <m:t>k</m:t>
                          </m:r>
                          <m:r>
                            <a:rPr lang="en-US" b="0" i="0" smtClean="0">
                              <a:latin typeface="Cambria Math"/>
                            </a:rPr>
                            <m:t>=1</m:t>
                          </m:r>
                        </m:sub>
                        <m:sup>
                          <m:r>
                            <m:rPr>
                              <m:sty m:val="p"/>
                            </m:rPr>
                            <a:rPr lang="en-US" b="0" i="0" smtClean="0">
                              <a:latin typeface="Cambria Math"/>
                            </a:rPr>
                            <m:t>p</m:t>
                          </m:r>
                        </m:sup>
                        <m:e>
                          <m:r>
                            <m:rPr>
                              <m:sty m:val="p"/>
                            </m:rPr>
                            <a:rPr lang="en-US" b="0" i="0" smtClean="0">
                              <a:latin typeface="Cambria Math"/>
                            </a:rPr>
                            <m:t>A</m:t>
                          </m:r>
                          <m:d>
                            <m:dPr>
                              <m:ctrlPr>
                                <a:rPr lang="en-US" b="0" i="1" smtClean="0">
                                  <a:latin typeface="Cambria Math"/>
                                </a:rPr>
                              </m:ctrlPr>
                            </m:dPr>
                            <m:e>
                              <m:r>
                                <m:rPr>
                                  <m:sty m:val="p"/>
                                </m:rPr>
                                <a:rPr lang="en-US" b="0" i="0" smtClean="0">
                                  <a:latin typeface="Cambria Math"/>
                                </a:rPr>
                                <m:t>i</m:t>
                              </m:r>
                              <m:r>
                                <a:rPr lang="en-US" b="0" i="0" smtClean="0">
                                  <a:latin typeface="Cambria Math"/>
                                </a:rPr>
                                <m:t>, </m:t>
                              </m:r>
                              <m:r>
                                <m:rPr>
                                  <m:sty m:val="p"/>
                                </m:rPr>
                                <a:rPr lang="en-US" b="0" i="0" smtClean="0">
                                  <a:latin typeface="Cambria Math"/>
                                </a:rPr>
                                <m:t>k</m:t>
                              </m:r>
                            </m:e>
                          </m:d>
                          <m:r>
                            <a:rPr lang="en-US" b="0" i="0" smtClean="0">
                              <a:latin typeface="Cambria Math"/>
                            </a:rPr>
                            <m:t>∗</m:t>
                          </m:r>
                          <m:r>
                            <m:rPr>
                              <m:sty m:val="p"/>
                            </m:rPr>
                            <a:rPr lang="en-US" b="0" i="0" smtClean="0">
                              <a:latin typeface="Cambria Math"/>
                            </a:rPr>
                            <m:t>B</m:t>
                          </m:r>
                          <m:r>
                            <a:rPr lang="en-US" b="0" i="0" smtClean="0">
                              <a:latin typeface="Cambria Math"/>
                            </a:rPr>
                            <m:t>(</m:t>
                          </m:r>
                          <m:r>
                            <m:rPr>
                              <m:sty m:val="p"/>
                            </m:rPr>
                            <a:rPr lang="en-US" b="0" i="0" smtClean="0">
                              <a:latin typeface="Cambria Math"/>
                            </a:rPr>
                            <m:t>k</m:t>
                          </m:r>
                          <m:r>
                            <a:rPr lang="en-US" b="0" i="0" smtClean="0">
                              <a:latin typeface="Cambria Math"/>
                            </a:rPr>
                            <m:t>, </m:t>
                          </m:r>
                          <m:r>
                            <m:rPr>
                              <m:sty m:val="p"/>
                            </m:rPr>
                            <a:rPr lang="en-US" b="0" i="0" smtClean="0">
                              <a:latin typeface="Cambria Math"/>
                            </a:rPr>
                            <m:t>j</m:t>
                          </m:r>
                          <m:r>
                            <a:rPr lang="en-US" b="0" i="0" smtClean="0">
                              <a:latin typeface="Cambria Math"/>
                            </a:rPr>
                            <m:t>)</m:t>
                          </m:r>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454444" y="4811580"/>
                <a:ext cx="2855333" cy="84702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309777" y="4909391"/>
                <a:ext cx="1418978"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latin typeface="Cambria Math"/>
                          <a:ea typeface="Cambria Math"/>
                        </a:rPr>
                        <m:t>∀ </m:t>
                      </m:r>
                      <m:r>
                        <m:rPr>
                          <m:sty m:val="p"/>
                        </m:rPr>
                        <a:rPr lang="en-US" smtClean="0">
                          <a:latin typeface="Cambria Math"/>
                          <a:ea typeface="Cambria Math"/>
                        </a:rPr>
                        <m:t>i</m:t>
                      </m:r>
                      <m:r>
                        <a:rPr lang="en-US" smtClean="0">
                          <a:latin typeface="Cambria Math"/>
                          <a:ea typeface="Cambria Math"/>
                        </a:rPr>
                        <m:t>=1…</m:t>
                      </m:r>
                      <m:r>
                        <m:rPr>
                          <m:sty m:val="p"/>
                        </m:rPr>
                        <a:rPr lang="en-US" smtClean="0">
                          <a:latin typeface="Cambria Math"/>
                          <a:ea typeface="Cambria Math"/>
                        </a:rPr>
                        <m:t>m</m:t>
                      </m:r>
                    </m:oMath>
                  </m:oMathPara>
                </a14:m>
                <a:endParaRPr lang="en-US" dirty="0" smtClean="0"/>
              </a:p>
              <a:p>
                <a:r>
                  <a:rPr lang="en-US" dirty="0" smtClean="0">
                    <a:ea typeface="Cambria Math"/>
                  </a:rPr>
                  <a:t>  </a:t>
                </a:r>
                <a14:m>
                  <m:oMath xmlns:m="http://schemas.openxmlformats.org/officeDocument/2006/math">
                    <m:r>
                      <a:rPr lang="en-US">
                        <a:latin typeface="Cambria Math"/>
                        <a:ea typeface="Cambria Math"/>
                      </a:rPr>
                      <m:t>∀ </m:t>
                    </m:r>
                    <m:r>
                      <m:rPr>
                        <m:sty m:val="p"/>
                      </m:rPr>
                      <a:rPr lang="en-US" b="0" i="0" smtClean="0">
                        <a:latin typeface="Cambria Math"/>
                        <a:ea typeface="Cambria Math"/>
                      </a:rPr>
                      <m:t>j</m:t>
                    </m:r>
                    <m:r>
                      <a:rPr lang="en-US">
                        <a:latin typeface="Cambria Math"/>
                        <a:ea typeface="Cambria Math"/>
                      </a:rPr>
                      <m:t>=1…</m:t>
                    </m:r>
                  </m:oMath>
                </a14:m>
                <a:r>
                  <a:rPr lang="en-US" dirty="0" smtClean="0"/>
                  <a:t>n</a:t>
                </a:r>
                <a:endParaRPr lang="en-US" dirty="0"/>
              </a:p>
              <a:p>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5309777" y="4909391"/>
                <a:ext cx="1418978" cy="923330"/>
              </a:xfrm>
              <a:prstGeom prst="rect">
                <a:avLst/>
              </a:prstGeom>
              <a:blipFill rotWithShape="1">
                <a:blip r:embed="rId4"/>
                <a:stretch>
                  <a:fillRect/>
                </a:stretch>
              </a:blipFill>
            </p:spPr>
            <p:txBody>
              <a:bodyPr/>
              <a:lstStyle/>
              <a:p>
                <a:r>
                  <a:rPr lang="en-US">
                    <a:noFill/>
                  </a:rPr>
                  <a:t> </a:t>
                </a:r>
              </a:p>
            </p:txBody>
          </p:sp>
        </mc:Fallback>
      </mc:AlternateContent>
      <p:sp>
        <p:nvSpPr>
          <p:cNvPr id="5" name="TextBox 4"/>
          <p:cNvSpPr txBox="1"/>
          <p:nvPr/>
        </p:nvSpPr>
        <p:spPr>
          <a:xfrm>
            <a:off x="563929" y="4127649"/>
            <a:ext cx="8002191" cy="646331"/>
          </a:xfrm>
          <a:prstGeom prst="rect">
            <a:avLst/>
          </a:prstGeom>
          <a:noFill/>
        </p:spPr>
        <p:txBody>
          <a:bodyPr wrap="none" rtlCol="0">
            <a:spAutoFit/>
          </a:bodyPr>
          <a:lstStyle/>
          <a:p>
            <a:r>
              <a:rPr lang="en-US" dirty="0" smtClean="0"/>
              <a:t>Suppose </a:t>
            </a:r>
            <a:r>
              <a:rPr lang="en-US" b="1" dirty="0" smtClean="0">
                <a:solidFill>
                  <a:srgbClr val="FF0000"/>
                </a:solidFill>
              </a:rPr>
              <a:t>A</a:t>
            </a:r>
            <a:r>
              <a:rPr lang="en-US" dirty="0" smtClean="0"/>
              <a:t>,</a:t>
            </a:r>
            <a:r>
              <a:rPr lang="en-US" b="1" dirty="0" smtClean="0">
                <a:solidFill>
                  <a:srgbClr val="FF0000"/>
                </a:solidFill>
              </a:rPr>
              <a:t> B</a:t>
            </a:r>
            <a:r>
              <a:rPr lang="en-US" dirty="0" smtClean="0"/>
              <a:t> and </a:t>
            </a:r>
            <a:r>
              <a:rPr lang="en-US" b="1" dirty="0" smtClean="0">
                <a:solidFill>
                  <a:srgbClr val="FF0000"/>
                </a:solidFill>
              </a:rPr>
              <a:t>C</a:t>
            </a:r>
            <a:r>
              <a:rPr lang="en-US" dirty="0" smtClean="0"/>
              <a:t> are stored in </a:t>
            </a:r>
            <a:r>
              <a:rPr lang="en-US" b="1" dirty="0" smtClean="0">
                <a:solidFill>
                  <a:srgbClr val="FF0000"/>
                </a:solidFill>
              </a:rPr>
              <a:t>row-major format.</a:t>
            </a:r>
            <a:r>
              <a:rPr lang="en-US" dirty="0" smtClean="0"/>
              <a:t>  We therefore want to traverse</a:t>
            </a:r>
          </a:p>
          <a:p>
            <a:r>
              <a:rPr lang="en-US" dirty="0" smtClean="0"/>
              <a:t>the matrices in the inner loop in a </a:t>
            </a:r>
            <a:r>
              <a:rPr lang="en-US" b="1" dirty="0" smtClean="0">
                <a:solidFill>
                  <a:schemeClr val="tx2"/>
                </a:solidFill>
              </a:rPr>
              <a:t>horizontal</a:t>
            </a:r>
            <a:r>
              <a:rPr lang="en-US" dirty="0" smtClean="0"/>
              <a:t> fashion (row by row)</a:t>
            </a:r>
          </a:p>
        </p:txBody>
      </p:sp>
      <p:cxnSp>
        <p:nvCxnSpPr>
          <p:cNvPr id="8" name="Straight Arrow Connector 7"/>
          <p:cNvCxnSpPr/>
          <p:nvPr/>
        </p:nvCxnSpPr>
        <p:spPr>
          <a:xfrm flipV="1">
            <a:off x="2849850" y="5371056"/>
            <a:ext cx="0" cy="4616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040405" y="5371056"/>
            <a:ext cx="0" cy="4616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923721" y="5371056"/>
            <a:ext cx="193028" cy="3268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24807" y="5825362"/>
            <a:ext cx="3202159" cy="369332"/>
          </a:xfrm>
          <a:prstGeom prst="rect">
            <a:avLst/>
          </a:prstGeom>
          <a:noFill/>
        </p:spPr>
        <p:txBody>
          <a:bodyPr wrap="none" rtlCol="0">
            <a:spAutoFit/>
          </a:bodyPr>
          <a:lstStyle/>
          <a:p>
            <a:r>
              <a:rPr lang="en-US" dirty="0" smtClean="0">
                <a:solidFill>
                  <a:srgbClr val="002060"/>
                </a:solidFill>
              </a:rPr>
              <a:t>“The inner loop should </a:t>
            </a:r>
            <a:r>
              <a:rPr lang="en-US" b="1" dirty="0" smtClean="0">
                <a:solidFill>
                  <a:srgbClr val="002060"/>
                </a:solidFill>
              </a:rPr>
              <a:t>not</a:t>
            </a:r>
            <a:r>
              <a:rPr lang="en-US" dirty="0" smtClean="0">
                <a:solidFill>
                  <a:srgbClr val="002060"/>
                </a:solidFill>
              </a:rPr>
              <a:t> be </a:t>
            </a:r>
            <a:r>
              <a:rPr lang="en-US" b="1" dirty="0" err="1" smtClean="0">
                <a:solidFill>
                  <a:srgbClr val="002060"/>
                </a:solidFill>
              </a:rPr>
              <a:t>i</a:t>
            </a:r>
            <a:r>
              <a:rPr lang="en-US" dirty="0" smtClean="0">
                <a:solidFill>
                  <a:srgbClr val="002060"/>
                </a:solidFill>
              </a:rPr>
              <a:t>”</a:t>
            </a:r>
            <a:endParaRPr lang="en-US" dirty="0">
              <a:solidFill>
                <a:srgbClr val="002060"/>
              </a:solidFill>
            </a:endParaRPr>
          </a:p>
        </p:txBody>
      </p:sp>
      <p:sp>
        <p:nvSpPr>
          <p:cNvPr id="14" name="TextBox 13"/>
          <p:cNvSpPr txBox="1"/>
          <p:nvPr/>
        </p:nvSpPr>
        <p:spPr>
          <a:xfrm>
            <a:off x="5072046" y="5825362"/>
            <a:ext cx="3319178" cy="369332"/>
          </a:xfrm>
          <a:prstGeom prst="rect">
            <a:avLst/>
          </a:prstGeom>
          <a:noFill/>
        </p:spPr>
        <p:txBody>
          <a:bodyPr wrap="none" rtlCol="0">
            <a:spAutoFit/>
          </a:bodyPr>
          <a:lstStyle/>
          <a:p>
            <a:r>
              <a:rPr lang="en-US" dirty="0" smtClean="0">
                <a:solidFill>
                  <a:srgbClr val="002060"/>
                </a:solidFill>
              </a:rPr>
              <a:t>“The inner loop should </a:t>
            </a:r>
            <a:r>
              <a:rPr lang="en-US" b="1" dirty="0" smtClean="0">
                <a:solidFill>
                  <a:srgbClr val="002060"/>
                </a:solidFill>
              </a:rPr>
              <a:t>not</a:t>
            </a:r>
            <a:r>
              <a:rPr lang="en-US" dirty="0" smtClean="0">
                <a:solidFill>
                  <a:srgbClr val="002060"/>
                </a:solidFill>
              </a:rPr>
              <a:t> be </a:t>
            </a:r>
            <a:r>
              <a:rPr lang="en-US" b="1" dirty="0" smtClean="0">
                <a:solidFill>
                  <a:srgbClr val="002060"/>
                </a:solidFill>
              </a:rPr>
              <a:t>k</a:t>
            </a:r>
            <a:r>
              <a:rPr lang="en-US" dirty="0" smtClean="0">
                <a:solidFill>
                  <a:srgbClr val="002060"/>
                </a:solidFill>
              </a:rPr>
              <a:t>”</a:t>
            </a:r>
            <a:endParaRPr lang="en-US" dirty="0">
              <a:solidFill>
                <a:srgbClr val="002060"/>
              </a:solidFill>
            </a:endParaRPr>
          </a:p>
        </p:txBody>
      </p:sp>
      <p:sp>
        <p:nvSpPr>
          <p:cNvPr id="22" name="TextBox 21"/>
          <p:cNvSpPr txBox="1"/>
          <p:nvPr/>
        </p:nvSpPr>
        <p:spPr>
          <a:xfrm>
            <a:off x="616285" y="1288633"/>
            <a:ext cx="3254802" cy="1477328"/>
          </a:xfrm>
          <a:prstGeom prst="rect">
            <a:avLst/>
          </a:prstGeom>
          <a:solidFill>
            <a:schemeClr val="bg1">
              <a:lumMod val="85000"/>
            </a:schemeClr>
          </a:solidFill>
          <a:ln w="19050">
            <a:solidFill>
              <a:schemeClr val="tx1"/>
            </a:solidFill>
          </a:ln>
        </p:spPr>
        <p:txBody>
          <a:bodyPr wrap="none" rtlCol="0">
            <a:spAutoFit/>
          </a:bodyPr>
          <a:lstStyle/>
          <a:p>
            <a:r>
              <a:rPr lang="en-US" b="1" dirty="0" smtClean="0">
                <a:solidFill>
                  <a:srgbClr val="FF0000"/>
                </a:solidFill>
              </a:rPr>
              <a:t>Row major storage of A, B and C</a:t>
            </a:r>
          </a:p>
          <a:p>
            <a:endParaRPr lang="en-US" dirty="0"/>
          </a:p>
          <a:p>
            <a:pPr marL="285750" indent="-285750">
              <a:buFont typeface="Arial" pitchFamily="34" charset="0"/>
              <a:buChar char="•"/>
            </a:pPr>
            <a:r>
              <a:rPr lang="en-US" dirty="0"/>
              <a:t>Inner loop (this is </a:t>
            </a:r>
            <a:r>
              <a:rPr lang="en-US" dirty="0" smtClean="0"/>
              <a:t>dominant)</a:t>
            </a:r>
            <a:endParaRPr lang="en-US" dirty="0"/>
          </a:p>
          <a:p>
            <a:pPr marL="742950" lvl="1" indent="-285750">
              <a:buFont typeface="Arial" pitchFamily="34" charset="0"/>
              <a:buChar char="•"/>
            </a:pPr>
            <a:r>
              <a:rPr lang="en-US" dirty="0"/>
              <a:t>linear </a:t>
            </a:r>
            <a:r>
              <a:rPr lang="en-US" dirty="0" smtClean="0"/>
              <a:t>access </a:t>
            </a:r>
            <a:r>
              <a:rPr lang="en-US" dirty="0"/>
              <a:t>for A</a:t>
            </a:r>
          </a:p>
          <a:p>
            <a:pPr marL="742950" lvl="1" indent="-285750">
              <a:buFont typeface="Arial" pitchFamily="34" charset="0"/>
              <a:buChar char="•"/>
            </a:pPr>
            <a:r>
              <a:rPr lang="en-US" b="1" dirty="0" err="1"/>
              <a:t>strided</a:t>
            </a:r>
            <a:r>
              <a:rPr lang="en-US" b="1" dirty="0"/>
              <a:t>-p</a:t>
            </a:r>
            <a:r>
              <a:rPr lang="en-US" dirty="0"/>
              <a:t> access for </a:t>
            </a:r>
            <a:r>
              <a:rPr lang="en-US" dirty="0" smtClean="0"/>
              <a:t>B</a:t>
            </a:r>
            <a:endParaRPr lang="en-US" dirty="0"/>
          </a:p>
        </p:txBody>
      </p:sp>
      <p:sp>
        <p:nvSpPr>
          <p:cNvPr id="23" name="TextBox 22"/>
          <p:cNvSpPr txBox="1"/>
          <p:nvPr/>
        </p:nvSpPr>
        <p:spPr>
          <a:xfrm>
            <a:off x="4704757" y="1288633"/>
            <a:ext cx="3570273" cy="1477328"/>
          </a:xfrm>
          <a:prstGeom prst="rect">
            <a:avLst/>
          </a:prstGeom>
          <a:solidFill>
            <a:schemeClr val="bg1">
              <a:lumMod val="85000"/>
            </a:schemeClr>
          </a:solidFill>
          <a:ln w="19050">
            <a:solidFill>
              <a:schemeClr val="tx1"/>
            </a:solidFill>
          </a:ln>
        </p:spPr>
        <p:txBody>
          <a:bodyPr wrap="none" rtlCol="0">
            <a:spAutoFit/>
          </a:bodyPr>
          <a:lstStyle/>
          <a:p>
            <a:r>
              <a:rPr lang="en-US" b="1" dirty="0" smtClean="0">
                <a:solidFill>
                  <a:srgbClr val="FF0000"/>
                </a:solidFill>
              </a:rPr>
              <a:t>Column major storage of A, B and C</a:t>
            </a:r>
          </a:p>
          <a:p>
            <a:endParaRPr lang="en-US" dirty="0"/>
          </a:p>
          <a:p>
            <a:pPr marL="285750" indent="-285750">
              <a:buFont typeface="Arial" pitchFamily="34" charset="0"/>
              <a:buChar char="•"/>
            </a:pPr>
            <a:r>
              <a:rPr lang="en-US" dirty="0"/>
              <a:t>Inner loop (this is </a:t>
            </a:r>
            <a:r>
              <a:rPr lang="en-US" dirty="0" smtClean="0"/>
              <a:t>dominant)</a:t>
            </a:r>
            <a:endParaRPr lang="en-US" dirty="0"/>
          </a:p>
          <a:p>
            <a:pPr marL="742950" lvl="1" indent="-285750">
              <a:buFont typeface="Arial" pitchFamily="34" charset="0"/>
              <a:buChar char="•"/>
            </a:pPr>
            <a:r>
              <a:rPr lang="en-US" b="1" dirty="0" err="1" smtClean="0"/>
              <a:t>strided</a:t>
            </a:r>
            <a:r>
              <a:rPr lang="en-US" b="1" dirty="0" smtClean="0"/>
              <a:t>-m</a:t>
            </a:r>
            <a:r>
              <a:rPr lang="en-US" dirty="0" smtClean="0"/>
              <a:t> </a:t>
            </a:r>
            <a:r>
              <a:rPr lang="en-US" dirty="0"/>
              <a:t>access for A</a:t>
            </a:r>
          </a:p>
          <a:p>
            <a:pPr marL="742950" lvl="1" indent="-285750">
              <a:buFont typeface="Arial" pitchFamily="34" charset="0"/>
              <a:buChar char="•"/>
            </a:pPr>
            <a:r>
              <a:rPr lang="en-US" dirty="0" smtClean="0"/>
              <a:t>linear </a:t>
            </a:r>
            <a:r>
              <a:rPr lang="en-US" dirty="0"/>
              <a:t>access for </a:t>
            </a:r>
            <a:r>
              <a:rPr lang="en-US" dirty="0" smtClean="0"/>
              <a:t>B</a:t>
            </a:r>
            <a:endParaRPr lang="en-US" dirty="0"/>
          </a:p>
        </p:txBody>
      </p:sp>
      <p:sp>
        <p:nvSpPr>
          <p:cNvPr id="24" name="TextBox 23"/>
          <p:cNvSpPr txBox="1"/>
          <p:nvPr/>
        </p:nvSpPr>
        <p:spPr>
          <a:xfrm>
            <a:off x="1056408" y="3374267"/>
            <a:ext cx="7045134" cy="369332"/>
          </a:xfrm>
          <a:prstGeom prst="rect">
            <a:avLst/>
          </a:prstGeom>
          <a:solidFill>
            <a:schemeClr val="accent1"/>
          </a:solidFill>
          <a:ln w="19050">
            <a:solidFill>
              <a:schemeClr val="tx1"/>
            </a:solidFill>
          </a:ln>
        </p:spPr>
        <p:txBody>
          <a:bodyPr wrap="none" rtlCol="0">
            <a:spAutoFit/>
          </a:bodyPr>
          <a:lstStyle/>
          <a:p>
            <a:r>
              <a:rPr lang="en-US" dirty="0" smtClean="0">
                <a:solidFill>
                  <a:schemeClr val="bg1"/>
                </a:solidFill>
              </a:rPr>
              <a:t>Can we find an algorithm that has linear memory access for all matrices ?</a:t>
            </a:r>
            <a:endParaRPr lang="en-US" dirty="0">
              <a:solidFill>
                <a:schemeClr val="bg1"/>
              </a:solidFill>
            </a:endParaRPr>
          </a:p>
        </p:txBody>
      </p:sp>
      <p:sp>
        <p:nvSpPr>
          <p:cNvPr id="25" name="TextBox 24"/>
          <p:cNvSpPr txBox="1"/>
          <p:nvPr/>
        </p:nvSpPr>
        <p:spPr>
          <a:xfrm>
            <a:off x="561155" y="824819"/>
            <a:ext cx="4049250" cy="369332"/>
          </a:xfrm>
          <a:prstGeom prst="rect">
            <a:avLst/>
          </a:prstGeom>
          <a:noFill/>
        </p:spPr>
        <p:txBody>
          <a:bodyPr wrap="none" rtlCol="0">
            <a:spAutoFit/>
          </a:bodyPr>
          <a:lstStyle/>
          <a:p>
            <a:r>
              <a:rPr lang="en-US" dirty="0" smtClean="0"/>
              <a:t>Memory access patterns for </a:t>
            </a:r>
            <a:r>
              <a:rPr lang="en-US" b="1" dirty="0" smtClean="0">
                <a:solidFill>
                  <a:srgbClr val="002060"/>
                </a:solidFill>
              </a:rPr>
              <a:t>algorithm A</a:t>
            </a:r>
            <a:endParaRPr lang="en-US" b="1" dirty="0">
              <a:solidFill>
                <a:srgbClr val="002060"/>
              </a:solidFill>
            </a:endParaRPr>
          </a:p>
        </p:txBody>
      </p:sp>
      <p:sp>
        <p:nvSpPr>
          <p:cNvPr id="6" name="Right Arrow 5"/>
          <p:cNvSpPr/>
          <p:nvPr/>
        </p:nvSpPr>
        <p:spPr>
          <a:xfrm>
            <a:off x="2939223" y="6341522"/>
            <a:ext cx="466083" cy="279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405306" y="6300940"/>
            <a:ext cx="2667718" cy="369332"/>
          </a:xfrm>
          <a:prstGeom prst="rect">
            <a:avLst/>
          </a:prstGeom>
          <a:noFill/>
        </p:spPr>
        <p:txBody>
          <a:bodyPr wrap="none" rtlCol="0">
            <a:spAutoFit/>
          </a:bodyPr>
          <a:lstStyle/>
          <a:p>
            <a:r>
              <a:rPr lang="en-US" b="1" dirty="0" smtClean="0">
                <a:solidFill>
                  <a:srgbClr val="FF0000"/>
                </a:solidFill>
              </a:rPr>
              <a:t>The inner loop should be j</a:t>
            </a:r>
            <a:endParaRPr lang="en-US" b="1" dirty="0">
              <a:solidFill>
                <a:srgbClr val="FF0000"/>
              </a:solidFill>
            </a:endParaRPr>
          </a:p>
        </p:txBody>
      </p:sp>
      <p:pic>
        <p:nvPicPr>
          <p:cNvPr id="1026" name="Picture 2" descr="https://encrypted-tbn1.gstatic.com/images?q=tbn:ANd9GcR0i2ZyLVnyN8DqNfGoCCOu-o_8BUdENmZx6_dWWGoHLAd77GcYy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8535" y="2229145"/>
            <a:ext cx="743412" cy="7434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26" name="Picture 2" descr="https://encrypted-tbn1.gstatic.com/images?q=tbn:ANd9GcR0i2ZyLVnyN8DqNfGoCCOu-o_8BUdENmZx6_dWWGoHLAd77GcYy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8312" y="2227621"/>
            <a:ext cx="743412" cy="7434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3" grpId="0"/>
      <p:bldP spid="14" grpId="0"/>
      <p:bldP spid="24" grpId="0" animBg="1"/>
      <p:bldP spid="6" grpId="0" animBg="1"/>
      <p:bldP spid="1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Matrix-matrix multiplication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95241211"/>
              </p:ext>
            </p:extLst>
          </p:nvPr>
        </p:nvGraphicFramePr>
        <p:xfrm>
          <a:off x="3307524" y="3844441"/>
          <a:ext cx="2416626" cy="222504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TextBox 3"/>
          <p:cNvSpPr txBox="1"/>
          <p:nvPr/>
        </p:nvSpPr>
        <p:spPr>
          <a:xfrm>
            <a:off x="2863623" y="4696365"/>
            <a:ext cx="364202" cy="523220"/>
          </a:xfrm>
          <a:prstGeom prst="rect">
            <a:avLst/>
          </a:prstGeom>
          <a:noFill/>
        </p:spPr>
        <p:txBody>
          <a:bodyPr wrap="none" rtlCol="0">
            <a:spAutoFit/>
          </a:bodyPr>
          <a:lstStyle/>
          <a:p>
            <a:r>
              <a:rPr lang="en-US" sz="2800" dirty="0" smtClean="0"/>
              <a:t>=</a:t>
            </a:r>
            <a:endParaRPr lang="en-US" sz="2800" dirty="0"/>
          </a:p>
        </p:txBody>
      </p:sp>
      <p:sp>
        <p:nvSpPr>
          <p:cNvPr id="5" name="TextBox 4"/>
          <p:cNvSpPr txBox="1"/>
          <p:nvPr/>
        </p:nvSpPr>
        <p:spPr>
          <a:xfrm>
            <a:off x="5782403" y="4749220"/>
            <a:ext cx="364202" cy="523220"/>
          </a:xfrm>
          <a:prstGeom prst="rect">
            <a:avLst/>
          </a:prstGeom>
          <a:noFill/>
        </p:spPr>
        <p:txBody>
          <a:bodyPr wrap="none" rtlCol="0">
            <a:spAutoFit/>
          </a:bodyPr>
          <a:lstStyle/>
          <a:p>
            <a:r>
              <a:rPr lang="en-US" sz="2800" dirty="0" smtClean="0"/>
              <a:t>*</a:t>
            </a:r>
            <a:endParaRPr lang="en-US" sz="2800" dirty="0"/>
          </a:p>
        </p:txBody>
      </p:sp>
      <p:sp>
        <p:nvSpPr>
          <p:cNvPr id="7" name="TextBox 6"/>
          <p:cNvSpPr txBox="1"/>
          <p:nvPr/>
        </p:nvSpPr>
        <p:spPr>
          <a:xfrm>
            <a:off x="347450" y="3443718"/>
            <a:ext cx="5318315" cy="369332"/>
          </a:xfrm>
          <a:prstGeom prst="rect">
            <a:avLst/>
          </a:prstGeom>
          <a:noFill/>
        </p:spPr>
        <p:txBody>
          <a:bodyPr wrap="none" rtlCol="0">
            <a:spAutoFit/>
          </a:bodyPr>
          <a:lstStyle/>
          <a:p>
            <a:r>
              <a:rPr lang="en-US" b="1" dirty="0" smtClean="0">
                <a:solidFill>
                  <a:srgbClr val="FF0000"/>
                </a:solidFill>
              </a:rPr>
              <a:t>logical</a:t>
            </a:r>
            <a:r>
              <a:rPr lang="en-US" dirty="0" smtClean="0">
                <a:solidFill>
                  <a:srgbClr val="FF0000"/>
                </a:solidFill>
              </a:rPr>
              <a:t> </a:t>
            </a:r>
            <a:r>
              <a:rPr lang="en-US" dirty="0" smtClean="0"/>
              <a:t>data access pattern (shown for two inner loops)</a:t>
            </a:r>
            <a:endParaRPr lang="en-US" dirty="0"/>
          </a:p>
        </p:txBody>
      </p:sp>
      <p:sp>
        <p:nvSpPr>
          <p:cNvPr id="8" name="TextBox 7"/>
          <p:cNvSpPr txBox="1"/>
          <p:nvPr/>
        </p:nvSpPr>
        <p:spPr>
          <a:xfrm>
            <a:off x="1461941" y="6093663"/>
            <a:ext cx="306494" cy="369332"/>
          </a:xfrm>
          <a:prstGeom prst="rect">
            <a:avLst/>
          </a:prstGeom>
          <a:noFill/>
        </p:spPr>
        <p:txBody>
          <a:bodyPr wrap="none" rtlCol="0">
            <a:spAutoFit/>
          </a:bodyPr>
          <a:lstStyle/>
          <a:p>
            <a:r>
              <a:rPr lang="en-US" b="1" dirty="0">
                <a:solidFill>
                  <a:srgbClr val="FF0000"/>
                </a:solidFill>
              </a:rPr>
              <a:t>C</a:t>
            </a:r>
          </a:p>
        </p:txBody>
      </p:sp>
      <p:sp>
        <p:nvSpPr>
          <p:cNvPr id="9" name="TextBox 8"/>
          <p:cNvSpPr txBox="1"/>
          <p:nvPr/>
        </p:nvSpPr>
        <p:spPr>
          <a:xfrm>
            <a:off x="4379975" y="6078945"/>
            <a:ext cx="324128" cy="369332"/>
          </a:xfrm>
          <a:prstGeom prst="rect">
            <a:avLst/>
          </a:prstGeom>
          <a:noFill/>
        </p:spPr>
        <p:txBody>
          <a:bodyPr wrap="none" rtlCol="0">
            <a:spAutoFit/>
          </a:bodyPr>
          <a:lstStyle/>
          <a:p>
            <a:r>
              <a:rPr lang="en-US" b="1" dirty="0">
                <a:solidFill>
                  <a:srgbClr val="FF0000"/>
                </a:solidFill>
              </a:rPr>
              <a:t>A</a:t>
            </a:r>
          </a:p>
        </p:txBody>
      </p:sp>
      <p:graphicFrame>
        <p:nvGraphicFramePr>
          <p:cNvPr id="10" name="Table 9"/>
          <p:cNvGraphicFramePr>
            <a:graphicFrameLocks noGrp="1"/>
          </p:cNvGraphicFramePr>
          <p:nvPr>
            <p:extLst>
              <p:ext uri="{D42A27DB-BD31-4B8C-83A1-F6EECF244321}">
                <p14:modId xmlns:p14="http://schemas.microsoft.com/office/powerpoint/2010/main" val="2351704429"/>
              </p:ext>
            </p:extLst>
          </p:nvPr>
        </p:nvGraphicFramePr>
        <p:xfrm>
          <a:off x="6261820" y="3827768"/>
          <a:ext cx="2416626" cy="222504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50442392"/>
              </p:ext>
            </p:extLst>
          </p:nvPr>
        </p:nvGraphicFramePr>
        <p:xfrm>
          <a:off x="388744" y="3851455"/>
          <a:ext cx="2416626" cy="222504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TextBox 12"/>
          <p:cNvSpPr txBox="1"/>
          <p:nvPr/>
        </p:nvSpPr>
        <p:spPr>
          <a:xfrm>
            <a:off x="7413970" y="6093663"/>
            <a:ext cx="314510" cy="369332"/>
          </a:xfrm>
          <a:prstGeom prst="rect">
            <a:avLst/>
          </a:prstGeom>
          <a:noFill/>
        </p:spPr>
        <p:txBody>
          <a:bodyPr wrap="none" rtlCol="0">
            <a:spAutoFit/>
          </a:bodyPr>
          <a:lstStyle/>
          <a:p>
            <a:r>
              <a:rPr lang="en-US" b="1" dirty="0" smtClean="0">
                <a:solidFill>
                  <a:srgbClr val="FF0000"/>
                </a:solidFill>
              </a:rPr>
              <a:t>B</a:t>
            </a:r>
            <a:endParaRPr lang="en-US" b="1" dirty="0">
              <a:solidFill>
                <a:srgbClr val="FF0000"/>
              </a:solidFill>
            </a:endParaRPr>
          </a:p>
        </p:txBody>
      </p:sp>
      <p:grpSp>
        <p:nvGrpSpPr>
          <p:cNvPr id="19" name="Group 18"/>
          <p:cNvGrpSpPr/>
          <p:nvPr/>
        </p:nvGrpSpPr>
        <p:grpSpPr>
          <a:xfrm rot="16200000" flipH="1">
            <a:off x="630489" y="3975663"/>
            <a:ext cx="1969396" cy="1985909"/>
            <a:chOff x="6478025" y="4016226"/>
            <a:chExt cx="1969396" cy="1985909"/>
          </a:xfrm>
        </p:grpSpPr>
        <p:cxnSp>
          <p:nvCxnSpPr>
            <p:cNvPr id="20" name="Straight Arrow Connector 19"/>
            <p:cNvCxnSpPr/>
            <p:nvPr/>
          </p:nvCxnSpPr>
          <p:spPr>
            <a:xfrm>
              <a:off x="6478025" y="4035746"/>
              <a:ext cx="0" cy="19663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68466" y="4025986"/>
              <a:ext cx="0" cy="1976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294403" y="4025986"/>
              <a:ext cx="1" cy="1976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684846" y="4016226"/>
              <a:ext cx="0" cy="19859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056979" y="4025986"/>
              <a:ext cx="0" cy="1976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447421" y="4016226"/>
              <a:ext cx="0" cy="19859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478027" y="4035746"/>
              <a:ext cx="369538" cy="196638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868468" y="4035746"/>
              <a:ext cx="425936" cy="196638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294406" y="4025986"/>
              <a:ext cx="390440" cy="197614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684848" y="4035746"/>
              <a:ext cx="372131" cy="196638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8056981" y="4035746"/>
              <a:ext cx="390439" cy="196638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1951169" y="779055"/>
            <a:ext cx="5181740" cy="2413545"/>
            <a:chOff x="4945119" y="1361100"/>
            <a:chExt cx="3760972" cy="2413545"/>
          </a:xfrm>
        </p:grpSpPr>
        <p:sp>
          <p:nvSpPr>
            <p:cNvPr id="37" name="TextBox 36"/>
            <p:cNvSpPr txBox="1"/>
            <p:nvPr/>
          </p:nvSpPr>
          <p:spPr>
            <a:xfrm>
              <a:off x="4945119" y="1712542"/>
              <a:ext cx="3760972" cy="2062103"/>
            </a:xfrm>
            <a:prstGeom prst="rect">
              <a:avLst/>
            </a:prstGeom>
            <a:solidFill>
              <a:schemeClr val="bg1">
                <a:lumMod val="85000"/>
              </a:schemeClr>
            </a:solidFill>
            <a:ln w="19050">
              <a:solidFill>
                <a:schemeClr val="tx1"/>
              </a:solidFill>
            </a:ln>
          </p:spPr>
          <p:txBody>
            <a:bodyPr wrap="square" rtlCol="0">
              <a:spAutoFit/>
            </a:bodyPr>
            <a:lstStyle/>
            <a:p>
              <a:r>
                <a:rPr lang="en-US" sz="1600" dirty="0" smtClean="0">
                  <a:latin typeface="Courier New" pitchFamily="49" charset="0"/>
                  <a:cs typeface="Courier New" pitchFamily="49" charset="0"/>
                </a:rPr>
                <a:t>// set C to zero</a:t>
              </a:r>
            </a:p>
            <a:p>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k=1,p</a:t>
              </a:r>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    for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=1,m</a:t>
              </a:r>
            </a:p>
            <a:p>
              <a:r>
                <a:rPr lang="en-US" sz="1600" b="1" dirty="0" smtClean="0">
                  <a:latin typeface="Courier New" pitchFamily="49" charset="0"/>
                  <a:cs typeface="Courier New" pitchFamily="49" charset="0"/>
                </a:rPr>
                <a:t>        for</a:t>
              </a:r>
              <a:r>
                <a:rPr lang="en-US" sz="1600" dirty="0" smtClean="0">
                  <a:latin typeface="Courier New" pitchFamily="49" charset="0"/>
                  <a:cs typeface="Courier New" pitchFamily="49" charset="0"/>
                </a:rPr>
                <a:t> j=1,n</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            C(</a:t>
              </a:r>
              <a:r>
                <a:rPr lang="en-US" sz="1600" dirty="0" err="1" smtClean="0">
                  <a:latin typeface="Courier New" pitchFamily="49" charset="0"/>
                  <a:cs typeface="Courier New" pitchFamily="49" charset="0"/>
                </a:rPr>
                <a:t>i,j</a:t>
              </a:r>
              <a:r>
                <a:rPr lang="en-US" sz="1600" dirty="0" smtClean="0">
                  <a:latin typeface="Courier New" pitchFamily="49" charset="0"/>
                  <a:cs typeface="Courier New" pitchFamily="49" charset="0"/>
                </a:rPr>
                <a:t>)=C(</a:t>
              </a:r>
              <a:r>
                <a:rPr lang="en-US" sz="1600" dirty="0" err="1" smtClean="0">
                  <a:latin typeface="Courier New" pitchFamily="49" charset="0"/>
                  <a:cs typeface="Courier New" pitchFamily="49" charset="0"/>
                </a:rPr>
                <a:t>i,j</a:t>
              </a:r>
              <a:r>
                <a:rPr lang="en-US" sz="1600" dirty="0" smtClean="0">
                  <a:latin typeface="Courier New" pitchFamily="49" charset="0"/>
                  <a:cs typeface="Courier New" pitchFamily="49" charset="0"/>
                </a:rPr>
                <a:t>)+A(</a:t>
              </a:r>
              <a:r>
                <a:rPr lang="en-US" sz="1600" dirty="0" err="1" smtClean="0">
                  <a:latin typeface="Courier New" pitchFamily="49" charset="0"/>
                  <a:cs typeface="Courier New" pitchFamily="49" charset="0"/>
                </a:rPr>
                <a:t>i,k</a:t>
              </a:r>
              <a:r>
                <a:rPr lang="en-US" sz="1600" dirty="0" smtClean="0">
                  <a:latin typeface="Courier New" pitchFamily="49" charset="0"/>
                  <a:cs typeface="Courier New" pitchFamily="49" charset="0"/>
                </a:rPr>
                <a:t>)*B(</a:t>
              </a:r>
              <a:r>
                <a:rPr lang="en-US" sz="1600" dirty="0" err="1" smtClean="0">
                  <a:latin typeface="Courier New" pitchFamily="49" charset="0"/>
                  <a:cs typeface="Courier New" pitchFamily="49" charset="0"/>
                </a:rPr>
                <a:t>k,j</a:t>
              </a:r>
              <a:r>
                <a:rPr lang="en-US" sz="1600" dirty="0" smtClean="0">
                  <a:latin typeface="Courier New" pitchFamily="49" charset="0"/>
                  <a:cs typeface="Courier New" pitchFamily="49" charset="0"/>
                </a:rPr>
                <a:t>)    </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a:p>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p:txBody>
        </p:sp>
        <p:sp>
          <p:nvSpPr>
            <p:cNvPr id="38" name="TextBox 37"/>
            <p:cNvSpPr txBox="1"/>
            <p:nvPr/>
          </p:nvSpPr>
          <p:spPr>
            <a:xfrm>
              <a:off x="5760233" y="1361100"/>
              <a:ext cx="2334282" cy="369332"/>
            </a:xfrm>
            <a:prstGeom prst="rect">
              <a:avLst/>
            </a:prstGeom>
            <a:noFill/>
          </p:spPr>
          <p:txBody>
            <a:bodyPr wrap="square" rtlCol="0">
              <a:spAutoFit/>
            </a:bodyPr>
            <a:lstStyle/>
            <a:p>
              <a:r>
                <a:rPr lang="en-US" b="1" dirty="0" smtClean="0">
                  <a:solidFill>
                    <a:srgbClr val="002060"/>
                  </a:solidFill>
                </a:rPr>
                <a:t>second try: algorithm B</a:t>
              </a:r>
              <a:endParaRPr lang="en-US" b="1" dirty="0">
                <a:solidFill>
                  <a:srgbClr val="002060"/>
                </a:solidFill>
              </a:endParaRPr>
            </a:p>
          </p:txBody>
        </p:sp>
      </p:grpSp>
      <p:cxnSp>
        <p:nvCxnSpPr>
          <p:cNvPr id="39" name="Straight Arrow Connector 38"/>
          <p:cNvCxnSpPr/>
          <p:nvPr/>
        </p:nvCxnSpPr>
        <p:spPr>
          <a:xfrm>
            <a:off x="6435803" y="4007813"/>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435803" y="4050190"/>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435803" y="3973380"/>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435803" y="3934975"/>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435803" y="4087375"/>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435803" y="3896570"/>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4" name="Group 133"/>
          <p:cNvGrpSpPr/>
          <p:nvPr/>
        </p:nvGrpSpPr>
        <p:grpSpPr>
          <a:xfrm>
            <a:off x="3339443" y="3934975"/>
            <a:ext cx="307240" cy="190805"/>
            <a:chOff x="3765495" y="1892800"/>
            <a:chExt cx="307240" cy="190805"/>
          </a:xfrm>
        </p:grpSpPr>
        <p:cxnSp>
          <p:nvCxnSpPr>
            <p:cNvPr id="135" name="Straight Arrow Connector 134"/>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3339443" y="4278959"/>
            <a:ext cx="307240" cy="190805"/>
            <a:chOff x="3765495" y="1892800"/>
            <a:chExt cx="307240" cy="190805"/>
          </a:xfrm>
        </p:grpSpPr>
        <p:cxnSp>
          <p:nvCxnSpPr>
            <p:cNvPr id="142" name="Straight Arrow Connector 141"/>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8" name="Group 147"/>
          <p:cNvGrpSpPr/>
          <p:nvPr/>
        </p:nvGrpSpPr>
        <p:grpSpPr>
          <a:xfrm>
            <a:off x="3339443" y="4653817"/>
            <a:ext cx="307240" cy="190805"/>
            <a:chOff x="3765495" y="1892800"/>
            <a:chExt cx="307240" cy="190805"/>
          </a:xfrm>
        </p:grpSpPr>
        <p:cxnSp>
          <p:nvCxnSpPr>
            <p:cNvPr id="149" name="Straight Arrow Connector 148"/>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3340339" y="5037742"/>
            <a:ext cx="307240" cy="190805"/>
            <a:chOff x="3765495" y="1892800"/>
            <a:chExt cx="307240" cy="190805"/>
          </a:xfrm>
        </p:grpSpPr>
        <p:cxnSp>
          <p:nvCxnSpPr>
            <p:cNvPr id="156" name="Straight Arrow Connector 155"/>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a:off x="3336941" y="5402373"/>
            <a:ext cx="307240" cy="190805"/>
            <a:chOff x="3765495" y="1892800"/>
            <a:chExt cx="307240" cy="190805"/>
          </a:xfrm>
        </p:grpSpPr>
        <p:cxnSp>
          <p:nvCxnSpPr>
            <p:cNvPr id="163" name="Straight Arrow Connector 162"/>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p:nvGrpSpPr>
        <p:grpSpPr>
          <a:xfrm>
            <a:off x="3339443" y="5764970"/>
            <a:ext cx="307240" cy="190805"/>
            <a:chOff x="3765495" y="1892800"/>
            <a:chExt cx="307240" cy="190805"/>
          </a:xfrm>
        </p:grpSpPr>
        <p:cxnSp>
          <p:nvCxnSpPr>
            <p:cNvPr id="170" name="Straight Arrow Connector 169"/>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6" name="Straight Connector 175"/>
          <p:cNvCxnSpPr/>
          <p:nvPr/>
        </p:nvCxnSpPr>
        <p:spPr>
          <a:xfrm flipV="1">
            <a:off x="3340339" y="4125780"/>
            <a:ext cx="283706" cy="15317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a:off x="3340339" y="4469764"/>
            <a:ext cx="283706" cy="184053"/>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a:off x="3340340" y="5228547"/>
            <a:ext cx="303841" cy="173826"/>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3368019" y="4844622"/>
            <a:ext cx="256026" cy="193120"/>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3339443" y="5593178"/>
            <a:ext cx="284602" cy="171792"/>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96201" y="1600278"/>
            <a:ext cx="2441694" cy="369332"/>
          </a:xfrm>
          <a:prstGeom prst="rect">
            <a:avLst/>
          </a:prstGeom>
          <a:solidFill>
            <a:srgbClr val="FF0000"/>
          </a:solidFill>
          <a:ln w="19050">
            <a:solidFill>
              <a:schemeClr val="tx1"/>
            </a:solidFill>
          </a:ln>
        </p:spPr>
        <p:txBody>
          <a:bodyPr wrap="none" rtlCol="0">
            <a:spAutoFit/>
          </a:bodyPr>
          <a:lstStyle/>
          <a:p>
            <a:r>
              <a:rPr lang="en-US" b="1" dirty="0" smtClean="0">
                <a:solidFill>
                  <a:schemeClr val="bg1"/>
                </a:solidFill>
              </a:rPr>
              <a:t>loops are interchanged!</a:t>
            </a:r>
            <a:endParaRPr lang="en-US" b="1" dirty="0">
              <a:solidFill>
                <a:schemeClr val="bg1"/>
              </a:solidFill>
            </a:endParaRPr>
          </a:p>
        </p:txBody>
      </p:sp>
      <p:sp>
        <p:nvSpPr>
          <p:cNvPr id="12" name="Rounded Rectangle 11"/>
          <p:cNvSpPr/>
          <p:nvPr/>
        </p:nvSpPr>
        <p:spPr>
          <a:xfrm>
            <a:off x="3246399" y="3767286"/>
            <a:ext cx="499265" cy="2465279"/>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839464" y="6462995"/>
            <a:ext cx="4125040" cy="369332"/>
          </a:xfrm>
          <a:prstGeom prst="rect">
            <a:avLst/>
          </a:prstGeom>
          <a:noFill/>
        </p:spPr>
        <p:txBody>
          <a:bodyPr wrap="none" rtlCol="0">
            <a:spAutoFit/>
          </a:bodyPr>
          <a:lstStyle/>
          <a:p>
            <a:r>
              <a:rPr lang="en-US" dirty="0" err="1" smtClean="0"/>
              <a:t>strided</a:t>
            </a:r>
            <a:r>
              <a:rPr lang="en-US" dirty="0" smtClean="0"/>
              <a:t>-memory access in the middle loop</a:t>
            </a:r>
            <a:endParaRPr lang="en-US" dirty="0"/>
          </a:p>
        </p:txBody>
      </p:sp>
      <p:cxnSp>
        <p:nvCxnSpPr>
          <p:cNvPr id="83" name="Straight Arrow Connector 82"/>
          <p:cNvCxnSpPr/>
          <p:nvPr/>
        </p:nvCxnSpPr>
        <p:spPr>
          <a:xfrm flipV="1">
            <a:off x="3368019" y="6232163"/>
            <a:ext cx="118916" cy="30764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AutoShape 2" descr="data:image/jpeg;base64,/9j/4AAQSkZJRgABAQAAAQABAAD/2wCEAAkGBhASEBUUEBQQEhIVGBIXFBUYGBcaFRQUFxQVFBcUFhcYGyYeGhwlGRkYHzIgIycrLCwsFR80NTAqNSYrLCkBCQoKDgwOGg8PGjUkHiQsLC0vLC4sLC8sLDQqLCwsMSkuLCwqKiwsLCwsNSwsLykqLCwpLC0sLSkuLDUsLCwvKv/AABEIAOEA4QMBIgACEQEDEQH/xAAcAAEAAgIDAQAAAAAAAAAAAAAABgcDBQIECAH/xABIEAABAwICBgYECQkIAwAAAAABAAIDBBEFIQYHEjFBYRMiUXGBkRRCYqIjMlJygqGxssEWQ1NUkpOj0dIIFRckMzSDwkRz4v/EABsBAQABBQEAAAAAAAAAAAAAAAAEAQMFBgcC/8QANxEAAgAEAQkGBgEEAwAAAAAAAAECAwQRMQUGEiFBUWGR8BQicaGx0RMyQoHB4UMzUmKSFiPi/9oADAMBAAIRAxEAPwC8UREAREQBERAERanSHSqjoY+kq5mRNz2QTd7+TGDrO8AgNssVRUsjaXSOaxo3ucQGjvJyCqGs1t4lXuMeC0jmsvY1EwBtzA+I3xLu5daPVXU1bhJjFbPUO39G0nYbyBOQ+i0KBVZSpaT+rHZ7sXyRSG8btCrk0xrXNg9PcekdO4erC0v97JnvKNSa9ppTagwyqm7HOJHusa77y3uE6C4dTW6GmiBHrOG279p9z5LetaALDIdnBa7OzrlrVKlt+Lt5K5fVLMeLt5+3qQH8t9KZf9KgpoR7d7+/KPsXF2IaXn9SbyHRfjdWCixsWdVU33YYV9n7l1UatrifXMr0YhpgONE7laLPysuf5a6VRH4ShpZh7G/3JT9in6JDnTVJ96GHk/cOjVtUT65EEj151EOVfhlTEBvcwkjyewD3lI8F11YPUWHTmBx9WZpZ7+bPeW4IuLHd2LSYtoVh9SD01NC4/KDdl/7TLFZCTnXA9U2Xbwd/J2LbpY1g79fcnFNVxyND43sew7nNIc09xGRWVUtLqnlpnGTCa2opX79hxJY7kSN4+cHLs0+tDFcOIbjNKZYr29JgA8yB1D3dQrYqTKlLV6pUevc9T68CxEooPmVi4EWm0c0voq+PbpJmSgfGbuez57D1h5W7FuVkQEREAREQBERAEREAREQBERAFxkkDQS4gAAkk5AAZkk8Auri2Lw0sL5qh7Y4mC7nHcOQ4kk5ADMqlsRxuv0ilMUG3S4Y09YnJ8wB9a2/kzcONyFbmzYJUDmTHZLaeYoraje6U64pJZTSYJH6TOcjPa8TOBLAcnW+Uer85dHBNVW3J6Ti0rqyoOZaXEsHYCd7rdgsFL9HdGKaiiEdOwNHrOOb3ntc7itqtCylnHMnXl03dh37X7epLlUt9czl7+2HicIYGsaGsa1rRuaAAB3ALmiLVG23dk5JJWQREVCoREQBERAEREAXx7AQQQCDkQdxHYQvqJewauQTHdVsTpPSMOkdQ1QzaYyRGTzA+LfllyWfANa1RSytpcej6F5yZVNHwUnC7rZD5zcu0N3qaLpYvg0FVEYqhjZIzwPA9rTvB5hbNk7OGdT2gnd6DzX32/chTKVYwauGwlkMzXNDmEOa4AtIIIIOYII3hc1ScE9do8+7OkrMJLuswm8lPc7x2Z/RPHZJurdwTHKergbNTPbJE/cRwPFrhvBHEHcugU9RLqZamSndMh4OzxO+iIr5UIiIAiIgCIiALqYrisNNC+ad4jijBc9x4D8STkAMySAu05wAucgN57AqOx7EpdIa/oIXObhlM673jITPHrc75ho4C545W5s2CTA5kx2SxPMTsYS6q0jqhJMHw4XE49HHuMhHE9rjxO5oNhxJs+ioo4Y2xxNDGNFmtG4BKKijhjbHE0MY0ANaNwAWdcvytlaZXzN0CwX5fH0J9PT/D70XzenBda+QREWGJYREQBERAEREAREQBERAEREAREQHGSMOBDgCDkQRcEHeCDvVc1tFUYDUGroQ6TD5CPSqa/wDp8NtnYBwPDccsxZC4yMDgQ4Agggg5gg5EEcQslk3KU2hm6cGtPFb/AN8SxOkqYuJtcExuCrgZPTuD4pBdp+1pHAg5EcCu+qXgmfo9Xbbdp2E1TrSNzPo0p9YDst5tFsy0XuWKVrmhzSHNIBBBuCCLgg8RZdUpqiXUylNlu6fVjG607PE5oiK+VCIiAIi1+kGNx0lLLUTGzImlx7SeDRzJsBzKAr7XBpRK4x4VRG9RVW6Yj83CeBI3bVjf2QflBbrRjR2KipmQRbm5udxe8/Gce/7LKJ6sMKlmdNilWL1FU5xZ7EV7dXsBsAPZaO1WCue5x5S+NN7NLfdhx4v9epJpZV/+x/b36/IREWqE8IiIAtLpDplQ0X+5maxxFwwAueR27LQSBzNguGm2kooKKSfIvFmxNO50jvig8hmTyaV5kr8QkmkdJK5z5HklzjvJK2TI2RVXJzZrtAtWrFv2Is6c4XownpjR7TzD607NPMDJn8G4Fr8uwOHW8LqQLyFBO5jg5hLXNILXA2IIzBB4Fek9W+lxxCiD326aM7E3NwFw+3DaGfeCveWchqjh+NJd4dt8V+ikme29GIlSIi1glhERAFp9INL6KiF6qZrCRdrM3Pd3NaCbczkml2kTaGjlqHAEtFmN+VI7JjfPM8gV5hxPE5aiV8szi+R5u5x7ewdg7BwWx5FyN268yY7QLVqxbIs+c4XownpXR/T/AA+sdsQTDpDe0bgWPPzQ4dbwupCvIUUzmuDmktcCCCDYgjcQeBXo7Vjpea+jvIbzwkMl9rK7ZPEb+bSr2WchKjg+NJbcO1PFfo8yZ7b0YiXoiLViYEREB1MWwuKpgfDMNqOQFrh9hHYQbEHtCjWq3HZaSokwesdd8V3Uch/Owb9gdwzA4WcPVCmCheszBJHQsrKXq1dEelY4b3MBBew9oy2rciOK2XN7KTpp3wY33I/J7H+CHVS7rTWKLWRafRLSOOuo4qmPdI3rD5Dxk9h7nXC3C6QQ0EREAVUa3ap1ZWUmExEgSOE9SR6sTb7IPgHut27CtZ7gBc5Abz2KndXh9Nrq7E33IkkMMF+ETbbvoiMeagZSquyUsc3alq8XqQUOlEoVtJ9BC1jWtYA1rQGtA3AAWAHguaIuRNtu7MulZWQREVCoREQFOa/cRO3TQA5WklI7SSGNy7g7zVQqzNe7D6fEbZGBtj22kkuqzXWMjQKGhlJbr8zExu8TfFhWbqIxItrZYb9WWIm3tRuBHuucqyU61MMJxaO3Bk5PdsEfaQrmVIFHRzU/7X5ayidmvFep6HREXIzLhERAVHr9xMhlNANxMkjvANY37XKmyrR1+MPpdOeHQuA7xI4n7QqtXVchwKGgl23X5tmKmO8bfEKxdR2JFmIuiv1Zoni3tMs8HyDvNV0ppqeaf73gtwE9+7oXhScpwqKjmp/2vyVzysV4o9GoiLkJlwiIgC+EXyOYX1EBCNW85w/FanDHG0M3+ZpOVx1mD6I/hHtVsqn9aUboDSYjEOvSTM27etE85jzy/wCQq26SpbJG17Ddj2tc09rXAEHyK61kmr7XSQTHjg/Fe+Jh4odCJwmVERZMEV1oYz6LhNVIDZxjMbfnSkRAju2ifBafQHCfRsNpo7WPRte750nwh+9bwXS15ydJFRUg31NXGCO1rRY/W9vkpYGgZDIDcOwcFp2dc60uXKW1t8tX5L9Mrxt7vyfURFoZkQiIgCIiAqnX1gxdDBUNB+Dc6N/IPs5h82uH0gqUXrTGcJjqqeSCYXZI0tPaOIcOYNiO5ea9LNC6mglLZmEx36koB6N44Z8D2tOY+tdDzbr4Jkjs8T70OHFY+RjZ8GjHfYyPq2dQmDkyz1JB2WtETT2ucQ93kGt/aVfaOaLVNbKI6eMu3bT89hg7Xu3D7TwXpPRbR2OhpY4Isw0Xc7i95zc8958gAFczir4JNO5Cfei2blv/AAUkwacfBG2REXODJhERAVhr3wcvpYZ2i/Qvc13JkgFj3bTQPpKjl62xTDY6iF8Mw2o5GlrhyPEcwcxzC82aYaDVOHykSNc6K56OYDqPHC59V3aCug5tV8Ecns0TtFDhxT1+TMdUQ6Md9jI2rS1D4MXVM1QR1Y2bDT7chB+prT+0FAsA0aqayUR00bnk73eowfKe7c0L0lohoxHQUrIGZkZyP+XIfjO/AcgFJzgr4JFM5Kffi1W3La/weJMGnGtyN0iIuamUCIiAIiIDV6U4V6TRTw2uZI3hvz7XZ7wCx6l8aNRg8O0bvh2oXdvUPV9wtW4uoVqaf0NZilJwZP0jB7Li4fZsrec0511Nkvg16P8ABjqtWjhZa6Ii3QsFV6xT0mPYTFvDBPLbuzv/AA1MlDNJzfSqkHyaOQjx6dTNc9zqibqoIf8AFerJdItTfEIiLVCaEREAREQBfHsBBBAIO8Hce8L6iJ2GJxiia0WaA0dgAA8guSIjbbuyiSWpBERCoREQBfHsBBBAIO8HcRzC+oidijV9TOEULWizAGt7ALDyC5oiq227sJJKyCIioVCIiAIiIAoJos/otK6pu4TU7Xd5DYj+BU7UBicW6XQ29elIPdsyf0hbTmtFasiW+F+qIVYu6nxLgRcUXRCIVZpOLaU0h4OpJQOZHTkqZqHayAY8dwmXOz+miPZnlb+Ipiue51QtVUEW+FeTZLpHqa4hERaoTQiIgCIiAIiIAiIgCIiAIiIAiIgCIiAIiIAiIgCIiAKv4yXaXQ2z2KY35dSQ/wDZWAoBoqOl0sqnC9oYA3lfYiab+JK2nNaG9ZE90L9UQa191LiW+i5IuiEUrDXtEWU9HVN301VG4nsa7M/W1qljXgi4zBzHcdyx6ysF9KwqqiAu7oy9g9uMiQW79m3itDq8xb0nDKd97uDBG750fUP2A+K0/OuReVLmrY2uev8ABeporTGt/XuSNERaEZIIiIAiIgCIiAIiIAiIgCIiAIiIAiIgCIiAIiIAiIgAUD1JN6etxOsOYkl2GnkXufl4bKkOmuLejYfUS7i2Nwb89/Ub9ZHkuGo/BegwiNzhZ0znynuJ2W+6AfFb3mnItBMnPgl6v8GNq4rxqEsBERbkWT44XCp7QNvoWI1+Guya1/T0/OJ9sh9Es8iriVV64KJ1LUUmKwgnoXCKoA9aF5Nr+bm/SCg5Rpe10scna1q8VrRTS0IlFuJkix09Q2RjXsIcxwDmkbi0i4Pksi5C007MzCd1dBERUKhFjqKhkbHPkcGsYC5zjua1ouSeQChEeunCSSC+dtjYExGzuYsSbd9lJkUk+oTcqBxW3I8xRww4snaKHM1u4ORf0gjkYpb/AFMK5s1sYOTb0oDvjmA8yxXXk2rX8UX+r9inxId5LkUZ/wAS8J/W4fJ/9Kyw6wsKdurKbxds/eAXh0NSsZcX+r9hpw7yQotGNOsMP/mUn71n81n/ACroP1uj/fRf1K26WcsYHyZXSW82qLWx6TUTjZtVSEncBNGT95Z/73p/00H7xn815cmYsYXyK6SO2ixsqWOF2uYR2ggjzCyW71bcLWJUIvtj2FLKgPi+LlZfEAREQBEXGWUNaXOIa1oJJO4AC5J5WRK7sijdtZW+t2qdPJSYdEevUSNc/k2+w2/K5cfoK48OoWwwxxM+LGxrG9zQAPsVP6rqZ2JYvU4nID0UXwdPfgbbLbdzMzzerpXXcmUnZKWCU8cX4sw7i043GERFkCoXRxvCIqqnkgmF45Wua7tz4jmDY+C7yIGrlPatcRlp5JsKqz8NSl3RE/nICbi3dcEcnclP1F9bmispEeJUQtV0mbgPzsIzcCBvsCe9pdyWy0X0jirqVk8W52Tm8WPHxmHu+sEFc9zjyb8Gb2mWu7Fjwf7JVLN/ji+3XXkbZERaoTjrYnh7J4JIZL7ErHsdbfZwIJHPNUxU6g6zaPR1FM5l+qXdI1xHMBpAPiVeCLJUWU6iiTUl6nvVy3HLhjxKDdqLxO/xqQ/8jv6Fjl1H4oBcejOPYJDf3mgfWvQCLJrOat/x5fst9ngPPP8Agvi36OH96z+awy6nsYacoGu5iWL8XBejEXtZ0Vi+mHk/cp2aE83O1SYwB/tvKWG/31g/wwxf9Ul82f1L0wi9rOqq2wQ+fuU7NDvPMkurXFmi5pJz3AOPk0krD+QGKfqdX+7d/JeoUXtZ1T9stefuOzLeeVn6H4iDY0lYD/6ZP6VjOG1zcujqm24bEgt4WXq26+3PNe1nVH9Upc/0U7Mt55Q9Grm57NU23G0gt4r7/fVd+mq/3kn816tueaKv/KE/mkLn/wCR2bieWKLGcS6RvRTVhkuNkB8hJPAAXz7l6ewx0pgjM4AmLI+kA3CTZG2Bb2rrsosPlTKkNdo2lqG33foi7Ll6G0IiLCl4KvNbekTxGygpruqKohpaN4jJtb6Ry7g5TDSPHoqOmfPMbNYMhxe4/FY3mT+J4KI6oNGpaupkxetHWeXejtO4D4pcAeAHVHitpzcyb8ed2iYu7D5v9ECrm/xw4vrrh4ljaE6MsoKGKnbvaLvPypHZvPnl3ALeoi6K3cipWVgiIqFQiIgPhCpfSPDJMArjV07XPwypdaeNv5h5ORA3AXPV8W9iuldfEMPinifFM1skbwWvadxBVqdJgny3LmK8LxKNbViR+irY5o2yROD43gOa4biCsyrKpp6jRypseknwmZ3VdvfTuPA8/vAdoVjUVbHNG2SJzXxvF2ubmCOS5dlTJUygmWeuB4P8PiZGRPUxWeJnREWIJAREQBERAEREB8KL6iA+L6iIAiIgCIiALFVVTImOkkcGMYC5zjuAG8lfKusjiY6SVzWMaLuc42DR2kqqaurqtIqr0ak2osOjcDLKR8e3rO/6s8Tyy2S8lzK+ZZaoVi+tpGnz1LVlj11xPtJTzaR4iMnswynPdt//AG73W/XfFLTMjY1kYDWNAa1o3BoFgAulo9o9BRU7IKduzG3zceLnHiStkupSZMuRLUqWrQoxsKfzRYhERXT2EREAREQBERAdbEsOiqInxTsbJG8FrmncQVTGK6P1+j8rpqMPqsMcbyREkui7TyPtjI+sFeC+OYCCCAQciDuI7Fbmypc6By5ivC9h5a2rEg2jWldLXRdJTPBtbbYcnxnsc38dxW4UM0u1OuEpq8Gk9FqRcmMG0bzvIadzb/JPVPJanB9ar4JPRsZhfTTDLpNk7DuF3N3jvbcdy0LKWbc2TeZTd6HdtXv6kuVVfTM59deBZKLDSVscrA+J7JGHc5pBafELMtUihcLs0Tk01dBERUKhERAEREAREQBEWKqqmRsL5HNYxuZc4gNHeTkqpNuyKNpK7Mq1WkWk1NRRGSpeGjPZbve89jG8T9Q4qE6Q632uf0GFRuqp3ZB+ydgH2Gb3nyHeuxotqbnqZfS8ckdI82Ig2vIPIyA9lq2rJubc2daOp7sO7a/b1IM2r+mXj117mlpaPEdI5gSHUuGsd+1b77/qH23bo/o9T0UDYaZgZG3zceLnHiea7tNTMjYGRtaxjQA1rQAABwACyrfpMmXIgUuUrQohqHXd4hERXD2EREAREQBERAEREAREQBavH9GKStjMdVEyVvAkdZvNrt7T3LaIhRpPEpnEdTVdRPMuCVT28TC822uV7bDvpBdFutKvo3dHi9FI0/pGDZvzsbtd4OCvRYqmlZI0tka17Tva4Ag+BUKqyfTVf9aBN78HzRRaUHyPrrfcrnCdZuF1FtmoZG4+rL8GfN3VPgVJoZWvbtMIc07i0gg+IyWsxvU1hFTc9B0Lj60RLPd+L9SiVR/Z6MZ2qKumiPY4Ee8xw+xa9PzUkxa5MxrxV/YkQ1UxfMr9dbCw0VZu1b6TQ/6NeJAN15HX/iNNlxdgemLDYSRv5/5c/eaCsdFmnUfTHC+a/DParVth65FnIqv/ALl0xcbF8bOf+XAHk1c26vNKZcpa4Rg77SuGXbaNo8khzUqfqjhXP2Qdati65FlzStYNp5DWjeSbAeJUaxbWVhdPfbqY3u+TF8Ifd6o8SFHqf+z3LKb1tfJIeIaHOP7UjvwUqwXUfhEFi6N87hxldcfstsFkJOakqHXOmN+Ct7niKqjfyq3XWwg9Treq6p3R4VRyPcdz3guPfsMyHi4rsUGqHFMQeJcZqXMZe/RNILhyDR8GzwuVdFFh0MLdmGOOJvyWNDR5ALsLYqXJ9LSf0YEnvxfMjxaUeuN9dbrGi0Y0JosPZs0sTWni85yO73nPw3Leoim3uVSSwCIiFQiIgCIiAIiIAiIgCIiAIiIAiIgCIiAIiIAuKIgAXJEQBERAEREAREQBERAEREAREQBERA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4" descr="data:image/jpeg;base64,/9j/4AAQSkZJRgABAQAAAQABAAD/2wCEAAkGBhASEBUUEBQQEhIVGBIXFBUYGBcaFRQUFxQVFBcUFhcYGyYeGhwlGRkYHzIgIycrLCwsFR80NTAqNSYrLCkBCQoKDgwOGg8PGjUkHiQsLC0vLC4sLC8sLDQqLCwsMSkuLCwqKiwsLCwsNSwsLykqLCwpLC0sLSkuLDUsLCwvKv/AABEIAOEA4QMBIgACEQEDEQH/xAAcAAEAAgIDAQAAAAAAAAAAAAAABgcDBQIECAH/xABIEAABAwICBgYECQkIAwAAAAABAAIDBBEFIQYHEjFBYRMiUXGBkRRCYqIjMlJygqGxssEWQ1NUkpOj0dIIFRckMzSDwkRz4v/EABsBAQABBQEAAAAAAAAAAAAAAAAEAQMFBgcC/8QANxEAAgAEAQkGBgEEAwAAAAAAAAECAwQRMQUGEiFBUWGR8BQicaGx0RMyQoHB4UMzUmKSFiPi/9oADAMBAAIRAxEAPwC8UREAREQBERAERanSHSqjoY+kq5mRNz2QTd7+TGDrO8AgNssVRUsjaXSOaxo3ucQGjvJyCqGs1t4lXuMeC0jmsvY1EwBtzA+I3xLu5daPVXU1bhJjFbPUO39G0nYbyBOQ+i0KBVZSpaT+rHZ7sXyRSG8btCrk0xrXNg9PcekdO4erC0v97JnvKNSa9ppTagwyqm7HOJHusa77y3uE6C4dTW6GmiBHrOG279p9z5LetaALDIdnBa7OzrlrVKlt+Lt5K5fVLMeLt5+3qQH8t9KZf9KgpoR7d7+/KPsXF2IaXn9SbyHRfjdWCixsWdVU33YYV9n7l1UatrifXMr0YhpgONE7laLPysuf5a6VRH4ShpZh7G/3JT9in6JDnTVJ96GHk/cOjVtUT65EEj151EOVfhlTEBvcwkjyewD3lI8F11YPUWHTmBx9WZpZ7+bPeW4IuLHd2LSYtoVh9SD01NC4/KDdl/7TLFZCTnXA9U2Xbwd/J2LbpY1g79fcnFNVxyND43sew7nNIc09xGRWVUtLqnlpnGTCa2opX79hxJY7kSN4+cHLs0+tDFcOIbjNKZYr29JgA8yB1D3dQrYqTKlLV6pUevc9T68CxEooPmVi4EWm0c0voq+PbpJmSgfGbuez57D1h5W7FuVkQEREAREQBERAEREAREQBERAFxkkDQS4gAAkk5AAZkk8Auri2Lw0sL5qh7Y4mC7nHcOQ4kk5ADMqlsRxuv0ilMUG3S4Y09YnJ8wB9a2/kzcONyFbmzYJUDmTHZLaeYoraje6U64pJZTSYJH6TOcjPa8TOBLAcnW+Uer85dHBNVW3J6Ti0rqyoOZaXEsHYCd7rdgsFL9HdGKaiiEdOwNHrOOb3ntc7itqtCylnHMnXl03dh37X7epLlUt9czl7+2HicIYGsaGsa1rRuaAAB3ALmiLVG23dk5JJWQREVCoREQBERAEREAXx7AQQQCDkQdxHYQvqJewauQTHdVsTpPSMOkdQ1QzaYyRGTzA+LfllyWfANa1RSytpcej6F5yZVNHwUnC7rZD5zcu0N3qaLpYvg0FVEYqhjZIzwPA9rTvB5hbNk7OGdT2gnd6DzX32/chTKVYwauGwlkMzXNDmEOa4AtIIIIOYII3hc1ScE9do8+7OkrMJLuswm8lPc7x2Z/RPHZJurdwTHKergbNTPbJE/cRwPFrhvBHEHcugU9RLqZamSndMh4OzxO+iIr5UIiIAiIgCIiALqYrisNNC+ad4jijBc9x4D8STkAMySAu05wAucgN57AqOx7EpdIa/oIXObhlM673jITPHrc75ho4C545W5s2CTA5kx2SxPMTsYS6q0jqhJMHw4XE49HHuMhHE9rjxO5oNhxJs+ioo4Y2xxNDGNFmtG4BKKijhjbHE0MY0ANaNwAWdcvytlaZXzN0CwX5fH0J9PT/D70XzenBda+QREWGJYREQBERAEREAREQBERAEREAREQHGSMOBDgCDkQRcEHeCDvVc1tFUYDUGroQ6TD5CPSqa/wDp8NtnYBwPDccsxZC4yMDgQ4Agggg5gg5EEcQslk3KU2hm6cGtPFb/AN8SxOkqYuJtcExuCrgZPTuD4pBdp+1pHAg5EcCu+qXgmfo9Xbbdp2E1TrSNzPo0p9YDst5tFsy0XuWKVrmhzSHNIBBBuCCLgg8RZdUpqiXUylNlu6fVjG607PE5oiK+VCIiAIi1+kGNx0lLLUTGzImlx7SeDRzJsBzKAr7XBpRK4x4VRG9RVW6Yj83CeBI3bVjf2QflBbrRjR2KipmQRbm5udxe8/Gce/7LKJ6sMKlmdNilWL1FU5xZ7EV7dXsBsAPZaO1WCue5x5S+NN7NLfdhx4v9epJpZV/+x/b36/IREWqE8IiIAtLpDplQ0X+5maxxFwwAueR27LQSBzNguGm2kooKKSfIvFmxNO50jvig8hmTyaV5kr8QkmkdJK5z5HklzjvJK2TI2RVXJzZrtAtWrFv2Is6c4XownpjR7TzD607NPMDJn8G4Fr8uwOHW8LqQLyFBO5jg5hLXNILXA2IIzBB4Fek9W+lxxCiD326aM7E3NwFw+3DaGfeCveWchqjh+NJd4dt8V+ikme29GIlSIi1glhERAFp9INL6KiF6qZrCRdrM3Pd3NaCbczkml2kTaGjlqHAEtFmN+VI7JjfPM8gV5hxPE5aiV8szi+R5u5x7ewdg7BwWx5FyN268yY7QLVqxbIs+c4XownpXR/T/AA+sdsQTDpDe0bgWPPzQ4dbwupCvIUUzmuDmktcCCCDYgjcQeBXo7Vjpea+jvIbzwkMl9rK7ZPEb+bSr2WchKjg+NJbcO1PFfo8yZ7b0YiXoiLViYEREB1MWwuKpgfDMNqOQFrh9hHYQbEHtCjWq3HZaSokwesdd8V3Uch/Owb9gdwzA4WcPVCmCheszBJHQsrKXq1dEelY4b3MBBew9oy2rciOK2XN7KTpp3wY33I/J7H+CHVS7rTWKLWRafRLSOOuo4qmPdI3rD5Dxk9h7nXC3C6QQ0EREAVUa3ap1ZWUmExEgSOE9SR6sTb7IPgHut27CtZ7gBc5Abz2KndXh9Nrq7E33IkkMMF+ETbbvoiMeagZSquyUsc3alq8XqQUOlEoVtJ9BC1jWtYA1rQGtA3AAWAHguaIuRNtu7MulZWQREVCoREQFOa/cRO3TQA5WklI7SSGNy7g7zVQqzNe7D6fEbZGBtj22kkuqzXWMjQKGhlJbr8zExu8TfFhWbqIxItrZYb9WWIm3tRuBHuucqyU61MMJxaO3Bk5PdsEfaQrmVIFHRzU/7X5ayidmvFep6HREXIzLhERAVHr9xMhlNANxMkjvANY37XKmyrR1+MPpdOeHQuA7xI4n7QqtXVchwKGgl23X5tmKmO8bfEKxdR2JFmIuiv1Zoni3tMs8HyDvNV0ppqeaf73gtwE9+7oXhScpwqKjmp/2vyVzysV4o9GoiLkJlwiIgC+EXyOYX1EBCNW85w/FanDHG0M3+ZpOVx1mD6I/hHtVsqn9aUboDSYjEOvSTM27etE85jzy/wCQq26SpbJG17Ddj2tc09rXAEHyK61kmr7XSQTHjg/Fe+Jh4odCJwmVERZMEV1oYz6LhNVIDZxjMbfnSkRAju2ifBafQHCfRsNpo7WPRte750nwh+9bwXS15ydJFRUg31NXGCO1rRY/W9vkpYGgZDIDcOwcFp2dc60uXKW1t8tX5L9Mrxt7vyfURFoZkQiIgCIiAqnX1gxdDBUNB+Dc6N/IPs5h82uH0gqUXrTGcJjqqeSCYXZI0tPaOIcOYNiO5ea9LNC6mglLZmEx36koB6N44Z8D2tOY+tdDzbr4Jkjs8T70OHFY+RjZ8GjHfYyPq2dQmDkyz1JB2WtETT2ucQ93kGt/aVfaOaLVNbKI6eMu3bT89hg7Xu3D7TwXpPRbR2OhpY4Isw0Xc7i95zc8958gAFczir4JNO5Cfei2blv/AAUkwacfBG2REXODJhERAVhr3wcvpYZ2i/Qvc13JkgFj3bTQPpKjl62xTDY6iF8Mw2o5GlrhyPEcwcxzC82aYaDVOHykSNc6K56OYDqPHC59V3aCug5tV8Ecns0TtFDhxT1+TMdUQ6Md9jI2rS1D4MXVM1QR1Y2bDT7chB+prT+0FAsA0aqayUR00bnk73eowfKe7c0L0lohoxHQUrIGZkZyP+XIfjO/AcgFJzgr4JFM5Kffi1W3La/weJMGnGtyN0iIuamUCIiAIiIDV6U4V6TRTw2uZI3hvz7XZ7wCx6l8aNRg8O0bvh2oXdvUPV9wtW4uoVqaf0NZilJwZP0jB7Li4fZsrec0511Nkvg16P8ABjqtWjhZa6Ii3QsFV6xT0mPYTFvDBPLbuzv/AA1MlDNJzfSqkHyaOQjx6dTNc9zqibqoIf8AFerJdItTfEIiLVCaEREAREQBfHsBBBAIO8Hce8L6iJ2GJxiia0WaA0dgAA8guSIjbbuyiSWpBERCoREQBfHsBBBAIO8HcRzC+oidijV9TOEULWizAGt7ALDyC5oiq227sJJKyCIioVCIiAIiIAoJos/otK6pu4TU7Xd5DYj+BU7UBicW6XQ29elIPdsyf0hbTmtFasiW+F+qIVYu6nxLgRcUXRCIVZpOLaU0h4OpJQOZHTkqZqHayAY8dwmXOz+miPZnlb+Ipiue51QtVUEW+FeTZLpHqa4hERaoTQiIgCIiAIiIAiIgCIiAIiIAiIgCIiAIiIAiIgCIiAKv4yXaXQ2z2KY35dSQ/wDZWAoBoqOl0sqnC9oYA3lfYiab+JK2nNaG9ZE90L9UQa191LiW+i5IuiEUrDXtEWU9HVN301VG4nsa7M/W1qljXgi4zBzHcdyx6ysF9KwqqiAu7oy9g9uMiQW79m3itDq8xb0nDKd97uDBG750fUP2A+K0/OuReVLmrY2uev8ABeporTGt/XuSNERaEZIIiIAiIgCIiAIiIAiIgCIiAIiIAiIgCIiAIiIAiIgAUD1JN6etxOsOYkl2GnkXufl4bKkOmuLejYfUS7i2Nwb89/Ub9ZHkuGo/BegwiNzhZ0znynuJ2W+6AfFb3mnItBMnPgl6v8GNq4rxqEsBERbkWT44XCp7QNvoWI1+Guya1/T0/OJ9sh9Es8iriVV64KJ1LUUmKwgnoXCKoA9aF5Nr+bm/SCg5Rpe10scna1q8VrRTS0IlFuJkix09Q2RjXsIcxwDmkbi0i4Pksi5C007MzCd1dBERUKhFjqKhkbHPkcGsYC5zjua1ouSeQChEeunCSSC+dtjYExGzuYsSbd9lJkUk+oTcqBxW3I8xRww4snaKHM1u4ORf0gjkYpb/AFMK5s1sYOTb0oDvjmA8yxXXk2rX8UX+r9inxId5LkUZ/wAS8J/W4fJ/9Kyw6wsKdurKbxds/eAXh0NSsZcX+r9hpw7yQotGNOsMP/mUn71n81n/ACroP1uj/fRf1K26WcsYHyZXSW82qLWx6TUTjZtVSEncBNGT95Z/73p/00H7xn815cmYsYXyK6SO2ixsqWOF2uYR2ggjzCyW71bcLWJUIvtj2FLKgPi+LlZfEAREQBEXGWUNaXOIa1oJJO4AC5J5WRK7sijdtZW+t2qdPJSYdEevUSNc/k2+w2/K5cfoK48OoWwwxxM+LGxrG9zQAPsVP6rqZ2JYvU4nID0UXwdPfgbbLbdzMzzerpXXcmUnZKWCU8cX4sw7i043GERFkCoXRxvCIqqnkgmF45Wua7tz4jmDY+C7yIGrlPatcRlp5JsKqz8NSl3RE/nICbi3dcEcnclP1F9bmispEeJUQtV0mbgPzsIzcCBvsCe9pdyWy0X0jirqVk8W52Tm8WPHxmHu+sEFc9zjyb8Gb2mWu7Fjwf7JVLN/ji+3XXkbZERaoTjrYnh7J4JIZL7ErHsdbfZwIJHPNUxU6g6zaPR1FM5l+qXdI1xHMBpAPiVeCLJUWU6iiTUl6nvVy3HLhjxKDdqLxO/xqQ/8jv6Fjl1H4oBcejOPYJDf3mgfWvQCLJrOat/x5fst9ngPPP8Agvi36OH96z+awy6nsYacoGu5iWL8XBejEXtZ0Vi+mHk/cp2aE83O1SYwB/tvKWG/31g/wwxf9Ul82f1L0wi9rOqq2wQ+fuU7NDvPMkurXFmi5pJz3AOPk0krD+QGKfqdX+7d/JeoUXtZ1T9stefuOzLeeVn6H4iDY0lYD/6ZP6VjOG1zcujqm24bEgt4WXq26+3PNe1nVH9Upc/0U7Mt55Q9Grm57NU23G0gt4r7/fVd+mq/3kn816tueaKv/KE/mkLn/wCR2bieWKLGcS6RvRTVhkuNkB8hJPAAXz7l6ewx0pgjM4AmLI+kA3CTZG2Bb2rrsosPlTKkNdo2lqG33foi7Ll6G0IiLCl4KvNbekTxGygpruqKohpaN4jJtb6Ry7g5TDSPHoqOmfPMbNYMhxe4/FY3mT+J4KI6oNGpaupkxetHWeXejtO4D4pcAeAHVHitpzcyb8ed2iYu7D5v9ECrm/xw4vrrh4ljaE6MsoKGKnbvaLvPypHZvPnl3ALeoi6K3cipWVgiIqFQiIgPhCpfSPDJMArjV07XPwypdaeNv5h5ORA3AXPV8W9iuldfEMPinifFM1skbwWvadxBVqdJgny3LmK8LxKNbViR+irY5o2yROD43gOa4biCsyrKpp6jRypseknwmZ3VdvfTuPA8/vAdoVjUVbHNG2SJzXxvF2ubmCOS5dlTJUygmWeuB4P8PiZGRPUxWeJnREWIJAREQBERAEREB8KL6iA+L6iIAiIgCIiALFVVTImOkkcGMYC5zjuAG8lfKusjiY6SVzWMaLuc42DR2kqqaurqtIqr0ak2osOjcDLKR8e3rO/6s8Tyy2S8lzK+ZZaoVi+tpGnz1LVlj11xPtJTzaR4iMnswynPdt//AG73W/XfFLTMjY1kYDWNAa1o3BoFgAulo9o9BRU7IKduzG3zceLnHiStkupSZMuRLUqWrQoxsKfzRYhERXT2EREAREQBERAdbEsOiqInxTsbJG8FrmncQVTGK6P1+j8rpqMPqsMcbyREkui7TyPtjI+sFeC+OYCCCAQciDuI7Fbmypc6By5ivC9h5a2rEg2jWldLXRdJTPBtbbYcnxnsc38dxW4UM0u1OuEpq8Gk9FqRcmMG0bzvIadzb/JPVPJanB9ar4JPRsZhfTTDLpNk7DuF3N3jvbcdy0LKWbc2TeZTd6HdtXv6kuVVfTM59deBZKLDSVscrA+J7JGHc5pBafELMtUihcLs0Tk01dBERUKhERAEREAREQBEWKqqmRsL5HNYxuZc4gNHeTkqpNuyKNpK7Mq1WkWk1NRRGSpeGjPZbve89jG8T9Q4qE6Q632uf0GFRuqp3ZB+ydgH2Gb3nyHeuxotqbnqZfS8ckdI82Ig2vIPIyA9lq2rJubc2daOp7sO7a/b1IM2r+mXj117mlpaPEdI5gSHUuGsd+1b77/qH23bo/o9T0UDYaZgZG3zceLnHiea7tNTMjYGRtaxjQA1rQAABwACyrfpMmXIgUuUrQohqHXd4hERXD2EREAREQBERAEREAREQBavH9GKStjMdVEyVvAkdZvNrt7T3LaIhRpPEpnEdTVdRPMuCVT28TC822uV7bDvpBdFutKvo3dHi9FI0/pGDZvzsbtd4OCvRYqmlZI0tka17Tva4Ag+BUKqyfTVf9aBN78HzRRaUHyPrrfcrnCdZuF1FtmoZG4+rL8GfN3VPgVJoZWvbtMIc07i0gg+IyWsxvU1hFTc9B0Lj60RLPd+L9SiVR/Z6MZ2qKumiPY4Ee8xw+xa9PzUkxa5MxrxV/YkQ1UxfMr9dbCw0VZu1b6TQ/6NeJAN15HX/iNNlxdgemLDYSRv5/5c/eaCsdFmnUfTHC+a/DParVth65FnIqv/ALl0xcbF8bOf+XAHk1c26vNKZcpa4Rg77SuGXbaNo8khzUqfqjhXP2Qdati65FlzStYNp5DWjeSbAeJUaxbWVhdPfbqY3u+TF8Ifd6o8SFHqf+z3LKb1tfJIeIaHOP7UjvwUqwXUfhEFi6N87hxldcfstsFkJOakqHXOmN+Ct7niKqjfyq3XWwg9Treq6p3R4VRyPcdz3guPfsMyHi4rsUGqHFMQeJcZqXMZe/RNILhyDR8GzwuVdFFh0MLdmGOOJvyWNDR5ALsLYqXJ9LSf0YEnvxfMjxaUeuN9dbrGi0Y0JosPZs0sTWni85yO73nPw3Leoim3uVSSwCIiFQiIgCIiAIiIAiIgCIiAIiIAiIgCIiAIiIAuKIgAXJEQBERAEREAREQBERAEREAREQBERA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descr="https://encrypted-tbn3.gstatic.com/images?q=tbn:ANd9GcQpkkEbMnd-vOA-wt-MnR-P1HX9hM6yhAyTPX6Xg1zH-dHeVLd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4916" y="2507280"/>
            <a:ext cx="781781" cy="781781"/>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9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3" grpId="0"/>
      <p:bldP spid="12" grpId="0" animBg="1"/>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Matrix-matrix multiplication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23580148"/>
              </p:ext>
            </p:extLst>
          </p:nvPr>
        </p:nvGraphicFramePr>
        <p:xfrm>
          <a:off x="3307524" y="3829723"/>
          <a:ext cx="2416626" cy="222504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TextBox 3"/>
          <p:cNvSpPr txBox="1"/>
          <p:nvPr/>
        </p:nvSpPr>
        <p:spPr>
          <a:xfrm>
            <a:off x="2863623" y="4681647"/>
            <a:ext cx="364202" cy="523220"/>
          </a:xfrm>
          <a:prstGeom prst="rect">
            <a:avLst/>
          </a:prstGeom>
          <a:noFill/>
        </p:spPr>
        <p:txBody>
          <a:bodyPr wrap="none" rtlCol="0">
            <a:spAutoFit/>
          </a:bodyPr>
          <a:lstStyle/>
          <a:p>
            <a:r>
              <a:rPr lang="en-US" sz="2800" dirty="0" smtClean="0"/>
              <a:t>=</a:t>
            </a:r>
            <a:endParaRPr lang="en-US" sz="2800" dirty="0"/>
          </a:p>
        </p:txBody>
      </p:sp>
      <p:sp>
        <p:nvSpPr>
          <p:cNvPr id="5" name="TextBox 4"/>
          <p:cNvSpPr txBox="1"/>
          <p:nvPr/>
        </p:nvSpPr>
        <p:spPr>
          <a:xfrm>
            <a:off x="5782403" y="4734502"/>
            <a:ext cx="364202" cy="523220"/>
          </a:xfrm>
          <a:prstGeom prst="rect">
            <a:avLst/>
          </a:prstGeom>
          <a:noFill/>
        </p:spPr>
        <p:txBody>
          <a:bodyPr wrap="none" rtlCol="0">
            <a:spAutoFit/>
          </a:bodyPr>
          <a:lstStyle/>
          <a:p>
            <a:r>
              <a:rPr lang="en-US" sz="2800" dirty="0" smtClean="0"/>
              <a:t>*</a:t>
            </a:r>
            <a:endParaRPr lang="en-US" sz="2800" dirty="0"/>
          </a:p>
        </p:txBody>
      </p:sp>
      <p:sp>
        <p:nvSpPr>
          <p:cNvPr id="7" name="TextBox 6"/>
          <p:cNvSpPr txBox="1"/>
          <p:nvPr/>
        </p:nvSpPr>
        <p:spPr>
          <a:xfrm>
            <a:off x="708861" y="3429000"/>
            <a:ext cx="5318315" cy="369332"/>
          </a:xfrm>
          <a:prstGeom prst="rect">
            <a:avLst/>
          </a:prstGeom>
          <a:noFill/>
        </p:spPr>
        <p:txBody>
          <a:bodyPr wrap="none" rtlCol="0">
            <a:spAutoFit/>
          </a:bodyPr>
          <a:lstStyle/>
          <a:p>
            <a:r>
              <a:rPr lang="en-US" b="1" dirty="0" smtClean="0">
                <a:solidFill>
                  <a:srgbClr val="FF0000"/>
                </a:solidFill>
              </a:rPr>
              <a:t>logical</a:t>
            </a:r>
            <a:r>
              <a:rPr lang="en-US" dirty="0" smtClean="0">
                <a:solidFill>
                  <a:srgbClr val="FF0000"/>
                </a:solidFill>
              </a:rPr>
              <a:t> </a:t>
            </a:r>
            <a:r>
              <a:rPr lang="en-US" dirty="0" smtClean="0"/>
              <a:t>data access pattern (shown for two inner loops)</a:t>
            </a:r>
            <a:endParaRPr lang="en-US" dirty="0"/>
          </a:p>
        </p:txBody>
      </p:sp>
      <p:sp>
        <p:nvSpPr>
          <p:cNvPr id="8" name="TextBox 7"/>
          <p:cNvSpPr txBox="1"/>
          <p:nvPr/>
        </p:nvSpPr>
        <p:spPr>
          <a:xfrm>
            <a:off x="1461941" y="6078945"/>
            <a:ext cx="306494" cy="369332"/>
          </a:xfrm>
          <a:prstGeom prst="rect">
            <a:avLst/>
          </a:prstGeom>
          <a:noFill/>
        </p:spPr>
        <p:txBody>
          <a:bodyPr wrap="none" rtlCol="0">
            <a:spAutoFit/>
          </a:bodyPr>
          <a:lstStyle/>
          <a:p>
            <a:r>
              <a:rPr lang="en-US" b="1" dirty="0">
                <a:solidFill>
                  <a:srgbClr val="FF0000"/>
                </a:solidFill>
              </a:rPr>
              <a:t>C</a:t>
            </a:r>
          </a:p>
        </p:txBody>
      </p:sp>
      <p:sp>
        <p:nvSpPr>
          <p:cNvPr id="9" name="TextBox 8"/>
          <p:cNvSpPr txBox="1"/>
          <p:nvPr/>
        </p:nvSpPr>
        <p:spPr>
          <a:xfrm>
            <a:off x="4379975" y="6064227"/>
            <a:ext cx="324128" cy="369332"/>
          </a:xfrm>
          <a:prstGeom prst="rect">
            <a:avLst/>
          </a:prstGeom>
          <a:noFill/>
        </p:spPr>
        <p:txBody>
          <a:bodyPr wrap="none" rtlCol="0">
            <a:spAutoFit/>
          </a:bodyPr>
          <a:lstStyle/>
          <a:p>
            <a:r>
              <a:rPr lang="en-US" b="1" dirty="0">
                <a:solidFill>
                  <a:srgbClr val="FF0000"/>
                </a:solidFill>
              </a:rPr>
              <a:t>A</a:t>
            </a:r>
          </a:p>
        </p:txBody>
      </p:sp>
      <p:graphicFrame>
        <p:nvGraphicFramePr>
          <p:cNvPr id="10" name="Table 9"/>
          <p:cNvGraphicFramePr>
            <a:graphicFrameLocks noGrp="1"/>
          </p:cNvGraphicFramePr>
          <p:nvPr>
            <p:extLst>
              <p:ext uri="{D42A27DB-BD31-4B8C-83A1-F6EECF244321}">
                <p14:modId xmlns:p14="http://schemas.microsoft.com/office/powerpoint/2010/main" val="1970292953"/>
              </p:ext>
            </p:extLst>
          </p:nvPr>
        </p:nvGraphicFramePr>
        <p:xfrm>
          <a:off x="6261820" y="3813050"/>
          <a:ext cx="2416626" cy="222504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58451982"/>
              </p:ext>
            </p:extLst>
          </p:nvPr>
        </p:nvGraphicFramePr>
        <p:xfrm>
          <a:off x="388744" y="3836737"/>
          <a:ext cx="2416626" cy="2225040"/>
        </p:xfrm>
        <a:graphic>
          <a:graphicData uri="http://schemas.openxmlformats.org/drawingml/2006/table">
            <a:tbl>
              <a:tblPr firstRow="1" bandRow="1">
                <a:tableStyleId>{5C22544A-7EE6-4342-B048-85BDC9FD1C3A}</a:tableStyleId>
              </a:tblPr>
              <a:tblGrid>
                <a:gridCol w="402771"/>
                <a:gridCol w="402771"/>
                <a:gridCol w="402771"/>
                <a:gridCol w="402771"/>
                <a:gridCol w="402771"/>
                <a:gridCol w="40277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TextBox 12"/>
          <p:cNvSpPr txBox="1"/>
          <p:nvPr/>
        </p:nvSpPr>
        <p:spPr>
          <a:xfrm>
            <a:off x="7413970" y="6078945"/>
            <a:ext cx="314510" cy="369332"/>
          </a:xfrm>
          <a:prstGeom prst="rect">
            <a:avLst/>
          </a:prstGeom>
          <a:noFill/>
        </p:spPr>
        <p:txBody>
          <a:bodyPr wrap="none" rtlCol="0">
            <a:spAutoFit/>
          </a:bodyPr>
          <a:lstStyle/>
          <a:p>
            <a:r>
              <a:rPr lang="en-US" b="1" dirty="0" smtClean="0">
                <a:solidFill>
                  <a:srgbClr val="FF0000"/>
                </a:solidFill>
              </a:rPr>
              <a:t>B</a:t>
            </a:r>
            <a:endParaRPr lang="en-US" b="1" dirty="0">
              <a:solidFill>
                <a:srgbClr val="FF0000"/>
              </a:solidFill>
            </a:endParaRPr>
          </a:p>
        </p:txBody>
      </p:sp>
      <p:grpSp>
        <p:nvGrpSpPr>
          <p:cNvPr id="19" name="Group 18"/>
          <p:cNvGrpSpPr/>
          <p:nvPr/>
        </p:nvGrpSpPr>
        <p:grpSpPr>
          <a:xfrm rot="16200000" flipH="1">
            <a:off x="6478025" y="3923756"/>
            <a:ext cx="1969396" cy="1985909"/>
            <a:chOff x="6478025" y="4016226"/>
            <a:chExt cx="1969396" cy="1985909"/>
          </a:xfrm>
        </p:grpSpPr>
        <p:cxnSp>
          <p:nvCxnSpPr>
            <p:cNvPr id="20" name="Straight Arrow Connector 19"/>
            <p:cNvCxnSpPr/>
            <p:nvPr/>
          </p:nvCxnSpPr>
          <p:spPr>
            <a:xfrm>
              <a:off x="6478025" y="4035746"/>
              <a:ext cx="0" cy="19663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68466" y="4025986"/>
              <a:ext cx="0" cy="1976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294403" y="4025986"/>
              <a:ext cx="1" cy="1976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684846" y="4016226"/>
              <a:ext cx="0" cy="19859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056979" y="4025986"/>
              <a:ext cx="0" cy="1976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447421" y="4016226"/>
              <a:ext cx="0" cy="19859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478027" y="4035746"/>
              <a:ext cx="369538" cy="196638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868468" y="4035746"/>
              <a:ext cx="425936" cy="196638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294406" y="4025986"/>
              <a:ext cx="390440" cy="197614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684848" y="4035746"/>
              <a:ext cx="372131" cy="196638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8056981" y="4035746"/>
              <a:ext cx="390439" cy="1966389"/>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1951169" y="779055"/>
            <a:ext cx="5181740" cy="2413545"/>
            <a:chOff x="4945119" y="1361100"/>
            <a:chExt cx="3760972" cy="2413545"/>
          </a:xfrm>
        </p:grpSpPr>
        <p:sp>
          <p:nvSpPr>
            <p:cNvPr id="37" name="TextBox 36"/>
            <p:cNvSpPr txBox="1"/>
            <p:nvPr/>
          </p:nvSpPr>
          <p:spPr>
            <a:xfrm>
              <a:off x="4945119" y="1712542"/>
              <a:ext cx="3760972" cy="2062103"/>
            </a:xfrm>
            <a:prstGeom prst="rect">
              <a:avLst/>
            </a:prstGeom>
            <a:solidFill>
              <a:schemeClr val="bg1">
                <a:lumMod val="85000"/>
              </a:schemeClr>
            </a:solidFill>
            <a:ln w="19050">
              <a:solidFill>
                <a:schemeClr val="tx1"/>
              </a:solidFill>
            </a:ln>
          </p:spPr>
          <p:txBody>
            <a:bodyPr wrap="square" rtlCol="0">
              <a:spAutoFit/>
            </a:bodyPr>
            <a:lstStyle/>
            <a:p>
              <a:r>
                <a:rPr lang="en-US" sz="1600" dirty="0" smtClean="0">
                  <a:latin typeface="Courier New" pitchFamily="49" charset="0"/>
                  <a:cs typeface="Courier New" pitchFamily="49" charset="0"/>
                </a:rPr>
                <a:t>// set C to zero</a:t>
              </a:r>
            </a:p>
            <a:p>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=1,m</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a:latin typeface="Courier New" pitchFamily="49" charset="0"/>
                  <a:cs typeface="Courier New" pitchFamily="49" charset="0"/>
                </a:rPr>
                <a:t>for</a:t>
              </a:r>
              <a:r>
                <a:rPr lang="en-US" sz="1600" dirty="0">
                  <a:latin typeface="Courier New" pitchFamily="49" charset="0"/>
                  <a:cs typeface="Courier New" pitchFamily="49" charset="0"/>
                </a:rPr>
                <a:t> k=1,p</a:t>
              </a:r>
            </a:p>
            <a:p>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j=1,n</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            C(</a:t>
              </a:r>
              <a:r>
                <a:rPr lang="en-US" sz="1600" dirty="0" err="1" smtClean="0">
                  <a:latin typeface="Courier New" pitchFamily="49" charset="0"/>
                  <a:cs typeface="Courier New" pitchFamily="49" charset="0"/>
                </a:rPr>
                <a:t>i,j</a:t>
              </a:r>
              <a:r>
                <a:rPr lang="en-US" sz="1600" dirty="0" smtClean="0">
                  <a:latin typeface="Courier New" pitchFamily="49" charset="0"/>
                  <a:cs typeface="Courier New" pitchFamily="49" charset="0"/>
                </a:rPr>
                <a:t>)=C(</a:t>
              </a:r>
              <a:r>
                <a:rPr lang="en-US" sz="1600" dirty="0" err="1" smtClean="0">
                  <a:latin typeface="Courier New" pitchFamily="49" charset="0"/>
                  <a:cs typeface="Courier New" pitchFamily="49" charset="0"/>
                </a:rPr>
                <a:t>i,j</a:t>
              </a:r>
              <a:r>
                <a:rPr lang="en-US" sz="1600" dirty="0" smtClean="0">
                  <a:latin typeface="Courier New" pitchFamily="49" charset="0"/>
                  <a:cs typeface="Courier New" pitchFamily="49" charset="0"/>
                </a:rPr>
                <a:t>)+A(</a:t>
              </a:r>
              <a:r>
                <a:rPr lang="en-US" sz="1600" dirty="0" err="1" smtClean="0">
                  <a:latin typeface="Courier New" pitchFamily="49" charset="0"/>
                  <a:cs typeface="Courier New" pitchFamily="49" charset="0"/>
                </a:rPr>
                <a:t>i,k</a:t>
              </a:r>
              <a:r>
                <a:rPr lang="en-US" sz="1600" dirty="0" smtClean="0">
                  <a:latin typeface="Courier New" pitchFamily="49" charset="0"/>
                  <a:cs typeface="Courier New" pitchFamily="49" charset="0"/>
                </a:rPr>
                <a:t>)*B(</a:t>
              </a:r>
              <a:r>
                <a:rPr lang="en-US" sz="1600" dirty="0" err="1" smtClean="0">
                  <a:latin typeface="Courier New" pitchFamily="49" charset="0"/>
                  <a:cs typeface="Courier New" pitchFamily="49" charset="0"/>
                </a:rPr>
                <a:t>k,j</a:t>
              </a:r>
              <a:r>
                <a:rPr lang="en-US" sz="1600" dirty="0" smtClean="0">
                  <a:latin typeface="Courier New" pitchFamily="49" charset="0"/>
                  <a:cs typeface="Courier New" pitchFamily="49" charset="0"/>
                </a:rPr>
                <a:t>)    </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a:p>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p:txBody>
        </p:sp>
        <p:sp>
          <p:nvSpPr>
            <p:cNvPr id="38" name="TextBox 37"/>
            <p:cNvSpPr txBox="1"/>
            <p:nvPr/>
          </p:nvSpPr>
          <p:spPr>
            <a:xfrm>
              <a:off x="6064245" y="1361100"/>
              <a:ext cx="1595850" cy="369332"/>
            </a:xfrm>
            <a:prstGeom prst="rect">
              <a:avLst/>
            </a:prstGeom>
            <a:noFill/>
          </p:spPr>
          <p:txBody>
            <a:bodyPr wrap="square" rtlCol="0">
              <a:spAutoFit/>
            </a:bodyPr>
            <a:lstStyle/>
            <a:p>
              <a:r>
                <a:rPr lang="en-US" b="1" dirty="0" smtClean="0">
                  <a:solidFill>
                    <a:srgbClr val="002060"/>
                  </a:solidFill>
                </a:rPr>
                <a:t>third try: algorithm C</a:t>
              </a:r>
              <a:endParaRPr lang="en-US" b="1" dirty="0">
                <a:solidFill>
                  <a:srgbClr val="002060"/>
                </a:solidFill>
              </a:endParaRPr>
            </a:p>
          </p:txBody>
        </p:sp>
      </p:grpSp>
      <p:cxnSp>
        <p:nvCxnSpPr>
          <p:cNvPr id="39" name="Straight Arrow Connector 38"/>
          <p:cNvCxnSpPr/>
          <p:nvPr/>
        </p:nvCxnSpPr>
        <p:spPr>
          <a:xfrm>
            <a:off x="577880" y="4031500"/>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77880" y="4073877"/>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77880" y="3997067"/>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77880" y="3958662"/>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77880" y="4111062"/>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77880" y="3920257"/>
            <a:ext cx="2021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4" name="Group 133"/>
          <p:cNvGrpSpPr/>
          <p:nvPr/>
        </p:nvGrpSpPr>
        <p:grpSpPr>
          <a:xfrm>
            <a:off x="3339443" y="3920257"/>
            <a:ext cx="307240" cy="190805"/>
            <a:chOff x="3765495" y="1892800"/>
            <a:chExt cx="307240" cy="190805"/>
          </a:xfrm>
        </p:grpSpPr>
        <p:cxnSp>
          <p:nvCxnSpPr>
            <p:cNvPr id="135" name="Straight Arrow Connector 134"/>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3771521" y="3920257"/>
            <a:ext cx="307240" cy="190805"/>
            <a:chOff x="3765495" y="1892800"/>
            <a:chExt cx="307240" cy="190805"/>
          </a:xfrm>
        </p:grpSpPr>
        <p:cxnSp>
          <p:nvCxnSpPr>
            <p:cNvPr id="142" name="Straight Arrow Connector 141"/>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8" name="Group 147"/>
          <p:cNvGrpSpPr/>
          <p:nvPr/>
        </p:nvGrpSpPr>
        <p:grpSpPr>
          <a:xfrm>
            <a:off x="4145948" y="3920257"/>
            <a:ext cx="307240" cy="190805"/>
            <a:chOff x="3765495" y="1892800"/>
            <a:chExt cx="307240" cy="190805"/>
          </a:xfrm>
        </p:grpSpPr>
        <p:cxnSp>
          <p:nvCxnSpPr>
            <p:cNvPr id="149" name="Straight Arrow Connector 148"/>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578026" y="3920257"/>
            <a:ext cx="307240" cy="190805"/>
            <a:chOff x="3765495" y="1892800"/>
            <a:chExt cx="307240" cy="190805"/>
          </a:xfrm>
        </p:grpSpPr>
        <p:cxnSp>
          <p:nvCxnSpPr>
            <p:cNvPr id="156" name="Straight Arrow Connector 155"/>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a:off x="4952453" y="3920257"/>
            <a:ext cx="307240" cy="190805"/>
            <a:chOff x="3765495" y="1892800"/>
            <a:chExt cx="307240" cy="190805"/>
          </a:xfrm>
        </p:grpSpPr>
        <p:cxnSp>
          <p:nvCxnSpPr>
            <p:cNvPr id="163" name="Straight Arrow Connector 162"/>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p:nvGrpSpPr>
        <p:grpSpPr>
          <a:xfrm>
            <a:off x="5384531" y="3920257"/>
            <a:ext cx="307240" cy="190805"/>
            <a:chOff x="3765495" y="1892800"/>
            <a:chExt cx="307240" cy="190805"/>
          </a:xfrm>
        </p:grpSpPr>
        <p:cxnSp>
          <p:nvCxnSpPr>
            <p:cNvPr id="170" name="Straight Arrow Connector 169"/>
            <p:cNvCxnSpPr/>
            <p:nvPr/>
          </p:nvCxnSpPr>
          <p:spPr>
            <a:xfrm>
              <a:off x="3765495" y="2004043"/>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3765495" y="204642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a:off x="3765495" y="196961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3765495" y="19312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a:off x="3765495" y="2083605"/>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a:off x="3765495" y="1892800"/>
              <a:ext cx="3072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6" name="Straight Connector 175"/>
          <p:cNvCxnSpPr/>
          <p:nvPr/>
        </p:nvCxnSpPr>
        <p:spPr>
          <a:xfrm flipH="1">
            <a:off x="3624044" y="3920257"/>
            <a:ext cx="147477" cy="190805"/>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a:off x="4072209" y="3920256"/>
            <a:ext cx="73740" cy="190806"/>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H="1">
            <a:off x="4453188" y="3936097"/>
            <a:ext cx="124838" cy="190806"/>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a:off x="4885266" y="3920256"/>
            <a:ext cx="67188" cy="190806"/>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5259693" y="3920257"/>
            <a:ext cx="124839" cy="190805"/>
          </a:xfrm>
          <a:prstGeom prst="line">
            <a:avLst/>
          </a:prstGeom>
          <a:ln w="19050">
            <a:solidFill>
              <a:schemeClr val="tx1"/>
            </a:solidFill>
            <a:prstDash val="sysDash"/>
            <a:tailEnd type="none" w="lg" len="lg"/>
          </a:ln>
        </p:spPr>
        <p:style>
          <a:lnRef idx="1">
            <a:schemeClr val="accent1"/>
          </a:lnRef>
          <a:fillRef idx="0">
            <a:schemeClr val="accent1"/>
          </a:fillRef>
          <a:effectRef idx="0">
            <a:schemeClr val="accent1"/>
          </a:effectRef>
          <a:fontRef idx="minor">
            <a:schemeClr val="tx1"/>
          </a:fontRef>
        </p:style>
      </p:cxnSp>
      <p:pic>
        <p:nvPicPr>
          <p:cNvPr id="81" name="Picture 4" descr="https://encrypted-tbn3.gstatic.com/images?q=tbn:ANd9GcRQfeEKIPy0FxdUBu00nkI4t0TtqH_AzLUY9ipDRgHM-Z_R0Xj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9040" y="2599327"/>
            <a:ext cx="1111078" cy="7434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13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760144" y="4054536"/>
            <a:ext cx="1805035" cy="4506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741882" y="3593619"/>
            <a:ext cx="441658" cy="18333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609465" y="4054536"/>
            <a:ext cx="436306" cy="45067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Blocked matrix-matrix product</a:t>
            </a:r>
            <a:endParaRPr lang="en-US" dirty="0"/>
          </a:p>
        </p:txBody>
      </p:sp>
      <p:sp>
        <p:nvSpPr>
          <p:cNvPr id="3" name="Rectangle 2"/>
          <p:cNvSpPr/>
          <p:nvPr/>
        </p:nvSpPr>
        <p:spPr>
          <a:xfrm>
            <a:off x="1148605" y="3583493"/>
            <a:ext cx="1805035" cy="18434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165513" y="4243603"/>
            <a:ext cx="364202" cy="523220"/>
          </a:xfrm>
          <a:prstGeom prst="rect">
            <a:avLst/>
          </a:prstGeom>
          <a:noFill/>
        </p:spPr>
        <p:txBody>
          <a:bodyPr wrap="none" rtlCol="0">
            <a:spAutoFit/>
          </a:bodyPr>
          <a:lstStyle/>
          <a:p>
            <a:r>
              <a:rPr lang="en-US" sz="2800" dirty="0" smtClean="0"/>
              <a:t>=</a:t>
            </a:r>
            <a:endParaRPr lang="en-US" sz="2800" dirty="0"/>
          </a:p>
        </p:txBody>
      </p:sp>
      <p:sp>
        <p:nvSpPr>
          <p:cNvPr id="5" name="Rectangle 4"/>
          <p:cNvSpPr/>
          <p:nvPr/>
        </p:nvSpPr>
        <p:spPr>
          <a:xfrm>
            <a:off x="3760145" y="3583493"/>
            <a:ext cx="1805035" cy="18434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57205" y="4327638"/>
            <a:ext cx="364202" cy="523220"/>
          </a:xfrm>
          <a:prstGeom prst="rect">
            <a:avLst/>
          </a:prstGeom>
          <a:noFill/>
        </p:spPr>
        <p:txBody>
          <a:bodyPr wrap="none" rtlCol="0">
            <a:spAutoFit/>
          </a:bodyPr>
          <a:lstStyle/>
          <a:p>
            <a:r>
              <a:rPr lang="en-US" sz="2800" dirty="0"/>
              <a:t>*</a:t>
            </a:r>
          </a:p>
        </p:txBody>
      </p:sp>
      <p:sp>
        <p:nvSpPr>
          <p:cNvPr id="7" name="Rectangle 6"/>
          <p:cNvSpPr/>
          <p:nvPr/>
        </p:nvSpPr>
        <p:spPr>
          <a:xfrm>
            <a:off x="6256470" y="3583493"/>
            <a:ext cx="1805035" cy="18434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3" idx="0"/>
            <a:endCxn id="3" idx="2"/>
          </p:cNvCxnSpPr>
          <p:nvPr/>
        </p:nvCxnSpPr>
        <p:spPr>
          <a:xfrm>
            <a:off x="2051123" y="3583493"/>
            <a:ext cx="0" cy="184344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9465" y="3593618"/>
            <a:ext cx="0" cy="184344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92780" y="3583493"/>
            <a:ext cx="0" cy="182307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 idx="3"/>
            <a:endCxn id="3" idx="1"/>
          </p:cNvCxnSpPr>
          <p:nvPr/>
        </p:nvCxnSpPr>
        <p:spPr>
          <a:xfrm flipH="1">
            <a:off x="1148605" y="4505213"/>
            <a:ext cx="180503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1143254" y="4044353"/>
            <a:ext cx="180503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143254" y="4966073"/>
            <a:ext cx="180503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662663" y="3583493"/>
            <a:ext cx="0" cy="184344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21005" y="3593618"/>
            <a:ext cx="0" cy="184344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04320" y="3583493"/>
            <a:ext cx="0" cy="182307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183539" y="3587213"/>
            <a:ext cx="0" cy="184344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741881" y="3597338"/>
            <a:ext cx="0" cy="184344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25196" y="3587213"/>
            <a:ext cx="0" cy="182307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760144" y="4505213"/>
            <a:ext cx="180503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754793" y="4044353"/>
            <a:ext cx="180503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3754793" y="4966073"/>
            <a:ext cx="180503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261820" y="4505213"/>
            <a:ext cx="180503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256469" y="4044353"/>
            <a:ext cx="180503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256469" y="4966073"/>
            <a:ext cx="1805035"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7880" y="851841"/>
            <a:ext cx="8050123" cy="2308324"/>
          </a:xfrm>
          <a:prstGeom prst="rect">
            <a:avLst/>
          </a:prstGeom>
          <a:noFill/>
        </p:spPr>
        <p:txBody>
          <a:bodyPr wrap="square" rtlCol="0">
            <a:spAutoFit/>
          </a:bodyPr>
          <a:lstStyle/>
          <a:p>
            <a:r>
              <a:rPr lang="en-US" dirty="0" smtClean="0"/>
              <a:t>NxN matrix-matrix product requires </a:t>
            </a:r>
            <a:r>
              <a:rPr lang="en-US" b="1" dirty="0" smtClean="0">
                <a:solidFill>
                  <a:srgbClr val="FF0000"/>
                </a:solidFill>
              </a:rPr>
              <a:t>2N</a:t>
            </a:r>
            <a:r>
              <a:rPr lang="en-US" b="1" baseline="30000" dirty="0" smtClean="0">
                <a:solidFill>
                  <a:srgbClr val="FF0000"/>
                </a:solidFill>
              </a:rPr>
              <a:t>3 </a:t>
            </a:r>
            <a:r>
              <a:rPr lang="en-US" b="1" dirty="0" smtClean="0">
                <a:solidFill>
                  <a:srgbClr val="FF0000"/>
                </a:solidFill>
              </a:rPr>
              <a:t>FLOPS</a:t>
            </a:r>
            <a:r>
              <a:rPr lang="en-US" dirty="0" smtClean="0"/>
              <a:t> and </a:t>
            </a:r>
            <a:r>
              <a:rPr lang="en-US" b="1" dirty="0" smtClean="0">
                <a:solidFill>
                  <a:srgbClr val="FF0000"/>
                </a:solidFill>
              </a:rPr>
              <a:t>3N</a:t>
            </a:r>
            <a:r>
              <a:rPr lang="en-US" b="1" baseline="30000" dirty="0" smtClean="0">
                <a:solidFill>
                  <a:srgbClr val="FF0000"/>
                </a:solidFill>
              </a:rPr>
              <a:t>3 </a:t>
            </a:r>
            <a:r>
              <a:rPr lang="en-US" b="1" dirty="0" smtClean="0">
                <a:solidFill>
                  <a:srgbClr val="FF0000"/>
                </a:solidFill>
              </a:rPr>
              <a:t>read operations</a:t>
            </a:r>
            <a:r>
              <a:rPr lang="en-US" dirty="0" smtClean="0"/>
              <a:t> </a:t>
            </a:r>
          </a:p>
          <a:p>
            <a:pPr marL="742950" lvl="1" indent="-285750">
              <a:buFont typeface="Arial" pitchFamily="34" charset="0"/>
              <a:buChar char="•"/>
            </a:pPr>
            <a:r>
              <a:rPr lang="en-US" dirty="0" smtClean="0"/>
              <a:t>However, there are only </a:t>
            </a:r>
            <a:r>
              <a:rPr lang="en-US" b="1" dirty="0" smtClean="0">
                <a:solidFill>
                  <a:srgbClr val="FF0000"/>
                </a:solidFill>
              </a:rPr>
              <a:t>3N</a:t>
            </a:r>
            <a:r>
              <a:rPr lang="en-US" b="1" baseline="30000" dirty="0" smtClean="0">
                <a:solidFill>
                  <a:srgbClr val="FF0000"/>
                </a:solidFill>
              </a:rPr>
              <a:t>2</a:t>
            </a:r>
            <a:r>
              <a:rPr lang="en-US" b="1" dirty="0">
                <a:solidFill>
                  <a:srgbClr val="FF0000"/>
                </a:solidFill>
              </a:rPr>
              <a:t> </a:t>
            </a:r>
            <a:r>
              <a:rPr lang="en-US" b="1" dirty="0" smtClean="0">
                <a:solidFill>
                  <a:srgbClr val="FF0000"/>
                </a:solidFill>
              </a:rPr>
              <a:t>data elements</a:t>
            </a:r>
            <a:r>
              <a:rPr lang="en-US" dirty="0" smtClean="0"/>
              <a:t> in total</a:t>
            </a:r>
          </a:p>
          <a:p>
            <a:pPr marL="742950" lvl="1" indent="-285750">
              <a:buFont typeface="Arial" pitchFamily="34" charset="0"/>
              <a:buChar char="•"/>
            </a:pPr>
            <a:r>
              <a:rPr lang="en-US" dirty="0" smtClean="0"/>
              <a:t>Each element is roughly </a:t>
            </a:r>
            <a:r>
              <a:rPr lang="en-US" b="1" dirty="0" smtClean="0">
                <a:solidFill>
                  <a:srgbClr val="FF0000"/>
                </a:solidFill>
              </a:rPr>
              <a:t>reused</a:t>
            </a:r>
            <a:r>
              <a:rPr lang="en-US" dirty="0" smtClean="0"/>
              <a:t> N times</a:t>
            </a:r>
          </a:p>
          <a:p>
            <a:pPr marL="742950" lvl="1" indent="-285750">
              <a:buFont typeface="Arial" pitchFamily="34" charset="0"/>
              <a:buChar char="•"/>
            </a:pPr>
            <a:r>
              <a:rPr lang="en-US" dirty="0" smtClean="0"/>
              <a:t>Possibilities for additional </a:t>
            </a:r>
            <a:r>
              <a:rPr lang="en-US" b="1" i="1" dirty="0" smtClean="0">
                <a:solidFill>
                  <a:srgbClr val="002060"/>
                </a:solidFill>
              </a:rPr>
              <a:t>temporal locality </a:t>
            </a:r>
            <a:r>
              <a:rPr lang="en-US" dirty="0" smtClean="0"/>
              <a:t>optimizations in cache</a:t>
            </a:r>
          </a:p>
          <a:p>
            <a:r>
              <a:rPr lang="en-US" dirty="0" smtClean="0"/>
              <a:t>We would have perfect temporal locality if all three matrices would fit in cache</a:t>
            </a:r>
          </a:p>
          <a:p>
            <a:pPr marL="742950" lvl="1" indent="-285750">
              <a:buFont typeface="Arial" pitchFamily="34" charset="0"/>
              <a:buChar char="•"/>
            </a:pPr>
            <a:r>
              <a:rPr lang="en-US" dirty="0" smtClean="0"/>
              <a:t>Usually, matrices are too big</a:t>
            </a:r>
          </a:p>
          <a:p>
            <a:pPr marL="742950" lvl="1" indent="-285750">
              <a:buFont typeface="Arial" pitchFamily="34" charset="0"/>
              <a:buChar char="•"/>
            </a:pPr>
            <a:r>
              <a:rPr lang="en-US" dirty="0" smtClean="0"/>
              <a:t>However, we can break the complete matrix-matrix product in a sequence</a:t>
            </a:r>
            <a:r>
              <a:rPr lang="en-US" dirty="0"/>
              <a:t> </a:t>
            </a:r>
            <a:r>
              <a:rPr lang="en-US" dirty="0" smtClean="0"/>
              <a:t>of smaller b x b matrix-matrix products that fit in the cache (blocking strategy)</a:t>
            </a:r>
          </a:p>
        </p:txBody>
      </p:sp>
      <mc:AlternateContent xmlns:mc="http://schemas.openxmlformats.org/markup-compatibility/2006" xmlns:a14="http://schemas.microsoft.com/office/drawing/2010/main">
        <mc:Choice Requires="a14">
          <p:sp>
            <p:nvSpPr>
              <p:cNvPr id="34" name="TextBox 33"/>
              <p:cNvSpPr txBox="1"/>
              <p:nvPr/>
            </p:nvSpPr>
            <p:spPr>
              <a:xfrm>
                <a:off x="1127573" y="5924744"/>
                <a:ext cx="5708679" cy="8838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a:rPr>
                        <m:t>𝐛𝐥𝐨𝐜𝐤𝐂</m:t>
                      </m:r>
                      <m:d>
                        <m:dPr>
                          <m:ctrlPr>
                            <a:rPr lang="en-US" b="0" i="1" smtClean="0">
                              <a:latin typeface="Cambria Math"/>
                            </a:rPr>
                          </m:ctrlPr>
                        </m:dPr>
                        <m:e>
                          <m:r>
                            <m:rPr>
                              <m:sty m:val="p"/>
                            </m:rPr>
                            <a:rPr lang="en-US" b="0" i="0" smtClean="0">
                              <a:latin typeface="Cambria Math"/>
                            </a:rPr>
                            <m:t>bi</m:t>
                          </m:r>
                          <m:r>
                            <a:rPr lang="en-US" b="0" i="0" smtClean="0">
                              <a:latin typeface="Cambria Math"/>
                            </a:rPr>
                            <m:t>,</m:t>
                          </m:r>
                          <m:r>
                            <m:rPr>
                              <m:sty m:val="p"/>
                            </m:rPr>
                            <a:rPr lang="en-US" b="0" i="0" smtClean="0">
                              <a:latin typeface="Cambria Math"/>
                            </a:rPr>
                            <m:t>bj</m:t>
                          </m:r>
                        </m:e>
                      </m:d>
                      <m:r>
                        <a:rPr lang="en-US" b="0" i="0" smtClean="0">
                          <a:latin typeface="Cambria Math"/>
                        </a:rPr>
                        <m:t>=</m:t>
                      </m:r>
                      <m:nary>
                        <m:naryPr>
                          <m:chr m:val="∑"/>
                          <m:ctrlPr>
                            <a:rPr lang="en-US" i="1" smtClean="0">
                              <a:latin typeface="Cambria Math"/>
                            </a:rPr>
                          </m:ctrlPr>
                        </m:naryPr>
                        <m:sub>
                          <m:r>
                            <m:rPr>
                              <m:sty m:val="p"/>
                            </m:rPr>
                            <a:rPr lang="en-US" b="0" i="0" smtClean="0">
                              <a:latin typeface="Cambria Math"/>
                            </a:rPr>
                            <m:t>bk</m:t>
                          </m:r>
                          <m:r>
                            <a:rPr lang="en-US" b="0" i="0" smtClean="0">
                              <a:latin typeface="Cambria Math"/>
                            </a:rPr>
                            <m:t>=1</m:t>
                          </m:r>
                        </m:sub>
                        <m:sup>
                          <m:r>
                            <m:rPr>
                              <m:sty m:val="p"/>
                            </m:rPr>
                            <a:rPr lang="en-US" b="0" i="0" smtClean="0">
                              <a:latin typeface="Cambria Math"/>
                            </a:rPr>
                            <m:t>nbp</m:t>
                          </m:r>
                        </m:sup>
                        <m:e>
                          <m:r>
                            <a:rPr lang="en-US" b="1" i="0" smtClean="0">
                              <a:latin typeface="Cambria Math"/>
                            </a:rPr>
                            <m:t>𝐛𝐥𝐨𝐜𝐤𝐀</m:t>
                          </m:r>
                          <m:d>
                            <m:dPr>
                              <m:ctrlPr>
                                <a:rPr lang="en-US" b="0" i="1" smtClean="0">
                                  <a:latin typeface="Cambria Math"/>
                                </a:rPr>
                              </m:ctrlPr>
                            </m:dPr>
                            <m:e>
                              <m:r>
                                <m:rPr>
                                  <m:sty m:val="p"/>
                                </m:rPr>
                                <a:rPr lang="en-US" b="0" i="0" smtClean="0">
                                  <a:latin typeface="Cambria Math"/>
                                </a:rPr>
                                <m:t>bi</m:t>
                              </m:r>
                              <m:r>
                                <a:rPr lang="en-US" b="0" i="0" smtClean="0">
                                  <a:latin typeface="Cambria Math"/>
                                </a:rPr>
                                <m:t>, </m:t>
                              </m:r>
                              <m:r>
                                <m:rPr>
                                  <m:sty m:val="p"/>
                                </m:rPr>
                                <a:rPr lang="en-US" b="0" i="0" smtClean="0">
                                  <a:latin typeface="Cambria Math"/>
                                </a:rPr>
                                <m:t>bk</m:t>
                              </m:r>
                            </m:e>
                          </m:d>
                          <m:r>
                            <a:rPr lang="en-US" b="0" i="0" smtClean="0">
                              <a:latin typeface="Cambria Math"/>
                            </a:rPr>
                            <m:t>∗</m:t>
                          </m:r>
                          <m:r>
                            <a:rPr lang="en-US" b="1" i="0" smtClean="0">
                              <a:latin typeface="Cambria Math"/>
                            </a:rPr>
                            <m:t>𝐛𝐥𝐨𝐜𝐤𝐁</m:t>
                          </m:r>
                          <m:r>
                            <a:rPr lang="en-US" b="0" i="0" smtClean="0">
                              <a:latin typeface="Cambria Math"/>
                            </a:rPr>
                            <m:t>(</m:t>
                          </m:r>
                          <m:r>
                            <m:rPr>
                              <m:sty m:val="p"/>
                            </m:rPr>
                            <a:rPr lang="en-US" b="0" i="0" smtClean="0">
                              <a:latin typeface="Cambria Math"/>
                            </a:rPr>
                            <m:t>bk</m:t>
                          </m:r>
                          <m:r>
                            <a:rPr lang="en-US" b="0" i="0" smtClean="0">
                              <a:latin typeface="Cambria Math"/>
                            </a:rPr>
                            <m:t>, </m:t>
                          </m:r>
                          <m:r>
                            <m:rPr>
                              <m:sty m:val="p"/>
                            </m:rPr>
                            <a:rPr lang="en-US" b="0" i="0" smtClean="0">
                              <a:latin typeface="Cambria Math"/>
                            </a:rPr>
                            <m:t>bj</m:t>
                          </m:r>
                          <m:r>
                            <a:rPr lang="en-US" b="0" i="0" smtClean="0">
                              <a:latin typeface="Cambria Math"/>
                            </a:rPr>
                            <m:t>)</m:t>
                          </m:r>
                        </m:e>
                      </m:nary>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1127573" y="5924744"/>
                <a:ext cx="5708679" cy="883896"/>
              </a:xfrm>
              <a:prstGeom prst="rect">
                <a:avLst/>
              </a:prstGeom>
              <a:blipFill rotWithShape="1">
                <a:blip r:embed="rId3"/>
                <a:stretch>
                  <a:fillRect/>
                </a:stretch>
              </a:blipFill>
            </p:spPr>
            <p:txBody>
              <a:bodyPr/>
              <a:lstStyle/>
              <a:p>
                <a:r>
                  <a:rPr lang="en-US">
                    <a:noFill/>
                  </a:rPr>
                  <a:t> </a:t>
                </a:r>
              </a:p>
            </p:txBody>
          </p:sp>
        </mc:Fallback>
      </mc:AlternateContent>
      <p:cxnSp>
        <p:nvCxnSpPr>
          <p:cNvPr id="35" name="Straight Arrow Connector 34"/>
          <p:cNvCxnSpPr/>
          <p:nvPr/>
        </p:nvCxnSpPr>
        <p:spPr>
          <a:xfrm>
            <a:off x="1827618" y="4243603"/>
            <a:ext cx="665162" cy="142760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994985" y="3583493"/>
            <a:ext cx="0" cy="184716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2066834" y="2520138"/>
            <a:ext cx="0" cy="184716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6200000">
            <a:off x="465580" y="4335298"/>
            <a:ext cx="612668" cy="369332"/>
          </a:xfrm>
          <a:prstGeom prst="rect">
            <a:avLst/>
          </a:prstGeom>
          <a:noFill/>
        </p:spPr>
        <p:txBody>
          <a:bodyPr wrap="none" rtlCol="0">
            <a:spAutoFit/>
          </a:bodyPr>
          <a:lstStyle/>
          <a:p>
            <a:r>
              <a:rPr lang="en-US" dirty="0" err="1" smtClean="0"/>
              <a:t>nbm</a:t>
            </a:r>
            <a:endParaRPr lang="en-US" dirty="0"/>
          </a:p>
        </p:txBody>
      </p:sp>
      <p:sp>
        <p:nvSpPr>
          <p:cNvPr id="40" name="TextBox 39"/>
          <p:cNvSpPr txBox="1"/>
          <p:nvPr/>
        </p:nvSpPr>
        <p:spPr>
          <a:xfrm>
            <a:off x="1827414" y="3098073"/>
            <a:ext cx="550151" cy="369332"/>
          </a:xfrm>
          <a:prstGeom prst="rect">
            <a:avLst/>
          </a:prstGeom>
          <a:noFill/>
        </p:spPr>
        <p:txBody>
          <a:bodyPr wrap="none" rtlCol="0">
            <a:spAutoFit/>
          </a:bodyPr>
          <a:lstStyle/>
          <a:p>
            <a:r>
              <a:rPr lang="en-US" dirty="0" err="1" smtClean="0"/>
              <a:t>nbn</a:t>
            </a:r>
            <a:endParaRPr lang="en-US" dirty="0"/>
          </a:p>
        </p:txBody>
      </p:sp>
      <p:cxnSp>
        <p:nvCxnSpPr>
          <p:cNvPr id="41" name="Straight Arrow Connector 40"/>
          <p:cNvCxnSpPr/>
          <p:nvPr/>
        </p:nvCxnSpPr>
        <p:spPr>
          <a:xfrm rot="5400000">
            <a:off x="4652000" y="2520138"/>
            <a:ext cx="0" cy="184716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412580" y="3098073"/>
            <a:ext cx="550151" cy="369332"/>
          </a:xfrm>
          <a:prstGeom prst="rect">
            <a:avLst/>
          </a:prstGeom>
          <a:noFill/>
        </p:spPr>
        <p:txBody>
          <a:bodyPr wrap="none" rtlCol="0">
            <a:spAutoFit/>
          </a:bodyPr>
          <a:lstStyle/>
          <a:p>
            <a:r>
              <a:rPr lang="en-US" dirty="0" err="1" smtClean="0"/>
              <a:t>nbp</a:t>
            </a:r>
            <a:endParaRPr lang="en-US" dirty="0"/>
          </a:p>
        </p:txBody>
      </p:sp>
      <p:sp>
        <p:nvSpPr>
          <p:cNvPr id="43" name="TextBox 42"/>
          <p:cNvSpPr txBox="1"/>
          <p:nvPr/>
        </p:nvSpPr>
        <p:spPr>
          <a:xfrm>
            <a:off x="2492780" y="5517588"/>
            <a:ext cx="2563138" cy="369332"/>
          </a:xfrm>
          <a:prstGeom prst="rect">
            <a:avLst/>
          </a:prstGeom>
          <a:noFill/>
        </p:spPr>
        <p:txBody>
          <a:bodyPr wrap="none" rtlCol="0">
            <a:spAutoFit/>
          </a:bodyPr>
          <a:lstStyle/>
          <a:p>
            <a:r>
              <a:rPr lang="en-US" b="1" dirty="0" err="1" smtClean="0"/>
              <a:t>blockC</a:t>
            </a:r>
            <a:r>
              <a:rPr lang="en-US" dirty="0" smtClean="0"/>
              <a:t>(bi, </a:t>
            </a:r>
            <a:r>
              <a:rPr lang="en-US" dirty="0" err="1" smtClean="0"/>
              <a:t>bj</a:t>
            </a:r>
            <a:r>
              <a:rPr lang="en-US" dirty="0" smtClean="0"/>
              <a:t>) of size b x b</a:t>
            </a:r>
            <a:endParaRPr lang="en-US" dirty="0"/>
          </a:p>
        </p:txBody>
      </p:sp>
      <mc:AlternateContent xmlns:mc="http://schemas.openxmlformats.org/markup-compatibility/2006" xmlns:a14="http://schemas.microsoft.com/office/drawing/2010/main">
        <mc:Choice Requires="a14">
          <p:sp>
            <p:nvSpPr>
              <p:cNvPr id="44" name="Rectangle 43"/>
              <p:cNvSpPr/>
              <p:nvPr/>
            </p:nvSpPr>
            <p:spPr>
              <a:xfrm>
                <a:off x="6876300" y="6047094"/>
                <a:ext cx="1811714"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latin typeface="Cambria Math"/>
                          <a:ea typeface="Cambria Math"/>
                        </a:rPr>
                        <m:t>∀ </m:t>
                      </m:r>
                      <m:r>
                        <m:rPr>
                          <m:sty m:val="p"/>
                        </m:rPr>
                        <a:rPr lang="en-US" b="0" i="0" smtClean="0">
                          <a:latin typeface="Cambria Math"/>
                          <a:ea typeface="Cambria Math"/>
                        </a:rPr>
                        <m:t>b</m:t>
                      </m:r>
                      <m:r>
                        <m:rPr>
                          <m:sty m:val="p"/>
                        </m:rPr>
                        <a:rPr lang="en-US" smtClean="0">
                          <a:latin typeface="Cambria Math"/>
                          <a:ea typeface="Cambria Math"/>
                        </a:rPr>
                        <m:t>i</m:t>
                      </m:r>
                      <m:r>
                        <a:rPr lang="en-US" smtClean="0">
                          <a:latin typeface="Cambria Math"/>
                          <a:ea typeface="Cambria Math"/>
                        </a:rPr>
                        <m:t>=1…</m:t>
                      </m:r>
                      <m:r>
                        <m:rPr>
                          <m:sty m:val="p"/>
                        </m:rPr>
                        <a:rPr lang="en-US" b="0" i="0" smtClean="0">
                          <a:latin typeface="Cambria Math"/>
                          <a:ea typeface="Cambria Math"/>
                        </a:rPr>
                        <m:t>nb</m:t>
                      </m:r>
                      <m:r>
                        <m:rPr>
                          <m:sty m:val="p"/>
                        </m:rPr>
                        <a:rPr lang="en-US" smtClean="0">
                          <a:latin typeface="Cambria Math"/>
                          <a:ea typeface="Cambria Math"/>
                        </a:rPr>
                        <m:t>m</m:t>
                      </m:r>
                    </m:oMath>
                  </m:oMathPara>
                </a14:m>
                <a:endParaRPr lang="en-US" dirty="0" smtClean="0"/>
              </a:p>
              <a:p>
                <a:r>
                  <a:rPr lang="en-US" dirty="0" smtClean="0">
                    <a:ea typeface="Cambria Math"/>
                  </a:rPr>
                  <a:t>  </a:t>
                </a:r>
                <a14:m>
                  <m:oMath xmlns:m="http://schemas.openxmlformats.org/officeDocument/2006/math">
                    <m:r>
                      <a:rPr lang="en-US">
                        <a:latin typeface="Cambria Math"/>
                        <a:ea typeface="Cambria Math"/>
                      </a:rPr>
                      <m:t>∀ </m:t>
                    </m:r>
                    <m:r>
                      <m:rPr>
                        <m:sty m:val="p"/>
                      </m:rPr>
                      <a:rPr lang="en-US" b="0" i="0" smtClean="0">
                        <a:latin typeface="Cambria Math"/>
                        <a:ea typeface="Cambria Math"/>
                      </a:rPr>
                      <m:t>bj</m:t>
                    </m:r>
                    <m:r>
                      <a:rPr lang="en-US">
                        <a:latin typeface="Cambria Math"/>
                        <a:ea typeface="Cambria Math"/>
                      </a:rPr>
                      <m:t>=1…</m:t>
                    </m:r>
                  </m:oMath>
                </a14:m>
                <a:r>
                  <a:rPr lang="en-US" dirty="0" smtClean="0"/>
                  <a:t>nbn</a:t>
                </a:r>
                <a:endParaRPr lang="en-US" dirty="0"/>
              </a:p>
            </p:txBody>
          </p:sp>
        </mc:Choice>
        <mc:Fallback xmlns="">
          <p:sp>
            <p:nvSpPr>
              <p:cNvPr id="44" name="Rectangle 43"/>
              <p:cNvSpPr>
                <a:spLocks noRot="1" noChangeAspect="1" noMove="1" noResize="1" noEditPoints="1" noAdjustHandles="1" noChangeArrowheads="1" noChangeShapeType="1" noTextEdit="1"/>
              </p:cNvSpPr>
              <p:nvPr/>
            </p:nvSpPr>
            <p:spPr>
              <a:xfrm>
                <a:off x="6876300" y="6047094"/>
                <a:ext cx="1811714" cy="646331"/>
              </a:xfrm>
              <a:prstGeom prst="rect">
                <a:avLst/>
              </a:prstGeom>
              <a:blipFill rotWithShape="1">
                <a:blip r:embed="rId4"/>
                <a:stretch>
                  <a:fillRect b="-14151"/>
                </a:stretch>
              </a:blipFill>
            </p:spPr>
            <p:txBody>
              <a:bodyPr/>
              <a:lstStyle/>
              <a:p>
                <a:r>
                  <a:rPr lang="en-US">
                    <a:noFill/>
                  </a:rPr>
                  <a:t> </a:t>
                </a:r>
              </a:p>
            </p:txBody>
          </p:sp>
        </mc:Fallback>
      </mc:AlternateContent>
    </p:spTree>
    <p:extLst>
      <p:ext uri="{BB962C8B-B14F-4D97-AF65-F5344CB8AC3E}">
        <p14:creationId xmlns:p14="http://schemas.microsoft.com/office/powerpoint/2010/main" val="307880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2" grpId="0" animBg="1"/>
      <p:bldP spid="13" grpId="0" animBg="1"/>
      <p:bldP spid="3" grpId="0" animBg="1"/>
      <p:bldP spid="4" grpId="0"/>
      <p:bldP spid="5" grpId="0" animBg="1"/>
      <p:bldP spid="6" grpId="0"/>
      <p:bldP spid="7" grpId="0" animBg="1"/>
      <p:bldP spid="34" grpId="0"/>
      <p:bldP spid="39" grpId="0"/>
      <p:bldP spid="40" grpId="0"/>
      <p:bldP spid="42" grpId="0"/>
      <p:bldP spid="43" grpId="0"/>
      <p:bldP spid="4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Blocked matrix-matrix product</a:t>
            </a:r>
            <a:endParaRPr lang="en-US" dirty="0"/>
          </a:p>
        </p:txBody>
      </p:sp>
      <p:grpSp>
        <p:nvGrpSpPr>
          <p:cNvPr id="3" name="Group 2"/>
          <p:cNvGrpSpPr/>
          <p:nvPr/>
        </p:nvGrpSpPr>
        <p:grpSpPr>
          <a:xfrm>
            <a:off x="155425" y="1062608"/>
            <a:ext cx="8569781" cy="2528760"/>
            <a:chOff x="4945119" y="1245885"/>
            <a:chExt cx="3921645" cy="2528760"/>
          </a:xfrm>
        </p:grpSpPr>
        <p:sp>
          <p:nvSpPr>
            <p:cNvPr id="4" name="TextBox 3"/>
            <p:cNvSpPr txBox="1"/>
            <p:nvPr/>
          </p:nvSpPr>
          <p:spPr>
            <a:xfrm>
              <a:off x="4945119" y="1712542"/>
              <a:ext cx="3921645" cy="2062103"/>
            </a:xfrm>
            <a:prstGeom prst="rect">
              <a:avLst/>
            </a:prstGeom>
            <a:solidFill>
              <a:schemeClr val="bg1">
                <a:lumMod val="85000"/>
              </a:schemeClr>
            </a:solidFill>
            <a:ln w="19050">
              <a:solidFill>
                <a:schemeClr val="tx1"/>
              </a:solidFill>
            </a:ln>
          </p:spPr>
          <p:txBody>
            <a:bodyPr wrap="square" rtlCol="0">
              <a:spAutoFit/>
            </a:bodyPr>
            <a:lstStyle/>
            <a:p>
              <a:r>
                <a:rPr lang="en-US" sz="1600" dirty="0" smtClean="0">
                  <a:latin typeface="Courier New" pitchFamily="49" charset="0"/>
                  <a:cs typeface="Courier New" pitchFamily="49" charset="0"/>
                </a:rPr>
                <a:t>// set C to zero</a:t>
              </a:r>
            </a:p>
            <a:p>
              <a:r>
                <a:rPr lang="en-US" sz="1600" b="1" dirty="0" smtClean="0">
                  <a:latin typeface="Courier New" pitchFamily="49" charset="0"/>
                  <a:cs typeface="Courier New" pitchFamily="49" charset="0"/>
                </a:rPr>
                <a:t>for </a:t>
              </a:r>
              <a:r>
                <a:rPr lang="en-US" sz="1600" dirty="0" smtClean="0">
                  <a:latin typeface="Courier New" pitchFamily="49" charset="0"/>
                  <a:cs typeface="Courier New" pitchFamily="49" charset="0"/>
                </a:rPr>
                <a:t>bi=1,nbm</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a:latin typeface="Courier New" pitchFamily="49" charset="0"/>
                  <a:cs typeface="Courier New" pitchFamily="49" charset="0"/>
                </a:rPr>
                <a:t>for</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bk</a:t>
              </a:r>
              <a:r>
                <a:rPr lang="en-US" sz="1600" dirty="0" smtClean="0">
                  <a:latin typeface="Courier New" pitchFamily="49" charset="0"/>
                  <a:cs typeface="Courier New" pitchFamily="49" charset="0"/>
                </a:rPr>
                <a:t>=1,nbp</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for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bj</a:t>
              </a:r>
              <a:r>
                <a:rPr lang="en-US" sz="1600" dirty="0" smtClean="0">
                  <a:latin typeface="Courier New" pitchFamily="49" charset="0"/>
                  <a:cs typeface="Courier New" pitchFamily="49" charset="0"/>
                </a:rPr>
                <a:t>=1,nbn</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blockC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bi,bj</a:t>
              </a:r>
              <a:r>
                <a:rPr lang="en-US" sz="1600"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blockC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bi,bj</a:t>
              </a:r>
              <a:r>
                <a:rPr lang="en-US" sz="1600"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blockA</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bi,bk</a:t>
              </a:r>
              <a:r>
                <a:rPr lang="en-US" sz="1600"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blockB</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bk,bj</a:t>
              </a:r>
              <a:r>
                <a:rPr lang="en-US" sz="1600" dirty="0" smtClean="0">
                  <a:latin typeface="Courier New" pitchFamily="49" charset="0"/>
                  <a:cs typeface="Courier New" pitchFamily="49" charset="0"/>
                </a:rPr>
                <a:t>)    </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a:p>
              <a:r>
                <a:rPr lang="en-US" sz="1600" b="1" dirty="0" err="1" smtClean="0">
                  <a:latin typeface="Courier New" pitchFamily="49" charset="0"/>
                  <a:cs typeface="Courier New" pitchFamily="49" charset="0"/>
                </a:rPr>
                <a:t>endfor</a:t>
              </a:r>
              <a:endParaRPr lang="en-US" sz="1600" b="1" dirty="0" smtClean="0">
                <a:latin typeface="Courier New" pitchFamily="49" charset="0"/>
                <a:cs typeface="Courier New" pitchFamily="49" charset="0"/>
              </a:endParaRPr>
            </a:p>
          </p:txBody>
        </p:sp>
        <p:sp>
          <p:nvSpPr>
            <p:cNvPr id="5" name="TextBox 4"/>
            <p:cNvSpPr txBox="1"/>
            <p:nvPr/>
          </p:nvSpPr>
          <p:spPr>
            <a:xfrm>
              <a:off x="5894148" y="1245885"/>
              <a:ext cx="1880487" cy="369332"/>
            </a:xfrm>
            <a:prstGeom prst="rect">
              <a:avLst/>
            </a:prstGeom>
            <a:noFill/>
          </p:spPr>
          <p:txBody>
            <a:bodyPr wrap="square" rtlCol="0">
              <a:spAutoFit/>
            </a:bodyPr>
            <a:lstStyle/>
            <a:p>
              <a:r>
                <a:rPr lang="en-US" b="1" dirty="0" smtClean="0">
                  <a:solidFill>
                    <a:srgbClr val="002060"/>
                  </a:solidFill>
                </a:rPr>
                <a:t>fourth try: algorithm D (outer loops only)</a:t>
              </a:r>
              <a:endParaRPr lang="en-US" b="1" dirty="0">
                <a:solidFill>
                  <a:srgbClr val="002060"/>
                </a:solidFill>
              </a:endParaRPr>
            </a:p>
          </p:txBody>
        </p:sp>
      </p:grpSp>
      <p:sp>
        <p:nvSpPr>
          <p:cNvPr id="6" name="Right Brace 5"/>
          <p:cNvSpPr/>
          <p:nvPr/>
        </p:nvSpPr>
        <p:spPr>
          <a:xfrm rot="5400000">
            <a:off x="6662339" y="1347913"/>
            <a:ext cx="274301" cy="3302830"/>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a:off x="6799489" y="3231941"/>
            <a:ext cx="0" cy="71885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810" y="3942983"/>
            <a:ext cx="4564968" cy="369332"/>
          </a:xfrm>
          <a:prstGeom prst="rect">
            <a:avLst/>
          </a:prstGeom>
          <a:noFill/>
        </p:spPr>
        <p:txBody>
          <a:bodyPr wrap="none" rtlCol="0">
            <a:spAutoFit/>
          </a:bodyPr>
          <a:lstStyle/>
          <a:p>
            <a:r>
              <a:rPr lang="en-US" dirty="0" smtClean="0"/>
              <a:t>b x b matrix-matrix product (three more loops)</a:t>
            </a:r>
            <a:endParaRPr lang="en-US" dirty="0"/>
          </a:p>
        </p:txBody>
      </p:sp>
      <p:sp>
        <p:nvSpPr>
          <p:cNvPr id="11" name="TextBox 10"/>
          <p:cNvSpPr txBox="1"/>
          <p:nvPr/>
        </p:nvSpPr>
        <p:spPr>
          <a:xfrm>
            <a:off x="585343" y="4740519"/>
            <a:ext cx="8050123" cy="1446550"/>
          </a:xfrm>
          <a:prstGeom prst="rect">
            <a:avLst/>
          </a:prstGeom>
          <a:noFill/>
        </p:spPr>
        <p:txBody>
          <a:bodyPr wrap="square" rtlCol="0">
            <a:spAutoFit/>
          </a:bodyPr>
          <a:lstStyle/>
          <a:p>
            <a:r>
              <a:rPr lang="en-US" sz="2200" dirty="0" smtClean="0"/>
              <a:t>In the b x b matrix-matrix product:</a:t>
            </a:r>
          </a:p>
          <a:p>
            <a:pPr marL="742950" lvl="1" indent="-285750">
              <a:buFont typeface="Arial" pitchFamily="34" charset="0"/>
              <a:buChar char="•"/>
            </a:pPr>
            <a:r>
              <a:rPr lang="en-US" sz="2200" dirty="0" smtClean="0"/>
              <a:t>2b</a:t>
            </a:r>
            <a:r>
              <a:rPr lang="en-US" sz="2200" baseline="30000" dirty="0" smtClean="0"/>
              <a:t>3</a:t>
            </a:r>
            <a:r>
              <a:rPr lang="en-US" sz="2200" dirty="0" smtClean="0"/>
              <a:t> FLOPS and 3b</a:t>
            </a:r>
            <a:r>
              <a:rPr lang="en-US" sz="2200" baseline="30000" dirty="0" smtClean="0"/>
              <a:t>3</a:t>
            </a:r>
            <a:r>
              <a:rPr lang="en-US" sz="2200" dirty="0"/>
              <a:t> </a:t>
            </a:r>
            <a:r>
              <a:rPr lang="en-US" sz="2200" dirty="0" smtClean="0"/>
              <a:t>element accesses</a:t>
            </a:r>
          </a:p>
          <a:p>
            <a:pPr marL="742950" lvl="1" indent="-285750">
              <a:buFont typeface="Arial" pitchFamily="34" charset="0"/>
              <a:buChar char="•"/>
            </a:pPr>
            <a:r>
              <a:rPr lang="en-US" sz="2200" dirty="0" smtClean="0"/>
              <a:t>Only 3b</a:t>
            </a:r>
            <a:r>
              <a:rPr lang="en-US" sz="2200" baseline="30000" dirty="0" smtClean="0"/>
              <a:t>2 </a:t>
            </a:r>
            <a:r>
              <a:rPr lang="en-US" sz="2200" dirty="0" smtClean="0"/>
              <a:t>data elements in total</a:t>
            </a:r>
            <a:endParaRPr lang="en-US" sz="2200" baseline="30000" dirty="0" smtClean="0"/>
          </a:p>
          <a:p>
            <a:pPr marL="742950" lvl="1" indent="-285750">
              <a:buFont typeface="Arial" pitchFamily="34" charset="0"/>
              <a:buChar char="•"/>
            </a:pPr>
            <a:r>
              <a:rPr lang="en-US" sz="2200" b="1" dirty="0" smtClean="0">
                <a:solidFill>
                  <a:srgbClr val="FF0000"/>
                </a:solidFill>
              </a:rPr>
              <a:t>Reuse of memory of roughly a factor b !</a:t>
            </a:r>
          </a:p>
        </p:txBody>
      </p:sp>
    </p:spTree>
    <p:extLst>
      <p:ext uri="{BB962C8B-B14F-4D97-AF65-F5344CB8AC3E}">
        <p14:creationId xmlns:p14="http://schemas.microsoft.com/office/powerpoint/2010/main" val="405479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outline</a:t>
            </a:r>
            <a:endParaRPr lang="en-US" dirty="0"/>
          </a:p>
        </p:txBody>
      </p:sp>
      <p:sp>
        <p:nvSpPr>
          <p:cNvPr id="3" name="Content Placeholder 2"/>
          <p:cNvSpPr>
            <a:spLocks noGrp="1"/>
          </p:cNvSpPr>
          <p:nvPr>
            <p:ph idx="1"/>
          </p:nvPr>
        </p:nvSpPr>
        <p:spPr>
          <a:xfrm>
            <a:off x="457200" y="1278319"/>
            <a:ext cx="8229600" cy="5261485"/>
          </a:xfrm>
        </p:spPr>
        <p:txBody>
          <a:bodyPr>
            <a:normAutofit/>
          </a:bodyPr>
          <a:lstStyle/>
          <a:p>
            <a:r>
              <a:rPr lang="en-US" sz="2200" dirty="0" smtClean="0">
                <a:solidFill>
                  <a:schemeClr val="bg1">
                    <a:lumMod val="75000"/>
                  </a:schemeClr>
                </a:solidFill>
              </a:rPr>
              <a:t>Classical von Neumann architecture</a:t>
            </a:r>
          </a:p>
          <a:p>
            <a:r>
              <a:rPr lang="en-US" sz="2200" dirty="0" smtClean="0">
                <a:solidFill>
                  <a:schemeClr val="bg1">
                    <a:lumMod val="75000"/>
                  </a:schemeClr>
                </a:solidFill>
              </a:rPr>
              <a:t>Modifications to von Neumann	</a:t>
            </a:r>
          </a:p>
          <a:p>
            <a:pPr lvl="1"/>
            <a:r>
              <a:rPr lang="en-US" dirty="0" smtClean="0">
                <a:solidFill>
                  <a:schemeClr val="bg1">
                    <a:lumMod val="75000"/>
                  </a:schemeClr>
                </a:solidFill>
              </a:rPr>
              <a:t>Caching</a:t>
            </a:r>
          </a:p>
          <a:p>
            <a:pPr lvl="1"/>
            <a:r>
              <a:rPr lang="en-US" dirty="0" smtClean="0">
                <a:solidFill>
                  <a:schemeClr val="bg1">
                    <a:lumMod val="75000"/>
                  </a:schemeClr>
                </a:solidFill>
              </a:rPr>
              <a:t>Parallelism in a single CPU core</a:t>
            </a:r>
          </a:p>
          <a:p>
            <a:pPr lvl="2"/>
            <a:r>
              <a:rPr lang="en-US" dirty="0" smtClean="0">
                <a:solidFill>
                  <a:schemeClr val="bg1">
                    <a:lumMod val="75000"/>
                  </a:schemeClr>
                </a:solidFill>
              </a:rPr>
              <a:t>Bit level parallelism</a:t>
            </a:r>
          </a:p>
          <a:p>
            <a:pPr lvl="2"/>
            <a:r>
              <a:rPr lang="en-US" dirty="0" smtClean="0">
                <a:solidFill>
                  <a:schemeClr val="bg1">
                    <a:lumMod val="75000"/>
                  </a:schemeClr>
                </a:solidFill>
              </a:rPr>
              <a:t>Instruction level parallelism</a:t>
            </a:r>
          </a:p>
          <a:p>
            <a:pPr lvl="3"/>
            <a:r>
              <a:rPr lang="en-US" dirty="0" smtClean="0">
                <a:solidFill>
                  <a:schemeClr val="bg1">
                    <a:lumMod val="75000"/>
                  </a:schemeClr>
                </a:solidFill>
              </a:rPr>
              <a:t>pipelining</a:t>
            </a:r>
          </a:p>
          <a:p>
            <a:pPr lvl="3"/>
            <a:r>
              <a:rPr lang="en-US" dirty="0" smtClean="0">
                <a:solidFill>
                  <a:schemeClr val="bg1">
                    <a:lumMod val="75000"/>
                  </a:schemeClr>
                </a:solidFill>
              </a:rPr>
              <a:t>superscalar architecture</a:t>
            </a:r>
          </a:p>
          <a:p>
            <a:pPr lvl="3"/>
            <a:r>
              <a:rPr lang="en-US" dirty="0" smtClean="0">
                <a:solidFill>
                  <a:schemeClr val="bg1">
                    <a:lumMod val="75000"/>
                  </a:schemeClr>
                </a:solidFill>
              </a:rPr>
              <a:t>SIMD instructions</a:t>
            </a:r>
          </a:p>
          <a:p>
            <a:r>
              <a:rPr lang="en-US" sz="2200" dirty="0" smtClean="0">
                <a:solidFill>
                  <a:schemeClr val="bg1">
                    <a:lumMod val="75000"/>
                  </a:schemeClr>
                </a:solidFill>
              </a:rPr>
              <a:t>Case study one: vector triad</a:t>
            </a:r>
          </a:p>
          <a:p>
            <a:r>
              <a:rPr lang="en-US" sz="2200" dirty="0" smtClean="0">
                <a:solidFill>
                  <a:schemeClr val="bg1">
                    <a:lumMod val="75000"/>
                  </a:schemeClr>
                </a:solidFill>
              </a:rPr>
              <a:t>Case study two: matrix-vector multiplication</a:t>
            </a:r>
          </a:p>
          <a:p>
            <a:r>
              <a:rPr lang="en-US" sz="2200" dirty="0" smtClean="0">
                <a:solidFill>
                  <a:schemeClr val="bg1">
                    <a:lumMod val="75000"/>
                  </a:schemeClr>
                </a:solidFill>
              </a:rPr>
              <a:t>Case study three: matrix-matrix multiplication</a:t>
            </a:r>
          </a:p>
          <a:p>
            <a:r>
              <a:rPr lang="en-US" sz="2200" dirty="0" smtClean="0"/>
              <a:t>High-performance libraries: BLAS and LAPACK</a:t>
            </a:r>
          </a:p>
          <a:p>
            <a:pPr lvl="1"/>
            <a:endParaRPr lang="en-US" dirty="0"/>
          </a:p>
        </p:txBody>
      </p:sp>
    </p:spTree>
    <p:extLst>
      <p:ext uri="{BB962C8B-B14F-4D97-AF65-F5344CB8AC3E}">
        <p14:creationId xmlns:p14="http://schemas.microsoft.com/office/powerpoint/2010/main" val="3782167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812415" y="2584093"/>
            <a:ext cx="7878490" cy="414773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Modern, cache-based microprocessor</a:t>
            </a:r>
            <a:endParaRPr lang="en-US" dirty="0"/>
          </a:p>
        </p:txBody>
      </p:sp>
      <p:sp>
        <p:nvSpPr>
          <p:cNvPr id="4" name="Rectangle 3"/>
          <p:cNvSpPr/>
          <p:nvPr/>
        </p:nvSpPr>
        <p:spPr>
          <a:xfrm>
            <a:off x="2344511" y="855865"/>
            <a:ext cx="4454980" cy="648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 Memory</a:t>
            </a:r>
            <a:endParaRPr lang="en-US" dirty="0"/>
          </a:p>
        </p:txBody>
      </p:sp>
      <p:sp>
        <p:nvSpPr>
          <p:cNvPr id="5" name="Rectangle 4"/>
          <p:cNvSpPr/>
          <p:nvPr/>
        </p:nvSpPr>
        <p:spPr>
          <a:xfrm>
            <a:off x="2341756" y="1931209"/>
            <a:ext cx="4457735" cy="441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Interconnect</a:t>
            </a:r>
            <a:endParaRPr lang="en-US" dirty="0"/>
          </a:p>
        </p:txBody>
      </p:sp>
      <p:sp>
        <p:nvSpPr>
          <p:cNvPr id="6" name="Up-Down Arrow 5"/>
          <p:cNvSpPr/>
          <p:nvPr/>
        </p:nvSpPr>
        <p:spPr>
          <a:xfrm rot="10800000">
            <a:off x="4437584" y="1503961"/>
            <a:ext cx="268835" cy="42245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Down Arrow 6"/>
          <p:cNvSpPr/>
          <p:nvPr/>
        </p:nvSpPr>
        <p:spPr>
          <a:xfrm rot="10800000">
            <a:off x="5820159" y="2372868"/>
            <a:ext cx="268835" cy="5952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75253" y="2968140"/>
            <a:ext cx="2688958" cy="883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t>
            </a:r>
            <a:r>
              <a:rPr lang="en-US" baseline="-25000" dirty="0" smtClean="0"/>
              <a:t>3</a:t>
            </a:r>
            <a:r>
              <a:rPr lang="en-US" dirty="0" smtClean="0"/>
              <a:t> unified cache</a:t>
            </a:r>
            <a:endParaRPr lang="en-US" dirty="0"/>
          </a:p>
        </p:txBody>
      </p:sp>
      <p:sp>
        <p:nvSpPr>
          <p:cNvPr id="9" name="Rectangle 8"/>
          <p:cNvSpPr/>
          <p:nvPr/>
        </p:nvSpPr>
        <p:spPr>
          <a:xfrm>
            <a:off x="3215617" y="2968140"/>
            <a:ext cx="1551599" cy="883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t>
            </a:r>
            <a:r>
              <a:rPr lang="en-US" baseline="-25000" dirty="0" smtClean="0"/>
              <a:t>2</a:t>
            </a:r>
            <a:r>
              <a:rPr lang="en-US" dirty="0" smtClean="0"/>
              <a:t> unified cache</a:t>
            </a:r>
            <a:endParaRPr lang="en-US" dirty="0"/>
          </a:p>
        </p:txBody>
      </p:sp>
      <p:sp>
        <p:nvSpPr>
          <p:cNvPr id="12" name="Rectangle 11"/>
          <p:cNvSpPr/>
          <p:nvPr/>
        </p:nvSpPr>
        <p:spPr>
          <a:xfrm>
            <a:off x="2114080" y="5157224"/>
            <a:ext cx="1689820"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FP registers</a:t>
            </a:r>
            <a:endParaRPr lang="en-US" dirty="0"/>
          </a:p>
        </p:txBody>
      </p:sp>
      <p:sp>
        <p:nvSpPr>
          <p:cNvPr id="13" name="Rectangle 12"/>
          <p:cNvSpPr/>
          <p:nvPr/>
        </p:nvSpPr>
        <p:spPr>
          <a:xfrm>
            <a:off x="5493719" y="5157225"/>
            <a:ext cx="1574605"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 registers</a:t>
            </a:r>
            <a:endParaRPr lang="en-US" dirty="0"/>
          </a:p>
        </p:txBody>
      </p:sp>
      <p:sp>
        <p:nvSpPr>
          <p:cNvPr id="14" name="Rectangle 13"/>
          <p:cNvSpPr/>
          <p:nvPr/>
        </p:nvSpPr>
        <p:spPr>
          <a:xfrm>
            <a:off x="2632549" y="5719083"/>
            <a:ext cx="652885" cy="6528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FP</a:t>
            </a:r>
          </a:p>
          <a:p>
            <a:pPr algn="ctr"/>
            <a:r>
              <a:rPr lang="en-US" dirty="0" smtClean="0"/>
              <a:t>op</a:t>
            </a:r>
            <a:endParaRPr lang="en-US" dirty="0"/>
          </a:p>
        </p:txBody>
      </p:sp>
      <p:sp>
        <p:nvSpPr>
          <p:cNvPr id="17" name="Rectangle 16"/>
          <p:cNvSpPr/>
          <p:nvPr/>
        </p:nvSpPr>
        <p:spPr>
          <a:xfrm>
            <a:off x="5954577" y="5722258"/>
            <a:ext cx="652885" cy="6528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a:t>
            </a:r>
          </a:p>
          <a:p>
            <a:pPr algn="ctr"/>
            <a:r>
              <a:rPr lang="en-US" dirty="0" smtClean="0"/>
              <a:t>op</a:t>
            </a:r>
            <a:endParaRPr lang="en-US" dirty="0"/>
          </a:p>
        </p:txBody>
      </p:sp>
      <p:sp>
        <p:nvSpPr>
          <p:cNvPr id="18" name="Rectangle 17"/>
          <p:cNvSpPr/>
          <p:nvPr/>
        </p:nvSpPr>
        <p:spPr>
          <a:xfrm>
            <a:off x="1587220" y="3461371"/>
            <a:ext cx="1228960" cy="691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t>
            </a:r>
            <a:r>
              <a:rPr lang="en-US" baseline="-25000" dirty="0" smtClean="0"/>
              <a:t>1 </a:t>
            </a:r>
            <a:r>
              <a:rPr lang="en-US" dirty="0" smtClean="0"/>
              <a:t>instr. </a:t>
            </a:r>
          </a:p>
          <a:p>
            <a:pPr algn="ctr"/>
            <a:r>
              <a:rPr lang="en-US" dirty="0" smtClean="0"/>
              <a:t>cache</a:t>
            </a:r>
            <a:endParaRPr lang="en-US" dirty="0"/>
          </a:p>
        </p:txBody>
      </p:sp>
      <p:sp>
        <p:nvSpPr>
          <p:cNvPr id="19" name="Rectangle 18"/>
          <p:cNvSpPr/>
          <p:nvPr/>
        </p:nvSpPr>
        <p:spPr>
          <a:xfrm>
            <a:off x="1587221" y="2660900"/>
            <a:ext cx="1228960" cy="691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t>
            </a:r>
            <a:r>
              <a:rPr lang="en-US" baseline="-25000" dirty="0" smtClean="0"/>
              <a:t>1 </a:t>
            </a:r>
            <a:r>
              <a:rPr lang="en-US" dirty="0" smtClean="0"/>
              <a:t>data </a:t>
            </a:r>
          </a:p>
          <a:p>
            <a:pPr algn="ctr"/>
            <a:r>
              <a:rPr lang="en-US" dirty="0" smtClean="0"/>
              <a:t>cache</a:t>
            </a:r>
            <a:endParaRPr lang="en-US" dirty="0"/>
          </a:p>
        </p:txBody>
      </p:sp>
      <p:sp>
        <p:nvSpPr>
          <p:cNvPr id="20" name="Rectangle 19"/>
          <p:cNvSpPr/>
          <p:nvPr/>
        </p:nvSpPr>
        <p:spPr>
          <a:xfrm>
            <a:off x="3880710" y="5722253"/>
            <a:ext cx="652885" cy="65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LD</a:t>
            </a:r>
            <a:endParaRPr lang="en-US" dirty="0"/>
          </a:p>
        </p:txBody>
      </p:sp>
      <p:sp>
        <p:nvSpPr>
          <p:cNvPr id="21" name="Rectangle 20"/>
          <p:cNvSpPr/>
          <p:nvPr/>
        </p:nvSpPr>
        <p:spPr>
          <a:xfrm>
            <a:off x="4725620" y="5722257"/>
            <a:ext cx="652885" cy="65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
            </a:r>
            <a:endParaRPr lang="en-US" dirty="0"/>
          </a:p>
        </p:txBody>
      </p:sp>
      <p:cxnSp>
        <p:nvCxnSpPr>
          <p:cNvPr id="23" name="Straight Connector 22"/>
          <p:cNvCxnSpPr>
            <a:stCxn id="8" idx="1"/>
            <a:endCxn id="9" idx="3"/>
          </p:cNvCxnSpPr>
          <p:nvPr/>
        </p:nvCxnSpPr>
        <p:spPr>
          <a:xfrm flipH="1">
            <a:off x="4767216" y="3409798"/>
            <a:ext cx="208037" cy="0"/>
          </a:xfrm>
          <a:prstGeom prst="line">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1"/>
            <a:endCxn id="19" idx="3"/>
          </p:cNvCxnSpPr>
          <p:nvPr/>
        </p:nvCxnSpPr>
        <p:spPr>
          <a:xfrm rot="10800000">
            <a:off x="2816181" y="3006546"/>
            <a:ext cx="399436" cy="403253"/>
          </a:xfrm>
          <a:prstGeom prst="bentConnector3">
            <a:avLst>
              <a:gd name="adj1" fmla="val 50000"/>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9" idx="1"/>
            <a:endCxn id="18" idx="3"/>
          </p:cNvCxnSpPr>
          <p:nvPr/>
        </p:nvCxnSpPr>
        <p:spPr>
          <a:xfrm rot="10800000" flipV="1">
            <a:off x="2816181" y="3409798"/>
            <a:ext cx="399437" cy="397218"/>
          </a:xfrm>
          <a:prstGeom prst="bentConnector3">
            <a:avLst>
              <a:gd name="adj1" fmla="val 50000"/>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9" idx="1"/>
            <a:endCxn id="21" idx="2"/>
          </p:cNvCxnSpPr>
          <p:nvPr/>
        </p:nvCxnSpPr>
        <p:spPr>
          <a:xfrm rot="10800000" flipH="1" flipV="1">
            <a:off x="1587221" y="3006544"/>
            <a:ext cx="3464842" cy="3368597"/>
          </a:xfrm>
          <a:prstGeom prst="bentConnector4">
            <a:avLst>
              <a:gd name="adj1" fmla="val -6598"/>
              <a:gd name="adj2" fmla="val 106786"/>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9" idx="1"/>
            <a:endCxn id="20" idx="2"/>
          </p:cNvCxnSpPr>
          <p:nvPr/>
        </p:nvCxnSpPr>
        <p:spPr>
          <a:xfrm rot="10800000" flipH="1" flipV="1">
            <a:off x="1587221" y="3006544"/>
            <a:ext cx="2619932" cy="3368593"/>
          </a:xfrm>
          <a:prstGeom prst="bentConnector4">
            <a:avLst>
              <a:gd name="adj1" fmla="val -8725"/>
              <a:gd name="adj2" fmla="val 106786"/>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2" idx="3"/>
            <a:endCxn id="20" idx="0"/>
          </p:cNvCxnSpPr>
          <p:nvPr/>
        </p:nvCxnSpPr>
        <p:spPr>
          <a:xfrm>
            <a:off x="3803900" y="5387654"/>
            <a:ext cx="403253" cy="334599"/>
          </a:xfrm>
          <a:prstGeom prst="bentConnector2">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20" idx="0"/>
          </p:cNvCxnSpPr>
          <p:nvPr/>
        </p:nvCxnSpPr>
        <p:spPr>
          <a:xfrm rot="10800000" flipV="1">
            <a:off x="4207153" y="5387655"/>
            <a:ext cx="1286566" cy="334598"/>
          </a:xfrm>
          <a:prstGeom prst="bentConnector2">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3" idx="1"/>
            <a:endCxn id="21" idx="0"/>
          </p:cNvCxnSpPr>
          <p:nvPr/>
        </p:nvCxnSpPr>
        <p:spPr>
          <a:xfrm rot="10800000" flipV="1">
            <a:off x="5052063" y="5387655"/>
            <a:ext cx="441656" cy="334602"/>
          </a:xfrm>
          <a:prstGeom prst="bentConnector2">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13" idx="2"/>
            <a:endCxn id="17" idx="0"/>
          </p:cNvCxnSpPr>
          <p:nvPr/>
        </p:nvCxnSpPr>
        <p:spPr>
          <a:xfrm rot="5400000">
            <a:off x="6228935" y="5670170"/>
            <a:ext cx="104173" cy="2"/>
          </a:xfrm>
          <a:prstGeom prst="bentConnector3">
            <a:avLst>
              <a:gd name="adj1" fmla="val 50000"/>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14" idx="0"/>
            <a:endCxn id="12" idx="2"/>
          </p:cNvCxnSpPr>
          <p:nvPr/>
        </p:nvCxnSpPr>
        <p:spPr>
          <a:xfrm rot="16200000" flipV="1">
            <a:off x="2908492" y="5668583"/>
            <a:ext cx="100999" cy="2"/>
          </a:xfrm>
          <a:prstGeom prst="bentConnector3">
            <a:avLst>
              <a:gd name="adj1" fmla="val 50000"/>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4" name="Elbow Connector 83"/>
          <p:cNvCxnSpPr>
            <a:endCxn id="89" idx="0"/>
          </p:cNvCxnSpPr>
          <p:nvPr/>
        </p:nvCxnSpPr>
        <p:spPr>
          <a:xfrm>
            <a:off x="2965342" y="4301097"/>
            <a:ext cx="3315681" cy="126433"/>
          </a:xfrm>
          <a:prstGeom prst="bentConnector2">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18" idx="2"/>
            <a:endCxn id="88" idx="0"/>
          </p:cNvCxnSpPr>
          <p:nvPr/>
        </p:nvCxnSpPr>
        <p:spPr>
          <a:xfrm rot="16200000" flipH="1">
            <a:off x="2431909" y="3922452"/>
            <a:ext cx="296872" cy="757290"/>
          </a:xfrm>
          <a:prstGeom prst="bentConnector3">
            <a:avLst>
              <a:gd name="adj1" fmla="val 50000"/>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02" name="Up-Down Arrow 101"/>
          <p:cNvSpPr/>
          <p:nvPr/>
        </p:nvSpPr>
        <p:spPr>
          <a:xfrm rot="16200000">
            <a:off x="1983683" y="1940808"/>
            <a:ext cx="268835" cy="42245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577880" y="1931209"/>
            <a:ext cx="1309788" cy="441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Peripherals</a:t>
            </a:r>
            <a:endParaRPr lang="en-US" dirty="0"/>
          </a:p>
        </p:txBody>
      </p:sp>
      <p:sp>
        <p:nvSpPr>
          <p:cNvPr id="105" name="TextBox 104"/>
          <p:cNvSpPr txBox="1"/>
          <p:nvPr/>
        </p:nvSpPr>
        <p:spPr>
          <a:xfrm>
            <a:off x="806589" y="2584096"/>
            <a:ext cx="574196" cy="369332"/>
          </a:xfrm>
          <a:prstGeom prst="rect">
            <a:avLst/>
          </a:prstGeom>
          <a:noFill/>
        </p:spPr>
        <p:txBody>
          <a:bodyPr wrap="none" rtlCol="0">
            <a:spAutoFit/>
          </a:bodyPr>
          <a:lstStyle/>
          <a:p>
            <a:r>
              <a:rPr lang="en-US" dirty="0" smtClean="0"/>
              <a:t>CPU</a:t>
            </a:r>
            <a:endParaRPr lang="en-US" dirty="0"/>
          </a:p>
        </p:txBody>
      </p:sp>
      <p:sp>
        <p:nvSpPr>
          <p:cNvPr id="88" name="Rectangle 87"/>
          <p:cNvSpPr/>
          <p:nvPr/>
        </p:nvSpPr>
        <p:spPr>
          <a:xfrm>
            <a:off x="2114080" y="4449533"/>
            <a:ext cx="1689820"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INT/FP queue</a:t>
            </a:r>
            <a:endParaRPr lang="en-US" dirty="0"/>
          </a:p>
        </p:txBody>
      </p:sp>
      <p:sp>
        <p:nvSpPr>
          <p:cNvPr id="89" name="Rectangle 88"/>
          <p:cNvSpPr/>
          <p:nvPr/>
        </p:nvSpPr>
        <p:spPr>
          <a:xfrm>
            <a:off x="5436113" y="4427530"/>
            <a:ext cx="1689820" cy="46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 queue</a:t>
            </a:r>
            <a:endParaRPr lang="en-US" dirty="0"/>
          </a:p>
        </p:txBody>
      </p:sp>
      <p:cxnSp>
        <p:nvCxnSpPr>
          <p:cNvPr id="95" name="Elbow Connector 94"/>
          <p:cNvCxnSpPr>
            <a:stCxn id="88" idx="2"/>
          </p:cNvCxnSpPr>
          <p:nvPr/>
        </p:nvCxnSpPr>
        <p:spPr>
          <a:xfrm rot="16200000" flipH="1">
            <a:off x="4413069" y="3456314"/>
            <a:ext cx="78316" cy="2986474"/>
          </a:xfrm>
          <a:prstGeom prst="bentConnector2">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89" idx="2"/>
            <a:endCxn id="13" idx="0"/>
          </p:cNvCxnSpPr>
          <p:nvPr/>
        </p:nvCxnSpPr>
        <p:spPr>
          <a:xfrm rot="5400000">
            <a:off x="6146606" y="5022807"/>
            <a:ext cx="268835" cy="1"/>
          </a:xfrm>
          <a:prstGeom prst="bentConnector3">
            <a:avLst>
              <a:gd name="adj1" fmla="val 50000"/>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954578" y="4988709"/>
            <a:ext cx="0" cy="16851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958990" y="4988709"/>
            <a:ext cx="0" cy="16851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rot="16200000">
            <a:off x="7062052" y="4780802"/>
            <a:ext cx="3825343" cy="338554"/>
          </a:xfrm>
          <a:prstGeom prst="rect">
            <a:avLst/>
          </a:prstGeom>
          <a:noFill/>
        </p:spPr>
        <p:txBody>
          <a:bodyPr wrap="none" rtlCol="0">
            <a:spAutoFit/>
          </a:bodyPr>
          <a:lstStyle/>
          <a:p>
            <a:r>
              <a:rPr lang="en-US" sz="1600" dirty="0" smtClean="0">
                <a:solidFill>
                  <a:schemeClr val="bg1">
                    <a:lumMod val="65000"/>
                  </a:schemeClr>
                </a:solidFill>
              </a:rPr>
              <a:t>Image adopted from G. Hager &amp; G. Wellein</a:t>
            </a:r>
            <a:endParaRPr lang="en-US" sz="1600" dirty="0">
              <a:solidFill>
                <a:schemeClr val="bg1">
                  <a:lumMod val="65000"/>
                </a:schemeClr>
              </a:solidFill>
            </a:endParaRPr>
          </a:p>
        </p:txBody>
      </p:sp>
    </p:spTree>
    <p:extLst>
      <p:ext uri="{BB962C8B-B14F-4D97-AF65-F5344CB8AC3E}">
        <p14:creationId xmlns:p14="http://schemas.microsoft.com/office/powerpoint/2010/main" val="28650845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BLAS: Basic Linear Algebra Subset</a:t>
            </a:r>
            <a:endParaRPr lang="en-US" dirty="0"/>
          </a:p>
        </p:txBody>
      </p:sp>
      <p:sp>
        <p:nvSpPr>
          <p:cNvPr id="3" name="TextBox 2"/>
          <p:cNvSpPr txBox="1"/>
          <p:nvPr/>
        </p:nvSpPr>
        <p:spPr>
          <a:xfrm>
            <a:off x="654690" y="992200"/>
            <a:ext cx="8032110" cy="5847755"/>
          </a:xfrm>
          <a:prstGeom prst="rect">
            <a:avLst/>
          </a:prstGeom>
          <a:noFill/>
        </p:spPr>
        <p:txBody>
          <a:bodyPr wrap="square" rtlCol="0">
            <a:spAutoFit/>
          </a:bodyPr>
          <a:lstStyle/>
          <a:p>
            <a:r>
              <a:rPr lang="en-US" sz="2200" b="1" dirty="0" smtClean="0">
                <a:solidFill>
                  <a:srgbClr val="FF0000"/>
                </a:solidFill>
              </a:rPr>
              <a:t>Number of basic routines for vector and dense matrix operations </a:t>
            </a:r>
            <a:r>
              <a:rPr lang="en-US" sz="2200" dirty="0" smtClean="0"/>
              <a:t>for single</a:t>
            </a:r>
            <a:r>
              <a:rPr lang="en-US" sz="2200" dirty="0"/>
              <a:t> </a:t>
            </a:r>
            <a:r>
              <a:rPr lang="en-US" sz="2200" dirty="0" smtClean="0"/>
              <a:t>and double precision real and complex numbers.  Originally written in Fortran, but callable from C and C++ as well.</a:t>
            </a:r>
          </a:p>
          <a:p>
            <a:endParaRPr lang="en-US" sz="1400" dirty="0"/>
          </a:p>
          <a:p>
            <a:pPr marL="742950" lvl="1" indent="-285750">
              <a:buFont typeface="Arial" pitchFamily="34" charset="0"/>
              <a:buChar char="•"/>
            </a:pPr>
            <a:r>
              <a:rPr lang="en-US" sz="2200" dirty="0" smtClean="0">
                <a:solidFill>
                  <a:srgbClr val="002060"/>
                </a:solidFill>
              </a:rPr>
              <a:t>Level 1</a:t>
            </a:r>
            <a:r>
              <a:rPr lang="en-US" sz="2200" dirty="0" smtClean="0"/>
              <a:t>: vector operations</a:t>
            </a:r>
          </a:p>
          <a:p>
            <a:pPr lvl="1"/>
            <a:r>
              <a:rPr lang="en-US" sz="2200" dirty="0"/>
              <a:t>	</a:t>
            </a:r>
            <a:r>
              <a:rPr lang="en-US" sz="2200" dirty="0" smtClean="0"/>
              <a:t>	e.g. : </a:t>
            </a:r>
            <a:r>
              <a:rPr lang="en-US" sz="2200" b="1" dirty="0" smtClean="0"/>
              <a:t>y</a:t>
            </a:r>
            <a:r>
              <a:rPr lang="en-US" sz="2200" dirty="0" smtClean="0"/>
              <a:t> = </a:t>
            </a:r>
            <a:r>
              <a:rPr lang="en-US" sz="2200" dirty="0" smtClean="0">
                <a:latin typeface="Symbol" pitchFamily="18" charset="2"/>
              </a:rPr>
              <a:t>a </a:t>
            </a:r>
            <a:r>
              <a:rPr lang="en-US" sz="2200" dirty="0" smtClean="0"/>
              <a:t>* </a:t>
            </a:r>
            <a:r>
              <a:rPr lang="en-US" sz="2200" b="1" dirty="0" smtClean="0"/>
              <a:t>x</a:t>
            </a:r>
            <a:r>
              <a:rPr lang="en-US" sz="2200" dirty="0" smtClean="0"/>
              <a:t> + </a:t>
            </a:r>
            <a:r>
              <a:rPr lang="en-US" sz="2200" b="1" dirty="0" smtClean="0"/>
              <a:t>y</a:t>
            </a:r>
          </a:p>
          <a:p>
            <a:pPr marL="742950" lvl="1" indent="-285750">
              <a:buFont typeface="Arial" pitchFamily="34" charset="0"/>
              <a:buChar char="•"/>
            </a:pPr>
            <a:r>
              <a:rPr lang="en-US" sz="2200" dirty="0" smtClean="0">
                <a:solidFill>
                  <a:srgbClr val="002060"/>
                </a:solidFill>
              </a:rPr>
              <a:t>Level 2</a:t>
            </a:r>
            <a:r>
              <a:rPr lang="en-US" sz="2200" dirty="0" smtClean="0"/>
              <a:t>: matrix-vector operations</a:t>
            </a:r>
          </a:p>
          <a:p>
            <a:pPr lvl="2"/>
            <a:r>
              <a:rPr lang="en-US" sz="2200" dirty="0" smtClean="0"/>
              <a:t>	e.g. : </a:t>
            </a:r>
            <a:r>
              <a:rPr lang="en-US" sz="2200" b="1" dirty="0"/>
              <a:t>y</a:t>
            </a:r>
            <a:r>
              <a:rPr lang="en-US" sz="2200" dirty="0" smtClean="0"/>
              <a:t> = </a:t>
            </a:r>
            <a:r>
              <a:rPr lang="en-US" sz="2200" dirty="0">
                <a:latin typeface="Symbol" pitchFamily="18" charset="2"/>
              </a:rPr>
              <a:t>a </a:t>
            </a:r>
            <a:r>
              <a:rPr lang="en-US" sz="2200" dirty="0" smtClean="0"/>
              <a:t>* </a:t>
            </a:r>
            <a:r>
              <a:rPr lang="en-US" sz="2200" b="1" dirty="0" smtClean="0"/>
              <a:t>A * x</a:t>
            </a:r>
            <a:r>
              <a:rPr lang="en-US" sz="2200" dirty="0" smtClean="0"/>
              <a:t> + </a:t>
            </a:r>
            <a:r>
              <a:rPr lang="en-US" sz="2200" dirty="0" smtClean="0">
                <a:latin typeface="Symbol" pitchFamily="18" charset="2"/>
              </a:rPr>
              <a:t>b </a:t>
            </a:r>
            <a:r>
              <a:rPr lang="en-US" sz="2200" dirty="0" smtClean="0"/>
              <a:t>* </a:t>
            </a:r>
            <a:r>
              <a:rPr lang="en-US" sz="2200" b="1" dirty="0" smtClean="0"/>
              <a:t>y</a:t>
            </a:r>
          </a:p>
          <a:p>
            <a:pPr marL="742950" lvl="1" indent="-285750">
              <a:buFont typeface="Arial" pitchFamily="34" charset="0"/>
              <a:buChar char="•"/>
            </a:pPr>
            <a:r>
              <a:rPr lang="en-US" sz="2200" dirty="0" smtClean="0">
                <a:solidFill>
                  <a:srgbClr val="002060"/>
                </a:solidFill>
              </a:rPr>
              <a:t>Level 3</a:t>
            </a:r>
            <a:r>
              <a:rPr lang="en-US" sz="2200" dirty="0" smtClean="0"/>
              <a:t>: matrix-matrix operations</a:t>
            </a:r>
          </a:p>
          <a:p>
            <a:pPr lvl="1"/>
            <a:r>
              <a:rPr lang="en-US" sz="2200" dirty="0"/>
              <a:t>	</a:t>
            </a:r>
            <a:r>
              <a:rPr lang="en-US" sz="2200" dirty="0" smtClean="0"/>
              <a:t>	e.g. : </a:t>
            </a:r>
            <a:r>
              <a:rPr lang="en-US" sz="2200" b="1" dirty="0" smtClean="0"/>
              <a:t>C</a:t>
            </a:r>
            <a:r>
              <a:rPr lang="en-US" sz="2200" dirty="0" smtClean="0"/>
              <a:t> = </a:t>
            </a:r>
            <a:r>
              <a:rPr lang="en-US" sz="2200" dirty="0">
                <a:latin typeface="Symbol" pitchFamily="18" charset="2"/>
              </a:rPr>
              <a:t>a </a:t>
            </a:r>
            <a:r>
              <a:rPr lang="en-US" sz="2200" dirty="0" smtClean="0"/>
              <a:t>* </a:t>
            </a:r>
            <a:r>
              <a:rPr lang="en-US" sz="2200" b="1" dirty="0" smtClean="0"/>
              <a:t>A* B</a:t>
            </a:r>
            <a:r>
              <a:rPr lang="en-US" sz="2200" dirty="0" smtClean="0"/>
              <a:t> + </a:t>
            </a:r>
            <a:r>
              <a:rPr lang="en-US" sz="2200" dirty="0" smtClean="0">
                <a:latin typeface="Symbol" pitchFamily="18" charset="2"/>
              </a:rPr>
              <a:t>b </a:t>
            </a:r>
            <a:r>
              <a:rPr lang="en-US" sz="2200" dirty="0" smtClean="0"/>
              <a:t>* </a:t>
            </a:r>
            <a:r>
              <a:rPr lang="en-US" sz="2200" b="1" dirty="0" smtClean="0"/>
              <a:t>C</a:t>
            </a:r>
          </a:p>
          <a:p>
            <a:endParaRPr lang="en-US" sz="1400" dirty="0" smtClean="0"/>
          </a:p>
          <a:p>
            <a:r>
              <a:rPr lang="en-US" sz="2200" dirty="0" smtClean="0"/>
              <a:t>Naming scheme: e.g. </a:t>
            </a:r>
            <a:r>
              <a:rPr lang="en-US" sz="2200" dirty="0" err="1" smtClean="0">
                <a:latin typeface="Courier New" pitchFamily="49" charset="0"/>
                <a:cs typeface="Courier New" pitchFamily="49" charset="0"/>
              </a:rPr>
              <a:t>dgemm</a:t>
            </a:r>
            <a:endParaRPr lang="en-US" sz="2200" dirty="0" smtClean="0">
              <a:latin typeface="Courier New" pitchFamily="49" charset="0"/>
              <a:cs typeface="Courier New" pitchFamily="49" charset="0"/>
            </a:endParaRPr>
          </a:p>
          <a:p>
            <a:endParaRPr lang="en-US" sz="2200" b="1" dirty="0" smtClean="0">
              <a:solidFill>
                <a:srgbClr val="FF0000"/>
              </a:solidFill>
            </a:endParaRPr>
          </a:p>
          <a:p>
            <a:endParaRPr lang="en-US" sz="4000" b="1" dirty="0">
              <a:solidFill>
                <a:srgbClr val="FF0000"/>
              </a:solidFill>
            </a:endParaRPr>
          </a:p>
          <a:p>
            <a:r>
              <a:rPr lang="en-US" sz="2200" b="1" dirty="0" smtClean="0">
                <a:solidFill>
                  <a:srgbClr val="FF0000"/>
                </a:solidFill>
              </a:rPr>
              <a:t>Highly optimized </a:t>
            </a:r>
            <a:r>
              <a:rPr lang="en-US" sz="2200" dirty="0" smtClean="0"/>
              <a:t>implementations by most CPU vendors</a:t>
            </a:r>
          </a:p>
          <a:p>
            <a:pPr marL="800100" lvl="1" indent="-342900">
              <a:buFont typeface="Arial" pitchFamily="34" charset="0"/>
              <a:buChar char="•"/>
            </a:pPr>
            <a:r>
              <a:rPr lang="en-US" sz="2200" dirty="0" smtClean="0"/>
              <a:t>Intel: Math Kernel Library (MKL)</a:t>
            </a:r>
          </a:p>
          <a:p>
            <a:pPr marL="800100" lvl="1" indent="-342900">
              <a:buFont typeface="Arial" pitchFamily="34" charset="0"/>
              <a:buChar char="•"/>
            </a:pPr>
            <a:r>
              <a:rPr lang="en-US" sz="2200" dirty="0" smtClean="0"/>
              <a:t>AMD: AMD Core Math Library (ACML)</a:t>
            </a:r>
            <a:endParaRPr lang="en-US" sz="2200" dirty="0"/>
          </a:p>
        </p:txBody>
      </p:sp>
      <p:cxnSp>
        <p:nvCxnSpPr>
          <p:cNvPr id="4" name="Straight Arrow Connector 3"/>
          <p:cNvCxnSpPr/>
          <p:nvPr/>
        </p:nvCxnSpPr>
        <p:spPr>
          <a:xfrm flipH="1">
            <a:off x="2958990" y="4816681"/>
            <a:ext cx="307241" cy="20972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531656" y="4811580"/>
            <a:ext cx="154839" cy="3277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80710" y="4816681"/>
            <a:ext cx="614480" cy="1712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8380" y="4898611"/>
            <a:ext cx="2978444" cy="369332"/>
          </a:xfrm>
          <a:prstGeom prst="rect">
            <a:avLst/>
          </a:prstGeom>
          <a:noFill/>
        </p:spPr>
        <p:txBody>
          <a:bodyPr wrap="none" rtlCol="0">
            <a:spAutoFit/>
          </a:bodyPr>
          <a:lstStyle/>
          <a:p>
            <a:r>
              <a:rPr lang="en-US" dirty="0" smtClean="0"/>
              <a:t>“matrix-matrix multiplication”</a:t>
            </a:r>
            <a:endParaRPr lang="en-US" dirty="0"/>
          </a:p>
        </p:txBody>
      </p:sp>
      <p:cxnSp>
        <p:nvCxnSpPr>
          <p:cNvPr id="13" name="Straight Connector 12"/>
          <p:cNvCxnSpPr/>
          <p:nvPr/>
        </p:nvCxnSpPr>
        <p:spPr>
          <a:xfrm flipH="1">
            <a:off x="3170217" y="4816681"/>
            <a:ext cx="172823"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389058" y="4816681"/>
            <a:ext cx="299627"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724943" y="4816681"/>
            <a:ext cx="299627"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27825" y="5064815"/>
            <a:ext cx="1063240" cy="369332"/>
          </a:xfrm>
          <a:prstGeom prst="rect">
            <a:avLst/>
          </a:prstGeom>
          <a:noFill/>
        </p:spPr>
        <p:txBody>
          <a:bodyPr wrap="none" rtlCol="0">
            <a:spAutoFit/>
          </a:bodyPr>
          <a:lstStyle/>
          <a:p>
            <a:r>
              <a:rPr lang="en-US" dirty="0" smtClean="0"/>
              <a:t>“general”</a:t>
            </a:r>
            <a:endParaRPr lang="en-US" dirty="0"/>
          </a:p>
        </p:txBody>
      </p:sp>
      <p:sp>
        <p:nvSpPr>
          <p:cNvPr id="20" name="TextBox 19"/>
          <p:cNvSpPr txBox="1"/>
          <p:nvPr/>
        </p:nvSpPr>
        <p:spPr>
          <a:xfrm>
            <a:off x="1360513" y="4949600"/>
            <a:ext cx="1944122" cy="369332"/>
          </a:xfrm>
          <a:prstGeom prst="rect">
            <a:avLst/>
          </a:prstGeom>
          <a:noFill/>
        </p:spPr>
        <p:txBody>
          <a:bodyPr wrap="none" rtlCol="0">
            <a:spAutoFit/>
          </a:bodyPr>
          <a:lstStyle/>
          <a:p>
            <a:r>
              <a:rPr lang="en-US" dirty="0" smtClean="0"/>
              <a:t>“double-precision”</a:t>
            </a:r>
            <a:endParaRPr lang="en-US" dirty="0"/>
          </a:p>
        </p:txBody>
      </p:sp>
      <p:sp>
        <p:nvSpPr>
          <p:cNvPr id="21" name="TextBox 20"/>
          <p:cNvSpPr txBox="1"/>
          <p:nvPr/>
        </p:nvSpPr>
        <p:spPr>
          <a:xfrm>
            <a:off x="6278072" y="2622495"/>
            <a:ext cx="2533642" cy="1538883"/>
          </a:xfrm>
          <a:prstGeom prst="rect">
            <a:avLst/>
          </a:prstGeom>
          <a:solidFill>
            <a:schemeClr val="bg1">
              <a:lumMod val="75000"/>
            </a:schemeClr>
          </a:solidFill>
          <a:ln w="19050">
            <a:solidFill>
              <a:schemeClr val="tx1"/>
            </a:solidFill>
          </a:ln>
        </p:spPr>
        <p:txBody>
          <a:bodyPr wrap="none" lIns="182880" tIns="91440" rIns="182880" bIns="91440" rtlCol="0">
            <a:spAutoFit/>
          </a:bodyPr>
          <a:lstStyle/>
          <a:p>
            <a:pPr algn="ctr"/>
            <a:r>
              <a:rPr lang="en-US" sz="2200" dirty="0">
                <a:latin typeface="Symbol" pitchFamily="18" charset="2"/>
              </a:rPr>
              <a:t>a</a:t>
            </a:r>
            <a:r>
              <a:rPr lang="en-US" sz="2200" dirty="0" smtClean="0"/>
              <a:t>, </a:t>
            </a:r>
            <a:r>
              <a:rPr lang="en-US" sz="2200" dirty="0" smtClean="0">
                <a:latin typeface="Symbol" pitchFamily="18" charset="2"/>
              </a:rPr>
              <a:t>b </a:t>
            </a:r>
            <a:r>
              <a:rPr lang="en-US" sz="2200" dirty="0" smtClean="0"/>
              <a:t>= scalars</a:t>
            </a:r>
          </a:p>
          <a:p>
            <a:pPr algn="ctr"/>
            <a:r>
              <a:rPr lang="en-US" sz="2200" b="1" dirty="0" smtClean="0"/>
              <a:t>x</a:t>
            </a:r>
            <a:r>
              <a:rPr lang="en-US" sz="2200" dirty="0" smtClean="0"/>
              <a:t>,</a:t>
            </a:r>
            <a:r>
              <a:rPr lang="en-US" sz="2200" b="1" dirty="0" smtClean="0"/>
              <a:t> y</a:t>
            </a:r>
            <a:r>
              <a:rPr lang="en-US" sz="2200" dirty="0" smtClean="0"/>
              <a:t> = vectors</a:t>
            </a:r>
          </a:p>
          <a:p>
            <a:pPr algn="ctr"/>
            <a:r>
              <a:rPr lang="en-US" sz="2200" b="1" dirty="0" smtClean="0"/>
              <a:t>A</a:t>
            </a:r>
            <a:r>
              <a:rPr lang="en-US" sz="2200" dirty="0" smtClean="0"/>
              <a:t>,</a:t>
            </a:r>
            <a:r>
              <a:rPr lang="en-US" sz="2200" b="1" dirty="0" smtClean="0"/>
              <a:t> B</a:t>
            </a:r>
            <a:r>
              <a:rPr lang="en-US" sz="2200" dirty="0" smtClean="0"/>
              <a:t>,</a:t>
            </a:r>
            <a:r>
              <a:rPr lang="en-US" sz="2200" b="1" dirty="0" smtClean="0"/>
              <a:t> C</a:t>
            </a:r>
            <a:r>
              <a:rPr lang="en-US" sz="2200" dirty="0" smtClean="0"/>
              <a:t> = matrices </a:t>
            </a:r>
          </a:p>
          <a:p>
            <a:pPr algn="ctr"/>
            <a:r>
              <a:rPr lang="en-US" sz="2200" b="1" dirty="0" smtClean="0">
                <a:solidFill>
                  <a:srgbClr val="FF0000"/>
                </a:solidFill>
              </a:rPr>
              <a:t>(column-major) !!!</a:t>
            </a:r>
            <a:endParaRPr lang="en-US" sz="2200" b="1" dirty="0">
              <a:solidFill>
                <a:srgbClr val="FF0000"/>
              </a:solidFill>
            </a:endParaRPr>
          </a:p>
        </p:txBody>
      </p:sp>
    </p:spTree>
    <p:extLst>
      <p:ext uri="{BB962C8B-B14F-4D97-AF65-F5344CB8AC3E}">
        <p14:creationId xmlns:p14="http://schemas.microsoft.com/office/powerpoint/2010/main" val="405304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20" grpId="0"/>
      <p:bldP spid="2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sub-matrices: leading dimension</a:t>
            </a:r>
            <a:endParaRPr lang="en-US" dirty="0"/>
          </a:p>
        </p:txBody>
      </p:sp>
      <p:sp>
        <p:nvSpPr>
          <p:cNvPr id="3" name="Rectangle 2"/>
          <p:cNvSpPr/>
          <p:nvPr/>
        </p:nvSpPr>
        <p:spPr>
          <a:xfrm>
            <a:off x="1156839" y="1666915"/>
            <a:ext cx="2875824" cy="317511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2308989" y="3395140"/>
            <a:ext cx="921720" cy="9024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98228" y="1201510"/>
            <a:ext cx="1537087" cy="369332"/>
          </a:xfrm>
          <a:prstGeom prst="rect">
            <a:avLst/>
          </a:prstGeom>
          <a:noFill/>
        </p:spPr>
        <p:txBody>
          <a:bodyPr wrap="none" rtlCol="0">
            <a:spAutoFit/>
          </a:bodyPr>
          <a:lstStyle/>
          <a:p>
            <a:r>
              <a:rPr lang="en-US" dirty="0" smtClean="0"/>
              <a:t>m x n matrix A</a:t>
            </a:r>
            <a:endParaRPr lang="en-US" dirty="0"/>
          </a:p>
        </p:txBody>
      </p:sp>
      <p:sp>
        <p:nvSpPr>
          <p:cNvPr id="6" name="TextBox 5"/>
          <p:cNvSpPr txBox="1"/>
          <p:nvPr/>
        </p:nvSpPr>
        <p:spPr>
          <a:xfrm>
            <a:off x="1821057" y="3021263"/>
            <a:ext cx="1870512" cy="369332"/>
          </a:xfrm>
          <a:prstGeom prst="rect">
            <a:avLst/>
          </a:prstGeom>
          <a:noFill/>
        </p:spPr>
        <p:txBody>
          <a:bodyPr wrap="none" rtlCol="0">
            <a:spAutoFit/>
          </a:bodyPr>
          <a:lstStyle/>
          <a:p>
            <a:r>
              <a:rPr lang="en-US" dirty="0" smtClean="0"/>
              <a:t>p x q sub-matrix B</a:t>
            </a:r>
            <a:endParaRPr lang="en-US" dirty="0"/>
          </a:p>
        </p:txBody>
      </p:sp>
      <p:sp>
        <p:nvSpPr>
          <p:cNvPr id="7" name="TextBox 6"/>
          <p:cNvSpPr txBox="1"/>
          <p:nvPr/>
        </p:nvSpPr>
        <p:spPr>
          <a:xfrm>
            <a:off x="4804444" y="1854395"/>
            <a:ext cx="4030511" cy="2585323"/>
          </a:xfrm>
          <a:prstGeom prst="rect">
            <a:avLst/>
          </a:prstGeom>
          <a:noFill/>
        </p:spPr>
        <p:txBody>
          <a:bodyPr wrap="square" rtlCol="0">
            <a:spAutoFit/>
          </a:bodyPr>
          <a:lstStyle/>
          <a:p>
            <a:r>
              <a:rPr lang="en-US" b="1" dirty="0" smtClean="0"/>
              <a:t>Recall</a:t>
            </a:r>
            <a:r>
              <a:rPr lang="en-US" dirty="0" smtClean="0"/>
              <a:t>: BLAS requires matrices to be stored in </a:t>
            </a:r>
            <a:r>
              <a:rPr lang="en-US" b="1" dirty="0" smtClean="0">
                <a:solidFill>
                  <a:srgbClr val="FF0000"/>
                </a:solidFill>
              </a:rPr>
              <a:t>column-major</a:t>
            </a:r>
            <a:r>
              <a:rPr lang="en-US" dirty="0" smtClean="0"/>
              <a:t> format</a:t>
            </a:r>
          </a:p>
          <a:p>
            <a:endParaRPr lang="en-US" b="1" dirty="0"/>
          </a:p>
          <a:p>
            <a:r>
              <a:rPr lang="en-US" b="1" dirty="0" smtClean="0"/>
              <a:t>Specifying sub-matrix B: </a:t>
            </a:r>
          </a:p>
          <a:p>
            <a:pPr marL="742950" lvl="1" indent="-285750">
              <a:buFont typeface="Arial" pitchFamily="34" charset="0"/>
              <a:buChar char="•"/>
            </a:pPr>
            <a:r>
              <a:rPr lang="en-US" dirty="0" smtClean="0">
                <a:solidFill>
                  <a:srgbClr val="002060"/>
                </a:solidFill>
              </a:rPr>
              <a:t>pointer to the first element</a:t>
            </a:r>
          </a:p>
          <a:p>
            <a:pPr marL="742950" lvl="1" indent="-285750">
              <a:buFont typeface="Arial" pitchFamily="34" charset="0"/>
              <a:buChar char="•"/>
            </a:pPr>
            <a:r>
              <a:rPr lang="en-US" dirty="0" smtClean="0">
                <a:solidFill>
                  <a:srgbClr val="002060"/>
                </a:solidFill>
              </a:rPr>
              <a:t>number of rows p</a:t>
            </a:r>
          </a:p>
          <a:p>
            <a:pPr marL="742950" lvl="1" indent="-285750">
              <a:buFont typeface="Arial" pitchFamily="34" charset="0"/>
              <a:buChar char="•"/>
            </a:pPr>
            <a:r>
              <a:rPr lang="en-US" dirty="0" smtClean="0">
                <a:solidFill>
                  <a:srgbClr val="002060"/>
                </a:solidFill>
              </a:rPr>
              <a:t>number of columns q </a:t>
            </a:r>
          </a:p>
          <a:p>
            <a:pPr marL="742950" lvl="1" indent="-285750">
              <a:buFont typeface="Arial" pitchFamily="34" charset="0"/>
              <a:buChar char="•"/>
            </a:pPr>
            <a:r>
              <a:rPr lang="en-US" dirty="0" smtClean="0">
                <a:solidFill>
                  <a:srgbClr val="002060"/>
                </a:solidFill>
              </a:rPr>
              <a:t>number of rows m of matrix A</a:t>
            </a:r>
          </a:p>
          <a:p>
            <a:pPr lvl="1"/>
            <a:r>
              <a:rPr lang="en-US" dirty="0" smtClean="0"/>
              <a:t>     (= </a:t>
            </a:r>
            <a:r>
              <a:rPr lang="en-US" b="1" dirty="0" smtClean="0">
                <a:solidFill>
                  <a:srgbClr val="FF0000"/>
                </a:solidFill>
              </a:rPr>
              <a:t>leading dimension</a:t>
            </a:r>
            <a:r>
              <a:rPr lang="en-US" dirty="0" smtClean="0"/>
              <a:t> of B)</a:t>
            </a:r>
          </a:p>
        </p:txBody>
      </p:sp>
      <p:cxnSp>
        <p:nvCxnSpPr>
          <p:cNvPr id="8" name="Straight Arrow Connector 7"/>
          <p:cNvCxnSpPr/>
          <p:nvPr/>
        </p:nvCxnSpPr>
        <p:spPr>
          <a:xfrm>
            <a:off x="1003219" y="1644115"/>
            <a:ext cx="0" cy="3197918"/>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895365" y="3069807"/>
            <a:ext cx="3062057" cy="369332"/>
          </a:xfrm>
          <a:prstGeom prst="rect">
            <a:avLst/>
          </a:prstGeom>
          <a:noFill/>
        </p:spPr>
        <p:txBody>
          <a:bodyPr wrap="none" rtlCol="0">
            <a:spAutoFit/>
          </a:bodyPr>
          <a:lstStyle/>
          <a:p>
            <a:r>
              <a:rPr lang="en-US" dirty="0" smtClean="0"/>
              <a:t>leading dimension of B (and A)</a:t>
            </a:r>
            <a:endParaRPr lang="en-US" dirty="0"/>
          </a:p>
        </p:txBody>
      </p:sp>
      <p:cxnSp>
        <p:nvCxnSpPr>
          <p:cNvPr id="11" name="Straight Arrow Connector 10"/>
          <p:cNvCxnSpPr/>
          <p:nvPr/>
        </p:nvCxnSpPr>
        <p:spPr>
          <a:xfrm>
            <a:off x="3035800" y="4297634"/>
            <a:ext cx="996863" cy="9363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21320" y="5157225"/>
            <a:ext cx="4329198" cy="369332"/>
          </a:xfrm>
          <a:prstGeom prst="rect">
            <a:avLst/>
          </a:prstGeom>
          <a:noFill/>
        </p:spPr>
        <p:txBody>
          <a:bodyPr wrap="none" rtlCol="0">
            <a:spAutoFit/>
          </a:bodyPr>
          <a:lstStyle/>
          <a:p>
            <a:r>
              <a:rPr lang="en-US" dirty="0" smtClean="0"/>
              <a:t>memory layout of B (non-contiguous layout)</a:t>
            </a:r>
            <a:endParaRPr lang="en-US" dirty="0"/>
          </a:p>
        </p:txBody>
      </p:sp>
      <p:sp>
        <p:nvSpPr>
          <p:cNvPr id="14" name="Rectangle 13"/>
          <p:cNvSpPr/>
          <p:nvPr/>
        </p:nvSpPr>
        <p:spPr>
          <a:xfrm>
            <a:off x="1849833" y="5541322"/>
            <a:ext cx="1954491" cy="33647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928113" y="5541322"/>
            <a:ext cx="921720" cy="33647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726044" y="5541322"/>
            <a:ext cx="1954491" cy="33647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3804324" y="5541322"/>
            <a:ext cx="921720" cy="33647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680171" y="5541322"/>
            <a:ext cx="921720" cy="33647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782924" y="5579727"/>
            <a:ext cx="348172" cy="369332"/>
          </a:xfrm>
          <a:prstGeom prst="rect">
            <a:avLst/>
          </a:prstGeom>
          <a:noFill/>
        </p:spPr>
        <p:txBody>
          <a:bodyPr wrap="none" rtlCol="0">
            <a:spAutoFit/>
          </a:bodyPr>
          <a:lstStyle/>
          <a:p>
            <a:r>
              <a:rPr lang="en-US" b="1" dirty="0" smtClean="0"/>
              <a:t>…</a:t>
            </a:r>
            <a:endParaRPr lang="en-US" b="1" dirty="0"/>
          </a:p>
        </p:txBody>
      </p:sp>
      <p:cxnSp>
        <p:nvCxnSpPr>
          <p:cNvPr id="24" name="Straight Arrow Connector 23"/>
          <p:cNvCxnSpPr/>
          <p:nvPr/>
        </p:nvCxnSpPr>
        <p:spPr>
          <a:xfrm flipH="1">
            <a:off x="885121" y="6424590"/>
            <a:ext cx="2919203"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885121" y="6002182"/>
            <a:ext cx="964712"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193106" y="5940043"/>
            <a:ext cx="306494" cy="369332"/>
          </a:xfrm>
          <a:prstGeom prst="rect">
            <a:avLst/>
          </a:prstGeom>
          <a:noFill/>
        </p:spPr>
        <p:txBody>
          <a:bodyPr wrap="none" rtlCol="0">
            <a:spAutoFit/>
          </a:bodyPr>
          <a:lstStyle/>
          <a:p>
            <a:r>
              <a:rPr lang="en-US" dirty="0" smtClean="0"/>
              <a:t>p</a:t>
            </a:r>
            <a:endParaRPr lang="en-US" dirty="0"/>
          </a:p>
        </p:txBody>
      </p:sp>
      <p:sp>
        <p:nvSpPr>
          <p:cNvPr id="32" name="TextBox 31"/>
          <p:cNvSpPr txBox="1"/>
          <p:nvPr/>
        </p:nvSpPr>
        <p:spPr>
          <a:xfrm>
            <a:off x="1192360" y="6439308"/>
            <a:ext cx="2282997" cy="369332"/>
          </a:xfrm>
          <a:prstGeom prst="rect">
            <a:avLst/>
          </a:prstGeom>
          <a:noFill/>
        </p:spPr>
        <p:txBody>
          <a:bodyPr wrap="none" rtlCol="0">
            <a:spAutoFit/>
          </a:bodyPr>
          <a:lstStyle/>
          <a:p>
            <a:r>
              <a:rPr lang="en-US" dirty="0" smtClean="0"/>
              <a:t>leading dimension (m)</a:t>
            </a:r>
            <a:endParaRPr lang="en-US" dirty="0"/>
          </a:p>
        </p:txBody>
      </p:sp>
    </p:spTree>
    <p:extLst>
      <p:ext uri="{BB962C8B-B14F-4D97-AF65-F5344CB8AC3E}">
        <p14:creationId xmlns:p14="http://schemas.microsoft.com/office/powerpoint/2010/main" val="24958549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LAPACK: Linear Algebra Package</a:t>
            </a:r>
            <a:endParaRPr lang="en-US" dirty="0"/>
          </a:p>
        </p:txBody>
      </p:sp>
      <p:sp>
        <p:nvSpPr>
          <p:cNvPr id="3" name="TextBox 2"/>
          <p:cNvSpPr txBox="1"/>
          <p:nvPr/>
        </p:nvSpPr>
        <p:spPr>
          <a:xfrm>
            <a:off x="654690" y="1204308"/>
            <a:ext cx="8032110" cy="5170646"/>
          </a:xfrm>
          <a:prstGeom prst="rect">
            <a:avLst/>
          </a:prstGeom>
          <a:noFill/>
        </p:spPr>
        <p:txBody>
          <a:bodyPr wrap="square" rtlCol="0">
            <a:spAutoFit/>
          </a:bodyPr>
          <a:lstStyle/>
          <a:p>
            <a:r>
              <a:rPr lang="en-US" sz="2200" b="1" dirty="0" smtClean="0">
                <a:solidFill>
                  <a:srgbClr val="FF0000"/>
                </a:solidFill>
              </a:rPr>
              <a:t>Number of more advanced routines for linear algebra: </a:t>
            </a:r>
          </a:p>
          <a:p>
            <a:endParaRPr lang="en-US" sz="2200" b="1" dirty="0" smtClean="0">
              <a:solidFill>
                <a:srgbClr val="FF0000"/>
              </a:solidFill>
            </a:endParaRPr>
          </a:p>
          <a:p>
            <a:pPr marL="342900" indent="-342900">
              <a:buFont typeface="Arial" pitchFamily="34" charset="0"/>
              <a:buChar char="•"/>
            </a:pPr>
            <a:r>
              <a:rPr lang="en-US" sz="2200" dirty="0" smtClean="0"/>
              <a:t>Complementary to the BLAS</a:t>
            </a:r>
          </a:p>
          <a:p>
            <a:pPr marL="342900" indent="-342900">
              <a:buFont typeface="Arial" pitchFamily="34" charset="0"/>
              <a:buChar char="•"/>
            </a:pPr>
            <a:r>
              <a:rPr lang="en-US" sz="2200" b="1" dirty="0" smtClean="0">
                <a:solidFill>
                  <a:srgbClr val="002060"/>
                </a:solidFill>
              </a:rPr>
              <a:t>Used for:</a:t>
            </a:r>
          </a:p>
          <a:p>
            <a:pPr marL="800100" lvl="1" indent="-342900">
              <a:buFont typeface="Arial" pitchFamily="34" charset="0"/>
              <a:buChar char="•"/>
            </a:pPr>
            <a:r>
              <a:rPr lang="en-US" sz="2200" dirty="0" smtClean="0"/>
              <a:t>solving systems of equations</a:t>
            </a:r>
          </a:p>
          <a:p>
            <a:pPr marL="800100" lvl="1" indent="-342900">
              <a:buFont typeface="Arial" pitchFamily="34" charset="0"/>
              <a:buChar char="•"/>
            </a:pPr>
            <a:r>
              <a:rPr lang="en-US" sz="2200" dirty="0" smtClean="0"/>
              <a:t>least squares problem</a:t>
            </a:r>
          </a:p>
          <a:p>
            <a:pPr marL="800100" lvl="1" indent="-342900">
              <a:buFont typeface="Arial" pitchFamily="34" charset="0"/>
              <a:buChar char="•"/>
            </a:pPr>
            <a:r>
              <a:rPr lang="en-US" sz="2200" dirty="0" smtClean="0"/>
              <a:t>singular value decomposition</a:t>
            </a:r>
          </a:p>
          <a:p>
            <a:pPr marL="800100" lvl="1" indent="-342900">
              <a:buFont typeface="Arial" pitchFamily="34" charset="0"/>
              <a:buChar char="•"/>
            </a:pPr>
            <a:r>
              <a:rPr lang="en-US" sz="2200" dirty="0" smtClean="0"/>
              <a:t>eigenvalue problems</a:t>
            </a:r>
          </a:p>
          <a:p>
            <a:pPr marL="342900" indent="-342900">
              <a:buFont typeface="Arial" pitchFamily="34" charset="0"/>
              <a:buChar char="•"/>
            </a:pPr>
            <a:r>
              <a:rPr lang="en-US" sz="2200" dirty="0" smtClean="0"/>
              <a:t>Written keeping </a:t>
            </a:r>
            <a:r>
              <a:rPr lang="en-US" sz="2200" b="1" dirty="0" smtClean="0">
                <a:solidFill>
                  <a:srgbClr val="002060"/>
                </a:solidFill>
              </a:rPr>
              <a:t>numerical stability</a:t>
            </a:r>
            <a:r>
              <a:rPr lang="en-US" sz="2200" dirty="0" smtClean="0"/>
              <a:t> in mind.</a:t>
            </a:r>
          </a:p>
          <a:p>
            <a:pPr marL="342900" indent="-342900">
              <a:buFont typeface="Arial" pitchFamily="34" charset="0"/>
              <a:buChar char="•"/>
            </a:pPr>
            <a:r>
              <a:rPr lang="en-US" sz="2200" dirty="0" smtClean="0"/>
              <a:t>The implementations call the </a:t>
            </a:r>
            <a:r>
              <a:rPr lang="en-US" sz="2200" b="1" dirty="0" smtClean="0">
                <a:solidFill>
                  <a:srgbClr val="002060"/>
                </a:solidFill>
              </a:rPr>
              <a:t>BLAS routines</a:t>
            </a:r>
            <a:r>
              <a:rPr lang="en-US" sz="2200" dirty="0" smtClean="0"/>
              <a:t> whenever possible</a:t>
            </a:r>
          </a:p>
          <a:p>
            <a:pPr marL="800100" lvl="1" indent="-342900">
              <a:buFont typeface="Arial" pitchFamily="34" charset="0"/>
              <a:buChar char="•"/>
            </a:pPr>
            <a:r>
              <a:rPr lang="en-US" sz="2200" dirty="0" smtClean="0"/>
              <a:t>Most of the CPU cycles are spent inside BLAS routines</a:t>
            </a:r>
          </a:p>
          <a:p>
            <a:pPr marL="800100" lvl="1" indent="-342900">
              <a:buFont typeface="Arial" pitchFamily="34" charset="0"/>
              <a:buChar char="•"/>
            </a:pPr>
            <a:r>
              <a:rPr lang="en-US" sz="2200" dirty="0" smtClean="0"/>
              <a:t>Highly optimized BLAS routines will therefore lead to highly optimized LAPACK routines.</a:t>
            </a:r>
          </a:p>
          <a:p>
            <a:pPr marL="800100" lvl="1" indent="-342900">
              <a:buFont typeface="Arial" pitchFamily="34" charset="0"/>
              <a:buChar char="•"/>
            </a:pPr>
            <a:r>
              <a:rPr lang="en-US" sz="2200" dirty="0" smtClean="0"/>
              <a:t>Available in MKL (for Intel CPUs) and ACML (for AMD CPUs)</a:t>
            </a:r>
          </a:p>
          <a:p>
            <a:endParaRPr lang="en-US" sz="2200" b="1" dirty="0" smtClean="0">
              <a:solidFill>
                <a:srgbClr val="FF0000"/>
              </a:solidFill>
            </a:endParaRPr>
          </a:p>
        </p:txBody>
      </p:sp>
    </p:spTree>
    <p:extLst>
      <p:ext uri="{BB962C8B-B14F-4D97-AF65-F5344CB8AC3E}">
        <p14:creationId xmlns:p14="http://schemas.microsoft.com/office/powerpoint/2010/main" val="20039007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Fortran routines from C or C++</a:t>
            </a:r>
            <a:endParaRPr lang="en-US" dirty="0"/>
          </a:p>
        </p:txBody>
      </p:sp>
      <p:sp>
        <p:nvSpPr>
          <p:cNvPr id="3" name="TextBox 2"/>
          <p:cNvSpPr txBox="1"/>
          <p:nvPr/>
        </p:nvSpPr>
        <p:spPr>
          <a:xfrm>
            <a:off x="1307575" y="5273775"/>
            <a:ext cx="5860002" cy="369332"/>
          </a:xfrm>
          <a:prstGeom prst="rect">
            <a:avLst/>
          </a:prstGeom>
          <a:noFill/>
        </p:spPr>
        <p:txBody>
          <a:bodyPr wrap="none" rtlCol="0">
            <a:spAutoFit/>
          </a:bodyPr>
          <a:lstStyle/>
          <a:p>
            <a:r>
              <a:rPr lang="en-US" dirty="0" smtClean="0"/>
              <a:t>Example for </a:t>
            </a:r>
            <a:r>
              <a:rPr lang="en-US" dirty="0" err="1" smtClean="0"/>
              <a:t>dgemv</a:t>
            </a:r>
            <a:r>
              <a:rPr lang="en-US" dirty="0" smtClean="0"/>
              <a:t> (double-precision matrix-vector product)</a:t>
            </a:r>
            <a:endParaRPr lang="en-US" dirty="0"/>
          </a:p>
        </p:txBody>
      </p:sp>
      <p:sp>
        <p:nvSpPr>
          <p:cNvPr id="4" name="TextBox 3"/>
          <p:cNvSpPr txBox="1"/>
          <p:nvPr/>
        </p:nvSpPr>
        <p:spPr>
          <a:xfrm>
            <a:off x="616285" y="1024203"/>
            <a:ext cx="5890330" cy="369332"/>
          </a:xfrm>
          <a:prstGeom prst="rect">
            <a:avLst/>
          </a:prstGeom>
          <a:noFill/>
        </p:spPr>
        <p:txBody>
          <a:bodyPr wrap="none" rtlCol="0">
            <a:spAutoFit/>
          </a:bodyPr>
          <a:lstStyle/>
          <a:p>
            <a:pPr marL="285750" indent="-285750">
              <a:buFont typeface="Arial" pitchFamily="34" charset="0"/>
              <a:buChar char="•"/>
            </a:pPr>
            <a:r>
              <a:rPr lang="en-US" dirty="0" smtClean="0"/>
              <a:t>Function declaration in C++, e.g. for </a:t>
            </a:r>
            <a:r>
              <a:rPr lang="en-US" dirty="0" err="1" smtClean="0"/>
              <a:t>dgemv</a:t>
            </a:r>
            <a:r>
              <a:rPr lang="en-US" dirty="0" smtClean="0"/>
              <a:t> (BLAS routine)</a:t>
            </a:r>
          </a:p>
        </p:txBody>
      </p:sp>
      <p:sp>
        <p:nvSpPr>
          <p:cNvPr id="5" name="Rectangle 4"/>
          <p:cNvSpPr/>
          <p:nvPr/>
        </p:nvSpPr>
        <p:spPr>
          <a:xfrm>
            <a:off x="616285" y="1498976"/>
            <a:ext cx="8124350" cy="1200329"/>
          </a:xfrm>
          <a:prstGeom prst="rect">
            <a:avLst/>
          </a:prstGeom>
          <a:solidFill>
            <a:schemeClr val="bg1">
              <a:lumMod val="85000"/>
            </a:schemeClr>
          </a:solidFill>
          <a:ln w="19050">
            <a:solidFill>
              <a:schemeClr val="tx1"/>
            </a:solidFill>
          </a:ln>
        </p:spPr>
        <p:txBody>
          <a:bodyPr wrap="square">
            <a:spAutoFit/>
          </a:bodyPr>
          <a:lstStyle/>
          <a:p>
            <a:r>
              <a:rPr lang="en-US" dirty="0" smtClean="0">
                <a:solidFill>
                  <a:srgbClr val="002060"/>
                </a:solidFill>
                <a:latin typeface="Courier New" pitchFamily="49" charset="0"/>
                <a:cs typeface="Courier New" pitchFamily="49" charset="0"/>
              </a:rPr>
              <a:t>extern </a:t>
            </a:r>
            <a:r>
              <a:rPr lang="en-US" dirty="0">
                <a:latin typeface="Courier New" pitchFamily="49" charset="0"/>
                <a:cs typeface="Courier New" pitchFamily="49" charset="0"/>
              </a:rPr>
              <a:t>"C" void </a:t>
            </a:r>
            <a:r>
              <a:rPr lang="en-US" dirty="0" err="1">
                <a:latin typeface="Courier New" pitchFamily="49" charset="0"/>
                <a:cs typeface="Courier New" pitchFamily="49" charset="0"/>
              </a:rPr>
              <a:t>dgemv</a:t>
            </a:r>
            <a:r>
              <a:rPr lang="en-US" dirty="0">
                <a:latin typeface="Courier New" pitchFamily="49" charset="0"/>
                <a:cs typeface="Courier New" pitchFamily="49" charset="0"/>
              </a:rPr>
              <a:t>_(</a:t>
            </a:r>
            <a:r>
              <a:rPr lang="en-US" dirty="0" err="1">
                <a:solidFill>
                  <a:srgbClr val="002060"/>
                </a:solidFill>
                <a:latin typeface="Courier New" pitchFamily="49" charset="0"/>
                <a:cs typeface="Courier New" pitchFamily="49" charset="0"/>
              </a:rPr>
              <a:t>const</a:t>
            </a:r>
            <a:r>
              <a:rPr lang="en-US" dirty="0">
                <a:solidFill>
                  <a:srgbClr val="002060"/>
                </a:solidFill>
                <a:latin typeface="Courier New" pitchFamily="49" charset="0"/>
                <a:cs typeface="Courier New" pitchFamily="49" charset="0"/>
              </a:rPr>
              <a:t> char</a:t>
            </a:r>
            <a:r>
              <a:rPr lang="en-US" dirty="0">
                <a:latin typeface="Courier New" pitchFamily="49" charset="0"/>
                <a:cs typeface="Courier New" pitchFamily="49" charset="0"/>
              </a:rPr>
              <a:t> *trans</a:t>
            </a:r>
            <a:r>
              <a:rPr lang="en-US" dirty="0" smtClean="0">
                <a:latin typeface="Courier New" pitchFamily="49" charset="0"/>
                <a:cs typeface="Courier New" pitchFamily="49" charset="0"/>
              </a:rPr>
              <a:t>, </a:t>
            </a:r>
            <a:r>
              <a:rPr lang="en-US" dirty="0" err="1">
                <a:solidFill>
                  <a:srgbClr val="002060"/>
                </a:solidFill>
                <a:latin typeface="Courier New" pitchFamily="49" charset="0"/>
                <a:cs typeface="Courier New" pitchFamily="49" charset="0"/>
              </a:rPr>
              <a:t>const</a:t>
            </a:r>
            <a:r>
              <a:rPr lang="en-US" dirty="0">
                <a:solidFill>
                  <a:srgbClr val="002060"/>
                </a:solidFill>
                <a:latin typeface="Courier New" pitchFamily="49" charset="0"/>
                <a:cs typeface="Courier New" pitchFamily="49" charset="0"/>
              </a:rPr>
              <a:t> </a:t>
            </a:r>
            <a:r>
              <a:rPr lang="en-US" dirty="0" err="1">
                <a:solidFill>
                  <a:srgbClr val="002060"/>
                </a:solidFill>
                <a:latin typeface="Courier New" pitchFamily="49" charset="0"/>
                <a:cs typeface="Courier New" pitchFamily="49" charset="0"/>
              </a:rPr>
              <a:t>int</a:t>
            </a:r>
            <a:r>
              <a:rPr lang="en-US" dirty="0">
                <a:latin typeface="Courier New" pitchFamily="49" charset="0"/>
                <a:cs typeface="Courier New" pitchFamily="49" charset="0"/>
              </a:rPr>
              <a:t> *m</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const</a:t>
            </a:r>
            <a:r>
              <a:rPr lang="en-US" dirty="0" smtClean="0">
                <a:solidFill>
                  <a:srgbClr val="002060"/>
                </a:solidFill>
                <a:latin typeface="Courier New" pitchFamily="49" charset="0"/>
                <a:cs typeface="Courier New" pitchFamily="49" charset="0"/>
              </a:rPr>
              <a:t> </a:t>
            </a:r>
            <a:r>
              <a:rPr lang="en-US" dirty="0" err="1">
                <a:solidFill>
                  <a:srgbClr val="002060"/>
                </a:solidFill>
                <a:latin typeface="Courier New" pitchFamily="49" charset="0"/>
                <a:cs typeface="Courier New" pitchFamily="49" charset="0"/>
              </a:rPr>
              <a:t>int</a:t>
            </a:r>
            <a:r>
              <a:rPr lang="en-US" dirty="0">
                <a:latin typeface="Courier New" pitchFamily="49" charset="0"/>
                <a:cs typeface="Courier New" pitchFamily="49" charset="0"/>
              </a:rPr>
              <a:t> *n, </a:t>
            </a:r>
            <a:r>
              <a:rPr lang="en-US" dirty="0" err="1" smtClean="0">
                <a:solidFill>
                  <a:srgbClr val="002060"/>
                </a:solidFill>
                <a:latin typeface="Courier New" pitchFamily="49" charset="0"/>
                <a:cs typeface="Courier New" pitchFamily="49" charset="0"/>
              </a:rPr>
              <a:t>const</a:t>
            </a:r>
            <a:r>
              <a:rPr lang="en-US" dirty="0" smtClean="0">
                <a:solidFill>
                  <a:srgbClr val="002060"/>
                </a:solidFill>
                <a:latin typeface="Courier New" pitchFamily="49" charset="0"/>
                <a:cs typeface="Courier New" pitchFamily="49" charset="0"/>
              </a:rPr>
              <a:t> </a:t>
            </a:r>
            <a:r>
              <a:rPr lang="en-US" dirty="0">
                <a:solidFill>
                  <a:srgbClr val="002060"/>
                </a:solidFill>
                <a:latin typeface="Courier New" pitchFamily="49" charset="0"/>
                <a:cs typeface="Courier New" pitchFamily="49" charset="0"/>
              </a:rPr>
              <a:t>double</a:t>
            </a:r>
            <a:r>
              <a:rPr lang="en-US" dirty="0">
                <a:latin typeface="Courier New" pitchFamily="49" charset="0"/>
                <a:cs typeface="Courier New" pitchFamily="49" charset="0"/>
              </a:rPr>
              <a:t> *alpha</a:t>
            </a:r>
            <a:r>
              <a:rPr lang="en-US" dirty="0" smtClean="0">
                <a:latin typeface="Courier New" pitchFamily="49" charset="0"/>
                <a:cs typeface="Courier New" pitchFamily="49" charset="0"/>
              </a:rPr>
              <a:t>, </a:t>
            </a:r>
            <a:r>
              <a:rPr lang="en-US" dirty="0" err="1">
                <a:solidFill>
                  <a:srgbClr val="002060"/>
                </a:solidFill>
                <a:latin typeface="Courier New" pitchFamily="49" charset="0"/>
                <a:cs typeface="Courier New" pitchFamily="49" charset="0"/>
              </a:rPr>
              <a:t>const</a:t>
            </a:r>
            <a:r>
              <a:rPr lang="en-US" dirty="0">
                <a:solidFill>
                  <a:srgbClr val="002060"/>
                </a:solidFill>
                <a:latin typeface="Courier New" pitchFamily="49" charset="0"/>
                <a:cs typeface="Courier New" pitchFamily="49" charset="0"/>
              </a:rPr>
              <a:t> double</a:t>
            </a:r>
            <a:r>
              <a:rPr lang="en-US" dirty="0">
                <a:latin typeface="Courier New" pitchFamily="49" charset="0"/>
                <a:cs typeface="Courier New" pitchFamily="49" charset="0"/>
              </a:rPr>
              <a:t> *A</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const</a:t>
            </a:r>
            <a:r>
              <a:rPr lang="en-US" dirty="0" smtClean="0">
                <a:solidFill>
                  <a:srgbClr val="002060"/>
                </a:solidFill>
                <a:latin typeface="Courier New" pitchFamily="49" charset="0"/>
                <a:cs typeface="Courier New" pitchFamily="49" charset="0"/>
              </a:rPr>
              <a:t> </a:t>
            </a:r>
            <a:r>
              <a:rPr lang="en-US" dirty="0" err="1">
                <a:solidFill>
                  <a:srgbClr val="002060"/>
                </a:solidFill>
                <a:latin typeface="Courier New" pitchFamily="49" charset="0"/>
                <a:cs typeface="Courier New" pitchFamily="49" charset="0"/>
              </a:rPr>
              <a:t>int</a:t>
            </a:r>
            <a:r>
              <a:rPr lang="en-US" dirty="0">
                <a:latin typeface="Courier New" pitchFamily="49" charset="0"/>
                <a:cs typeface="Courier New" pitchFamily="49" charset="0"/>
              </a:rPr>
              <a:t> *LDA, </a:t>
            </a:r>
            <a:r>
              <a:rPr lang="en-US" dirty="0" err="1" smtClean="0">
                <a:solidFill>
                  <a:srgbClr val="002060"/>
                </a:solidFill>
                <a:latin typeface="Courier New" pitchFamily="49" charset="0"/>
                <a:cs typeface="Courier New" pitchFamily="49" charset="0"/>
              </a:rPr>
              <a:t>const</a:t>
            </a:r>
            <a:r>
              <a:rPr lang="en-US" dirty="0" smtClean="0">
                <a:solidFill>
                  <a:srgbClr val="002060"/>
                </a:solidFill>
                <a:latin typeface="Courier New" pitchFamily="49" charset="0"/>
                <a:cs typeface="Courier New" pitchFamily="49" charset="0"/>
              </a:rPr>
              <a:t> </a:t>
            </a:r>
            <a:r>
              <a:rPr lang="en-US" dirty="0">
                <a:solidFill>
                  <a:srgbClr val="002060"/>
                </a:solidFill>
                <a:latin typeface="Courier New" pitchFamily="49" charset="0"/>
                <a:cs typeface="Courier New" pitchFamily="49" charset="0"/>
              </a:rPr>
              <a:t>double</a:t>
            </a:r>
            <a:r>
              <a:rPr lang="en-US" dirty="0">
                <a:latin typeface="Courier New" pitchFamily="49" charset="0"/>
                <a:cs typeface="Courier New" pitchFamily="49" charset="0"/>
              </a:rPr>
              <a:t> *x, </a:t>
            </a:r>
            <a:r>
              <a:rPr lang="en-US" dirty="0" err="1" smtClean="0">
                <a:solidFill>
                  <a:srgbClr val="002060"/>
                </a:solidFill>
                <a:latin typeface="Courier New" pitchFamily="49" charset="0"/>
                <a:cs typeface="Courier New" pitchFamily="49" charset="0"/>
              </a:rPr>
              <a:t>const</a:t>
            </a:r>
            <a:r>
              <a:rPr lang="en-US" dirty="0" smtClean="0">
                <a:solidFill>
                  <a:srgbClr val="002060"/>
                </a:solidFill>
                <a:latin typeface="Courier New" pitchFamily="49" charset="0"/>
                <a:cs typeface="Courier New" pitchFamily="49" charset="0"/>
              </a:rPr>
              <a:t> </a:t>
            </a:r>
            <a:r>
              <a:rPr lang="en-US" dirty="0" err="1">
                <a:solidFill>
                  <a:srgbClr val="002060"/>
                </a:solidFill>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incx</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const</a:t>
            </a:r>
            <a:r>
              <a:rPr lang="en-US" dirty="0" smtClean="0">
                <a:solidFill>
                  <a:srgbClr val="002060"/>
                </a:solidFill>
                <a:latin typeface="Courier New" pitchFamily="49" charset="0"/>
                <a:cs typeface="Courier New" pitchFamily="49" charset="0"/>
              </a:rPr>
              <a:t> </a:t>
            </a:r>
            <a:r>
              <a:rPr lang="en-US" dirty="0">
                <a:solidFill>
                  <a:srgbClr val="002060"/>
                </a:solidFill>
                <a:latin typeface="Courier New" pitchFamily="49" charset="0"/>
                <a:cs typeface="Courier New" pitchFamily="49" charset="0"/>
              </a:rPr>
              <a:t>double</a:t>
            </a:r>
            <a:r>
              <a:rPr lang="en-US" dirty="0">
                <a:latin typeface="Courier New" pitchFamily="49" charset="0"/>
                <a:cs typeface="Courier New" pitchFamily="49" charset="0"/>
              </a:rPr>
              <a:t> *beta, </a:t>
            </a:r>
            <a:r>
              <a:rPr lang="en-US" dirty="0" smtClean="0">
                <a:solidFill>
                  <a:srgbClr val="002060"/>
                </a:solidFill>
                <a:latin typeface="Courier New" pitchFamily="49" charset="0"/>
                <a:cs typeface="Courier New" pitchFamily="49" charset="0"/>
              </a:rPr>
              <a:t>double</a:t>
            </a:r>
            <a:r>
              <a:rPr lang="en-US" dirty="0" smtClean="0">
                <a:latin typeface="Courier New" pitchFamily="49" charset="0"/>
                <a:cs typeface="Courier New" pitchFamily="49" charset="0"/>
              </a:rPr>
              <a:t> </a:t>
            </a:r>
            <a:r>
              <a:rPr lang="en-US" dirty="0">
                <a:latin typeface="Courier New" pitchFamily="49" charset="0"/>
                <a:cs typeface="Courier New" pitchFamily="49" charset="0"/>
              </a:rPr>
              <a:t>*y, </a:t>
            </a:r>
            <a:r>
              <a:rPr lang="en-US" dirty="0" err="1" smtClean="0">
                <a:solidFill>
                  <a:srgbClr val="002060"/>
                </a:solidFill>
                <a:latin typeface="Courier New" pitchFamily="49" charset="0"/>
                <a:cs typeface="Courier New" pitchFamily="49" charset="0"/>
              </a:rPr>
              <a:t>const</a:t>
            </a:r>
            <a:r>
              <a:rPr lang="en-US" dirty="0" smtClean="0">
                <a:solidFill>
                  <a:srgbClr val="002060"/>
                </a:solidFill>
                <a:latin typeface="Courier New" pitchFamily="49" charset="0"/>
                <a:cs typeface="Courier New" pitchFamily="49" charset="0"/>
              </a:rPr>
              <a:t> </a:t>
            </a:r>
            <a:r>
              <a:rPr lang="en-US" dirty="0" err="1">
                <a:solidFill>
                  <a:srgbClr val="002060"/>
                </a:solidFill>
                <a:latin typeface="Courier New" pitchFamily="49" charset="0"/>
                <a:cs typeface="Courier New" pitchFamily="49" charset="0"/>
              </a:rPr>
              <a:t>int</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incy</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7" name="Rectangle 6"/>
          <p:cNvSpPr/>
          <p:nvPr/>
        </p:nvSpPr>
        <p:spPr>
          <a:xfrm>
            <a:off x="232235" y="3477294"/>
            <a:ext cx="8717935" cy="2862322"/>
          </a:xfrm>
          <a:prstGeom prst="rect">
            <a:avLst/>
          </a:prstGeom>
          <a:solidFill>
            <a:schemeClr val="bg1">
              <a:lumMod val="85000"/>
            </a:schemeClr>
          </a:solidFill>
          <a:ln w="19050">
            <a:solidFill>
              <a:schemeClr val="tx1"/>
            </a:solidFill>
          </a:ln>
        </p:spPr>
        <p:txBody>
          <a:bodyPr wrap="square">
            <a:spAutoFit/>
          </a:bodyPr>
          <a:lstStyle/>
          <a:p>
            <a:r>
              <a:rPr lang="fr-FR" dirty="0" err="1">
                <a:solidFill>
                  <a:srgbClr val="002060"/>
                </a:solidFill>
                <a:latin typeface="Courier New" pitchFamily="49" charset="0"/>
                <a:cs typeface="Courier New" pitchFamily="49" charset="0"/>
              </a:rPr>
              <a:t>int</a:t>
            </a:r>
            <a:r>
              <a:rPr lang="fr-FR" dirty="0">
                <a:solidFill>
                  <a:srgbClr val="002060"/>
                </a:solidFill>
                <a:latin typeface="Courier New" pitchFamily="49" charset="0"/>
                <a:cs typeface="Courier New" pitchFamily="49" charset="0"/>
              </a:rPr>
              <a:t> </a:t>
            </a:r>
            <a:r>
              <a:rPr lang="fr-FR" dirty="0">
                <a:latin typeface="Courier New" pitchFamily="49" charset="0"/>
                <a:cs typeface="Courier New" pitchFamily="49" charset="0"/>
              </a:rPr>
              <a:t>m = 100, </a:t>
            </a:r>
            <a:r>
              <a:rPr lang="fr-FR" dirty="0" err="1">
                <a:solidFill>
                  <a:srgbClr val="002060"/>
                </a:solidFill>
                <a:latin typeface="Courier New" pitchFamily="49" charset="0"/>
                <a:cs typeface="Courier New" pitchFamily="49" charset="0"/>
              </a:rPr>
              <a:t>int</a:t>
            </a:r>
            <a:r>
              <a:rPr lang="fr-FR" dirty="0">
                <a:solidFill>
                  <a:srgbClr val="002060"/>
                </a:solidFill>
                <a:latin typeface="Courier New" pitchFamily="49" charset="0"/>
                <a:cs typeface="Courier New" pitchFamily="49" charset="0"/>
              </a:rPr>
              <a:t> </a:t>
            </a:r>
            <a:r>
              <a:rPr lang="fr-FR" dirty="0">
                <a:latin typeface="Courier New" pitchFamily="49" charset="0"/>
                <a:cs typeface="Courier New" pitchFamily="49" charset="0"/>
              </a:rPr>
              <a:t>n = 100;</a:t>
            </a:r>
          </a:p>
          <a:p>
            <a:r>
              <a:rPr lang="fr-FR" dirty="0" smtClean="0">
                <a:solidFill>
                  <a:srgbClr val="002060"/>
                </a:solidFill>
                <a:latin typeface="Courier New" pitchFamily="49" charset="0"/>
                <a:cs typeface="Courier New" pitchFamily="49" charset="0"/>
              </a:rPr>
              <a:t>double</a:t>
            </a:r>
            <a:r>
              <a:rPr lang="fr-FR" dirty="0" smtClean="0">
                <a:latin typeface="Courier New" pitchFamily="49" charset="0"/>
                <a:cs typeface="Courier New" pitchFamily="49" charset="0"/>
              </a:rPr>
              <a:t> </a:t>
            </a:r>
            <a:r>
              <a:rPr lang="fr-FR" dirty="0">
                <a:latin typeface="Courier New" pitchFamily="49" charset="0"/>
                <a:cs typeface="Courier New" pitchFamily="49" charset="0"/>
              </a:rPr>
              <a:t>*</a:t>
            </a:r>
            <a:r>
              <a:rPr lang="fr-FR" dirty="0" smtClean="0">
                <a:latin typeface="Courier New" pitchFamily="49" charset="0"/>
                <a:cs typeface="Courier New" pitchFamily="49" charset="0"/>
              </a:rPr>
              <a:t>A, *</a:t>
            </a:r>
            <a:r>
              <a:rPr lang="fr-FR" dirty="0">
                <a:latin typeface="Courier New" pitchFamily="49" charset="0"/>
                <a:cs typeface="Courier New" pitchFamily="49" charset="0"/>
              </a:rPr>
              <a:t>x, </a:t>
            </a:r>
            <a:r>
              <a:rPr lang="fr-FR" dirty="0" smtClean="0">
                <a:latin typeface="Courier New" pitchFamily="49" charset="0"/>
                <a:cs typeface="Courier New" pitchFamily="49" charset="0"/>
              </a:rPr>
              <a:t>*y;	</a:t>
            </a:r>
          </a:p>
          <a:p>
            <a:r>
              <a:rPr lang="fr-FR" i="1" dirty="0" smtClean="0">
                <a:solidFill>
                  <a:schemeClr val="tx1">
                    <a:lumMod val="65000"/>
                    <a:lumOff val="35000"/>
                  </a:schemeClr>
                </a:solidFill>
                <a:latin typeface="Courier New" pitchFamily="49" charset="0"/>
                <a:cs typeface="Courier New" pitchFamily="49" charset="0"/>
              </a:rPr>
              <a:t>// … </a:t>
            </a:r>
            <a:r>
              <a:rPr lang="fr-FR" i="1" dirty="0" err="1" smtClean="0">
                <a:solidFill>
                  <a:schemeClr val="tx1">
                    <a:lumMod val="65000"/>
                    <a:lumOff val="35000"/>
                  </a:schemeClr>
                </a:solidFill>
                <a:latin typeface="Courier New" pitchFamily="49" charset="0"/>
                <a:cs typeface="Courier New" pitchFamily="49" charset="0"/>
              </a:rPr>
              <a:t>allocate</a:t>
            </a:r>
            <a:r>
              <a:rPr lang="fr-FR" i="1" dirty="0" smtClean="0">
                <a:solidFill>
                  <a:schemeClr val="tx1">
                    <a:lumMod val="65000"/>
                    <a:lumOff val="35000"/>
                  </a:schemeClr>
                </a:solidFill>
                <a:latin typeface="Courier New" pitchFamily="49" charset="0"/>
                <a:cs typeface="Courier New" pitchFamily="49" charset="0"/>
              </a:rPr>
              <a:t> memory for A, x and Y; </a:t>
            </a:r>
            <a:r>
              <a:rPr lang="fr-FR" i="1" dirty="0" err="1" smtClean="0">
                <a:solidFill>
                  <a:schemeClr val="tx1">
                    <a:lumMod val="65000"/>
                    <a:lumOff val="35000"/>
                  </a:schemeClr>
                </a:solidFill>
                <a:latin typeface="Courier New" pitchFamily="49" charset="0"/>
                <a:cs typeface="Courier New" pitchFamily="49" charset="0"/>
              </a:rPr>
              <a:t>initialize</a:t>
            </a:r>
            <a:r>
              <a:rPr lang="fr-FR" i="1" dirty="0" smtClean="0">
                <a:solidFill>
                  <a:schemeClr val="tx1">
                    <a:lumMod val="65000"/>
                    <a:lumOff val="35000"/>
                  </a:schemeClr>
                </a:solidFill>
                <a:latin typeface="Courier New" pitchFamily="49" charset="0"/>
                <a:cs typeface="Courier New" pitchFamily="49" charset="0"/>
              </a:rPr>
              <a:t> A and x</a:t>
            </a:r>
          </a:p>
          <a:p>
            <a:endParaRPr lang="en-US" dirty="0" smtClean="0">
              <a:latin typeface="Courier New" pitchFamily="49" charset="0"/>
              <a:cs typeface="Courier New" pitchFamily="49" charset="0"/>
            </a:endParaRPr>
          </a:p>
          <a:p>
            <a:r>
              <a:rPr lang="en-US" dirty="0" err="1" smtClean="0">
                <a:solidFill>
                  <a:srgbClr val="002060"/>
                </a:solidFill>
                <a:latin typeface="Courier New" pitchFamily="49" charset="0"/>
                <a:cs typeface="Courier New" pitchFamily="49" charset="0"/>
              </a:rPr>
              <a:t>const</a:t>
            </a:r>
            <a:r>
              <a:rPr lang="en-US" dirty="0" smtClean="0">
                <a:solidFill>
                  <a:srgbClr val="002060"/>
                </a:solidFill>
                <a:latin typeface="Courier New" pitchFamily="49" charset="0"/>
                <a:cs typeface="Courier New" pitchFamily="49" charset="0"/>
              </a:rPr>
              <a:t> </a:t>
            </a:r>
            <a:r>
              <a:rPr lang="en-US" dirty="0" err="1">
                <a:solidFill>
                  <a:srgbClr val="002060"/>
                </a:solidFill>
                <a:latin typeface="Courier New" pitchFamily="49" charset="0"/>
                <a:cs typeface="Courier New" pitchFamily="49" charset="0"/>
              </a:rPr>
              <a:t>int</a:t>
            </a:r>
            <a:r>
              <a:rPr lang="en-US" dirty="0">
                <a:solidFill>
                  <a:srgbClr val="002060"/>
                </a:solidFill>
                <a:latin typeface="Courier New" pitchFamily="49" charset="0"/>
                <a:cs typeface="Courier New" pitchFamily="49" charset="0"/>
              </a:rPr>
              <a:t> </a:t>
            </a:r>
            <a:r>
              <a:rPr lang="en-US" dirty="0" err="1">
                <a:latin typeface="Courier New" pitchFamily="49" charset="0"/>
                <a:cs typeface="Courier New" pitchFamily="49" charset="0"/>
              </a:rPr>
              <a:t>inc</a:t>
            </a:r>
            <a:r>
              <a:rPr lang="en-US" dirty="0">
                <a:latin typeface="Courier New" pitchFamily="49" charset="0"/>
                <a:cs typeface="Courier New" pitchFamily="49" charset="0"/>
              </a:rPr>
              <a:t> = 1;</a:t>
            </a:r>
          </a:p>
          <a:p>
            <a:r>
              <a:rPr lang="en-US" dirty="0" err="1">
                <a:solidFill>
                  <a:srgbClr val="002060"/>
                </a:solidFill>
                <a:latin typeface="Courier New" pitchFamily="49" charset="0"/>
                <a:cs typeface="Courier New" pitchFamily="49" charset="0"/>
              </a:rPr>
              <a:t>const</a:t>
            </a:r>
            <a:r>
              <a:rPr lang="en-US" dirty="0">
                <a:solidFill>
                  <a:srgbClr val="002060"/>
                </a:solidFill>
                <a:latin typeface="Courier New" pitchFamily="49" charset="0"/>
                <a:cs typeface="Courier New" pitchFamily="49" charset="0"/>
              </a:rPr>
              <a:t> double </a:t>
            </a:r>
            <a:r>
              <a:rPr lang="en-US" dirty="0">
                <a:latin typeface="Courier New" pitchFamily="49" charset="0"/>
                <a:cs typeface="Courier New" pitchFamily="49" charset="0"/>
              </a:rPr>
              <a:t>alpha = 1.0;</a:t>
            </a:r>
          </a:p>
          <a:p>
            <a:r>
              <a:rPr lang="en-US" dirty="0" err="1">
                <a:solidFill>
                  <a:srgbClr val="002060"/>
                </a:solidFill>
                <a:latin typeface="Courier New" pitchFamily="49" charset="0"/>
                <a:cs typeface="Courier New" pitchFamily="49" charset="0"/>
              </a:rPr>
              <a:t>const</a:t>
            </a:r>
            <a:r>
              <a:rPr lang="en-US" dirty="0">
                <a:solidFill>
                  <a:srgbClr val="002060"/>
                </a:solidFill>
                <a:latin typeface="Courier New" pitchFamily="49" charset="0"/>
                <a:cs typeface="Courier New" pitchFamily="49" charset="0"/>
              </a:rPr>
              <a:t> double </a:t>
            </a:r>
            <a:r>
              <a:rPr lang="en-US" dirty="0">
                <a:latin typeface="Courier New" pitchFamily="49" charset="0"/>
                <a:cs typeface="Courier New" pitchFamily="49" charset="0"/>
              </a:rPr>
              <a:t>beta = 0.0;</a:t>
            </a:r>
          </a:p>
          <a:p>
            <a:r>
              <a:rPr lang="en-US" dirty="0">
                <a:solidFill>
                  <a:srgbClr val="002060"/>
                </a:solidFill>
                <a:latin typeface="Courier New" pitchFamily="49" charset="0"/>
                <a:cs typeface="Courier New" pitchFamily="49" charset="0"/>
              </a:rPr>
              <a:t>char trans </a:t>
            </a:r>
            <a:r>
              <a:rPr lang="en-US" dirty="0">
                <a:latin typeface="Courier New" pitchFamily="49" charset="0"/>
                <a:cs typeface="Courier New" pitchFamily="49" charset="0"/>
              </a:rPr>
              <a:t>= 'N';</a:t>
            </a:r>
          </a:p>
          <a:p>
            <a:endParaRPr lang="en-US" dirty="0">
              <a:latin typeface="Courier New" pitchFamily="49" charset="0"/>
              <a:cs typeface="Courier New" pitchFamily="49" charset="0"/>
            </a:endParaRPr>
          </a:p>
          <a:p>
            <a:r>
              <a:rPr lang="en-US" dirty="0" err="1">
                <a:latin typeface="Courier New" pitchFamily="49" charset="0"/>
                <a:cs typeface="Courier New" pitchFamily="49" charset="0"/>
              </a:rPr>
              <a:t>dgemv</a:t>
            </a:r>
            <a:r>
              <a:rPr lang="en-US" dirty="0">
                <a:latin typeface="Courier New" pitchFamily="49" charset="0"/>
                <a:cs typeface="Courier New" pitchFamily="49" charset="0"/>
              </a:rPr>
              <a:t>_(&amp;trans, &amp;m, &amp;n, &amp;alpha, A, &amp;m, x, &amp;</a:t>
            </a:r>
            <a:r>
              <a:rPr lang="en-US" dirty="0" err="1">
                <a:latin typeface="Courier New" pitchFamily="49" charset="0"/>
                <a:cs typeface="Courier New" pitchFamily="49" charset="0"/>
              </a:rPr>
              <a:t>inc</a:t>
            </a:r>
            <a:r>
              <a:rPr lang="en-US" dirty="0">
                <a:latin typeface="Courier New" pitchFamily="49" charset="0"/>
                <a:cs typeface="Courier New" pitchFamily="49" charset="0"/>
              </a:rPr>
              <a:t>, &amp;beta, y</a:t>
            </a:r>
            <a:r>
              <a:rPr lang="en-US" dirty="0" smtClean="0">
                <a:latin typeface="Courier New" pitchFamily="49" charset="0"/>
                <a:cs typeface="Courier New" pitchFamily="49" charset="0"/>
              </a:rPr>
              <a:t>,&amp;</a:t>
            </a:r>
            <a:r>
              <a:rPr lang="en-US" dirty="0" err="1">
                <a:latin typeface="Courier New" pitchFamily="49" charset="0"/>
                <a:cs typeface="Courier New" pitchFamily="49" charset="0"/>
              </a:rPr>
              <a:t>inc</a:t>
            </a:r>
            <a:r>
              <a:rPr lang="en-US" dirty="0">
                <a:latin typeface="Courier New" pitchFamily="49" charset="0"/>
                <a:cs typeface="Courier New" pitchFamily="49" charset="0"/>
              </a:rPr>
              <a:t>);</a:t>
            </a:r>
          </a:p>
        </p:txBody>
      </p:sp>
      <p:sp>
        <p:nvSpPr>
          <p:cNvPr id="8" name="Oval 7"/>
          <p:cNvSpPr/>
          <p:nvPr/>
        </p:nvSpPr>
        <p:spPr>
          <a:xfrm>
            <a:off x="518755" y="1428259"/>
            <a:ext cx="1733690" cy="46086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91825" y="1428259"/>
            <a:ext cx="367585" cy="46086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16285" y="2973161"/>
            <a:ext cx="2302233" cy="369332"/>
          </a:xfrm>
          <a:prstGeom prst="rect">
            <a:avLst/>
          </a:prstGeom>
          <a:noFill/>
        </p:spPr>
        <p:txBody>
          <a:bodyPr wrap="none" rtlCol="0">
            <a:spAutoFit/>
          </a:bodyPr>
          <a:lstStyle/>
          <a:p>
            <a:pPr marL="285750" indent="-285750">
              <a:buFont typeface="Arial" pitchFamily="34" charset="0"/>
              <a:buChar char="•"/>
            </a:pPr>
            <a:r>
              <a:rPr lang="en-US" dirty="0" smtClean="0"/>
              <a:t>Calling the function</a:t>
            </a:r>
          </a:p>
        </p:txBody>
      </p:sp>
    </p:spTree>
    <p:extLst>
      <p:ext uri="{BB962C8B-B14F-4D97-AF65-F5344CB8AC3E}">
        <p14:creationId xmlns:p14="http://schemas.microsoft.com/office/powerpoint/2010/main" val="38849904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4.bp.blogspot.com/-tS8zQXy_-xU/TuFtHYdJBjI/AAAAAAAAALU/UWF-wb1tht8/s1600/work.4583926.2.flat%252C550x550%252C075%252Cf.two-doo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790" y="1585560"/>
            <a:ext cx="523875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076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terminology</a:t>
            </a:r>
            <a:endParaRPr lang="en-US" dirty="0"/>
          </a:p>
        </p:txBody>
      </p:sp>
      <p:sp>
        <p:nvSpPr>
          <p:cNvPr id="3" name="Content Placeholder 2"/>
          <p:cNvSpPr>
            <a:spLocks noGrp="1"/>
          </p:cNvSpPr>
          <p:nvPr>
            <p:ph idx="1"/>
          </p:nvPr>
        </p:nvSpPr>
        <p:spPr>
          <a:xfrm>
            <a:off x="270640" y="1360957"/>
            <a:ext cx="8686800" cy="4372343"/>
          </a:xfrm>
        </p:spPr>
        <p:txBody>
          <a:bodyPr>
            <a:normAutofit/>
          </a:bodyPr>
          <a:lstStyle/>
          <a:p>
            <a:r>
              <a:rPr lang="en-US" sz="2200" b="1" dirty="0" smtClean="0">
                <a:solidFill>
                  <a:srgbClr val="FF0000"/>
                </a:solidFill>
              </a:rPr>
              <a:t>FLOPS or FLOPS/s</a:t>
            </a:r>
            <a:r>
              <a:rPr lang="en-US" sz="2200" dirty="0" smtClean="0"/>
              <a:t>: </a:t>
            </a:r>
            <a:r>
              <a:rPr lang="en-US" sz="2200" u="sng" dirty="0" smtClean="0"/>
              <a:t>FL</a:t>
            </a:r>
            <a:r>
              <a:rPr lang="en-US" sz="2200" dirty="0" smtClean="0"/>
              <a:t>oating-point </a:t>
            </a:r>
            <a:r>
              <a:rPr lang="en-US" sz="2200" u="sng" dirty="0" smtClean="0"/>
              <a:t>OP</a:t>
            </a:r>
            <a:r>
              <a:rPr lang="en-US" sz="2200" dirty="0" smtClean="0"/>
              <a:t>erations per </a:t>
            </a:r>
            <a:r>
              <a:rPr lang="en-US" sz="2200" u="sng" dirty="0" smtClean="0"/>
              <a:t>S</a:t>
            </a:r>
            <a:r>
              <a:rPr lang="en-US" sz="2200" dirty="0" smtClean="0"/>
              <a:t>econd</a:t>
            </a:r>
          </a:p>
          <a:p>
            <a:pPr lvl="1"/>
            <a:r>
              <a:rPr lang="en-US" sz="1800" dirty="0" smtClean="0"/>
              <a:t>Used to quantify peak floating-point performance for scientific codes</a:t>
            </a:r>
          </a:p>
          <a:p>
            <a:pPr lvl="1"/>
            <a:r>
              <a:rPr lang="en-US" sz="1800" dirty="0" smtClean="0"/>
              <a:t>Sandy Bridge CPUs deliver up to</a:t>
            </a:r>
            <a:r>
              <a:rPr lang="en-US" sz="1800" dirty="0" smtClean="0">
                <a:solidFill>
                  <a:srgbClr val="002060"/>
                </a:solidFill>
              </a:rPr>
              <a:t> 8 DP or 16 SP </a:t>
            </a:r>
            <a:r>
              <a:rPr lang="en-US" sz="1800" dirty="0" smtClean="0"/>
              <a:t>operations per cycle per core</a:t>
            </a:r>
          </a:p>
          <a:p>
            <a:pPr lvl="1"/>
            <a:r>
              <a:rPr lang="en-US" sz="1800" dirty="0" smtClean="0"/>
              <a:t>At frequency of </a:t>
            </a:r>
            <a:r>
              <a:rPr lang="en-US" sz="1800" dirty="0" smtClean="0">
                <a:solidFill>
                  <a:srgbClr val="002060"/>
                </a:solidFill>
              </a:rPr>
              <a:t>3 GHz</a:t>
            </a:r>
            <a:r>
              <a:rPr lang="en-US" sz="1800" dirty="0" smtClean="0"/>
              <a:t>: peak performance of </a:t>
            </a:r>
            <a:r>
              <a:rPr lang="en-US" sz="1800" b="1" dirty="0" smtClean="0">
                <a:solidFill>
                  <a:srgbClr val="002060"/>
                </a:solidFill>
              </a:rPr>
              <a:t>24 (DP) or 48 (SP) GFLOPS/s</a:t>
            </a:r>
            <a:r>
              <a:rPr lang="en-US" sz="1800" dirty="0" smtClean="0"/>
              <a:t> per core</a:t>
            </a:r>
          </a:p>
          <a:p>
            <a:pPr lvl="1"/>
            <a:r>
              <a:rPr lang="en-US" sz="1800" dirty="0" smtClean="0"/>
              <a:t>Graphical Processing Unit (GPU): peak performance &gt; </a:t>
            </a:r>
            <a:r>
              <a:rPr lang="en-US" sz="1800" b="1" dirty="0" smtClean="0">
                <a:solidFill>
                  <a:srgbClr val="002060"/>
                </a:solidFill>
              </a:rPr>
              <a:t>1 TFLOPS/s</a:t>
            </a:r>
            <a:endParaRPr lang="en-US" sz="1800" dirty="0" smtClean="0"/>
          </a:p>
          <a:p>
            <a:r>
              <a:rPr lang="en-US" sz="2200" b="1" dirty="0" smtClean="0">
                <a:solidFill>
                  <a:srgbClr val="FF0000"/>
                </a:solidFill>
              </a:rPr>
              <a:t>Bandwidth (BW)</a:t>
            </a:r>
            <a:r>
              <a:rPr lang="en-US" sz="2200" dirty="0" smtClean="0"/>
              <a:t>: Rate of data transfer </a:t>
            </a:r>
            <a:r>
              <a:rPr lang="en-US" sz="2200" dirty="0"/>
              <a:t>(</a:t>
            </a:r>
            <a:r>
              <a:rPr lang="en-US" sz="2200" dirty="0" smtClean="0"/>
              <a:t>bytes per second)</a:t>
            </a:r>
          </a:p>
          <a:p>
            <a:pPr lvl="1"/>
            <a:r>
              <a:rPr lang="en-US" sz="1800" dirty="0" smtClean="0"/>
              <a:t>Modern DRAM: </a:t>
            </a:r>
            <a:r>
              <a:rPr lang="en-US" sz="1800" b="1" dirty="0" smtClean="0">
                <a:solidFill>
                  <a:srgbClr val="002060"/>
                </a:solidFill>
              </a:rPr>
              <a:t>10-25 </a:t>
            </a:r>
            <a:r>
              <a:rPr lang="en-US" sz="1800" b="1" dirty="0" err="1" smtClean="0">
                <a:solidFill>
                  <a:srgbClr val="002060"/>
                </a:solidFill>
              </a:rPr>
              <a:t>GByte</a:t>
            </a:r>
            <a:r>
              <a:rPr lang="en-US" sz="1800" b="1" dirty="0" smtClean="0">
                <a:solidFill>
                  <a:srgbClr val="002060"/>
                </a:solidFill>
              </a:rPr>
              <a:t>/s</a:t>
            </a:r>
          </a:p>
          <a:p>
            <a:pPr lvl="1"/>
            <a:r>
              <a:rPr lang="en-US" sz="1800" dirty="0" smtClean="0"/>
              <a:t>Modern L</a:t>
            </a:r>
            <a:r>
              <a:rPr lang="en-US" sz="1800" baseline="-25000" dirty="0" smtClean="0"/>
              <a:t>1</a:t>
            </a:r>
            <a:r>
              <a:rPr lang="en-US" sz="1800" dirty="0" smtClean="0"/>
              <a:t> cache: 32 bytes / cycle reading + 16 bytes / cycle writing =                        </a:t>
            </a:r>
            <a:r>
              <a:rPr lang="en-US" sz="1800" b="1" dirty="0" smtClean="0">
                <a:solidFill>
                  <a:srgbClr val="002060"/>
                </a:solidFill>
              </a:rPr>
              <a:t>96 </a:t>
            </a:r>
            <a:r>
              <a:rPr lang="en-US" sz="1800" b="1" dirty="0" err="1" smtClean="0">
                <a:solidFill>
                  <a:srgbClr val="002060"/>
                </a:solidFill>
              </a:rPr>
              <a:t>GByte</a:t>
            </a:r>
            <a:r>
              <a:rPr lang="en-US" sz="1800" b="1" dirty="0" smtClean="0">
                <a:solidFill>
                  <a:srgbClr val="002060"/>
                </a:solidFill>
              </a:rPr>
              <a:t>/s </a:t>
            </a:r>
            <a:r>
              <a:rPr lang="en-US" sz="1800" dirty="0" smtClean="0"/>
              <a:t>reading + </a:t>
            </a:r>
            <a:r>
              <a:rPr lang="en-US" sz="1800" b="1" dirty="0" smtClean="0">
                <a:solidFill>
                  <a:srgbClr val="002060"/>
                </a:solidFill>
              </a:rPr>
              <a:t>48 </a:t>
            </a:r>
            <a:r>
              <a:rPr lang="en-US" sz="1800" b="1" dirty="0" err="1" smtClean="0">
                <a:solidFill>
                  <a:srgbClr val="002060"/>
                </a:solidFill>
              </a:rPr>
              <a:t>GByte</a:t>
            </a:r>
            <a:r>
              <a:rPr lang="en-US" sz="1800" b="1" dirty="0" smtClean="0">
                <a:solidFill>
                  <a:srgbClr val="002060"/>
                </a:solidFill>
              </a:rPr>
              <a:t>/s</a:t>
            </a:r>
            <a:r>
              <a:rPr lang="en-US" sz="1800" dirty="0" smtClean="0"/>
              <a:t> writing </a:t>
            </a:r>
            <a:r>
              <a:rPr lang="en-US" sz="1800" dirty="0"/>
              <a:t>(at 3GHz)</a:t>
            </a:r>
            <a:endParaRPr lang="en-US" sz="1800" b="1" dirty="0">
              <a:solidFill>
                <a:srgbClr val="002060"/>
              </a:solidFill>
            </a:endParaRPr>
          </a:p>
          <a:p>
            <a:r>
              <a:rPr lang="en-US" sz="2200" b="1" dirty="0">
                <a:solidFill>
                  <a:srgbClr val="FF0000"/>
                </a:solidFill>
              </a:rPr>
              <a:t>Latency</a:t>
            </a:r>
            <a:r>
              <a:rPr lang="en-US" sz="2200" dirty="0"/>
              <a:t>: Time to </a:t>
            </a:r>
            <a:r>
              <a:rPr lang="en-US" sz="2200" dirty="0" smtClean="0"/>
              <a:t>initiate a data transfer</a:t>
            </a:r>
          </a:p>
          <a:p>
            <a:pPr lvl="1"/>
            <a:r>
              <a:rPr lang="en-US" sz="1800" dirty="0" smtClean="0"/>
              <a:t>Modern DRAM: </a:t>
            </a:r>
            <a:r>
              <a:rPr lang="en-US" sz="1800" b="1" dirty="0" smtClean="0">
                <a:solidFill>
                  <a:srgbClr val="002060"/>
                </a:solidFill>
              </a:rPr>
              <a:t>~100 clock cycles</a:t>
            </a:r>
          </a:p>
          <a:p>
            <a:pPr lvl="1"/>
            <a:r>
              <a:rPr lang="en-US" sz="1800" dirty="0" smtClean="0"/>
              <a:t>Modern L</a:t>
            </a:r>
            <a:r>
              <a:rPr lang="en-US" sz="1800" baseline="-25000" dirty="0" smtClean="0"/>
              <a:t>1</a:t>
            </a:r>
            <a:r>
              <a:rPr lang="en-US" sz="1800" dirty="0" smtClean="0"/>
              <a:t> cache: </a:t>
            </a:r>
            <a:r>
              <a:rPr lang="en-US" sz="1800" b="1" dirty="0">
                <a:solidFill>
                  <a:srgbClr val="002060"/>
                </a:solidFill>
              </a:rPr>
              <a:t>~</a:t>
            </a:r>
            <a:r>
              <a:rPr lang="en-US" sz="1800" b="1" dirty="0" smtClean="0">
                <a:solidFill>
                  <a:srgbClr val="002060"/>
                </a:solidFill>
              </a:rPr>
              <a:t>4-6 clock cycles</a:t>
            </a:r>
            <a:endParaRPr lang="en-US" sz="1800" baseline="-25000" dirty="0">
              <a:solidFill>
                <a:srgbClr val="002060"/>
              </a:solidFill>
            </a:endParaRPr>
          </a:p>
          <a:p>
            <a:pPr marL="0" indent="0">
              <a:buNone/>
            </a:pPr>
            <a:endParaRPr lang="en-US" sz="2400" dirty="0"/>
          </a:p>
        </p:txBody>
      </p:sp>
      <p:grpSp>
        <p:nvGrpSpPr>
          <p:cNvPr id="6" name="Group 5"/>
          <p:cNvGrpSpPr/>
          <p:nvPr/>
        </p:nvGrpSpPr>
        <p:grpSpPr>
          <a:xfrm>
            <a:off x="769905" y="5701449"/>
            <a:ext cx="7412165" cy="923330"/>
            <a:chOff x="769905" y="5701449"/>
            <a:chExt cx="7412165" cy="923330"/>
          </a:xfrm>
        </p:grpSpPr>
        <p:sp>
          <p:nvSpPr>
            <p:cNvPr id="4" name="TextBox 3"/>
            <p:cNvSpPr txBox="1"/>
            <p:nvPr/>
          </p:nvSpPr>
          <p:spPr>
            <a:xfrm>
              <a:off x="1538005" y="5701449"/>
              <a:ext cx="6644065" cy="923330"/>
            </a:xfrm>
            <a:prstGeom prst="rect">
              <a:avLst/>
            </a:prstGeom>
            <a:noFill/>
          </p:spPr>
          <p:txBody>
            <a:bodyPr wrap="square" rtlCol="0">
              <a:spAutoFit/>
            </a:bodyPr>
            <a:lstStyle/>
            <a:p>
              <a:r>
                <a:rPr lang="en-US" dirty="0" smtClean="0"/>
                <a:t>RAM memory </a:t>
              </a:r>
              <a:r>
                <a:rPr lang="en-US" b="1" dirty="0" smtClean="0">
                  <a:solidFill>
                    <a:srgbClr val="FF0000"/>
                  </a:solidFill>
                </a:rPr>
                <a:t>has insufficient BW</a:t>
              </a:r>
              <a:r>
                <a:rPr lang="en-US" dirty="0" smtClean="0"/>
                <a:t> to feed operands to a CPU operating at peak performance (</a:t>
              </a:r>
              <a:r>
                <a:rPr lang="en-US" dirty="0" err="1" smtClean="0"/>
                <a:t>cfr</a:t>
              </a:r>
              <a:r>
                <a:rPr lang="en-US" dirty="0" smtClean="0"/>
                <a:t>. von Neumann bottleneck).  This explains the need for </a:t>
              </a:r>
              <a:r>
                <a:rPr lang="en-US" i="1" dirty="0" smtClean="0"/>
                <a:t>cache memory</a:t>
              </a:r>
              <a:r>
                <a:rPr lang="en-US" dirty="0" smtClean="0"/>
                <a:t>.</a:t>
              </a:r>
              <a:endParaRPr lang="en-US" dirty="0"/>
            </a:p>
          </p:txBody>
        </p:sp>
        <p:sp>
          <p:nvSpPr>
            <p:cNvPr id="5" name="Right Arrow 4"/>
            <p:cNvSpPr/>
            <p:nvPr/>
          </p:nvSpPr>
          <p:spPr>
            <a:xfrm>
              <a:off x="769905" y="5925326"/>
              <a:ext cx="652885" cy="4608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8962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outline</a:t>
            </a:r>
            <a:endParaRPr lang="en-US" dirty="0"/>
          </a:p>
        </p:txBody>
      </p:sp>
      <p:sp>
        <p:nvSpPr>
          <p:cNvPr id="3" name="Content Placeholder 2"/>
          <p:cNvSpPr>
            <a:spLocks noGrp="1"/>
          </p:cNvSpPr>
          <p:nvPr>
            <p:ph idx="1"/>
          </p:nvPr>
        </p:nvSpPr>
        <p:spPr>
          <a:xfrm>
            <a:off x="457200" y="1278319"/>
            <a:ext cx="8229600" cy="5261485"/>
          </a:xfrm>
        </p:spPr>
        <p:txBody>
          <a:bodyPr>
            <a:normAutofit/>
          </a:bodyPr>
          <a:lstStyle/>
          <a:p>
            <a:r>
              <a:rPr lang="en-US" sz="2200" dirty="0" smtClean="0">
                <a:solidFill>
                  <a:schemeClr val="bg1">
                    <a:lumMod val="75000"/>
                  </a:schemeClr>
                </a:solidFill>
              </a:rPr>
              <a:t>Classical von Neumann architecture</a:t>
            </a:r>
          </a:p>
          <a:p>
            <a:r>
              <a:rPr lang="en-US" sz="2200" dirty="0" smtClean="0"/>
              <a:t>Modifications to von Neumann	</a:t>
            </a:r>
          </a:p>
          <a:p>
            <a:pPr lvl="1"/>
            <a:r>
              <a:rPr lang="en-US" dirty="0" smtClean="0"/>
              <a:t>Caching</a:t>
            </a:r>
          </a:p>
          <a:p>
            <a:pPr lvl="1"/>
            <a:r>
              <a:rPr lang="en-US" dirty="0" smtClean="0">
                <a:solidFill>
                  <a:schemeClr val="bg1">
                    <a:lumMod val="75000"/>
                  </a:schemeClr>
                </a:solidFill>
              </a:rPr>
              <a:t>Parallelism in a single CPU core</a:t>
            </a:r>
          </a:p>
          <a:p>
            <a:pPr lvl="2"/>
            <a:r>
              <a:rPr lang="en-US" dirty="0" smtClean="0">
                <a:solidFill>
                  <a:schemeClr val="bg1">
                    <a:lumMod val="75000"/>
                  </a:schemeClr>
                </a:solidFill>
              </a:rPr>
              <a:t>Bit level parallelism</a:t>
            </a:r>
          </a:p>
          <a:p>
            <a:pPr lvl="2"/>
            <a:r>
              <a:rPr lang="en-US" dirty="0" smtClean="0">
                <a:solidFill>
                  <a:schemeClr val="bg1">
                    <a:lumMod val="75000"/>
                  </a:schemeClr>
                </a:solidFill>
              </a:rPr>
              <a:t>Instruction level parallelism</a:t>
            </a:r>
          </a:p>
          <a:p>
            <a:pPr lvl="3"/>
            <a:r>
              <a:rPr lang="en-US" dirty="0" smtClean="0">
                <a:solidFill>
                  <a:schemeClr val="bg1">
                    <a:lumMod val="75000"/>
                  </a:schemeClr>
                </a:solidFill>
              </a:rPr>
              <a:t>pipelining</a:t>
            </a:r>
          </a:p>
          <a:p>
            <a:pPr lvl="3"/>
            <a:r>
              <a:rPr lang="en-US" dirty="0" smtClean="0">
                <a:solidFill>
                  <a:schemeClr val="bg1">
                    <a:lumMod val="75000"/>
                  </a:schemeClr>
                </a:solidFill>
              </a:rPr>
              <a:t>superscalar architecture</a:t>
            </a:r>
          </a:p>
          <a:p>
            <a:pPr lvl="3"/>
            <a:r>
              <a:rPr lang="en-US" dirty="0" smtClean="0">
                <a:solidFill>
                  <a:schemeClr val="bg1">
                    <a:lumMod val="75000"/>
                  </a:schemeClr>
                </a:solidFill>
              </a:rPr>
              <a:t>SIMD instructions</a:t>
            </a:r>
          </a:p>
          <a:p>
            <a:r>
              <a:rPr lang="en-US" sz="2200" dirty="0" smtClean="0">
                <a:solidFill>
                  <a:schemeClr val="bg1">
                    <a:lumMod val="75000"/>
                  </a:schemeClr>
                </a:solidFill>
              </a:rPr>
              <a:t>Case study one: vector triad</a:t>
            </a:r>
          </a:p>
          <a:p>
            <a:r>
              <a:rPr lang="en-US" sz="2200" dirty="0" smtClean="0">
                <a:solidFill>
                  <a:schemeClr val="bg1">
                    <a:lumMod val="75000"/>
                  </a:schemeClr>
                </a:solidFill>
              </a:rPr>
              <a:t>Case study two: matrix-vector multiplication</a:t>
            </a:r>
          </a:p>
          <a:p>
            <a:r>
              <a:rPr lang="en-US" sz="2200" dirty="0" smtClean="0">
                <a:solidFill>
                  <a:schemeClr val="bg1">
                    <a:lumMod val="75000"/>
                  </a:schemeClr>
                </a:solidFill>
              </a:rPr>
              <a:t>Case study three: matrix-matrix multiplication</a:t>
            </a:r>
          </a:p>
          <a:p>
            <a:r>
              <a:rPr lang="en-US" sz="2200" dirty="0" smtClean="0">
                <a:solidFill>
                  <a:schemeClr val="bg1">
                    <a:lumMod val="75000"/>
                  </a:schemeClr>
                </a:solidFill>
              </a:rPr>
              <a:t>High-performance libraries: BLAS and LAPACK</a:t>
            </a:r>
          </a:p>
          <a:p>
            <a:pPr lvl="1"/>
            <a:endParaRPr lang="en-US" dirty="0"/>
          </a:p>
        </p:txBody>
      </p:sp>
    </p:spTree>
    <p:extLst>
      <p:ext uri="{BB962C8B-B14F-4D97-AF65-F5344CB8AC3E}">
        <p14:creationId xmlns:p14="http://schemas.microsoft.com/office/powerpoint/2010/main" val="128791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hierarchy: caching</a:t>
            </a:r>
            <a:endParaRPr lang="en-US" dirty="0"/>
          </a:p>
        </p:txBody>
      </p:sp>
      <p:sp>
        <p:nvSpPr>
          <p:cNvPr id="4" name="TextBox 3"/>
          <p:cNvSpPr txBox="1"/>
          <p:nvPr/>
        </p:nvSpPr>
        <p:spPr>
          <a:xfrm>
            <a:off x="539475" y="968665"/>
            <a:ext cx="8411213" cy="1384995"/>
          </a:xfrm>
          <a:prstGeom prst="rect">
            <a:avLst/>
          </a:prstGeom>
          <a:noFill/>
        </p:spPr>
        <p:txBody>
          <a:bodyPr wrap="none" rtlCol="0">
            <a:spAutoFit/>
          </a:bodyPr>
          <a:lstStyle/>
          <a:p>
            <a:r>
              <a:rPr lang="en-US" sz="2200" b="1" dirty="0" smtClean="0">
                <a:solidFill>
                  <a:srgbClr val="002060"/>
                </a:solidFill>
              </a:rPr>
              <a:t>Goal</a:t>
            </a:r>
            <a:r>
              <a:rPr lang="en-US" sz="2200" dirty="0" smtClean="0"/>
              <a:t>: alleviating the effects of the von Neumann bottleneck</a:t>
            </a:r>
          </a:p>
          <a:p>
            <a:r>
              <a:rPr lang="en-US" sz="2200" b="1" dirty="0" smtClean="0">
                <a:solidFill>
                  <a:srgbClr val="002060"/>
                </a:solidFill>
              </a:rPr>
              <a:t>How</a:t>
            </a:r>
            <a:r>
              <a:rPr lang="en-US" sz="2200" dirty="0" smtClean="0"/>
              <a:t> : by using caches = small buffers that allow fast access to their data</a:t>
            </a:r>
            <a:endParaRPr lang="en-US" sz="2200" dirty="0"/>
          </a:p>
          <a:p>
            <a:r>
              <a:rPr lang="en-US" sz="2200" b="1" dirty="0" smtClean="0">
                <a:solidFill>
                  <a:srgbClr val="002060"/>
                </a:solidFill>
              </a:rPr>
              <a:t>Why</a:t>
            </a:r>
            <a:r>
              <a:rPr lang="en-US" sz="2200" dirty="0" smtClean="0"/>
              <a:t>: many programs exhibit </a:t>
            </a:r>
            <a:r>
              <a:rPr lang="en-US" sz="2200" b="1" dirty="0" smtClean="0">
                <a:solidFill>
                  <a:srgbClr val="FF0000"/>
                </a:solidFill>
              </a:rPr>
              <a:t>locality of reference</a:t>
            </a:r>
          </a:p>
          <a:p>
            <a:endParaRPr lang="en-US" dirty="0"/>
          </a:p>
        </p:txBody>
      </p:sp>
      <p:sp>
        <p:nvSpPr>
          <p:cNvPr id="6" name="TextBox 5"/>
          <p:cNvSpPr txBox="1"/>
          <p:nvPr/>
        </p:nvSpPr>
        <p:spPr>
          <a:xfrm>
            <a:off x="539475" y="2238445"/>
            <a:ext cx="3917310" cy="2862322"/>
          </a:xfrm>
          <a:prstGeom prst="rect">
            <a:avLst/>
          </a:prstGeom>
          <a:solidFill>
            <a:schemeClr val="bg1">
              <a:lumMod val="85000"/>
            </a:schemeClr>
          </a:solidFill>
          <a:ln w="19050">
            <a:solidFill>
              <a:schemeClr val="tx1"/>
            </a:solidFill>
          </a:ln>
        </p:spPr>
        <p:txBody>
          <a:bodyPr wrap="square" rtlCol="0">
            <a:spAutoFit/>
          </a:bodyPr>
          <a:lstStyle/>
          <a:p>
            <a:r>
              <a:rPr lang="en-US" b="1" dirty="0" smtClean="0">
                <a:solidFill>
                  <a:srgbClr val="FF0000"/>
                </a:solidFill>
              </a:rPr>
              <a:t>Temporal locality</a:t>
            </a:r>
            <a:r>
              <a:rPr lang="en-US" dirty="0" smtClean="0"/>
              <a:t>: reuse of data within a </a:t>
            </a:r>
            <a:r>
              <a:rPr lang="en-US" dirty="0" smtClean="0">
                <a:solidFill>
                  <a:srgbClr val="002060"/>
                </a:solidFill>
              </a:rPr>
              <a:t>small time duration</a:t>
            </a:r>
            <a:r>
              <a:rPr lang="en-US" dirty="0" smtClean="0"/>
              <a:t>.</a:t>
            </a:r>
          </a:p>
          <a:p>
            <a:endParaRPr lang="en-US" dirty="0" smtClean="0"/>
          </a:p>
          <a:p>
            <a:pPr marL="742950" lvl="1" indent="-285750">
              <a:buFont typeface="Arial" pitchFamily="34" charset="0"/>
              <a:buChar char="•"/>
            </a:pPr>
            <a:r>
              <a:rPr lang="en-US" dirty="0" smtClean="0"/>
              <a:t>Caching avoids fetching the same data from memory multiple times.</a:t>
            </a:r>
          </a:p>
          <a:p>
            <a:pPr marL="742950" lvl="1" indent="-285750">
              <a:buFont typeface="Arial" pitchFamily="34" charset="0"/>
              <a:buChar char="•"/>
            </a:pPr>
            <a:r>
              <a:rPr lang="en-US" dirty="0" smtClean="0"/>
              <a:t>Does </a:t>
            </a:r>
            <a:r>
              <a:rPr lang="en-US" b="1" dirty="0" smtClean="0">
                <a:solidFill>
                  <a:srgbClr val="002060"/>
                </a:solidFill>
              </a:rPr>
              <a:t>not</a:t>
            </a:r>
            <a:r>
              <a:rPr lang="en-US" dirty="0" smtClean="0"/>
              <a:t> help in the case of “streaming” data access patterns.</a:t>
            </a:r>
          </a:p>
          <a:p>
            <a:endParaRPr lang="en-US" dirty="0"/>
          </a:p>
        </p:txBody>
      </p:sp>
      <p:sp>
        <p:nvSpPr>
          <p:cNvPr id="7" name="TextBox 6"/>
          <p:cNvSpPr txBox="1"/>
          <p:nvPr/>
        </p:nvSpPr>
        <p:spPr>
          <a:xfrm>
            <a:off x="4648810" y="2238445"/>
            <a:ext cx="3917310" cy="2862322"/>
          </a:xfrm>
          <a:prstGeom prst="rect">
            <a:avLst/>
          </a:prstGeom>
          <a:solidFill>
            <a:schemeClr val="bg1">
              <a:lumMod val="85000"/>
            </a:schemeClr>
          </a:solidFill>
          <a:ln w="19050">
            <a:solidFill>
              <a:schemeClr val="tx1"/>
            </a:solidFill>
          </a:ln>
        </p:spPr>
        <p:txBody>
          <a:bodyPr wrap="square" rtlCol="0">
            <a:spAutoFit/>
          </a:bodyPr>
          <a:lstStyle/>
          <a:p>
            <a:r>
              <a:rPr lang="en-US" b="1" dirty="0" smtClean="0">
                <a:solidFill>
                  <a:srgbClr val="FF0000"/>
                </a:solidFill>
              </a:rPr>
              <a:t>Spatial locality</a:t>
            </a:r>
            <a:r>
              <a:rPr lang="en-US" dirty="0" smtClean="0"/>
              <a:t>: use of data in </a:t>
            </a:r>
            <a:r>
              <a:rPr lang="en-US" dirty="0" smtClean="0">
                <a:solidFill>
                  <a:srgbClr val="002060"/>
                </a:solidFill>
              </a:rPr>
              <a:t>storage locations that are close to each other</a:t>
            </a:r>
            <a:r>
              <a:rPr lang="en-US" dirty="0" smtClean="0"/>
              <a:t>.</a:t>
            </a:r>
          </a:p>
          <a:p>
            <a:endParaRPr lang="en-US" dirty="0"/>
          </a:p>
          <a:p>
            <a:pPr marL="742950" lvl="1" indent="-285750">
              <a:buFont typeface="Arial" pitchFamily="34" charset="0"/>
              <a:buChar char="•"/>
            </a:pPr>
            <a:r>
              <a:rPr lang="en-US" dirty="0" smtClean="0"/>
              <a:t>Instead of caching a single element, a complete </a:t>
            </a:r>
            <a:r>
              <a:rPr lang="en-US" b="1" dirty="0" smtClean="0">
                <a:solidFill>
                  <a:srgbClr val="FF0000"/>
                </a:solidFill>
              </a:rPr>
              <a:t>cache line</a:t>
            </a:r>
            <a:r>
              <a:rPr lang="en-US" dirty="0" smtClean="0"/>
              <a:t> is stored in cache.</a:t>
            </a:r>
          </a:p>
          <a:p>
            <a:pPr marL="742950" lvl="1" indent="-285750">
              <a:buFont typeface="Arial" pitchFamily="34" charset="0"/>
              <a:buChar char="•"/>
            </a:pPr>
            <a:r>
              <a:rPr lang="en-US" dirty="0" smtClean="0"/>
              <a:t>Future access to “nearby” elements thus have a higher chance of being in the cache.</a:t>
            </a:r>
          </a:p>
          <a:p>
            <a:endParaRPr lang="en-US" dirty="0"/>
          </a:p>
        </p:txBody>
      </p:sp>
      <p:grpSp>
        <p:nvGrpSpPr>
          <p:cNvPr id="3" name="Group 2"/>
          <p:cNvGrpSpPr/>
          <p:nvPr/>
        </p:nvGrpSpPr>
        <p:grpSpPr>
          <a:xfrm>
            <a:off x="1153955" y="5386045"/>
            <a:ext cx="6144800" cy="1384190"/>
            <a:chOff x="1153955" y="5386045"/>
            <a:chExt cx="6144800" cy="1384190"/>
          </a:xfrm>
        </p:grpSpPr>
        <p:sp>
          <p:nvSpPr>
            <p:cNvPr id="9" name="TextBox 8"/>
            <p:cNvSpPr txBox="1"/>
            <p:nvPr/>
          </p:nvSpPr>
          <p:spPr>
            <a:xfrm>
              <a:off x="2312266" y="5386045"/>
              <a:ext cx="4986489" cy="923330"/>
            </a:xfrm>
            <a:prstGeom prst="rect">
              <a:avLst/>
            </a:prstGeom>
            <a:solidFill>
              <a:schemeClr val="bg1">
                <a:lumMod val="85000"/>
              </a:schemeClr>
            </a:solidFill>
            <a:ln w="19050">
              <a:solidFill>
                <a:schemeClr val="tx1"/>
              </a:solidFill>
            </a:ln>
          </p:spPr>
          <p:txBody>
            <a:bodyPr wrap="square" rtlCol="0">
              <a:spAutoFit/>
            </a:bodyPr>
            <a:lstStyle/>
            <a:p>
              <a:r>
                <a:rPr lang="en-US" dirty="0" smtClean="0">
                  <a:solidFill>
                    <a:srgbClr val="002060"/>
                  </a:solidFill>
                  <a:latin typeface="Courier New" pitchFamily="49" charset="0"/>
                  <a:cs typeface="Courier New" pitchFamily="49" charset="0"/>
                </a:rPr>
                <a:t>float</a:t>
              </a:r>
              <a:r>
                <a:rPr lang="en-US" dirty="0" smtClean="0">
                  <a:latin typeface="Courier New" pitchFamily="49" charset="0"/>
                  <a:cs typeface="Courier New" pitchFamily="49" charset="0"/>
                </a:rPr>
                <a:t> z[1000]; z[0] = 0.0f; ...</a:t>
              </a:r>
            </a:p>
            <a:p>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size_t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1;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&lt; 1000;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z[0] += z[</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cxnSp>
          <p:nvCxnSpPr>
            <p:cNvPr id="10" name="Straight Arrow Connector 9"/>
            <p:cNvCxnSpPr/>
            <p:nvPr/>
          </p:nvCxnSpPr>
          <p:spPr>
            <a:xfrm flipH="1" flipV="1">
              <a:off x="4869455" y="6268598"/>
              <a:ext cx="393835" cy="35451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63290" y="6400903"/>
              <a:ext cx="1519134" cy="369332"/>
            </a:xfrm>
            <a:prstGeom prst="rect">
              <a:avLst/>
            </a:prstGeom>
            <a:noFill/>
          </p:spPr>
          <p:txBody>
            <a:bodyPr wrap="none" rtlCol="0">
              <a:spAutoFit/>
            </a:bodyPr>
            <a:lstStyle/>
            <a:p>
              <a:r>
                <a:rPr lang="en-US" dirty="0" smtClean="0"/>
                <a:t>spatial locality</a:t>
              </a:r>
              <a:endParaRPr lang="en-US" dirty="0"/>
            </a:p>
          </p:txBody>
        </p:sp>
        <p:cxnSp>
          <p:nvCxnSpPr>
            <p:cNvPr id="12" name="Straight Arrow Connector 11"/>
            <p:cNvCxnSpPr/>
            <p:nvPr/>
          </p:nvCxnSpPr>
          <p:spPr>
            <a:xfrm flipV="1">
              <a:off x="3178182" y="6270107"/>
              <a:ext cx="312182" cy="38491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15712" y="6400903"/>
              <a:ext cx="1762470" cy="369332"/>
            </a:xfrm>
            <a:prstGeom prst="rect">
              <a:avLst/>
            </a:prstGeom>
            <a:noFill/>
          </p:spPr>
          <p:txBody>
            <a:bodyPr wrap="none" rtlCol="0">
              <a:spAutoFit/>
            </a:bodyPr>
            <a:lstStyle/>
            <a:p>
              <a:r>
                <a:rPr lang="en-US" dirty="0" smtClean="0"/>
                <a:t>temporal locality</a:t>
              </a:r>
              <a:endParaRPr lang="en-US" dirty="0"/>
            </a:p>
          </p:txBody>
        </p:sp>
        <p:sp>
          <p:nvSpPr>
            <p:cNvPr id="19" name="TextBox 18"/>
            <p:cNvSpPr txBox="1"/>
            <p:nvPr/>
          </p:nvSpPr>
          <p:spPr>
            <a:xfrm>
              <a:off x="1153955" y="5395859"/>
              <a:ext cx="1039708" cy="369332"/>
            </a:xfrm>
            <a:prstGeom prst="rect">
              <a:avLst/>
            </a:prstGeom>
            <a:noFill/>
          </p:spPr>
          <p:txBody>
            <a:bodyPr wrap="none" rtlCol="0">
              <a:spAutoFit/>
            </a:bodyPr>
            <a:lstStyle/>
            <a:p>
              <a:r>
                <a:rPr lang="en-US" dirty="0" smtClean="0"/>
                <a:t>Example:</a:t>
              </a:r>
              <a:endParaRPr lang="en-US" dirty="0"/>
            </a:p>
          </p:txBody>
        </p:sp>
      </p:grpSp>
    </p:spTree>
    <p:extLst>
      <p:ext uri="{BB962C8B-B14F-4D97-AF65-F5344CB8AC3E}">
        <p14:creationId xmlns:p14="http://schemas.microsoft.com/office/powerpoint/2010/main" val="46773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5711</TotalTime>
  <Words>14352</Words>
  <Application>Microsoft Office PowerPoint</Application>
  <PresentationFormat>On-screen Show (4:3)</PresentationFormat>
  <Paragraphs>1559</Paragraphs>
  <Slides>64</Slides>
  <Notes>57</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Chapter 1: modern processors (and their impact on software performance)</vt:lpstr>
      <vt:lpstr>Chapter 1: outline</vt:lpstr>
      <vt:lpstr>Chapter 1: outline</vt:lpstr>
      <vt:lpstr>Classical von Neumann architecture</vt:lpstr>
      <vt:lpstr>Flynn’s taxonomy</vt:lpstr>
      <vt:lpstr>Modern, cache-based microprocessor</vt:lpstr>
      <vt:lpstr>Performance terminology</vt:lpstr>
      <vt:lpstr>Chapter 1: outline</vt:lpstr>
      <vt:lpstr>Memory hierarchy: caching</vt:lpstr>
      <vt:lpstr>Cache mechanisms (reading)</vt:lpstr>
      <vt:lpstr>Cache performance model</vt:lpstr>
      <vt:lpstr>Cache performance model</vt:lpstr>
      <vt:lpstr>Cache writing</vt:lpstr>
      <vt:lpstr>Direct mapped cache</vt:lpstr>
      <vt:lpstr>n-way set associative cache</vt:lpstr>
      <vt:lpstr>Prefetching to hide latency</vt:lpstr>
      <vt:lpstr>Chapter 1: outline</vt:lpstr>
      <vt:lpstr>Parallelism in a CPU core: bit-level parallelism</vt:lpstr>
      <vt:lpstr>Instruction level parallelism: pipelining</vt:lpstr>
      <vt:lpstr>Instruction level parallelism: pipelining</vt:lpstr>
      <vt:lpstr>Instruction level parallelism: pipelining</vt:lpstr>
      <vt:lpstr>Instruction level parallelism: pipelining</vt:lpstr>
      <vt:lpstr>Instruction level parallelism: superscalar CPU</vt:lpstr>
      <vt:lpstr>Instruction level parallelism: 2-way superscalar CPU</vt:lpstr>
      <vt:lpstr>Instruction level parallelism</vt:lpstr>
      <vt:lpstr>Instruction level parallelism</vt:lpstr>
      <vt:lpstr>Data level parallelism: SIMD instructions</vt:lpstr>
      <vt:lpstr>Data level parallelism: SIMD instructions</vt:lpstr>
      <vt:lpstr>Flynn’s taxonomy</vt:lpstr>
      <vt:lpstr>Chapter 1: outline</vt:lpstr>
      <vt:lpstr>Vector triad source code</vt:lpstr>
      <vt:lpstr>Assembly output (1)</vt:lpstr>
      <vt:lpstr>Vectortriad benchmark (1)</vt:lpstr>
      <vt:lpstr>Assembly output (2)</vt:lpstr>
      <vt:lpstr>Vectortriad benchmark (2)</vt:lpstr>
      <vt:lpstr>Assembly output (3)</vt:lpstr>
      <vt:lpstr>Vectortriad benchmark (3)</vt:lpstr>
      <vt:lpstr>Assembly output (4)</vt:lpstr>
      <vt:lpstr>Vectortriad benchmark (4)</vt:lpstr>
      <vt:lpstr>Aligning memory</vt:lpstr>
      <vt:lpstr>Chapter 1: outline</vt:lpstr>
      <vt:lpstr>Storage order</vt:lpstr>
      <vt:lpstr>Example: 2x3 matrix</vt:lpstr>
      <vt:lpstr>Matrix-vector multiplication</vt:lpstr>
      <vt:lpstr>Matrix-vector multiplication</vt:lpstr>
      <vt:lpstr>PowerPoint Presentation</vt:lpstr>
      <vt:lpstr>PowerPoint Presentation</vt:lpstr>
      <vt:lpstr>Understanding performance</vt:lpstr>
      <vt:lpstr>Understanding performance</vt:lpstr>
      <vt:lpstr>Understanding performance: benchmark</vt:lpstr>
      <vt:lpstr>Understanding performance: cache trashing</vt:lpstr>
      <vt:lpstr>Chapter 1: outline</vt:lpstr>
      <vt:lpstr>Matrix-matrix multiplication</vt:lpstr>
      <vt:lpstr>Matrix-matrix multiplication</vt:lpstr>
      <vt:lpstr>Matrix-matrix multiplication</vt:lpstr>
      <vt:lpstr>Matrix-matrix multiplication</vt:lpstr>
      <vt:lpstr>Blocked matrix-matrix product</vt:lpstr>
      <vt:lpstr>Blocked matrix-matrix product</vt:lpstr>
      <vt:lpstr>Chapter 1: outline</vt:lpstr>
      <vt:lpstr>BLAS: Basic Linear Algebra Subset</vt:lpstr>
      <vt:lpstr>Operations on sub-matrices: leading dimension</vt:lpstr>
      <vt:lpstr>LAPACK: Linear Algebra Package</vt:lpstr>
      <vt:lpstr>Calling Fortran routines from C or C++</vt:lpstr>
      <vt:lpstr>PowerPoint Presentation</vt:lpstr>
    </vt:vector>
  </TitlesOfParts>
  <Company>UGent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vector triad</dc:title>
  <dc:creator>Jan Fostier</dc:creator>
  <cp:lastModifiedBy>Jan Fostier</cp:lastModifiedBy>
  <cp:revision>314</cp:revision>
  <dcterms:created xsi:type="dcterms:W3CDTF">2013-01-07T15:14:39Z</dcterms:created>
  <dcterms:modified xsi:type="dcterms:W3CDTF">2014-09-30T13:02:58Z</dcterms:modified>
</cp:coreProperties>
</file>