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31" r:id="rId2"/>
    <p:sldId id="332" r:id="rId3"/>
    <p:sldId id="333" r:id="rId4"/>
    <p:sldId id="334" r:id="rId5"/>
    <p:sldId id="335" r:id="rId6"/>
    <p:sldId id="290" r:id="rId7"/>
    <p:sldId id="314" r:id="rId8"/>
    <p:sldId id="315" r:id="rId9"/>
    <p:sldId id="317" r:id="rId10"/>
    <p:sldId id="319" r:id="rId11"/>
    <p:sldId id="321" r:id="rId12"/>
    <p:sldId id="323" r:id="rId13"/>
    <p:sldId id="328" r:id="rId14"/>
    <p:sldId id="329" r:id="rId15"/>
    <p:sldId id="324" r:id="rId16"/>
    <p:sldId id="318" r:id="rId17"/>
    <p:sldId id="320" r:id="rId18"/>
    <p:sldId id="325" r:id="rId19"/>
    <p:sldId id="326" r:id="rId20"/>
    <p:sldId id="327" r:id="rId21"/>
    <p:sldId id="336" r:id="rId22"/>
    <p:sldId id="337" r:id="rId23"/>
    <p:sldId id="338" r:id="rId24"/>
    <p:sldId id="339" r:id="rId25"/>
    <p:sldId id="340" r:id="rId26"/>
    <p:sldId id="34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F6600"/>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20" autoAdjust="0"/>
  </p:normalViewPr>
  <p:slideViewPr>
    <p:cSldViewPr snapToObjects="1">
      <p:cViewPr varScale="1">
        <p:scale>
          <a:sx n="93" d="100"/>
          <a:sy n="93" d="100"/>
        </p:scale>
        <p:origin x="-2154" y="-102"/>
      </p:cViewPr>
      <p:guideLst>
        <p:guide orient="horz"/>
        <p:guide pos="5759"/>
      </p:guideLst>
    </p:cSldViewPr>
  </p:slideViewPr>
  <p:notesTextViewPr>
    <p:cViewPr>
      <p:scale>
        <a:sx n="75" d="100"/>
        <a:sy n="75" d="100"/>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istrator\Desktop\HPC\Graphs%20(Excel)\excercise%203.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istrator\Desktop\HPC\Graphs%20(Excel)\excercise%20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istrator\Desktop\HPC\Graphs%20(Excel)\excercise%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Parallel runtime</a:t>
            </a:r>
            <a:endParaRPr lang="en-US" dirty="0"/>
          </a:p>
        </c:rich>
      </c:tx>
      <c:layout/>
      <c:overlay val="0"/>
    </c:title>
    <c:autoTitleDeleted val="0"/>
    <c:plotArea>
      <c:layout/>
      <c:scatterChart>
        <c:scatterStyle val="lineMarker"/>
        <c:varyColors val="0"/>
        <c:ser>
          <c:idx val="3"/>
          <c:order val="0"/>
          <c:tx>
            <c:v>N = 10000</c:v>
          </c:tx>
          <c:spPr>
            <a:ln w="28575">
              <a:solidFill>
                <a:schemeClr val="tx1"/>
              </a:solidFill>
              <a:prstDash val="solid"/>
            </a:ln>
          </c:spPr>
          <c:marker>
            <c:symbol val="none"/>
          </c:marker>
          <c:xVal>
            <c:numRef>
              <c:f>Blad1!$B$2:$B$300</c:f>
              <c:numCache>
                <c:formatCode>General</c:formatCode>
                <c:ptCount val="299"/>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pt idx="250">
                  <c:v>22293142370.048389</c:v>
                </c:pt>
                <c:pt idx="251">
                  <c:v>24522456607.05323</c:v>
                </c:pt>
                <c:pt idx="252">
                  <c:v>26974702267.758556</c:v>
                </c:pt>
                <c:pt idx="253">
                  <c:v>29672172494.534416</c:v>
                </c:pt>
                <c:pt idx="254">
                  <c:v>32639389743.987862</c:v>
                </c:pt>
                <c:pt idx="255">
                  <c:v>35903328718.38665</c:v>
                </c:pt>
                <c:pt idx="256">
                  <c:v>39493661590.225319</c:v>
                </c:pt>
                <c:pt idx="257">
                  <c:v>43443027749.247856</c:v>
                </c:pt>
                <c:pt idx="258">
                  <c:v>47787330524.172646</c:v>
                </c:pt>
                <c:pt idx="259">
                  <c:v>52566063576.589912</c:v>
                </c:pt>
                <c:pt idx="260">
                  <c:v>57822669934.248909</c:v>
                </c:pt>
                <c:pt idx="261">
                  <c:v>63604936927.673805</c:v>
                </c:pt>
                <c:pt idx="262">
                  <c:v>69965430620.441193</c:v>
                </c:pt>
                <c:pt idx="263">
                  <c:v>76961973682.485321</c:v>
                </c:pt>
                <c:pt idx="264">
                  <c:v>84658171050.733856</c:v>
                </c:pt>
                <c:pt idx="265">
                  <c:v>93123988155.807251</c:v>
                </c:pt>
                <c:pt idx="266">
                  <c:v>102436386971.38799</c:v>
                </c:pt>
                <c:pt idx="267">
                  <c:v>112680025668.52679</c:v>
                </c:pt>
                <c:pt idx="268">
                  <c:v>123948028235.37949</c:v>
                </c:pt>
                <c:pt idx="269">
                  <c:v>136342831058.91745</c:v>
                </c:pt>
                <c:pt idx="270">
                  <c:v>149977114164.8092</c:v>
                </c:pt>
                <c:pt idx="271">
                  <c:v>164974825581.29013</c:v>
                </c:pt>
                <c:pt idx="272">
                  <c:v>181472308139.41916</c:v>
                </c:pt>
                <c:pt idx="273">
                  <c:v>199619538953.36108</c:v>
                </c:pt>
                <c:pt idx="274">
                  <c:v>219581492848.6972</c:v>
                </c:pt>
                <c:pt idx="275">
                  <c:v>241539642133.56696</c:v>
                </c:pt>
                <c:pt idx="276">
                  <c:v>265693606346.92368</c:v>
                </c:pt>
                <c:pt idx="277">
                  <c:v>292262966981.61609</c:v>
                </c:pt>
                <c:pt idx="278">
                  <c:v>321489263679.77771</c:v>
                </c:pt>
                <c:pt idx="279">
                  <c:v>353638190047.75549</c:v>
                </c:pt>
                <c:pt idx="280">
                  <c:v>389002009052.53107</c:v>
                </c:pt>
                <c:pt idx="281">
                  <c:v>427902209957.78418</c:v>
                </c:pt>
                <c:pt idx="282">
                  <c:v>470692430953.56262</c:v>
                </c:pt>
                <c:pt idx="283">
                  <c:v>517761674048.91895</c:v>
                </c:pt>
                <c:pt idx="284">
                  <c:v>569537841453.81091</c:v>
                </c:pt>
                <c:pt idx="285">
                  <c:v>626491625599.19202</c:v>
                </c:pt>
                <c:pt idx="286">
                  <c:v>689140788159.11133</c:v>
                </c:pt>
                <c:pt idx="287">
                  <c:v>758054866975.02258</c:v>
                </c:pt>
                <c:pt idx="288">
                  <c:v>833860353672.5249</c:v>
                </c:pt>
                <c:pt idx="289">
                  <c:v>917246389039.77747</c:v>
                </c:pt>
                <c:pt idx="290">
                  <c:v>1008971027943.7552</c:v>
                </c:pt>
                <c:pt idx="291">
                  <c:v>1109868130738.1309</c:v>
                </c:pt>
                <c:pt idx="292">
                  <c:v>1220854943811.9441</c:v>
                </c:pt>
                <c:pt idx="293">
                  <c:v>1342940438193.1387</c:v>
                </c:pt>
                <c:pt idx="294">
                  <c:v>1477234482012.4526</c:v>
                </c:pt>
                <c:pt idx="295">
                  <c:v>1624957930213.698</c:v>
                </c:pt>
                <c:pt idx="296">
                  <c:v>1787453723235.0679</c:v>
                </c:pt>
                <c:pt idx="297">
                  <c:v>1966199095558.5747</c:v>
                </c:pt>
                <c:pt idx="298">
                  <c:v>2162819005114.4324</c:v>
                </c:pt>
              </c:numCache>
            </c:numRef>
          </c:xVal>
          <c:yVal>
            <c:numRef>
              <c:f>Blad1!$C$2:$C$300</c:f>
              <c:numCache>
                <c:formatCode>General</c:formatCode>
                <c:ptCount val="299"/>
                <c:pt idx="0">
                  <c:v>100</c:v>
                </c:pt>
                <c:pt idx="1">
                  <c:v>90.909091046594426</c:v>
                </c:pt>
                <c:pt idx="2">
                  <c:v>82.644628374180598</c:v>
                </c:pt>
                <c:pt idx="3">
                  <c:v>75.131480502668325</c:v>
                </c:pt>
                <c:pt idx="4">
                  <c:v>68.301346086521136</c:v>
                </c:pt>
                <c:pt idx="5">
                  <c:v>62.092132993433111</c:v>
                </c:pt>
                <c:pt idx="6">
                  <c:v>56.447393830398852</c:v>
                </c:pt>
                <c:pt idx="7">
                  <c:v>51.315812785595305</c:v>
                </c:pt>
                <c:pt idx="8">
                  <c:v>46.6507391210015</c:v>
                </c:pt>
                <c:pt idx="9">
                  <c:v>42.409763074780173</c:v>
                </c:pt>
                <c:pt idx="10">
                  <c:v>38.554330317988374</c:v>
                </c:pt>
                <c:pt idx="11">
                  <c:v>35.049391460677974</c:v>
                </c:pt>
                <c:pt idx="12">
                  <c:v>31.863083421077928</c:v>
                </c:pt>
                <c:pt idx="13">
                  <c:v>28.966439761214573</c:v>
                </c:pt>
                <c:pt idx="14">
                  <c:v>26.333127355657297</c:v>
                </c:pt>
                <c:pt idx="15">
                  <c:v>23.939206999469192</c:v>
                </c:pt>
                <c:pt idx="16">
                  <c:v>21.762915779071232</c:v>
                </c:pt>
                <c:pt idx="17">
                  <c:v>19.784469227573407</c:v>
                </c:pt>
                <c:pt idx="18">
                  <c:v>17.985881465984793</c:v>
                </c:pt>
                <c:pt idx="19">
                  <c:v>16.350801695222735</c:v>
                </c:pt>
                <c:pt idx="20">
                  <c:v>14.864365552484822</c:v>
                </c:pt>
                <c:pt idx="21">
                  <c:v>13.51305998067795</c:v>
                </c:pt>
                <c:pt idx="22">
                  <c:v>12.284600382444749</c:v>
                </c:pt>
                <c:pt idx="23">
                  <c:v>11.167818942005798</c:v>
                </c:pt>
                <c:pt idx="24">
                  <c:v>10.152563099561617</c:v>
                </c:pt>
                <c:pt idx="25">
                  <c:v>9.2296032552944993</c:v>
                </c:pt>
                <c:pt idx="26">
                  <c:v>8.3905488639156225</c:v>
                </c:pt>
                <c:pt idx="27">
                  <c:v>7.6277721569806003</c:v>
                </c:pt>
                <c:pt idx="28">
                  <c:v>6.9343387995399901</c:v>
                </c:pt>
                <c:pt idx="29">
                  <c:v>6.3039448507306659</c:v>
                </c:pt>
                <c:pt idx="30">
                  <c:v>5.7308594552225092</c:v>
                </c:pt>
                <c:pt idx="31">
                  <c:v>5.2098727445335964</c:v>
                </c:pt>
                <c:pt idx="32">
                  <c:v>4.7362484745894511</c:v>
                </c:pt>
                <c:pt idx="33">
                  <c:v>4.3056809689587299</c:v>
                </c:pt>
                <c:pt idx="34">
                  <c:v>3.9142559763402125</c:v>
                </c:pt>
                <c:pt idx="35">
                  <c:v>3.5584150864600632</c:v>
                </c:pt>
                <c:pt idx="36">
                  <c:v>3.23492338088752</c:v>
                </c:pt>
                <c:pt idx="37">
                  <c:v>2.9408400246855284</c:v>
                </c:pt>
                <c:pt idx="38">
                  <c:v>2.673491531547675</c:v>
                </c:pt>
                <c:pt idx="39">
                  <c:v>2.4304474593772194</c:v>
                </c:pt>
                <c:pt idx="40">
                  <c:v>2.2094983153589438</c:v>
                </c:pt>
                <c:pt idx="41">
                  <c:v>2.0086354696608315</c:v>
                </c:pt>
                <c:pt idx="42">
                  <c:v>1.8260328951628679</c:v>
                </c:pt>
                <c:pt idx="43">
                  <c:v>1.660030567210494</c:v>
                </c:pt>
                <c:pt idx="44">
                  <c:v>1.5091193724813838</c:v>
                </c:pt>
                <c:pt idx="45">
                  <c:v>1.3719273897734223</c:v>
                </c:pt>
                <c:pt idx="46">
                  <c:v>1.2472074179937771</c:v>
                </c:pt>
                <c:pt idx="47">
                  <c:v>1.1338256379671479</c:v>
                </c:pt>
                <c:pt idx="48">
                  <c:v>1.030751304988714</c:v>
                </c:pt>
                <c:pt idx="49">
                  <c:v>0.937047378417731</c:v>
                </c:pt>
                <c:pt idx="50">
                  <c:v>0.8518620031262486</c:v>
                </c:pt>
                <c:pt idx="51">
                  <c:v>0.774420765361585</c:v>
                </c:pt>
                <c:pt idx="52">
                  <c:v>0.70401965262130184</c:v>
                </c:pt>
                <c:pt idx="53">
                  <c:v>0.6400186535395469</c:v>
                </c:pt>
                <c:pt idx="54">
                  <c:v>0.58183593960190794</c:v>
                </c:pt>
                <c:pt idx="55">
                  <c:v>0.52894257579528392</c:v>
                </c:pt>
                <c:pt idx="56">
                  <c:v>0.48085771210776423</c:v>
                </c:pt>
                <c:pt idx="57">
                  <c:v>0.43714421216488486</c:v>
                </c:pt>
                <c:pt idx="58">
                  <c:v>0.39740467926258749</c:v>
                </c:pt>
                <c:pt idx="59">
                  <c:v>0.36127784366991028</c:v>
                </c:pt>
                <c:pt idx="60">
                  <c:v>0.32843527835870601</c:v>
                </c:pt>
                <c:pt idx="61">
                  <c:v>0.29857841330338597</c:v>
                </c:pt>
                <c:pt idx="62">
                  <c:v>0.27143582120796089</c:v>
                </c:pt>
                <c:pt idx="63">
                  <c:v>0.24676074998516748</c:v>
                </c:pt>
                <c:pt idx="64">
                  <c:v>0.22432887955567563</c:v>
                </c:pt>
                <c:pt idx="65">
                  <c:v>0.20393628257463978</c:v>
                </c:pt>
                <c:pt idx="66">
                  <c:v>0.18539757054674566</c:v>
                </c:pt>
                <c:pt idx="67">
                  <c:v>0.16854420847625323</c:v>
                </c:pt>
                <c:pt idx="68">
                  <c:v>0.15322298273067131</c:v>
                </c:pt>
                <c:pt idx="69">
                  <c:v>0.13929460818955358</c:v>
                </c:pt>
                <c:pt idx="70">
                  <c:v>0.12663246201613051</c:v>
                </c:pt>
                <c:pt idx="71">
                  <c:v>0.1151214325406117</c:v>
                </c:pt>
                <c:pt idx="72">
                  <c:v>0.10465687279046042</c:v>
                </c:pt>
                <c:pt idx="73">
                  <c:v>9.5143649154279558E-2</c:v>
                </c:pt>
                <c:pt idx="74">
                  <c:v>8.6495276530799123E-2</c:v>
                </c:pt>
                <c:pt idx="75">
                  <c:v>7.8633132100682734E-2</c:v>
                </c:pt>
                <c:pt idx="76">
                  <c:v>7.1485740573624515E-2</c:v>
                </c:pt>
                <c:pt idx="77">
                  <c:v>6.4988124412982851E-2</c:v>
                </c:pt>
                <c:pt idx="78">
                  <c:v>5.9081213130901672E-2</c:v>
                </c:pt>
                <c:pt idx="79">
                  <c:v>5.3711306283875493E-2</c:v>
                </c:pt>
                <c:pt idx="80">
                  <c:v>4.8829585286899312E-2</c:v>
                </c:pt>
                <c:pt idx="81">
                  <c:v>4.4391669608150393E-2</c:v>
                </c:pt>
                <c:pt idx="82">
                  <c:v>4.0357213309608078E-2</c:v>
                </c:pt>
                <c:pt idx="83">
                  <c:v>3.6689538265799043E-2</c:v>
                </c:pt>
                <c:pt idx="84">
                  <c:v>3.3355300726292988E-2</c:v>
                </c:pt>
                <c:pt idx="85">
                  <c:v>3.032418819069874E-2</c:v>
                </c:pt>
                <c:pt idx="86">
                  <c:v>2.756864384047885E-2</c:v>
                </c:pt>
                <c:pt idx="87">
                  <c:v>2.5063616022417471E-2</c:v>
                </c:pt>
                <c:pt idx="88">
                  <c:v>2.2786330506318384E-2</c:v>
                </c:pt>
                <c:pt idx="89">
                  <c:v>2.0716083446548642E-2</c:v>
                </c:pt>
                <c:pt idx="90">
                  <c:v>1.8834053165260125E-2</c:v>
                </c:pt>
                <c:pt idx="91">
                  <c:v>1.7123129046227266E-2</c:v>
                </c:pt>
                <c:pt idx="92">
                  <c:v>1.556775598379047E-2</c:v>
                </c:pt>
                <c:pt idx="93">
                  <c:v>1.4153792972804629E-2</c:v>
                </c:pt>
                <c:pt idx="94">
                  <c:v>1.2868384554046933E-2</c:v>
                </c:pt>
                <c:pt idx="95">
                  <c:v>1.1699843946405733E-2</c:v>
                </c:pt>
                <c:pt idx="96">
                  <c:v>1.0637546803415891E-2</c:v>
                </c:pt>
                <c:pt idx="97">
                  <c:v>9.6718346282909234E-3</c:v>
                </c:pt>
                <c:pt idx="98">
                  <c:v>8.7939269694067481E-3</c:v>
                </c:pt>
                <c:pt idx="99">
                  <c:v>7.9958415980142007E-3</c:v>
                </c:pt>
                <c:pt idx="100">
                  <c:v>7.2703219425231365E-3</c:v>
                </c:pt>
                <c:pt idx="101">
                  <c:v>6.6107711196697816E-3</c:v>
                </c:pt>
                <c:pt idx="102">
                  <c:v>6.0111919628507097E-3</c:v>
                </c:pt>
                <c:pt idx="103">
                  <c:v>5.4661325024264384E-3</c:v>
                </c:pt>
                <c:pt idx="104">
                  <c:v>4.9706364023610807E-3</c:v>
                </c:pt>
                <c:pt idx="105">
                  <c:v>4.5201979026220033E-3</c:v>
                </c:pt>
                <c:pt idx="106">
                  <c:v>4.1107208577250021E-3</c:v>
                </c:pt>
                <c:pt idx="107">
                  <c:v>3.738481499048069E-3</c:v>
                </c:pt>
                <c:pt idx="108">
                  <c:v>3.4000945823893804E-3</c:v>
                </c:pt>
                <c:pt idx="109">
                  <c:v>3.0924826130200034E-3</c:v>
                </c:pt>
                <c:pt idx="110">
                  <c:v>2.8128478684590931E-3</c:v>
                </c:pt>
                <c:pt idx="111">
                  <c:v>2.5586469646331515E-3</c:v>
                </c:pt>
                <c:pt idx="112">
                  <c:v>2.3275677342026375E-3</c:v>
                </c:pt>
                <c:pt idx="113">
                  <c:v>2.1175082068588735E-3</c:v>
                </c:pt>
                <c:pt idx="114">
                  <c:v>1.9265575005030663E-3</c:v>
                </c:pt>
                <c:pt idx="115">
                  <c:v>1.7529784495908547E-3</c:v>
                </c:pt>
                <c:pt idx="116">
                  <c:v>1.5951918127182761E-3</c:v>
                </c:pt>
                <c:pt idx="117">
                  <c:v>1.4517619158817274E-3</c:v>
                </c:pt>
                <c:pt idx="118">
                  <c:v>1.321383600896115E-3</c:v>
                </c:pt>
                <c:pt idx="119">
                  <c:v>1.2028703603204447E-3</c:v>
                </c:pt>
                <c:pt idx="120">
                  <c:v>1.0951435510265397E-3</c:v>
                </c:pt>
                <c:pt idx="121">
                  <c:v>9.9722258835242177E-4</c:v>
                </c:pt>
                <c:pt idx="122">
                  <c:v>9.0821603169629153E-4</c:v>
                </c:pt>
                <c:pt idx="123">
                  <c:v>8.2731348051105964E-4</c:v>
                </c:pt>
                <c:pt idx="124">
                  <c:v>7.5377820702664429E-4</c:v>
                </c:pt>
                <c:pt idx="125">
                  <c:v>6.8694045872478931E-4</c:v>
                </c:pt>
                <c:pt idx="126">
                  <c:v>6.2619136967980761E-4</c:v>
                </c:pt>
                <c:pt idx="127">
                  <c:v>5.7097742541380159E-4</c:v>
                </c:pt>
                <c:pt idx="128">
                  <c:v>5.2079543094686414E-4</c:v>
                </c:pt>
                <c:pt idx="129">
                  <c:v>4.7518793629726201E-4</c:v>
                </c:pt>
                <c:pt idx="130">
                  <c:v>4.3373907784523735E-4</c:v>
                </c:pt>
                <c:pt idx="131">
                  <c:v>3.9607079775464679E-4</c:v>
                </c:pt>
                <c:pt idx="132">
                  <c:v>3.6183940708354166E-4</c:v>
                </c:pt>
                <c:pt idx="133">
                  <c:v>3.3073246133924153E-4</c:v>
                </c:pt>
                <c:pt idx="134">
                  <c:v>3.0246592007385502E-4</c:v>
                </c:pt>
                <c:pt idx="135">
                  <c:v>2.7678156469839008E-4</c:v>
                </c:pt>
                <c:pt idx="136">
                  <c:v>2.5344465104103556E-4</c:v>
                </c:pt>
                <c:pt idx="137">
                  <c:v>2.3224177530923598E-4</c:v>
                </c:pt>
                <c:pt idx="138">
                  <c:v>2.1297893405521361E-4</c:v>
                </c:pt>
                <c:pt idx="139">
                  <c:v>1.9547976050826151E-4</c:v>
                </c:pt>
                <c:pt idx="140">
                  <c:v>1.7958392124046413E-4</c:v>
                </c:pt>
                <c:pt idx="141">
                  <c:v>1.651456585900801E-4</c:v>
                </c:pt>
                <c:pt idx="142">
                  <c:v>1.520324655918901E-4</c:v>
                </c:pt>
                <c:pt idx="143">
                  <c:v>1.401238813684219E-4</c:v>
                </c:pt>
                <c:pt idx="144">
                  <c:v>1.2931039603106444E-4</c:v>
                </c:pt>
                <c:pt idx="145">
                  <c:v>1.1949245513562584E-4</c:v>
                </c:pt>
                <c:pt idx="146">
                  <c:v>1.1057955464193165E-4</c:v>
                </c:pt>
                <c:pt idx="147">
                  <c:v>1.0248941814982331E-4</c:v>
                </c:pt>
                <c:pt idx="148">
                  <c:v>9.514724893188387E-5</c:v>
                </c:pt>
                <c:pt idx="149">
                  <c:v>8.8485049963188945E-5</c:v>
                </c:pt>
                <c:pt idx="150">
                  <c:v>8.2441005766534459E-5</c:v>
                </c:pt>
                <c:pt idx="151">
                  <c:v>7.6958920453553103E-5</c:v>
                </c:pt>
                <c:pt idx="152">
                  <c:v>7.1987706853001858E-5</c:v>
                </c:pt>
                <c:pt idx="153">
                  <c:v>6.7480922081932548E-5</c:v>
                </c:pt>
                <c:pt idx="154">
                  <c:v>6.3396345337664973E-5</c:v>
                </c:pt>
                <c:pt idx="155">
                  <c:v>5.9695594072308081E-5</c:v>
                </c:pt>
                <c:pt idx="156">
                  <c:v>5.6343775060506375E-5</c:v>
                </c:pt>
                <c:pt idx="157">
                  <c:v>5.330916718830026E-5</c:v>
                </c:pt>
                <c:pt idx="158">
                  <c:v>5.0562933079362881E-5</c:v>
                </c:pt>
                <c:pt idx="159">
                  <c:v>4.8078856937033435E-5</c:v>
                </c:pt>
                <c:pt idx="160">
                  <c:v>4.5833106218893022E-5</c:v>
                </c:pt>
                <c:pt idx="161">
                  <c:v>4.3804014977288089E-5</c:v>
                </c:pt>
                <c:pt idx="162">
                  <c:v>4.1971886896169985E-5</c:v>
                </c:pt>
                <c:pt idx="163">
                  <c:v>4.0318816233676232E-5</c:v>
                </c:pt>
                <c:pt idx="164">
                  <c:v>3.8828525042659179E-5</c:v>
                </c:pt>
                <c:pt idx="165">
                  <c:v>3.748621518934822E-5</c:v>
                </c:pt>
                <c:pt idx="166">
                  <c:v>3.6278433824860977E-5</c:v>
                </c:pt>
                <c:pt idx="167">
                  <c:v>3.5192951086577121E-5</c:v>
                </c:pt>
                <c:pt idx="168">
                  <c:v>3.4218648917569056E-5</c:v>
                </c:pt>
                <c:pt idx="169">
                  <c:v>3.334541999335717E-5</c:v>
                </c:pt>
                <c:pt idx="170">
                  <c:v>3.2564075837141819E-5</c:v>
                </c:pt>
                <c:pt idx="171">
                  <c:v>3.1866263288196037E-5</c:v>
                </c:pt>
                <c:pt idx="172">
                  <c:v>3.124438856404078E-5</c:v>
                </c:pt>
                <c:pt idx="173">
                  <c:v>3.0691548226058715E-5</c:v>
                </c:pt>
                <c:pt idx="174">
                  <c:v>3.0201466420961384E-5</c:v>
                </c:pt>
                <c:pt idx="175">
                  <c:v>2.9768437827577436E-5</c:v>
                </c:pt>
                <c:pt idx="176">
                  <c:v>2.938727579029657E-5</c:v>
                </c:pt>
                <c:pt idx="177">
                  <c:v>2.9053265167654871E-5</c:v>
                </c:pt>
                <c:pt idx="178">
                  <c:v>2.8762119467412403E-5</c:v>
                </c:pt>
                <c:pt idx="179">
                  <c:v>2.8509941878441978E-5</c:v>
                </c:pt>
                <c:pt idx="180">
                  <c:v>2.8293189845173404E-5</c:v>
                </c:pt>
                <c:pt idx="181">
                  <c:v>2.8108642862542875E-5</c:v>
                </c:pt>
                <c:pt idx="182">
                  <c:v>2.7953373198674205E-5</c:v>
                </c:pt>
                <c:pt idx="183">
                  <c:v>2.7824719279134504E-5</c:v>
                </c:pt>
                <c:pt idx="184">
                  <c:v>2.7720261490802948E-5</c:v>
                </c:pt>
                <c:pt idx="185">
                  <c:v>2.7637800185387887E-5</c:v>
                </c:pt>
                <c:pt idx="186">
                  <c:v>2.75753356826242E-5</c:v>
                </c:pt>
                <c:pt idx="187">
                  <c:v>2.7531050091361744E-5</c:v>
                </c:pt>
                <c:pt idx="188">
                  <c:v>2.7503290783282233E-5</c:v>
                </c:pt>
                <c:pt idx="189">
                  <c:v>2.7490555369005398E-5</c:v>
                </c:pt>
                <c:pt idx="190">
                  <c:v>2.7491478040003729E-5</c:v>
                </c:pt>
                <c:pt idx="191">
                  <c:v>2.7504817152161291E-5</c:v>
                </c:pt>
                <c:pt idx="192">
                  <c:v>2.7529443938099979E-5</c:v>
                </c:pt>
                <c:pt idx="193">
                  <c:v>2.7564332245657871E-5</c:v>
                </c:pt>
                <c:pt idx="194">
                  <c:v>2.7608549209233227E-5</c:v>
                </c:pt>
                <c:pt idx="195">
                  <c:v>2.7661246769188086E-5</c:v>
                </c:pt>
                <c:pt idx="196">
                  <c:v>2.7721653962215222E-5</c:v>
                </c:pt>
                <c:pt idx="197">
                  <c:v>2.7789069912580795E-5</c:v>
                </c:pt>
                <c:pt idx="198">
                  <c:v>2.7862857460526771E-5</c:v>
                </c:pt>
                <c:pt idx="199">
                  <c:v>2.7942437369909466E-5</c:v>
                </c:pt>
                <c:pt idx="200">
                  <c:v>2.8027283062416454E-5</c:v>
                </c:pt>
                <c:pt idx="201">
                  <c:v>2.811691583049099E-5</c:v>
                </c:pt>
                <c:pt idx="202">
                  <c:v>2.8210900485445093E-5</c:v>
                </c:pt>
                <c:pt idx="203">
                  <c:v>2.830884140119883E-5</c:v>
                </c:pt>
                <c:pt idx="204">
                  <c:v>2.8410378917679491E-5</c:v>
                </c:pt>
                <c:pt idx="205">
                  <c:v>2.8515186071184631E-5</c:v>
                </c:pt>
                <c:pt idx="206">
                  <c:v>2.8622965621984754E-5</c:v>
                </c:pt>
                <c:pt idx="207">
                  <c:v>2.8733447352143946E-5</c:v>
                </c:pt>
                <c:pt idx="208">
                  <c:v>2.884638560899321E-5</c:v>
                </c:pt>
                <c:pt idx="209">
                  <c:v>2.8961557071924349E-5</c:v>
                </c:pt>
                <c:pt idx="210">
                  <c:v>2.9078758722202658E-5</c:v>
                </c:pt>
                <c:pt idx="211">
                  <c:v>2.9197805997342021E-5</c:v>
                </c:pt>
                <c:pt idx="212">
                  <c:v>2.931853111326416E-5</c:v>
                </c:pt>
                <c:pt idx="213">
                  <c:v>2.9440781538988829E-5</c:v>
                </c:pt>
                <c:pt idx="214">
                  <c:v>2.9564418609988517E-5</c:v>
                </c:pt>
                <c:pt idx="215">
                  <c:v>2.968931626760187E-5</c:v>
                </c:pt>
                <c:pt idx="216">
                  <c:v>2.981535991304582E-5</c:v>
                </c:pt>
                <c:pt idx="217">
                  <c:v>2.99424453656085E-5</c:v>
                </c:pt>
                <c:pt idx="218">
                  <c:v>3.0070477915551834E-5</c:v>
                </c:pt>
                <c:pt idx="219">
                  <c:v>3.0199371463113948E-5</c:v>
                </c:pt>
                <c:pt idx="220">
                  <c:v>3.0329047735784056E-5</c:v>
                </c:pt>
                <c:pt idx="221">
                  <c:v>3.0459435576734133E-5</c:v>
                </c:pt>
                <c:pt idx="222">
                  <c:v>3.0590470297938753E-5</c:v>
                </c:pt>
                <c:pt idx="223">
                  <c:v>3.0722093092102035E-5</c:v>
                </c:pt>
                <c:pt idx="224">
                  <c:v>3.0854250498045924E-5</c:v>
                </c:pt>
                <c:pt idx="225">
                  <c:v>3.0986893914699456E-5</c:v>
                </c:pt>
                <c:pt idx="226">
                  <c:v>3.111997915927084E-5</c:v>
                </c:pt>
                <c:pt idx="227">
                  <c:v>3.1253466065585722E-5</c:v>
                </c:pt>
                <c:pt idx="228">
                  <c:v>3.1387318118940156E-5</c:v>
                </c:pt>
                <c:pt idx="229">
                  <c:v>3.152150212414873E-5</c:v>
                </c:pt>
                <c:pt idx="230">
                  <c:v>3.1655987903770156E-5</c:v>
                </c:pt>
                <c:pt idx="231">
                  <c:v>3.1790748023766903E-5</c:v>
                </c:pt>
                <c:pt idx="232">
                  <c:v>3.1925757544104849E-5</c:v>
                </c:pt>
                <c:pt idx="233">
                  <c:v>3.2060993792025697E-5</c:v>
                </c:pt>
                <c:pt idx="234">
                  <c:v>3.2196436155931008E-5</c:v>
                </c:pt>
                <c:pt idx="235">
                  <c:v>3.2332065898004015E-5</c:v>
                </c:pt>
                <c:pt idx="236">
                  <c:v>3.2467865983865833E-5</c:v>
                </c:pt>
                <c:pt idx="237">
                  <c:v>3.260382092771748E-5</c:v>
                </c:pt>
                <c:pt idx="238">
                  <c:v>3.2739916651559886E-5</c:v>
                </c:pt>
                <c:pt idx="239">
                  <c:v>3.2876140357212067E-5</c:v>
                </c:pt>
                <c:pt idx="240">
                  <c:v>3.3012480409964029E-5</c:v>
                </c:pt>
                <c:pt idx="241">
                  <c:v>3.3148926232806722E-5</c:v>
                </c:pt>
                <c:pt idx="242">
                  <c:v>3.328546821027735E-5</c:v>
                </c:pt>
                <c:pt idx="243">
                  <c:v>3.3422097601046107E-5</c:v>
                </c:pt>
                <c:pt idx="244">
                  <c:v>3.3558806458449506E-5</c:v>
                </c:pt>
                <c:pt idx="245">
                  <c:v>3.3695587558248042E-5</c:v>
                </c:pt>
                <c:pt idx="246">
                  <c:v>3.3832434332951241E-5</c:v>
                </c:pt>
                <c:pt idx="247">
                  <c:v>3.3969340812113258E-5</c:v>
                </c:pt>
                <c:pt idx="248">
                  <c:v>3.4106301568055983E-5</c:v>
                </c:pt>
                <c:pt idx="249">
                  <c:v>3.4243311666526636E-5</c:v>
                </c:pt>
                <c:pt idx="250">
                  <c:v>3.4380366621840857E-5</c:v>
                </c:pt>
                <c:pt idx="251">
                  <c:v>3.4517462356103783E-5</c:v>
                </c:pt>
                <c:pt idx="252">
                  <c:v>3.4654595162138259E-5</c:v>
                </c:pt>
                <c:pt idx="253">
                  <c:v>3.4791761669783227E-5</c:v>
                </c:pt>
                <c:pt idx="254">
                  <c:v>3.4928958815255919E-5</c:v>
                </c:pt>
                <c:pt idx="255">
                  <c:v>3.5066183813299271E-5</c:v>
                </c:pt>
                <c:pt idx="256">
                  <c:v>3.5203434131861402E-5</c:v>
                </c:pt>
                <c:pt idx="257">
                  <c:v>3.5340707469076978E-5</c:v>
                </c:pt>
                <c:pt idx="258">
                  <c:v>3.5478001732341113E-5</c:v>
                </c:pt>
                <c:pt idx="259">
                  <c:v>3.5615315019285787E-5</c:v>
                </c:pt>
                <c:pt idx="260">
                  <c:v>3.5752645600485485E-5</c:v>
                </c:pt>
                <c:pt idx="261">
                  <c:v>3.5889991903735202E-5</c:v>
                </c:pt>
                <c:pt idx="262">
                  <c:v>3.6027352499757674E-5</c:v>
                </c:pt>
                <c:pt idx="263">
                  <c:v>3.6164726089209904E-5</c:v>
                </c:pt>
                <c:pt idx="264">
                  <c:v>3.6302111490871025E-5</c:v>
                </c:pt>
                <c:pt idx="265">
                  <c:v>3.6439507630903846E-5</c:v>
                </c:pt>
                <c:pt idx="266">
                  <c:v>3.6576913533092777E-5</c:v>
                </c:pt>
                <c:pt idx="267">
                  <c:v>3.6714328309969076E-5</c:v>
                </c:pt>
                <c:pt idx="268">
                  <c:v>3.685175115474297E-5</c:v>
                </c:pt>
                <c:pt idx="269">
                  <c:v>3.6989181333969238E-5</c:v>
                </c:pt>
                <c:pt idx="270">
                  <c:v>3.7126618180879468E-5</c:v>
                </c:pt>
                <c:pt idx="271">
                  <c:v>3.7264061089320588E-5</c:v>
                </c:pt>
                <c:pt idx="272">
                  <c:v>3.7401509508244314E-5</c:v>
                </c:pt>
                <c:pt idx="273">
                  <c:v>3.7538962936697711E-5</c:v>
                </c:pt>
                <c:pt idx="274">
                  <c:v>3.7676420919268973E-5</c:v>
                </c:pt>
                <c:pt idx="275">
                  <c:v>3.7813883041947376E-5</c:v>
                </c:pt>
                <c:pt idx="276">
                  <c:v>3.7951348928359564E-5</c:v>
                </c:pt>
                <c:pt idx="277">
                  <c:v>3.8088818236347904E-5</c:v>
                </c:pt>
                <c:pt idx="278">
                  <c:v>3.8226290654860033E-5</c:v>
                </c:pt>
                <c:pt idx="279">
                  <c:v>3.8363765901121047E-5</c:v>
                </c:pt>
                <c:pt idx="280">
                  <c:v>3.8501243718062871E-5</c:v>
                </c:pt>
                <c:pt idx="281">
                  <c:v>3.8638723871987266E-5</c:v>
                </c:pt>
                <c:pt idx="282">
                  <c:v>3.877620615044125E-5</c:v>
                </c:pt>
                <c:pt idx="283">
                  <c:v>3.8913690360285755E-5</c:v>
                </c:pt>
                <c:pt idx="284">
                  <c:v>3.9051176325939854E-5</c:v>
                </c:pt>
                <c:pt idx="285">
                  <c:v>3.9188663887784494E-5</c:v>
                </c:pt>
                <c:pt idx="286">
                  <c:v>3.9326152900711436E-5</c:v>
                </c:pt>
                <c:pt idx="287">
                  <c:v>3.9463643232804096E-5</c:v>
                </c:pt>
                <c:pt idx="288">
                  <c:v>3.9601134764138321E-5</c:v>
                </c:pt>
                <c:pt idx="289">
                  <c:v>3.973862738569217E-5</c:v>
                </c:pt>
                <c:pt idx="290">
                  <c:v>3.9876120998354744E-5</c:v>
                </c:pt>
                <c:pt idx="291">
                  <c:v>4.0013615512025264E-5</c:v>
                </c:pt>
                <c:pt idx="292">
                  <c:v>4.0151110844793904E-5</c:v>
                </c:pt>
                <c:pt idx="293">
                  <c:v>4.0288606922197217E-5</c:v>
                </c:pt>
                <c:pt idx="294">
                  <c:v>4.0426103676541123E-5</c:v>
                </c:pt>
                <c:pt idx="295">
                  <c:v>4.0563601046285582E-5</c:v>
                </c:pt>
                <c:pt idx="296">
                  <c:v>4.0701098975485091E-5</c:v>
                </c:pt>
                <c:pt idx="297">
                  <c:v>4.0838597413280085E-5</c:v>
                </c:pt>
                <c:pt idx="298">
                  <c:v>4.0976096313434626E-5</c:v>
                </c:pt>
              </c:numCache>
            </c:numRef>
          </c:yVal>
          <c:smooth val="0"/>
        </c:ser>
        <c:dLbls>
          <c:showLegendKey val="0"/>
          <c:showVal val="0"/>
          <c:showCatName val="0"/>
          <c:showSerName val="0"/>
          <c:showPercent val="0"/>
          <c:showBubbleSize val="0"/>
        </c:dLbls>
        <c:axId val="86676608"/>
        <c:axId val="86678528"/>
      </c:scatterChart>
      <c:valAx>
        <c:axId val="86676608"/>
        <c:scaling>
          <c:logBase val="10"/>
          <c:orientation val="minMax"/>
        </c:scaling>
        <c:delete val="0"/>
        <c:axPos val="b"/>
        <c:title>
          <c:tx>
            <c:rich>
              <a:bodyPr/>
              <a:lstStyle/>
              <a:p>
                <a:pPr>
                  <a:defRPr sz="1800"/>
                </a:pPr>
                <a:r>
                  <a:rPr lang="nl-BE" sz="1800"/>
                  <a:t>Number of CPUs</a:t>
                </a:r>
                <a:r>
                  <a:rPr lang="nl-BE" sz="1800" baseline="0"/>
                  <a:t> (log scale)</a:t>
                </a:r>
                <a:endParaRPr lang="nl-BE" sz="1800"/>
              </a:p>
            </c:rich>
          </c:tx>
          <c:layout/>
          <c:overlay val="0"/>
        </c:title>
        <c:numFmt formatCode="General" sourceLinked="0"/>
        <c:majorTickMark val="out"/>
        <c:minorTickMark val="none"/>
        <c:tickLblPos val="nextTo"/>
        <c:txPr>
          <a:bodyPr rot="1080000"/>
          <a:lstStyle/>
          <a:p>
            <a:pPr>
              <a:defRPr sz="1600"/>
            </a:pPr>
            <a:endParaRPr lang="en-US"/>
          </a:p>
        </c:txPr>
        <c:crossAx val="86678528"/>
        <c:crosses val="autoZero"/>
        <c:crossBetween val="midCat"/>
      </c:valAx>
      <c:valAx>
        <c:axId val="86678528"/>
        <c:scaling>
          <c:logBase val="10"/>
          <c:orientation val="minMax"/>
        </c:scaling>
        <c:delete val="0"/>
        <c:axPos val="l"/>
        <c:majorGridlines/>
        <c:title>
          <c:tx>
            <c:rich>
              <a:bodyPr rot="-5400000" vert="horz"/>
              <a:lstStyle/>
              <a:p>
                <a:pPr>
                  <a:defRPr sz="1800"/>
                </a:pPr>
                <a:r>
                  <a:rPr lang="en-US" sz="1800"/>
                  <a:t>Runtime (s) (log scale)</a:t>
                </a:r>
              </a:p>
            </c:rich>
          </c:tx>
          <c:layout/>
          <c:overlay val="0"/>
        </c:title>
        <c:numFmt formatCode="General" sourceLinked="1"/>
        <c:majorTickMark val="out"/>
        <c:minorTickMark val="none"/>
        <c:tickLblPos val="nextTo"/>
        <c:txPr>
          <a:bodyPr/>
          <a:lstStyle/>
          <a:p>
            <a:pPr>
              <a:defRPr sz="1600"/>
            </a:pPr>
            <a:endParaRPr lang="en-US"/>
          </a:p>
        </c:txPr>
        <c:crossAx val="86676608"/>
        <c:crosses val="autoZero"/>
        <c:crossBetween val="midCat"/>
      </c:valAx>
    </c:plotArea>
    <c:legend>
      <c:legendPos val="r"/>
      <c:layout>
        <c:manualLayout>
          <c:xMode val="edge"/>
          <c:yMode val="edge"/>
          <c:x val="0.62501569007344104"/>
          <c:y val="0.58620672598693857"/>
          <c:w val="0.24669829520521291"/>
          <c:h val="9.7629893143379193E-2"/>
        </c:manualLayout>
      </c:layout>
      <c:overlay val="1"/>
      <c:txPr>
        <a:bodyPr/>
        <a:lstStyle/>
        <a:p>
          <a:pPr>
            <a:defRPr sz="18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Parallel</a:t>
            </a:r>
            <a:r>
              <a:rPr lang="en-US" baseline="0"/>
              <a:t> speedup</a:t>
            </a:r>
            <a:endParaRPr lang="en-US"/>
          </a:p>
        </c:rich>
      </c:tx>
      <c:layout/>
      <c:overlay val="0"/>
    </c:title>
    <c:autoTitleDeleted val="0"/>
    <c:plotArea>
      <c:layout>
        <c:manualLayout>
          <c:layoutTarget val="inner"/>
          <c:xMode val="edge"/>
          <c:yMode val="edge"/>
          <c:x val="0.15709685903955467"/>
          <c:y val="9.2763111185715605E-2"/>
          <c:w val="0.78502076582779401"/>
          <c:h val="0.75917367689513982"/>
        </c:manualLayout>
      </c:layout>
      <c:scatterChart>
        <c:scatterStyle val="lineMarker"/>
        <c:varyColors val="0"/>
        <c:ser>
          <c:idx val="0"/>
          <c:order val="0"/>
          <c:tx>
            <c:v>N = 10000</c:v>
          </c:tx>
          <c:spPr>
            <a:ln w="28575">
              <a:solidFill>
                <a:schemeClr val="tx1"/>
              </a:solidFill>
            </a:ln>
          </c:spPr>
          <c:marker>
            <c:spPr>
              <a:noFill/>
              <a:ln>
                <a:noFill/>
              </a:ln>
            </c:spPr>
          </c:marker>
          <c:xVal>
            <c:numRef>
              <c:f>Blad1!$B$2:$B$300</c:f>
              <c:numCache>
                <c:formatCode>General</c:formatCode>
                <c:ptCount val="299"/>
                <c:pt idx="0">
                  <c:v>1</c:v>
                </c:pt>
                <c:pt idx="1">
                  <c:v>1.1000000000000001</c:v>
                </c:pt>
                <c:pt idx="2">
                  <c:v>1.2100000000000002</c:v>
                </c:pt>
                <c:pt idx="3">
                  <c:v>1.3310000000000004</c:v>
                </c:pt>
                <c:pt idx="4">
                  <c:v>1.4641000000000006</c:v>
                </c:pt>
                <c:pt idx="5">
                  <c:v>1.6105100000000008</c:v>
                </c:pt>
                <c:pt idx="6">
                  <c:v>1.7715610000000011</c:v>
                </c:pt>
                <c:pt idx="7">
                  <c:v>1.9487171000000014</c:v>
                </c:pt>
                <c:pt idx="8">
                  <c:v>2.1435888100000016</c:v>
                </c:pt>
                <c:pt idx="9">
                  <c:v>2.3579476910000019</c:v>
                </c:pt>
                <c:pt idx="10">
                  <c:v>2.5937424601000023</c:v>
                </c:pt>
                <c:pt idx="11">
                  <c:v>2.8531167061100029</c:v>
                </c:pt>
                <c:pt idx="12">
                  <c:v>3.1384283767210035</c:v>
                </c:pt>
                <c:pt idx="13">
                  <c:v>3.4522712143931042</c:v>
                </c:pt>
                <c:pt idx="14">
                  <c:v>3.7974983358324148</c:v>
                </c:pt>
                <c:pt idx="15">
                  <c:v>4.1772481694156562</c:v>
                </c:pt>
                <c:pt idx="16">
                  <c:v>4.594972986357222</c:v>
                </c:pt>
                <c:pt idx="17">
                  <c:v>5.0544702849929442</c:v>
                </c:pt>
                <c:pt idx="18">
                  <c:v>5.5599173134922388</c:v>
                </c:pt>
                <c:pt idx="19">
                  <c:v>6.1159090448414632</c:v>
                </c:pt>
                <c:pt idx="20">
                  <c:v>6.72749994932561</c:v>
                </c:pt>
                <c:pt idx="21">
                  <c:v>7.4002499442581717</c:v>
                </c:pt>
                <c:pt idx="22">
                  <c:v>8.140274938683989</c:v>
                </c:pt>
                <c:pt idx="23">
                  <c:v>8.9543024325523888</c:v>
                </c:pt>
                <c:pt idx="24">
                  <c:v>9.849732675807628</c:v>
                </c:pt>
                <c:pt idx="25">
                  <c:v>10.834705943388391</c:v>
                </c:pt>
                <c:pt idx="26">
                  <c:v>11.918176537727231</c:v>
                </c:pt>
                <c:pt idx="27">
                  <c:v>13.109994191499954</c:v>
                </c:pt>
                <c:pt idx="28">
                  <c:v>14.420993610649951</c:v>
                </c:pt>
                <c:pt idx="29">
                  <c:v>15.863092971714948</c:v>
                </c:pt>
                <c:pt idx="30">
                  <c:v>17.449402268886445</c:v>
                </c:pt>
                <c:pt idx="31">
                  <c:v>19.194342495775089</c:v>
                </c:pt>
                <c:pt idx="32">
                  <c:v>21.113776745352599</c:v>
                </c:pt>
                <c:pt idx="33">
                  <c:v>23.225154419887861</c:v>
                </c:pt>
                <c:pt idx="34">
                  <c:v>25.547669861876649</c:v>
                </c:pt>
                <c:pt idx="35">
                  <c:v>28.102436848064315</c:v>
                </c:pt>
                <c:pt idx="36">
                  <c:v>30.912680532870748</c:v>
                </c:pt>
                <c:pt idx="37">
                  <c:v>34.003948586157826</c:v>
                </c:pt>
                <c:pt idx="38">
                  <c:v>37.404343444773609</c:v>
                </c:pt>
                <c:pt idx="39">
                  <c:v>41.144777789250973</c:v>
                </c:pt>
                <c:pt idx="40">
                  <c:v>45.259255568176073</c:v>
                </c:pt>
                <c:pt idx="41">
                  <c:v>49.785181124993684</c:v>
                </c:pt>
                <c:pt idx="42">
                  <c:v>54.763699237493057</c:v>
                </c:pt>
                <c:pt idx="43">
                  <c:v>60.240069161242367</c:v>
                </c:pt>
                <c:pt idx="44">
                  <c:v>66.26407607736661</c:v>
                </c:pt>
                <c:pt idx="45">
                  <c:v>72.890483685103277</c:v>
                </c:pt>
                <c:pt idx="46">
                  <c:v>80.179532053613613</c:v>
                </c:pt>
                <c:pt idx="47">
                  <c:v>88.197485258974979</c:v>
                </c:pt>
                <c:pt idx="48">
                  <c:v>97.017233784872488</c:v>
                </c:pt>
                <c:pt idx="49">
                  <c:v>106.71895716335975</c:v>
                </c:pt>
                <c:pt idx="50">
                  <c:v>117.39085287969573</c:v>
                </c:pt>
                <c:pt idx="51">
                  <c:v>129.1299381676653</c:v>
                </c:pt>
                <c:pt idx="52">
                  <c:v>142.04293198443185</c:v>
                </c:pt>
                <c:pt idx="53">
                  <c:v>156.24722518287504</c:v>
                </c:pt>
                <c:pt idx="54">
                  <c:v>171.87194770116255</c:v>
                </c:pt>
                <c:pt idx="55">
                  <c:v>189.05914247127882</c:v>
                </c:pt>
                <c:pt idx="56">
                  <c:v>207.96505671840671</c:v>
                </c:pt>
                <c:pt idx="57">
                  <c:v>228.76156239024741</c:v>
                </c:pt>
                <c:pt idx="58">
                  <c:v>251.63771862927217</c:v>
                </c:pt>
                <c:pt idx="59">
                  <c:v>276.80149049219943</c:v>
                </c:pt>
                <c:pt idx="60">
                  <c:v>304.48163954141938</c:v>
                </c:pt>
                <c:pt idx="61">
                  <c:v>334.92980349556137</c:v>
                </c:pt>
                <c:pt idx="62">
                  <c:v>368.42278384511752</c:v>
                </c:pt>
                <c:pt idx="63">
                  <c:v>405.26506222962928</c:v>
                </c:pt>
                <c:pt idx="64">
                  <c:v>445.79156845259223</c:v>
                </c:pt>
                <c:pt idx="65">
                  <c:v>490.37072529785149</c:v>
                </c:pt>
                <c:pt idx="66">
                  <c:v>539.40779782763673</c:v>
                </c:pt>
                <c:pt idx="67">
                  <c:v>593.34857761040041</c:v>
                </c:pt>
                <c:pt idx="68">
                  <c:v>652.68343537144051</c:v>
                </c:pt>
                <c:pt idx="69">
                  <c:v>717.95177890858463</c:v>
                </c:pt>
                <c:pt idx="70">
                  <c:v>789.74695679944318</c:v>
                </c:pt>
                <c:pt idx="71">
                  <c:v>868.72165247938756</c:v>
                </c:pt>
                <c:pt idx="72">
                  <c:v>955.59381772732638</c:v>
                </c:pt>
                <c:pt idx="73">
                  <c:v>1051.1531995000591</c:v>
                </c:pt>
                <c:pt idx="74">
                  <c:v>1156.2685194500652</c:v>
                </c:pt>
                <c:pt idx="75">
                  <c:v>1271.8953713950718</c:v>
                </c:pt>
                <c:pt idx="76">
                  <c:v>1399.0849085345792</c:v>
                </c:pt>
                <c:pt idx="77">
                  <c:v>1538.9933993880372</c:v>
                </c:pt>
                <c:pt idx="78">
                  <c:v>1692.8927393268411</c:v>
                </c:pt>
                <c:pt idx="79">
                  <c:v>1862.1820132595253</c:v>
                </c:pt>
                <c:pt idx="80">
                  <c:v>2048.4002145854779</c:v>
                </c:pt>
                <c:pt idx="81">
                  <c:v>2253.240236044026</c:v>
                </c:pt>
                <c:pt idx="82">
                  <c:v>2478.564259648429</c:v>
                </c:pt>
                <c:pt idx="83">
                  <c:v>2726.4206856132723</c:v>
                </c:pt>
                <c:pt idx="84">
                  <c:v>2999.0627541745998</c:v>
                </c:pt>
                <c:pt idx="85">
                  <c:v>3298.96902959206</c:v>
                </c:pt>
                <c:pt idx="86">
                  <c:v>3628.8659325512663</c:v>
                </c:pt>
                <c:pt idx="87">
                  <c:v>3991.7525258063934</c:v>
                </c:pt>
                <c:pt idx="88">
                  <c:v>4390.927778387033</c:v>
                </c:pt>
                <c:pt idx="89">
                  <c:v>4830.020556225737</c:v>
                </c:pt>
                <c:pt idx="90">
                  <c:v>5313.0226118483115</c:v>
                </c:pt>
                <c:pt idx="91">
                  <c:v>5844.3248730331434</c:v>
                </c:pt>
                <c:pt idx="92">
                  <c:v>6428.7573603364581</c:v>
                </c:pt>
                <c:pt idx="93">
                  <c:v>7071.6330963701048</c:v>
                </c:pt>
                <c:pt idx="94">
                  <c:v>7778.7964060071163</c:v>
                </c:pt>
                <c:pt idx="95">
                  <c:v>8556.6760466078285</c:v>
                </c:pt>
                <c:pt idx="96">
                  <c:v>9412.343651268613</c:v>
                </c:pt>
                <c:pt idx="97">
                  <c:v>10353.578016395475</c:v>
                </c:pt>
                <c:pt idx="98">
                  <c:v>11388.935818035023</c:v>
                </c:pt>
                <c:pt idx="99">
                  <c:v>12527.829399838525</c:v>
                </c:pt>
                <c:pt idx="100">
                  <c:v>13780.612339822379</c:v>
                </c:pt>
                <c:pt idx="101">
                  <c:v>15158.673573804617</c:v>
                </c:pt>
                <c:pt idx="102">
                  <c:v>16674.540931185082</c:v>
                </c:pt>
                <c:pt idx="103">
                  <c:v>18341.995024303593</c:v>
                </c:pt>
                <c:pt idx="104">
                  <c:v>20176.194526733954</c:v>
                </c:pt>
                <c:pt idx="105">
                  <c:v>22193.81397940735</c:v>
                </c:pt>
                <c:pt idx="106">
                  <c:v>24413.195377348089</c:v>
                </c:pt>
                <c:pt idx="107">
                  <c:v>26854.514915082898</c:v>
                </c:pt>
                <c:pt idx="108">
                  <c:v>29539.966406591189</c:v>
                </c:pt>
                <c:pt idx="109">
                  <c:v>32493.963047250312</c:v>
                </c:pt>
                <c:pt idx="110">
                  <c:v>35743.359351975349</c:v>
                </c:pt>
                <c:pt idx="111">
                  <c:v>39317.695287172886</c:v>
                </c:pt>
                <c:pt idx="112">
                  <c:v>43249.464815890176</c:v>
                </c:pt>
                <c:pt idx="113">
                  <c:v>47574.411297479201</c:v>
                </c:pt>
                <c:pt idx="114">
                  <c:v>52331.852427227124</c:v>
                </c:pt>
                <c:pt idx="115">
                  <c:v>57565.037669949845</c:v>
                </c:pt>
                <c:pt idx="116">
                  <c:v>63321.541436944834</c:v>
                </c:pt>
                <c:pt idx="117">
                  <c:v>69653.695580639323</c:v>
                </c:pt>
                <c:pt idx="118">
                  <c:v>76619.065138703256</c:v>
                </c:pt>
                <c:pt idx="119">
                  <c:v>84280.971652573586</c:v>
                </c:pt>
                <c:pt idx="120">
                  <c:v>92709.06881783095</c:v>
                </c:pt>
                <c:pt idx="121">
                  <c:v>101979.97569961405</c:v>
                </c:pt>
                <c:pt idx="122">
                  <c:v>112177.97326957546</c:v>
                </c:pt>
                <c:pt idx="123">
                  <c:v>123395.77059653302</c:v>
                </c:pt>
                <c:pt idx="124">
                  <c:v>135735.34765618635</c:v>
                </c:pt>
                <c:pt idx="125">
                  <c:v>149308.882421805</c:v>
                </c:pt>
                <c:pt idx="126">
                  <c:v>164239.77066398552</c:v>
                </c:pt>
                <c:pt idx="127">
                  <c:v>180663.74773038409</c:v>
                </c:pt>
                <c:pt idx="128">
                  <c:v>198730.12250342252</c:v>
                </c:pt>
                <c:pt idx="129">
                  <c:v>218603.13475376478</c:v>
                </c:pt>
                <c:pt idx="130">
                  <c:v>240463.44822914127</c:v>
                </c:pt>
                <c:pt idx="131">
                  <c:v>264509.79305205541</c:v>
                </c:pt>
                <c:pt idx="132">
                  <c:v>290960.77235726098</c:v>
                </c:pt>
                <c:pt idx="133">
                  <c:v>320056.8495929871</c:v>
                </c:pt>
                <c:pt idx="134">
                  <c:v>352062.53455228586</c:v>
                </c:pt>
                <c:pt idx="135">
                  <c:v>387268.78800751449</c:v>
                </c:pt>
                <c:pt idx="136">
                  <c:v>425995.66680826596</c:v>
                </c:pt>
                <c:pt idx="137">
                  <c:v>468595.23348909261</c:v>
                </c:pt>
                <c:pt idx="138">
                  <c:v>515454.75683800189</c:v>
                </c:pt>
                <c:pt idx="139">
                  <c:v>567000.23252180207</c:v>
                </c:pt>
                <c:pt idx="140">
                  <c:v>623700.25577398238</c:v>
                </c:pt>
                <c:pt idx="141">
                  <c:v>686070.28135138063</c:v>
                </c:pt>
                <c:pt idx="142">
                  <c:v>754677.30948651873</c:v>
                </c:pt>
                <c:pt idx="143">
                  <c:v>830145.04043517064</c:v>
                </c:pt>
                <c:pt idx="144">
                  <c:v>913159.54447868781</c:v>
                </c:pt>
                <c:pt idx="145">
                  <c:v>1004475.4989265567</c:v>
                </c:pt>
                <c:pt idx="146">
                  <c:v>1104923.0488192125</c:v>
                </c:pt>
                <c:pt idx="147">
                  <c:v>1215415.3537011337</c:v>
                </c:pt>
                <c:pt idx="148">
                  <c:v>1336956.8890712473</c:v>
                </c:pt>
                <c:pt idx="149">
                  <c:v>1470652.5779783721</c:v>
                </c:pt>
                <c:pt idx="150">
                  <c:v>1617717.8357762094</c:v>
                </c:pt>
                <c:pt idx="151">
                  <c:v>1779489.6193538303</c:v>
                </c:pt>
                <c:pt idx="152">
                  <c:v>1957438.5812892136</c:v>
                </c:pt>
                <c:pt idx="153">
                  <c:v>2153182.4394181352</c:v>
                </c:pt>
                <c:pt idx="154">
                  <c:v>2368500.6833599489</c:v>
                </c:pt>
                <c:pt idx="155">
                  <c:v>2605350.751695944</c:v>
                </c:pt>
                <c:pt idx="156">
                  <c:v>2865885.8268655385</c:v>
                </c:pt>
                <c:pt idx="157">
                  <c:v>3152474.4095520927</c:v>
                </c:pt>
                <c:pt idx="158">
                  <c:v>3467721.8505073022</c:v>
                </c:pt>
                <c:pt idx="159">
                  <c:v>3814494.0355580328</c:v>
                </c:pt>
                <c:pt idx="160">
                  <c:v>4195943.4391138367</c:v>
                </c:pt>
                <c:pt idx="161">
                  <c:v>4615537.783025221</c:v>
                </c:pt>
                <c:pt idx="162">
                  <c:v>5077091.5613277433</c:v>
                </c:pt>
                <c:pt idx="163">
                  <c:v>5584800.7174605178</c:v>
                </c:pt>
                <c:pt idx="164">
                  <c:v>6143280.78920657</c:v>
                </c:pt>
                <c:pt idx="165">
                  <c:v>6757608.8681272278</c:v>
                </c:pt>
                <c:pt idx="166">
                  <c:v>7433369.754939951</c:v>
                </c:pt>
                <c:pt idx="167">
                  <c:v>8176706.7304339465</c:v>
                </c:pt>
                <c:pt idx="168">
                  <c:v>8994377.4034773409</c:v>
                </c:pt>
                <c:pt idx="169">
                  <c:v>9893815.1438250765</c:v>
                </c:pt>
                <c:pt idx="170">
                  <c:v>10883196.658207584</c:v>
                </c:pt>
                <c:pt idx="171">
                  <c:v>11971516.324028343</c:v>
                </c:pt>
                <c:pt idx="172">
                  <c:v>13168667.956431178</c:v>
                </c:pt>
                <c:pt idx="173">
                  <c:v>14485534.752074298</c:v>
                </c:pt>
                <c:pt idx="174">
                  <c:v>15934088.227281729</c:v>
                </c:pt>
                <c:pt idx="175">
                  <c:v>17527497.050009903</c:v>
                </c:pt>
                <c:pt idx="176">
                  <c:v>19280246.755010895</c:v>
                </c:pt>
                <c:pt idx="177">
                  <c:v>21208271.430511985</c:v>
                </c:pt>
                <c:pt idx="178">
                  <c:v>23329098.573563185</c:v>
                </c:pt>
                <c:pt idx="179">
                  <c:v>25662008.430919506</c:v>
                </c:pt>
                <c:pt idx="180">
                  <c:v>28228209.274011459</c:v>
                </c:pt>
                <c:pt idx="181">
                  <c:v>31051030.201412607</c:v>
                </c:pt>
                <c:pt idx="182">
                  <c:v>34156133.22155387</c:v>
                </c:pt>
                <c:pt idx="183">
                  <c:v>37571746.543709263</c:v>
                </c:pt>
                <c:pt idx="184">
                  <c:v>41328921.19808019</c:v>
                </c:pt>
                <c:pt idx="185">
                  <c:v>45461813.317888215</c:v>
                </c:pt>
                <c:pt idx="186">
                  <c:v>50007994.649677038</c:v>
                </c:pt>
                <c:pt idx="187">
                  <c:v>55008794.114644744</c:v>
                </c:pt>
                <c:pt idx="188">
                  <c:v>60509673.526109226</c:v>
                </c:pt>
                <c:pt idx="189">
                  <c:v>66560640.878720157</c:v>
                </c:pt>
                <c:pt idx="190">
                  <c:v>73216704.966592178</c:v>
                </c:pt>
                <c:pt idx="191">
                  <c:v>80538375.463251397</c:v>
                </c:pt>
                <c:pt idx="192">
                  <c:v>88592213.009576544</c:v>
                </c:pt>
                <c:pt idx="193">
                  <c:v>97451434.310534209</c:v>
                </c:pt>
                <c:pt idx="194">
                  <c:v>107196577.74158764</c:v>
                </c:pt>
                <c:pt idx="195">
                  <c:v>117916235.51574641</c:v>
                </c:pt>
                <c:pt idx="196">
                  <c:v>129707859.06732106</c:v>
                </c:pt>
                <c:pt idx="197">
                  <c:v>142678644.97405317</c:v>
                </c:pt>
                <c:pt idx="198">
                  <c:v>156946509.47145849</c:v>
                </c:pt>
                <c:pt idx="199">
                  <c:v>172641160.41860434</c:v>
                </c:pt>
                <c:pt idx="200">
                  <c:v>189905276.46046481</c:v>
                </c:pt>
                <c:pt idx="201">
                  <c:v>208895804.10651129</c:v>
                </c:pt>
                <c:pt idx="202">
                  <c:v>229785384.51716244</c:v>
                </c:pt>
                <c:pt idx="203">
                  <c:v>252763922.96887872</c:v>
                </c:pt>
                <c:pt idx="204">
                  <c:v>278040315.26576662</c:v>
                </c:pt>
                <c:pt idx="205">
                  <c:v>305844346.79234332</c:v>
                </c:pt>
                <c:pt idx="206">
                  <c:v>336428781.4715777</c:v>
                </c:pt>
                <c:pt idx="207">
                  <c:v>370071659.61873549</c:v>
                </c:pt>
                <c:pt idx="208">
                  <c:v>407078825.58060908</c:v>
                </c:pt>
                <c:pt idx="209">
                  <c:v>447786708.13867003</c:v>
                </c:pt>
                <c:pt idx="210">
                  <c:v>492565378.95253706</c:v>
                </c:pt>
                <c:pt idx="211">
                  <c:v>541821916.84779084</c:v>
                </c:pt>
                <c:pt idx="212">
                  <c:v>596004108.53257</c:v>
                </c:pt>
                <c:pt idx="213">
                  <c:v>655604519.38582706</c:v>
                </c:pt>
                <c:pt idx="214">
                  <c:v>721164971.32440984</c:v>
                </c:pt>
                <c:pt idx="215">
                  <c:v>793281468.45685089</c:v>
                </c:pt>
                <c:pt idx="216">
                  <c:v>872609615.30253601</c:v>
                </c:pt>
                <c:pt idx="217">
                  <c:v>959870576.83278966</c:v>
                </c:pt>
                <c:pt idx="218">
                  <c:v>1055857634.5160687</c:v>
                </c:pt>
                <c:pt idx="219">
                  <c:v>1161443397.9676757</c:v>
                </c:pt>
                <c:pt idx="220">
                  <c:v>1277587737.7644434</c:v>
                </c:pt>
                <c:pt idx="221">
                  <c:v>1405346511.5408878</c:v>
                </c:pt>
                <c:pt idx="222">
                  <c:v>1545881162.6949768</c:v>
                </c:pt>
                <c:pt idx="223">
                  <c:v>1700469278.9644747</c:v>
                </c:pt>
                <c:pt idx="224">
                  <c:v>1870516206.8609223</c:v>
                </c:pt>
                <c:pt idx="225">
                  <c:v>2057567827.5470147</c:v>
                </c:pt>
                <c:pt idx="226">
                  <c:v>2263324610.3017163</c:v>
                </c:pt>
                <c:pt idx="227">
                  <c:v>2489657071.3318882</c:v>
                </c:pt>
                <c:pt idx="228">
                  <c:v>2738622778.4650774</c:v>
                </c:pt>
                <c:pt idx="229">
                  <c:v>3012485056.3115854</c:v>
                </c:pt>
                <c:pt idx="230">
                  <c:v>3313733561.9427443</c:v>
                </c:pt>
                <c:pt idx="231">
                  <c:v>3645106918.1370192</c:v>
                </c:pt>
                <c:pt idx="232">
                  <c:v>4009617609.9507213</c:v>
                </c:pt>
                <c:pt idx="233">
                  <c:v>4410579370.9457941</c:v>
                </c:pt>
                <c:pt idx="234">
                  <c:v>4851637308.0403738</c:v>
                </c:pt>
                <c:pt idx="235">
                  <c:v>5336801038.8444118</c:v>
                </c:pt>
                <c:pt idx="236">
                  <c:v>5870481142.7288532</c:v>
                </c:pt>
                <c:pt idx="237">
                  <c:v>6457529257.0017395</c:v>
                </c:pt>
                <c:pt idx="238">
                  <c:v>7103282182.7019138</c:v>
                </c:pt>
                <c:pt idx="239">
                  <c:v>7813610400.972106</c:v>
                </c:pt>
                <c:pt idx="240">
                  <c:v>8594971441.0693169</c:v>
                </c:pt>
                <c:pt idx="241">
                  <c:v>9454468585.1762486</c:v>
                </c:pt>
                <c:pt idx="242">
                  <c:v>10399915443.693874</c:v>
                </c:pt>
                <c:pt idx="243">
                  <c:v>11439906988.063263</c:v>
                </c:pt>
                <c:pt idx="244">
                  <c:v>12583897686.869591</c:v>
                </c:pt>
                <c:pt idx="245">
                  <c:v>13842287455.556551</c:v>
                </c:pt>
                <c:pt idx="246">
                  <c:v>15226516201.112207</c:v>
                </c:pt>
                <c:pt idx="247">
                  <c:v>16749167821.223429</c:v>
                </c:pt>
                <c:pt idx="248">
                  <c:v>18424084603.345772</c:v>
                </c:pt>
                <c:pt idx="249">
                  <c:v>20266493063.680351</c:v>
                </c:pt>
                <c:pt idx="250">
                  <c:v>22293142370.048389</c:v>
                </c:pt>
                <c:pt idx="251">
                  <c:v>24522456607.05323</c:v>
                </c:pt>
                <c:pt idx="252">
                  <c:v>26974702267.758556</c:v>
                </c:pt>
                <c:pt idx="253">
                  <c:v>29672172494.534416</c:v>
                </c:pt>
                <c:pt idx="254">
                  <c:v>32639389743.987862</c:v>
                </c:pt>
                <c:pt idx="255">
                  <c:v>35903328718.38665</c:v>
                </c:pt>
                <c:pt idx="256">
                  <c:v>39493661590.225319</c:v>
                </c:pt>
                <c:pt idx="257">
                  <c:v>43443027749.247856</c:v>
                </c:pt>
                <c:pt idx="258">
                  <c:v>47787330524.172646</c:v>
                </c:pt>
                <c:pt idx="259">
                  <c:v>52566063576.589912</c:v>
                </c:pt>
                <c:pt idx="260">
                  <c:v>57822669934.248909</c:v>
                </c:pt>
                <c:pt idx="261">
                  <c:v>63604936927.673805</c:v>
                </c:pt>
                <c:pt idx="262">
                  <c:v>69965430620.441193</c:v>
                </c:pt>
                <c:pt idx="263">
                  <c:v>76961973682.485321</c:v>
                </c:pt>
                <c:pt idx="264">
                  <c:v>84658171050.733856</c:v>
                </c:pt>
                <c:pt idx="265">
                  <c:v>93123988155.807251</c:v>
                </c:pt>
                <c:pt idx="266">
                  <c:v>102436386971.38799</c:v>
                </c:pt>
                <c:pt idx="267">
                  <c:v>112680025668.52679</c:v>
                </c:pt>
                <c:pt idx="268">
                  <c:v>123948028235.37949</c:v>
                </c:pt>
                <c:pt idx="269">
                  <c:v>136342831058.91745</c:v>
                </c:pt>
                <c:pt idx="270">
                  <c:v>149977114164.8092</c:v>
                </c:pt>
                <c:pt idx="271">
                  <c:v>164974825581.29013</c:v>
                </c:pt>
                <c:pt idx="272">
                  <c:v>181472308139.41916</c:v>
                </c:pt>
                <c:pt idx="273">
                  <c:v>199619538953.36108</c:v>
                </c:pt>
                <c:pt idx="274">
                  <c:v>219581492848.6972</c:v>
                </c:pt>
                <c:pt idx="275">
                  <c:v>241539642133.56696</c:v>
                </c:pt>
                <c:pt idx="276">
                  <c:v>265693606346.92368</c:v>
                </c:pt>
                <c:pt idx="277">
                  <c:v>292262966981.61609</c:v>
                </c:pt>
                <c:pt idx="278">
                  <c:v>321489263679.77771</c:v>
                </c:pt>
                <c:pt idx="279">
                  <c:v>353638190047.75549</c:v>
                </c:pt>
                <c:pt idx="280">
                  <c:v>389002009052.53107</c:v>
                </c:pt>
                <c:pt idx="281">
                  <c:v>427902209957.78418</c:v>
                </c:pt>
                <c:pt idx="282">
                  <c:v>470692430953.56262</c:v>
                </c:pt>
                <c:pt idx="283">
                  <c:v>517761674048.91895</c:v>
                </c:pt>
                <c:pt idx="284">
                  <c:v>569537841453.81091</c:v>
                </c:pt>
                <c:pt idx="285">
                  <c:v>626491625599.19202</c:v>
                </c:pt>
                <c:pt idx="286">
                  <c:v>689140788159.11133</c:v>
                </c:pt>
                <c:pt idx="287">
                  <c:v>758054866975.02258</c:v>
                </c:pt>
                <c:pt idx="288">
                  <c:v>833860353672.5249</c:v>
                </c:pt>
                <c:pt idx="289">
                  <c:v>917246389039.77747</c:v>
                </c:pt>
                <c:pt idx="290">
                  <c:v>1008971027943.7552</c:v>
                </c:pt>
                <c:pt idx="291">
                  <c:v>1109868130738.1309</c:v>
                </c:pt>
                <c:pt idx="292">
                  <c:v>1220854943811.9441</c:v>
                </c:pt>
                <c:pt idx="293">
                  <c:v>1342940438193.1387</c:v>
                </c:pt>
                <c:pt idx="294">
                  <c:v>1477234482012.4526</c:v>
                </c:pt>
                <c:pt idx="295">
                  <c:v>1624957930213.698</c:v>
                </c:pt>
                <c:pt idx="296">
                  <c:v>1787453723235.0679</c:v>
                </c:pt>
                <c:pt idx="297">
                  <c:v>1966199095558.5747</c:v>
                </c:pt>
                <c:pt idx="298">
                  <c:v>2162819005114.4324</c:v>
                </c:pt>
              </c:numCache>
            </c:numRef>
          </c:xVal>
          <c:yVal>
            <c:numRef>
              <c:f>Blad1!$D$2:$D$300</c:f>
              <c:numCache>
                <c:formatCode>General</c:formatCode>
                <c:ptCount val="299"/>
                <c:pt idx="0">
                  <c:v>1</c:v>
                </c:pt>
                <c:pt idx="1">
                  <c:v>1.0999999983362074</c:v>
                </c:pt>
                <c:pt idx="2">
                  <c:v>1.2099999959736218</c:v>
                </c:pt>
                <c:pt idx="3">
                  <c:v>1.3309999926921241</c:v>
                </c:pt>
                <c:pt idx="4">
                  <c:v>1.4640999882099601</c:v>
                </c:pt>
                <c:pt idx="5">
                  <c:v>1.6105099821675644</c:v>
                </c:pt>
                <c:pt idx="6">
                  <c:v>1.7715609741073037</c:v>
                </c:pt>
                <c:pt idx="7">
                  <c:v>1.9487170634481439</c:v>
                </c:pt>
                <c:pt idx="8">
                  <c:v>2.1435887594540044</c:v>
                </c:pt>
                <c:pt idx="9">
                  <c:v>2.3579476221942639</c:v>
                </c:pt>
                <c:pt idx="10">
                  <c:v>2.593742367594511</c:v>
                </c:pt>
                <c:pt idx="11">
                  <c:v>2.8531165829851948</c:v>
                </c:pt>
                <c:pt idx="12">
                  <c:v>3.1384282141962583</c:v>
                </c:pt>
                <c:pt idx="13">
                  <c:v>3.4522710013502524</c:v>
                </c:pt>
                <c:pt idx="14">
                  <c:v>3.7974980582211946</c:v>
                </c:pt>
                <c:pt idx="15">
                  <c:v>4.1772478095125418</c:v>
                </c:pt>
                <c:pt idx="16">
                  <c:v>4.5949725218422763</c:v>
                </c:pt>
                <c:pt idx="17">
                  <c:v>5.0544696878009265</c:v>
                </c:pt>
                <c:pt idx="18">
                  <c:v>5.5599165483838924</c:v>
                </c:pt>
                <c:pt idx="19">
                  <c:v>6.1159080676281041</c:v>
                </c:pt>
                <c:pt idx="20">
                  <c:v>6.7274987046644155</c:v>
                </c:pt>
                <c:pt idx="21">
                  <c:v>7.4002483629161695</c:v>
                </c:pt>
                <c:pt idx="22">
                  <c:v>8.1402729341448126</c:v>
                </c:pt>
                <c:pt idx="23">
                  <c:v>8.9542998968104222</c:v>
                </c:pt>
                <c:pt idx="24">
                  <c:v>9.8497294741579058</c:v>
                </c:pt>
                <c:pt idx="25">
                  <c:v>10.834701907975912</c:v>
                </c:pt>
                <c:pt idx="26">
                  <c:v>11.918171459564439</c:v>
                </c:pt>
                <c:pt idx="27">
                  <c:v>13.109987810593479</c:v>
                </c:pt>
                <c:pt idx="28">
                  <c:v>14.420985603794524</c:v>
                </c:pt>
                <c:pt idx="29">
                  <c:v>15.863082937410118</c:v>
                </c:pt>
                <c:pt idx="30">
                  <c:v>17.449389708705979</c:v>
                </c:pt>
                <c:pt idx="31">
                  <c:v>19.194326791364325</c:v>
                </c:pt>
                <c:pt idx="32">
                  <c:v>21.113757130039136</c:v>
                </c:pt>
                <c:pt idx="33">
                  <c:v>23.225129943657585</c:v>
                </c:pt>
                <c:pt idx="34">
                  <c:v>25.547639348180528</c:v>
                </c:pt>
                <c:pt idx="35">
                  <c:v>28.102398840569418</c:v>
                </c:pt>
                <c:pt idx="36">
                  <c:v>30.912633229836938</c:v>
                </c:pt>
                <c:pt idx="37">
                  <c:v>34.003889759591139</c:v>
                </c:pt>
                <c:pt idx="38">
                  <c:v>37.404270340856606</c:v>
                </c:pt>
                <c:pt idx="39">
                  <c:v>41.144687005751656</c:v>
                </c:pt>
                <c:pt idx="40">
                  <c:v>45.259142903557503</c:v>
                </c:pt>
                <c:pt idx="41">
                  <c:v>49.785041392744859</c:v>
                </c:pt>
                <c:pt idx="42">
                  <c:v>54.763526037728241</c:v>
                </c:pt>
                <c:pt idx="43">
                  <c:v>60.239854599809831</c:v>
                </c:pt>
                <c:pt idx="44">
                  <c:v>66.263810420493144</c:v>
                </c:pt>
                <c:pt idx="45">
                  <c:v>72.890154934887107</c:v>
                </c:pt>
                <c:pt idx="46">
                  <c:v>80.179125426352257</c:v>
                </c:pt>
                <c:pt idx="47">
                  <c:v>88.196982544239717</c:v>
                </c:pt>
                <c:pt idx="48">
                  <c:v>97.016612558249363</c:v>
                </c:pt>
                <c:pt idx="49">
                  <c:v>106.71818981966193</c:v>
                </c:pt>
                <c:pt idx="50">
                  <c:v>117.38990544596422</c:v>
                </c:pt>
                <c:pt idx="51">
                  <c:v>129.12876884610523</c:v>
                </c:pt>
                <c:pt idx="52">
                  <c:v>142.04148936420509</c:v>
                </c:pt>
                <c:pt idx="53">
                  <c:v>156.2454460459268</c:v>
                </c:pt>
                <c:pt idx="54">
                  <c:v>171.86975433043889</c:v>
                </c:pt>
                <c:pt idx="55">
                  <c:v>189.05643934910412</c:v>
                </c:pt>
                <c:pt idx="56">
                  <c:v>207.96172647760127</c:v>
                </c:pt>
                <c:pt idx="57">
                  <c:v>228.7574608497421</c:v>
                </c:pt>
                <c:pt idx="58">
                  <c:v>251.63266870827258</c:v>
                </c:pt>
                <c:pt idx="59">
                  <c:v>276.79527475082938</c:v>
                </c:pt>
                <c:pt idx="60">
                  <c:v>304.47399103936499</c:v>
                </c:pt>
                <c:pt idx="61">
                  <c:v>334.92039459125215</c:v>
                </c:pt>
                <c:pt idx="62">
                  <c:v>368.41121247362878</c:v>
                </c:pt>
                <c:pt idx="63">
                  <c:v>405.25083509436121</c:v>
                </c:pt>
                <c:pt idx="64">
                  <c:v>445.77408043970212</c:v>
                </c:pt>
                <c:pt idx="65">
                  <c:v>490.34923426830852</c:v>
                </c:pt>
                <c:pt idx="66">
                  <c:v>539.38139375341098</c:v>
                </c:pt>
                <c:pt idx="67">
                  <c:v>593.31614479111181</c:v>
                </c:pt>
                <c:pt idx="68">
                  <c:v>652.6436061865187</c:v>
                </c:pt>
                <c:pt idx="69">
                  <c:v>717.90287721631648</c:v>
                </c:pt>
                <c:pt idx="70">
                  <c:v>789.68692867443372</c:v>
                </c:pt>
                <c:pt idx="71">
                  <c:v>868.64798146707153</c:v>
                </c:pt>
                <c:pt idx="72">
                  <c:v>955.50342116772197</c:v>
                </c:pt>
                <c:pt idx="73">
                  <c:v>1051.0423017078697</c:v>
                </c:pt>
                <c:pt idx="74">
                  <c:v>1156.1324966039288</c:v>
                </c:pt>
                <c:pt idx="75">
                  <c:v>1271.7285618479357</c:v>
                </c:pt>
                <c:pt idx="76">
                  <c:v>1398.8803808643222</c:v>
                </c:pt>
                <c:pt idx="77">
                  <c:v>1538.7426688070834</c:v>
                </c:pt>
                <c:pt idx="78">
                  <c:v>1692.5854209939416</c:v>
                </c:pt>
                <c:pt idx="79">
                  <c:v>1861.8053985036051</c:v>
                </c:pt>
                <c:pt idx="80">
                  <c:v>2047.938752959866</c:v>
                </c:pt>
                <c:pt idx="81">
                  <c:v>2252.6749023569009</c:v>
                </c:pt>
                <c:pt idx="82">
                  <c:v>2477.871780512467</c:v>
                </c:pt>
                <c:pt idx="83">
                  <c:v>2725.5725944421924</c:v>
                </c:pt>
                <c:pt idx="84">
                  <c:v>2998.0242367046922</c:v>
                </c:pt>
                <c:pt idx="85">
                  <c:v>3297.6975136525748</c:v>
                </c:pt>
                <c:pt idx="86">
                  <c:v>3627.3093656195988</c:v>
                </c:pt>
                <c:pt idx="87">
                  <c:v>3989.8472714614568</c:v>
                </c:pt>
                <c:pt idx="88">
                  <c:v>4388.596047629133</c:v>
                </c:pt>
                <c:pt idx="89">
                  <c:v>4827.1672711697001</c:v>
                </c:pt>
                <c:pt idx="90">
                  <c:v>5309.5315767958255</c:v>
                </c:pt>
                <c:pt idx="91">
                  <c:v>5840.0541005110845</c:v>
                </c:pt>
                <c:pt idx="92">
                  <c:v>6423.5333662810781</c:v>
                </c:pt>
                <c:pt idx="93">
                  <c:v>7065.243937942425</c:v>
                </c:pt>
                <c:pt idx="94">
                  <c:v>7770.9831859626347</c:v>
                </c:pt>
                <c:pt idx="95">
                  <c:v>8547.122547794379</c:v>
                </c:pt>
                <c:pt idx="96">
                  <c:v>9400.6636913586462</c:v>
                </c:pt>
                <c:pt idx="97">
                  <c:v>10339.300023543792</c:v>
                </c:pt>
                <c:pt idx="98">
                  <c:v>11371.484019356843</c:v>
                </c:pt>
                <c:pt idx="99">
                  <c:v>12506.500882263026</c:v>
                </c:pt>
                <c:pt idx="100">
                  <c:v>13754.549081948275</c:v>
                </c:pt>
                <c:pt idx="101">
                  <c:v>15126.82835175742</c:v>
                </c:pt>
                <c:pt idx="102">
                  <c:v>16635.635763755687</c:v>
                </c:pt>
                <c:pt idx="103">
                  <c:v>18294.470533893862</c:v>
                </c:pt>
                <c:pt idx="104">
                  <c:v>20118.148242043902</c:v>
                </c:pt>
                <c:pt idx="105">
                  <c:v>22122.925180331953</c:v>
                </c:pt>
                <c:pt idx="106">
                  <c:v>24326.633566489123</c:v>
                </c:pt>
                <c:pt idx="107">
                  <c:v>26748.828374692515</c:v>
                </c:pt>
                <c:pt idx="108">
                  <c:v>29410.946541882979</c:v>
                </c:pt>
                <c:pt idx="109">
                  <c:v>32336.479299504848</c:v>
                </c:pt>
                <c:pt idx="110">
                  <c:v>35551.158354959676</c:v>
                </c:pt>
                <c:pt idx="111">
                  <c:v>39083.156598877482</c:v>
                </c:pt>
                <c:pt idx="112">
                  <c:v>42963.303937643439</c:v>
                </c:pt>
                <c:pt idx="113">
                  <c:v>47225.318738358372</c:v>
                </c:pt>
                <c:pt idx="114">
                  <c:v>51906.055217084264</c:v>
                </c:pt>
                <c:pt idx="115">
                  <c:v>57045.766890825158</c:v>
                </c:pt>
                <c:pt idx="116">
                  <c:v>62688.385937485262</c:v>
                </c:pt>
                <c:pt idx="117">
                  <c:v>68881.817952405108</c:v>
                </c:pt>
                <c:pt idx="118">
                  <c:v>75678.251139323649</c:v>
                </c:pt>
                <c:pt idx="119">
                  <c:v>83134.478409926072</c:v>
                </c:pt>
                <c:pt idx="120">
                  <c:v>91312.230169519215</c:v>
                </c:pt>
                <c:pt idx="121">
                  <c:v>100278.51471477064</c:v>
                </c:pt>
                <c:pt idx="122">
                  <c:v>110105.96213901685</c:v>
                </c:pt>
                <c:pt idx="123">
                  <c:v>120873.16640631385</c:v>
                </c:pt>
                <c:pt idx="124">
                  <c:v>132665.01879174815</c:v>
                </c:pt>
                <c:pt idx="125">
                  <c:v>145573.02416811534</c:v>
                </c:pt>
                <c:pt idx="126">
                  <c:v>159695.58962643211</c:v>
                </c:pt>
                <c:pt idx="127">
                  <c:v>175138.27263403189</c:v>
                </c:pt>
                <c:pt idx="128">
                  <c:v>192013.97335262495</c:v>
                </c:pt>
                <c:pt idx="129">
                  <c:v>210443.05286707295</c:v>
                </c:pt>
                <c:pt idx="130">
                  <c:v>230553.35594105968</c:v>
                </c:pt>
                <c:pt idx="131">
                  <c:v>252480.11357289413</c:v>
                </c:pt>
                <c:pt idx="132">
                  <c:v>276365.69716385799</c:v>
                </c:pt>
                <c:pt idx="133">
                  <c:v>302359.19266910787</c:v>
                </c:pt>
                <c:pt idx="134">
                  <c:v>330615.75987001235</c:v>
                </c:pt>
                <c:pt idx="135">
                  <c:v>361295.73914711544</c:v>
                </c:pt>
                <c:pt idx="136">
                  <c:v>394563.46618184837</c:v>
                </c:pt>
                <c:pt idx="137">
                  <c:v>430585.75429354771</c:v>
                </c:pt>
                <c:pt idx="138">
                  <c:v>469530.00513222383</c:v>
                </c:pt>
                <c:pt idx="139">
                  <c:v>511561.91178049723</c:v>
                </c:pt>
                <c:pt idx="140">
                  <c:v>556842.72461173905</c:v>
                </c:pt>
                <c:pt idx="141">
                  <c:v>605526.06016860052</c:v>
                </c:pt>
                <c:pt idx="142">
                  <c:v>657754.2474936638</c:v>
                </c:pt>
                <c:pt idx="143">
                  <c:v>713654.22527138074</c:v>
                </c:pt>
                <c:pt idx="144">
                  <c:v>773333.02711389773</c:v>
                </c:pt>
                <c:pt idx="145">
                  <c:v>836872.92127773596</c:v>
                </c:pt>
                <c:pt idx="146">
                  <c:v>904326.30447654298</c:v>
                </c:pt>
                <c:pt idx="147">
                  <c:v>975710.48607004317</c:v>
                </c:pt>
                <c:pt idx="148">
                  <c:v>1051002.5368320446</c:v>
                </c:pt>
                <c:pt idx="149">
                  <c:v>1130134.4130065071</c:v>
                </c:pt>
                <c:pt idx="150">
                  <c:v>1212988.5979701781</c:v>
                </c:pt>
                <c:pt idx="151">
                  <c:v>1299394.526464971</c:v>
                </c:pt>
                <c:pt idx="152">
                  <c:v>1389126.0657072873</c:v>
                </c:pt>
                <c:pt idx="153">
                  <c:v>1481900.3195982433</c:v>
                </c:pt>
                <c:pt idx="154">
                  <c:v>1577377.9934375507</c:v>
                </c:pt>
                <c:pt idx="155">
                  <c:v>1675165.5051605985</c:v>
                </c:pt>
                <c:pt idx="156">
                  <c:v>1774818.9554677892</c:v>
                </c:pt>
                <c:pt idx="157">
                  <c:v>1875849.9761734593</c:v>
                </c:pt>
                <c:pt idx="158">
                  <c:v>1977733.3692853891</c:v>
                </c:pt>
                <c:pt idx="159">
                  <c:v>2079916.3368414766</c:v>
                </c:pt>
                <c:pt idx="160">
                  <c:v>2181828.9932699054</c:v>
                </c:pt>
                <c:pt idx="161">
                  <c:v>2282895.7585702799</c:v>
                </c:pt>
                <c:pt idx="162">
                  <c:v>2382547.1618033256</c:v>
                </c:pt>
                <c:pt idx="163">
                  <c:v>2480231.5479806955</c:v>
                </c:pt>
                <c:pt idx="164">
                  <c:v>2575426.1819148278</c:v>
                </c:pt>
                <c:pt idx="165">
                  <c:v>2667647.2803372052</c:v>
                </c:pt>
                <c:pt idx="166">
                  <c:v>2756458.5748867621</c:v>
                </c:pt>
                <c:pt idx="167">
                  <c:v>2841478.1060557556</c:v>
                </c:pt>
                <c:pt idx="168">
                  <c:v>2922383.0619641002</c:v>
                </c:pt>
                <c:pt idx="169">
                  <c:v>2998912.5948907305</c:v>
                </c:pt>
                <c:pt idx="170">
                  <c:v>3070868.6621452454</c:v>
                </c:pt>
                <c:pt idx="171">
                  <c:v>3138115.0370725202</c:v>
                </c:pt>
                <c:pt idx="172">
                  <c:v>3200574.7142413333</c:v>
                </c:pt>
                <c:pt idx="173">
                  <c:v>3258225.9866282931</c:v>
                </c:pt>
                <c:pt idx="174">
                  <c:v>3311097.5012324173</c:v>
                </c:pt>
                <c:pt idx="175">
                  <c:v>3359262.6048841621</c:v>
                </c:pt>
                <c:pt idx="176">
                  <c:v>3402833.2776942584</c:v>
                </c:pt>
                <c:pt idx="177">
                  <c:v>3441953.9223195622</c:v>
                </c:pt>
                <c:pt idx="178">
                  <c:v>3476795.2380317589</c:v>
                </c:pt>
                <c:pt idx="179">
                  <c:v>3507548.3642292446</c:v>
                </c:pt>
                <c:pt idx="180">
                  <c:v>3534419.4326345716</c:v>
                </c:pt>
                <c:pt idx="181">
                  <c:v>3557624.6241777255</c:v>
                </c:pt>
                <c:pt idx="182">
                  <c:v>3577385.7877282188</c:v>
                </c:pt>
                <c:pt idx="183">
                  <c:v>3593926.6447510598</c:v>
                </c:pt>
                <c:pt idx="184">
                  <c:v>3607469.5771963797</c:v>
                </c:pt>
                <c:pt idx="185">
                  <c:v>3618232.9754619915</c:v>
                </c:pt>
                <c:pt idx="186">
                  <c:v>3626429.1086404473</c:v>
                </c:pt>
                <c:pt idx="187">
                  <c:v>3632262.469762329</c:v>
                </c:pt>
                <c:pt idx="188">
                  <c:v>3635928.5435321289</c:v>
                </c:pt>
                <c:pt idx="189">
                  <c:v>3637612.9422523915</c:v>
                </c:pt>
                <c:pt idx="190">
                  <c:v>3637490.8564205533</c:v>
                </c:pt>
                <c:pt idx="191">
                  <c:v>3635726.7691249545</c:v>
                </c:pt>
                <c:pt idx="192">
                  <c:v>3632474.3872360894</c:v>
                </c:pt>
                <c:pt idx="193">
                  <c:v>3627876.7469780701</c:v>
                </c:pt>
                <c:pt idx="194">
                  <c:v>3622066.4563770932</c:v>
                </c:pt>
                <c:pt idx="195">
                  <c:v>3615166.0420234632</c:v>
                </c:pt>
                <c:pt idx="196">
                  <c:v>3607288.3723424505</c:v>
                </c:pt>
                <c:pt idx="197">
                  <c:v>3598537.1340092076</c:v>
                </c:pt>
                <c:pt idx="198">
                  <c:v>3589007.3421819606</c:v>
                </c:pt>
                <c:pt idx="199">
                  <c:v>3578785.8688264461</c:v>
                </c:pt>
                <c:pt idx="200">
                  <c:v>3567951.9765544557</c:v>
                </c:pt>
                <c:pt idx="201">
                  <c:v>3556577.8481136407</c:v>
                </c:pt>
                <c:pt idx="202">
                  <c:v>3544729.1039714669</c:v>
                </c:pt>
                <c:pt idx="203">
                  <c:v>3532465.3023689333</c:v>
                </c:pt>
                <c:pt idx="204">
                  <c:v>3519840.4178189617</c:v>
                </c:pt>
                <c:pt idx="205">
                  <c:v>3506903.2953305086</c:v>
                </c:pt>
                <c:pt idx="206">
                  <c:v>3493698.0786921643</c:v>
                </c:pt>
                <c:pt idx="207">
                  <c:v>3480264.6119849766</c:v>
                </c:pt>
                <c:pt idx="208">
                  <c:v>3466638.8141474398</c:v>
                </c:pt>
                <c:pt idx="209">
                  <c:v>3452853.026916191</c:v>
                </c:pt>
                <c:pt idx="210">
                  <c:v>3438936.336840488</c:v>
                </c:pt>
                <c:pt idx="211">
                  <c:v>3424914.8723401804</c:v>
                </c:pt>
                <c:pt idx="212">
                  <c:v>3410812.0769651532</c:v>
                </c:pt>
                <c:pt idx="213">
                  <c:v>3396648.960136083</c:v>
                </c:pt>
                <c:pt idx="214">
                  <c:v>3382444.3267155741</c:v>
                </c:pt>
                <c:pt idx="215">
                  <c:v>3368214.986787145</c:v>
                </c:pt>
                <c:pt idx="216">
                  <c:v>3353975.9470166462</c:v>
                </c:pt>
                <c:pt idx="217">
                  <c:v>3339740.5849442976</c:v>
                </c:pt>
                <c:pt idx="218">
                  <c:v>3325520.8075120766</c:v>
                </c:pt>
                <c:pt idx="219">
                  <c:v>3311327.1950756256</c:v>
                </c:pt>
                <c:pt idx="220">
                  <c:v>3297169.1320863306</c:v>
                </c:pt>
                <c:pt idx="221">
                  <c:v>3283054.9255608371</c:v>
                </c:pt>
                <c:pt idx="222">
                  <c:v>3268991.9123844984</c:v>
                </c:pt>
                <c:pt idx="223">
                  <c:v>3254986.5564240403</c:v>
                </c:pt>
                <c:pt idx="224">
                  <c:v>3241044.5363543429</c:v>
                </c:pt>
                <c:pt idx="225">
                  <c:v>3227170.8250358822</c:v>
                </c:pt>
                <c:pt idx="226">
                  <c:v>3213369.7612136533</c:v>
                </c:pt>
                <c:pt idx="227">
                  <c:v>3199645.1142458557</c:v>
                </c:pt>
                <c:pt idx="228">
                  <c:v>3186000.1425115918</c:v>
                </c:pt>
                <c:pt idx="229">
                  <c:v>3172437.6460914169</c:v>
                </c:pt>
                <c:pt idx="230">
                  <c:v>3158960.0142629012</c:v>
                </c:pt>
                <c:pt idx="231">
                  <c:v>3145569.2683053436</c:v>
                </c:pt>
                <c:pt idx="232">
                  <c:v>3132267.100063384</c:v>
                </c:pt>
                <c:pt idx="233">
                  <c:v>3119054.9066782915</c:v>
                </c:pt>
                <c:pt idx="234">
                  <c:v>3105933.8218580657</c:v>
                </c:pt>
                <c:pt idx="235">
                  <c:v>3092904.7440229729</c:v>
                </c:pt>
                <c:pt idx="236">
                  <c:v>3079968.3616315504</c:v>
                </c:pt>
                <c:pt idx="237">
                  <c:v>3067125.175963257</c:v>
                </c:pt>
                <c:pt idx="238">
                  <c:v>3054375.5216076742</c:v>
                </c:pt>
                <c:pt idx="239">
                  <c:v>3041719.5848862142</c:v>
                </c:pt>
                <c:pt idx="240">
                  <c:v>3029157.4204105362</c:v>
                </c:pt>
                <c:pt idx="241">
                  <c:v>3016688.9659621106</c:v>
                </c:pt>
                <c:pt idx="242">
                  <c:v>3004314.0558594759</c:v>
                </c:pt>
                <c:pt idx="243">
                  <c:v>2992032.4329634537</c:v>
                </c:pt>
                <c:pt idx="244">
                  <c:v>2979843.7594559263</c:v>
                </c:pt>
                <c:pt idx="245">
                  <c:v>2967747.6265144362</c:v>
                </c:pt>
                <c:pt idx="246">
                  <c:v>2955743.5629928815</c:v>
                </c:pt>
                <c:pt idx="247">
                  <c:v>2943831.0432076626</c:v>
                </c:pt>
                <c:pt idx="248">
                  <c:v>2932009.4939188645</c:v>
                </c:pt>
                <c:pt idx="249">
                  <c:v>2920278.3005871344</c:v>
                </c:pt>
                <c:pt idx="250">
                  <c:v>2908636.8129789773</c:v>
                </c:pt>
                <c:pt idx="251">
                  <c:v>2897084.3501859233</c:v>
                </c:pt>
                <c:pt idx="252">
                  <c:v>2885620.2051165383</c:v>
                </c:pt>
                <c:pt idx="253">
                  <c:v>2874243.6485143658</c:v>
                </c:pt>
                <c:pt idx="254">
                  <c:v>2862953.9325496014</c:v>
                </c:pt>
                <c:pt idx="255">
                  <c:v>2851750.2940275413</c:v>
                </c:pt>
                <c:pt idx="256">
                  <c:v>2840631.9572525308</c:v>
                </c:pt>
                <c:pt idx="257">
                  <c:v>2829598.1365822889</c:v>
                </c:pt>
                <c:pt idx="258">
                  <c:v>2818648.0387039888</c:v>
                </c:pt>
                <c:pt idx="259">
                  <c:v>2807780.8646603222</c:v>
                </c:pt>
                <c:pt idx="260">
                  <c:v>2796995.8116509872</c:v>
                </c:pt>
                <c:pt idx="261">
                  <c:v>2786292.0746324449</c:v>
                </c:pt>
                <c:pt idx="262">
                  <c:v>2775668.8477365249</c:v>
                </c:pt>
                <c:pt idx="263">
                  <c:v>2765125.3255264102</c:v>
                </c:pt>
                <c:pt idx="264">
                  <c:v>2754660.7041066256</c:v>
                </c:pt>
                <c:pt idx="265">
                  <c:v>2744274.1821020483</c:v>
                </c:pt>
                <c:pt idx="266">
                  <c:v>2733964.9615193885</c:v>
                </c:pt>
                <c:pt idx="267">
                  <c:v>2723732.2485032883</c:v>
                </c:pt>
                <c:pt idx="268">
                  <c:v>2713575.2539979257</c:v>
                </c:pt>
                <c:pt idx="269">
                  <c:v>2703493.1943239411</c:v>
                </c:pt>
                <c:pt idx="270">
                  <c:v>2693485.2916795118</c:v>
                </c:pt>
                <c:pt idx="271">
                  <c:v>2683550.7745734868</c:v>
                </c:pt>
                <c:pt idx="272">
                  <c:v>2673688.878197744</c:v>
                </c:pt>
                <c:pt idx="273">
                  <c:v>2663898.8447451489</c:v>
                </c:pt>
                <c:pt idx="274">
                  <c:v>2654179.923678915</c:v>
                </c:pt>
                <c:pt idx="275">
                  <c:v>2644531.371958517</c:v>
                </c:pt>
                <c:pt idx="276">
                  <c:v>2634952.4542268352</c:v>
                </c:pt>
                <c:pt idx="277">
                  <c:v>2625442.4429627135</c:v>
                </c:pt>
                <c:pt idx="278">
                  <c:v>2616000.618602688</c:v>
                </c:pt>
                <c:pt idx="279">
                  <c:v>2606626.2696352717</c:v>
                </c:pt>
                <c:pt idx="280">
                  <c:v>2597318.6926708282</c:v>
                </c:pt>
                <c:pt idx="281">
                  <c:v>2588077.1924897633</c:v>
                </c:pt>
                <c:pt idx="282">
                  <c:v>2578901.0820714873</c:v>
                </c:pt>
                <c:pt idx="283">
                  <c:v>2569789.6826063367</c:v>
                </c:pt>
                <c:pt idx="284">
                  <c:v>2560742.3234924353</c:v>
                </c:pt>
                <c:pt idx="285">
                  <c:v>2551758.3423192701</c:v>
                </c:pt>
                <c:pt idx="286">
                  <c:v>2542837.0848395634</c:v>
                </c:pt>
                <c:pt idx="287">
                  <c:v>2533977.9049308645</c:v>
                </c:pt>
                <c:pt idx="288">
                  <c:v>2525180.1645481433</c:v>
                </c:pt>
                <c:pt idx="289">
                  <c:v>2516443.2336685299</c:v>
                </c:pt>
                <c:pt idx="290">
                  <c:v>2507766.4902292257</c:v>
                </c:pt>
                <c:pt idx="291">
                  <c:v>2499149.320059495</c:v>
                </c:pt>
                <c:pt idx="292">
                  <c:v>2490591.1168075753</c:v>
                </c:pt>
                <c:pt idx="293">
                  <c:v>2482091.2818632228</c:v>
                </c:pt>
                <c:pt idx="294">
                  <c:v>2473649.2242765664</c:v>
                </c:pt>
                <c:pt idx="295">
                  <c:v>2465264.3606738416</c:v>
                </c:pt>
                <c:pt idx="296">
                  <c:v>2456936.1151705403</c:v>
                </c:pt>
                <c:pt idx="297">
                  <c:v>2448663.9192824368</c:v>
                </c:pt>
                <c:pt idx="298">
                  <c:v>2440447.2118349033</c:v>
                </c:pt>
              </c:numCache>
            </c:numRef>
          </c:yVal>
          <c:smooth val="0"/>
        </c:ser>
        <c:dLbls>
          <c:showLegendKey val="0"/>
          <c:showVal val="0"/>
          <c:showCatName val="0"/>
          <c:showSerName val="0"/>
          <c:showPercent val="0"/>
          <c:showBubbleSize val="0"/>
        </c:dLbls>
        <c:axId val="78913920"/>
        <c:axId val="78915456"/>
      </c:scatterChart>
      <c:valAx>
        <c:axId val="78913920"/>
        <c:scaling>
          <c:logBase val="10"/>
          <c:orientation val="minMax"/>
        </c:scaling>
        <c:delete val="0"/>
        <c:axPos val="b"/>
        <c:title>
          <c:tx>
            <c:rich>
              <a:bodyPr/>
              <a:lstStyle/>
              <a:p>
                <a:pPr>
                  <a:defRPr sz="1800"/>
                </a:pPr>
                <a:r>
                  <a:rPr lang="en-US" sz="1800"/>
                  <a:t>Number of CPUs (log scale)</a:t>
                </a:r>
              </a:p>
            </c:rich>
          </c:tx>
          <c:layout/>
          <c:overlay val="0"/>
        </c:title>
        <c:numFmt formatCode="General" sourceLinked="1"/>
        <c:majorTickMark val="out"/>
        <c:minorTickMark val="none"/>
        <c:tickLblPos val="nextTo"/>
        <c:txPr>
          <a:bodyPr/>
          <a:lstStyle/>
          <a:p>
            <a:pPr>
              <a:defRPr sz="1600"/>
            </a:pPr>
            <a:endParaRPr lang="en-US"/>
          </a:p>
        </c:txPr>
        <c:crossAx val="78915456"/>
        <c:crosses val="autoZero"/>
        <c:crossBetween val="midCat"/>
      </c:valAx>
      <c:valAx>
        <c:axId val="78915456"/>
        <c:scaling>
          <c:logBase val="10"/>
          <c:orientation val="minMax"/>
        </c:scaling>
        <c:delete val="0"/>
        <c:axPos val="l"/>
        <c:majorGridlines/>
        <c:title>
          <c:tx>
            <c:rich>
              <a:bodyPr rot="-5400000" vert="horz"/>
              <a:lstStyle/>
              <a:p>
                <a:pPr>
                  <a:defRPr/>
                </a:pPr>
                <a:r>
                  <a:rPr lang="en-US" sz="1800" dirty="0" smtClean="0"/>
                  <a:t>Parallel</a:t>
                </a:r>
                <a:r>
                  <a:rPr lang="en-US" sz="1800" baseline="0" dirty="0" smtClean="0"/>
                  <a:t> speedup (log scale)</a:t>
                </a:r>
                <a:endParaRPr lang="en-US" sz="1800" dirty="0"/>
              </a:p>
            </c:rich>
          </c:tx>
          <c:layout>
            <c:manualLayout>
              <c:xMode val="edge"/>
              <c:yMode val="edge"/>
              <c:x val="0"/>
              <c:y val="0.23835077695626036"/>
            </c:manualLayout>
          </c:layout>
          <c:overlay val="0"/>
        </c:title>
        <c:numFmt formatCode="General" sourceLinked="1"/>
        <c:majorTickMark val="out"/>
        <c:minorTickMark val="none"/>
        <c:tickLblPos val="nextTo"/>
        <c:txPr>
          <a:bodyPr/>
          <a:lstStyle/>
          <a:p>
            <a:pPr>
              <a:defRPr sz="1600"/>
            </a:pPr>
            <a:endParaRPr lang="en-US"/>
          </a:p>
        </c:txPr>
        <c:crossAx val="78913920"/>
        <c:crosses val="autoZero"/>
        <c:crossBetween val="midCat"/>
      </c:valAx>
    </c:plotArea>
    <c:legend>
      <c:legendPos val="r"/>
      <c:layout>
        <c:manualLayout>
          <c:xMode val="edge"/>
          <c:yMode val="edge"/>
          <c:x val="0.68790693418161375"/>
          <c:y val="0.48114212231777498"/>
          <c:w val="0.22942152832432783"/>
          <c:h val="3.9865128649069763E-2"/>
        </c:manualLayout>
      </c:layout>
      <c:overlay val="0"/>
      <c:txPr>
        <a:bodyPr/>
        <a:lstStyle/>
        <a:p>
          <a:pPr>
            <a:defRPr sz="18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xPr>
        <a:bodyPr/>
        <a:lstStyle/>
        <a:p>
          <a:pPr>
            <a:defRPr sz="2200"/>
          </a:pPr>
          <a:endParaRPr lang="en-US"/>
        </a:p>
      </c:txPr>
    </c:title>
    <c:autoTitleDeleted val="0"/>
    <c:plotArea>
      <c:layout/>
      <c:scatterChart>
        <c:scatterStyle val="lineMarker"/>
        <c:varyColors val="0"/>
        <c:ser>
          <c:idx val="3"/>
          <c:order val="0"/>
          <c:tx>
            <c:v>Optimal number of CPUs</c:v>
          </c:tx>
          <c:spPr>
            <a:ln w="28575">
              <a:solidFill>
                <a:schemeClr val="tx1"/>
              </a:solidFill>
              <a:prstDash val="solid"/>
            </a:ln>
          </c:spPr>
          <c:marker>
            <c:symbol val="none"/>
          </c:marker>
          <c:xVal>
            <c:numRef>
              <c:f>Blad1!$B$2:$B$101</c:f>
              <c:numCache>
                <c:formatCode>General</c:formatCode>
                <c:ptCount val="100"/>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0.28000000000000003</c:v>
                </c:pt>
                <c:pt idx="28">
                  <c:v>0.28999999999999998</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0.55000000000000004</c:v>
                </c:pt>
                <c:pt idx="55">
                  <c:v>0.56000000000000005</c:v>
                </c:pt>
                <c:pt idx="56">
                  <c:v>0.56999999999999995</c:v>
                </c:pt>
                <c:pt idx="57">
                  <c:v>0.57999999999999996</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pt idx="99">
                  <c:v>1</c:v>
                </c:pt>
              </c:numCache>
            </c:numRef>
          </c:xVal>
          <c:yVal>
            <c:numRef>
              <c:f>Blad1!$C$2:$C$101</c:f>
              <c:numCache>
                <c:formatCode>General</c:formatCode>
                <c:ptCount val="100"/>
                <c:pt idx="0">
                  <c:v>99</c:v>
                </c:pt>
                <c:pt idx="1">
                  <c:v>49</c:v>
                </c:pt>
                <c:pt idx="2">
                  <c:v>32.333333333333336</c:v>
                </c:pt>
                <c:pt idx="3">
                  <c:v>24</c:v>
                </c:pt>
                <c:pt idx="4">
                  <c:v>18.999999999999996</c:v>
                </c:pt>
                <c:pt idx="5">
                  <c:v>15.666666666666666</c:v>
                </c:pt>
                <c:pt idx="6">
                  <c:v>13.285714285714283</c:v>
                </c:pt>
                <c:pt idx="7">
                  <c:v>11.5</c:v>
                </c:pt>
                <c:pt idx="8">
                  <c:v>10.111111111111112</c:v>
                </c:pt>
                <c:pt idx="9">
                  <c:v>9</c:v>
                </c:pt>
                <c:pt idx="10">
                  <c:v>8.0909090909090917</c:v>
                </c:pt>
                <c:pt idx="11">
                  <c:v>7.3333333333333339</c:v>
                </c:pt>
                <c:pt idx="12">
                  <c:v>6.6923076923076916</c:v>
                </c:pt>
                <c:pt idx="13">
                  <c:v>6.1428571428571423</c:v>
                </c:pt>
                <c:pt idx="14">
                  <c:v>5.666666666666667</c:v>
                </c:pt>
                <c:pt idx="15">
                  <c:v>5.25</c:v>
                </c:pt>
                <c:pt idx="16">
                  <c:v>4.8823529411764701</c:v>
                </c:pt>
                <c:pt idx="17">
                  <c:v>4.5555555555555562</c:v>
                </c:pt>
                <c:pt idx="18">
                  <c:v>4.2631578947368425</c:v>
                </c:pt>
                <c:pt idx="19">
                  <c:v>4</c:v>
                </c:pt>
                <c:pt idx="20">
                  <c:v>3.7619047619047623</c:v>
                </c:pt>
                <c:pt idx="21">
                  <c:v>3.5454545454545454</c:v>
                </c:pt>
                <c:pt idx="22">
                  <c:v>3.3478260869565215</c:v>
                </c:pt>
                <c:pt idx="23">
                  <c:v>3.166666666666667</c:v>
                </c:pt>
                <c:pt idx="24">
                  <c:v>3</c:v>
                </c:pt>
                <c:pt idx="25">
                  <c:v>2.8461538461538458</c:v>
                </c:pt>
                <c:pt idx="26">
                  <c:v>2.7037037037037033</c:v>
                </c:pt>
                <c:pt idx="27">
                  <c:v>2.5714285714285712</c:v>
                </c:pt>
                <c:pt idx="28">
                  <c:v>2.4482758620689657</c:v>
                </c:pt>
                <c:pt idx="29">
                  <c:v>2.3333333333333335</c:v>
                </c:pt>
                <c:pt idx="30">
                  <c:v>2.225806451612903</c:v>
                </c:pt>
                <c:pt idx="31">
                  <c:v>2.1249999999999996</c:v>
                </c:pt>
                <c:pt idx="32">
                  <c:v>2.0303030303030298</c:v>
                </c:pt>
                <c:pt idx="33">
                  <c:v>1.9411764705882348</c:v>
                </c:pt>
                <c:pt idx="34">
                  <c:v>1.8571428571428574</c:v>
                </c:pt>
                <c:pt idx="35">
                  <c:v>1.7777777777777779</c:v>
                </c:pt>
                <c:pt idx="36">
                  <c:v>1.7027027027027026</c:v>
                </c:pt>
                <c:pt idx="37">
                  <c:v>1.631578947368421</c:v>
                </c:pt>
                <c:pt idx="38">
                  <c:v>1.5641025641025641</c:v>
                </c:pt>
                <c:pt idx="39">
                  <c:v>1.4999999999999998</c:v>
                </c:pt>
                <c:pt idx="40">
                  <c:v>1.4390243902439028</c:v>
                </c:pt>
                <c:pt idx="41">
                  <c:v>1.3809523809523812</c:v>
                </c:pt>
                <c:pt idx="42">
                  <c:v>1.3255813953488373</c:v>
                </c:pt>
                <c:pt idx="43">
                  <c:v>1.2727272727272729</c:v>
                </c:pt>
                <c:pt idx="44">
                  <c:v>1.2222222222222223</c:v>
                </c:pt>
                <c:pt idx="45">
                  <c:v>1.173913043478261</c:v>
                </c:pt>
                <c:pt idx="46">
                  <c:v>1.1276595744680853</c:v>
                </c:pt>
                <c:pt idx="47">
                  <c:v>1.0833333333333335</c:v>
                </c:pt>
                <c:pt idx="48">
                  <c:v>1.0408163265306123</c:v>
                </c:pt>
                <c:pt idx="49">
                  <c:v>1</c:v>
                </c:pt>
                <c:pt idx="50">
                  <c:v>0.96078431372549011</c:v>
                </c:pt>
                <c:pt idx="51">
                  <c:v>0.92307692307692302</c:v>
                </c:pt>
                <c:pt idx="52">
                  <c:v>0.88679245283018859</c:v>
                </c:pt>
                <c:pt idx="53">
                  <c:v>0.85185185185185175</c:v>
                </c:pt>
                <c:pt idx="54">
                  <c:v>0.81818181818181801</c:v>
                </c:pt>
                <c:pt idx="55">
                  <c:v>0.78571428571428559</c:v>
                </c:pt>
                <c:pt idx="56">
                  <c:v>0.75438596491228083</c:v>
                </c:pt>
                <c:pt idx="57">
                  <c:v>0.72413793103448287</c:v>
                </c:pt>
                <c:pt idx="58">
                  <c:v>0.69491525423728817</c:v>
                </c:pt>
                <c:pt idx="59">
                  <c:v>0.66666666666666674</c:v>
                </c:pt>
                <c:pt idx="60">
                  <c:v>0.63934426229508201</c:v>
                </c:pt>
                <c:pt idx="61">
                  <c:v>0.61290322580645162</c:v>
                </c:pt>
                <c:pt idx="62">
                  <c:v>0.58730158730158732</c:v>
                </c:pt>
                <c:pt idx="63">
                  <c:v>0.5625</c:v>
                </c:pt>
                <c:pt idx="64">
                  <c:v>0.53846153846153844</c:v>
                </c:pt>
                <c:pt idx="65">
                  <c:v>0.51515151515151503</c:v>
                </c:pt>
                <c:pt idx="66">
                  <c:v>0.49253731343283574</c:v>
                </c:pt>
                <c:pt idx="67">
                  <c:v>0.47058823529411753</c:v>
                </c:pt>
                <c:pt idx="68">
                  <c:v>0.44927536231884069</c:v>
                </c:pt>
                <c:pt idx="69">
                  <c:v>0.42857142857142866</c:v>
                </c:pt>
                <c:pt idx="70">
                  <c:v>0.40845070422535218</c:v>
                </c:pt>
                <c:pt idx="71">
                  <c:v>0.38888888888888895</c:v>
                </c:pt>
                <c:pt idx="72">
                  <c:v>0.36986301369863017</c:v>
                </c:pt>
                <c:pt idx="73">
                  <c:v>0.35135135135135137</c:v>
                </c:pt>
                <c:pt idx="74">
                  <c:v>0.33333333333333331</c:v>
                </c:pt>
                <c:pt idx="75">
                  <c:v>0.31578947368421051</c:v>
                </c:pt>
                <c:pt idx="76">
                  <c:v>0.29870129870129869</c:v>
                </c:pt>
                <c:pt idx="77">
                  <c:v>0.28205128205128199</c:v>
                </c:pt>
                <c:pt idx="78">
                  <c:v>0.2658227848101265</c:v>
                </c:pt>
                <c:pt idx="79">
                  <c:v>0.24999999999999994</c:v>
                </c:pt>
                <c:pt idx="80">
                  <c:v>0.23456790123456783</c:v>
                </c:pt>
                <c:pt idx="81">
                  <c:v>0.2195121951219513</c:v>
                </c:pt>
                <c:pt idx="82">
                  <c:v>0.20481927710843378</c:v>
                </c:pt>
                <c:pt idx="83">
                  <c:v>0.19047619047619052</c:v>
                </c:pt>
                <c:pt idx="84">
                  <c:v>0.17647058823529416</c:v>
                </c:pt>
                <c:pt idx="85">
                  <c:v>0.16279069767441862</c:v>
                </c:pt>
                <c:pt idx="86">
                  <c:v>0.14942528735632185</c:v>
                </c:pt>
                <c:pt idx="87">
                  <c:v>0.13636363636363635</c:v>
                </c:pt>
                <c:pt idx="88">
                  <c:v>0.12359550561797751</c:v>
                </c:pt>
                <c:pt idx="89">
                  <c:v>0.11111111111111108</c:v>
                </c:pt>
                <c:pt idx="90">
                  <c:v>9.8901098901098869E-2</c:v>
                </c:pt>
                <c:pt idx="91">
                  <c:v>8.6956521739130391E-2</c:v>
                </c:pt>
                <c:pt idx="92">
                  <c:v>7.5268817204301022E-2</c:v>
                </c:pt>
                <c:pt idx="93">
                  <c:v>6.3829787234042618E-2</c:v>
                </c:pt>
                <c:pt idx="94">
                  <c:v>5.2631578947368474E-2</c:v>
                </c:pt>
                <c:pt idx="95">
                  <c:v>4.1666666666666706E-2</c:v>
                </c:pt>
                <c:pt idx="96">
                  <c:v>3.0927835051546421E-2</c:v>
                </c:pt>
                <c:pt idx="97">
                  <c:v>2.0408163265306142E-2</c:v>
                </c:pt>
                <c:pt idx="98">
                  <c:v>1.0101010101010111E-2</c:v>
                </c:pt>
                <c:pt idx="99">
                  <c:v>0</c:v>
                </c:pt>
              </c:numCache>
            </c:numRef>
          </c:yVal>
          <c:smooth val="0"/>
        </c:ser>
        <c:dLbls>
          <c:showLegendKey val="0"/>
          <c:showVal val="0"/>
          <c:showCatName val="0"/>
          <c:showSerName val="0"/>
          <c:showPercent val="0"/>
          <c:showBubbleSize val="0"/>
        </c:dLbls>
        <c:axId val="78932608"/>
        <c:axId val="78955264"/>
      </c:scatterChart>
      <c:valAx>
        <c:axId val="78932608"/>
        <c:scaling>
          <c:orientation val="minMax"/>
          <c:max val="0.5"/>
        </c:scaling>
        <c:delete val="0"/>
        <c:axPos val="b"/>
        <c:title>
          <c:tx>
            <c:rich>
              <a:bodyPr/>
              <a:lstStyle/>
              <a:p>
                <a:pPr>
                  <a:defRPr sz="1400"/>
                </a:pPr>
                <a:r>
                  <a:rPr lang="nl-BE" sz="1400"/>
                  <a:t>Serial fraction</a:t>
                </a:r>
              </a:p>
            </c:rich>
          </c:tx>
          <c:layout/>
          <c:overlay val="0"/>
        </c:title>
        <c:numFmt formatCode="General" sourceLinked="1"/>
        <c:majorTickMark val="out"/>
        <c:minorTickMark val="none"/>
        <c:tickLblPos val="nextTo"/>
        <c:txPr>
          <a:bodyPr/>
          <a:lstStyle/>
          <a:p>
            <a:pPr>
              <a:defRPr sz="1400"/>
            </a:pPr>
            <a:endParaRPr lang="en-US"/>
          </a:p>
        </c:txPr>
        <c:crossAx val="78955264"/>
        <c:crosses val="autoZero"/>
        <c:crossBetween val="midCat"/>
      </c:valAx>
      <c:valAx>
        <c:axId val="78955264"/>
        <c:scaling>
          <c:orientation val="minMax"/>
        </c:scaling>
        <c:delete val="0"/>
        <c:axPos val="l"/>
        <c:majorGridlines/>
        <c:title>
          <c:tx>
            <c:rich>
              <a:bodyPr rot="-5400000" vert="horz"/>
              <a:lstStyle/>
              <a:p>
                <a:pPr>
                  <a:defRPr sz="1400"/>
                </a:pPr>
                <a:r>
                  <a:rPr lang="en-US" sz="1400"/>
                  <a:t>Optimal number of CPUs</a:t>
                </a:r>
              </a:p>
            </c:rich>
          </c:tx>
          <c:layout/>
          <c:overlay val="0"/>
        </c:title>
        <c:numFmt formatCode="General" sourceLinked="1"/>
        <c:majorTickMark val="out"/>
        <c:minorTickMark val="none"/>
        <c:tickLblPos val="nextTo"/>
        <c:txPr>
          <a:bodyPr/>
          <a:lstStyle/>
          <a:p>
            <a:pPr>
              <a:defRPr sz="1400"/>
            </a:pPr>
            <a:endParaRPr lang="en-US"/>
          </a:p>
        </c:txPr>
        <c:crossAx val="78932608"/>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423CB3-9FA1-4833-9169-BF50E49E857F}" type="datetimeFigureOut">
              <a:rPr lang="en-US" smtClean="0"/>
              <a:t>11/3/2014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08887B-CEB8-4B81-97C2-F530BB174B11}" type="slidenum">
              <a:rPr lang="en-US" smtClean="0"/>
              <a:t>‹#›</a:t>
            </a:fld>
            <a:endParaRPr lang="en-US"/>
          </a:p>
        </p:txBody>
      </p:sp>
    </p:spTree>
    <p:extLst>
      <p:ext uri="{BB962C8B-B14F-4D97-AF65-F5344CB8AC3E}">
        <p14:creationId xmlns:p14="http://schemas.microsoft.com/office/powerpoint/2010/main" val="99273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a:t>
            </a:fld>
            <a:endParaRPr lang="en-US"/>
          </a:p>
        </p:txBody>
      </p:sp>
    </p:spTree>
    <p:extLst>
      <p:ext uri="{BB962C8B-B14F-4D97-AF65-F5344CB8AC3E}">
        <p14:creationId xmlns:p14="http://schemas.microsoft.com/office/powerpoint/2010/main" val="105947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a:t>
            </a:fld>
            <a:endParaRPr lang="en-US"/>
          </a:p>
        </p:txBody>
      </p:sp>
    </p:spTree>
    <p:extLst>
      <p:ext uri="{BB962C8B-B14F-4D97-AF65-F5344CB8AC3E}">
        <p14:creationId xmlns:p14="http://schemas.microsoft.com/office/powerpoint/2010/main" val="105947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a:t>
            </a:fld>
            <a:endParaRPr lang="en-US"/>
          </a:p>
        </p:txBody>
      </p:sp>
    </p:spTree>
    <p:extLst>
      <p:ext uri="{BB962C8B-B14F-4D97-AF65-F5344CB8AC3E}">
        <p14:creationId xmlns:p14="http://schemas.microsoft.com/office/powerpoint/2010/main" val="353776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Warning: box sizes are not drawn</a:t>
            </a:r>
            <a:r>
              <a:rPr lang="en-US" baseline="0" dirty="0" smtClean="0"/>
              <a:t> to scale.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9</a:t>
            </a:fld>
            <a:endParaRPr lang="en-US"/>
          </a:p>
        </p:txBody>
      </p:sp>
    </p:spTree>
    <p:extLst>
      <p:ext uri="{BB962C8B-B14F-4D97-AF65-F5344CB8AC3E}">
        <p14:creationId xmlns:p14="http://schemas.microsoft.com/office/powerpoint/2010/main" val="2628842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10</a:t>
            </a:fld>
            <a:endParaRPr lang="en-US"/>
          </a:p>
        </p:txBody>
      </p:sp>
    </p:spTree>
    <p:extLst>
      <p:ext uri="{BB962C8B-B14F-4D97-AF65-F5344CB8AC3E}">
        <p14:creationId xmlns:p14="http://schemas.microsoft.com/office/powerpoint/2010/main" val="2086765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21</a:t>
            </a:fld>
            <a:endParaRPr lang="en-US"/>
          </a:p>
        </p:txBody>
      </p:sp>
    </p:spTree>
    <p:extLst>
      <p:ext uri="{BB962C8B-B14F-4D97-AF65-F5344CB8AC3E}">
        <p14:creationId xmlns:p14="http://schemas.microsoft.com/office/powerpoint/2010/main" val="1059479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95E32-749D-4AAA-8520-740D4EFED1D0}"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40673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5E32-749D-4AAA-8520-740D4EFED1D0}"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23967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5E32-749D-4AAA-8520-740D4EFED1D0}"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41593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400"/>
            </a:lvl1pPr>
            <a:lvl2pPr marL="742950" indent="-285750">
              <a:buFont typeface="Wingdings" pitchFamily="2" charset="2"/>
              <a:buChar char="§"/>
              <a:defRPr sz="2200"/>
            </a:lvl2pPr>
            <a:lvl3pPr marL="1371600" indent="-457200">
              <a:buFont typeface="Courier New" pitchFamily="49" charset="0"/>
              <a:buChar char="o"/>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0F95E32-749D-4AAA-8520-740D4EFED1D0}"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18075292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95E32-749D-4AAA-8520-740D4EFED1D0}"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88840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95E32-749D-4AAA-8520-740D4EFED1D0}" type="datetimeFigureOut">
              <a:rPr lang="en-US" smtClean="0"/>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10336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95E32-749D-4AAA-8520-740D4EFED1D0}" type="datetimeFigureOut">
              <a:rPr lang="en-US" smtClean="0"/>
              <a:t>11/3/2014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61693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95E32-749D-4AAA-8520-740D4EFED1D0}" type="datetimeFigureOut">
              <a:rPr lang="en-US" smtClean="0"/>
              <a:t>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362025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95E32-749D-4AAA-8520-740D4EFED1D0}" type="datetimeFigureOut">
              <a:rPr lang="en-US" smtClean="0"/>
              <a:t>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127562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5E32-749D-4AAA-8520-740D4EFED1D0}" type="datetimeFigureOut">
              <a:rPr lang="en-US" smtClean="0"/>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0728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5E32-749D-4AAA-8520-740D4EFED1D0}" type="datetimeFigureOut">
              <a:rPr lang="en-US" smtClean="0"/>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8248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6397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95E32-749D-4AAA-8520-740D4EFED1D0}" type="datetimeFigureOut">
              <a:rPr lang="en-US" smtClean="0"/>
              <a:t>11/3/2014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20F6D-1A86-46E3-A36D-186787F6EE60}" type="slidenum">
              <a:rPr lang="en-US" smtClean="0"/>
              <a:t>‹#›</a:t>
            </a:fld>
            <a:endParaRPr lang="en-US"/>
          </a:p>
        </p:txBody>
      </p:sp>
    </p:spTree>
    <p:extLst>
      <p:ext uri="{BB962C8B-B14F-4D97-AF65-F5344CB8AC3E}">
        <p14:creationId xmlns:p14="http://schemas.microsoft.com/office/powerpoint/2010/main" val="4109161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395" y="2660900"/>
            <a:ext cx="7772400" cy="1470025"/>
          </a:xfrm>
        </p:spPr>
        <p:txBody>
          <a:bodyPr>
            <a:normAutofit/>
          </a:bodyPr>
          <a:lstStyle/>
          <a:p>
            <a:r>
              <a:rPr lang="en-US" b="1" dirty="0" smtClean="0">
                <a:solidFill>
                  <a:srgbClr val="FF0000"/>
                </a:solidFill>
              </a:rPr>
              <a:t>Chapter 1</a:t>
            </a:r>
            <a:r>
              <a:rPr lang="en-US" dirty="0" smtClean="0"/>
              <a:t>: Exercises</a:t>
            </a:r>
            <a:endParaRPr lang="en-US" dirty="0"/>
          </a:p>
        </p:txBody>
      </p:sp>
    </p:spTree>
    <p:extLst>
      <p:ext uri="{BB962C8B-B14F-4D97-AF65-F5344CB8AC3E}">
        <p14:creationId xmlns:p14="http://schemas.microsoft.com/office/powerpoint/2010/main" val="609096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885120" y="4666702"/>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7</a:t>
            </a:r>
            <a:endParaRPr lang="en-US" baseline="-25000" dirty="0"/>
          </a:p>
        </p:txBody>
      </p:sp>
      <p:sp>
        <p:nvSpPr>
          <p:cNvPr id="2" name="Title 1"/>
          <p:cNvSpPr>
            <a:spLocks noGrp="1"/>
          </p:cNvSpPr>
          <p:nvPr>
            <p:ph type="title"/>
          </p:nvPr>
        </p:nvSpPr>
        <p:spPr/>
        <p:txBody>
          <a:bodyPr>
            <a:normAutofit/>
          </a:bodyPr>
          <a:lstStyle/>
          <a:p>
            <a:r>
              <a:rPr lang="en-US" dirty="0"/>
              <a:t>Solution 2: reduce-scatter + </a:t>
            </a:r>
            <a:r>
              <a:rPr lang="en-US" dirty="0" smtClean="0"/>
              <a:t>allgather (cont’d)</a:t>
            </a:r>
            <a:endParaRPr lang="en-US" dirty="0"/>
          </a:p>
        </p:txBody>
      </p:sp>
      <p:sp>
        <p:nvSpPr>
          <p:cNvPr id="161" name="TextBox 160"/>
          <p:cNvSpPr txBox="1"/>
          <p:nvPr/>
        </p:nvSpPr>
        <p:spPr>
          <a:xfrm>
            <a:off x="7567590" y="702245"/>
            <a:ext cx="865045" cy="369332"/>
          </a:xfrm>
          <a:prstGeom prst="rect">
            <a:avLst/>
          </a:prstGeom>
          <a:noFill/>
        </p:spPr>
        <p:txBody>
          <a:bodyPr wrap="none" rtlCol="0">
            <a:spAutoFit/>
          </a:bodyPr>
          <a:lstStyle/>
          <a:p>
            <a:r>
              <a:rPr lang="en-US" dirty="0" smtClean="0"/>
              <a:t>n bytes</a:t>
            </a:r>
            <a:endParaRPr lang="en-US" dirty="0"/>
          </a:p>
        </p:txBody>
      </p:sp>
      <p:sp>
        <p:nvSpPr>
          <p:cNvPr id="164" name="Rectangle 163"/>
          <p:cNvSpPr/>
          <p:nvPr/>
        </p:nvSpPr>
        <p:spPr>
          <a:xfrm>
            <a:off x="3008375" y="1173763"/>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0-1</a:t>
            </a:r>
            <a:endParaRPr lang="en-US" baseline="-25000" dirty="0"/>
          </a:p>
        </p:txBody>
      </p:sp>
      <p:sp>
        <p:nvSpPr>
          <p:cNvPr id="165" name="Rectangle 164"/>
          <p:cNvSpPr/>
          <p:nvPr/>
        </p:nvSpPr>
        <p:spPr>
          <a:xfrm>
            <a:off x="5120650" y="1173763"/>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t>
            </a:r>
            <a:r>
              <a:rPr lang="en-US" dirty="0" err="1" smtClean="0"/>
              <a:t>a+b</a:t>
            </a:r>
            <a:r>
              <a:rPr lang="en-US" dirty="0" smtClean="0"/>
              <a:t>+…+</a:t>
            </a:r>
            <a:r>
              <a:rPr lang="en-US" dirty="0"/>
              <a:t>h</a:t>
            </a:r>
            <a:r>
              <a:rPr lang="en-US" dirty="0" smtClean="0"/>
              <a:t>)</a:t>
            </a:r>
            <a:r>
              <a:rPr lang="en-US" baseline="-25000" dirty="0" smtClean="0"/>
              <a:t>0-3</a:t>
            </a:r>
            <a:endParaRPr lang="en-US" baseline="-25000" dirty="0"/>
          </a:p>
        </p:txBody>
      </p:sp>
      <p:sp>
        <p:nvSpPr>
          <p:cNvPr id="166" name="Rectangle 165"/>
          <p:cNvSpPr/>
          <p:nvPr/>
        </p:nvSpPr>
        <p:spPr>
          <a:xfrm>
            <a:off x="7271330" y="1173763"/>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smtClean="0"/>
              <a:t>+…+h)</a:t>
            </a:r>
            <a:r>
              <a:rPr lang="en-US" baseline="-25000" dirty="0" smtClean="0"/>
              <a:t>0-7</a:t>
            </a:r>
            <a:endParaRPr lang="en-US" baseline="-25000" dirty="0"/>
          </a:p>
        </p:txBody>
      </p:sp>
      <p:sp>
        <p:nvSpPr>
          <p:cNvPr id="168" name="Rectangle 167"/>
          <p:cNvSpPr/>
          <p:nvPr/>
        </p:nvSpPr>
        <p:spPr>
          <a:xfrm>
            <a:off x="3008375" y="1673028"/>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4-5</a:t>
            </a:r>
            <a:endParaRPr lang="en-US" baseline="-25000" dirty="0"/>
          </a:p>
        </p:txBody>
      </p:sp>
      <p:sp>
        <p:nvSpPr>
          <p:cNvPr id="169" name="Rectangle 168"/>
          <p:cNvSpPr/>
          <p:nvPr/>
        </p:nvSpPr>
        <p:spPr>
          <a:xfrm>
            <a:off x="5120650" y="1673028"/>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+…+h)</a:t>
            </a:r>
            <a:r>
              <a:rPr lang="en-US" baseline="-25000" dirty="0" smtClean="0"/>
              <a:t>4-7</a:t>
            </a:r>
            <a:endParaRPr lang="en-US" baseline="-25000" dirty="0"/>
          </a:p>
        </p:txBody>
      </p:sp>
      <p:sp>
        <p:nvSpPr>
          <p:cNvPr id="170" name="Rectangle 169"/>
          <p:cNvSpPr/>
          <p:nvPr/>
        </p:nvSpPr>
        <p:spPr>
          <a:xfrm>
            <a:off x="7271330" y="1673028"/>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+…+h)</a:t>
            </a:r>
            <a:r>
              <a:rPr lang="en-US" baseline="-25000" dirty="0"/>
              <a:t>0-7</a:t>
            </a:r>
          </a:p>
        </p:txBody>
      </p:sp>
      <p:sp>
        <p:nvSpPr>
          <p:cNvPr id="172" name="Rectangle 171"/>
          <p:cNvSpPr/>
          <p:nvPr/>
        </p:nvSpPr>
        <p:spPr>
          <a:xfrm>
            <a:off x="3008375" y="2172293"/>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2-3</a:t>
            </a:r>
            <a:endParaRPr lang="en-US" baseline="-25000" dirty="0"/>
          </a:p>
        </p:txBody>
      </p:sp>
      <p:sp>
        <p:nvSpPr>
          <p:cNvPr id="173" name="Rectangle 172"/>
          <p:cNvSpPr/>
          <p:nvPr/>
        </p:nvSpPr>
        <p:spPr>
          <a:xfrm>
            <a:off x="5120650" y="2172293"/>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+…+h)</a:t>
            </a:r>
            <a:r>
              <a:rPr lang="en-US" baseline="-25000" dirty="0" smtClean="0"/>
              <a:t>0-3</a:t>
            </a:r>
            <a:endParaRPr lang="en-US" baseline="-25000" dirty="0"/>
          </a:p>
        </p:txBody>
      </p:sp>
      <p:sp>
        <p:nvSpPr>
          <p:cNvPr id="174" name="Rectangle 173"/>
          <p:cNvSpPr/>
          <p:nvPr/>
        </p:nvSpPr>
        <p:spPr>
          <a:xfrm>
            <a:off x="7271330" y="2172293"/>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+…+h)</a:t>
            </a:r>
            <a:r>
              <a:rPr lang="en-US" baseline="-25000" dirty="0"/>
              <a:t>0-7</a:t>
            </a:r>
          </a:p>
        </p:txBody>
      </p:sp>
      <p:sp>
        <p:nvSpPr>
          <p:cNvPr id="176" name="Rectangle 175"/>
          <p:cNvSpPr/>
          <p:nvPr/>
        </p:nvSpPr>
        <p:spPr>
          <a:xfrm>
            <a:off x="3008375" y="2671558"/>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6-7</a:t>
            </a:r>
            <a:endParaRPr lang="en-US" baseline="-25000" dirty="0"/>
          </a:p>
        </p:txBody>
      </p:sp>
      <p:sp>
        <p:nvSpPr>
          <p:cNvPr id="177" name="Rectangle 176"/>
          <p:cNvSpPr/>
          <p:nvPr/>
        </p:nvSpPr>
        <p:spPr>
          <a:xfrm>
            <a:off x="5120650" y="2671558"/>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+…+h)</a:t>
            </a:r>
            <a:r>
              <a:rPr lang="en-US" baseline="-25000" dirty="0" smtClean="0"/>
              <a:t>4-7</a:t>
            </a:r>
            <a:endParaRPr lang="en-US" baseline="-25000" dirty="0"/>
          </a:p>
        </p:txBody>
      </p:sp>
      <p:sp>
        <p:nvSpPr>
          <p:cNvPr id="178" name="Rectangle 177"/>
          <p:cNvSpPr/>
          <p:nvPr/>
        </p:nvSpPr>
        <p:spPr>
          <a:xfrm>
            <a:off x="7271330" y="2671558"/>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+…+h)</a:t>
            </a:r>
            <a:r>
              <a:rPr lang="en-US" baseline="-25000" dirty="0"/>
              <a:t>0-7</a:t>
            </a:r>
          </a:p>
        </p:txBody>
      </p:sp>
      <p:sp>
        <p:nvSpPr>
          <p:cNvPr id="180" name="Rectangle 179"/>
          <p:cNvSpPr/>
          <p:nvPr/>
        </p:nvSpPr>
        <p:spPr>
          <a:xfrm>
            <a:off x="3008375" y="3170823"/>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0-1</a:t>
            </a:r>
            <a:endParaRPr lang="en-US" baseline="-25000" dirty="0"/>
          </a:p>
        </p:txBody>
      </p:sp>
      <p:sp>
        <p:nvSpPr>
          <p:cNvPr id="181" name="Rectangle 180"/>
          <p:cNvSpPr/>
          <p:nvPr/>
        </p:nvSpPr>
        <p:spPr>
          <a:xfrm>
            <a:off x="5120650" y="3170823"/>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+…+h)</a:t>
            </a:r>
            <a:r>
              <a:rPr lang="en-US" baseline="-25000" dirty="0" smtClean="0"/>
              <a:t>0-3</a:t>
            </a:r>
            <a:endParaRPr lang="en-US" baseline="-25000" dirty="0"/>
          </a:p>
        </p:txBody>
      </p:sp>
      <p:sp>
        <p:nvSpPr>
          <p:cNvPr id="182" name="Rectangle 181"/>
          <p:cNvSpPr/>
          <p:nvPr/>
        </p:nvSpPr>
        <p:spPr>
          <a:xfrm>
            <a:off x="7271330" y="3170823"/>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+…+h)</a:t>
            </a:r>
            <a:r>
              <a:rPr lang="en-US" baseline="-25000" dirty="0"/>
              <a:t>0-7</a:t>
            </a:r>
          </a:p>
        </p:txBody>
      </p:sp>
      <p:sp>
        <p:nvSpPr>
          <p:cNvPr id="184" name="Rectangle 183"/>
          <p:cNvSpPr/>
          <p:nvPr/>
        </p:nvSpPr>
        <p:spPr>
          <a:xfrm>
            <a:off x="3008375" y="3668172"/>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4-5</a:t>
            </a:r>
            <a:endParaRPr lang="en-US" baseline="-25000" dirty="0"/>
          </a:p>
        </p:txBody>
      </p:sp>
      <p:sp>
        <p:nvSpPr>
          <p:cNvPr id="185" name="Rectangle 184"/>
          <p:cNvSpPr/>
          <p:nvPr/>
        </p:nvSpPr>
        <p:spPr>
          <a:xfrm>
            <a:off x="5120650" y="3668172"/>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+…+h)</a:t>
            </a:r>
            <a:r>
              <a:rPr lang="en-US" baseline="-25000" dirty="0" smtClean="0"/>
              <a:t>4-7</a:t>
            </a:r>
            <a:endParaRPr lang="en-US" baseline="-25000" dirty="0"/>
          </a:p>
        </p:txBody>
      </p:sp>
      <p:sp>
        <p:nvSpPr>
          <p:cNvPr id="186" name="Rectangle 185"/>
          <p:cNvSpPr/>
          <p:nvPr/>
        </p:nvSpPr>
        <p:spPr>
          <a:xfrm>
            <a:off x="7271330" y="3668172"/>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+…+h)</a:t>
            </a:r>
            <a:r>
              <a:rPr lang="en-US" baseline="-25000" dirty="0"/>
              <a:t>0-7</a:t>
            </a:r>
          </a:p>
        </p:txBody>
      </p:sp>
      <p:sp>
        <p:nvSpPr>
          <p:cNvPr id="188" name="Rectangle 187"/>
          <p:cNvSpPr/>
          <p:nvPr/>
        </p:nvSpPr>
        <p:spPr>
          <a:xfrm>
            <a:off x="3008375" y="4167437"/>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2-3</a:t>
            </a:r>
            <a:endParaRPr lang="en-US" baseline="-25000" dirty="0"/>
          </a:p>
        </p:txBody>
      </p:sp>
      <p:sp>
        <p:nvSpPr>
          <p:cNvPr id="189" name="Rectangle 188"/>
          <p:cNvSpPr/>
          <p:nvPr/>
        </p:nvSpPr>
        <p:spPr>
          <a:xfrm>
            <a:off x="5120650" y="4167437"/>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+…+h)</a:t>
            </a:r>
            <a:r>
              <a:rPr lang="en-US" baseline="-25000" dirty="0" smtClean="0"/>
              <a:t>0-3</a:t>
            </a:r>
            <a:endParaRPr lang="en-US" baseline="-25000" dirty="0"/>
          </a:p>
        </p:txBody>
      </p:sp>
      <p:sp>
        <p:nvSpPr>
          <p:cNvPr id="190" name="Rectangle 189"/>
          <p:cNvSpPr/>
          <p:nvPr/>
        </p:nvSpPr>
        <p:spPr>
          <a:xfrm>
            <a:off x="7271330" y="4167437"/>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+…+h)</a:t>
            </a:r>
            <a:r>
              <a:rPr lang="en-US" baseline="-25000" dirty="0"/>
              <a:t>0-7</a:t>
            </a:r>
          </a:p>
        </p:txBody>
      </p:sp>
      <p:sp>
        <p:nvSpPr>
          <p:cNvPr id="192" name="Rectangle 191"/>
          <p:cNvSpPr/>
          <p:nvPr/>
        </p:nvSpPr>
        <p:spPr>
          <a:xfrm>
            <a:off x="3008375" y="4666702"/>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6-7</a:t>
            </a:r>
            <a:endParaRPr lang="en-US" baseline="-25000" dirty="0"/>
          </a:p>
        </p:txBody>
      </p:sp>
      <p:sp>
        <p:nvSpPr>
          <p:cNvPr id="193" name="Rectangle 192"/>
          <p:cNvSpPr/>
          <p:nvPr/>
        </p:nvSpPr>
        <p:spPr>
          <a:xfrm>
            <a:off x="5120650" y="4666702"/>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+…+h)</a:t>
            </a:r>
            <a:r>
              <a:rPr lang="en-US" baseline="-25000" dirty="0" smtClean="0"/>
              <a:t>4-7</a:t>
            </a:r>
            <a:endParaRPr lang="en-US" baseline="-25000" dirty="0"/>
          </a:p>
        </p:txBody>
      </p:sp>
      <p:sp>
        <p:nvSpPr>
          <p:cNvPr id="194" name="Rectangle 193"/>
          <p:cNvSpPr/>
          <p:nvPr/>
        </p:nvSpPr>
        <p:spPr>
          <a:xfrm>
            <a:off x="7271330" y="4666702"/>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+…+h)</a:t>
            </a:r>
            <a:r>
              <a:rPr lang="en-US" baseline="-25000" dirty="0"/>
              <a:t>0-7</a:t>
            </a:r>
          </a:p>
        </p:txBody>
      </p:sp>
      <p:cxnSp>
        <p:nvCxnSpPr>
          <p:cNvPr id="219" name="Straight Arrow Connector 218"/>
          <p:cNvCxnSpPr>
            <a:stCxn id="164" idx="3"/>
            <a:endCxn id="173" idx="1"/>
          </p:cNvCxnSpPr>
          <p:nvPr/>
        </p:nvCxnSpPr>
        <p:spPr>
          <a:xfrm>
            <a:off x="4379975" y="1365788"/>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stCxn id="168" idx="3"/>
            <a:endCxn id="177" idx="1"/>
          </p:cNvCxnSpPr>
          <p:nvPr/>
        </p:nvCxnSpPr>
        <p:spPr>
          <a:xfrm>
            <a:off x="4379975" y="1865053"/>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172" idx="3"/>
            <a:endCxn id="165" idx="1"/>
          </p:cNvCxnSpPr>
          <p:nvPr/>
        </p:nvCxnSpPr>
        <p:spPr>
          <a:xfrm flipV="1">
            <a:off x="4379975" y="1365788"/>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76" idx="3"/>
            <a:endCxn id="169" idx="1"/>
          </p:cNvCxnSpPr>
          <p:nvPr/>
        </p:nvCxnSpPr>
        <p:spPr>
          <a:xfrm flipV="1">
            <a:off x="4379975" y="1865053"/>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180" idx="3"/>
            <a:endCxn id="189" idx="1"/>
          </p:cNvCxnSpPr>
          <p:nvPr/>
        </p:nvCxnSpPr>
        <p:spPr>
          <a:xfrm>
            <a:off x="4379975" y="3362848"/>
            <a:ext cx="740675" cy="99661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184" idx="3"/>
            <a:endCxn id="193" idx="1"/>
          </p:cNvCxnSpPr>
          <p:nvPr/>
        </p:nvCxnSpPr>
        <p:spPr>
          <a:xfrm>
            <a:off x="4379975" y="3860197"/>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188" idx="3"/>
            <a:endCxn id="181" idx="1"/>
          </p:cNvCxnSpPr>
          <p:nvPr/>
        </p:nvCxnSpPr>
        <p:spPr>
          <a:xfrm flipV="1">
            <a:off x="4379975" y="3362848"/>
            <a:ext cx="740675" cy="99661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a:stCxn id="192" idx="3"/>
            <a:endCxn id="185" idx="1"/>
          </p:cNvCxnSpPr>
          <p:nvPr/>
        </p:nvCxnSpPr>
        <p:spPr>
          <a:xfrm flipV="1">
            <a:off x="4379975" y="3860197"/>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p:cNvSpPr txBox="1"/>
          <p:nvPr/>
        </p:nvSpPr>
        <p:spPr>
          <a:xfrm>
            <a:off x="2075675" y="5053302"/>
            <a:ext cx="1071832" cy="369332"/>
          </a:xfrm>
          <a:prstGeom prst="rect">
            <a:avLst/>
          </a:prstGeom>
          <a:noFill/>
        </p:spPr>
        <p:txBody>
          <a:bodyPr wrap="none" rtlCol="0">
            <a:spAutoFit/>
          </a:bodyPr>
          <a:lstStyle/>
          <a:p>
            <a:r>
              <a:rPr lang="en-US" dirty="0" smtClean="0"/>
              <a:t>n/8 bytes</a:t>
            </a:r>
            <a:endParaRPr lang="en-US" dirty="0"/>
          </a:p>
        </p:txBody>
      </p:sp>
      <p:sp>
        <p:nvSpPr>
          <p:cNvPr id="289" name="TextBox 288"/>
          <p:cNvSpPr txBox="1"/>
          <p:nvPr/>
        </p:nvSpPr>
        <p:spPr>
          <a:xfrm>
            <a:off x="4187950" y="5053302"/>
            <a:ext cx="1071832" cy="369332"/>
          </a:xfrm>
          <a:prstGeom prst="rect">
            <a:avLst/>
          </a:prstGeom>
          <a:noFill/>
        </p:spPr>
        <p:txBody>
          <a:bodyPr wrap="none" rtlCol="0">
            <a:spAutoFit/>
          </a:bodyPr>
          <a:lstStyle/>
          <a:p>
            <a:r>
              <a:rPr lang="en-US" dirty="0" smtClean="0"/>
              <a:t>n/4 bytes</a:t>
            </a:r>
            <a:endParaRPr lang="en-US" dirty="0"/>
          </a:p>
        </p:txBody>
      </p:sp>
      <p:sp>
        <p:nvSpPr>
          <p:cNvPr id="290" name="TextBox 289"/>
          <p:cNvSpPr txBox="1"/>
          <p:nvPr/>
        </p:nvSpPr>
        <p:spPr>
          <a:xfrm>
            <a:off x="6342138" y="5053302"/>
            <a:ext cx="1071832" cy="369332"/>
          </a:xfrm>
          <a:prstGeom prst="rect">
            <a:avLst/>
          </a:prstGeom>
          <a:noFill/>
        </p:spPr>
        <p:txBody>
          <a:bodyPr wrap="none" rtlCol="0">
            <a:spAutoFit/>
          </a:bodyPr>
          <a:lstStyle/>
          <a:p>
            <a:r>
              <a:rPr lang="en-US" dirty="0" smtClean="0"/>
              <a:t>n/2 bytes</a:t>
            </a:r>
            <a:endParaRPr lang="en-US" dirty="0"/>
          </a:p>
        </p:txBody>
      </p:sp>
      <p:cxnSp>
        <p:nvCxnSpPr>
          <p:cNvPr id="291" name="Straight Arrow Connector 290"/>
          <p:cNvCxnSpPr/>
          <p:nvPr/>
        </p:nvCxnSpPr>
        <p:spPr>
          <a:xfrm>
            <a:off x="7274598" y="1047890"/>
            <a:ext cx="1371600" cy="1"/>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Right Brace 14"/>
          <p:cNvSpPr/>
          <p:nvPr/>
        </p:nvSpPr>
        <p:spPr>
          <a:xfrm rot="5400000">
            <a:off x="4633463" y="1685429"/>
            <a:ext cx="192025" cy="7750098"/>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3227825" y="5779065"/>
            <a:ext cx="3013517" cy="369332"/>
          </a:xfrm>
          <a:prstGeom prst="rect">
            <a:avLst/>
          </a:prstGeom>
          <a:noFill/>
        </p:spPr>
        <p:txBody>
          <a:bodyPr wrap="none" rtlCol="0">
            <a:spAutoFit/>
          </a:bodyPr>
          <a:lstStyle/>
          <a:p>
            <a:r>
              <a:rPr lang="en-US" dirty="0" smtClean="0"/>
              <a:t>(modified) allgather operation</a:t>
            </a:r>
            <a:endParaRPr lang="en-US" dirty="0"/>
          </a:p>
        </p:txBody>
      </p:sp>
      <p:sp>
        <p:nvSpPr>
          <p:cNvPr id="77" name="Rectangle 76"/>
          <p:cNvSpPr/>
          <p:nvPr/>
        </p:nvSpPr>
        <p:spPr>
          <a:xfrm>
            <a:off x="885120" y="1173763"/>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smtClean="0"/>
              <a:t>+…+h)</a:t>
            </a:r>
            <a:r>
              <a:rPr lang="en-US" baseline="-25000" dirty="0" smtClean="0"/>
              <a:t>0</a:t>
            </a:r>
            <a:endParaRPr lang="en-US" baseline="-25000" dirty="0"/>
          </a:p>
        </p:txBody>
      </p:sp>
      <p:sp>
        <p:nvSpPr>
          <p:cNvPr id="78" name="Rectangle 77"/>
          <p:cNvSpPr/>
          <p:nvPr/>
        </p:nvSpPr>
        <p:spPr>
          <a:xfrm>
            <a:off x="885120" y="1673028"/>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4</a:t>
            </a:r>
            <a:endParaRPr lang="en-US" baseline="-25000" dirty="0"/>
          </a:p>
        </p:txBody>
      </p:sp>
      <p:sp>
        <p:nvSpPr>
          <p:cNvPr id="79" name="Rectangle 78"/>
          <p:cNvSpPr/>
          <p:nvPr/>
        </p:nvSpPr>
        <p:spPr>
          <a:xfrm>
            <a:off x="885120" y="2172293"/>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2</a:t>
            </a:r>
            <a:endParaRPr lang="en-US" baseline="-25000" dirty="0"/>
          </a:p>
        </p:txBody>
      </p:sp>
      <p:sp>
        <p:nvSpPr>
          <p:cNvPr id="80" name="Rectangle 79"/>
          <p:cNvSpPr/>
          <p:nvPr/>
        </p:nvSpPr>
        <p:spPr>
          <a:xfrm>
            <a:off x="885120" y="2671558"/>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6</a:t>
            </a:r>
            <a:endParaRPr lang="en-US" baseline="-25000" dirty="0"/>
          </a:p>
        </p:txBody>
      </p:sp>
      <p:sp>
        <p:nvSpPr>
          <p:cNvPr id="81" name="Rectangle 80"/>
          <p:cNvSpPr/>
          <p:nvPr/>
        </p:nvSpPr>
        <p:spPr>
          <a:xfrm>
            <a:off x="885120" y="3170823"/>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1</a:t>
            </a:r>
            <a:endParaRPr lang="en-US" baseline="-25000" dirty="0"/>
          </a:p>
        </p:txBody>
      </p:sp>
      <p:sp>
        <p:nvSpPr>
          <p:cNvPr id="82" name="Rectangle 81"/>
          <p:cNvSpPr/>
          <p:nvPr/>
        </p:nvSpPr>
        <p:spPr>
          <a:xfrm>
            <a:off x="885120" y="3668172"/>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5</a:t>
            </a:r>
            <a:endParaRPr lang="en-US" baseline="-25000" dirty="0"/>
          </a:p>
        </p:txBody>
      </p:sp>
      <p:sp>
        <p:nvSpPr>
          <p:cNvPr id="83" name="Rectangle 82"/>
          <p:cNvSpPr/>
          <p:nvPr/>
        </p:nvSpPr>
        <p:spPr>
          <a:xfrm>
            <a:off x="885120" y="4167437"/>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3</a:t>
            </a:r>
            <a:endParaRPr lang="en-US" baseline="-25000" dirty="0"/>
          </a:p>
        </p:txBody>
      </p:sp>
      <p:cxnSp>
        <p:nvCxnSpPr>
          <p:cNvPr id="85" name="Straight Arrow Connector 84"/>
          <p:cNvCxnSpPr/>
          <p:nvPr/>
        </p:nvCxnSpPr>
        <p:spPr>
          <a:xfrm>
            <a:off x="2256720" y="1365788"/>
            <a:ext cx="740675" cy="199706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2256720" y="1865053"/>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2256720" y="2364318"/>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2256720" y="2863583"/>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2256720" y="1365788"/>
            <a:ext cx="740675" cy="199706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2256720" y="1865053"/>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V="1">
            <a:off x="2256720" y="2364318"/>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2256720" y="2863583"/>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492250" y="1365788"/>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492250" y="2364318"/>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492250" y="3362848"/>
            <a:ext cx="782348" cy="49734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6492250" y="4359462"/>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6492250" y="1365788"/>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6492250" y="2364318"/>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6492250" y="3362848"/>
            <a:ext cx="782348" cy="49734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6492250" y="4359462"/>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09045" y="2732674"/>
            <a:ext cx="450764" cy="553998"/>
          </a:xfrm>
          <a:prstGeom prst="rect">
            <a:avLst/>
          </a:prstGeom>
          <a:noFill/>
        </p:spPr>
        <p:txBody>
          <a:bodyPr wrap="none" rtlCol="0">
            <a:spAutoFit/>
          </a:bodyPr>
          <a:lstStyle/>
          <a:p>
            <a:r>
              <a:rPr lang="en-US" sz="3000" dirty="0" smtClean="0"/>
              <a:t>…</a:t>
            </a:r>
            <a:endParaRPr lang="en-US" sz="3000" dirty="0"/>
          </a:p>
        </p:txBody>
      </p:sp>
      <p:sp>
        <p:nvSpPr>
          <p:cNvPr id="105" name="TextBox 104"/>
          <p:cNvSpPr txBox="1"/>
          <p:nvPr/>
        </p:nvSpPr>
        <p:spPr>
          <a:xfrm>
            <a:off x="1384385" y="6313309"/>
            <a:ext cx="6854184" cy="461665"/>
          </a:xfrm>
          <a:prstGeom prst="rect">
            <a:avLst/>
          </a:prstGeom>
          <a:noFill/>
        </p:spPr>
        <p:txBody>
          <a:bodyPr wrap="none" rtlCol="0">
            <a:spAutoFit/>
          </a:bodyPr>
          <a:lstStyle/>
          <a:p>
            <a:r>
              <a:rPr lang="en-US" sz="2400" dirty="0" smtClean="0"/>
              <a:t>T</a:t>
            </a:r>
            <a:r>
              <a:rPr lang="en-US" sz="2400" baseline="-25000" dirty="0" smtClean="0"/>
              <a:t>sol2</a:t>
            </a:r>
            <a:r>
              <a:rPr lang="en-US" sz="2400" dirty="0" smtClean="0"/>
              <a:t> = 2</a:t>
            </a:r>
            <a:r>
              <a:rPr lang="en-US" sz="2400" dirty="0" smtClean="0">
                <a:latin typeface="Symbol" pitchFamily="18" charset="2"/>
              </a:rPr>
              <a:t>a </a:t>
            </a:r>
            <a:r>
              <a:rPr lang="en-US" sz="2400" dirty="0" smtClean="0"/>
              <a:t>log</a:t>
            </a:r>
            <a:r>
              <a:rPr lang="en-US" sz="2400" baseline="-25000" dirty="0" smtClean="0"/>
              <a:t>2</a:t>
            </a:r>
            <a:r>
              <a:rPr lang="en-US" sz="2400" dirty="0" smtClean="0"/>
              <a:t>P</a:t>
            </a:r>
            <a:r>
              <a:rPr lang="en-US" sz="2400" dirty="0" smtClean="0">
                <a:sym typeface="Symbol"/>
              </a:rPr>
              <a:t> +  (2</a:t>
            </a:r>
            <a:r>
              <a:rPr lang="en-US" sz="2400" dirty="0" smtClean="0">
                <a:latin typeface="Symbol" pitchFamily="18" charset="2"/>
              </a:rPr>
              <a:t>b</a:t>
            </a:r>
            <a:r>
              <a:rPr lang="en-US" sz="2400" dirty="0" smtClean="0"/>
              <a:t>n + </a:t>
            </a:r>
            <a:r>
              <a:rPr lang="en-US" sz="2400" dirty="0" smtClean="0">
                <a:latin typeface="Symbol" pitchFamily="18" charset="2"/>
              </a:rPr>
              <a:t>g</a:t>
            </a:r>
            <a:r>
              <a:rPr lang="en-US" sz="2400" dirty="0" smtClean="0"/>
              <a:t>n)(1-1/P)       (assume P = 2</a:t>
            </a:r>
            <a:r>
              <a:rPr lang="en-US" sz="2400" baseline="30000" dirty="0" smtClean="0"/>
              <a:t>i</a:t>
            </a:r>
            <a:r>
              <a:rPr lang="en-US" sz="2400" dirty="0" smtClean="0"/>
              <a:t>)</a:t>
            </a:r>
            <a:endParaRPr lang="en-US" sz="2400" dirty="0"/>
          </a:p>
        </p:txBody>
      </p:sp>
    </p:spTree>
    <p:extLst>
      <p:ext uri="{BB962C8B-B14F-4D97-AF65-F5344CB8AC3E}">
        <p14:creationId xmlns:p14="http://schemas.microsoft.com/office/powerpoint/2010/main" val="182613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1500" y="2982053"/>
            <a:ext cx="7949836" cy="1200329"/>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solidFill>
                  <a:schemeClr val="tx2">
                    <a:lumMod val="50000"/>
                  </a:schemeClr>
                </a:solidFill>
              </a:rPr>
              <a:t>How would you implement </a:t>
            </a:r>
            <a:r>
              <a:rPr lang="en-US" sz="2400" b="1" dirty="0" smtClean="0">
                <a:solidFill>
                  <a:srgbClr val="FF0000"/>
                </a:solidFill>
              </a:rPr>
              <a:t>MPI_Sendrecv</a:t>
            </a:r>
            <a:r>
              <a:rPr lang="en-US" sz="2400" dirty="0" smtClean="0">
                <a:solidFill>
                  <a:schemeClr val="bg1"/>
                </a:solidFill>
              </a:rPr>
              <a:t> </a:t>
            </a:r>
            <a:r>
              <a:rPr lang="en-US" sz="2400" dirty="0" smtClean="0">
                <a:solidFill>
                  <a:schemeClr val="tx2">
                    <a:lumMod val="50000"/>
                  </a:schemeClr>
                </a:solidFill>
              </a:rPr>
              <a:t>so that it will never deadlock?  What other benefits might you expect </a:t>
            </a:r>
          </a:p>
          <a:p>
            <a:pPr algn="ctr"/>
            <a:r>
              <a:rPr lang="en-US" sz="2400" dirty="0" smtClean="0">
                <a:solidFill>
                  <a:schemeClr val="tx2">
                    <a:lumMod val="50000"/>
                  </a:schemeClr>
                </a:solidFill>
              </a:rPr>
              <a:t>compared to using a blocking send / receive ?</a:t>
            </a:r>
            <a:endParaRPr lang="en-US" sz="2400" dirty="0">
              <a:solidFill>
                <a:schemeClr val="tx2">
                  <a:lumMod val="50000"/>
                </a:schemeClr>
              </a:solidFill>
            </a:endParaRPr>
          </a:p>
        </p:txBody>
      </p:sp>
      <p:sp>
        <p:nvSpPr>
          <p:cNvPr id="3" name="Title 1"/>
          <p:cNvSpPr>
            <a:spLocks noGrp="1"/>
          </p:cNvSpPr>
          <p:nvPr>
            <p:ph type="title"/>
          </p:nvPr>
        </p:nvSpPr>
        <p:spPr>
          <a:xfrm>
            <a:off x="457200" y="152400"/>
            <a:ext cx="8229600" cy="639762"/>
          </a:xfrm>
        </p:spPr>
        <p:txBody>
          <a:bodyPr>
            <a:normAutofit/>
          </a:bodyPr>
          <a:lstStyle/>
          <a:p>
            <a:r>
              <a:rPr lang="en-US" dirty="0" smtClean="0"/>
              <a:t>Exercise </a:t>
            </a:r>
            <a:r>
              <a:rPr lang="en-US" dirty="0"/>
              <a:t>2: </a:t>
            </a:r>
            <a:r>
              <a:rPr lang="en-US" dirty="0" smtClean="0"/>
              <a:t>Sendrecv</a:t>
            </a:r>
            <a:endParaRPr lang="en-US" dirty="0"/>
          </a:p>
        </p:txBody>
      </p:sp>
    </p:spTree>
    <p:extLst>
      <p:ext uri="{BB962C8B-B14F-4D97-AF65-F5344CB8AC3E}">
        <p14:creationId xmlns:p14="http://schemas.microsoft.com/office/powerpoint/2010/main" val="3638963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1500" y="2276850"/>
            <a:ext cx="7949836" cy="2308324"/>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solidFill>
                  <a:schemeClr val="tx2">
                    <a:lumMod val="50000"/>
                  </a:schemeClr>
                </a:solidFill>
              </a:rPr>
              <a:t>Given:</a:t>
            </a:r>
            <a:r>
              <a:rPr lang="en-US" sz="2400" dirty="0" smtClean="0">
                <a:solidFill>
                  <a:schemeClr val="bg1"/>
                </a:solidFill>
              </a:rPr>
              <a:t> </a:t>
            </a:r>
            <a:r>
              <a:rPr lang="en-US" sz="2400" b="1" dirty="0" smtClean="0">
                <a:solidFill>
                  <a:srgbClr val="FF0000"/>
                </a:solidFill>
              </a:rPr>
              <a:t>T</a:t>
            </a:r>
            <a:r>
              <a:rPr lang="en-US" sz="2400" b="1" baseline="-25000" dirty="0" smtClean="0">
                <a:solidFill>
                  <a:srgbClr val="FF0000"/>
                </a:solidFill>
              </a:rPr>
              <a:t>1</a:t>
            </a:r>
            <a:r>
              <a:rPr lang="en-US" sz="2400" b="1" dirty="0" smtClean="0">
                <a:solidFill>
                  <a:srgbClr val="FF0000"/>
                </a:solidFill>
              </a:rPr>
              <a:t>(N) = N</a:t>
            </a:r>
            <a:r>
              <a:rPr lang="en-US" sz="2400" b="1" baseline="30000" dirty="0" smtClean="0">
                <a:solidFill>
                  <a:srgbClr val="FF0000"/>
                </a:solidFill>
              </a:rPr>
              <a:t>2</a:t>
            </a:r>
            <a:r>
              <a:rPr lang="en-US" sz="2400" b="1" dirty="0" smtClean="0">
                <a:solidFill>
                  <a:srgbClr val="FF0000"/>
                </a:solidFill>
              </a:rPr>
              <a:t>  ; T</a:t>
            </a:r>
            <a:r>
              <a:rPr lang="en-US" sz="2400" b="1" baseline="-25000" dirty="0" smtClean="0">
                <a:solidFill>
                  <a:srgbClr val="FF0000"/>
                </a:solidFill>
              </a:rPr>
              <a:t>P</a:t>
            </a:r>
            <a:r>
              <a:rPr lang="en-US" sz="2400" b="1" dirty="0" smtClean="0">
                <a:solidFill>
                  <a:srgbClr val="FF0000"/>
                </a:solidFill>
              </a:rPr>
              <a:t>(N) = N</a:t>
            </a:r>
            <a:r>
              <a:rPr lang="en-US" sz="2400" b="1" baseline="30000" dirty="0" smtClean="0">
                <a:solidFill>
                  <a:srgbClr val="FF0000"/>
                </a:solidFill>
              </a:rPr>
              <a:t>2</a:t>
            </a:r>
            <a:r>
              <a:rPr lang="en-US" sz="2400" b="1" dirty="0" smtClean="0">
                <a:solidFill>
                  <a:srgbClr val="FF0000"/>
                </a:solidFill>
              </a:rPr>
              <a:t>/P + log</a:t>
            </a:r>
            <a:r>
              <a:rPr lang="en-US" sz="2400" b="1" baseline="-25000" dirty="0" smtClean="0">
                <a:solidFill>
                  <a:srgbClr val="FF0000"/>
                </a:solidFill>
              </a:rPr>
              <a:t>2</a:t>
            </a:r>
            <a:r>
              <a:rPr lang="en-US" sz="2400" b="1" dirty="0" smtClean="0">
                <a:solidFill>
                  <a:srgbClr val="FF0000"/>
                </a:solidFill>
              </a:rPr>
              <a:t>P</a:t>
            </a:r>
          </a:p>
          <a:p>
            <a:pPr marL="342900" indent="-342900" algn="ctr">
              <a:buFont typeface="Arial" pitchFamily="34" charset="0"/>
              <a:buChar char="•"/>
            </a:pPr>
            <a:endParaRPr lang="en-US" sz="2400" dirty="0" smtClean="0">
              <a:solidFill>
                <a:schemeClr val="tx2">
                  <a:lumMod val="50000"/>
                </a:schemeClr>
              </a:solidFill>
            </a:endParaRPr>
          </a:p>
          <a:p>
            <a:pPr marL="342900" indent="-342900" algn="ctr">
              <a:buFont typeface="Arial" pitchFamily="34" charset="0"/>
              <a:buChar char="•"/>
            </a:pPr>
            <a:r>
              <a:rPr lang="en-US" sz="2400" dirty="0" smtClean="0">
                <a:solidFill>
                  <a:schemeClr val="tx2">
                    <a:lumMod val="50000"/>
                  </a:schemeClr>
                </a:solidFill>
              </a:rPr>
              <a:t>What is the speedup ?</a:t>
            </a:r>
          </a:p>
          <a:p>
            <a:pPr marL="342900" indent="-342900" algn="ctr">
              <a:buFont typeface="Arial" pitchFamily="34" charset="0"/>
              <a:buChar char="•"/>
            </a:pPr>
            <a:r>
              <a:rPr lang="en-US" sz="2400" dirty="0" smtClean="0">
                <a:solidFill>
                  <a:schemeClr val="tx2">
                    <a:lumMod val="50000"/>
                  </a:schemeClr>
                </a:solidFill>
              </a:rPr>
              <a:t>What is the efficiency ?</a:t>
            </a:r>
          </a:p>
          <a:p>
            <a:pPr marL="342900" indent="-342900" algn="ctr">
              <a:buFont typeface="Arial" pitchFamily="34" charset="0"/>
              <a:buChar char="•"/>
            </a:pPr>
            <a:r>
              <a:rPr lang="en-US" sz="2400" dirty="0" smtClean="0">
                <a:solidFill>
                  <a:schemeClr val="tx2">
                    <a:lumMod val="50000"/>
                  </a:schemeClr>
                </a:solidFill>
              </a:rPr>
              <a:t>For fixed N, what is the limit for large P ?</a:t>
            </a:r>
          </a:p>
          <a:p>
            <a:pPr marL="342900" indent="-342900" algn="ctr">
              <a:buFont typeface="Arial" pitchFamily="34" charset="0"/>
              <a:buChar char="•"/>
            </a:pPr>
            <a:r>
              <a:rPr lang="en-US" sz="2400" dirty="0" smtClean="0">
                <a:solidFill>
                  <a:schemeClr val="tx2">
                    <a:lumMod val="50000"/>
                  </a:schemeClr>
                </a:solidFill>
              </a:rPr>
              <a:t>For fixed P, what is the limit for large N ?</a:t>
            </a:r>
            <a:endParaRPr lang="en-US" sz="2400" dirty="0">
              <a:solidFill>
                <a:schemeClr val="tx2">
                  <a:lumMod val="50000"/>
                </a:schemeClr>
              </a:solidFill>
            </a:endParaRPr>
          </a:p>
        </p:txBody>
      </p:sp>
      <p:sp>
        <p:nvSpPr>
          <p:cNvPr id="3" name="Title 1"/>
          <p:cNvSpPr>
            <a:spLocks noGrp="1"/>
          </p:cNvSpPr>
          <p:nvPr>
            <p:ph type="title"/>
          </p:nvPr>
        </p:nvSpPr>
        <p:spPr>
          <a:xfrm>
            <a:off x="457200" y="152400"/>
            <a:ext cx="8229600" cy="639762"/>
          </a:xfrm>
        </p:spPr>
        <p:txBody>
          <a:bodyPr>
            <a:normAutofit/>
          </a:bodyPr>
          <a:lstStyle/>
          <a:p>
            <a:r>
              <a:rPr lang="en-US" dirty="0" smtClean="0"/>
              <a:t>Exercise </a:t>
            </a:r>
            <a:r>
              <a:rPr lang="en-US" dirty="0"/>
              <a:t>3</a:t>
            </a:r>
            <a:r>
              <a:rPr lang="en-US" dirty="0" smtClean="0"/>
              <a:t>: Speedup and efficiency</a:t>
            </a:r>
            <a:endParaRPr lang="en-US" dirty="0"/>
          </a:p>
        </p:txBody>
      </p:sp>
    </p:spTree>
    <p:extLst>
      <p:ext uri="{BB962C8B-B14F-4D97-AF65-F5344CB8AC3E}">
        <p14:creationId xmlns:p14="http://schemas.microsoft.com/office/powerpoint/2010/main" val="889351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fiek 1"/>
          <p:cNvGraphicFramePr>
            <a:graphicFrameLocks/>
          </p:cNvGraphicFramePr>
          <p:nvPr>
            <p:extLst>
              <p:ext uri="{D42A27DB-BD31-4B8C-83A1-F6EECF244321}">
                <p14:modId xmlns:p14="http://schemas.microsoft.com/office/powerpoint/2010/main" val="1660740136"/>
              </p:ext>
            </p:extLst>
          </p:nvPr>
        </p:nvGraphicFramePr>
        <p:xfrm>
          <a:off x="501070" y="471815"/>
          <a:ext cx="8065050" cy="56839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5808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967739656"/>
              </p:ext>
            </p:extLst>
          </p:nvPr>
        </p:nvGraphicFramePr>
        <p:xfrm>
          <a:off x="270641" y="548625"/>
          <a:ext cx="8333884" cy="57607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51144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4689" y="2804746"/>
            <a:ext cx="7949836" cy="1569660"/>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solidFill>
                  <a:schemeClr val="tx2">
                    <a:lumMod val="50000"/>
                  </a:schemeClr>
                </a:solidFill>
              </a:rPr>
              <a:t>Given:</a:t>
            </a:r>
            <a:r>
              <a:rPr lang="en-US" sz="2400" dirty="0" smtClean="0">
                <a:solidFill>
                  <a:schemeClr val="bg1"/>
                </a:solidFill>
              </a:rPr>
              <a:t> </a:t>
            </a:r>
            <a:r>
              <a:rPr lang="en-US" sz="2400" b="1" dirty="0" smtClean="0">
                <a:solidFill>
                  <a:srgbClr val="FF0000"/>
                </a:solidFill>
              </a:rPr>
              <a:t>T</a:t>
            </a:r>
            <a:r>
              <a:rPr lang="en-US" sz="2400" b="1" baseline="-25000" dirty="0" smtClean="0">
                <a:solidFill>
                  <a:srgbClr val="FF0000"/>
                </a:solidFill>
              </a:rPr>
              <a:t>1</a:t>
            </a:r>
            <a:r>
              <a:rPr lang="en-US" sz="2400" b="1" dirty="0" smtClean="0">
                <a:solidFill>
                  <a:srgbClr val="FF0000"/>
                </a:solidFill>
              </a:rPr>
              <a:t>(N) = N  ; T</a:t>
            </a:r>
            <a:r>
              <a:rPr lang="en-US" sz="2400" b="1" baseline="-25000" dirty="0" smtClean="0">
                <a:solidFill>
                  <a:srgbClr val="FF0000"/>
                </a:solidFill>
              </a:rPr>
              <a:t>P</a:t>
            </a:r>
            <a:r>
              <a:rPr lang="en-US" sz="2400" b="1" dirty="0" smtClean="0">
                <a:solidFill>
                  <a:srgbClr val="FF0000"/>
                </a:solidFill>
              </a:rPr>
              <a:t>(N) = N/P + log</a:t>
            </a:r>
            <a:r>
              <a:rPr lang="en-US" sz="2400" b="1" baseline="-25000" dirty="0" smtClean="0">
                <a:solidFill>
                  <a:srgbClr val="FF0000"/>
                </a:solidFill>
              </a:rPr>
              <a:t>2</a:t>
            </a:r>
            <a:r>
              <a:rPr lang="en-US" sz="2400" b="1" dirty="0" smtClean="0">
                <a:solidFill>
                  <a:srgbClr val="FF0000"/>
                </a:solidFill>
              </a:rPr>
              <a:t>P</a:t>
            </a:r>
          </a:p>
          <a:p>
            <a:pPr algn="ctr"/>
            <a:endParaRPr lang="en-US" sz="2400" b="1" dirty="0" smtClean="0">
              <a:solidFill>
                <a:srgbClr val="FF0000"/>
              </a:solidFill>
            </a:endParaRPr>
          </a:p>
          <a:p>
            <a:pPr algn="ctr"/>
            <a:r>
              <a:rPr lang="en-US" sz="2400" dirty="0" smtClean="0">
                <a:solidFill>
                  <a:schemeClr val="tx2">
                    <a:lumMod val="50000"/>
                  </a:schemeClr>
                </a:solidFill>
              </a:rPr>
              <a:t>If we increase the P by a factor of k, by what factor do we need to increase N in order to maintain constant efficiency?</a:t>
            </a:r>
          </a:p>
        </p:txBody>
      </p:sp>
      <p:sp>
        <p:nvSpPr>
          <p:cNvPr id="3" name="Title 1"/>
          <p:cNvSpPr>
            <a:spLocks noGrp="1"/>
          </p:cNvSpPr>
          <p:nvPr>
            <p:ph type="title"/>
          </p:nvPr>
        </p:nvSpPr>
        <p:spPr>
          <a:xfrm>
            <a:off x="457200" y="152400"/>
            <a:ext cx="8229600" cy="639762"/>
          </a:xfrm>
        </p:spPr>
        <p:txBody>
          <a:bodyPr>
            <a:normAutofit/>
          </a:bodyPr>
          <a:lstStyle/>
          <a:p>
            <a:r>
              <a:rPr lang="en-US" dirty="0" smtClean="0"/>
              <a:t>Exercise 4: Isoefficiency</a:t>
            </a:r>
            <a:endParaRPr lang="en-US" dirty="0"/>
          </a:p>
        </p:txBody>
      </p:sp>
    </p:spTree>
    <p:extLst>
      <p:ext uri="{BB962C8B-B14F-4D97-AF65-F5344CB8AC3E}">
        <p14:creationId xmlns:p14="http://schemas.microsoft.com/office/powerpoint/2010/main" val="3657349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1500" y="3227201"/>
            <a:ext cx="7949836" cy="1200329"/>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t>Derive an expression for the optimum number of CPUs (</a:t>
            </a:r>
            <a:r>
              <a:rPr lang="en-US" sz="2400" dirty="0" err="1" smtClean="0"/>
              <a:t>P</a:t>
            </a:r>
            <a:r>
              <a:rPr lang="en-US" sz="2400" baseline="-25000" dirty="0" err="1" smtClean="0"/>
              <a:t>opt</a:t>
            </a:r>
            <a:r>
              <a:rPr lang="en-US" sz="2400" dirty="0" smtClean="0"/>
              <a:t>) that minimizes the cost function </a:t>
            </a:r>
            <a:r>
              <a:rPr lang="en-US" sz="2400" b="1" dirty="0" smtClean="0">
                <a:solidFill>
                  <a:srgbClr val="FF0000"/>
                </a:solidFill>
              </a:rPr>
              <a:t>C = </a:t>
            </a:r>
            <a:r>
              <a:rPr lang="en-US" sz="2400" b="1" dirty="0" err="1" smtClean="0">
                <a:solidFill>
                  <a:srgbClr val="FF0000"/>
                </a:solidFill>
              </a:rPr>
              <a:t>C</a:t>
            </a:r>
            <a:r>
              <a:rPr lang="en-US" sz="2400" b="1" baseline="-25000" dirty="0" err="1" smtClean="0">
                <a:solidFill>
                  <a:srgbClr val="FF0000"/>
                </a:solidFill>
              </a:rPr>
              <a:t>f</a:t>
            </a:r>
            <a:r>
              <a:rPr lang="en-US" sz="2400" b="1" dirty="0" smtClean="0">
                <a:solidFill>
                  <a:srgbClr val="FF0000"/>
                </a:solidFill>
              </a:rPr>
              <a:t> . T</a:t>
            </a:r>
            <a:r>
              <a:rPr lang="en-US" sz="2400" b="1" baseline="-25000" dirty="0" smtClean="0">
                <a:solidFill>
                  <a:srgbClr val="FF0000"/>
                </a:solidFill>
              </a:rPr>
              <a:t>P</a:t>
            </a:r>
          </a:p>
          <a:p>
            <a:pPr algn="ctr"/>
            <a:r>
              <a:rPr lang="en-US" sz="2400" dirty="0" smtClean="0"/>
              <a:t>Assume that T</a:t>
            </a:r>
            <a:r>
              <a:rPr lang="en-US" sz="2400" baseline="-25000" dirty="0" smtClean="0"/>
              <a:t>P</a:t>
            </a:r>
            <a:r>
              <a:rPr lang="en-US" sz="2400" dirty="0" smtClean="0"/>
              <a:t> can be expressed by Amdahl’s law.</a:t>
            </a:r>
            <a:endParaRPr lang="en-US" sz="2400" dirty="0"/>
          </a:p>
        </p:txBody>
      </p:sp>
      <p:sp>
        <p:nvSpPr>
          <p:cNvPr id="6" name="TextBox 5"/>
          <p:cNvSpPr txBox="1"/>
          <p:nvPr/>
        </p:nvSpPr>
        <p:spPr>
          <a:xfrm>
            <a:off x="731500" y="1239915"/>
            <a:ext cx="7949835" cy="1200329"/>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t>The financial cost </a:t>
            </a:r>
            <a:r>
              <a:rPr lang="en-US" sz="2400" dirty="0" err="1" smtClean="0"/>
              <a:t>C</a:t>
            </a:r>
            <a:r>
              <a:rPr lang="en-US" sz="2400" baseline="-25000" dirty="0" err="1" smtClean="0"/>
              <a:t>f</a:t>
            </a:r>
            <a:r>
              <a:rPr lang="en-US" sz="2400" dirty="0" smtClean="0"/>
              <a:t> for renting compute power on a cluster is proportional to the product of the wall clock time T</a:t>
            </a:r>
            <a:r>
              <a:rPr lang="en-US" sz="2400" baseline="-25000" dirty="0" smtClean="0"/>
              <a:t>P </a:t>
            </a:r>
            <a:r>
              <a:rPr lang="en-US" sz="2400" dirty="0" smtClean="0"/>
              <a:t>and the number of CPU cores allocated, i.e. </a:t>
            </a:r>
            <a:r>
              <a:rPr lang="en-US" sz="2400" b="1" dirty="0" err="1" smtClean="0">
                <a:solidFill>
                  <a:srgbClr val="FF0000"/>
                </a:solidFill>
              </a:rPr>
              <a:t>C</a:t>
            </a:r>
            <a:r>
              <a:rPr lang="en-US" sz="2400" b="1" baseline="-25000" dirty="0" err="1" smtClean="0">
                <a:solidFill>
                  <a:srgbClr val="FF0000"/>
                </a:solidFill>
              </a:rPr>
              <a:t>f</a:t>
            </a:r>
            <a:r>
              <a:rPr lang="en-US" sz="2400" b="1" dirty="0" smtClean="0">
                <a:solidFill>
                  <a:srgbClr val="FF0000"/>
                </a:solidFill>
              </a:rPr>
              <a:t> = P . T</a:t>
            </a:r>
            <a:r>
              <a:rPr lang="en-US" sz="2400" b="1" baseline="-25000" dirty="0" smtClean="0">
                <a:solidFill>
                  <a:srgbClr val="FF0000"/>
                </a:solidFill>
              </a:rPr>
              <a:t>P</a:t>
            </a:r>
            <a:endParaRPr lang="en-US" sz="2400" b="1" baseline="-25000" dirty="0">
              <a:solidFill>
                <a:srgbClr val="FF0000"/>
              </a:solidFill>
            </a:endParaRPr>
          </a:p>
        </p:txBody>
      </p:sp>
      <p:sp>
        <p:nvSpPr>
          <p:cNvPr id="7" name="TextBox 6"/>
          <p:cNvSpPr txBox="1"/>
          <p:nvPr/>
        </p:nvSpPr>
        <p:spPr>
          <a:xfrm>
            <a:off x="731500" y="4811580"/>
            <a:ext cx="7949836" cy="461665"/>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t>What is the optimum P for s = 1% and s = 5%?</a:t>
            </a:r>
            <a:endParaRPr lang="en-US" sz="2400" dirty="0"/>
          </a:p>
        </p:txBody>
      </p:sp>
      <p:sp>
        <p:nvSpPr>
          <p:cNvPr id="8" name="TextBox 7"/>
          <p:cNvSpPr txBox="1"/>
          <p:nvPr/>
        </p:nvSpPr>
        <p:spPr>
          <a:xfrm>
            <a:off x="731500" y="5656490"/>
            <a:ext cx="7949836" cy="461665"/>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t>What about efficiency?</a:t>
            </a:r>
            <a:endParaRPr lang="en-US" sz="2400" dirty="0"/>
          </a:p>
        </p:txBody>
      </p:sp>
      <p:sp>
        <p:nvSpPr>
          <p:cNvPr id="9" name="Title 1"/>
          <p:cNvSpPr>
            <a:spLocks noGrp="1"/>
          </p:cNvSpPr>
          <p:nvPr>
            <p:ph type="title"/>
          </p:nvPr>
        </p:nvSpPr>
        <p:spPr>
          <a:xfrm>
            <a:off x="457200" y="152400"/>
            <a:ext cx="8229600" cy="639762"/>
          </a:xfrm>
        </p:spPr>
        <p:txBody>
          <a:bodyPr>
            <a:normAutofit/>
          </a:bodyPr>
          <a:lstStyle/>
          <a:p>
            <a:r>
              <a:rPr lang="en-US" dirty="0" smtClean="0"/>
              <a:t>Exercise 5: Amdahl’s law</a:t>
            </a:r>
            <a:endParaRPr lang="en-US" dirty="0"/>
          </a:p>
        </p:txBody>
      </p:sp>
    </p:spTree>
    <p:extLst>
      <p:ext uri="{BB962C8B-B14F-4D97-AF65-F5344CB8AC3E}">
        <p14:creationId xmlns:p14="http://schemas.microsoft.com/office/powerpoint/2010/main" val="3870459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afiek 1"/>
          <p:cNvGraphicFramePr>
            <a:graphicFrameLocks/>
          </p:cNvGraphicFramePr>
          <p:nvPr>
            <p:extLst>
              <p:ext uri="{D42A27DB-BD31-4B8C-83A1-F6EECF244321}">
                <p14:modId xmlns:p14="http://schemas.microsoft.com/office/powerpoint/2010/main" val="2582221214"/>
              </p:ext>
            </p:extLst>
          </p:nvPr>
        </p:nvGraphicFramePr>
        <p:xfrm>
          <a:off x="347450" y="548624"/>
          <a:ext cx="8525910" cy="5952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9980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4689" y="2804746"/>
            <a:ext cx="7949836" cy="830997"/>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solidFill>
                  <a:schemeClr val="tx2">
                    <a:lumMod val="50000"/>
                  </a:schemeClr>
                </a:solidFill>
              </a:rPr>
              <a:t>Write an MPI program that outputs data </a:t>
            </a:r>
          </a:p>
          <a:p>
            <a:pPr algn="ctr"/>
            <a:r>
              <a:rPr lang="en-US" sz="2400" dirty="0" smtClean="0">
                <a:solidFill>
                  <a:schemeClr val="tx2">
                    <a:lumMod val="50000"/>
                  </a:schemeClr>
                </a:solidFill>
              </a:rPr>
              <a:t>(e.g. writing data to disc) in rank order (</a:t>
            </a:r>
            <a:r>
              <a:rPr lang="en-US" sz="2400" dirty="0" err="1" smtClean="0">
                <a:solidFill>
                  <a:schemeClr val="tx2">
                    <a:lumMod val="50000"/>
                  </a:schemeClr>
                </a:solidFill>
              </a:rPr>
              <a:t>pseudocode</a:t>
            </a:r>
            <a:r>
              <a:rPr lang="en-US" sz="2400" dirty="0" smtClean="0">
                <a:solidFill>
                  <a:schemeClr val="tx2">
                    <a:lumMod val="50000"/>
                  </a:schemeClr>
                </a:solidFill>
              </a:rPr>
              <a:t>)</a:t>
            </a:r>
          </a:p>
        </p:txBody>
      </p:sp>
      <p:sp>
        <p:nvSpPr>
          <p:cNvPr id="3" name="Title 1"/>
          <p:cNvSpPr>
            <a:spLocks noGrp="1"/>
          </p:cNvSpPr>
          <p:nvPr>
            <p:ph type="title"/>
          </p:nvPr>
        </p:nvSpPr>
        <p:spPr>
          <a:xfrm>
            <a:off x="457200" y="152400"/>
            <a:ext cx="8229600" cy="639762"/>
          </a:xfrm>
        </p:spPr>
        <p:txBody>
          <a:bodyPr>
            <a:normAutofit/>
          </a:bodyPr>
          <a:lstStyle/>
          <a:p>
            <a:r>
              <a:rPr lang="en-US" dirty="0" smtClean="0"/>
              <a:t>Exercise 6: Message Passing Interface</a:t>
            </a:r>
            <a:endParaRPr lang="en-US" dirty="0"/>
          </a:p>
        </p:txBody>
      </p:sp>
    </p:spTree>
    <p:extLst>
      <p:ext uri="{BB962C8B-B14F-4D97-AF65-F5344CB8AC3E}">
        <p14:creationId xmlns:p14="http://schemas.microsoft.com/office/powerpoint/2010/main" val="2527310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04800"/>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mj-lt"/>
                <a:ea typeface="+mj-ea"/>
                <a:cs typeface="+mj-cs"/>
              </a:defRPr>
            </a:lvl1pPr>
          </a:lstStyle>
          <a:p>
            <a:r>
              <a:rPr lang="en-US" dirty="0" smtClean="0"/>
              <a:t>Exercise 7: Mesh networks</a:t>
            </a:r>
            <a:endParaRPr lang="en-US" dirty="0"/>
          </a:p>
        </p:txBody>
      </p:sp>
      <p:sp>
        <p:nvSpPr>
          <p:cNvPr id="5" name="TextBox 4"/>
          <p:cNvSpPr txBox="1"/>
          <p:nvPr/>
        </p:nvSpPr>
        <p:spPr>
          <a:xfrm>
            <a:off x="654689" y="1124700"/>
            <a:ext cx="7949836" cy="830997"/>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solidFill>
                  <a:schemeClr val="tx2">
                    <a:lumMod val="50000"/>
                  </a:schemeClr>
                </a:solidFill>
              </a:rPr>
              <a:t>Given a square mesh network organized as √P </a:t>
            </a:r>
            <a:r>
              <a:rPr lang="en-US" sz="2400" dirty="0">
                <a:solidFill>
                  <a:schemeClr val="tx2">
                    <a:lumMod val="50000"/>
                  </a:schemeClr>
                </a:solidFill>
              </a:rPr>
              <a:t>x √</a:t>
            </a:r>
            <a:r>
              <a:rPr lang="en-US" sz="2400" dirty="0" smtClean="0">
                <a:solidFill>
                  <a:schemeClr val="tx2">
                    <a:lumMod val="50000"/>
                  </a:schemeClr>
                </a:solidFill>
              </a:rPr>
              <a:t>P machines</a:t>
            </a:r>
          </a:p>
          <a:p>
            <a:pPr algn="ctr"/>
            <a:r>
              <a:rPr lang="en-US" sz="2400" dirty="0" smtClean="0">
                <a:solidFill>
                  <a:schemeClr val="tx2">
                    <a:lumMod val="50000"/>
                  </a:schemeClr>
                </a:solidFill>
              </a:rPr>
              <a:t>Each machine can communicate to one of its four neighbors </a:t>
            </a:r>
          </a:p>
        </p:txBody>
      </p:sp>
      <p:grpSp>
        <p:nvGrpSpPr>
          <p:cNvPr id="39" name="Group 38"/>
          <p:cNvGrpSpPr/>
          <p:nvPr/>
        </p:nvGrpSpPr>
        <p:grpSpPr>
          <a:xfrm>
            <a:off x="2957371" y="2628438"/>
            <a:ext cx="3074019" cy="3066457"/>
            <a:chOff x="2075675" y="1508750"/>
            <a:chExt cx="4454980" cy="4449369"/>
          </a:xfrm>
        </p:grpSpPr>
        <p:cxnSp>
          <p:nvCxnSpPr>
            <p:cNvPr id="6" name="Straight Connector 5"/>
            <p:cNvCxnSpPr>
              <a:stCxn id="17" idx="0"/>
              <a:endCxn id="14" idx="4"/>
            </p:cNvCxnSpPr>
            <p:nvPr/>
          </p:nvCxnSpPr>
          <p:spPr>
            <a:xfrm flipH="1" flipV="1">
              <a:off x="2343900" y="2026786"/>
              <a:ext cx="1220" cy="33992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0"/>
              <a:endCxn id="18" idx="4"/>
            </p:cNvCxnSpPr>
            <p:nvPr/>
          </p:nvCxnSpPr>
          <p:spPr>
            <a:xfrm flipV="1">
              <a:off x="3627070" y="2040808"/>
              <a:ext cx="23046" cy="33992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5" idx="0"/>
              <a:endCxn id="22" idx="4"/>
            </p:cNvCxnSpPr>
            <p:nvPr/>
          </p:nvCxnSpPr>
          <p:spPr>
            <a:xfrm flipV="1">
              <a:off x="4914127" y="2040809"/>
              <a:ext cx="4128" cy="33992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9" idx="0"/>
              <a:endCxn id="26" idx="4"/>
            </p:cNvCxnSpPr>
            <p:nvPr/>
          </p:nvCxnSpPr>
          <p:spPr>
            <a:xfrm flipV="1">
              <a:off x="6243227" y="2026786"/>
              <a:ext cx="19203" cy="33992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9" idx="2"/>
              <a:endCxn id="17" idx="6"/>
            </p:cNvCxnSpPr>
            <p:nvPr/>
          </p:nvCxnSpPr>
          <p:spPr>
            <a:xfrm flipH="1">
              <a:off x="2613345" y="5685078"/>
              <a:ext cx="336165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6" idx="2"/>
              <a:endCxn id="14" idx="6"/>
            </p:cNvCxnSpPr>
            <p:nvPr/>
          </p:nvCxnSpPr>
          <p:spPr>
            <a:xfrm flipH="1">
              <a:off x="2612125" y="1767768"/>
              <a:ext cx="338208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2"/>
              <a:endCxn id="15" idx="6"/>
            </p:cNvCxnSpPr>
            <p:nvPr/>
          </p:nvCxnSpPr>
          <p:spPr>
            <a:xfrm flipH="1">
              <a:off x="2630655" y="3068921"/>
              <a:ext cx="334434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8" idx="2"/>
              <a:endCxn id="16" idx="6"/>
            </p:cNvCxnSpPr>
            <p:nvPr/>
          </p:nvCxnSpPr>
          <p:spPr>
            <a:xfrm flipH="1">
              <a:off x="2630655" y="4355978"/>
              <a:ext cx="3344347" cy="14023"/>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075675" y="1508750"/>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094205" y="280990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094205" y="411098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76895" y="5426060"/>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381891" y="1522772"/>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58845" y="2823925"/>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358845" y="4110982"/>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358845" y="5440082"/>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650030" y="152277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45902" y="2823926"/>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645902" y="411098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645902" y="544008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994205" y="1508750"/>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75002" y="280990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75002" y="4096960"/>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975002" y="5426060"/>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urved Connector 29"/>
            <p:cNvCxnSpPr>
              <a:stCxn id="14" idx="2"/>
              <a:endCxn id="26" idx="6"/>
            </p:cNvCxnSpPr>
            <p:nvPr/>
          </p:nvCxnSpPr>
          <p:spPr>
            <a:xfrm rot="10800000" flipH="1">
              <a:off x="2075675" y="1767768"/>
              <a:ext cx="4454980" cy="12700"/>
            </a:xfrm>
            <a:prstGeom prst="curvedConnector5">
              <a:avLst>
                <a:gd name="adj1" fmla="val -5131"/>
                <a:gd name="adj2" fmla="val 5115457"/>
                <a:gd name="adj3" fmla="val 105131"/>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5" idx="2"/>
              <a:endCxn id="27" idx="6"/>
            </p:cNvCxnSpPr>
            <p:nvPr/>
          </p:nvCxnSpPr>
          <p:spPr>
            <a:xfrm rot="10800000" flipH="1">
              <a:off x="2094204" y="3068921"/>
              <a:ext cx="4417247" cy="12700"/>
            </a:xfrm>
            <a:prstGeom prst="curvedConnector5">
              <a:avLst>
                <a:gd name="adj1" fmla="val -5175"/>
                <a:gd name="adj2" fmla="val 4943630"/>
                <a:gd name="adj3" fmla="val 105175"/>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16" idx="2"/>
              <a:endCxn id="28" idx="6"/>
            </p:cNvCxnSpPr>
            <p:nvPr/>
          </p:nvCxnSpPr>
          <p:spPr>
            <a:xfrm rot="10800000" flipH="1">
              <a:off x="2094204" y="4355979"/>
              <a:ext cx="4417247" cy="14023"/>
            </a:xfrm>
            <a:prstGeom prst="curvedConnector5">
              <a:avLst>
                <a:gd name="adj1" fmla="val -5175"/>
                <a:gd name="adj2" fmla="val 4572060"/>
                <a:gd name="adj3" fmla="val 105175"/>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7" idx="2"/>
              <a:endCxn id="29" idx="6"/>
            </p:cNvCxnSpPr>
            <p:nvPr/>
          </p:nvCxnSpPr>
          <p:spPr>
            <a:xfrm rot="10800000" flipH="1">
              <a:off x="2076894" y="5685078"/>
              <a:ext cx="4434557" cy="12700"/>
            </a:xfrm>
            <a:prstGeom prst="curvedConnector5">
              <a:avLst>
                <a:gd name="adj1" fmla="val -5155"/>
                <a:gd name="adj2" fmla="val 4739512"/>
                <a:gd name="adj3" fmla="val 105155"/>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17" idx="4"/>
              <a:endCxn id="14" idx="0"/>
            </p:cNvCxnSpPr>
            <p:nvPr/>
          </p:nvCxnSpPr>
          <p:spPr>
            <a:xfrm rot="5400000" flipH="1">
              <a:off x="126837" y="3725813"/>
              <a:ext cx="4435346" cy="1220"/>
            </a:xfrm>
            <a:prstGeom prst="curvedConnector5">
              <a:avLst>
                <a:gd name="adj1" fmla="val -5154"/>
                <a:gd name="adj2" fmla="val -40373361"/>
                <a:gd name="adj3" fmla="val 105154"/>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1" idx="4"/>
              <a:endCxn id="18" idx="0"/>
            </p:cNvCxnSpPr>
            <p:nvPr/>
          </p:nvCxnSpPr>
          <p:spPr>
            <a:xfrm rot="5400000" flipH="1" flipV="1">
              <a:off x="1420920" y="3728922"/>
              <a:ext cx="4435346" cy="23046"/>
            </a:xfrm>
            <a:prstGeom prst="curvedConnector5">
              <a:avLst>
                <a:gd name="adj1" fmla="val -5154"/>
                <a:gd name="adj2" fmla="val 2503779"/>
                <a:gd name="adj3" fmla="val 105154"/>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25" idx="4"/>
              <a:endCxn id="22" idx="0"/>
            </p:cNvCxnSpPr>
            <p:nvPr/>
          </p:nvCxnSpPr>
          <p:spPr>
            <a:xfrm rot="5400000" flipH="1" flipV="1">
              <a:off x="2698518" y="3738382"/>
              <a:ext cx="4435346" cy="4128"/>
            </a:xfrm>
            <a:prstGeom prst="curvedConnector5">
              <a:avLst>
                <a:gd name="adj1" fmla="val -5154"/>
                <a:gd name="adj2" fmla="val 14673643"/>
                <a:gd name="adj3" fmla="val 105154"/>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29" idx="4"/>
              <a:endCxn id="26" idx="0"/>
            </p:cNvCxnSpPr>
            <p:nvPr/>
          </p:nvCxnSpPr>
          <p:spPr>
            <a:xfrm rot="5400000" flipH="1" flipV="1">
              <a:off x="4035155" y="3716821"/>
              <a:ext cx="4435346" cy="19203"/>
            </a:xfrm>
            <a:prstGeom prst="curvedConnector5">
              <a:avLst>
                <a:gd name="adj1" fmla="val -5154"/>
                <a:gd name="adj2" fmla="val 3282445"/>
                <a:gd name="adj3" fmla="val 105154"/>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754431" y="6232565"/>
            <a:ext cx="7949836" cy="461665"/>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solidFill>
                  <a:schemeClr val="tx2">
                    <a:lumMod val="50000"/>
                  </a:schemeClr>
                </a:solidFill>
              </a:rPr>
              <a:t>What is the bisection bandwidth?  What is the diameter?</a:t>
            </a:r>
          </a:p>
        </p:txBody>
      </p:sp>
    </p:spTree>
    <p:extLst>
      <p:ext uri="{BB962C8B-B14F-4D97-AF65-F5344CB8AC3E}">
        <p14:creationId xmlns:p14="http://schemas.microsoft.com/office/powerpoint/2010/main" val="835202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880" y="2353660"/>
            <a:ext cx="8103456" cy="2677656"/>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solidFill>
                  <a:schemeClr val="tx2">
                    <a:lumMod val="50000"/>
                  </a:schemeClr>
                </a:solidFill>
              </a:rPr>
              <a:t>Given: a L</a:t>
            </a:r>
            <a:r>
              <a:rPr lang="en-US" sz="2400" baseline="-25000" dirty="0" smtClean="0">
                <a:solidFill>
                  <a:schemeClr val="tx2">
                    <a:lumMod val="50000"/>
                  </a:schemeClr>
                </a:solidFill>
              </a:rPr>
              <a:t>1</a:t>
            </a:r>
            <a:r>
              <a:rPr lang="en-US" sz="2400" dirty="0" smtClean="0">
                <a:solidFill>
                  <a:schemeClr val="tx2">
                    <a:lumMod val="50000"/>
                  </a:schemeClr>
                </a:solidFill>
              </a:rPr>
              <a:t> cache of 32 Kbyte, 8-way set associative, cache line size of 64 Byte.  Consider a matrix-vector multiplication A * x (algorithm A) of a </a:t>
            </a:r>
            <a:r>
              <a:rPr lang="en-US" sz="2400" b="1" dirty="0" smtClean="0">
                <a:solidFill>
                  <a:srgbClr val="FF0000"/>
                </a:solidFill>
              </a:rPr>
              <a:t>256 x 256</a:t>
            </a:r>
            <a:r>
              <a:rPr lang="en-US" sz="2400" dirty="0" smtClean="0">
                <a:solidFill>
                  <a:schemeClr val="tx2">
                    <a:lumMod val="50000"/>
                  </a:schemeClr>
                </a:solidFill>
              </a:rPr>
              <a:t> matrix using double precision elements.  The matrix is stored in column-major format.  The matrix is not preloaded in cache memory.</a:t>
            </a:r>
          </a:p>
          <a:p>
            <a:pPr algn="ctr"/>
            <a:endParaRPr lang="en-US" sz="2400" dirty="0">
              <a:solidFill>
                <a:schemeClr val="tx2">
                  <a:lumMod val="50000"/>
                </a:schemeClr>
              </a:solidFill>
            </a:endParaRPr>
          </a:p>
          <a:p>
            <a:pPr algn="ctr"/>
            <a:r>
              <a:rPr lang="en-US" sz="2400" dirty="0" smtClean="0">
                <a:solidFill>
                  <a:schemeClr val="tx2">
                    <a:lumMod val="50000"/>
                  </a:schemeClr>
                </a:solidFill>
              </a:rPr>
              <a:t>What is the L</a:t>
            </a:r>
            <a:r>
              <a:rPr lang="en-US" sz="2400" baseline="-25000" dirty="0" smtClean="0">
                <a:solidFill>
                  <a:schemeClr val="tx2">
                    <a:lumMod val="50000"/>
                  </a:schemeClr>
                </a:solidFill>
              </a:rPr>
              <a:t>1</a:t>
            </a:r>
            <a:r>
              <a:rPr lang="en-US" sz="2400" dirty="0" smtClean="0">
                <a:solidFill>
                  <a:schemeClr val="tx2">
                    <a:lumMod val="50000"/>
                  </a:schemeClr>
                </a:solidFill>
              </a:rPr>
              <a:t> cache read miss rate + explain.</a:t>
            </a:r>
            <a:endParaRPr lang="en-US" sz="2400" dirty="0">
              <a:solidFill>
                <a:schemeClr val="tx2">
                  <a:lumMod val="50000"/>
                </a:schemeClr>
              </a:solidFill>
            </a:endParaRPr>
          </a:p>
        </p:txBody>
      </p:sp>
      <p:sp>
        <p:nvSpPr>
          <p:cNvPr id="3" name="Title 1"/>
          <p:cNvSpPr>
            <a:spLocks noGrp="1"/>
          </p:cNvSpPr>
          <p:nvPr>
            <p:ph type="title"/>
          </p:nvPr>
        </p:nvSpPr>
        <p:spPr>
          <a:xfrm>
            <a:off x="457200" y="152400"/>
            <a:ext cx="8229600" cy="639762"/>
          </a:xfrm>
        </p:spPr>
        <p:txBody>
          <a:bodyPr>
            <a:normAutofit/>
          </a:bodyPr>
          <a:lstStyle/>
          <a:p>
            <a:r>
              <a:rPr lang="en-US" dirty="0" smtClean="0"/>
              <a:t>Exercise 1: caches</a:t>
            </a:r>
            <a:endParaRPr lang="en-US" dirty="0"/>
          </a:p>
        </p:txBody>
      </p:sp>
    </p:spTree>
    <p:extLst>
      <p:ext uri="{BB962C8B-B14F-4D97-AF65-F5344CB8AC3E}">
        <p14:creationId xmlns:p14="http://schemas.microsoft.com/office/powerpoint/2010/main" val="982235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04800"/>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mj-lt"/>
                <a:ea typeface="+mj-ea"/>
                <a:cs typeface="+mj-cs"/>
              </a:defRPr>
            </a:lvl1pPr>
          </a:lstStyle>
          <a:p>
            <a:r>
              <a:rPr lang="en-US" dirty="0" smtClean="0"/>
              <a:t>Exercise 8: Mesh networks</a:t>
            </a:r>
            <a:endParaRPr lang="en-US" dirty="0"/>
          </a:p>
        </p:txBody>
      </p:sp>
      <p:sp>
        <p:nvSpPr>
          <p:cNvPr id="5" name="TextBox 4"/>
          <p:cNvSpPr txBox="1"/>
          <p:nvPr/>
        </p:nvSpPr>
        <p:spPr>
          <a:xfrm>
            <a:off x="754431" y="5886920"/>
            <a:ext cx="7949836" cy="830997"/>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solidFill>
                  <a:schemeClr val="tx2">
                    <a:lumMod val="50000"/>
                  </a:schemeClr>
                </a:solidFill>
              </a:rPr>
              <a:t>Same mesh network.  Derive a broadcast </a:t>
            </a:r>
          </a:p>
          <a:p>
            <a:pPr algn="ctr"/>
            <a:r>
              <a:rPr lang="en-US" sz="2400" dirty="0" smtClean="0">
                <a:solidFill>
                  <a:schemeClr val="tx2">
                    <a:lumMod val="50000"/>
                  </a:schemeClr>
                </a:solidFill>
              </a:rPr>
              <a:t>algorithm and derive time complexity.</a:t>
            </a:r>
          </a:p>
        </p:txBody>
      </p:sp>
      <p:grpSp>
        <p:nvGrpSpPr>
          <p:cNvPr id="6" name="Group 5"/>
          <p:cNvGrpSpPr/>
          <p:nvPr/>
        </p:nvGrpSpPr>
        <p:grpSpPr>
          <a:xfrm>
            <a:off x="2957371" y="2046420"/>
            <a:ext cx="3074019" cy="3066457"/>
            <a:chOff x="2075675" y="1508750"/>
            <a:chExt cx="4454980" cy="4449369"/>
          </a:xfrm>
        </p:grpSpPr>
        <p:cxnSp>
          <p:nvCxnSpPr>
            <p:cNvPr id="7" name="Straight Connector 6"/>
            <p:cNvCxnSpPr>
              <a:stCxn id="18" idx="0"/>
              <a:endCxn id="15" idx="4"/>
            </p:cNvCxnSpPr>
            <p:nvPr/>
          </p:nvCxnSpPr>
          <p:spPr>
            <a:xfrm flipH="1" flipV="1">
              <a:off x="2343900" y="2026786"/>
              <a:ext cx="1220" cy="33992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2" idx="0"/>
              <a:endCxn id="19" idx="4"/>
            </p:cNvCxnSpPr>
            <p:nvPr/>
          </p:nvCxnSpPr>
          <p:spPr>
            <a:xfrm flipV="1">
              <a:off x="3627070" y="2040808"/>
              <a:ext cx="23046" cy="33992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6" idx="0"/>
              <a:endCxn id="23" idx="4"/>
            </p:cNvCxnSpPr>
            <p:nvPr/>
          </p:nvCxnSpPr>
          <p:spPr>
            <a:xfrm flipV="1">
              <a:off x="4914127" y="2040809"/>
              <a:ext cx="4128" cy="33992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0" idx="0"/>
              <a:endCxn id="27" idx="4"/>
            </p:cNvCxnSpPr>
            <p:nvPr/>
          </p:nvCxnSpPr>
          <p:spPr>
            <a:xfrm flipV="1">
              <a:off x="6243227" y="2026786"/>
              <a:ext cx="19203" cy="339927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0" idx="2"/>
              <a:endCxn id="18" idx="6"/>
            </p:cNvCxnSpPr>
            <p:nvPr/>
          </p:nvCxnSpPr>
          <p:spPr>
            <a:xfrm flipH="1">
              <a:off x="2613345" y="5685078"/>
              <a:ext cx="336165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2"/>
              <a:endCxn id="15" idx="6"/>
            </p:cNvCxnSpPr>
            <p:nvPr/>
          </p:nvCxnSpPr>
          <p:spPr>
            <a:xfrm flipH="1">
              <a:off x="2612125" y="1767768"/>
              <a:ext cx="338208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8" idx="2"/>
              <a:endCxn id="16" idx="6"/>
            </p:cNvCxnSpPr>
            <p:nvPr/>
          </p:nvCxnSpPr>
          <p:spPr>
            <a:xfrm flipH="1">
              <a:off x="2630655" y="3068921"/>
              <a:ext cx="3344347"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9" idx="2"/>
              <a:endCxn id="17" idx="6"/>
            </p:cNvCxnSpPr>
            <p:nvPr/>
          </p:nvCxnSpPr>
          <p:spPr>
            <a:xfrm flipH="1">
              <a:off x="2630655" y="4355978"/>
              <a:ext cx="3344347" cy="14023"/>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075675" y="1508750"/>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094205" y="280990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94205" y="411098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076895" y="5426060"/>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81891" y="1522772"/>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358845" y="2823925"/>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358845" y="4110982"/>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358845" y="5440082"/>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50030" y="152277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645902" y="2823926"/>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645902" y="411098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45902" y="544008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94205" y="1508750"/>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75002" y="2809903"/>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975002" y="4096960"/>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75002" y="5426060"/>
              <a:ext cx="536450" cy="51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urved Connector 30"/>
            <p:cNvCxnSpPr>
              <a:stCxn id="15" idx="2"/>
              <a:endCxn id="27" idx="6"/>
            </p:cNvCxnSpPr>
            <p:nvPr/>
          </p:nvCxnSpPr>
          <p:spPr>
            <a:xfrm rot="10800000" flipH="1">
              <a:off x="2075675" y="1767768"/>
              <a:ext cx="4454980" cy="12700"/>
            </a:xfrm>
            <a:prstGeom prst="curvedConnector5">
              <a:avLst>
                <a:gd name="adj1" fmla="val -5131"/>
                <a:gd name="adj2" fmla="val 5115457"/>
                <a:gd name="adj3" fmla="val 105131"/>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rot="10800000" flipH="1">
              <a:off x="2094203" y="3047722"/>
              <a:ext cx="4417248" cy="12700"/>
            </a:xfrm>
            <a:prstGeom prst="curvedConnector5">
              <a:avLst>
                <a:gd name="adj1" fmla="val -5175"/>
                <a:gd name="adj2" fmla="val 4943630"/>
                <a:gd name="adj3" fmla="val 105175"/>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7" idx="2"/>
              <a:endCxn id="29" idx="6"/>
            </p:cNvCxnSpPr>
            <p:nvPr/>
          </p:nvCxnSpPr>
          <p:spPr>
            <a:xfrm rot="10800000" flipH="1">
              <a:off x="2094204" y="4355979"/>
              <a:ext cx="4417247" cy="14023"/>
            </a:xfrm>
            <a:prstGeom prst="curvedConnector5">
              <a:avLst>
                <a:gd name="adj1" fmla="val -5175"/>
                <a:gd name="adj2" fmla="val 4572060"/>
                <a:gd name="adj3" fmla="val 105175"/>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18" idx="2"/>
              <a:endCxn id="30" idx="6"/>
            </p:cNvCxnSpPr>
            <p:nvPr/>
          </p:nvCxnSpPr>
          <p:spPr>
            <a:xfrm rot="10800000" flipH="1">
              <a:off x="2076894" y="5685078"/>
              <a:ext cx="4434557" cy="12700"/>
            </a:xfrm>
            <a:prstGeom prst="curvedConnector5">
              <a:avLst>
                <a:gd name="adj1" fmla="val -5155"/>
                <a:gd name="adj2" fmla="val 4739512"/>
                <a:gd name="adj3" fmla="val 105155"/>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8" idx="4"/>
              <a:endCxn id="15" idx="0"/>
            </p:cNvCxnSpPr>
            <p:nvPr/>
          </p:nvCxnSpPr>
          <p:spPr>
            <a:xfrm rot="5400000" flipH="1">
              <a:off x="126837" y="3725813"/>
              <a:ext cx="4435346" cy="1220"/>
            </a:xfrm>
            <a:prstGeom prst="curvedConnector5">
              <a:avLst>
                <a:gd name="adj1" fmla="val -5154"/>
                <a:gd name="adj2" fmla="val -40373361"/>
                <a:gd name="adj3" fmla="val 105154"/>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22" idx="4"/>
              <a:endCxn id="19" idx="0"/>
            </p:cNvCxnSpPr>
            <p:nvPr/>
          </p:nvCxnSpPr>
          <p:spPr>
            <a:xfrm rot="5400000" flipH="1" flipV="1">
              <a:off x="1420920" y="3728922"/>
              <a:ext cx="4435346" cy="23046"/>
            </a:xfrm>
            <a:prstGeom prst="curvedConnector5">
              <a:avLst>
                <a:gd name="adj1" fmla="val -5154"/>
                <a:gd name="adj2" fmla="val 2503779"/>
                <a:gd name="adj3" fmla="val 105154"/>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26" idx="4"/>
              <a:endCxn id="23" idx="0"/>
            </p:cNvCxnSpPr>
            <p:nvPr/>
          </p:nvCxnSpPr>
          <p:spPr>
            <a:xfrm rot="5400000" flipH="1" flipV="1">
              <a:off x="2698518" y="3738382"/>
              <a:ext cx="4435346" cy="4128"/>
            </a:xfrm>
            <a:prstGeom prst="curvedConnector5">
              <a:avLst>
                <a:gd name="adj1" fmla="val -5154"/>
                <a:gd name="adj2" fmla="val 14673643"/>
                <a:gd name="adj3" fmla="val 105154"/>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0" idx="4"/>
              <a:endCxn id="27" idx="0"/>
            </p:cNvCxnSpPr>
            <p:nvPr/>
          </p:nvCxnSpPr>
          <p:spPr>
            <a:xfrm rot="5400000" flipH="1" flipV="1">
              <a:off x="4035155" y="3716821"/>
              <a:ext cx="4435346" cy="19203"/>
            </a:xfrm>
            <a:prstGeom prst="curvedConnector5">
              <a:avLst>
                <a:gd name="adj1" fmla="val -5154"/>
                <a:gd name="adj2" fmla="val 3282445"/>
                <a:gd name="adj3" fmla="val 105154"/>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5709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395" y="2660900"/>
            <a:ext cx="7772400" cy="1470025"/>
          </a:xfrm>
        </p:spPr>
        <p:txBody>
          <a:bodyPr>
            <a:normAutofit/>
          </a:bodyPr>
          <a:lstStyle/>
          <a:p>
            <a:r>
              <a:rPr lang="en-US" b="1" dirty="0" smtClean="0">
                <a:solidFill>
                  <a:srgbClr val="FF0000"/>
                </a:solidFill>
              </a:rPr>
              <a:t>Chapter 3</a:t>
            </a:r>
            <a:r>
              <a:rPr lang="en-US" dirty="0" smtClean="0"/>
              <a:t>: Exercises</a:t>
            </a:r>
            <a:endParaRPr lang="en-US" dirty="0"/>
          </a:p>
        </p:txBody>
      </p:sp>
    </p:spTree>
    <p:extLst>
      <p:ext uri="{BB962C8B-B14F-4D97-AF65-F5344CB8AC3E}">
        <p14:creationId xmlns:p14="http://schemas.microsoft.com/office/powerpoint/2010/main" val="2532665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880" y="2353660"/>
            <a:ext cx="8103456" cy="2308324"/>
          </a:xfrm>
          <a:prstGeom prst="rect">
            <a:avLst/>
          </a:prstGeom>
          <a:solidFill>
            <a:schemeClr val="bg1">
              <a:lumMod val="85000"/>
            </a:schemeClr>
          </a:solidFill>
          <a:ln w="12700">
            <a:solidFill>
              <a:schemeClr val="tx1"/>
            </a:solidFill>
          </a:ln>
        </p:spPr>
        <p:txBody>
          <a:bodyPr wrap="square" rtlCol="0">
            <a:spAutoFit/>
          </a:bodyPr>
          <a:lstStyle/>
          <a:p>
            <a:pPr lvl="3"/>
            <a:r>
              <a:rPr lang="en-US" sz="2400" dirty="0" smtClean="0">
                <a:solidFill>
                  <a:schemeClr val="tx2">
                    <a:lumMod val="50000"/>
                  </a:schemeClr>
                </a:solidFill>
              </a:rPr>
              <a:t>Implement the </a:t>
            </a:r>
            <a:r>
              <a:rPr lang="en-US" sz="2400" i="1" dirty="0" smtClean="0">
                <a:solidFill>
                  <a:schemeClr val="tx2">
                    <a:lumMod val="50000"/>
                  </a:schemeClr>
                </a:solidFill>
              </a:rPr>
              <a:t>functionality</a:t>
            </a:r>
            <a:r>
              <a:rPr lang="en-US" sz="2400" dirty="0" smtClean="0">
                <a:solidFill>
                  <a:schemeClr val="tx2">
                    <a:lumMod val="50000"/>
                  </a:schemeClr>
                </a:solidFill>
              </a:rPr>
              <a:t> of a mutex:</a:t>
            </a:r>
          </a:p>
          <a:p>
            <a:pPr lvl="3"/>
            <a:endParaRPr lang="en-US" sz="2400" dirty="0" smtClean="0">
              <a:solidFill>
                <a:schemeClr val="tx2">
                  <a:lumMod val="50000"/>
                </a:schemeClr>
              </a:solidFill>
            </a:endParaRPr>
          </a:p>
          <a:p>
            <a:pPr marL="2171700" lvl="4" indent="-342900">
              <a:buFont typeface="Arial" panose="020B0604020202020204" pitchFamily="34" charset="0"/>
              <a:buChar char="•"/>
            </a:pPr>
            <a:r>
              <a:rPr lang="en-US" sz="2400" dirty="0" err="1" smtClean="0">
                <a:solidFill>
                  <a:schemeClr val="tx2">
                    <a:lumMod val="50000"/>
                  </a:schemeClr>
                </a:solidFill>
              </a:rPr>
              <a:t>pthread_mutex_lock</a:t>
            </a:r>
            <a:r>
              <a:rPr lang="en-US" sz="2400" dirty="0" smtClean="0">
                <a:solidFill>
                  <a:schemeClr val="tx2">
                    <a:lumMod val="50000"/>
                  </a:schemeClr>
                </a:solidFill>
              </a:rPr>
              <a:t>()</a:t>
            </a:r>
          </a:p>
          <a:p>
            <a:pPr marL="2171700" lvl="4" indent="-342900">
              <a:buFont typeface="Arial" panose="020B0604020202020204" pitchFamily="34" charset="0"/>
              <a:buChar char="•"/>
            </a:pPr>
            <a:r>
              <a:rPr lang="en-US" sz="2400" dirty="0" err="1" smtClean="0">
                <a:solidFill>
                  <a:schemeClr val="tx2">
                    <a:lumMod val="50000"/>
                  </a:schemeClr>
                </a:solidFill>
              </a:rPr>
              <a:t>pthread_mutex_unlock</a:t>
            </a:r>
            <a:r>
              <a:rPr lang="en-US" sz="2400" dirty="0" smtClean="0">
                <a:solidFill>
                  <a:schemeClr val="tx2">
                    <a:lumMod val="50000"/>
                  </a:schemeClr>
                </a:solidFill>
              </a:rPr>
              <a:t>()</a:t>
            </a:r>
            <a:endParaRPr lang="en-US" sz="2400" dirty="0">
              <a:solidFill>
                <a:schemeClr val="tx2">
                  <a:lumMod val="50000"/>
                </a:schemeClr>
              </a:solidFill>
            </a:endParaRPr>
          </a:p>
          <a:p>
            <a:pPr lvl="3"/>
            <a:endParaRPr lang="en-US" sz="2400" dirty="0" smtClean="0">
              <a:solidFill>
                <a:schemeClr val="tx2">
                  <a:lumMod val="50000"/>
                </a:schemeClr>
              </a:solidFill>
            </a:endParaRPr>
          </a:p>
          <a:p>
            <a:pPr lvl="3"/>
            <a:r>
              <a:rPr lang="en-US" sz="2400" dirty="0" smtClean="0">
                <a:solidFill>
                  <a:schemeClr val="tx2">
                    <a:lumMod val="50000"/>
                  </a:schemeClr>
                </a:solidFill>
              </a:rPr>
              <a:t>using only semaphores.</a:t>
            </a:r>
            <a:endParaRPr lang="en-US" sz="2400" dirty="0">
              <a:solidFill>
                <a:schemeClr val="tx2">
                  <a:lumMod val="50000"/>
                </a:schemeClr>
              </a:solidFill>
            </a:endParaRPr>
          </a:p>
        </p:txBody>
      </p:sp>
      <p:sp>
        <p:nvSpPr>
          <p:cNvPr id="3" name="Title 1"/>
          <p:cNvSpPr>
            <a:spLocks noGrp="1"/>
          </p:cNvSpPr>
          <p:nvPr>
            <p:ph type="title"/>
          </p:nvPr>
        </p:nvSpPr>
        <p:spPr>
          <a:xfrm>
            <a:off x="457200" y="152400"/>
            <a:ext cx="8229600" cy="639762"/>
          </a:xfrm>
        </p:spPr>
        <p:txBody>
          <a:bodyPr>
            <a:normAutofit/>
          </a:bodyPr>
          <a:lstStyle/>
          <a:p>
            <a:r>
              <a:rPr lang="en-US" dirty="0" smtClean="0"/>
              <a:t>Exercise 1: semaphores</a:t>
            </a:r>
            <a:endParaRPr lang="en-US" dirty="0"/>
          </a:p>
        </p:txBody>
      </p:sp>
    </p:spTree>
    <p:extLst>
      <p:ext uri="{BB962C8B-B14F-4D97-AF65-F5344CB8AC3E}">
        <p14:creationId xmlns:p14="http://schemas.microsoft.com/office/powerpoint/2010/main" val="1921011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880" y="2713218"/>
            <a:ext cx="8103456" cy="830997"/>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solidFill>
                  <a:schemeClr val="tx2">
                    <a:lumMod val="50000"/>
                  </a:schemeClr>
                </a:solidFill>
              </a:rPr>
              <a:t>Implement barrier synchronization using a mutex </a:t>
            </a:r>
          </a:p>
          <a:p>
            <a:pPr algn="ctr"/>
            <a:r>
              <a:rPr lang="en-US" sz="2400" dirty="0" smtClean="0">
                <a:solidFill>
                  <a:schemeClr val="tx2">
                    <a:lumMod val="50000"/>
                  </a:schemeClr>
                </a:solidFill>
              </a:rPr>
              <a:t>and a busy-wait construction.</a:t>
            </a:r>
            <a:endParaRPr lang="en-US" sz="2400" dirty="0">
              <a:solidFill>
                <a:schemeClr val="tx2">
                  <a:lumMod val="50000"/>
                </a:schemeClr>
              </a:solidFill>
            </a:endParaRPr>
          </a:p>
        </p:txBody>
      </p:sp>
      <p:sp>
        <p:nvSpPr>
          <p:cNvPr id="3" name="Title 1"/>
          <p:cNvSpPr>
            <a:spLocks noGrp="1"/>
          </p:cNvSpPr>
          <p:nvPr>
            <p:ph type="title"/>
          </p:nvPr>
        </p:nvSpPr>
        <p:spPr>
          <a:xfrm>
            <a:off x="457200" y="152400"/>
            <a:ext cx="8229600" cy="639762"/>
          </a:xfrm>
        </p:spPr>
        <p:txBody>
          <a:bodyPr>
            <a:normAutofit/>
          </a:bodyPr>
          <a:lstStyle/>
          <a:p>
            <a:r>
              <a:rPr lang="en-US" dirty="0" smtClean="0"/>
              <a:t>Exercise 2: mutex</a:t>
            </a:r>
            <a:endParaRPr lang="en-US" dirty="0"/>
          </a:p>
        </p:txBody>
      </p:sp>
    </p:spTree>
    <p:extLst>
      <p:ext uri="{BB962C8B-B14F-4D97-AF65-F5344CB8AC3E}">
        <p14:creationId xmlns:p14="http://schemas.microsoft.com/office/powerpoint/2010/main" val="322837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880" y="2713218"/>
            <a:ext cx="8103456" cy="461665"/>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solidFill>
                  <a:schemeClr val="tx2">
                    <a:lumMod val="50000"/>
                  </a:schemeClr>
                </a:solidFill>
              </a:rPr>
              <a:t>Implement barrier synchronization using semaphores</a:t>
            </a:r>
            <a:endParaRPr lang="en-US" sz="2400" dirty="0">
              <a:solidFill>
                <a:schemeClr val="tx2">
                  <a:lumMod val="50000"/>
                </a:schemeClr>
              </a:solidFill>
            </a:endParaRPr>
          </a:p>
        </p:txBody>
      </p:sp>
      <p:sp>
        <p:nvSpPr>
          <p:cNvPr id="3" name="Title 1"/>
          <p:cNvSpPr>
            <a:spLocks noGrp="1"/>
          </p:cNvSpPr>
          <p:nvPr>
            <p:ph type="title"/>
          </p:nvPr>
        </p:nvSpPr>
        <p:spPr>
          <a:xfrm>
            <a:off x="457200" y="152400"/>
            <a:ext cx="8229600" cy="639762"/>
          </a:xfrm>
        </p:spPr>
        <p:txBody>
          <a:bodyPr>
            <a:normAutofit/>
          </a:bodyPr>
          <a:lstStyle/>
          <a:p>
            <a:r>
              <a:rPr lang="en-US" dirty="0" smtClean="0"/>
              <a:t>Exercise 3: semaphores</a:t>
            </a:r>
            <a:endParaRPr lang="en-US" dirty="0"/>
          </a:p>
        </p:txBody>
      </p:sp>
    </p:spTree>
    <p:extLst>
      <p:ext uri="{BB962C8B-B14F-4D97-AF65-F5344CB8AC3E}">
        <p14:creationId xmlns:p14="http://schemas.microsoft.com/office/powerpoint/2010/main" val="2895930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0640" y="855865"/>
            <a:ext cx="8641126" cy="2308324"/>
          </a:xfrm>
          <a:prstGeom prst="rect">
            <a:avLst/>
          </a:prstGeom>
          <a:solidFill>
            <a:schemeClr val="bg1">
              <a:lumMod val="85000"/>
            </a:schemeClr>
          </a:solidFill>
          <a:ln w="12700">
            <a:solidFill>
              <a:schemeClr val="tx1"/>
            </a:solidFill>
          </a:ln>
        </p:spPr>
        <p:txBody>
          <a:bodyPr wrap="square" rtlCol="0">
            <a:spAutoFit/>
          </a:bodyPr>
          <a:lstStyle/>
          <a:p>
            <a:r>
              <a:rPr lang="en-US" spc="-100" dirty="0"/>
              <a:t>Consider a computer system that has 10 identical resources (e.g. printers).  Each resource can only be used by a single thread at a time.  Each thread only uses at most one resource at a time.  The system contains a data structure D that keeps track of which resources are currently in use (by using e.g. an array of 10 </a:t>
            </a:r>
            <a:r>
              <a:rPr lang="en-US" spc="-100" dirty="0" err="1"/>
              <a:t>booleans</a:t>
            </a:r>
            <a:r>
              <a:rPr lang="en-US" spc="-100" dirty="0"/>
              <a:t>; the precise implementation of D is not important).  If a thread wants to make use of a resource, it first checks, using the data structure D whether or not resources are available.  If not, then the thread has to wait until a new resource is available.  If a resource is available, then this is registered in the data structure and the thread can use the resource.  When the thread is ready using the source, this is again registered in the data structure; the resource is then available for the other threads.</a:t>
            </a:r>
          </a:p>
        </p:txBody>
      </p:sp>
      <p:sp>
        <p:nvSpPr>
          <p:cNvPr id="3" name="Title 1"/>
          <p:cNvSpPr>
            <a:spLocks noGrp="1"/>
          </p:cNvSpPr>
          <p:nvPr>
            <p:ph type="title"/>
          </p:nvPr>
        </p:nvSpPr>
        <p:spPr>
          <a:xfrm>
            <a:off x="457200" y="152400"/>
            <a:ext cx="8229600" cy="639762"/>
          </a:xfrm>
        </p:spPr>
        <p:txBody>
          <a:bodyPr>
            <a:normAutofit/>
          </a:bodyPr>
          <a:lstStyle/>
          <a:p>
            <a:r>
              <a:rPr lang="en-US" dirty="0" smtClean="0"/>
              <a:t>Exercise 4: ex. 2012-2013</a:t>
            </a:r>
            <a:endParaRPr lang="en-US" dirty="0"/>
          </a:p>
        </p:txBody>
      </p:sp>
      <p:sp>
        <p:nvSpPr>
          <p:cNvPr id="2" name="Rectangle 1"/>
          <p:cNvSpPr/>
          <p:nvPr/>
        </p:nvSpPr>
        <p:spPr>
          <a:xfrm>
            <a:off x="802845" y="3217830"/>
            <a:ext cx="7801680" cy="2169825"/>
          </a:xfrm>
          <a:prstGeom prst="rect">
            <a:avLst/>
          </a:prstGeom>
          <a:solidFill>
            <a:schemeClr val="bg1">
              <a:lumMod val="95000"/>
            </a:schemeClr>
          </a:solidFill>
          <a:ln w="22225">
            <a:solidFill>
              <a:schemeClr val="tx1"/>
            </a:solidFill>
          </a:ln>
        </p:spPr>
        <p:txBody>
          <a:bodyPr wrap="square">
            <a:spAutoFit/>
          </a:bodyPr>
          <a:lstStyle/>
          <a:p>
            <a:pPr>
              <a:lnSpc>
                <a:spcPts val="1800"/>
              </a:lnSpc>
            </a:pPr>
            <a:r>
              <a:rPr lang="en-US" dirty="0">
                <a:latin typeface="Courier New" panose="02070309020205020404" pitchFamily="49" charset="0"/>
                <a:cs typeface="Courier New" panose="02070309020205020404" pitchFamily="49" charset="0"/>
              </a:rPr>
              <a:t>while (true) {</a:t>
            </a:r>
          </a:p>
          <a:p>
            <a:pPr>
              <a:lnSpc>
                <a:spcPts val="18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doSomethingElse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 does not require a resource</a:t>
            </a:r>
            <a:endParaRPr lang="en-US" dirty="0">
              <a:latin typeface="Courier New" panose="02070309020205020404" pitchFamily="49" charset="0"/>
              <a:cs typeface="Courier New" panose="02070309020205020404" pitchFamily="49" charset="0"/>
            </a:endParaRPr>
          </a:p>
          <a:p>
            <a:pPr>
              <a:lnSpc>
                <a:spcPts val="1800"/>
              </a:lnSpc>
            </a:pPr>
            <a:r>
              <a:rPr lang="en-US" dirty="0">
                <a:latin typeface="Courier New" panose="02070309020205020404" pitchFamily="49" charset="0"/>
                <a:cs typeface="Courier New" panose="02070309020205020404" pitchFamily="49" charset="0"/>
              </a:rPr>
              <a:t>	while (</a:t>
            </a:r>
            <a:r>
              <a:rPr lang="en-US" dirty="0" err="1">
                <a:latin typeface="Courier New" panose="02070309020205020404" pitchFamily="49" charset="0"/>
                <a:cs typeface="Courier New" panose="02070309020205020404" pitchFamily="49" charset="0"/>
              </a:rPr>
              <a:t>D.noResourceIsAvailable</a:t>
            </a:r>
            <a:r>
              <a:rPr lang="en-US" dirty="0">
                <a:latin typeface="Courier New" panose="02070309020205020404" pitchFamily="49" charset="0"/>
                <a:cs typeface="Courier New" panose="02070309020205020404" pitchFamily="49" charset="0"/>
              </a:rPr>
              <a:t>())</a:t>
            </a:r>
          </a:p>
          <a:p>
            <a:pPr>
              <a:lnSpc>
                <a:spcPts val="1800"/>
              </a:lnSpc>
            </a:pPr>
            <a:r>
              <a:rPr lang="en-US" dirty="0">
                <a:latin typeface="Courier New" panose="02070309020205020404" pitchFamily="49" charset="0"/>
                <a:cs typeface="Courier New" panose="02070309020205020404" pitchFamily="49" charset="0"/>
              </a:rPr>
              <a:t>		wait();</a:t>
            </a:r>
          </a:p>
          <a:p>
            <a:pPr>
              <a:lnSpc>
                <a:spcPts val="18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D.getAvailableResource</a:t>
            </a:r>
            <a:r>
              <a:rPr lang="en-US" dirty="0">
                <a:latin typeface="Courier New" panose="02070309020205020404" pitchFamily="49" charset="0"/>
                <a:cs typeface="Courier New" panose="02070309020205020404" pitchFamily="49" charset="0"/>
              </a:rPr>
              <a:t>();</a:t>
            </a:r>
          </a:p>
          <a:p>
            <a:pPr>
              <a:lnSpc>
                <a:spcPts val="18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D.markResourceAsOccupied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lnSpc>
                <a:spcPts val="18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doSomethingWithResource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lnSpc>
                <a:spcPts val="18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D.markResourceAsAvailable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a:lnSpc>
                <a:spcPts val="1800"/>
              </a:lnSpc>
            </a:pPr>
            <a:r>
              <a:rPr lang="en-US" dirty="0">
                <a:latin typeface="Courier New" panose="02070309020205020404" pitchFamily="49" charset="0"/>
                <a:cs typeface="Courier New" panose="02070309020205020404" pitchFamily="49" charset="0"/>
              </a:rPr>
              <a:t>}</a:t>
            </a:r>
          </a:p>
        </p:txBody>
      </p:sp>
      <p:sp>
        <p:nvSpPr>
          <p:cNvPr id="5" name="TextBox 4"/>
          <p:cNvSpPr txBox="1"/>
          <p:nvPr/>
        </p:nvSpPr>
        <p:spPr>
          <a:xfrm>
            <a:off x="270640" y="5464465"/>
            <a:ext cx="8641126" cy="1200329"/>
          </a:xfrm>
          <a:prstGeom prst="rect">
            <a:avLst/>
          </a:prstGeom>
          <a:solidFill>
            <a:schemeClr val="bg1">
              <a:lumMod val="85000"/>
            </a:schemeClr>
          </a:solidFill>
          <a:ln w="12700">
            <a:solidFill>
              <a:schemeClr val="tx1"/>
            </a:solidFill>
          </a:ln>
        </p:spPr>
        <p:txBody>
          <a:bodyPr wrap="square" rtlCol="0">
            <a:spAutoFit/>
          </a:bodyPr>
          <a:lstStyle/>
          <a:p>
            <a:pPr algn="just"/>
            <a:r>
              <a:rPr lang="en-US" dirty="0"/>
              <a:t>Made modifications to this </a:t>
            </a:r>
            <a:r>
              <a:rPr lang="en-US" dirty="0" err="1" smtClean="0"/>
              <a:t>pseudocode</a:t>
            </a:r>
            <a:r>
              <a:rPr lang="en-US" dirty="0" smtClean="0"/>
              <a:t> </a:t>
            </a:r>
            <a:r>
              <a:rPr lang="en-US" dirty="0"/>
              <a:t>such that it is thread-safe.  Use the synchronization mechanisms that were covered in the course.  The code should allow for concurrent execution, in other words, it should be possible that 10 threads are using the 10 different resources at the same time.</a:t>
            </a:r>
          </a:p>
        </p:txBody>
      </p:sp>
    </p:spTree>
    <p:extLst>
      <p:ext uri="{BB962C8B-B14F-4D97-AF65-F5344CB8AC3E}">
        <p14:creationId xmlns:p14="http://schemas.microsoft.com/office/powerpoint/2010/main" val="1217411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0640" y="855865"/>
            <a:ext cx="8641126" cy="1200329"/>
          </a:xfrm>
          <a:prstGeom prst="rect">
            <a:avLst/>
          </a:prstGeom>
          <a:solidFill>
            <a:schemeClr val="bg1">
              <a:lumMod val="85000"/>
            </a:schemeClr>
          </a:solidFill>
          <a:ln w="12700">
            <a:solidFill>
              <a:schemeClr val="tx1"/>
            </a:solidFill>
          </a:ln>
        </p:spPr>
        <p:txBody>
          <a:bodyPr wrap="square" rtlCol="0">
            <a:spAutoFit/>
          </a:bodyPr>
          <a:lstStyle/>
          <a:p>
            <a:r>
              <a:rPr lang="en-US" spc="-100" dirty="0" smtClean="0"/>
              <a:t>A </a:t>
            </a:r>
            <a:r>
              <a:rPr lang="en-US" spc="-100" dirty="0" smtClean="0"/>
              <a:t>cannibal </a:t>
            </a:r>
            <a:r>
              <a:rPr lang="en-US" spc="-100" dirty="0" smtClean="0"/>
              <a:t>tribe consists of a number of </a:t>
            </a:r>
            <a:r>
              <a:rPr lang="en-US" spc="-100" dirty="0" smtClean="0"/>
              <a:t>cannibals </a:t>
            </a:r>
            <a:r>
              <a:rPr lang="en-US" spc="-100" dirty="0" smtClean="0"/>
              <a:t>and a cook. The </a:t>
            </a:r>
            <a:r>
              <a:rPr lang="en-US" spc="-100" dirty="0" smtClean="0"/>
              <a:t>cannibals </a:t>
            </a:r>
            <a:r>
              <a:rPr lang="en-US" spc="-100" dirty="0" smtClean="0"/>
              <a:t>each have their own bowl to eat from. When their bowl is empty, they get up and walk to a big, common </a:t>
            </a:r>
            <a:r>
              <a:rPr lang="en-US" spc="-100" dirty="0" smtClean="0"/>
              <a:t>casserole </a:t>
            </a:r>
            <a:r>
              <a:rPr lang="en-US" spc="-100" dirty="0" smtClean="0"/>
              <a:t>to fill their bowl. When a </a:t>
            </a:r>
            <a:r>
              <a:rPr lang="en-US" spc="-100" dirty="0" smtClean="0"/>
              <a:t>cannibal </a:t>
            </a:r>
            <a:r>
              <a:rPr lang="en-US" spc="-100" dirty="0" smtClean="0"/>
              <a:t>notices that </a:t>
            </a:r>
            <a:r>
              <a:rPr lang="en-US" spc="-100" dirty="0" smtClean="0"/>
              <a:t>the casserole </a:t>
            </a:r>
            <a:r>
              <a:rPr lang="en-US" spc="-100" dirty="0" smtClean="0"/>
              <a:t>is </a:t>
            </a:r>
            <a:r>
              <a:rPr lang="en-US" spc="-100" dirty="0" smtClean="0"/>
              <a:t>empty, he awakes the cook. The cook prepares food and signals all </a:t>
            </a:r>
            <a:r>
              <a:rPr lang="en-US" spc="-100" dirty="0" smtClean="0"/>
              <a:t>cannibals </a:t>
            </a:r>
            <a:r>
              <a:rPr lang="en-US" spc="-100" dirty="0" smtClean="0"/>
              <a:t>that are waiting for food. Afterwards, the cook goes back to sleep.</a:t>
            </a:r>
            <a:endParaRPr lang="en-US" spc="-100" dirty="0"/>
          </a:p>
        </p:txBody>
      </p:sp>
      <p:sp>
        <p:nvSpPr>
          <p:cNvPr id="3" name="Title 1"/>
          <p:cNvSpPr>
            <a:spLocks noGrp="1"/>
          </p:cNvSpPr>
          <p:nvPr>
            <p:ph type="title"/>
          </p:nvPr>
        </p:nvSpPr>
        <p:spPr>
          <a:xfrm>
            <a:off x="457200" y="152400"/>
            <a:ext cx="8229600" cy="639762"/>
          </a:xfrm>
        </p:spPr>
        <p:txBody>
          <a:bodyPr>
            <a:normAutofit/>
          </a:bodyPr>
          <a:lstStyle/>
          <a:p>
            <a:r>
              <a:rPr lang="en-US" dirty="0" smtClean="0"/>
              <a:t>Exercise 5: ex. 2013-2014</a:t>
            </a:r>
            <a:endParaRPr lang="en-US" dirty="0"/>
          </a:p>
        </p:txBody>
      </p:sp>
      <p:sp>
        <p:nvSpPr>
          <p:cNvPr id="2" name="Rectangle 1"/>
          <p:cNvSpPr/>
          <p:nvPr/>
        </p:nvSpPr>
        <p:spPr>
          <a:xfrm>
            <a:off x="802845" y="2123230"/>
            <a:ext cx="7801680" cy="3170099"/>
          </a:xfrm>
          <a:prstGeom prst="rect">
            <a:avLst/>
          </a:prstGeom>
          <a:solidFill>
            <a:schemeClr val="bg1">
              <a:lumMod val="95000"/>
            </a:schemeClr>
          </a:solidFill>
          <a:ln w="22225">
            <a:solidFill>
              <a:schemeClr val="tx1"/>
            </a:solidFill>
          </a:ln>
        </p:spPr>
        <p:txBody>
          <a:bodyPr wrap="square">
            <a:spAutoFit/>
          </a:bodyPr>
          <a:lstStyle/>
          <a:p>
            <a:pPr>
              <a:lnSpc>
                <a:spcPts val="1600"/>
              </a:lnSpc>
            </a:pPr>
            <a:r>
              <a:rPr lang="en-US" dirty="0" smtClean="0">
                <a:latin typeface="Courier New" panose="02070309020205020404" pitchFamily="49" charset="0"/>
                <a:cs typeface="Courier New" panose="02070309020205020404" pitchFamily="49" charset="0"/>
              </a:rPr>
              <a:t>// initially, casserole is empty</a:t>
            </a:r>
          </a:p>
          <a:p>
            <a:pPr>
              <a:lnSpc>
                <a:spcPts val="1600"/>
              </a:lnSpc>
            </a:pPr>
            <a:r>
              <a:rPr lang="en-US" dirty="0" smtClean="0">
                <a:latin typeface="Courier New" panose="02070309020205020404" pitchFamily="49" charset="0"/>
                <a:cs typeface="Courier New" panose="02070309020205020404" pitchFamily="49" charset="0"/>
              </a:rPr>
              <a:t>while </a:t>
            </a:r>
            <a:r>
              <a:rPr lang="en-US" dirty="0">
                <a:latin typeface="Courier New" panose="02070309020205020404" pitchFamily="49" charset="0"/>
                <a:cs typeface="Courier New" panose="02070309020205020404" pitchFamily="49" charset="0"/>
              </a:rPr>
              <a:t>(true) </a:t>
            </a:r>
            <a:r>
              <a:rPr lang="en-US" dirty="0" smtClean="0">
                <a:latin typeface="Courier New" panose="02070309020205020404" pitchFamily="49" charset="0"/>
                <a:cs typeface="Courier New" panose="02070309020205020404" pitchFamily="49" charset="0"/>
              </a:rPr>
              <a:t>{		// cook pseudo code</a:t>
            </a:r>
          </a:p>
          <a:p>
            <a:pPr>
              <a:lnSpc>
                <a:spcPts val="1600"/>
              </a:lnSpc>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prepareFoodInCasserole</a:t>
            </a:r>
            <a:endParaRPr lang="en-US" dirty="0">
              <a:latin typeface="Courier New" panose="02070309020205020404" pitchFamily="49" charset="0"/>
              <a:cs typeface="Courier New" panose="02070309020205020404" pitchFamily="49" charset="0"/>
            </a:endParaRPr>
          </a:p>
          <a:p>
            <a:pPr>
              <a:lnSpc>
                <a:spcPts val="1600"/>
              </a:lnSpc>
            </a:pPr>
            <a:r>
              <a:rPr lang="en-US" dirty="0" smtClean="0">
                <a:latin typeface="Courier New" panose="02070309020205020404" pitchFamily="49" charset="0"/>
                <a:cs typeface="Courier New" panose="02070309020205020404" pitchFamily="49" charset="0"/>
              </a:rPr>
              <a:t>	signal sleeping cannibals</a:t>
            </a:r>
            <a:endParaRPr lang="en-US" dirty="0">
              <a:latin typeface="Courier New" panose="02070309020205020404" pitchFamily="49" charset="0"/>
              <a:cs typeface="Courier New" panose="02070309020205020404" pitchFamily="49" charset="0"/>
            </a:endParaRPr>
          </a:p>
          <a:p>
            <a:pPr>
              <a:lnSpc>
                <a:spcPts val="1600"/>
              </a:lnSpc>
            </a:pPr>
            <a:r>
              <a:rPr lang="en-US" dirty="0" smtClean="0">
                <a:latin typeface="Courier New" panose="02070309020205020404" pitchFamily="49" charset="0"/>
                <a:cs typeface="Courier New" panose="02070309020205020404" pitchFamily="49" charset="0"/>
              </a:rPr>
              <a:t>	sleep</a:t>
            </a:r>
          </a:p>
          <a:p>
            <a:pPr>
              <a:lnSpc>
                <a:spcPts val="1600"/>
              </a:lnSpc>
            </a:pP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lnSpc>
                <a:spcPts val="1600"/>
              </a:lnSpc>
            </a:pPr>
            <a:r>
              <a:rPr lang="en-US" dirty="0" smtClean="0">
                <a:latin typeface="Courier New" panose="02070309020205020404" pitchFamily="49" charset="0"/>
                <a:cs typeface="Courier New" panose="02070309020205020404" pitchFamily="49" charset="0"/>
              </a:rPr>
              <a:t>while (true) </a:t>
            </a:r>
            <a:r>
              <a:rPr lang="en-US" dirty="0" smtClean="0">
                <a:latin typeface="Courier New" panose="02070309020205020404" pitchFamily="49" charset="0"/>
                <a:cs typeface="Courier New" panose="02070309020205020404" pitchFamily="49" charset="0"/>
              </a:rPr>
              <a:t>{		// </a:t>
            </a:r>
            <a:r>
              <a:rPr lang="en-US" smtClean="0">
                <a:latin typeface="Courier New" panose="02070309020205020404" pitchFamily="49" charset="0"/>
                <a:cs typeface="Courier New" panose="02070309020205020404" pitchFamily="49" charset="0"/>
              </a:rPr>
              <a:t>cannibal pseudo code</a:t>
            </a:r>
            <a:endParaRPr lang="en-US" dirty="0" smtClean="0">
              <a:latin typeface="Courier New" panose="02070309020205020404" pitchFamily="49" charset="0"/>
              <a:cs typeface="Courier New" panose="02070309020205020404" pitchFamily="49" charset="0"/>
            </a:endParaRPr>
          </a:p>
          <a:p>
            <a:pPr>
              <a:lnSpc>
                <a:spcPts val="1600"/>
              </a:lnSpc>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casseroleIsEmpty</a:t>
            </a:r>
            <a:r>
              <a:rPr lang="en-US" dirty="0" smtClean="0">
                <a:latin typeface="Courier New" panose="02070309020205020404" pitchFamily="49" charset="0"/>
                <a:cs typeface="Courier New" panose="02070309020205020404" pitchFamily="49" charset="0"/>
              </a:rPr>
              <a:t>()){</a:t>
            </a:r>
          </a:p>
          <a:p>
            <a:pPr>
              <a:lnSpc>
                <a:spcPts val="1600"/>
              </a:lnSpc>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signal chef</a:t>
            </a:r>
          </a:p>
          <a:p>
            <a:pPr>
              <a:lnSpc>
                <a:spcPts val="1600"/>
              </a:lnSpc>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sleep</a:t>
            </a:r>
          </a:p>
          <a:p>
            <a:pPr>
              <a:lnSpc>
                <a:spcPts val="1600"/>
              </a:lnSpc>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else {</a:t>
            </a:r>
          </a:p>
          <a:p>
            <a:pPr>
              <a:lnSpc>
                <a:spcPts val="1600"/>
              </a:lnSpc>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getFoodFromCasserole</a:t>
            </a:r>
            <a:endParaRPr lang="en-US" dirty="0" smtClean="0">
              <a:latin typeface="Courier New" panose="02070309020205020404" pitchFamily="49" charset="0"/>
              <a:cs typeface="Courier New" panose="02070309020205020404" pitchFamily="49" charset="0"/>
            </a:endParaRPr>
          </a:p>
          <a:p>
            <a:pPr>
              <a:lnSpc>
                <a:spcPts val="1600"/>
              </a:lnSpc>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eat</a:t>
            </a:r>
          </a:p>
          <a:p>
            <a:pPr>
              <a:lnSpc>
                <a:spcPts val="1600"/>
              </a:lnSpc>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a:lnSpc>
                <a:spcPts val="1600"/>
              </a:lnSpc>
            </a:pPr>
            <a:r>
              <a:rPr lang="en-US" dirty="0">
                <a:latin typeface="Courier New" panose="02070309020205020404" pitchFamily="49" charset="0"/>
                <a:cs typeface="Courier New" panose="02070309020205020404" pitchFamily="49" charset="0"/>
              </a:rPr>
              <a:t>}</a:t>
            </a:r>
          </a:p>
        </p:txBody>
      </p:sp>
      <p:sp>
        <p:nvSpPr>
          <p:cNvPr id="5" name="TextBox 4"/>
          <p:cNvSpPr txBox="1"/>
          <p:nvPr/>
        </p:nvSpPr>
        <p:spPr>
          <a:xfrm>
            <a:off x="232235" y="5493096"/>
            <a:ext cx="8641126" cy="1200329"/>
          </a:xfrm>
          <a:prstGeom prst="rect">
            <a:avLst/>
          </a:prstGeom>
          <a:solidFill>
            <a:schemeClr val="bg1">
              <a:lumMod val="85000"/>
            </a:schemeClr>
          </a:solidFill>
          <a:ln w="12700">
            <a:solidFill>
              <a:schemeClr val="tx1"/>
            </a:solidFill>
          </a:ln>
        </p:spPr>
        <p:txBody>
          <a:bodyPr wrap="square" rtlCol="0">
            <a:spAutoFit/>
          </a:bodyPr>
          <a:lstStyle/>
          <a:p>
            <a:pPr algn="just"/>
            <a:r>
              <a:rPr lang="en-US" dirty="0"/>
              <a:t>Made modifications to this </a:t>
            </a:r>
            <a:r>
              <a:rPr lang="en-US" dirty="0" smtClean="0"/>
              <a:t>pseudo code </a:t>
            </a:r>
            <a:r>
              <a:rPr lang="en-US" dirty="0"/>
              <a:t>such that it is </a:t>
            </a:r>
            <a:r>
              <a:rPr lang="en-US" dirty="0" smtClean="0"/>
              <a:t>thread-safe. The kettle is a shared resource: only a single cannibal or the cook can access it at any point in time. The </a:t>
            </a:r>
            <a:r>
              <a:rPr lang="en-US" dirty="0"/>
              <a:t>code should allow for concurrent execution, in other words, it should be possible </a:t>
            </a:r>
            <a:r>
              <a:rPr lang="en-US" dirty="0" smtClean="0"/>
              <a:t>that </a:t>
            </a:r>
            <a:r>
              <a:rPr lang="en-US" dirty="0" smtClean="0"/>
              <a:t>cannibals </a:t>
            </a:r>
            <a:r>
              <a:rPr lang="en-US" dirty="0" smtClean="0"/>
              <a:t>are eating simultaneously.</a:t>
            </a:r>
            <a:endParaRPr lang="en-US" dirty="0"/>
          </a:p>
        </p:txBody>
      </p:sp>
    </p:spTree>
    <p:extLst>
      <p:ext uri="{BB962C8B-B14F-4D97-AF65-F5344CB8AC3E}">
        <p14:creationId xmlns:p14="http://schemas.microsoft.com/office/powerpoint/2010/main" val="2451323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880" y="2353660"/>
            <a:ext cx="8103456" cy="2677656"/>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solidFill>
                  <a:schemeClr val="tx2">
                    <a:lumMod val="50000"/>
                  </a:schemeClr>
                </a:solidFill>
              </a:rPr>
              <a:t>Given: a L</a:t>
            </a:r>
            <a:r>
              <a:rPr lang="en-US" sz="2400" baseline="-25000" dirty="0" smtClean="0">
                <a:solidFill>
                  <a:schemeClr val="tx2">
                    <a:lumMod val="50000"/>
                  </a:schemeClr>
                </a:solidFill>
              </a:rPr>
              <a:t>1</a:t>
            </a:r>
            <a:r>
              <a:rPr lang="en-US" sz="2400" dirty="0" smtClean="0">
                <a:solidFill>
                  <a:schemeClr val="tx2">
                    <a:lumMod val="50000"/>
                  </a:schemeClr>
                </a:solidFill>
              </a:rPr>
              <a:t> cache of 32 Kbyte, 8-way set associative, cache line size of 64 Byte.  Consider a matrix-vector multiplication A * x (algorithm A) of a </a:t>
            </a:r>
            <a:r>
              <a:rPr lang="en-US" sz="2400" b="1" dirty="0" smtClean="0">
                <a:solidFill>
                  <a:srgbClr val="FF0000"/>
                </a:solidFill>
              </a:rPr>
              <a:t>256 x 255</a:t>
            </a:r>
            <a:r>
              <a:rPr lang="en-US" sz="2400" dirty="0" smtClean="0">
                <a:solidFill>
                  <a:schemeClr val="tx2">
                    <a:lumMod val="50000"/>
                  </a:schemeClr>
                </a:solidFill>
              </a:rPr>
              <a:t> matrix using double precision elements.  The matrix is stored in column-major format.  The matrix is not preloaded in cache memory.</a:t>
            </a:r>
          </a:p>
          <a:p>
            <a:pPr algn="ctr"/>
            <a:endParaRPr lang="en-US" sz="2400" dirty="0">
              <a:solidFill>
                <a:schemeClr val="tx2">
                  <a:lumMod val="50000"/>
                </a:schemeClr>
              </a:solidFill>
            </a:endParaRPr>
          </a:p>
          <a:p>
            <a:pPr algn="ctr"/>
            <a:r>
              <a:rPr lang="en-US" sz="2400" dirty="0" smtClean="0">
                <a:solidFill>
                  <a:schemeClr val="tx2">
                    <a:lumMod val="50000"/>
                  </a:schemeClr>
                </a:solidFill>
              </a:rPr>
              <a:t>What is the L</a:t>
            </a:r>
            <a:r>
              <a:rPr lang="en-US" sz="2400" baseline="-25000" dirty="0" smtClean="0">
                <a:solidFill>
                  <a:schemeClr val="tx2">
                    <a:lumMod val="50000"/>
                  </a:schemeClr>
                </a:solidFill>
              </a:rPr>
              <a:t>1</a:t>
            </a:r>
            <a:r>
              <a:rPr lang="en-US" sz="2400" dirty="0" smtClean="0">
                <a:solidFill>
                  <a:schemeClr val="tx2">
                    <a:lumMod val="50000"/>
                  </a:schemeClr>
                </a:solidFill>
              </a:rPr>
              <a:t> cache </a:t>
            </a:r>
            <a:r>
              <a:rPr lang="en-US" sz="2400" dirty="0">
                <a:solidFill>
                  <a:schemeClr val="tx2">
                    <a:lumMod val="50000"/>
                  </a:schemeClr>
                </a:solidFill>
              </a:rPr>
              <a:t>read miss </a:t>
            </a:r>
            <a:r>
              <a:rPr lang="en-US" sz="2400" dirty="0" smtClean="0">
                <a:solidFill>
                  <a:schemeClr val="tx2">
                    <a:lumMod val="50000"/>
                  </a:schemeClr>
                </a:solidFill>
              </a:rPr>
              <a:t>rate + explain.</a:t>
            </a:r>
            <a:endParaRPr lang="en-US" sz="2400" dirty="0">
              <a:solidFill>
                <a:schemeClr val="tx2">
                  <a:lumMod val="50000"/>
                </a:schemeClr>
              </a:solidFill>
            </a:endParaRPr>
          </a:p>
        </p:txBody>
      </p:sp>
      <p:sp>
        <p:nvSpPr>
          <p:cNvPr id="3" name="Title 1"/>
          <p:cNvSpPr>
            <a:spLocks noGrp="1"/>
          </p:cNvSpPr>
          <p:nvPr>
            <p:ph type="title"/>
          </p:nvPr>
        </p:nvSpPr>
        <p:spPr>
          <a:xfrm>
            <a:off x="457200" y="152400"/>
            <a:ext cx="8229600" cy="639762"/>
          </a:xfrm>
        </p:spPr>
        <p:txBody>
          <a:bodyPr>
            <a:normAutofit/>
          </a:bodyPr>
          <a:lstStyle/>
          <a:p>
            <a:r>
              <a:rPr lang="en-US" dirty="0" smtClean="0"/>
              <a:t>Exercise </a:t>
            </a:r>
            <a:r>
              <a:rPr lang="en-US" dirty="0"/>
              <a:t>2</a:t>
            </a:r>
            <a:r>
              <a:rPr lang="en-US" dirty="0" smtClean="0"/>
              <a:t>: caches</a:t>
            </a:r>
            <a:endParaRPr lang="en-US" dirty="0"/>
          </a:p>
        </p:txBody>
      </p:sp>
    </p:spTree>
    <p:extLst>
      <p:ext uri="{BB962C8B-B14F-4D97-AF65-F5344CB8AC3E}">
        <p14:creationId xmlns:p14="http://schemas.microsoft.com/office/powerpoint/2010/main" val="4024510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880" y="2353660"/>
            <a:ext cx="8103456" cy="2677656"/>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solidFill>
                  <a:schemeClr val="tx2">
                    <a:lumMod val="50000"/>
                  </a:schemeClr>
                </a:solidFill>
              </a:rPr>
              <a:t>Given: a L</a:t>
            </a:r>
            <a:r>
              <a:rPr lang="en-US" sz="2400" baseline="-25000" dirty="0" smtClean="0">
                <a:solidFill>
                  <a:schemeClr val="tx2">
                    <a:lumMod val="50000"/>
                  </a:schemeClr>
                </a:solidFill>
              </a:rPr>
              <a:t>1</a:t>
            </a:r>
            <a:r>
              <a:rPr lang="en-US" sz="2400" dirty="0" smtClean="0">
                <a:solidFill>
                  <a:schemeClr val="tx2">
                    <a:lumMod val="50000"/>
                  </a:schemeClr>
                </a:solidFill>
              </a:rPr>
              <a:t> cache of 32 Kbyte, 8-way set associative, cache line size of 64 Byte.  Consider a matrix-vector multiplication A * x (algorithm A) of a </a:t>
            </a:r>
            <a:r>
              <a:rPr lang="en-US" sz="2400" b="1" dirty="0" smtClean="0">
                <a:solidFill>
                  <a:srgbClr val="FF0000"/>
                </a:solidFill>
              </a:rPr>
              <a:t>255 x 256</a:t>
            </a:r>
            <a:r>
              <a:rPr lang="en-US" sz="2400" dirty="0" smtClean="0">
                <a:solidFill>
                  <a:schemeClr val="tx2">
                    <a:lumMod val="50000"/>
                  </a:schemeClr>
                </a:solidFill>
              </a:rPr>
              <a:t> matrix using double precision elements.  The matrix is stored in column-major format.  The matrix is not preloaded in cache memory.</a:t>
            </a:r>
          </a:p>
          <a:p>
            <a:pPr algn="ctr"/>
            <a:endParaRPr lang="en-US" sz="2400" dirty="0">
              <a:solidFill>
                <a:schemeClr val="tx2">
                  <a:lumMod val="50000"/>
                </a:schemeClr>
              </a:solidFill>
            </a:endParaRPr>
          </a:p>
          <a:p>
            <a:pPr algn="ctr"/>
            <a:r>
              <a:rPr lang="en-US" sz="2400" dirty="0" smtClean="0">
                <a:solidFill>
                  <a:schemeClr val="tx2">
                    <a:lumMod val="50000"/>
                  </a:schemeClr>
                </a:solidFill>
              </a:rPr>
              <a:t>What is the L</a:t>
            </a:r>
            <a:r>
              <a:rPr lang="en-US" sz="2400" baseline="-25000" dirty="0" smtClean="0">
                <a:solidFill>
                  <a:schemeClr val="tx2">
                    <a:lumMod val="50000"/>
                  </a:schemeClr>
                </a:solidFill>
              </a:rPr>
              <a:t>1</a:t>
            </a:r>
            <a:r>
              <a:rPr lang="en-US" sz="2400" dirty="0" smtClean="0">
                <a:solidFill>
                  <a:schemeClr val="tx2">
                    <a:lumMod val="50000"/>
                  </a:schemeClr>
                </a:solidFill>
              </a:rPr>
              <a:t> </a:t>
            </a:r>
            <a:r>
              <a:rPr lang="en-US" sz="2400" dirty="0">
                <a:solidFill>
                  <a:schemeClr val="tx2">
                    <a:lumMod val="50000"/>
                  </a:schemeClr>
                </a:solidFill>
              </a:rPr>
              <a:t>cache read </a:t>
            </a:r>
            <a:r>
              <a:rPr lang="en-US" sz="2400" dirty="0" smtClean="0">
                <a:solidFill>
                  <a:schemeClr val="tx2">
                    <a:lumMod val="50000"/>
                  </a:schemeClr>
                </a:solidFill>
              </a:rPr>
              <a:t>miss rate + explain.</a:t>
            </a:r>
            <a:endParaRPr lang="en-US" sz="2400" dirty="0">
              <a:solidFill>
                <a:schemeClr val="tx2">
                  <a:lumMod val="50000"/>
                </a:schemeClr>
              </a:solidFill>
            </a:endParaRPr>
          </a:p>
        </p:txBody>
      </p:sp>
      <p:sp>
        <p:nvSpPr>
          <p:cNvPr id="3" name="Title 1"/>
          <p:cNvSpPr>
            <a:spLocks noGrp="1"/>
          </p:cNvSpPr>
          <p:nvPr>
            <p:ph type="title"/>
          </p:nvPr>
        </p:nvSpPr>
        <p:spPr>
          <a:xfrm>
            <a:off x="457200" y="152400"/>
            <a:ext cx="8229600" cy="639762"/>
          </a:xfrm>
        </p:spPr>
        <p:txBody>
          <a:bodyPr>
            <a:normAutofit/>
          </a:bodyPr>
          <a:lstStyle/>
          <a:p>
            <a:r>
              <a:rPr lang="en-US" dirty="0" smtClean="0"/>
              <a:t>Exercise 3: caches</a:t>
            </a:r>
            <a:endParaRPr lang="en-US" dirty="0"/>
          </a:p>
        </p:txBody>
      </p:sp>
    </p:spTree>
    <p:extLst>
      <p:ext uri="{BB962C8B-B14F-4D97-AF65-F5344CB8AC3E}">
        <p14:creationId xmlns:p14="http://schemas.microsoft.com/office/powerpoint/2010/main" val="4024510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880" y="2353660"/>
            <a:ext cx="8103456" cy="2677656"/>
          </a:xfrm>
          <a:prstGeom prst="rect">
            <a:avLst/>
          </a:prstGeom>
          <a:solidFill>
            <a:schemeClr val="bg1">
              <a:lumMod val="85000"/>
            </a:schemeClr>
          </a:solidFill>
          <a:ln w="12700">
            <a:solidFill>
              <a:schemeClr val="tx1"/>
            </a:solidFill>
          </a:ln>
        </p:spPr>
        <p:txBody>
          <a:bodyPr wrap="square" rtlCol="0">
            <a:spAutoFit/>
          </a:bodyPr>
          <a:lstStyle/>
          <a:p>
            <a:pPr algn="ctr"/>
            <a:r>
              <a:rPr lang="en-US" sz="2400" dirty="0" smtClean="0">
                <a:solidFill>
                  <a:schemeClr val="tx2">
                    <a:lumMod val="50000"/>
                  </a:schemeClr>
                </a:solidFill>
              </a:rPr>
              <a:t>Given: a L</a:t>
            </a:r>
            <a:r>
              <a:rPr lang="en-US" sz="2400" baseline="-25000" dirty="0" smtClean="0">
                <a:solidFill>
                  <a:schemeClr val="tx2">
                    <a:lumMod val="50000"/>
                  </a:schemeClr>
                </a:solidFill>
              </a:rPr>
              <a:t>1</a:t>
            </a:r>
            <a:r>
              <a:rPr lang="en-US" sz="2400" dirty="0" smtClean="0">
                <a:solidFill>
                  <a:schemeClr val="tx2">
                    <a:lumMod val="50000"/>
                  </a:schemeClr>
                </a:solidFill>
              </a:rPr>
              <a:t> cache of 32 Kbyte, 8-way set associative, cache line size of 64 Byte.  Consider a matrix-vector multiplication A * x (algorithm A) of a </a:t>
            </a:r>
            <a:r>
              <a:rPr lang="en-US" sz="2400" b="1" dirty="0" smtClean="0">
                <a:solidFill>
                  <a:srgbClr val="FF0000"/>
                </a:solidFill>
              </a:rPr>
              <a:t>64 x 64</a:t>
            </a:r>
            <a:r>
              <a:rPr lang="en-US" sz="2400" dirty="0" smtClean="0">
                <a:solidFill>
                  <a:schemeClr val="tx2">
                    <a:lumMod val="50000"/>
                  </a:schemeClr>
                </a:solidFill>
              </a:rPr>
              <a:t> matrix using double precision elements.  The matrix is stored in column-major format.  The matrix is not preloaded in cache memory.</a:t>
            </a:r>
          </a:p>
          <a:p>
            <a:pPr algn="ctr"/>
            <a:endParaRPr lang="en-US" sz="2400" dirty="0">
              <a:solidFill>
                <a:schemeClr val="tx2">
                  <a:lumMod val="50000"/>
                </a:schemeClr>
              </a:solidFill>
            </a:endParaRPr>
          </a:p>
          <a:p>
            <a:pPr algn="ctr"/>
            <a:r>
              <a:rPr lang="en-US" sz="2400" dirty="0" smtClean="0">
                <a:solidFill>
                  <a:schemeClr val="tx2">
                    <a:lumMod val="50000"/>
                  </a:schemeClr>
                </a:solidFill>
              </a:rPr>
              <a:t>What is the L</a:t>
            </a:r>
            <a:r>
              <a:rPr lang="en-US" sz="2400" baseline="-25000" dirty="0" smtClean="0">
                <a:solidFill>
                  <a:schemeClr val="tx2">
                    <a:lumMod val="50000"/>
                  </a:schemeClr>
                </a:solidFill>
              </a:rPr>
              <a:t>1</a:t>
            </a:r>
            <a:r>
              <a:rPr lang="en-US" sz="2400" dirty="0" smtClean="0">
                <a:solidFill>
                  <a:schemeClr val="tx2">
                    <a:lumMod val="50000"/>
                  </a:schemeClr>
                </a:solidFill>
              </a:rPr>
              <a:t> </a:t>
            </a:r>
            <a:r>
              <a:rPr lang="en-US" sz="2400" dirty="0">
                <a:solidFill>
                  <a:schemeClr val="tx2">
                    <a:lumMod val="50000"/>
                  </a:schemeClr>
                </a:solidFill>
              </a:rPr>
              <a:t>cache read </a:t>
            </a:r>
            <a:r>
              <a:rPr lang="en-US" sz="2400" dirty="0" smtClean="0">
                <a:solidFill>
                  <a:schemeClr val="tx2">
                    <a:lumMod val="50000"/>
                  </a:schemeClr>
                </a:solidFill>
              </a:rPr>
              <a:t>miss rate + explain.</a:t>
            </a:r>
            <a:endParaRPr lang="en-US" sz="2400" dirty="0">
              <a:solidFill>
                <a:schemeClr val="tx2">
                  <a:lumMod val="50000"/>
                </a:schemeClr>
              </a:solidFill>
            </a:endParaRPr>
          </a:p>
        </p:txBody>
      </p:sp>
      <p:sp>
        <p:nvSpPr>
          <p:cNvPr id="3" name="Title 1"/>
          <p:cNvSpPr>
            <a:spLocks noGrp="1"/>
          </p:cNvSpPr>
          <p:nvPr>
            <p:ph type="title"/>
          </p:nvPr>
        </p:nvSpPr>
        <p:spPr>
          <a:xfrm>
            <a:off x="457200" y="152400"/>
            <a:ext cx="8229600" cy="639762"/>
          </a:xfrm>
        </p:spPr>
        <p:txBody>
          <a:bodyPr>
            <a:normAutofit/>
          </a:bodyPr>
          <a:lstStyle/>
          <a:p>
            <a:r>
              <a:rPr lang="en-US" dirty="0" smtClean="0"/>
              <a:t>Exercise 4: caches</a:t>
            </a:r>
            <a:endParaRPr lang="en-US" dirty="0"/>
          </a:p>
        </p:txBody>
      </p:sp>
    </p:spTree>
    <p:extLst>
      <p:ext uri="{BB962C8B-B14F-4D97-AF65-F5344CB8AC3E}">
        <p14:creationId xmlns:p14="http://schemas.microsoft.com/office/powerpoint/2010/main" val="3507065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395" y="2660900"/>
            <a:ext cx="7772400" cy="1470025"/>
          </a:xfrm>
        </p:spPr>
        <p:txBody>
          <a:bodyPr>
            <a:normAutofit/>
          </a:bodyPr>
          <a:lstStyle/>
          <a:p>
            <a:r>
              <a:rPr lang="en-US" b="1" dirty="0" smtClean="0">
                <a:solidFill>
                  <a:srgbClr val="FF0000"/>
                </a:solidFill>
              </a:rPr>
              <a:t>Chapter 2</a:t>
            </a:r>
            <a:r>
              <a:rPr lang="en-US" dirty="0"/>
              <a:t>: </a:t>
            </a:r>
            <a:r>
              <a:rPr lang="en-US" dirty="0" smtClean="0"/>
              <a:t>Exercises</a:t>
            </a:r>
            <a:endParaRPr lang="en-US" dirty="0"/>
          </a:p>
        </p:txBody>
      </p:sp>
    </p:spTree>
    <p:extLst>
      <p:ext uri="{BB962C8B-B14F-4D97-AF65-F5344CB8AC3E}">
        <p14:creationId xmlns:p14="http://schemas.microsoft.com/office/powerpoint/2010/main" val="313250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Allreduce algorithm</a:t>
            </a:r>
            <a:endParaRPr lang="en-US" dirty="0"/>
          </a:p>
        </p:txBody>
      </p:sp>
      <p:sp>
        <p:nvSpPr>
          <p:cNvPr id="4" name="TextBox 3"/>
          <p:cNvSpPr txBox="1"/>
          <p:nvPr/>
        </p:nvSpPr>
        <p:spPr>
          <a:xfrm>
            <a:off x="78615" y="948780"/>
            <a:ext cx="8968936" cy="646331"/>
          </a:xfrm>
          <a:prstGeom prst="rect">
            <a:avLst/>
          </a:prstGeom>
          <a:solidFill>
            <a:schemeClr val="bg1">
              <a:lumMod val="85000"/>
            </a:schemeClr>
          </a:solidFill>
          <a:ln>
            <a:solidFill>
              <a:schemeClr val="tx1"/>
            </a:solidFill>
          </a:ln>
        </p:spPr>
        <p:txBody>
          <a:bodyPr wrap="square" rtlCol="0">
            <a:spAutoFit/>
          </a:bodyPr>
          <a:lstStyle/>
          <a:p>
            <a:r>
              <a:rPr lang="en-US" b="1" dirty="0" err="1" smtClean="0">
                <a:solidFill>
                  <a:srgbClr val="FF0000"/>
                </a:solidFill>
                <a:latin typeface="Courier New" pitchFamily="49" charset="0"/>
                <a:cs typeface="Courier New" pitchFamily="49" charset="0"/>
              </a:rPr>
              <a:t>MPI_Allreduce</a:t>
            </a:r>
            <a:r>
              <a:rPr lang="en-US" dirty="0" smtClean="0">
                <a:latin typeface="Courier New" pitchFamily="49" charset="0"/>
                <a:cs typeface="Courier New" pitchFamily="49" charset="0"/>
              </a:rPr>
              <a:t>(</a:t>
            </a:r>
            <a:r>
              <a:rPr lang="en-US" dirty="0" smtClean="0">
                <a:solidFill>
                  <a:srgbClr val="002060"/>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sendbuf</a:t>
            </a:r>
            <a:r>
              <a:rPr lang="en-US" dirty="0" smtClean="0">
                <a:latin typeface="Courier New" pitchFamily="49" charset="0"/>
                <a:cs typeface="Courier New" pitchFamily="49" charset="0"/>
              </a:rPr>
              <a:t>, </a:t>
            </a:r>
            <a:r>
              <a:rPr lang="en-US" dirty="0">
                <a:solidFill>
                  <a:srgbClr val="002060"/>
                </a:solidFill>
                <a:latin typeface="Courier New" pitchFamily="49" charset="0"/>
                <a:cs typeface="Courier New" pitchFamily="49" charset="0"/>
              </a:rPr>
              <a:t>void</a:t>
            </a:r>
            <a:r>
              <a:rPr lang="en-US" dirty="0">
                <a:latin typeface="Courier New" pitchFamily="49" charset="0"/>
                <a:cs typeface="Courier New" pitchFamily="49" charset="0"/>
              </a:rPr>
              <a:t> *</a:t>
            </a:r>
            <a:r>
              <a:rPr lang="en-US" dirty="0" err="1">
                <a:latin typeface="Courier New" pitchFamily="49" charset="0"/>
                <a:cs typeface="Courier New" pitchFamily="49" charset="0"/>
              </a:rPr>
              <a:t>recvbuf</a:t>
            </a:r>
            <a:r>
              <a:rPr lang="en-US" dirty="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c</a:t>
            </a:r>
            <a:r>
              <a:rPr lang="en-US" dirty="0" smtClean="0">
                <a:latin typeface="Courier New" pitchFamily="49" charset="0"/>
                <a:cs typeface="Courier New" pitchFamily="49" charset="0"/>
              </a:rPr>
              <a:t>ount</a:t>
            </a:r>
            <a:r>
              <a:rPr lang="en-US" dirty="0" smtClean="0">
                <a:solidFill>
                  <a:srgbClr val="002060"/>
                </a:solidFill>
                <a:latin typeface="Courier New" pitchFamily="49" charset="0"/>
                <a:cs typeface="Courier New" pitchFamily="49" charset="0"/>
              </a:rPr>
              <a:t>,</a:t>
            </a:r>
          </a:p>
          <a:p>
            <a:r>
              <a:rPr lang="en-US" dirty="0">
                <a:solidFill>
                  <a:srgbClr val="002060"/>
                </a:solidFill>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MPI_Datatype</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dataType</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MPI_Op</a:t>
            </a:r>
            <a:r>
              <a:rPr lang="en-US" dirty="0" smtClean="0">
                <a:latin typeface="Courier New" pitchFamily="49" charset="0"/>
                <a:cs typeface="Courier New" pitchFamily="49" charset="0"/>
              </a:rPr>
              <a:t> op, </a:t>
            </a:r>
            <a:r>
              <a:rPr lang="en-US" dirty="0" err="1" smtClean="0">
                <a:solidFill>
                  <a:srgbClr val="002060"/>
                </a:solidFill>
                <a:latin typeface="Courier New" pitchFamily="49" charset="0"/>
                <a:cs typeface="Courier New" pitchFamily="49" charset="0"/>
              </a:rPr>
              <a:t>MPI_Comm</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comm</a:t>
            </a:r>
            <a:r>
              <a:rPr lang="en-US" dirty="0" smtClean="0">
                <a:latin typeface="Courier New" pitchFamily="49" charset="0"/>
                <a:cs typeface="Courier New" pitchFamily="49" charset="0"/>
              </a:rPr>
              <a:t>)</a:t>
            </a:r>
          </a:p>
        </p:txBody>
      </p:sp>
      <p:cxnSp>
        <p:nvCxnSpPr>
          <p:cNvPr id="49" name="Straight Arrow Connector 48"/>
          <p:cNvCxnSpPr/>
          <p:nvPr/>
        </p:nvCxnSpPr>
        <p:spPr>
          <a:xfrm>
            <a:off x="843441" y="2615136"/>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805" y="5202989"/>
            <a:ext cx="1362424" cy="369332"/>
          </a:xfrm>
          <a:prstGeom prst="rect">
            <a:avLst/>
          </a:prstGeom>
          <a:noFill/>
        </p:spPr>
        <p:txBody>
          <a:bodyPr wrap="none" rtlCol="0">
            <a:spAutoFit/>
          </a:bodyPr>
          <a:lstStyle/>
          <a:p>
            <a:r>
              <a:rPr lang="en-US" dirty="0" smtClean="0"/>
              <a:t>process rank</a:t>
            </a:r>
            <a:endParaRPr lang="en-US" dirty="0"/>
          </a:p>
        </p:txBody>
      </p:sp>
      <p:sp>
        <p:nvSpPr>
          <p:cNvPr id="51" name="TextBox 50"/>
          <p:cNvSpPr txBox="1"/>
          <p:nvPr/>
        </p:nvSpPr>
        <p:spPr>
          <a:xfrm>
            <a:off x="1930742" y="1892800"/>
            <a:ext cx="1258678" cy="369332"/>
          </a:xfrm>
          <a:prstGeom prst="rect">
            <a:avLst/>
          </a:prstGeom>
          <a:noFill/>
        </p:spPr>
        <p:txBody>
          <a:bodyPr wrap="none" rtlCol="0">
            <a:spAutoFit/>
          </a:bodyPr>
          <a:lstStyle/>
          <a:p>
            <a:r>
              <a:rPr lang="en-US" dirty="0" smtClean="0"/>
              <a:t>send buffer</a:t>
            </a:r>
            <a:endParaRPr lang="en-US" dirty="0"/>
          </a:p>
        </p:txBody>
      </p:sp>
      <p:cxnSp>
        <p:nvCxnSpPr>
          <p:cNvPr id="53" name="Straight Arrow Connector 52"/>
          <p:cNvCxnSpPr/>
          <p:nvPr/>
        </p:nvCxnSpPr>
        <p:spPr>
          <a:xfrm flipV="1">
            <a:off x="1544913" y="5202988"/>
            <a:ext cx="1965302" cy="2"/>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691625" y="5188271"/>
            <a:ext cx="1643655" cy="369332"/>
          </a:xfrm>
          <a:prstGeom prst="rect">
            <a:avLst/>
          </a:prstGeom>
          <a:noFill/>
        </p:spPr>
        <p:txBody>
          <a:bodyPr wrap="none" rtlCol="0">
            <a:spAutoFit/>
          </a:bodyPr>
          <a:lstStyle/>
          <a:p>
            <a:r>
              <a:rPr lang="en-US" dirty="0" smtClean="0"/>
              <a:t>count elements</a:t>
            </a:r>
            <a:endParaRPr lang="en-US" dirty="0"/>
          </a:p>
        </p:txBody>
      </p:sp>
      <p:sp>
        <p:nvSpPr>
          <p:cNvPr id="57" name="Right Arrow 56"/>
          <p:cNvSpPr/>
          <p:nvPr/>
        </p:nvSpPr>
        <p:spPr>
          <a:xfrm>
            <a:off x="3880710" y="3575261"/>
            <a:ext cx="1997060" cy="499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MPI_Allreduce</a:t>
            </a:r>
            <a:endParaRPr lang="en-US" dirty="0"/>
          </a:p>
        </p:txBody>
      </p:sp>
      <p:cxnSp>
        <p:nvCxnSpPr>
          <p:cNvPr id="58" name="Straight Arrow Connector 57"/>
          <p:cNvCxnSpPr/>
          <p:nvPr/>
        </p:nvCxnSpPr>
        <p:spPr>
          <a:xfrm>
            <a:off x="6167230" y="2521999"/>
            <a:ext cx="0" cy="268099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572906" y="5202989"/>
            <a:ext cx="1362424" cy="369332"/>
          </a:xfrm>
          <a:prstGeom prst="rect">
            <a:avLst/>
          </a:prstGeom>
          <a:noFill/>
        </p:spPr>
        <p:txBody>
          <a:bodyPr wrap="none" rtlCol="0">
            <a:spAutoFit/>
          </a:bodyPr>
          <a:lstStyle/>
          <a:p>
            <a:r>
              <a:rPr lang="en-US" dirty="0" smtClean="0"/>
              <a:t>process rank</a:t>
            </a:r>
            <a:endParaRPr lang="en-US" dirty="0"/>
          </a:p>
        </p:txBody>
      </p:sp>
      <p:sp>
        <p:nvSpPr>
          <p:cNvPr id="62" name="TextBox 61"/>
          <p:cNvSpPr txBox="1"/>
          <p:nvPr/>
        </p:nvSpPr>
        <p:spPr>
          <a:xfrm>
            <a:off x="462665" y="3129119"/>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63" name="TextBox 62"/>
          <p:cNvSpPr txBox="1"/>
          <p:nvPr/>
        </p:nvSpPr>
        <p:spPr>
          <a:xfrm>
            <a:off x="462665" y="2629854"/>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64" name="TextBox 63"/>
          <p:cNvSpPr txBox="1"/>
          <p:nvPr/>
        </p:nvSpPr>
        <p:spPr>
          <a:xfrm>
            <a:off x="462665" y="3613666"/>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65" name="TextBox 64"/>
          <p:cNvSpPr txBox="1"/>
          <p:nvPr/>
        </p:nvSpPr>
        <p:spPr>
          <a:xfrm>
            <a:off x="462665" y="4626914"/>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66" name="TextBox 65"/>
          <p:cNvSpPr txBox="1"/>
          <p:nvPr/>
        </p:nvSpPr>
        <p:spPr>
          <a:xfrm>
            <a:off x="462665" y="4127649"/>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82" name="Right Brace 81"/>
          <p:cNvSpPr/>
          <p:nvPr/>
        </p:nvSpPr>
        <p:spPr>
          <a:xfrm rot="16200000">
            <a:off x="2397631" y="1409414"/>
            <a:ext cx="259868" cy="1965301"/>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Rectangle 83"/>
          <p:cNvSpPr/>
          <p:nvPr/>
        </p:nvSpPr>
        <p:spPr>
          <a:xfrm>
            <a:off x="1544912" y="3615103"/>
            <a:ext cx="1979907"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2</a:t>
            </a:r>
            <a:endParaRPr lang="en-US" baseline="-25000" dirty="0"/>
          </a:p>
        </p:txBody>
      </p:sp>
      <p:sp>
        <p:nvSpPr>
          <p:cNvPr id="85" name="Rectangle 84"/>
          <p:cNvSpPr/>
          <p:nvPr/>
        </p:nvSpPr>
        <p:spPr>
          <a:xfrm>
            <a:off x="1548468" y="3115838"/>
            <a:ext cx="1961747"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1</a:t>
            </a:r>
            <a:endParaRPr lang="en-US" baseline="-25000" dirty="0"/>
          </a:p>
        </p:txBody>
      </p:sp>
      <p:sp>
        <p:nvSpPr>
          <p:cNvPr id="86" name="Rectangle 85"/>
          <p:cNvSpPr/>
          <p:nvPr/>
        </p:nvSpPr>
        <p:spPr>
          <a:xfrm>
            <a:off x="1544914" y="4114368"/>
            <a:ext cx="1979903"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3</a:t>
            </a:r>
            <a:endParaRPr lang="en-US" baseline="-25000" dirty="0"/>
          </a:p>
        </p:txBody>
      </p:sp>
      <p:sp>
        <p:nvSpPr>
          <p:cNvPr id="87" name="Rectangle 86"/>
          <p:cNvSpPr/>
          <p:nvPr/>
        </p:nvSpPr>
        <p:spPr>
          <a:xfrm>
            <a:off x="1548468" y="4613633"/>
            <a:ext cx="1961747"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4</a:t>
            </a:r>
            <a:endParaRPr lang="en-US" baseline="-25000" dirty="0"/>
          </a:p>
        </p:txBody>
      </p:sp>
      <p:sp>
        <p:nvSpPr>
          <p:cNvPr id="88" name="Rectangle 87"/>
          <p:cNvSpPr/>
          <p:nvPr/>
        </p:nvSpPr>
        <p:spPr>
          <a:xfrm>
            <a:off x="1548466" y="2616573"/>
            <a:ext cx="1979907"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0</a:t>
            </a:r>
            <a:endParaRPr lang="en-US" baseline="-25000" dirty="0"/>
          </a:p>
        </p:txBody>
      </p:sp>
      <p:sp>
        <p:nvSpPr>
          <p:cNvPr id="94" name="Rectangle 93"/>
          <p:cNvSpPr/>
          <p:nvPr/>
        </p:nvSpPr>
        <p:spPr>
          <a:xfrm>
            <a:off x="6338630" y="2615136"/>
            <a:ext cx="1958655"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d</a:t>
            </a:r>
            <a:r>
              <a:rPr lang="en-US" baseline="-25000" dirty="0" smtClean="0"/>
              <a:t>0 </a:t>
            </a:r>
            <a:r>
              <a:rPr lang="en-US" dirty="0" smtClean="0"/>
              <a:t>◊ d</a:t>
            </a:r>
            <a:r>
              <a:rPr lang="en-US" baseline="-25000" dirty="0"/>
              <a:t>1</a:t>
            </a:r>
            <a:r>
              <a:rPr lang="en-US" dirty="0" smtClean="0"/>
              <a:t> </a:t>
            </a:r>
            <a:r>
              <a:rPr lang="en-US" dirty="0"/>
              <a:t>◊</a:t>
            </a:r>
            <a:r>
              <a:rPr lang="en-US" dirty="0" smtClean="0"/>
              <a:t> d</a:t>
            </a:r>
            <a:r>
              <a:rPr lang="en-US" baseline="-25000" dirty="0"/>
              <a:t>2</a:t>
            </a:r>
            <a:r>
              <a:rPr lang="en-US" dirty="0" smtClean="0"/>
              <a:t> </a:t>
            </a:r>
            <a:r>
              <a:rPr lang="en-US" dirty="0"/>
              <a:t>◊</a:t>
            </a:r>
            <a:r>
              <a:rPr lang="en-US" dirty="0" smtClean="0"/>
              <a:t> d</a:t>
            </a:r>
            <a:r>
              <a:rPr lang="en-US" baseline="-25000" dirty="0"/>
              <a:t>3</a:t>
            </a:r>
            <a:r>
              <a:rPr lang="en-US" dirty="0" smtClean="0"/>
              <a:t> </a:t>
            </a:r>
            <a:r>
              <a:rPr lang="en-US" dirty="0"/>
              <a:t>◊</a:t>
            </a:r>
            <a:r>
              <a:rPr lang="en-US" dirty="0" smtClean="0"/>
              <a:t> d</a:t>
            </a:r>
            <a:r>
              <a:rPr lang="en-US" baseline="-25000" dirty="0" smtClean="0"/>
              <a:t>4</a:t>
            </a:r>
            <a:endParaRPr lang="en-US" baseline="-25000" dirty="0"/>
          </a:p>
        </p:txBody>
      </p:sp>
      <p:sp>
        <p:nvSpPr>
          <p:cNvPr id="97" name="TextBox 96"/>
          <p:cNvSpPr txBox="1"/>
          <p:nvPr/>
        </p:nvSpPr>
        <p:spPr>
          <a:xfrm>
            <a:off x="6530655" y="1892800"/>
            <a:ext cx="1485856" cy="369332"/>
          </a:xfrm>
          <a:prstGeom prst="rect">
            <a:avLst/>
          </a:prstGeom>
          <a:noFill/>
        </p:spPr>
        <p:txBody>
          <a:bodyPr wrap="none" rtlCol="0">
            <a:spAutoFit/>
          </a:bodyPr>
          <a:lstStyle/>
          <a:p>
            <a:r>
              <a:rPr lang="en-US" dirty="0" smtClean="0"/>
              <a:t>receive buffer</a:t>
            </a:r>
            <a:endParaRPr lang="en-US" dirty="0"/>
          </a:p>
        </p:txBody>
      </p:sp>
      <p:sp>
        <p:nvSpPr>
          <p:cNvPr id="98" name="Right Brace 97"/>
          <p:cNvSpPr/>
          <p:nvPr/>
        </p:nvSpPr>
        <p:spPr>
          <a:xfrm rot="16200000">
            <a:off x="7201179" y="1409414"/>
            <a:ext cx="259868" cy="1965301"/>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ectangle 27"/>
          <p:cNvSpPr/>
          <p:nvPr/>
        </p:nvSpPr>
        <p:spPr>
          <a:xfrm>
            <a:off x="6348461" y="3628384"/>
            <a:ext cx="1979907" cy="3840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d</a:t>
            </a:r>
            <a:r>
              <a:rPr lang="en-US" baseline="-25000" dirty="0" smtClean="0"/>
              <a:t>0 </a:t>
            </a:r>
            <a:r>
              <a:rPr lang="en-US" dirty="0" smtClean="0"/>
              <a:t>◊ </a:t>
            </a:r>
            <a:r>
              <a:rPr lang="en-US" dirty="0"/>
              <a:t>d</a:t>
            </a:r>
            <a:r>
              <a:rPr lang="en-US" baseline="-25000" dirty="0"/>
              <a:t>1</a:t>
            </a:r>
            <a:r>
              <a:rPr lang="en-US" dirty="0"/>
              <a:t> ◊ d</a:t>
            </a:r>
            <a:r>
              <a:rPr lang="en-US" baseline="-25000" dirty="0"/>
              <a:t>2</a:t>
            </a:r>
            <a:r>
              <a:rPr lang="en-US" dirty="0"/>
              <a:t> ◊ d</a:t>
            </a:r>
            <a:r>
              <a:rPr lang="en-US" baseline="-25000" dirty="0"/>
              <a:t>3</a:t>
            </a:r>
            <a:r>
              <a:rPr lang="en-US" dirty="0"/>
              <a:t> ◊ </a:t>
            </a:r>
            <a:r>
              <a:rPr lang="en-US" dirty="0" smtClean="0"/>
              <a:t>d</a:t>
            </a:r>
            <a:r>
              <a:rPr lang="en-US" baseline="-25000" dirty="0" smtClean="0"/>
              <a:t>4</a:t>
            </a:r>
            <a:endParaRPr lang="en-US" baseline="-25000" dirty="0"/>
          </a:p>
        </p:txBody>
      </p:sp>
      <p:sp>
        <p:nvSpPr>
          <p:cNvPr id="29" name="Rectangle 28"/>
          <p:cNvSpPr/>
          <p:nvPr/>
        </p:nvSpPr>
        <p:spPr>
          <a:xfrm>
            <a:off x="6352017" y="3129119"/>
            <a:ext cx="1961747" cy="3840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d</a:t>
            </a:r>
            <a:r>
              <a:rPr lang="en-US" baseline="-25000" dirty="0" smtClean="0"/>
              <a:t>0  </a:t>
            </a:r>
            <a:r>
              <a:rPr lang="en-US" dirty="0" smtClean="0"/>
              <a:t>◊ </a:t>
            </a:r>
            <a:r>
              <a:rPr lang="en-US" dirty="0"/>
              <a:t>d</a:t>
            </a:r>
            <a:r>
              <a:rPr lang="en-US" baseline="-25000" dirty="0"/>
              <a:t>1</a:t>
            </a:r>
            <a:r>
              <a:rPr lang="en-US" dirty="0"/>
              <a:t> ◊ d</a:t>
            </a:r>
            <a:r>
              <a:rPr lang="en-US" baseline="-25000" dirty="0"/>
              <a:t>2</a:t>
            </a:r>
            <a:r>
              <a:rPr lang="en-US" dirty="0"/>
              <a:t> ◊ d</a:t>
            </a:r>
            <a:r>
              <a:rPr lang="en-US" baseline="-25000" dirty="0"/>
              <a:t>3</a:t>
            </a:r>
            <a:r>
              <a:rPr lang="en-US" dirty="0"/>
              <a:t> ◊ </a:t>
            </a:r>
            <a:r>
              <a:rPr lang="en-US" dirty="0" smtClean="0"/>
              <a:t>d</a:t>
            </a:r>
            <a:r>
              <a:rPr lang="en-US" baseline="-25000" dirty="0" smtClean="0"/>
              <a:t>4</a:t>
            </a:r>
            <a:endParaRPr lang="en-US" baseline="-25000" dirty="0"/>
          </a:p>
        </p:txBody>
      </p:sp>
      <p:sp>
        <p:nvSpPr>
          <p:cNvPr id="30" name="Rectangle 29"/>
          <p:cNvSpPr/>
          <p:nvPr/>
        </p:nvSpPr>
        <p:spPr>
          <a:xfrm>
            <a:off x="6348463" y="4127649"/>
            <a:ext cx="1979903" cy="3840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d</a:t>
            </a:r>
            <a:r>
              <a:rPr lang="en-US" baseline="-25000" dirty="0" smtClean="0"/>
              <a:t>0 </a:t>
            </a:r>
            <a:r>
              <a:rPr lang="en-US" dirty="0" smtClean="0"/>
              <a:t>◊ </a:t>
            </a:r>
            <a:r>
              <a:rPr lang="en-US" dirty="0"/>
              <a:t>d</a:t>
            </a:r>
            <a:r>
              <a:rPr lang="en-US" baseline="-25000" dirty="0"/>
              <a:t>1</a:t>
            </a:r>
            <a:r>
              <a:rPr lang="en-US" dirty="0"/>
              <a:t> ◊ d</a:t>
            </a:r>
            <a:r>
              <a:rPr lang="en-US" baseline="-25000" dirty="0"/>
              <a:t>2</a:t>
            </a:r>
            <a:r>
              <a:rPr lang="en-US" dirty="0"/>
              <a:t> ◊ d</a:t>
            </a:r>
            <a:r>
              <a:rPr lang="en-US" baseline="-25000" dirty="0"/>
              <a:t>3</a:t>
            </a:r>
            <a:r>
              <a:rPr lang="en-US" dirty="0"/>
              <a:t> ◊ </a:t>
            </a:r>
            <a:r>
              <a:rPr lang="en-US" dirty="0" smtClean="0"/>
              <a:t>d</a:t>
            </a:r>
            <a:r>
              <a:rPr lang="en-US" baseline="-25000" dirty="0" smtClean="0"/>
              <a:t>4</a:t>
            </a:r>
            <a:endParaRPr lang="en-US" baseline="-25000" dirty="0"/>
          </a:p>
        </p:txBody>
      </p:sp>
      <p:sp>
        <p:nvSpPr>
          <p:cNvPr id="31" name="Rectangle 30"/>
          <p:cNvSpPr/>
          <p:nvPr/>
        </p:nvSpPr>
        <p:spPr>
          <a:xfrm>
            <a:off x="6352017" y="4626914"/>
            <a:ext cx="1961747" cy="3840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d</a:t>
            </a:r>
            <a:r>
              <a:rPr lang="en-US" baseline="-25000" dirty="0" smtClean="0"/>
              <a:t>0 </a:t>
            </a:r>
            <a:r>
              <a:rPr lang="en-US" dirty="0" smtClean="0"/>
              <a:t>◊ </a:t>
            </a:r>
            <a:r>
              <a:rPr lang="en-US" dirty="0"/>
              <a:t>d</a:t>
            </a:r>
            <a:r>
              <a:rPr lang="en-US" baseline="-25000" dirty="0"/>
              <a:t>1</a:t>
            </a:r>
            <a:r>
              <a:rPr lang="en-US" dirty="0"/>
              <a:t> ◊ d</a:t>
            </a:r>
            <a:r>
              <a:rPr lang="en-US" baseline="-25000" dirty="0"/>
              <a:t>2</a:t>
            </a:r>
            <a:r>
              <a:rPr lang="en-US" dirty="0"/>
              <a:t> ◊ d</a:t>
            </a:r>
            <a:r>
              <a:rPr lang="en-US" baseline="-25000" dirty="0"/>
              <a:t>3</a:t>
            </a:r>
            <a:r>
              <a:rPr lang="en-US" dirty="0"/>
              <a:t> ◊ </a:t>
            </a:r>
            <a:r>
              <a:rPr lang="en-US" dirty="0" smtClean="0"/>
              <a:t>d</a:t>
            </a:r>
            <a:r>
              <a:rPr lang="en-US" baseline="-25000" dirty="0" smtClean="0"/>
              <a:t>4</a:t>
            </a:r>
            <a:endParaRPr lang="en-US" baseline="-25000" dirty="0"/>
          </a:p>
        </p:txBody>
      </p:sp>
      <p:sp>
        <p:nvSpPr>
          <p:cNvPr id="3" name="TextBox 2"/>
          <p:cNvSpPr txBox="1"/>
          <p:nvPr/>
        </p:nvSpPr>
        <p:spPr>
          <a:xfrm>
            <a:off x="773919" y="5963730"/>
            <a:ext cx="7710380" cy="646331"/>
          </a:xfrm>
          <a:prstGeom prst="rect">
            <a:avLst/>
          </a:prstGeom>
          <a:solidFill>
            <a:schemeClr val="bg1">
              <a:lumMod val="85000"/>
            </a:schemeClr>
          </a:solidFill>
          <a:ln w="12700">
            <a:solidFill>
              <a:schemeClr val="tx1"/>
            </a:solidFill>
          </a:ln>
        </p:spPr>
        <p:txBody>
          <a:bodyPr wrap="none" rtlCol="0">
            <a:spAutoFit/>
          </a:bodyPr>
          <a:lstStyle/>
          <a:p>
            <a:pPr algn="ctr"/>
            <a:r>
              <a:rPr lang="en-US" b="1" dirty="0" smtClean="0"/>
              <a:t>Q: Develop an algorithm for the allreduce routine.  Derive the time complexity </a:t>
            </a:r>
          </a:p>
          <a:p>
            <a:pPr algn="ctr"/>
            <a:r>
              <a:rPr lang="en-US" b="1" dirty="0" smtClean="0"/>
              <a:t>for that algorithm.  Assume a fully non-blocking (duplex) network.</a:t>
            </a:r>
            <a:endParaRPr lang="en-US" b="1" dirty="0"/>
          </a:p>
        </p:txBody>
      </p:sp>
    </p:spTree>
    <p:extLst>
      <p:ext uri="{BB962C8B-B14F-4D97-AF65-F5344CB8AC3E}">
        <p14:creationId xmlns:p14="http://schemas.microsoft.com/office/powerpoint/2010/main" val="644000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butterfly communication scheme</a:t>
            </a:r>
            <a:endParaRPr lang="en-US" dirty="0"/>
          </a:p>
        </p:txBody>
      </p:sp>
      <p:cxnSp>
        <p:nvCxnSpPr>
          <p:cNvPr id="4" name="Straight Arrow Connector 3"/>
          <p:cNvCxnSpPr/>
          <p:nvPr/>
        </p:nvCxnSpPr>
        <p:spPr>
          <a:xfrm>
            <a:off x="808310" y="1316091"/>
            <a:ext cx="4266" cy="41093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27534" y="1844792"/>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6" name="TextBox 5"/>
          <p:cNvSpPr txBox="1"/>
          <p:nvPr/>
        </p:nvSpPr>
        <p:spPr>
          <a:xfrm>
            <a:off x="427534" y="1345527"/>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7" name="TextBox 6"/>
          <p:cNvSpPr txBox="1"/>
          <p:nvPr/>
        </p:nvSpPr>
        <p:spPr>
          <a:xfrm>
            <a:off x="427534" y="2344057"/>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8" name="TextBox 7"/>
          <p:cNvSpPr txBox="1"/>
          <p:nvPr/>
        </p:nvSpPr>
        <p:spPr>
          <a:xfrm>
            <a:off x="427534" y="3342587"/>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9" name="TextBox 8"/>
          <p:cNvSpPr txBox="1"/>
          <p:nvPr/>
        </p:nvSpPr>
        <p:spPr>
          <a:xfrm>
            <a:off x="427534" y="2843322"/>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10" name="TextBox 9"/>
          <p:cNvSpPr txBox="1"/>
          <p:nvPr/>
        </p:nvSpPr>
        <p:spPr>
          <a:xfrm>
            <a:off x="427534" y="3841852"/>
            <a:ext cx="385042" cy="369332"/>
          </a:xfrm>
          <a:prstGeom prst="rect">
            <a:avLst/>
          </a:prstGeom>
          <a:noFill/>
        </p:spPr>
        <p:txBody>
          <a:bodyPr wrap="none" rtlCol="0">
            <a:spAutoFit/>
          </a:bodyPr>
          <a:lstStyle/>
          <a:p>
            <a:r>
              <a:rPr lang="en-US" dirty="0" smtClean="0"/>
              <a:t>p</a:t>
            </a:r>
            <a:r>
              <a:rPr lang="en-US" baseline="-25000" dirty="0" smtClean="0"/>
              <a:t>5</a:t>
            </a:r>
            <a:endParaRPr lang="en-US" baseline="-25000" dirty="0"/>
          </a:p>
        </p:txBody>
      </p:sp>
      <p:sp>
        <p:nvSpPr>
          <p:cNvPr id="11" name="TextBox 10"/>
          <p:cNvSpPr txBox="1"/>
          <p:nvPr/>
        </p:nvSpPr>
        <p:spPr>
          <a:xfrm>
            <a:off x="427534" y="4341117"/>
            <a:ext cx="385042" cy="369332"/>
          </a:xfrm>
          <a:prstGeom prst="rect">
            <a:avLst/>
          </a:prstGeom>
          <a:noFill/>
        </p:spPr>
        <p:txBody>
          <a:bodyPr wrap="none" rtlCol="0">
            <a:spAutoFit/>
          </a:bodyPr>
          <a:lstStyle/>
          <a:p>
            <a:r>
              <a:rPr lang="en-US" dirty="0" smtClean="0"/>
              <a:t>p</a:t>
            </a:r>
            <a:r>
              <a:rPr lang="en-US" baseline="-25000" dirty="0" smtClean="0"/>
              <a:t>6</a:t>
            </a:r>
            <a:endParaRPr lang="en-US" baseline="-25000" dirty="0"/>
          </a:p>
        </p:txBody>
      </p:sp>
      <p:sp>
        <p:nvSpPr>
          <p:cNvPr id="12" name="TextBox 11"/>
          <p:cNvSpPr txBox="1"/>
          <p:nvPr/>
        </p:nvSpPr>
        <p:spPr>
          <a:xfrm>
            <a:off x="427534" y="4840382"/>
            <a:ext cx="385042" cy="369332"/>
          </a:xfrm>
          <a:prstGeom prst="rect">
            <a:avLst/>
          </a:prstGeom>
          <a:noFill/>
        </p:spPr>
        <p:txBody>
          <a:bodyPr wrap="none" rtlCol="0">
            <a:spAutoFit/>
          </a:bodyPr>
          <a:lstStyle/>
          <a:p>
            <a:r>
              <a:rPr lang="en-US" dirty="0" smtClean="0"/>
              <a:t>p</a:t>
            </a:r>
            <a:r>
              <a:rPr lang="en-US" baseline="-25000" dirty="0"/>
              <a:t>7</a:t>
            </a:r>
          </a:p>
        </p:txBody>
      </p:sp>
      <p:sp>
        <p:nvSpPr>
          <p:cNvPr id="13" name="TextBox 12"/>
          <p:cNvSpPr txBox="1"/>
          <p:nvPr/>
        </p:nvSpPr>
        <p:spPr>
          <a:xfrm>
            <a:off x="232235" y="5440144"/>
            <a:ext cx="1362424" cy="369332"/>
          </a:xfrm>
          <a:prstGeom prst="rect">
            <a:avLst/>
          </a:prstGeom>
          <a:noFill/>
        </p:spPr>
        <p:txBody>
          <a:bodyPr wrap="none" rtlCol="0">
            <a:spAutoFit/>
          </a:bodyPr>
          <a:lstStyle/>
          <a:p>
            <a:r>
              <a:rPr lang="en-US" dirty="0" smtClean="0"/>
              <a:t>process rank</a:t>
            </a:r>
            <a:endParaRPr lang="en-US" dirty="0"/>
          </a:p>
        </p:txBody>
      </p:sp>
      <p:sp>
        <p:nvSpPr>
          <p:cNvPr id="161" name="TextBox 160"/>
          <p:cNvSpPr txBox="1"/>
          <p:nvPr/>
        </p:nvSpPr>
        <p:spPr>
          <a:xfrm>
            <a:off x="1222919" y="846262"/>
            <a:ext cx="865045" cy="369332"/>
          </a:xfrm>
          <a:prstGeom prst="rect">
            <a:avLst/>
          </a:prstGeom>
          <a:noFill/>
        </p:spPr>
        <p:txBody>
          <a:bodyPr wrap="none" rtlCol="0">
            <a:spAutoFit/>
          </a:bodyPr>
          <a:lstStyle/>
          <a:p>
            <a:r>
              <a:rPr lang="en-US" dirty="0" smtClean="0"/>
              <a:t>n bytes</a:t>
            </a:r>
            <a:endParaRPr lang="en-US" dirty="0"/>
          </a:p>
        </p:txBody>
      </p:sp>
      <p:sp>
        <p:nvSpPr>
          <p:cNvPr id="163" name="Rectangle 162"/>
          <p:cNvSpPr/>
          <p:nvPr/>
        </p:nvSpPr>
        <p:spPr>
          <a:xfrm>
            <a:off x="969642" y="131609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a:t>
            </a:r>
            <a:endParaRPr lang="en-US" baseline="-25000" dirty="0"/>
          </a:p>
        </p:txBody>
      </p:sp>
      <p:sp>
        <p:nvSpPr>
          <p:cNvPr id="164" name="Rectangle 163"/>
          <p:cNvSpPr/>
          <p:nvPr/>
        </p:nvSpPr>
        <p:spPr>
          <a:xfrm>
            <a:off x="3123590" y="131609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a:t>
            </a:r>
            <a:endParaRPr lang="en-US" baseline="-25000" dirty="0"/>
          </a:p>
        </p:txBody>
      </p:sp>
      <p:sp>
        <p:nvSpPr>
          <p:cNvPr id="165" name="Rectangle 164"/>
          <p:cNvSpPr/>
          <p:nvPr/>
        </p:nvSpPr>
        <p:spPr>
          <a:xfrm>
            <a:off x="5235865" y="131609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 + c + d</a:t>
            </a:r>
            <a:endParaRPr lang="en-US" baseline="-25000" dirty="0"/>
          </a:p>
        </p:txBody>
      </p:sp>
      <p:sp>
        <p:nvSpPr>
          <p:cNvPr id="166" name="Rectangle 165"/>
          <p:cNvSpPr/>
          <p:nvPr/>
        </p:nvSpPr>
        <p:spPr>
          <a:xfrm>
            <a:off x="7348140" y="131609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 + … + h</a:t>
            </a:r>
            <a:endParaRPr lang="en-US" baseline="-25000" dirty="0"/>
          </a:p>
        </p:txBody>
      </p:sp>
      <p:sp>
        <p:nvSpPr>
          <p:cNvPr id="167" name="Rectangle 166"/>
          <p:cNvSpPr/>
          <p:nvPr/>
        </p:nvSpPr>
        <p:spPr>
          <a:xfrm>
            <a:off x="969642" y="181535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b</a:t>
            </a:r>
            <a:endParaRPr lang="en-US" baseline="-25000" dirty="0"/>
          </a:p>
        </p:txBody>
      </p:sp>
      <p:sp>
        <p:nvSpPr>
          <p:cNvPr id="168" name="Rectangle 167"/>
          <p:cNvSpPr/>
          <p:nvPr/>
        </p:nvSpPr>
        <p:spPr>
          <a:xfrm>
            <a:off x="3123590" y="181535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a:t>
            </a:r>
            <a:endParaRPr lang="en-US" baseline="-25000" dirty="0"/>
          </a:p>
        </p:txBody>
      </p:sp>
      <p:sp>
        <p:nvSpPr>
          <p:cNvPr id="169" name="Rectangle 168"/>
          <p:cNvSpPr/>
          <p:nvPr/>
        </p:nvSpPr>
        <p:spPr>
          <a:xfrm>
            <a:off x="5235865" y="181535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 + c + d</a:t>
            </a:r>
            <a:endParaRPr lang="en-US" baseline="-25000" dirty="0"/>
          </a:p>
        </p:txBody>
      </p:sp>
      <p:sp>
        <p:nvSpPr>
          <p:cNvPr id="170" name="Rectangle 169"/>
          <p:cNvSpPr/>
          <p:nvPr/>
        </p:nvSpPr>
        <p:spPr>
          <a:xfrm>
            <a:off x="7348140" y="181535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 + … + h</a:t>
            </a:r>
            <a:endParaRPr lang="en-US" baseline="-25000" dirty="0"/>
          </a:p>
        </p:txBody>
      </p:sp>
      <p:sp>
        <p:nvSpPr>
          <p:cNvPr id="171" name="Rectangle 170"/>
          <p:cNvSpPr/>
          <p:nvPr/>
        </p:nvSpPr>
        <p:spPr>
          <a:xfrm>
            <a:off x="969642" y="231462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c</a:t>
            </a:r>
          </a:p>
        </p:txBody>
      </p:sp>
      <p:sp>
        <p:nvSpPr>
          <p:cNvPr id="172" name="Rectangle 171"/>
          <p:cNvSpPr/>
          <p:nvPr/>
        </p:nvSpPr>
        <p:spPr>
          <a:xfrm>
            <a:off x="3123590" y="231462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 + d</a:t>
            </a:r>
            <a:endParaRPr lang="en-US" baseline="-25000" dirty="0"/>
          </a:p>
        </p:txBody>
      </p:sp>
      <p:sp>
        <p:nvSpPr>
          <p:cNvPr id="173" name="Rectangle 172"/>
          <p:cNvSpPr/>
          <p:nvPr/>
        </p:nvSpPr>
        <p:spPr>
          <a:xfrm>
            <a:off x="5235865" y="231462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 + c + d</a:t>
            </a:r>
            <a:endParaRPr lang="en-US" baseline="-25000" dirty="0"/>
          </a:p>
        </p:txBody>
      </p:sp>
      <p:sp>
        <p:nvSpPr>
          <p:cNvPr id="174" name="Rectangle 173"/>
          <p:cNvSpPr/>
          <p:nvPr/>
        </p:nvSpPr>
        <p:spPr>
          <a:xfrm>
            <a:off x="7348140" y="231462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 + … + h</a:t>
            </a:r>
            <a:endParaRPr lang="en-US" baseline="-25000" dirty="0"/>
          </a:p>
        </p:txBody>
      </p:sp>
      <p:sp>
        <p:nvSpPr>
          <p:cNvPr id="175" name="Rectangle 174"/>
          <p:cNvSpPr/>
          <p:nvPr/>
        </p:nvSpPr>
        <p:spPr>
          <a:xfrm>
            <a:off x="969642" y="281388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d</a:t>
            </a:r>
            <a:endParaRPr lang="en-US" dirty="0"/>
          </a:p>
        </p:txBody>
      </p:sp>
      <p:sp>
        <p:nvSpPr>
          <p:cNvPr id="176" name="Rectangle 175"/>
          <p:cNvSpPr/>
          <p:nvPr/>
        </p:nvSpPr>
        <p:spPr>
          <a:xfrm>
            <a:off x="3123590" y="281388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 + d</a:t>
            </a:r>
            <a:endParaRPr lang="en-US" baseline="-25000" dirty="0"/>
          </a:p>
        </p:txBody>
      </p:sp>
      <p:sp>
        <p:nvSpPr>
          <p:cNvPr id="177" name="Rectangle 176"/>
          <p:cNvSpPr/>
          <p:nvPr/>
        </p:nvSpPr>
        <p:spPr>
          <a:xfrm>
            <a:off x="5235865" y="281388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 + c + d</a:t>
            </a:r>
            <a:endParaRPr lang="en-US" baseline="-25000" dirty="0"/>
          </a:p>
        </p:txBody>
      </p:sp>
      <p:sp>
        <p:nvSpPr>
          <p:cNvPr id="178" name="Rectangle 177"/>
          <p:cNvSpPr/>
          <p:nvPr/>
        </p:nvSpPr>
        <p:spPr>
          <a:xfrm>
            <a:off x="7348140" y="281388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 + … + h</a:t>
            </a:r>
            <a:endParaRPr lang="en-US" baseline="-25000" dirty="0"/>
          </a:p>
        </p:txBody>
      </p:sp>
      <p:sp>
        <p:nvSpPr>
          <p:cNvPr id="179" name="Rectangle 178"/>
          <p:cNvSpPr/>
          <p:nvPr/>
        </p:nvSpPr>
        <p:spPr>
          <a:xfrm>
            <a:off x="969642" y="331315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e</a:t>
            </a:r>
            <a:endParaRPr lang="en-US" baseline="-25000" dirty="0"/>
          </a:p>
        </p:txBody>
      </p:sp>
      <p:sp>
        <p:nvSpPr>
          <p:cNvPr id="180" name="Rectangle 179"/>
          <p:cNvSpPr/>
          <p:nvPr/>
        </p:nvSpPr>
        <p:spPr>
          <a:xfrm>
            <a:off x="3123590" y="331315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e + f</a:t>
            </a:r>
            <a:endParaRPr lang="en-US" baseline="-25000" dirty="0"/>
          </a:p>
        </p:txBody>
      </p:sp>
      <p:sp>
        <p:nvSpPr>
          <p:cNvPr id="181" name="Rectangle 180"/>
          <p:cNvSpPr/>
          <p:nvPr/>
        </p:nvSpPr>
        <p:spPr>
          <a:xfrm>
            <a:off x="5235865" y="331315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e + f + g + h</a:t>
            </a:r>
            <a:endParaRPr lang="en-US" baseline="-25000" dirty="0"/>
          </a:p>
        </p:txBody>
      </p:sp>
      <p:sp>
        <p:nvSpPr>
          <p:cNvPr id="182" name="Rectangle 181"/>
          <p:cNvSpPr/>
          <p:nvPr/>
        </p:nvSpPr>
        <p:spPr>
          <a:xfrm>
            <a:off x="7348140" y="331315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 + … + h</a:t>
            </a:r>
            <a:endParaRPr lang="en-US" baseline="-25000" dirty="0"/>
          </a:p>
        </p:txBody>
      </p:sp>
      <p:sp>
        <p:nvSpPr>
          <p:cNvPr id="183" name="Rectangle 182"/>
          <p:cNvSpPr/>
          <p:nvPr/>
        </p:nvSpPr>
        <p:spPr>
          <a:xfrm>
            <a:off x="969642" y="381050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f</a:t>
            </a:r>
            <a:endParaRPr lang="en-US" baseline="-25000" dirty="0"/>
          </a:p>
        </p:txBody>
      </p:sp>
      <p:sp>
        <p:nvSpPr>
          <p:cNvPr id="184" name="Rectangle 183"/>
          <p:cNvSpPr/>
          <p:nvPr/>
        </p:nvSpPr>
        <p:spPr>
          <a:xfrm>
            <a:off x="3123590" y="381050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e + f</a:t>
            </a:r>
            <a:endParaRPr lang="en-US" baseline="-25000" dirty="0"/>
          </a:p>
        </p:txBody>
      </p:sp>
      <p:sp>
        <p:nvSpPr>
          <p:cNvPr id="185" name="Rectangle 184"/>
          <p:cNvSpPr/>
          <p:nvPr/>
        </p:nvSpPr>
        <p:spPr>
          <a:xfrm>
            <a:off x="5235865" y="381050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e + f + g + h</a:t>
            </a:r>
            <a:endParaRPr lang="en-US" baseline="-25000" dirty="0"/>
          </a:p>
        </p:txBody>
      </p:sp>
      <p:sp>
        <p:nvSpPr>
          <p:cNvPr id="186" name="Rectangle 185"/>
          <p:cNvSpPr/>
          <p:nvPr/>
        </p:nvSpPr>
        <p:spPr>
          <a:xfrm>
            <a:off x="7348140" y="381050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 + … + h</a:t>
            </a:r>
            <a:endParaRPr lang="en-US" baseline="-25000" dirty="0"/>
          </a:p>
        </p:txBody>
      </p:sp>
      <p:sp>
        <p:nvSpPr>
          <p:cNvPr id="187" name="Rectangle 186"/>
          <p:cNvSpPr/>
          <p:nvPr/>
        </p:nvSpPr>
        <p:spPr>
          <a:xfrm>
            <a:off x="969642" y="4309765"/>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g</a:t>
            </a:r>
            <a:endParaRPr lang="en-US" baseline="-25000" dirty="0"/>
          </a:p>
        </p:txBody>
      </p:sp>
      <p:sp>
        <p:nvSpPr>
          <p:cNvPr id="188" name="Rectangle 187"/>
          <p:cNvSpPr/>
          <p:nvPr/>
        </p:nvSpPr>
        <p:spPr>
          <a:xfrm>
            <a:off x="3123590" y="4309765"/>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g + h</a:t>
            </a:r>
            <a:endParaRPr lang="en-US" baseline="-25000" dirty="0"/>
          </a:p>
        </p:txBody>
      </p:sp>
      <p:sp>
        <p:nvSpPr>
          <p:cNvPr id="189" name="Rectangle 188"/>
          <p:cNvSpPr/>
          <p:nvPr/>
        </p:nvSpPr>
        <p:spPr>
          <a:xfrm>
            <a:off x="5235865" y="4309765"/>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e + f + g + h</a:t>
            </a:r>
            <a:endParaRPr lang="en-US" baseline="-25000" dirty="0"/>
          </a:p>
        </p:txBody>
      </p:sp>
      <p:sp>
        <p:nvSpPr>
          <p:cNvPr id="190" name="Rectangle 189"/>
          <p:cNvSpPr/>
          <p:nvPr/>
        </p:nvSpPr>
        <p:spPr>
          <a:xfrm>
            <a:off x="7348140" y="4309765"/>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 + … + h</a:t>
            </a:r>
            <a:endParaRPr lang="en-US" baseline="-25000" dirty="0"/>
          </a:p>
        </p:txBody>
      </p:sp>
      <p:sp>
        <p:nvSpPr>
          <p:cNvPr id="191" name="Rectangle 190"/>
          <p:cNvSpPr/>
          <p:nvPr/>
        </p:nvSpPr>
        <p:spPr>
          <a:xfrm>
            <a:off x="969642" y="480903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h</a:t>
            </a:r>
            <a:endParaRPr lang="en-US" baseline="-25000" dirty="0"/>
          </a:p>
        </p:txBody>
      </p:sp>
      <p:sp>
        <p:nvSpPr>
          <p:cNvPr id="192" name="Rectangle 191"/>
          <p:cNvSpPr/>
          <p:nvPr/>
        </p:nvSpPr>
        <p:spPr>
          <a:xfrm>
            <a:off x="3123590" y="480903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g + h</a:t>
            </a:r>
            <a:endParaRPr lang="en-US" baseline="-25000" dirty="0"/>
          </a:p>
        </p:txBody>
      </p:sp>
      <p:sp>
        <p:nvSpPr>
          <p:cNvPr id="193" name="Rectangle 192"/>
          <p:cNvSpPr/>
          <p:nvPr/>
        </p:nvSpPr>
        <p:spPr>
          <a:xfrm>
            <a:off x="5235865" y="480903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e + f + g + h</a:t>
            </a:r>
            <a:endParaRPr lang="en-US" baseline="-25000" dirty="0"/>
          </a:p>
        </p:txBody>
      </p:sp>
      <p:sp>
        <p:nvSpPr>
          <p:cNvPr id="194" name="Rectangle 193"/>
          <p:cNvSpPr/>
          <p:nvPr/>
        </p:nvSpPr>
        <p:spPr>
          <a:xfrm>
            <a:off x="7348140" y="480903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 + … + h</a:t>
            </a:r>
            <a:endParaRPr lang="en-US" baseline="-25000" dirty="0"/>
          </a:p>
        </p:txBody>
      </p:sp>
      <p:cxnSp>
        <p:nvCxnSpPr>
          <p:cNvPr id="195" name="Straight Arrow Connector 194"/>
          <p:cNvCxnSpPr>
            <a:stCxn id="163" idx="3"/>
            <a:endCxn id="168" idx="1"/>
          </p:cNvCxnSpPr>
          <p:nvPr/>
        </p:nvCxnSpPr>
        <p:spPr>
          <a:xfrm>
            <a:off x="2341242" y="1508116"/>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71" idx="3"/>
            <a:endCxn id="176" idx="1"/>
          </p:cNvCxnSpPr>
          <p:nvPr/>
        </p:nvCxnSpPr>
        <p:spPr>
          <a:xfrm>
            <a:off x="2341242" y="2506646"/>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179" idx="3"/>
            <a:endCxn id="184" idx="1"/>
          </p:cNvCxnSpPr>
          <p:nvPr/>
        </p:nvCxnSpPr>
        <p:spPr>
          <a:xfrm>
            <a:off x="2341242" y="3505176"/>
            <a:ext cx="782348" cy="49734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187" idx="3"/>
            <a:endCxn id="192" idx="1"/>
          </p:cNvCxnSpPr>
          <p:nvPr/>
        </p:nvCxnSpPr>
        <p:spPr>
          <a:xfrm>
            <a:off x="2341242" y="4501790"/>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167" idx="3"/>
            <a:endCxn id="164" idx="1"/>
          </p:cNvCxnSpPr>
          <p:nvPr/>
        </p:nvCxnSpPr>
        <p:spPr>
          <a:xfrm flipV="1">
            <a:off x="2341242" y="1508116"/>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175" idx="3"/>
            <a:endCxn id="172" idx="1"/>
          </p:cNvCxnSpPr>
          <p:nvPr/>
        </p:nvCxnSpPr>
        <p:spPr>
          <a:xfrm flipV="1">
            <a:off x="2341242" y="2506646"/>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183" idx="3"/>
            <a:endCxn id="180" idx="1"/>
          </p:cNvCxnSpPr>
          <p:nvPr/>
        </p:nvCxnSpPr>
        <p:spPr>
          <a:xfrm flipV="1">
            <a:off x="2341242" y="3505176"/>
            <a:ext cx="782348" cy="49734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191" idx="3"/>
            <a:endCxn id="188" idx="1"/>
          </p:cNvCxnSpPr>
          <p:nvPr/>
        </p:nvCxnSpPr>
        <p:spPr>
          <a:xfrm flipV="1">
            <a:off x="2341242" y="4501790"/>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64" idx="3"/>
            <a:endCxn id="173" idx="1"/>
          </p:cNvCxnSpPr>
          <p:nvPr/>
        </p:nvCxnSpPr>
        <p:spPr>
          <a:xfrm>
            <a:off x="4495190" y="1508116"/>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stCxn id="168" idx="3"/>
            <a:endCxn id="177" idx="1"/>
          </p:cNvCxnSpPr>
          <p:nvPr/>
        </p:nvCxnSpPr>
        <p:spPr>
          <a:xfrm>
            <a:off x="4495190" y="2007381"/>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172" idx="3"/>
            <a:endCxn id="165" idx="1"/>
          </p:cNvCxnSpPr>
          <p:nvPr/>
        </p:nvCxnSpPr>
        <p:spPr>
          <a:xfrm flipV="1">
            <a:off x="4495190" y="1508116"/>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76" idx="3"/>
            <a:endCxn id="169" idx="1"/>
          </p:cNvCxnSpPr>
          <p:nvPr/>
        </p:nvCxnSpPr>
        <p:spPr>
          <a:xfrm flipV="1">
            <a:off x="4495190" y="2007381"/>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180" idx="3"/>
            <a:endCxn id="189" idx="1"/>
          </p:cNvCxnSpPr>
          <p:nvPr/>
        </p:nvCxnSpPr>
        <p:spPr>
          <a:xfrm>
            <a:off x="4495190" y="3505176"/>
            <a:ext cx="740675" cy="99661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184" idx="3"/>
            <a:endCxn id="193" idx="1"/>
          </p:cNvCxnSpPr>
          <p:nvPr/>
        </p:nvCxnSpPr>
        <p:spPr>
          <a:xfrm>
            <a:off x="4495190" y="4002525"/>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188" idx="3"/>
            <a:endCxn id="181" idx="1"/>
          </p:cNvCxnSpPr>
          <p:nvPr/>
        </p:nvCxnSpPr>
        <p:spPr>
          <a:xfrm flipV="1">
            <a:off x="4495190" y="3505176"/>
            <a:ext cx="740675" cy="99661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a:stCxn id="192" idx="3"/>
            <a:endCxn id="185" idx="1"/>
          </p:cNvCxnSpPr>
          <p:nvPr/>
        </p:nvCxnSpPr>
        <p:spPr>
          <a:xfrm flipV="1">
            <a:off x="4495190" y="4002525"/>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165" idx="3"/>
            <a:endCxn id="182" idx="1"/>
          </p:cNvCxnSpPr>
          <p:nvPr/>
        </p:nvCxnSpPr>
        <p:spPr>
          <a:xfrm>
            <a:off x="6607465" y="1508116"/>
            <a:ext cx="740675" cy="199706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169" idx="3"/>
            <a:endCxn id="186" idx="1"/>
          </p:cNvCxnSpPr>
          <p:nvPr/>
        </p:nvCxnSpPr>
        <p:spPr>
          <a:xfrm>
            <a:off x="6607465" y="2007381"/>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173" idx="3"/>
            <a:endCxn id="190" idx="1"/>
          </p:cNvCxnSpPr>
          <p:nvPr/>
        </p:nvCxnSpPr>
        <p:spPr>
          <a:xfrm>
            <a:off x="6607465" y="2506646"/>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177" idx="3"/>
            <a:endCxn id="194" idx="1"/>
          </p:cNvCxnSpPr>
          <p:nvPr/>
        </p:nvCxnSpPr>
        <p:spPr>
          <a:xfrm>
            <a:off x="6607465" y="3005911"/>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181" idx="3"/>
            <a:endCxn id="166" idx="1"/>
          </p:cNvCxnSpPr>
          <p:nvPr/>
        </p:nvCxnSpPr>
        <p:spPr>
          <a:xfrm flipV="1">
            <a:off x="6607465" y="1508116"/>
            <a:ext cx="740675" cy="199706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185" idx="3"/>
            <a:endCxn id="170" idx="1"/>
          </p:cNvCxnSpPr>
          <p:nvPr/>
        </p:nvCxnSpPr>
        <p:spPr>
          <a:xfrm flipV="1">
            <a:off x="6607465" y="2007381"/>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189" idx="3"/>
            <a:endCxn id="174" idx="1"/>
          </p:cNvCxnSpPr>
          <p:nvPr/>
        </p:nvCxnSpPr>
        <p:spPr>
          <a:xfrm flipV="1">
            <a:off x="6607465" y="2506646"/>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193" idx="3"/>
            <a:endCxn id="178" idx="1"/>
          </p:cNvCxnSpPr>
          <p:nvPr/>
        </p:nvCxnSpPr>
        <p:spPr>
          <a:xfrm flipV="1">
            <a:off x="6607465" y="3005911"/>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p:cNvSpPr txBox="1"/>
          <p:nvPr/>
        </p:nvSpPr>
        <p:spPr>
          <a:xfrm>
            <a:off x="2299893" y="5118820"/>
            <a:ext cx="865045" cy="369332"/>
          </a:xfrm>
          <a:prstGeom prst="rect">
            <a:avLst/>
          </a:prstGeom>
          <a:noFill/>
        </p:spPr>
        <p:txBody>
          <a:bodyPr wrap="none" rtlCol="0">
            <a:spAutoFit/>
          </a:bodyPr>
          <a:lstStyle/>
          <a:p>
            <a:r>
              <a:rPr lang="en-US" dirty="0" smtClean="0"/>
              <a:t>n bytes</a:t>
            </a:r>
            <a:endParaRPr lang="en-US" dirty="0"/>
          </a:p>
        </p:txBody>
      </p:sp>
      <p:sp>
        <p:nvSpPr>
          <p:cNvPr id="289" name="TextBox 288"/>
          <p:cNvSpPr txBox="1"/>
          <p:nvPr/>
        </p:nvSpPr>
        <p:spPr>
          <a:xfrm>
            <a:off x="4436650" y="5095133"/>
            <a:ext cx="865045" cy="369332"/>
          </a:xfrm>
          <a:prstGeom prst="rect">
            <a:avLst/>
          </a:prstGeom>
          <a:noFill/>
        </p:spPr>
        <p:txBody>
          <a:bodyPr wrap="none" rtlCol="0">
            <a:spAutoFit/>
          </a:bodyPr>
          <a:lstStyle/>
          <a:p>
            <a:r>
              <a:rPr lang="en-US" dirty="0" smtClean="0"/>
              <a:t>n bytes</a:t>
            </a:r>
            <a:endParaRPr lang="en-US" dirty="0"/>
          </a:p>
        </p:txBody>
      </p:sp>
      <p:sp>
        <p:nvSpPr>
          <p:cNvPr id="290" name="TextBox 289"/>
          <p:cNvSpPr txBox="1"/>
          <p:nvPr/>
        </p:nvSpPr>
        <p:spPr>
          <a:xfrm>
            <a:off x="6545278" y="5130565"/>
            <a:ext cx="865045" cy="369332"/>
          </a:xfrm>
          <a:prstGeom prst="rect">
            <a:avLst/>
          </a:prstGeom>
          <a:noFill/>
        </p:spPr>
        <p:txBody>
          <a:bodyPr wrap="none" rtlCol="0">
            <a:spAutoFit/>
          </a:bodyPr>
          <a:lstStyle/>
          <a:p>
            <a:r>
              <a:rPr lang="en-US" dirty="0" smtClean="0"/>
              <a:t>n bytes</a:t>
            </a:r>
            <a:endParaRPr lang="en-US" dirty="0"/>
          </a:p>
        </p:txBody>
      </p:sp>
      <p:cxnSp>
        <p:nvCxnSpPr>
          <p:cNvPr id="291" name="Straight Arrow Connector 290"/>
          <p:cNvCxnSpPr/>
          <p:nvPr/>
        </p:nvCxnSpPr>
        <p:spPr>
          <a:xfrm>
            <a:off x="969642" y="1215594"/>
            <a:ext cx="1371600" cy="1"/>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93" name="TextBox 292"/>
          <p:cNvSpPr txBox="1"/>
          <p:nvPr/>
        </p:nvSpPr>
        <p:spPr>
          <a:xfrm>
            <a:off x="2152485" y="6002135"/>
            <a:ext cx="5392245" cy="461665"/>
          </a:xfrm>
          <a:prstGeom prst="rect">
            <a:avLst/>
          </a:prstGeom>
          <a:noFill/>
        </p:spPr>
        <p:txBody>
          <a:bodyPr wrap="none" rtlCol="0">
            <a:spAutoFit/>
          </a:bodyPr>
          <a:lstStyle/>
          <a:p>
            <a:r>
              <a:rPr lang="en-US" sz="2400" dirty="0" smtClean="0"/>
              <a:t>T</a:t>
            </a:r>
            <a:r>
              <a:rPr lang="en-US" sz="2400" baseline="-25000" dirty="0" smtClean="0"/>
              <a:t>sol1</a:t>
            </a:r>
            <a:r>
              <a:rPr lang="en-US" sz="2400" dirty="0" smtClean="0"/>
              <a:t> = </a:t>
            </a:r>
            <a:r>
              <a:rPr lang="en-US" sz="2400" dirty="0" smtClean="0">
                <a:sym typeface="Symbol"/>
              </a:rPr>
              <a:t>(</a:t>
            </a:r>
            <a:r>
              <a:rPr lang="en-US" sz="2400" dirty="0" smtClean="0">
                <a:latin typeface="Symbol" pitchFamily="18" charset="2"/>
              </a:rPr>
              <a:t>a</a:t>
            </a:r>
            <a:r>
              <a:rPr lang="en-US" sz="2400" dirty="0" smtClean="0">
                <a:sym typeface="Symbol"/>
              </a:rPr>
              <a:t>+ </a:t>
            </a:r>
            <a:r>
              <a:rPr lang="en-US" sz="2400" dirty="0" smtClean="0">
                <a:latin typeface="Symbol" pitchFamily="18" charset="2"/>
              </a:rPr>
              <a:t>b</a:t>
            </a:r>
            <a:r>
              <a:rPr lang="en-US" sz="2400" dirty="0" smtClean="0"/>
              <a:t>n + </a:t>
            </a:r>
            <a:r>
              <a:rPr lang="en-US" sz="2400" dirty="0" err="1" smtClean="0">
                <a:latin typeface="Symbol" pitchFamily="18" charset="2"/>
              </a:rPr>
              <a:t>g</a:t>
            </a:r>
            <a:r>
              <a:rPr lang="en-US" sz="2400" dirty="0" err="1" smtClean="0"/>
              <a:t>n</a:t>
            </a:r>
            <a:r>
              <a:rPr lang="en-US" sz="2400" dirty="0"/>
              <a:t>) </a:t>
            </a:r>
            <a:r>
              <a:rPr lang="en-US" sz="2400" dirty="0" smtClean="0"/>
              <a:t>log</a:t>
            </a:r>
            <a:r>
              <a:rPr lang="en-US" sz="2400" baseline="-25000" dirty="0" smtClean="0"/>
              <a:t>2</a:t>
            </a:r>
            <a:r>
              <a:rPr lang="en-US" sz="2400" dirty="0" smtClean="0"/>
              <a:t>P     (assume P = 2</a:t>
            </a:r>
            <a:r>
              <a:rPr lang="en-US" sz="2400" baseline="30000" dirty="0" smtClean="0"/>
              <a:t>i</a:t>
            </a:r>
            <a:r>
              <a:rPr lang="en-US" sz="2400" dirty="0" smtClean="0"/>
              <a:t>)</a:t>
            </a:r>
            <a:endParaRPr lang="en-US" sz="2400" dirty="0"/>
          </a:p>
        </p:txBody>
      </p:sp>
    </p:spTree>
    <p:extLst>
      <p:ext uri="{BB962C8B-B14F-4D97-AF65-F5344CB8AC3E}">
        <p14:creationId xmlns:p14="http://schemas.microsoft.com/office/powerpoint/2010/main" val="233054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2: reduce-scatter + allgather</a:t>
            </a:r>
            <a:endParaRPr lang="en-US" dirty="0"/>
          </a:p>
        </p:txBody>
      </p:sp>
      <p:cxnSp>
        <p:nvCxnSpPr>
          <p:cNvPr id="4" name="Straight Arrow Connector 3"/>
          <p:cNvCxnSpPr/>
          <p:nvPr/>
        </p:nvCxnSpPr>
        <p:spPr>
          <a:xfrm>
            <a:off x="693095" y="1316091"/>
            <a:ext cx="4266" cy="41093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12319" y="1844792"/>
            <a:ext cx="385042"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6" name="TextBox 5"/>
          <p:cNvSpPr txBox="1"/>
          <p:nvPr/>
        </p:nvSpPr>
        <p:spPr>
          <a:xfrm>
            <a:off x="312319" y="1345527"/>
            <a:ext cx="385042" cy="369332"/>
          </a:xfrm>
          <a:prstGeom prst="rect">
            <a:avLst/>
          </a:prstGeom>
          <a:noFill/>
        </p:spPr>
        <p:txBody>
          <a:bodyPr wrap="none" rtlCol="0">
            <a:spAutoFit/>
          </a:bodyPr>
          <a:lstStyle/>
          <a:p>
            <a:r>
              <a:rPr lang="en-US" dirty="0" smtClean="0"/>
              <a:t>p</a:t>
            </a:r>
            <a:r>
              <a:rPr lang="en-US" baseline="-25000" dirty="0" smtClean="0"/>
              <a:t>0</a:t>
            </a:r>
            <a:endParaRPr lang="en-US" baseline="-25000" dirty="0"/>
          </a:p>
        </p:txBody>
      </p:sp>
      <p:sp>
        <p:nvSpPr>
          <p:cNvPr id="7" name="TextBox 6"/>
          <p:cNvSpPr txBox="1"/>
          <p:nvPr/>
        </p:nvSpPr>
        <p:spPr>
          <a:xfrm>
            <a:off x="312319" y="2344057"/>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8" name="TextBox 7"/>
          <p:cNvSpPr txBox="1"/>
          <p:nvPr/>
        </p:nvSpPr>
        <p:spPr>
          <a:xfrm>
            <a:off x="312319" y="3342587"/>
            <a:ext cx="385042" cy="369332"/>
          </a:xfrm>
          <a:prstGeom prst="rect">
            <a:avLst/>
          </a:prstGeom>
          <a:noFill/>
        </p:spPr>
        <p:txBody>
          <a:bodyPr wrap="none" rtlCol="0">
            <a:spAutoFit/>
          </a:bodyPr>
          <a:lstStyle/>
          <a:p>
            <a:r>
              <a:rPr lang="en-US" dirty="0" smtClean="0"/>
              <a:t>p</a:t>
            </a:r>
            <a:r>
              <a:rPr lang="en-US" baseline="-25000" dirty="0" smtClean="0"/>
              <a:t>4</a:t>
            </a:r>
            <a:endParaRPr lang="en-US" baseline="-25000" dirty="0"/>
          </a:p>
        </p:txBody>
      </p:sp>
      <p:sp>
        <p:nvSpPr>
          <p:cNvPr id="9" name="TextBox 8"/>
          <p:cNvSpPr txBox="1"/>
          <p:nvPr/>
        </p:nvSpPr>
        <p:spPr>
          <a:xfrm>
            <a:off x="312319" y="2843322"/>
            <a:ext cx="385042" cy="369332"/>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10" name="TextBox 9"/>
          <p:cNvSpPr txBox="1"/>
          <p:nvPr/>
        </p:nvSpPr>
        <p:spPr>
          <a:xfrm>
            <a:off x="312319" y="3841852"/>
            <a:ext cx="385042" cy="369332"/>
          </a:xfrm>
          <a:prstGeom prst="rect">
            <a:avLst/>
          </a:prstGeom>
          <a:noFill/>
        </p:spPr>
        <p:txBody>
          <a:bodyPr wrap="none" rtlCol="0">
            <a:spAutoFit/>
          </a:bodyPr>
          <a:lstStyle/>
          <a:p>
            <a:r>
              <a:rPr lang="en-US" dirty="0" smtClean="0"/>
              <a:t>p</a:t>
            </a:r>
            <a:r>
              <a:rPr lang="en-US" baseline="-25000" dirty="0" smtClean="0"/>
              <a:t>5</a:t>
            </a:r>
            <a:endParaRPr lang="en-US" baseline="-25000" dirty="0"/>
          </a:p>
        </p:txBody>
      </p:sp>
      <p:sp>
        <p:nvSpPr>
          <p:cNvPr id="11" name="TextBox 10"/>
          <p:cNvSpPr txBox="1"/>
          <p:nvPr/>
        </p:nvSpPr>
        <p:spPr>
          <a:xfrm>
            <a:off x="312319" y="4341117"/>
            <a:ext cx="385042" cy="369332"/>
          </a:xfrm>
          <a:prstGeom prst="rect">
            <a:avLst/>
          </a:prstGeom>
          <a:noFill/>
        </p:spPr>
        <p:txBody>
          <a:bodyPr wrap="none" rtlCol="0">
            <a:spAutoFit/>
          </a:bodyPr>
          <a:lstStyle/>
          <a:p>
            <a:r>
              <a:rPr lang="en-US" dirty="0" smtClean="0"/>
              <a:t>p</a:t>
            </a:r>
            <a:r>
              <a:rPr lang="en-US" baseline="-25000" dirty="0" smtClean="0"/>
              <a:t>6</a:t>
            </a:r>
            <a:endParaRPr lang="en-US" baseline="-25000" dirty="0"/>
          </a:p>
        </p:txBody>
      </p:sp>
      <p:sp>
        <p:nvSpPr>
          <p:cNvPr id="12" name="TextBox 11"/>
          <p:cNvSpPr txBox="1"/>
          <p:nvPr/>
        </p:nvSpPr>
        <p:spPr>
          <a:xfrm>
            <a:off x="312319" y="4840382"/>
            <a:ext cx="385042" cy="369332"/>
          </a:xfrm>
          <a:prstGeom prst="rect">
            <a:avLst/>
          </a:prstGeom>
          <a:noFill/>
        </p:spPr>
        <p:txBody>
          <a:bodyPr wrap="none" rtlCol="0">
            <a:spAutoFit/>
          </a:bodyPr>
          <a:lstStyle/>
          <a:p>
            <a:r>
              <a:rPr lang="en-US" dirty="0" smtClean="0"/>
              <a:t>p</a:t>
            </a:r>
            <a:r>
              <a:rPr lang="en-US" baseline="-25000" dirty="0"/>
              <a:t>7</a:t>
            </a:r>
          </a:p>
        </p:txBody>
      </p:sp>
      <p:sp>
        <p:nvSpPr>
          <p:cNvPr id="13" name="TextBox 12"/>
          <p:cNvSpPr txBox="1"/>
          <p:nvPr/>
        </p:nvSpPr>
        <p:spPr>
          <a:xfrm>
            <a:off x="117020" y="5310845"/>
            <a:ext cx="1362424" cy="369332"/>
          </a:xfrm>
          <a:prstGeom prst="rect">
            <a:avLst/>
          </a:prstGeom>
          <a:noFill/>
        </p:spPr>
        <p:txBody>
          <a:bodyPr wrap="none" rtlCol="0">
            <a:spAutoFit/>
          </a:bodyPr>
          <a:lstStyle/>
          <a:p>
            <a:r>
              <a:rPr lang="en-US" dirty="0" smtClean="0"/>
              <a:t>process rank</a:t>
            </a:r>
            <a:endParaRPr lang="en-US" dirty="0"/>
          </a:p>
        </p:txBody>
      </p:sp>
      <p:sp>
        <p:nvSpPr>
          <p:cNvPr id="161" name="TextBox 160"/>
          <p:cNvSpPr txBox="1"/>
          <p:nvPr/>
        </p:nvSpPr>
        <p:spPr>
          <a:xfrm>
            <a:off x="1222919" y="846262"/>
            <a:ext cx="865045" cy="369332"/>
          </a:xfrm>
          <a:prstGeom prst="rect">
            <a:avLst/>
          </a:prstGeom>
          <a:noFill/>
        </p:spPr>
        <p:txBody>
          <a:bodyPr wrap="none" rtlCol="0">
            <a:spAutoFit/>
          </a:bodyPr>
          <a:lstStyle/>
          <a:p>
            <a:r>
              <a:rPr lang="en-US" dirty="0" smtClean="0"/>
              <a:t>n bytes</a:t>
            </a:r>
            <a:endParaRPr lang="en-US" dirty="0"/>
          </a:p>
        </p:txBody>
      </p:sp>
      <p:sp>
        <p:nvSpPr>
          <p:cNvPr id="163" name="Rectangle 162"/>
          <p:cNvSpPr/>
          <p:nvPr/>
        </p:nvSpPr>
        <p:spPr>
          <a:xfrm>
            <a:off x="854427" y="131609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a:t>
            </a:r>
            <a:r>
              <a:rPr lang="en-US" baseline="-25000" dirty="0" smtClean="0"/>
              <a:t>0-7</a:t>
            </a:r>
            <a:endParaRPr lang="en-US" baseline="-25000" dirty="0"/>
          </a:p>
        </p:txBody>
      </p:sp>
      <p:sp>
        <p:nvSpPr>
          <p:cNvPr id="164" name="Rectangle 163"/>
          <p:cNvSpPr/>
          <p:nvPr/>
        </p:nvSpPr>
        <p:spPr>
          <a:xfrm>
            <a:off x="3008375" y="131609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a:t>
            </a:r>
            <a:r>
              <a:rPr lang="en-US" baseline="-25000" dirty="0"/>
              <a:t> </a:t>
            </a:r>
            <a:r>
              <a:rPr lang="en-US" baseline="-25000" dirty="0" smtClean="0"/>
              <a:t>0-3</a:t>
            </a:r>
            <a:endParaRPr lang="en-US" baseline="-25000" dirty="0"/>
          </a:p>
        </p:txBody>
      </p:sp>
      <p:sp>
        <p:nvSpPr>
          <p:cNvPr id="165" name="Rectangle 164"/>
          <p:cNvSpPr/>
          <p:nvPr/>
        </p:nvSpPr>
        <p:spPr>
          <a:xfrm>
            <a:off x="5120650" y="131609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t>
            </a:r>
            <a:r>
              <a:rPr lang="en-US" dirty="0" err="1" smtClean="0"/>
              <a:t>a+b+c+d</a:t>
            </a:r>
            <a:r>
              <a:rPr lang="en-US" dirty="0" smtClean="0"/>
              <a:t>)</a:t>
            </a:r>
            <a:r>
              <a:rPr lang="en-US" baseline="-25000" dirty="0" smtClean="0"/>
              <a:t>0-1</a:t>
            </a:r>
            <a:endParaRPr lang="en-US" baseline="-25000" dirty="0"/>
          </a:p>
        </p:txBody>
      </p:sp>
      <p:sp>
        <p:nvSpPr>
          <p:cNvPr id="166" name="Rectangle 165"/>
          <p:cNvSpPr/>
          <p:nvPr/>
        </p:nvSpPr>
        <p:spPr>
          <a:xfrm>
            <a:off x="7232925" y="131609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smtClean="0"/>
              <a:t>+…+h)</a:t>
            </a:r>
            <a:r>
              <a:rPr lang="en-US" baseline="-25000" dirty="0" smtClean="0"/>
              <a:t>0</a:t>
            </a:r>
            <a:endParaRPr lang="en-US" baseline="-25000" dirty="0"/>
          </a:p>
        </p:txBody>
      </p:sp>
      <p:sp>
        <p:nvSpPr>
          <p:cNvPr id="167" name="Rectangle 166"/>
          <p:cNvSpPr/>
          <p:nvPr/>
        </p:nvSpPr>
        <p:spPr>
          <a:xfrm>
            <a:off x="854427" y="181535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b</a:t>
            </a:r>
            <a:r>
              <a:rPr lang="en-US" baseline="-25000" dirty="0"/>
              <a:t>0-7</a:t>
            </a:r>
          </a:p>
        </p:txBody>
      </p:sp>
      <p:sp>
        <p:nvSpPr>
          <p:cNvPr id="168" name="Rectangle 167"/>
          <p:cNvSpPr/>
          <p:nvPr/>
        </p:nvSpPr>
        <p:spPr>
          <a:xfrm>
            <a:off x="3008375" y="181535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 + b)</a:t>
            </a:r>
            <a:r>
              <a:rPr lang="en-US" baseline="-25000" dirty="0"/>
              <a:t> </a:t>
            </a:r>
            <a:r>
              <a:rPr lang="en-US" baseline="-25000" dirty="0" smtClean="0"/>
              <a:t>4-7</a:t>
            </a:r>
            <a:endParaRPr lang="en-US" baseline="-25000" dirty="0"/>
          </a:p>
        </p:txBody>
      </p:sp>
      <p:sp>
        <p:nvSpPr>
          <p:cNvPr id="169" name="Rectangle 168"/>
          <p:cNvSpPr/>
          <p:nvPr/>
        </p:nvSpPr>
        <p:spPr>
          <a:xfrm>
            <a:off x="5120650" y="181535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smtClean="0"/>
              <a:t>a+b+c+d</a:t>
            </a:r>
            <a:r>
              <a:rPr lang="en-US" dirty="0" smtClean="0"/>
              <a:t>)</a:t>
            </a:r>
            <a:r>
              <a:rPr lang="en-US" baseline="-25000" dirty="0" smtClean="0"/>
              <a:t>4-5</a:t>
            </a:r>
            <a:endParaRPr lang="en-US" baseline="-25000" dirty="0"/>
          </a:p>
        </p:txBody>
      </p:sp>
      <p:sp>
        <p:nvSpPr>
          <p:cNvPr id="170" name="Rectangle 169"/>
          <p:cNvSpPr/>
          <p:nvPr/>
        </p:nvSpPr>
        <p:spPr>
          <a:xfrm>
            <a:off x="7232925" y="181535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4</a:t>
            </a:r>
            <a:endParaRPr lang="en-US" baseline="-25000" dirty="0"/>
          </a:p>
        </p:txBody>
      </p:sp>
      <p:sp>
        <p:nvSpPr>
          <p:cNvPr id="171" name="Rectangle 170"/>
          <p:cNvSpPr/>
          <p:nvPr/>
        </p:nvSpPr>
        <p:spPr>
          <a:xfrm>
            <a:off x="854427" y="231462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a:t>
            </a:r>
            <a:r>
              <a:rPr lang="en-US" baseline="-25000" dirty="0"/>
              <a:t>0-7</a:t>
            </a:r>
            <a:endParaRPr lang="en-US" dirty="0"/>
          </a:p>
        </p:txBody>
      </p:sp>
      <p:sp>
        <p:nvSpPr>
          <p:cNvPr id="172" name="Rectangle 171"/>
          <p:cNvSpPr/>
          <p:nvPr/>
        </p:nvSpPr>
        <p:spPr>
          <a:xfrm>
            <a:off x="3008375" y="231462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 + d)</a:t>
            </a:r>
            <a:r>
              <a:rPr lang="en-US" baseline="-25000" dirty="0"/>
              <a:t> </a:t>
            </a:r>
            <a:r>
              <a:rPr lang="en-US" baseline="-25000" dirty="0" smtClean="0"/>
              <a:t>0-3</a:t>
            </a:r>
            <a:endParaRPr lang="en-US" baseline="-25000" dirty="0"/>
          </a:p>
        </p:txBody>
      </p:sp>
      <p:sp>
        <p:nvSpPr>
          <p:cNvPr id="173" name="Rectangle 172"/>
          <p:cNvSpPr/>
          <p:nvPr/>
        </p:nvSpPr>
        <p:spPr>
          <a:xfrm>
            <a:off x="5120650" y="231462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smtClean="0"/>
              <a:t>a+b+c+d</a:t>
            </a:r>
            <a:r>
              <a:rPr lang="en-US" dirty="0" smtClean="0"/>
              <a:t>)</a:t>
            </a:r>
            <a:r>
              <a:rPr lang="en-US" baseline="-25000" dirty="0" smtClean="0"/>
              <a:t>2-3</a:t>
            </a:r>
            <a:endParaRPr lang="en-US" baseline="-25000" dirty="0"/>
          </a:p>
        </p:txBody>
      </p:sp>
      <p:sp>
        <p:nvSpPr>
          <p:cNvPr id="174" name="Rectangle 173"/>
          <p:cNvSpPr/>
          <p:nvPr/>
        </p:nvSpPr>
        <p:spPr>
          <a:xfrm>
            <a:off x="7232925" y="231462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2</a:t>
            </a:r>
            <a:endParaRPr lang="en-US" baseline="-25000" dirty="0"/>
          </a:p>
        </p:txBody>
      </p:sp>
      <p:sp>
        <p:nvSpPr>
          <p:cNvPr id="175" name="Rectangle 174"/>
          <p:cNvSpPr/>
          <p:nvPr/>
        </p:nvSpPr>
        <p:spPr>
          <a:xfrm>
            <a:off x="854427" y="281388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d</a:t>
            </a:r>
            <a:r>
              <a:rPr lang="en-US" baseline="-25000" dirty="0"/>
              <a:t>0-7</a:t>
            </a:r>
            <a:endParaRPr lang="en-US" dirty="0"/>
          </a:p>
        </p:txBody>
      </p:sp>
      <p:sp>
        <p:nvSpPr>
          <p:cNvPr id="176" name="Rectangle 175"/>
          <p:cNvSpPr/>
          <p:nvPr/>
        </p:nvSpPr>
        <p:spPr>
          <a:xfrm>
            <a:off x="3008375" y="281388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 + d)</a:t>
            </a:r>
            <a:r>
              <a:rPr lang="en-US" baseline="-25000" dirty="0"/>
              <a:t> 4-7</a:t>
            </a:r>
          </a:p>
        </p:txBody>
      </p:sp>
      <p:sp>
        <p:nvSpPr>
          <p:cNvPr id="177" name="Rectangle 176"/>
          <p:cNvSpPr/>
          <p:nvPr/>
        </p:nvSpPr>
        <p:spPr>
          <a:xfrm>
            <a:off x="5120650" y="281388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smtClean="0"/>
              <a:t>a+b+c+d</a:t>
            </a:r>
            <a:r>
              <a:rPr lang="en-US" dirty="0" smtClean="0"/>
              <a:t>)</a:t>
            </a:r>
            <a:r>
              <a:rPr lang="en-US" baseline="-25000" dirty="0" smtClean="0"/>
              <a:t>6-7</a:t>
            </a:r>
            <a:endParaRPr lang="en-US" baseline="-25000" dirty="0"/>
          </a:p>
        </p:txBody>
      </p:sp>
      <p:sp>
        <p:nvSpPr>
          <p:cNvPr id="178" name="Rectangle 177"/>
          <p:cNvSpPr/>
          <p:nvPr/>
        </p:nvSpPr>
        <p:spPr>
          <a:xfrm>
            <a:off x="7232925" y="2813886"/>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6</a:t>
            </a:r>
            <a:endParaRPr lang="en-US" baseline="-25000" dirty="0"/>
          </a:p>
        </p:txBody>
      </p:sp>
      <p:sp>
        <p:nvSpPr>
          <p:cNvPr id="179" name="Rectangle 178"/>
          <p:cNvSpPr/>
          <p:nvPr/>
        </p:nvSpPr>
        <p:spPr>
          <a:xfrm>
            <a:off x="854427" y="331315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e</a:t>
            </a:r>
            <a:r>
              <a:rPr lang="en-US" baseline="-25000" dirty="0"/>
              <a:t>0-7</a:t>
            </a:r>
          </a:p>
        </p:txBody>
      </p:sp>
      <p:sp>
        <p:nvSpPr>
          <p:cNvPr id="180" name="Rectangle 179"/>
          <p:cNvSpPr/>
          <p:nvPr/>
        </p:nvSpPr>
        <p:spPr>
          <a:xfrm>
            <a:off x="3008375" y="331315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(e + f)</a:t>
            </a:r>
            <a:r>
              <a:rPr lang="en-US" baseline="-25000" dirty="0"/>
              <a:t> </a:t>
            </a:r>
            <a:r>
              <a:rPr lang="en-US" baseline="-25000" dirty="0" smtClean="0"/>
              <a:t>0-3</a:t>
            </a:r>
            <a:endParaRPr lang="en-US" baseline="-25000" dirty="0"/>
          </a:p>
        </p:txBody>
      </p:sp>
      <p:sp>
        <p:nvSpPr>
          <p:cNvPr id="181" name="Rectangle 180"/>
          <p:cNvSpPr/>
          <p:nvPr/>
        </p:nvSpPr>
        <p:spPr>
          <a:xfrm>
            <a:off x="5120650" y="331315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t>
            </a:r>
            <a:r>
              <a:rPr lang="en-US" dirty="0" err="1" smtClean="0"/>
              <a:t>e+f+g+h</a:t>
            </a:r>
            <a:r>
              <a:rPr lang="en-US" dirty="0" smtClean="0"/>
              <a:t>)</a:t>
            </a:r>
            <a:r>
              <a:rPr lang="en-US" baseline="-25000" dirty="0" smtClean="0"/>
              <a:t>0-1</a:t>
            </a:r>
            <a:endParaRPr lang="en-US" baseline="-25000" dirty="0"/>
          </a:p>
        </p:txBody>
      </p:sp>
      <p:sp>
        <p:nvSpPr>
          <p:cNvPr id="182" name="Rectangle 181"/>
          <p:cNvSpPr/>
          <p:nvPr/>
        </p:nvSpPr>
        <p:spPr>
          <a:xfrm>
            <a:off x="7232925" y="3313151"/>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1</a:t>
            </a:r>
            <a:endParaRPr lang="en-US" baseline="-25000" dirty="0"/>
          </a:p>
        </p:txBody>
      </p:sp>
      <p:sp>
        <p:nvSpPr>
          <p:cNvPr id="183" name="Rectangle 182"/>
          <p:cNvSpPr/>
          <p:nvPr/>
        </p:nvSpPr>
        <p:spPr>
          <a:xfrm>
            <a:off x="854427" y="381050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f</a:t>
            </a:r>
            <a:r>
              <a:rPr lang="en-US" baseline="-25000" dirty="0"/>
              <a:t>0-7</a:t>
            </a:r>
          </a:p>
        </p:txBody>
      </p:sp>
      <p:sp>
        <p:nvSpPr>
          <p:cNvPr id="184" name="Rectangle 183"/>
          <p:cNvSpPr/>
          <p:nvPr/>
        </p:nvSpPr>
        <p:spPr>
          <a:xfrm>
            <a:off x="3008375" y="381050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(e + f)</a:t>
            </a:r>
            <a:r>
              <a:rPr lang="en-US" baseline="-25000" dirty="0"/>
              <a:t> 4-7</a:t>
            </a:r>
          </a:p>
        </p:txBody>
      </p:sp>
      <p:sp>
        <p:nvSpPr>
          <p:cNvPr id="185" name="Rectangle 184"/>
          <p:cNvSpPr/>
          <p:nvPr/>
        </p:nvSpPr>
        <p:spPr>
          <a:xfrm>
            <a:off x="5120650" y="381050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smtClean="0"/>
              <a:t>e+f+g+h</a:t>
            </a:r>
            <a:r>
              <a:rPr lang="en-US" dirty="0" smtClean="0"/>
              <a:t>)</a:t>
            </a:r>
            <a:r>
              <a:rPr lang="en-US" baseline="-25000" dirty="0" smtClean="0"/>
              <a:t>4-5</a:t>
            </a:r>
            <a:endParaRPr lang="en-US" baseline="-25000" dirty="0"/>
          </a:p>
        </p:txBody>
      </p:sp>
      <p:sp>
        <p:nvSpPr>
          <p:cNvPr id="186" name="Rectangle 185"/>
          <p:cNvSpPr/>
          <p:nvPr/>
        </p:nvSpPr>
        <p:spPr>
          <a:xfrm>
            <a:off x="7232925" y="381050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5</a:t>
            </a:r>
            <a:endParaRPr lang="en-US" baseline="-25000" dirty="0"/>
          </a:p>
        </p:txBody>
      </p:sp>
      <p:sp>
        <p:nvSpPr>
          <p:cNvPr id="187" name="Rectangle 186"/>
          <p:cNvSpPr/>
          <p:nvPr/>
        </p:nvSpPr>
        <p:spPr>
          <a:xfrm>
            <a:off x="854427" y="4309765"/>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g</a:t>
            </a:r>
            <a:r>
              <a:rPr lang="en-US" baseline="-25000" dirty="0"/>
              <a:t>0-7</a:t>
            </a:r>
          </a:p>
        </p:txBody>
      </p:sp>
      <p:sp>
        <p:nvSpPr>
          <p:cNvPr id="188" name="Rectangle 187"/>
          <p:cNvSpPr/>
          <p:nvPr/>
        </p:nvSpPr>
        <p:spPr>
          <a:xfrm>
            <a:off x="3008375" y="4309765"/>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(g + h)</a:t>
            </a:r>
            <a:r>
              <a:rPr lang="en-US" baseline="-25000" dirty="0"/>
              <a:t> </a:t>
            </a:r>
            <a:r>
              <a:rPr lang="en-US" baseline="-25000" dirty="0" smtClean="0"/>
              <a:t>0-3</a:t>
            </a:r>
            <a:endParaRPr lang="en-US" baseline="-25000" dirty="0"/>
          </a:p>
        </p:txBody>
      </p:sp>
      <p:sp>
        <p:nvSpPr>
          <p:cNvPr id="189" name="Rectangle 188"/>
          <p:cNvSpPr/>
          <p:nvPr/>
        </p:nvSpPr>
        <p:spPr>
          <a:xfrm>
            <a:off x="5120650" y="4309765"/>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smtClean="0"/>
              <a:t>e+f+g+h</a:t>
            </a:r>
            <a:r>
              <a:rPr lang="en-US" dirty="0" smtClean="0"/>
              <a:t>)</a:t>
            </a:r>
            <a:r>
              <a:rPr lang="en-US" baseline="-25000" dirty="0" smtClean="0"/>
              <a:t>2-3</a:t>
            </a:r>
            <a:endParaRPr lang="en-US" baseline="-25000" dirty="0"/>
          </a:p>
        </p:txBody>
      </p:sp>
      <p:sp>
        <p:nvSpPr>
          <p:cNvPr id="190" name="Rectangle 189"/>
          <p:cNvSpPr/>
          <p:nvPr/>
        </p:nvSpPr>
        <p:spPr>
          <a:xfrm>
            <a:off x="7232925" y="4309765"/>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3</a:t>
            </a:r>
            <a:endParaRPr lang="en-US" baseline="-25000" dirty="0"/>
          </a:p>
        </p:txBody>
      </p:sp>
      <p:sp>
        <p:nvSpPr>
          <p:cNvPr id="191" name="Rectangle 190"/>
          <p:cNvSpPr/>
          <p:nvPr/>
        </p:nvSpPr>
        <p:spPr>
          <a:xfrm>
            <a:off x="854427" y="480903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h</a:t>
            </a:r>
            <a:r>
              <a:rPr lang="en-US" baseline="-25000" dirty="0"/>
              <a:t>0-7</a:t>
            </a:r>
          </a:p>
        </p:txBody>
      </p:sp>
      <p:sp>
        <p:nvSpPr>
          <p:cNvPr id="192" name="Rectangle 191"/>
          <p:cNvSpPr/>
          <p:nvPr/>
        </p:nvSpPr>
        <p:spPr>
          <a:xfrm>
            <a:off x="3008375" y="480903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(g + h)</a:t>
            </a:r>
            <a:r>
              <a:rPr lang="en-US" baseline="-25000" dirty="0"/>
              <a:t> 4-7</a:t>
            </a:r>
          </a:p>
        </p:txBody>
      </p:sp>
      <p:sp>
        <p:nvSpPr>
          <p:cNvPr id="193" name="Rectangle 192"/>
          <p:cNvSpPr/>
          <p:nvPr/>
        </p:nvSpPr>
        <p:spPr>
          <a:xfrm>
            <a:off x="5120650" y="480903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smtClean="0"/>
              <a:t>e+f+g+h</a:t>
            </a:r>
            <a:r>
              <a:rPr lang="en-US" dirty="0" smtClean="0"/>
              <a:t>)</a:t>
            </a:r>
            <a:r>
              <a:rPr lang="en-US" baseline="-25000" dirty="0" smtClean="0"/>
              <a:t>6-7</a:t>
            </a:r>
            <a:endParaRPr lang="en-US" baseline="-25000" dirty="0"/>
          </a:p>
        </p:txBody>
      </p:sp>
      <p:sp>
        <p:nvSpPr>
          <p:cNvPr id="194" name="Rectangle 193"/>
          <p:cNvSpPr/>
          <p:nvPr/>
        </p:nvSpPr>
        <p:spPr>
          <a:xfrm>
            <a:off x="7232925" y="4809030"/>
            <a:ext cx="1371600" cy="38405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t>
            </a:r>
            <a:r>
              <a:rPr lang="en-US" dirty="0" err="1"/>
              <a:t>a+b</a:t>
            </a:r>
            <a:r>
              <a:rPr lang="en-US" dirty="0"/>
              <a:t>+…+</a:t>
            </a:r>
            <a:r>
              <a:rPr lang="en-US" dirty="0" smtClean="0"/>
              <a:t>h)</a:t>
            </a:r>
            <a:r>
              <a:rPr lang="en-US" baseline="-25000" dirty="0" smtClean="0"/>
              <a:t>7</a:t>
            </a:r>
            <a:endParaRPr lang="en-US" baseline="-25000" dirty="0"/>
          </a:p>
        </p:txBody>
      </p:sp>
      <p:cxnSp>
        <p:nvCxnSpPr>
          <p:cNvPr id="195" name="Straight Arrow Connector 194"/>
          <p:cNvCxnSpPr>
            <a:stCxn id="163" idx="3"/>
            <a:endCxn id="168" idx="1"/>
          </p:cNvCxnSpPr>
          <p:nvPr/>
        </p:nvCxnSpPr>
        <p:spPr>
          <a:xfrm>
            <a:off x="2226027" y="1508116"/>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71" idx="3"/>
            <a:endCxn id="176" idx="1"/>
          </p:cNvCxnSpPr>
          <p:nvPr/>
        </p:nvCxnSpPr>
        <p:spPr>
          <a:xfrm>
            <a:off x="2226027" y="2506646"/>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179" idx="3"/>
            <a:endCxn id="184" idx="1"/>
          </p:cNvCxnSpPr>
          <p:nvPr/>
        </p:nvCxnSpPr>
        <p:spPr>
          <a:xfrm>
            <a:off x="2226027" y="3505176"/>
            <a:ext cx="782348" cy="49734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187" idx="3"/>
            <a:endCxn id="192" idx="1"/>
          </p:cNvCxnSpPr>
          <p:nvPr/>
        </p:nvCxnSpPr>
        <p:spPr>
          <a:xfrm>
            <a:off x="2226027" y="4501790"/>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167" idx="3"/>
            <a:endCxn id="164" idx="1"/>
          </p:cNvCxnSpPr>
          <p:nvPr/>
        </p:nvCxnSpPr>
        <p:spPr>
          <a:xfrm flipV="1">
            <a:off x="2226027" y="1508116"/>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175" idx="3"/>
            <a:endCxn id="172" idx="1"/>
          </p:cNvCxnSpPr>
          <p:nvPr/>
        </p:nvCxnSpPr>
        <p:spPr>
          <a:xfrm flipV="1">
            <a:off x="2226027" y="2506646"/>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183" idx="3"/>
            <a:endCxn id="180" idx="1"/>
          </p:cNvCxnSpPr>
          <p:nvPr/>
        </p:nvCxnSpPr>
        <p:spPr>
          <a:xfrm flipV="1">
            <a:off x="2226027" y="3505176"/>
            <a:ext cx="782348" cy="49734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191" idx="3"/>
            <a:endCxn id="188" idx="1"/>
          </p:cNvCxnSpPr>
          <p:nvPr/>
        </p:nvCxnSpPr>
        <p:spPr>
          <a:xfrm flipV="1">
            <a:off x="2226027" y="4501790"/>
            <a:ext cx="782348" cy="4992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64" idx="3"/>
            <a:endCxn id="173" idx="1"/>
          </p:cNvCxnSpPr>
          <p:nvPr/>
        </p:nvCxnSpPr>
        <p:spPr>
          <a:xfrm>
            <a:off x="4379975" y="1508116"/>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stCxn id="168" idx="3"/>
            <a:endCxn id="177" idx="1"/>
          </p:cNvCxnSpPr>
          <p:nvPr/>
        </p:nvCxnSpPr>
        <p:spPr>
          <a:xfrm>
            <a:off x="4379975" y="2007381"/>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172" idx="3"/>
            <a:endCxn id="165" idx="1"/>
          </p:cNvCxnSpPr>
          <p:nvPr/>
        </p:nvCxnSpPr>
        <p:spPr>
          <a:xfrm flipV="1">
            <a:off x="4379975" y="1508116"/>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76" idx="3"/>
            <a:endCxn id="169" idx="1"/>
          </p:cNvCxnSpPr>
          <p:nvPr/>
        </p:nvCxnSpPr>
        <p:spPr>
          <a:xfrm flipV="1">
            <a:off x="4379975" y="2007381"/>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180" idx="3"/>
            <a:endCxn id="189" idx="1"/>
          </p:cNvCxnSpPr>
          <p:nvPr/>
        </p:nvCxnSpPr>
        <p:spPr>
          <a:xfrm>
            <a:off x="4379975" y="3505176"/>
            <a:ext cx="740675" cy="99661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184" idx="3"/>
            <a:endCxn id="193" idx="1"/>
          </p:cNvCxnSpPr>
          <p:nvPr/>
        </p:nvCxnSpPr>
        <p:spPr>
          <a:xfrm>
            <a:off x="4379975" y="4002525"/>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188" idx="3"/>
            <a:endCxn id="181" idx="1"/>
          </p:cNvCxnSpPr>
          <p:nvPr/>
        </p:nvCxnSpPr>
        <p:spPr>
          <a:xfrm flipV="1">
            <a:off x="4379975" y="3505176"/>
            <a:ext cx="740675" cy="99661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a:stCxn id="192" idx="3"/>
            <a:endCxn id="185" idx="1"/>
          </p:cNvCxnSpPr>
          <p:nvPr/>
        </p:nvCxnSpPr>
        <p:spPr>
          <a:xfrm flipV="1">
            <a:off x="4379975" y="4002525"/>
            <a:ext cx="740675" cy="99853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165" idx="3"/>
            <a:endCxn id="182" idx="1"/>
          </p:cNvCxnSpPr>
          <p:nvPr/>
        </p:nvCxnSpPr>
        <p:spPr>
          <a:xfrm>
            <a:off x="6492250" y="1508116"/>
            <a:ext cx="740675" cy="199706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169" idx="3"/>
            <a:endCxn id="186" idx="1"/>
          </p:cNvCxnSpPr>
          <p:nvPr/>
        </p:nvCxnSpPr>
        <p:spPr>
          <a:xfrm>
            <a:off x="6492250" y="2007381"/>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173" idx="3"/>
            <a:endCxn id="190" idx="1"/>
          </p:cNvCxnSpPr>
          <p:nvPr/>
        </p:nvCxnSpPr>
        <p:spPr>
          <a:xfrm>
            <a:off x="6492250" y="2506646"/>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177" idx="3"/>
            <a:endCxn id="194" idx="1"/>
          </p:cNvCxnSpPr>
          <p:nvPr/>
        </p:nvCxnSpPr>
        <p:spPr>
          <a:xfrm>
            <a:off x="6492250" y="3005911"/>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181" idx="3"/>
            <a:endCxn id="166" idx="1"/>
          </p:cNvCxnSpPr>
          <p:nvPr/>
        </p:nvCxnSpPr>
        <p:spPr>
          <a:xfrm flipV="1">
            <a:off x="6492250" y="1508116"/>
            <a:ext cx="740675" cy="199706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185" idx="3"/>
            <a:endCxn id="170" idx="1"/>
          </p:cNvCxnSpPr>
          <p:nvPr/>
        </p:nvCxnSpPr>
        <p:spPr>
          <a:xfrm flipV="1">
            <a:off x="6492250" y="2007381"/>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189" idx="3"/>
            <a:endCxn id="174" idx="1"/>
          </p:cNvCxnSpPr>
          <p:nvPr/>
        </p:nvCxnSpPr>
        <p:spPr>
          <a:xfrm flipV="1">
            <a:off x="6492250" y="2506646"/>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193" idx="3"/>
            <a:endCxn id="178" idx="1"/>
          </p:cNvCxnSpPr>
          <p:nvPr/>
        </p:nvCxnSpPr>
        <p:spPr>
          <a:xfrm flipV="1">
            <a:off x="6492250" y="3005911"/>
            <a:ext cx="740675" cy="199514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p:cNvSpPr txBox="1"/>
          <p:nvPr/>
        </p:nvSpPr>
        <p:spPr>
          <a:xfrm>
            <a:off x="2075675" y="5195630"/>
            <a:ext cx="1071832" cy="369332"/>
          </a:xfrm>
          <a:prstGeom prst="rect">
            <a:avLst/>
          </a:prstGeom>
          <a:noFill/>
        </p:spPr>
        <p:txBody>
          <a:bodyPr wrap="none" rtlCol="0">
            <a:spAutoFit/>
          </a:bodyPr>
          <a:lstStyle/>
          <a:p>
            <a:r>
              <a:rPr lang="en-US" dirty="0" smtClean="0"/>
              <a:t>n/2 bytes</a:t>
            </a:r>
            <a:endParaRPr lang="en-US" dirty="0"/>
          </a:p>
        </p:txBody>
      </p:sp>
      <p:sp>
        <p:nvSpPr>
          <p:cNvPr id="289" name="TextBox 288"/>
          <p:cNvSpPr txBox="1"/>
          <p:nvPr/>
        </p:nvSpPr>
        <p:spPr>
          <a:xfrm>
            <a:off x="4187950" y="5195630"/>
            <a:ext cx="1071832" cy="369332"/>
          </a:xfrm>
          <a:prstGeom prst="rect">
            <a:avLst/>
          </a:prstGeom>
          <a:noFill/>
        </p:spPr>
        <p:txBody>
          <a:bodyPr wrap="none" rtlCol="0">
            <a:spAutoFit/>
          </a:bodyPr>
          <a:lstStyle/>
          <a:p>
            <a:r>
              <a:rPr lang="en-US" dirty="0" smtClean="0"/>
              <a:t>n/4 bytes</a:t>
            </a:r>
            <a:endParaRPr lang="en-US" dirty="0"/>
          </a:p>
        </p:txBody>
      </p:sp>
      <p:sp>
        <p:nvSpPr>
          <p:cNvPr id="290" name="TextBox 289"/>
          <p:cNvSpPr txBox="1"/>
          <p:nvPr/>
        </p:nvSpPr>
        <p:spPr>
          <a:xfrm>
            <a:off x="6342138" y="5195630"/>
            <a:ext cx="1071832" cy="369332"/>
          </a:xfrm>
          <a:prstGeom prst="rect">
            <a:avLst/>
          </a:prstGeom>
          <a:noFill/>
        </p:spPr>
        <p:txBody>
          <a:bodyPr wrap="none" rtlCol="0">
            <a:spAutoFit/>
          </a:bodyPr>
          <a:lstStyle/>
          <a:p>
            <a:r>
              <a:rPr lang="en-US" dirty="0" smtClean="0"/>
              <a:t>n/8 bytes</a:t>
            </a:r>
            <a:endParaRPr lang="en-US" dirty="0"/>
          </a:p>
        </p:txBody>
      </p:sp>
      <p:cxnSp>
        <p:nvCxnSpPr>
          <p:cNvPr id="291" name="Straight Arrow Connector 290"/>
          <p:cNvCxnSpPr/>
          <p:nvPr/>
        </p:nvCxnSpPr>
        <p:spPr>
          <a:xfrm>
            <a:off x="854427" y="1215594"/>
            <a:ext cx="1371600" cy="1"/>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Right Brace 14"/>
          <p:cNvSpPr/>
          <p:nvPr/>
        </p:nvSpPr>
        <p:spPr>
          <a:xfrm rot="5400000">
            <a:off x="4633463" y="1954264"/>
            <a:ext cx="192025" cy="7750098"/>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3494423" y="5886920"/>
            <a:ext cx="2511778" cy="369332"/>
          </a:xfrm>
          <a:prstGeom prst="rect">
            <a:avLst/>
          </a:prstGeom>
          <a:noFill/>
        </p:spPr>
        <p:txBody>
          <a:bodyPr wrap="none" rtlCol="0">
            <a:spAutoFit/>
          </a:bodyPr>
          <a:lstStyle/>
          <a:p>
            <a:r>
              <a:rPr lang="en-US" dirty="0" smtClean="0"/>
              <a:t>reduce-scatter operation</a:t>
            </a:r>
            <a:endParaRPr lang="en-US" dirty="0"/>
          </a:p>
        </p:txBody>
      </p:sp>
      <p:sp>
        <p:nvSpPr>
          <p:cNvPr id="17" name="TextBox 16"/>
          <p:cNvSpPr txBox="1"/>
          <p:nvPr/>
        </p:nvSpPr>
        <p:spPr>
          <a:xfrm>
            <a:off x="8642930" y="2891330"/>
            <a:ext cx="450764" cy="553998"/>
          </a:xfrm>
          <a:prstGeom prst="rect">
            <a:avLst/>
          </a:prstGeom>
          <a:noFill/>
        </p:spPr>
        <p:txBody>
          <a:bodyPr wrap="none" rtlCol="0">
            <a:spAutoFit/>
          </a:bodyPr>
          <a:lstStyle/>
          <a:p>
            <a:r>
              <a:rPr lang="en-US" sz="3000" dirty="0" smtClean="0"/>
              <a:t>…</a:t>
            </a:r>
            <a:endParaRPr lang="en-US" sz="3000" dirty="0"/>
          </a:p>
        </p:txBody>
      </p:sp>
      <p:sp>
        <p:nvSpPr>
          <p:cNvPr id="80" name="TextBox 79"/>
          <p:cNvSpPr txBox="1"/>
          <p:nvPr/>
        </p:nvSpPr>
        <p:spPr>
          <a:xfrm>
            <a:off x="1998865" y="6313309"/>
            <a:ext cx="4727000" cy="461665"/>
          </a:xfrm>
          <a:prstGeom prst="rect">
            <a:avLst/>
          </a:prstGeom>
          <a:noFill/>
        </p:spPr>
        <p:txBody>
          <a:bodyPr wrap="none" rtlCol="0">
            <a:spAutoFit/>
          </a:bodyPr>
          <a:lstStyle/>
          <a:p>
            <a:r>
              <a:rPr lang="en-US" sz="2400" dirty="0" smtClean="0"/>
              <a:t>T</a:t>
            </a:r>
            <a:r>
              <a:rPr lang="en-US" sz="2400" baseline="-25000" dirty="0" smtClean="0"/>
              <a:t>sol2</a:t>
            </a:r>
            <a:r>
              <a:rPr lang="en-US" sz="2400" dirty="0" smtClean="0"/>
              <a:t> = </a:t>
            </a:r>
            <a:r>
              <a:rPr lang="en-US" sz="2400" dirty="0" smtClean="0">
                <a:latin typeface="Symbol" pitchFamily="18" charset="2"/>
              </a:rPr>
              <a:t>a</a:t>
            </a:r>
            <a:r>
              <a:rPr lang="en-US" sz="2400" dirty="0" smtClean="0"/>
              <a:t>log</a:t>
            </a:r>
            <a:r>
              <a:rPr lang="en-US" sz="2400" baseline="-25000" dirty="0" smtClean="0"/>
              <a:t>2</a:t>
            </a:r>
            <a:r>
              <a:rPr lang="en-US" sz="2400" dirty="0" smtClean="0"/>
              <a:t>P</a:t>
            </a:r>
            <a:r>
              <a:rPr lang="en-US" sz="2400" dirty="0" smtClean="0">
                <a:sym typeface="Symbol"/>
              </a:rPr>
              <a:t> +  (</a:t>
            </a:r>
            <a:r>
              <a:rPr lang="en-US" sz="2400" dirty="0" smtClean="0">
                <a:latin typeface="Symbol" pitchFamily="18" charset="2"/>
              </a:rPr>
              <a:t>b</a:t>
            </a:r>
            <a:r>
              <a:rPr lang="en-US" sz="2400" dirty="0" smtClean="0"/>
              <a:t>n + </a:t>
            </a:r>
            <a:r>
              <a:rPr lang="en-US" sz="2400" dirty="0" smtClean="0">
                <a:latin typeface="Symbol" pitchFamily="18" charset="2"/>
              </a:rPr>
              <a:t>g</a:t>
            </a:r>
            <a:r>
              <a:rPr lang="en-US" sz="2400" dirty="0" smtClean="0"/>
              <a:t>n)(1-1/P) + …</a:t>
            </a:r>
            <a:endParaRPr lang="en-US" sz="2400" dirty="0"/>
          </a:p>
        </p:txBody>
      </p:sp>
    </p:spTree>
    <p:extLst>
      <p:ext uri="{BB962C8B-B14F-4D97-AF65-F5344CB8AC3E}">
        <p14:creationId xmlns:p14="http://schemas.microsoft.com/office/powerpoint/2010/main" val="18680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9956</TotalTime>
  <Words>1718</Words>
  <Application>Microsoft Office PowerPoint</Application>
  <PresentationFormat>On-screen Show (4:3)</PresentationFormat>
  <Paragraphs>269</Paragraphs>
  <Slides>26</Slides>
  <Notes>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Chapter 1: Exercises</vt:lpstr>
      <vt:lpstr>Exercise 1: caches</vt:lpstr>
      <vt:lpstr>Exercise 2: caches</vt:lpstr>
      <vt:lpstr>Exercise 3: caches</vt:lpstr>
      <vt:lpstr>Exercise 4: caches</vt:lpstr>
      <vt:lpstr>Chapter 2: Exercises</vt:lpstr>
      <vt:lpstr>Allreduce algorithm</vt:lpstr>
      <vt:lpstr>Solution 1: butterfly communication scheme</vt:lpstr>
      <vt:lpstr>Solution 2: reduce-scatter + allgather</vt:lpstr>
      <vt:lpstr>Solution 2: reduce-scatter + allgather (cont’d)</vt:lpstr>
      <vt:lpstr>Exercise 2: Sendrecv</vt:lpstr>
      <vt:lpstr>Exercise 3: Speedup and efficiency</vt:lpstr>
      <vt:lpstr>PowerPoint Presentation</vt:lpstr>
      <vt:lpstr>PowerPoint Presentation</vt:lpstr>
      <vt:lpstr>Exercise 4: Isoefficiency</vt:lpstr>
      <vt:lpstr>Exercise 5: Amdahl’s law</vt:lpstr>
      <vt:lpstr>PowerPoint Presentation</vt:lpstr>
      <vt:lpstr>Exercise 6: Message Passing Interface</vt:lpstr>
      <vt:lpstr>PowerPoint Presentation</vt:lpstr>
      <vt:lpstr>PowerPoint Presentation</vt:lpstr>
      <vt:lpstr>Chapter 3: Exercises</vt:lpstr>
      <vt:lpstr>Exercise 1: semaphores</vt:lpstr>
      <vt:lpstr>Exercise 2: mutex</vt:lpstr>
      <vt:lpstr>Exercise 3: semaphores</vt:lpstr>
      <vt:lpstr>Exercise 4: ex. 2012-2013</vt:lpstr>
      <vt:lpstr>Exercise 5: ex. 2013-2014</vt:lpstr>
    </vt:vector>
  </TitlesOfParts>
  <Company>UGent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vector triad</dc:title>
  <dc:creator>Jan Fostier</dc:creator>
  <cp:lastModifiedBy>Jan Fostier</cp:lastModifiedBy>
  <cp:revision>493</cp:revision>
  <cp:lastPrinted>2013-02-18T09:47:24Z</cp:lastPrinted>
  <dcterms:created xsi:type="dcterms:W3CDTF">2013-01-07T15:14:39Z</dcterms:created>
  <dcterms:modified xsi:type="dcterms:W3CDTF">2014-11-03T21:22:34Z</dcterms:modified>
</cp:coreProperties>
</file>