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66.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5"/>
  </p:notesMasterIdLst>
  <p:sldIdLst>
    <p:sldId id="290" r:id="rId2"/>
    <p:sldId id="386" r:id="rId3"/>
    <p:sldId id="415" r:id="rId4"/>
    <p:sldId id="404" r:id="rId5"/>
    <p:sldId id="350" r:id="rId6"/>
    <p:sldId id="318" r:id="rId7"/>
    <p:sldId id="329" r:id="rId8"/>
    <p:sldId id="334" r:id="rId9"/>
    <p:sldId id="335" r:id="rId10"/>
    <p:sldId id="336" r:id="rId11"/>
    <p:sldId id="496" r:id="rId12"/>
    <p:sldId id="416" r:id="rId13"/>
    <p:sldId id="319" r:id="rId14"/>
    <p:sldId id="320" r:id="rId15"/>
    <p:sldId id="351" r:id="rId16"/>
    <p:sldId id="321" r:id="rId17"/>
    <p:sldId id="322" r:id="rId18"/>
    <p:sldId id="325" r:id="rId19"/>
    <p:sldId id="352" r:id="rId20"/>
    <p:sldId id="323" r:id="rId21"/>
    <p:sldId id="326" r:id="rId22"/>
    <p:sldId id="327" r:id="rId23"/>
    <p:sldId id="331" r:id="rId24"/>
    <p:sldId id="348" r:id="rId25"/>
    <p:sldId id="337" r:id="rId26"/>
    <p:sldId id="328" r:id="rId27"/>
    <p:sldId id="338" r:id="rId28"/>
    <p:sldId id="417" r:id="rId29"/>
    <p:sldId id="361" r:id="rId30"/>
    <p:sldId id="362" r:id="rId31"/>
    <p:sldId id="363" r:id="rId32"/>
    <p:sldId id="364" r:id="rId33"/>
    <p:sldId id="365" r:id="rId34"/>
    <p:sldId id="377" r:id="rId35"/>
    <p:sldId id="371" r:id="rId36"/>
    <p:sldId id="367" r:id="rId37"/>
    <p:sldId id="369" r:id="rId38"/>
    <p:sldId id="370" r:id="rId39"/>
    <p:sldId id="418" r:id="rId40"/>
    <p:sldId id="358" r:id="rId41"/>
    <p:sldId id="353" r:id="rId42"/>
    <p:sldId id="333" r:id="rId43"/>
    <p:sldId id="354" r:id="rId44"/>
    <p:sldId id="355" r:id="rId45"/>
    <p:sldId id="356" r:id="rId46"/>
    <p:sldId id="359" r:id="rId47"/>
    <p:sldId id="419" r:id="rId48"/>
    <p:sldId id="297" r:id="rId49"/>
    <p:sldId id="298" r:id="rId50"/>
    <p:sldId id="423" r:id="rId51"/>
    <p:sldId id="299" r:id="rId52"/>
    <p:sldId id="302" r:id="rId53"/>
    <p:sldId id="424" r:id="rId54"/>
    <p:sldId id="303" r:id="rId55"/>
    <p:sldId id="304" r:id="rId56"/>
    <p:sldId id="301" r:id="rId57"/>
    <p:sldId id="425" r:id="rId58"/>
    <p:sldId id="309" r:id="rId59"/>
    <p:sldId id="306" r:id="rId60"/>
    <p:sldId id="308" r:id="rId61"/>
    <p:sldId id="310" r:id="rId62"/>
    <p:sldId id="311" r:id="rId63"/>
    <p:sldId id="315" r:id="rId64"/>
    <p:sldId id="314" r:id="rId65"/>
    <p:sldId id="422" r:id="rId66"/>
    <p:sldId id="420" r:id="rId67"/>
    <p:sldId id="381" r:id="rId68"/>
    <p:sldId id="382" r:id="rId69"/>
    <p:sldId id="383" r:id="rId70"/>
    <p:sldId id="388" r:id="rId71"/>
    <p:sldId id="390" r:id="rId72"/>
    <p:sldId id="393" r:id="rId73"/>
    <p:sldId id="397" r:id="rId74"/>
    <p:sldId id="398" r:id="rId75"/>
    <p:sldId id="399" r:id="rId76"/>
    <p:sldId id="400" r:id="rId77"/>
    <p:sldId id="401" r:id="rId78"/>
    <p:sldId id="391" r:id="rId79"/>
    <p:sldId id="385" r:id="rId80"/>
    <p:sldId id="421" r:id="rId81"/>
    <p:sldId id="378" r:id="rId82"/>
    <p:sldId id="406" r:id="rId83"/>
    <p:sldId id="408" r:id="rId84"/>
    <p:sldId id="409" r:id="rId85"/>
    <p:sldId id="410" r:id="rId86"/>
    <p:sldId id="411" r:id="rId87"/>
    <p:sldId id="407" r:id="rId88"/>
    <p:sldId id="412" r:id="rId89"/>
    <p:sldId id="413" r:id="rId90"/>
    <p:sldId id="414" r:id="rId91"/>
    <p:sldId id="426" r:id="rId92"/>
    <p:sldId id="459" r:id="rId93"/>
    <p:sldId id="430" r:id="rId94"/>
    <p:sldId id="427" r:id="rId95"/>
    <p:sldId id="428" r:id="rId96"/>
    <p:sldId id="439" r:id="rId97"/>
    <p:sldId id="440" r:id="rId98"/>
    <p:sldId id="429" r:id="rId99"/>
    <p:sldId id="431" r:id="rId100"/>
    <p:sldId id="432" r:id="rId101"/>
    <p:sldId id="441" r:id="rId102"/>
    <p:sldId id="443" r:id="rId103"/>
    <p:sldId id="488" r:id="rId104"/>
    <p:sldId id="433" r:id="rId105"/>
    <p:sldId id="435" r:id="rId106"/>
    <p:sldId id="436" r:id="rId107"/>
    <p:sldId id="437" r:id="rId108"/>
    <p:sldId id="460" r:id="rId109"/>
    <p:sldId id="444" r:id="rId110"/>
    <p:sldId id="445"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61" r:id="rId125"/>
    <p:sldId id="462"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480" r:id="rId143"/>
    <p:sldId id="481" r:id="rId144"/>
    <p:sldId id="489" r:id="rId145"/>
    <p:sldId id="482" r:id="rId146"/>
    <p:sldId id="490" r:id="rId147"/>
    <p:sldId id="492" r:id="rId148"/>
    <p:sldId id="493" r:id="rId149"/>
    <p:sldId id="494" r:id="rId150"/>
    <p:sldId id="485" r:id="rId151"/>
    <p:sldId id="486" r:id="rId152"/>
    <p:sldId id="484" r:id="rId153"/>
    <p:sldId id="487" r:id="rId1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0080"/>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86" autoAdjust="0"/>
  </p:normalViewPr>
  <p:slideViewPr>
    <p:cSldViewPr snapToObjects="1">
      <p:cViewPr>
        <p:scale>
          <a:sx n="75" d="100"/>
          <a:sy n="75" d="100"/>
        </p:scale>
        <p:origin x="-2640" y="-78"/>
      </p:cViewPr>
      <p:guideLst>
        <p:guide orient="horz" pos="7"/>
        <p:guide/>
      </p:guideLst>
    </p:cSldViewPr>
  </p:slideViewPr>
  <p:notesTextViewPr>
    <p:cViewPr>
      <p:scale>
        <a:sx n="75" d="100"/>
        <a:sy n="75" d="100"/>
      </p:scale>
      <p:origin x="0" y="0"/>
    </p:cViewPr>
  </p:notesText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istrator\Desktop\HPC\amdahlslaw.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istrator\Desktop\HPC\amdahlslaw.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istrator\Desktop\HPC\amdahlslaw.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dministrator\Desktop\HPC\gustafsonslaw.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dministrator\Desktop\HPC\gustafsonsla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4.3367611924794845E-2"/>
          <c:y val="9.1294880868129272E-2"/>
          <c:w val="0.91664069803677162"/>
          <c:h val="0.85307832035857512"/>
        </c:manualLayout>
      </c:layout>
      <c:scatterChart>
        <c:scatterStyle val="lineMarker"/>
        <c:varyColors val="0"/>
        <c:ser>
          <c:idx val="0"/>
          <c:order val="0"/>
          <c:tx>
            <c:v>Column H</c:v>
          </c:tx>
          <c:spPr>
            <a:ln>
              <a:noFill/>
            </a:ln>
          </c:spPr>
          <c:marker>
            <c:symbol val="diamond"/>
            <c:size val="7"/>
          </c:marker>
          <c:xVal>
            <c:numLit>
              <c:formatCode>General</c:formatCode>
              <c:ptCount val="24"/>
              <c:pt idx="0">
                <c:v>8</c:v>
              </c:pt>
              <c:pt idx="1">
                <c:v>16</c:v>
              </c:pt>
              <c:pt idx="2">
                <c:v>32</c:v>
              </c:pt>
              <c:pt idx="3">
                <c:v>64</c:v>
              </c:pt>
              <c:pt idx="4">
                <c:v>128</c:v>
              </c:pt>
              <c:pt idx="5">
                <c:v>256</c:v>
              </c:pt>
              <c:pt idx="6">
                <c:v>512</c:v>
              </c:pt>
              <c:pt idx="7">
                <c:v>1024</c:v>
              </c:pt>
              <c:pt idx="8">
                <c:v>2048</c:v>
              </c:pt>
              <c:pt idx="9">
                <c:v>4096</c:v>
              </c:pt>
              <c:pt idx="10">
                <c:v>8192</c:v>
              </c:pt>
              <c:pt idx="11">
                <c:v>16384</c:v>
              </c:pt>
              <c:pt idx="12">
                <c:v>32768</c:v>
              </c:pt>
              <c:pt idx="13">
                <c:v>65536</c:v>
              </c:pt>
              <c:pt idx="14">
                <c:v>131072</c:v>
              </c:pt>
              <c:pt idx="15">
                <c:v>262144</c:v>
              </c:pt>
              <c:pt idx="16">
                <c:v>524288</c:v>
              </c:pt>
              <c:pt idx="17">
                <c:v>1048576</c:v>
              </c:pt>
              <c:pt idx="18">
                <c:v>2097152</c:v>
              </c:pt>
              <c:pt idx="19">
                <c:v>4194304</c:v>
              </c:pt>
              <c:pt idx="20">
                <c:v>8388608</c:v>
              </c:pt>
              <c:pt idx="21">
                <c:v>16777216</c:v>
              </c:pt>
              <c:pt idx="22">
                <c:v>33554432</c:v>
              </c:pt>
              <c:pt idx="23">
                <c:v>67108864</c:v>
              </c:pt>
            </c:numLit>
          </c:xVal>
          <c:yVal>
            <c:numLit>
              <c:formatCode>General</c:formatCode>
              <c:ptCount val="24"/>
              <c:pt idx="0">
                <c:v>3.3324286149000001E-2</c:v>
              </c:pt>
              <c:pt idx="1">
                <c:v>0.27947470692300003</c:v>
              </c:pt>
              <c:pt idx="2">
                <c:v>0.57235704904100004</c:v>
              </c:pt>
              <c:pt idx="3">
                <c:v>1.108235658883</c:v>
              </c:pt>
              <c:pt idx="4">
                <c:v>2.2308621197249998</c:v>
              </c:pt>
              <c:pt idx="5">
                <c:v>3.9196598640200002</c:v>
              </c:pt>
              <c:pt idx="6">
                <c:v>7.016487312232</c:v>
              </c:pt>
              <c:pt idx="7">
                <c:v>11.248891264691</c:v>
              </c:pt>
              <c:pt idx="8">
                <c:v>17.607962779066</c:v>
              </c:pt>
              <c:pt idx="9">
                <c:v>29.107630321809001</c:v>
              </c:pt>
              <c:pt idx="10">
                <c:v>26.122870700309001</c:v>
              </c:pt>
              <c:pt idx="11">
                <c:v>42.753441344453996</c:v>
              </c:pt>
              <c:pt idx="12">
                <c:v>65.429594916599996</c:v>
              </c:pt>
              <c:pt idx="13">
                <c:v>92.125944157437999</c:v>
              </c:pt>
              <c:pt idx="14">
                <c:v>107.981181104819</c:v>
              </c:pt>
              <c:pt idx="15">
                <c:v>113.009844859886</c:v>
              </c:pt>
              <c:pt idx="16">
                <c:v>112.496753375065</c:v>
              </c:pt>
              <c:pt idx="17">
                <c:v>115.362379385659</c:v>
              </c:pt>
              <c:pt idx="18">
                <c:v>116.357362835195</c:v>
              </c:pt>
              <c:pt idx="19">
                <c:v>115.715298906303</c:v>
              </c:pt>
              <c:pt idx="20">
                <c:v>115.63963925057899</c:v>
              </c:pt>
              <c:pt idx="21">
                <c:v>116.464394217021</c:v>
              </c:pt>
              <c:pt idx="22">
                <c:v>107.162815617563</c:v>
              </c:pt>
              <c:pt idx="23">
                <c:v>115.17420617664</c:v>
              </c:pt>
            </c:numLit>
          </c:yVal>
          <c:smooth val="0"/>
        </c:ser>
        <c:ser>
          <c:idx val="1"/>
          <c:order val="1"/>
          <c:tx>
            <c:v>Column I</c:v>
          </c:tx>
          <c:spPr>
            <a:ln>
              <a:noFill/>
            </a:ln>
          </c:spPr>
          <c:marker>
            <c:symbol val="square"/>
            <c:size val="7"/>
          </c:marker>
          <c:xVal>
            <c:numLit>
              <c:formatCode>General</c:formatCode>
              <c:ptCount val="24"/>
              <c:pt idx="0">
                <c:v>8</c:v>
              </c:pt>
              <c:pt idx="1">
                <c:v>16</c:v>
              </c:pt>
              <c:pt idx="2">
                <c:v>32</c:v>
              </c:pt>
              <c:pt idx="3">
                <c:v>64</c:v>
              </c:pt>
              <c:pt idx="4">
                <c:v>128</c:v>
              </c:pt>
              <c:pt idx="5">
                <c:v>256</c:v>
              </c:pt>
              <c:pt idx="6">
                <c:v>512</c:v>
              </c:pt>
              <c:pt idx="7">
                <c:v>1024</c:v>
              </c:pt>
              <c:pt idx="8">
                <c:v>2048</c:v>
              </c:pt>
              <c:pt idx="9">
                <c:v>4096</c:v>
              </c:pt>
              <c:pt idx="10">
                <c:v>8192</c:v>
              </c:pt>
              <c:pt idx="11">
                <c:v>16384</c:v>
              </c:pt>
              <c:pt idx="12">
                <c:v>32768</c:v>
              </c:pt>
              <c:pt idx="13">
                <c:v>65536</c:v>
              </c:pt>
              <c:pt idx="14">
                <c:v>131072</c:v>
              </c:pt>
              <c:pt idx="15">
                <c:v>262144</c:v>
              </c:pt>
              <c:pt idx="16">
                <c:v>524288</c:v>
              </c:pt>
              <c:pt idx="17">
                <c:v>1048576</c:v>
              </c:pt>
              <c:pt idx="18">
                <c:v>2097152</c:v>
              </c:pt>
              <c:pt idx="19">
                <c:v>4194304</c:v>
              </c:pt>
              <c:pt idx="20">
                <c:v>8388608</c:v>
              </c:pt>
              <c:pt idx="21">
                <c:v>16777216</c:v>
              </c:pt>
              <c:pt idx="22">
                <c:v>33554432</c:v>
              </c:pt>
              <c:pt idx="23">
                <c:v>67108864</c:v>
              </c:pt>
            </c:numLit>
          </c:xVal>
          <c:yVal>
            <c:numLit>
              <c:formatCode>General</c:formatCode>
              <c:ptCount val="24"/>
              <c:pt idx="0">
                <c:v>2.48812544E-4</c:v>
              </c:pt>
              <c:pt idx="1">
                <c:v>3.6835053996570002</c:v>
              </c:pt>
              <c:pt idx="2">
                <c:v>9.4811640088299995</c:v>
              </c:pt>
              <c:pt idx="3">
                <c:v>22.025473312820999</c:v>
              </c:pt>
              <c:pt idx="4">
                <c:v>18.276456578723</c:v>
              </c:pt>
              <c:pt idx="5">
                <c:v>32.384296294061997</c:v>
              </c:pt>
              <c:pt idx="6">
                <c:v>92.489201528937002</c:v>
              </c:pt>
              <c:pt idx="7">
                <c:v>153.05005954565701</c:v>
              </c:pt>
              <c:pt idx="8">
                <c:v>226.79695292409201</c:v>
              </c:pt>
              <c:pt idx="9">
                <c:v>254.988781951763</c:v>
              </c:pt>
              <c:pt idx="10">
                <c:v>407.679506034854</c:v>
              </c:pt>
              <c:pt idx="11">
                <c:v>331.82786412434001</c:v>
              </c:pt>
              <c:pt idx="12">
                <c:v>576.49056378345801</c:v>
              </c:pt>
              <c:pt idx="13">
                <c:v>861.264371116029</c:v>
              </c:pt>
              <c:pt idx="14">
                <c:v>648.36863024420495</c:v>
              </c:pt>
              <c:pt idx="15">
                <c:v>906.29983228149001</c:v>
              </c:pt>
              <c:pt idx="16">
                <c:v>993.08124836173204</c:v>
              </c:pt>
              <c:pt idx="17">
                <c:v>1063.79954462556</c:v>
              </c:pt>
              <c:pt idx="18">
                <c:v>1099.2454042796501</c:v>
              </c:pt>
              <c:pt idx="19">
                <c:v>1049.11712285511</c:v>
              </c:pt>
              <c:pt idx="20">
                <c:v>1073.85754847107</c:v>
              </c:pt>
              <c:pt idx="21">
                <c:v>1059.0007137534001</c:v>
              </c:pt>
              <c:pt idx="22">
                <c:v>1051.2996814471401</c:v>
              </c:pt>
              <c:pt idx="23">
                <c:v>1015.93749880762</c:v>
              </c:pt>
            </c:numLit>
          </c:yVal>
          <c:smooth val="0"/>
        </c:ser>
        <c:dLbls>
          <c:showLegendKey val="0"/>
          <c:showVal val="0"/>
          <c:showCatName val="0"/>
          <c:showSerName val="0"/>
          <c:showPercent val="0"/>
          <c:showBubbleSize val="0"/>
        </c:dLbls>
        <c:axId val="44899712"/>
        <c:axId val="44898176"/>
      </c:scatterChart>
      <c:valAx>
        <c:axId val="44898176"/>
        <c:scaling>
          <c:orientation val="minMax"/>
        </c:scaling>
        <c:delete val="0"/>
        <c:axPos val="l"/>
        <c:majorGridlines>
          <c:spPr>
            <a:ln>
              <a:solidFill>
                <a:srgbClr val="B3B3B3"/>
              </a:solidFill>
            </a:ln>
          </c:spPr>
        </c:majorGridlines>
        <c:numFmt formatCode="General" sourceLinked="0"/>
        <c:majorTickMark val="none"/>
        <c:minorTickMark val="none"/>
        <c:tickLblPos val="nextTo"/>
        <c:spPr>
          <a:ln>
            <a:solidFill>
              <a:srgbClr val="B3B3B3"/>
            </a:solidFill>
          </a:ln>
        </c:spPr>
        <c:txPr>
          <a:bodyPr/>
          <a:lstStyle/>
          <a:p>
            <a:pPr>
              <a:defRPr sz="1400" b="0"/>
            </a:pPr>
            <a:endParaRPr lang="en-US"/>
          </a:p>
        </c:txPr>
        <c:crossAx val="44899712"/>
        <c:crosses val="autoZero"/>
        <c:crossBetween val="midCat"/>
      </c:valAx>
      <c:valAx>
        <c:axId val="44899712"/>
        <c:scaling>
          <c:logBase val="10"/>
          <c:orientation val="minMax"/>
        </c:scaling>
        <c:delete val="0"/>
        <c:axPos val="b"/>
        <c:numFmt formatCode="0E+00" sourceLinked="0"/>
        <c:majorTickMark val="none"/>
        <c:minorTickMark val="none"/>
        <c:tickLblPos val="nextTo"/>
        <c:spPr>
          <a:ln>
            <a:solidFill>
              <a:srgbClr val="B3B3B3"/>
            </a:solidFill>
          </a:ln>
        </c:spPr>
        <c:txPr>
          <a:bodyPr/>
          <a:lstStyle/>
          <a:p>
            <a:pPr>
              <a:defRPr sz="1400" b="0"/>
            </a:pPr>
            <a:endParaRPr lang="en-US"/>
          </a:p>
        </c:txPr>
        <c:crossAx val="44898176"/>
        <c:crosses val="autoZero"/>
        <c:crossBetween val="midCat"/>
      </c:valAx>
      <c:spPr>
        <a:noFill/>
        <a:ln>
          <a:solidFill>
            <a:srgbClr val="B3B3B3"/>
          </a:solidFill>
          <a:prstDash val="solid"/>
        </a:ln>
      </c:spPr>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2"/>
          <c:order val="0"/>
          <c:tx>
            <c:v>s = 5%</c:v>
          </c:tx>
          <c:spPr>
            <a:ln w="28575">
              <a:solidFill>
                <a:schemeClr val="accent1"/>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Blad1!$E$2:$E$251</c:f>
              <c:numCache>
                <c:formatCode>General</c:formatCode>
                <c:ptCount val="250"/>
                <c:pt idx="0">
                  <c:v>1</c:v>
                </c:pt>
                <c:pt idx="1">
                  <c:v>1.0945273631840797</c:v>
                </c:pt>
                <c:pt idx="2">
                  <c:v>1.1974270163285503</c:v>
                </c:pt>
                <c:pt idx="3">
                  <c:v>1.3093305789188927</c:v>
                </c:pt>
                <c:pt idx="4">
                  <c:v>1.4308960569973765</c:v>
                </c:pt>
                <c:pt idx="5">
                  <c:v>1.5628046079403184</c:v>
                </c:pt>
                <c:pt idx="6">
                  <c:v>1.7057562500959853</c:v>
                </c:pt>
                <c:pt idx="7">
                  <c:v>1.8604643813725481</c:v>
                </c:pt>
                <c:pt idx="8">
                  <c:v>2.0276489760207377</c:v>
                </c:pt>
                <c:pt idx="9">
                  <c:v>2.2080283415935273</c:v>
                </c:pt>
                <c:pt idx="10">
                  <c:v>2.4023093402105813</c:v>
                </c:pt>
                <c:pt idx="11">
                  <c:v>2.6111760116233564</c:v>
                </c:pt>
                <c:pt idx="12">
                  <c:v>2.8352765818020971</c:v>
                </c:pt>
                <c:pt idx="13">
                  <c:v>3.075208901075464</c:v>
                </c:pt>
                <c:pt idx="14">
                  <c:v>3.3315044307853925</c:v>
                </c:pt>
                <c:pt idx="15">
                  <c:v>3.6046109865000191</c:v>
                </c:pt>
                <c:pt idx="16">
                  <c:v>3.8948745472300965</c:v>
                </c:pt>
                <c:pt idx="17">
                  <c:v>4.20252055032475</c:v>
                </c:pt>
                <c:pt idx="18">
                  <c:v>4.5276352053822606</c:v>
                </c:pt>
                <c:pt idx="19">
                  <c:v>4.8701474702127943</c:v>
                </c:pt>
                <c:pt idx="20">
                  <c:v>5.229812428394899</c:v>
                </c:pt>
                <c:pt idx="21">
                  <c:v>5.6061968806228393</c:v>
                </c:pt>
                <c:pt idx="22">
                  <c:v>5.9986679995502685</c:v>
                </c:pt>
                <c:pt idx="23">
                  <c:v>6.4063858893686652</c:v>
                </c:pt>
                <c:pt idx="24">
                  <c:v>6.8283008279430391</c:v>
                </c:pt>
                <c:pt idx="25">
                  <c:v>7.2631558453750733</c:v>
                </c:pt>
                <c:pt idx="26">
                  <c:v>7.709495107633102</c:v>
                </c:pt>
                <c:pt idx="27">
                  <c:v>8.1656783326173166</c:v>
                </c:pt>
                <c:pt idx="28">
                  <c:v>8.6299011804691226</c:v>
                </c:pt>
                <c:pt idx="29">
                  <c:v>9.1002212480602118</c:v>
                </c:pt>
                <c:pt idx="30">
                  <c:v>9.574588982372104</c:v>
                </c:pt>
                <c:pt idx="31">
                  <c:v>10.050882534709581</c:v>
                </c:pt>
                <c:pt idx="32">
                  <c:v>10.526945333213357</c:v>
                </c:pt>
                <c:pt idx="33">
                  <c:v>11.000624977678667</c:v>
                </c:pt>
                <c:pt idx="34">
                  <c:v>11.46981197494239</c:v>
                </c:pt>
                <c:pt idx="35">
                  <c:v>11.932476843485938</c:v>
                </c:pt>
                <c:pt idx="36">
                  <c:v>12.386704221390289</c:v>
                </c:pt>
                <c:pt idx="37">
                  <c:v>12.830722802051046</c:v>
                </c:pt>
                <c:pt idx="38">
                  <c:v>13.262930178913187</c:v>
                </c:pt>
                <c:pt idx="39">
                  <c:v>13.681911980263175</c:v>
                </c:pt>
                <c:pt idx="40">
                  <c:v>14.086454991735193</c:v>
                </c:pt>
                <c:pt idx="41">
                  <c:v>14.475554272227919</c:v>
                </c:pt>
                <c:pt idx="42">
                  <c:v>14.848414546340278</c:v>
                </c:pt>
                <c:pt idx="43">
                  <c:v>15.204446386502344</c:v>
                </c:pt>
                <c:pt idx="44">
                  <c:v>15.543257870346276</c:v>
                </c:pt>
                <c:pt idx="45">
                  <c:v>15.864642509639946</c:v>
                </c:pt>
                <c:pt idx="46">
                  <c:v>16.168564298180161</c:v>
                </c:pt>
                <c:pt idx="47">
                  <c:v>16.45514072385215</c:v>
                </c:pt>
                <c:pt idx="48">
                  <c:v>16.724624544103307</c:v>
                </c:pt>
                <c:pt idx="49">
                  <c:v>16.977385045389564</c:v>
                </c:pt>
                <c:pt idx="50">
                  <c:v>17.213889406973788</c:v>
                </c:pt>
                <c:pt idx="51">
                  <c:v>17.434684678191886</c:v>
                </c:pt>
                <c:pt idx="52">
                  <c:v>17.64038076482155</c:v>
                </c:pt>
                <c:pt idx="53">
                  <c:v>17.831634711457141</c:v>
                </c:pt>
                <c:pt idx="54">
                  <c:v>18.009136467790725</c:v>
                </c:pt>
                <c:pt idx="55">
                  <c:v>18.173596240537918</c:v>
                </c:pt>
                <c:pt idx="56">
                  <c:v>18.325733460937723</c:v>
                </c:pt>
                <c:pt idx="57">
                  <c:v>18.466267340526919</c:v>
                </c:pt>
                <c:pt idx="58">
                  <c:v>18.595908944530617</c:v>
                </c:pt>
                <c:pt idx="59">
                  <c:v>18.715354681385485</c:v>
                </c:pt>
                <c:pt idx="60">
                  <c:v>18.825281086930609</c:v>
                </c:pt>
                <c:pt idx="61">
                  <c:v>18.926340770833768</c:v>
                </c:pt>
                <c:pt idx="62">
                  <c:v>19.019159389056696</c:v>
                </c:pt>
                <c:pt idx="63">
                  <c:v>19.104333507918383</c:v>
                </c:pt>
                <c:pt idx="64">
                  <c:v>19.182429231095746</c:v>
                </c:pt>
                <c:pt idx="65">
                  <c:v>19.253981469434081</c:v>
                </c:pt>
                <c:pt idx="66">
                  <c:v>19.319493743679246</c:v>
                </c:pt>
                <c:pt idx="67">
                  <c:v>19.379438421359783</c:v>
                </c:pt>
                <c:pt idx="68">
                  <c:v>19.43425730040542</c:v>
                </c:pt>
                <c:pt idx="69">
                  <c:v>19.484362463222798</c:v>
                </c:pt>
                <c:pt idx="70">
                  <c:v>19.530137335534686</c:v>
                </c:pt>
                <c:pt idx="71">
                  <c:v>19.571937894115042</c:v>
                </c:pt>
                <c:pt idx="72">
                  <c:v>19.610093976497684</c:v>
                </c:pt>
                <c:pt idx="73">
                  <c:v>19.644910653747964</c:v>
                </c:pt>
                <c:pt idx="74">
                  <c:v>19.676669634461227</c:v>
                </c:pt>
                <c:pt idx="75">
                  <c:v>19.705630674320773</c:v>
                </c:pt>
                <c:pt idx="76">
                  <c:v>19.732032970865838</c:v>
                </c:pt>
                <c:pt idx="77">
                  <c:v>19.756096527655856</c:v>
                </c:pt>
                <c:pt idx="78">
                  <c:v>19.77802347584614</c:v>
                </c:pt>
                <c:pt idx="79">
                  <c:v>19.797999344390085</c:v>
                </c:pt>
                <c:pt idx="80">
                  <c:v>19.816194272730016</c:v>
                </c:pt>
                <c:pt idx="81">
                  <c:v>19.832764162005343</c:v>
                </c:pt>
                <c:pt idx="82">
                  <c:v>19.847851762559458</c:v>
                </c:pt>
                <c:pt idx="83">
                  <c:v>19.861587696926993</c:v>
                </c:pt>
                <c:pt idx="84">
                  <c:v>19.874091418584857</c:v>
                </c:pt>
                <c:pt idx="85">
                  <c:v>19.885472107602308</c:v>
                </c:pt>
                <c:pt idx="86">
                  <c:v>19.895829504969161</c:v>
                </c:pt>
                <c:pt idx="87">
                  <c:v>19.905254687853471</c:v>
                </c:pt>
                <c:pt idx="88">
                  <c:v>19.913830788372003</c:v>
                </c:pt>
                <c:pt idx="89">
                  <c:v>19.92163365867523</c:v>
                </c:pt>
                <c:pt idx="90">
                  <c:v>19.928732485275738</c:v>
                </c:pt>
                <c:pt idx="91">
                  <c:v>19.935190355603915</c:v>
                </c:pt>
                <c:pt idx="92">
                  <c:v>19.94106477977326</c:v>
                </c:pt>
                <c:pt idx="93">
                  <c:v>19.946408170492624</c:v>
                </c:pt>
                <c:pt idx="94">
                  <c:v>19.951268283985041</c:v>
                </c:pt>
                <c:pt idx="95">
                  <c:v>19.955688624671133</c:v>
                </c:pt>
                <c:pt idx="96">
                  <c:v>19.959708816256644</c:v>
                </c:pt>
                <c:pt idx="97">
                  <c:v>19.963364941733929</c:v>
                </c:pt>
                <c:pt idx="98">
                  <c:v>19.96668985467123</c:v>
                </c:pt>
                <c:pt idx="99">
                  <c:v>19.969713464024235</c:v>
                </c:pt>
                <c:pt idx="100">
                  <c:v>19.972462994565188</c:v>
                </c:pt>
                <c:pt idx="101">
                  <c:v>19.974963224887386</c:v>
                </c:pt>
                <c:pt idx="102">
                  <c:v>19.977236704808977</c:v>
                </c:pt>
                <c:pt idx="103">
                  <c:v>19.979303953870854</c:v>
                </c:pt>
                <c:pt idx="104">
                  <c:v>19.981183642499854</c:v>
                </c:pt>
                <c:pt idx="105">
                  <c:v>19.982892757290799</c:v>
                </c:pt>
                <c:pt idx="106">
                  <c:v>19.98444675174985</c:v>
                </c:pt>
                <c:pt idx="107">
                  <c:v>19.985859683736916</c:v>
                </c:pt>
                <c:pt idx="108">
                  <c:v>19.987144340746795</c:v>
                </c:pt>
                <c:pt idx="109">
                  <c:v>19.988312354077117</c:v>
                </c:pt>
                <c:pt idx="110">
                  <c:v>19.989374302845626</c:v>
                </c:pt>
                <c:pt idx="111">
                  <c:v>19.990339808740263</c:v>
                </c:pt>
                <c:pt idx="112">
                  <c:v>19.99121762231184</c:v>
                </c:pt>
                <c:pt idx="113">
                  <c:v>19.992015701551104</c:v>
                </c:pt>
                <c:pt idx="114">
                  <c:v>19.992741283429371</c:v>
                </c:pt>
                <c:pt idx="115">
                  <c:v>19.993400949023787</c:v>
                </c:pt>
                <c:pt idx="116">
                  <c:v>19.99400068279526</c:v>
                </c:pt>
                <c:pt idx="117">
                  <c:v>19.994545926537889</c:v>
                </c:pt>
                <c:pt idx="118">
                  <c:v>19.995041628473889</c:v>
                </c:pt>
                <c:pt idx="119">
                  <c:v>19.995492287926663</c:v>
                </c:pt>
                <c:pt idx="120">
                  <c:v>19.995901995966868</c:v>
                </c:pt>
                <c:pt idx="121">
                  <c:v>19.996274472391573</c:v>
                </c:pt>
                <c:pt idx="122">
                  <c:v>19.996613099365103</c:v>
                </c:pt>
                <c:pt idx="123">
                  <c:v>19.996920952020869</c:v>
                </c:pt>
                <c:pt idx="124">
                  <c:v>19.997200826297199</c:v>
                </c:pt>
                <c:pt idx="125">
                  <c:v>19.99745526425583</c:v>
                </c:pt>
                <c:pt idx="126">
                  <c:v>19.997686577109619</c:v>
                </c:pt>
                <c:pt idx="127">
                  <c:v>19.997896866165842</c:v>
                </c:pt>
                <c:pt idx="128">
                  <c:v>19.998088041873022</c:v>
                </c:pt>
                <c:pt idx="129">
                  <c:v>19.998261841142352</c:v>
                </c:pt>
                <c:pt idx="130">
                  <c:v>19.998419843099576</c:v>
                </c:pt>
                <c:pt idx="131">
                  <c:v>19.998563483409061</c:v>
                </c:pt>
                <c:pt idx="132">
                  <c:v>19.998694067299173</c:v>
                </c:pt>
                <c:pt idx="133">
                  <c:v>19.998812781406397</c:v>
                </c:pt>
                <c:pt idx="134">
                  <c:v>19.998920704545089</c:v>
                </c:pt>
                <c:pt idx="135">
                  <c:v>19.999018817500147</c:v>
                </c:pt>
                <c:pt idx="136">
                  <c:v>19.999108011931028</c:v>
                </c:pt>
                <c:pt idx="137">
                  <c:v>19.999189098467685</c:v>
                </c:pt>
                <c:pt idx="138">
                  <c:v>19.999262814071599</c:v>
                </c:pt>
                <c:pt idx="139">
                  <c:v>19.999329828728541</c:v>
                </c:pt>
                <c:pt idx="140">
                  <c:v>19.999390751533671</c:v>
                </c:pt>
                <c:pt idx="141">
                  <c:v>19.999446136224059</c:v>
                </c:pt>
                <c:pt idx="142">
                  <c:v>19.999496486208791</c:v>
                </c:pt>
                <c:pt idx="143">
                  <c:v>19.999542259142178</c:v>
                </c:pt>
                <c:pt idx="144">
                  <c:v>19.999583871081619</c:v>
                </c:pt>
                <c:pt idx="145">
                  <c:v>19.999621700267738</c:v>
                </c:pt>
                <c:pt idx="146">
                  <c:v>19.999656090561121</c:v>
                </c:pt>
                <c:pt idx="147">
                  <c:v>19.999687354566831</c:v>
                </c:pt>
                <c:pt idx="148">
                  <c:v>19.999715776475021</c:v>
                </c:pt>
                <c:pt idx="149">
                  <c:v>19.999741614643479</c:v>
                </c:pt>
                <c:pt idx="150">
                  <c:v>19.999765103945464</c:v>
                </c:pt>
                <c:pt idx="151">
                  <c:v>19.999786457904239</c:v>
                </c:pt>
                <c:pt idx="152">
                  <c:v>19.999805870633605</c:v>
                </c:pt>
                <c:pt idx="153">
                  <c:v>19.999823518602096</c:v>
                </c:pt>
                <c:pt idx="154">
                  <c:v>19.99983956223684</c:v>
                </c:pt>
                <c:pt idx="155">
                  <c:v>19.999854147381672</c:v>
                </c:pt>
                <c:pt idx="156">
                  <c:v>19.999867406622705</c:v>
                </c:pt>
                <c:pt idx="157">
                  <c:v>19.999879460493446</c:v>
                </c:pt>
                <c:pt idx="158">
                  <c:v>19.999890418570367</c:v>
                </c:pt>
                <c:pt idx="159">
                  <c:v>19.999900380468894</c:v>
                </c:pt>
                <c:pt idx="160">
                  <c:v>19.999909436748894</c:v>
                </c:pt>
                <c:pt idx="161">
                  <c:v>19.99991766973783</c:v>
                </c:pt>
                <c:pt idx="162">
                  <c:v>19.999925154279108</c:v>
                </c:pt>
                <c:pt idx="163">
                  <c:v>19.999931958412407</c:v>
                </c:pt>
                <c:pt idx="164">
                  <c:v>19.999938143992146</c:v>
                </c:pt>
                <c:pt idx="165">
                  <c:v>19.999943767249778</c:v>
                </c:pt>
                <c:pt idx="166">
                  <c:v>19.999948879304913</c:v>
                </c:pt>
                <c:pt idx="167">
                  <c:v>19.99995352663003</c:v>
                </c:pt>
                <c:pt idx="168">
                  <c:v>19.99995775147292</c:v>
                </c:pt>
                <c:pt idx="169">
                  <c:v>19.999961592240734</c:v>
                </c:pt>
                <c:pt idx="170">
                  <c:v>19.999965083849116</c:v>
                </c:pt>
                <c:pt idx="171">
                  <c:v>19.999968258039615</c:v>
                </c:pt>
                <c:pt idx="172">
                  <c:v>19.999971143668212</c:v>
                </c:pt>
                <c:pt idx="173">
                  <c:v>19.99997376696766</c:v>
                </c:pt>
                <c:pt idx="174">
                  <c:v>19.999976151785937</c:v>
                </c:pt>
                <c:pt idx="175">
                  <c:v>19.999978319803049</c:v>
                </c:pt>
                <c:pt idx="176">
                  <c:v>19.999980290728104</c:v>
                </c:pt>
                <c:pt idx="177">
                  <c:v>19.999982082478489</c:v>
                </c:pt>
                <c:pt idx="178">
                  <c:v>19.999983711342754</c:v>
                </c:pt>
                <c:pt idx="179">
                  <c:v>19.99998519212868</c:v>
                </c:pt>
                <c:pt idx="180">
                  <c:v>19.999986538297893</c:v>
                </c:pt>
                <c:pt idx="181">
                  <c:v>19.999987762088246</c:v>
                </c:pt>
                <c:pt idx="182">
                  <c:v>19.999988874625057</c:v>
                </c:pt>
                <c:pt idx="183">
                  <c:v>19.999989886022266</c:v>
                </c:pt>
                <c:pt idx="184">
                  <c:v>19.999990805474365</c:v>
                </c:pt>
                <c:pt idx="185">
                  <c:v>19.999991641339985</c:v>
                </c:pt>
                <c:pt idx="186">
                  <c:v>19.999992401217881</c:v>
                </c:pt>
                <c:pt idx="187">
                  <c:v>19.999993092016012</c:v>
                </c:pt>
                <c:pt idx="188">
                  <c:v>19.999993720014359</c:v>
                </c:pt>
                <c:pt idx="189">
                  <c:v>19.999994290921983</c:v>
                </c:pt>
                <c:pt idx="190">
                  <c:v>19.999994809928939</c:v>
                </c:pt>
                <c:pt idx="191">
                  <c:v>19.999995281753471</c:v>
                </c:pt>
                <c:pt idx="192">
                  <c:v>19.999995710684882</c:v>
                </c:pt>
                <c:pt idx="193">
                  <c:v>19.999996100622543</c:v>
                </c:pt>
                <c:pt idx="194">
                  <c:v>19.99999645511134</c:v>
                </c:pt>
                <c:pt idx="195">
                  <c:v>19.999996777373894</c:v>
                </c:pt>
                <c:pt idx="196">
                  <c:v>19.999997070339862</c:v>
                </c:pt>
                <c:pt idx="197">
                  <c:v>19.999997336672564</c:v>
                </c:pt>
                <c:pt idx="198">
                  <c:v>19.999997578793213</c:v>
                </c:pt>
                <c:pt idx="199">
                  <c:v>19.999997798902896</c:v>
                </c:pt>
                <c:pt idx="200">
                  <c:v>19.999997999002613</c:v>
                </c:pt>
                <c:pt idx="201">
                  <c:v>19.999998180911447</c:v>
                </c:pt>
                <c:pt idx="202">
                  <c:v>19.999998346283121</c:v>
                </c:pt>
                <c:pt idx="203">
                  <c:v>19.999998496621007</c:v>
                </c:pt>
                <c:pt idx="204">
                  <c:v>19.999998633291817</c:v>
                </c:pt>
                <c:pt idx="205">
                  <c:v>19.999998757538005</c:v>
                </c:pt>
                <c:pt idx="206">
                  <c:v>19.99999887048909</c:v>
                </c:pt>
                <c:pt idx="207">
                  <c:v>19.999998973171895</c:v>
                </c:pt>
                <c:pt idx="208">
                  <c:v>19.999999066519898</c:v>
                </c:pt>
                <c:pt idx="209">
                  <c:v>19.999999151381722</c:v>
                </c:pt>
                <c:pt idx="210">
                  <c:v>19.999999228528836</c:v>
                </c:pt>
                <c:pt idx="211">
                  <c:v>19.999999298662576</c:v>
                </c:pt>
                <c:pt idx="212">
                  <c:v>19.999999362420521</c:v>
                </c:pt>
                <c:pt idx="213">
                  <c:v>19.999999420382288</c:v>
                </c:pt>
                <c:pt idx="214">
                  <c:v>19.999999473074809</c:v>
                </c:pt>
                <c:pt idx="215">
                  <c:v>19.999999520977099</c:v>
                </c:pt>
                <c:pt idx="216">
                  <c:v>19.999999564524632</c:v>
                </c:pt>
                <c:pt idx="217">
                  <c:v>19.999999604113302</c:v>
                </c:pt>
                <c:pt idx="218">
                  <c:v>19.999999640103002</c:v>
                </c:pt>
                <c:pt idx="219">
                  <c:v>19.999999672820909</c:v>
                </c:pt>
                <c:pt idx="220">
                  <c:v>19.999999702564462</c:v>
                </c:pt>
                <c:pt idx="221">
                  <c:v>19.999999729604056</c:v>
                </c:pt>
                <c:pt idx="222">
                  <c:v>19.999999754185506</c:v>
                </c:pt>
                <c:pt idx="223">
                  <c:v>19.999999776532277</c:v>
                </c:pt>
                <c:pt idx="224">
                  <c:v>19.999999796847526</c:v>
                </c:pt>
                <c:pt idx="225">
                  <c:v>19.999999815315931</c:v>
                </c:pt>
                <c:pt idx="226">
                  <c:v>19.999999832105392</c:v>
                </c:pt>
                <c:pt idx="227">
                  <c:v>19.999999847368539</c:v>
                </c:pt>
                <c:pt idx="228">
                  <c:v>19.999999861244124</c:v>
                </c:pt>
                <c:pt idx="229">
                  <c:v>19.999999873858293</c:v>
                </c:pt>
                <c:pt idx="230">
                  <c:v>19.999999885325725</c:v>
                </c:pt>
                <c:pt idx="231">
                  <c:v>19.999999895750658</c:v>
                </c:pt>
                <c:pt idx="232">
                  <c:v>19.99999990522787</c:v>
                </c:pt>
                <c:pt idx="233">
                  <c:v>19.999999913843517</c:v>
                </c:pt>
                <c:pt idx="234">
                  <c:v>19.999999921675926</c:v>
                </c:pt>
                <c:pt idx="235">
                  <c:v>19.999999928796296</c:v>
                </c:pt>
                <c:pt idx="236">
                  <c:v>19.999999935269358</c:v>
                </c:pt>
                <c:pt idx="237">
                  <c:v>19.999999941153963</c:v>
                </c:pt>
                <c:pt idx="238">
                  <c:v>19.999999946503603</c:v>
                </c:pt>
                <c:pt idx="239">
                  <c:v>19.999999951366913</c:v>
                </c:pt>
                <c:pt idx="240">
                  <c:v>19.999999955788102</c:v>
                </c:pt>
                <c:pt idx="241">
                  <c:v>19.999999959807365</c:v>
                </c:pt>
                <c:pt idx="242">
                  <c:v>19.999999963461242</c:v>
                </c:pt>
                <c:pt idx="243">
                  <c:v>19.999999966782944</c:v>
                </c:pt>
                <c:pt idx="244">
                  <c:v>19.999999969802676</c:v>
                </c:pt>
                <c:pt idx="245">
                  <c:v>19.99999997254789</c:v>
                </c:pt>
                <c:pt idx="246">
                  <c:v>19.999999975043533</c:v>
                </c:pt>
                <c:pt idx="247">
                  <c:v>19.999999977312306</c:v>
                </c:pt>
                <c:pt idx="248">
                  <c:v>19.999999979374824</c:v>
                </c:pt>
                <c:pt idx="249">
                  <c:v>19.999999981249839</c:v>
                </c:pt>
              </c:numCache>
            </c:numRef>
          </c:yVal>
          <c:smooth val="0"/>
        </c:ser>
        <c:ser>
          <c:idx val="1"/>
          <c:order val="1"/>
          <c:tx>
            <c:v>s = 2%</c:v>
          </c:tx>
          <c:spPr>
            <a:ln w="28575">
              <a:solidFill>
                <a:schemeClr val="accent1">
                  <a:lumMod val="75000"/>
                </a:schemeClr>
              </a:solidFill>
              <a:prstDash val="sysDot"/>
            </a:ln>
          </c:spPr>
          <c:marker>
            <c:symbol val="none"/>
          </c:marker>
          <c:xVal>
            <c:numRef>
              <c:f>Blad1!$B$2:$B$201</c:f>
              <c:numCache>
                <c:formatCode>General</c:formatCode>
                <c:ptCount val="20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numCache>
            </c:numRef>
          </c:xVal>
          <c:yVal>
            <c:numRef>
              <c:f>Blad1!$D$2:$D$201</c:f>
              <c:numCache>
                <c:formatCode>General</c:formatCode>
                <c:ptCount val="200"/>
                <c:pt idx="0">
                  <c:v>1</c:v>
                </c:pt>
                <c:pt idx="1">
                  <c:v>1.0978043912175648</c:v>
                </c:pt>
                <c:pt idx="2">
                  <c:v>1.2049392551284606</c:v>
                </c:pt>
                <c:pt idx="3">
                  <c:v>1.3222467266694486</c:v>
                </c:pt>
                <c:pt idx="4">
                  <c:v>1.4506352040361372</c:v>
                </c:pt>
                <c:pt idx="5">
                  <c:v>1.5910825636809438</c:v>
                </c:pt>
                <c:pt idx="6">
                  <c:v>1.744639090375812</c:v>
                </c:pt>
                <c:pt idx="7">
                  <c:v>1.9124299991451614</c:v>
                </c:pt>
                <c:pt idx="8">
                  <c:v>2.0956574028892456</c:v>
                </c:pt>
                <c:pt idx="9">
                  <c:v>2.2956015543950659</c:v>
                </c:pt>
                <c:pt idx="10">
                  <c:v>2.5136211645296633</c:v>
                </c:pt>
                <c:pt idx="11">
                  <c:v>2.7511525703273803</c:v>
                </c:pt>
                <c:pt idx="12">
                  <c:v>3.0097074983202434</c:v>
                </c:pt>
                <c:pt idx="13">
                  <c:v>3.2908691410923954</c:v>
                </c:pt>
                <c:pt idx="14">
                  <c:v>3.5962862403796336</c:v>
                </c:pt>
                <c:pt idx="15">
                  <c:v>3.9276648503016718</c:v>
                </c:pt>
                <c:pt idx="16">
                  <c:v>4.2867574422762447</c:v>
                </c:pt>
                <c:pt idx="17">
                  <c:v>4.6753490121576577</c:v>
                </c:pt>
                <c:pt idx="18">
                  <c:v>5.0952398640433021</c:v>
                </c:pt>
                <c:pt idx="19">
                  <c:v>5.5482247783173211</c:v>
                </c:pt>
                <c:pt idx="20">
                  <c:v>6.0360683284223162</c:v>
                </c:pt>
                <c:pt idx="21">
                  <c:v>6.5604761960913569</c:v>
                </c:pt>
                <c:pt idx="22">
                  <c:v>7.1230624523763186</c:v>
                </c:pt>
                <c:pt idx="23">
                  <c:v>7.7253129247595274</c:v>
                </c:pt>
                <c:pt idx="24">
                  <c:v>8.3685449601513042</c:v>
                </c:pt>
                <c:pt idx="25">
                  <c:v>9.0538641182923723</c:v>
                </c:pt>
                <c:pt idx="26">
                  <c:v>9.7821185852027153</c:v>
                </c:pt>
                <c:pt idx="27">
                  <c:v>10.553852372839312</c:v>
                </c:pt>
                <c:pt idx="28">
                  <c:v>11.369258655250956</c:v>
                </c:pt>
                <c:pt idx="29">
                  <c:v>12.228134864484813</c:v>
                </c:pt>
                <c:pt idx="30">
                  <c:v>13.129841407961594</c:v>
                </c:pt>
                <c:pt idx="31">
                  <c:v>14.073266046200427</c:v>
                </c:pt>
                <c:pt idx="32">
                  <c:v>15.056796057382616</c:v>
                </c:pt>
                <c:pt idx="33">
                  <c:v>16.078300286397589</c:v>
                </c:pt>
                <c:pt idx="34">
                  <c:v>17.135123008681465</c:v>
                </c:pt>
                <c:pt idx="35">
                  <c:v>18.224091219997437</c:v>
                </c:pt>
                <c:pt idx="36">
                  <c:v>19.341536491292725</c:v>
                </c:pt>
                <c:pt idx="37">
                  <c:v>20.483331916952022</c:v>
                </c:pt>
                <c:pt idx="38">
                  <c:v>21.644943965508546</c:v>
                </c:pt>
                <c:pt idx="39">
                  <c:v>22.821498259967509</c:v>
                </c:pt>
                <c:pt idx="40">
                  <c:v>24.007857528346829</c:v>
                </c:pt>
                <c:pt idx="41">
                  <c:v>25.198709238585138</c:v>
                </c:pt>
                <c:pt idx="42">
                  <c:v>26.388659829942352</c:v>
                </c:pt>
                <c:pt idx="43">
                  <c:v>27.572332031539542</c:v>
                </c:pt>
                <c:pt idx="44">
                  <c:v>28.744461558382412</c:v>
                </c:pt>
                <c:pt idx="45">
                  <c:v>29.899989515757216</c:v>
                </c:pt>
                <c:pt idx="46">
                  <c:v>31.0341471202793</c:v>
                </c:pt>
                <c:pt idx="47">
                  <c:v>32.14252983299685</c:v>
                </c:pt>
                <c:pt idx="48">
                  <c:v>33.221158650289247</c:v>
                </c:pt>
                <c:pt idx="49">
                  <c:v>34.266527052131593</c:v>
                </c:pt>
                <c:pt idx="50">
                  <c:v>35.275632899295225</c:v>
                </c:pt>
                <c:pt idx="51">
                  <c:v>36.245995337999105</c:v>
                </c:pt>
                <c:pt idx="52">
                  <c:v>37.175657457980954</c:v>
                </c:pt>
                <c:pt idx="53">
                  <c:v>38.063176017034806</c:v>
                </c:pt>
                <c:pt idx="54">
                  <c:v>38.907599966860332</c:v>
                </c:pt>
                <c:pt idx="55">
                  <c:v>39.708439782792269</c:v>
                </c:pt>
                <c:pt idx="56">
                  <c:v>40.465629719122418</c:v>
                </c:pt>
                <c:pt idx="57">
                  <c:v>41.179485098957585</c:v>
                </c:pt>
                <c:pt idx="58">
                  <c:v>41.850656626951093</c:v>
                </c:pt>
                <c:pt idx="59">
                  <c:v>42.480083512513396</c:v>
                </c:pt>
                <c:pt idx="60">
                  <c:v>43.068946938295163</c:v>
                </c:pt>
                <c:pt idx="61">
                  <c:v>43.618625129662995</c:v>
                </c:pt>
                <c:pt idx="62">
                  <c:v>44.130650997457145</c:v>
                </c:pt>
                <c:pt idx="63">
                  <c:v>44.60667305564975</c:v>
                </c:pt>
                <c:pt idx="64">
                  <c:v>45.048420069763694</c:v>
                </c:pt>
                <c:pt idx="65">
                  <c:v>45.457669678592474</c:v>
                </c:pt>
                <c:pt idx="66">
                  <c:v>45.83622105443667</c:v>
                </c:pt>
                <c:pt idx="67">
                  <c:v>46.185871526151367</c:v>
                </c:pt>
                <c:pt idx="68">
                  <c:v>46.50839698288862</c:v>
                </c:pt>
                <c:pt idx="69">
                  <c:v>46.805535801108007</c:v>
                </c:pt>
                <c:pt idx="70">
                  <c:v>47.078975988957502</c:v>
                </c:pt>
                <c:pt idx="71">
                  <c:v>47.330345215914988</c:v>
                </c:pt>
                <c:pt idx="72">
                  <c:v>47.561203387113622</c:v>
                </c:pt>
                <c:pt idx="73">
                  <c:v>47.773037426866225</c:v>
                </c:pt>
                <c:pt idx="74">
                  <c:v>47.967257950852414</c:v>
                </c:pt>
                <c:pt idx="75">
                  <c:v>48.145197528088531</c:v>
                </c:pt>
                <c:pt idx="76">
                  <c:v>48.308110259584616</c:v>
                </c:pt>
                <c:pt idx="77">
                  <c:v>48.457172428459614</c:v>
                </c:pt>
                <c:pt idx="78">
                  <c:v>48.593484004677116</c:v>
                </c:pt>
                <c:pt idx="79">
                  <c:v>48.7180708153372</c:v>
                </c:pt>
                <c:pt idx="80">
                  <c:v>48.831887217822079</c:v>
                </c:pt>
                <c:pt idx="81">
                  <c:v>48.935819137532803</c:v>
                </c:pt>
                <c:pt idx="82">
                  <c:v>49.030687354179953</c:v>
                </c:pt>
                <c:pt idx="83">
                  <c:v>49.117250940479089</c:v>
                </c:pt>
                <c:pt idx="84">
                  <c:v>49.196210774648748</c:v>
                </c:pt>
                <c:pt idx="85">
                  <c:v>49.26821306339906</c:v>
                </c:pt>
                <c:pt idx="86">
                  <c:v>49.333852825271293</c:v>
                </c:pt>
                <c:pt idx="87">
                  <c:v>49.393677295416389</c:v>
                </c:pt>
                <c:pt idx="88">
                  <c:v>49.448189222372875</c:v>
                </c:pt>
                <c:pt idx="89">
                  <c:v>49.497850035316262</c:v>
                </c:pt>
                <c:pt idx="90">
                  <c:v>49.54308286679241</c:v>
                </c:pt>
                <c:pt idx="91">
                  <c:v>49.584275421297278</c:v>
                </c:pt>
                <c:pt idx="92">
                  <c:v>49.621782684389899</c:v>
                </c:pt>
                <c:pt idx="93">
                  <c:v>49.655929470477993</c:v>
                </c:pt>
                <c:pt idx="94">
                  <c:v>49.687012810128806</c:v>
                </c:pt>
                <c:pt idx="95">
                  <c:v>49.715304179853973</c:v>
                </c:pt>
                <c:pt idx="96">
                  <c:v>49.741051578897938</c:v>
                </c:pt>
                <c:pt idx="97">
                  <c:v>49.764481458717391</c:v>
                </c:pt>
                <c:pt idx="98">
                  <c:v>49.78580051165028</c:v>
                </c:pt>
                <c:pt idx="99">
                  <c:v>49.80519732580364</c:v>
                </c:pt>
                <c:pt idx="100">
                  <c:v>49.822843913495305</c:v>
                </c:pt>
                <c:pt idx="101">
                  <c:v>49.838897120712787</c:v>
                </c:pt>
                <c:pt idx="102">
                  <c:v>49.853499925040907</c:v>
                </c:pt>
                <c:pt idx="103">
                  <c:v>49.866782629392134</c:v>
                </c:pt>
                <c:pt idx="104">
                  <c:v>49.878863958674827</c:v>
                </c:pt>
                <c:pt idx="105">
                  <c:v>49.889852066277754</c:v>
                </c:pt>
                <c:pt idx="106">
                  <c:v>49.899845456950736</c:v>
                </c:pt>
                <c:pt idx="107">
                  <c:v>49.908933832336295</c:v>
                </c:pt>
                <c:pt idx="108">
                  <c:v>49.91719886506565</c:v>
                </c:pt>
                <c:pt idx="109">
                  <c:v>49.924714906984875</c:v>
                </c:pt>
                <c:pt idx="110">
                  <c:v>49.931549636728128</c:v>
                </c:pt>
                <c:pt idx="111">
                  <c:v>49.93776465151246</c:v>
                </c:pt>
                <c:pt idx="112">
                  <c:v>49.94341600769409</c:v>
                </c:pt>
                <c:pt idx="113">
                  <c:v>49.94855471430435</c:v>
                </c:pt>
                <c:pt idx="114">
                  <c:v>49.953227183475029</c:v>
                </c:pt>
                <c:pt idx="115">
                  <c:v>49.957475641369989</c:v>
                </c:pt>
                <c:pt idx="116">
                  <c:v>49.96133850296296</c:v>
                </c:pt>
                <c:pt idx="117">
                  <c:v>49.96485071374083</c:v>
                </c:pt>
                <c:pt idx="118">
                  <c:v>49.96804406116722</c:v>
                </c:pt>
                <c:pt idx="119">
                  <c:v>49.9709474585134</c:v>
                </c:pt>
                <c:pt idx="120">
                  <c:v>49.973587203450606</c:v>
                </c:pt>
                <c:pt idx="121">
                  <c:v>49.975987213600838</c:v>
                </c:pt>
                <c:pt idx="122">
                  <c:v>49.978169241060122</c:v>
                </c:pt>
                <c:pt idx="123">
                  <c:v>49.980153067739032</c:v>
                </c:pt>
                <c:pt idx="124">
                  <c:v>49.981956683209148</c:v>
                </c:pt>
                <c:pt idx="125">
                  <c:v>49.98359644660011</c:v>
                </c:pt>
                <c:pt idx="126">
                  <c:v>49.985087233959455</c:v>
                </c:pt>
                <c:pt idx="127">
                  <c:v>49.986442572365426</c:v>
                </c:pt>
                <c:pt idx="128">
                  <c:v>49.987674761971249</c:v>
                </c:pt>
                <c:pt idx="129">
                  <c:v>49.988794987056686</c:v>
                </c:pt>
                <c:pt idx="130">
                  <c:v>49.989813417068262</c:v>
                </c:pt>
                <c:pt idx="131">
                  <c:v>49.990739298544057</c:v>
                </c:pt>
                <c:pt idx="132">
                  <c:v>49.991581038739163</c:v>
                </c:pt>
                <c:pt idx="133">
                  <c:v>49.992346281696769</c:v>
                </c:pt>
                <c:pt idx="134">
                  <c:v>49.993041977442978</c:v>
                </c:pt>
                <c:pt idx="135">
                  <c:v>49.993674444923883</c:v>
                </c:pt>
                <c:pt idx="136">
                  <c:v>49.994249429247986</c:v>
                </c:pt>
                <c:pt idx="137">
                  <c:v>49.994772153747071</c:v>
                </c:pt>
                <c:pt idx="138">
                  <c:v>49.99524736732274</c:v>
                </c:pt>
                <c:pt idx="139">
                  <c:v>49.995679387503792</c:v>
                </c:pt>
                <c:pt idx="140">
                  <c:v>49.996072139602056</c:v>
                </c:pt>
                <c:pt idx="141">
                  <c:v>49.996429192318899</c:v>
                </c:pt>
                <c:pt idx="142">
                  <c:v>49.996753790123378</c:v>
                </c:pt>
                <c:pt idx="143">
                  <c:v>49.997048882694074</c:v>
                </c:pt>
                <c:pt idx="144">
                  <c:v>49.997317151690254</c:v>
                </c:pt>
                <c:pt idx="145">
                  <c:v>49.997561035094094</c:v>
                </c:pt>
                <c:pt idx="146">
                  <c:v>49.99778274934409</c:v>
                </c:pt>
                <c:pt idx="147">
                  <c:v>49.997984309459554</c:v>
                </c:pt>
                <c:pt idx="148">
                  <c:v>49.998167547338404</c:v>
                </c:pt>
                <c:pt idx="149">
                  <c:v>49.998334128393765</c:v>
                </c:pt>
                <c:pt idx="150">
                  <c:v>49.998485566680053</c:v>
                </c:pt>
                <c:pt idx="151">
                  <c:v>49.998623238645486</c:v>
                </c:pt>
                <c:pt idx="152">
                  <c:v>49.998748395635602</c:v>
                </c:pt>
                <c:pt idx="153">
                  <c:v>49.998862175261259</c:v>
                </c:pt>
                <c:pt idx="154">
                  <c:v>49.998965611733958</c:v>
                </c:pt>
                <c:pt idx="155">
                  <c:v>49.999059645262342</c:v>
                </c:pt>
                <c:pt idx="156">
                  <c:v>49.999145130595068</c:v>
                </c:pt>
                <c:pt idx="157">
                  <c:v>49.999222844787589</c:v>
                </c:pt>
                <c:pt idx="158">
                  <c:v>49.999293494263142</c:v>
                </c:pt>
                <c:pt idx="159">
                  <c:v>49.999357721232357</c:v>
                </c:pt>
                <c:pt idx="160">
                  <c:v>49.999416109529378</c:v>
                </c:pt>
                <c:pt idx="161">
                  <c:v>49.99946918991774</c:v>
                </c:pt>
                <c:pt idx="162">
                  <c:v>49.999517444914041</c:v>
                </c:pt>
                <c:pt idx="163">
                  <c:v>49.999561313173331</c:v>
                </c:pt>
                <c:pt idx="164">
                  <c:v>49.999601193475833</c:v>
                </c:pt>
                <c:pt idx="165">
                  <c:v>49.999637448351514</c:v>
                </c:pt>
                <c:pt idx="166">
                  <c:v>49.999670407375021</c:v>
                </c:pt>
                <c:pt idx="167">
                  <c:v>49.999700370161371</c:v>
                </c:pt>
                <c:pt idx="168">
                  <c:v>49.99972760908922</c:v>
                </c:pt>
                <c:pt idx="169">
                  <c:v>49.999752371776651</c:v>
                </c:pt>
                <c:pt idx="170">
                  <c:v>49.999774883331966</c:v>
                </c:pt>
                <c:pt idx="171">
                  <c:v>49.999795348399836</c:v>
                </c:pt>
                <c:pt idx="172">
                  <c:v>49.999813953021537</c:v>
                </c:pt>
                <c:pt idx="173">
                  <c:v>49.999830866326</c:v>
                </c:pt>
                <c:pt idx="174">
                  <c:v>49.999846242067264</c:v>
                </c:pt>
                <c:pt idx="175">
                  <c:v>49.999860220022072</c:v>
                </c:pt>
                <c:pt idx="176">
                  <c:v>49.999872927260498</c:v>
                </c:pt>
                <c:pt idx="177">
                  <c:v>49.999884479301031</c:v>
                </c:pt>
                <c:pt idx="178">
                  <c:v>49.999894981160701</c:v>
                </c:pt>
                <c:pt idx="179">
                  <c:v>49.999904528309685</c:v>
                </c:pt>
                <c:pt idx="180">
                  <c:v>49.999913207539194</c:v>
                </c:pt>
                <c:pt idx="181">
                  <c:v>49.999921097750452</c:v>
                </c:pt>
                <c:pt idx="182">
                  <c:v>49.999928270671937</c:v>
                </c:pt>
                <c:pt idx="183">
                  <c:v>49.999934791511429</c:v>
                </c:pt>
                <c:pt idx="184">
                  <c:v>49.999940719548817</c:v>
                </c:pt>
                <c:pt idx="185">
                  <c:v>49.999946108674941</c:v>
                </c:pt>
                <c:pt idx="186">
                  <c:v>49.999951007881506</c:v>
                </c:pt>
                <c:pt idx="187">
                  <c:v>49.999955461706492</c:v>
                </c:pt>
                <c:pt idx="188">
                  <c:v>49.999959510638988</c:v>
                </c:pt>
                <c:pt idx="189">
                  <c:v>49.999963191487275</c:v>
                </c:pt>
                <c:pt idx="190">
                  <c:v>49.999966537713469</c:v>
                </c:pt>
                <c:pt idx="191">
                  <c:v>49.999969579737666</c:v>
                </c:pt>
                <c:pt idx="192">
                  <c:v>49.99997234521453</c:v>
                </c:pt>
                <c:pt idx="193">
                  <c:v>49.999974859284677</c:v>
                </c:pt>
                <c:pt idx="194">
                  <c:v>49.999977144803204</c:v>
                </c:pt>
                <c:pt idx="195">
                  <c:v>49.999979222547502</c:v>
                </c:pt>
                <c:pt idx="196">
                  <c:v>49.999981111406107</c:v>
                </c:pt>
                <c:pt idx="197">
                  <c:v>49.999982828550415</c:v>
                </c:pt>
                <c:pt idx="198">
                  <c:v>49.9999843895908</c:v>
                </c:pt>
                <c:pt idx="199">
                  <c:v>49.999985808718513</c:v>
                </c:pt>
              </c:numCache>
            </c:numRef>
          </c:yVal>
          <c:smooth val="0"/>
        </c:ser>
        <c:ser>
          <c:idx val="0"/>
          <c:order val="2"/>
          <c:tx>
            <c:v>s = 1%</c:v>
          </c:tx>
          <c:spPr>
            <a:ln w="28575">
              <a:solidFill>
                <a:schemeClr val="accent6">
                  <a:lumMod val="75000"/>
                </a:schemeClr>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Blad1!$C$2:$C$251</c:f>
              <c:numCache>
                <c:formatCode>General</c:formatCode>
                <c:ptCount val="250"/>
                <c:pt idx="0">
                  <c:v>1</c:v>
                </c:pt>
                <c:pt idx="1">
                  <c:v>1.098901098901099</c:v>
                </c:pt>
                <c:pt idx="2">
                  <c:v>1.2074643249176731</c:v>
                </c:pt>
                <c:pt idx="3">
                  <c:v>1.3266089244600376</c:v>
                </c:pt>
                <c:pt idx="4">
                  <c:v>1.4573365012974788</c:v>
                </c:pt>
                <c:pt idx="5">
                  <c:v>1.600737338474878</c:v>
                </c:pt>
                <c:pt idx="6">
                  <c:v>1.7579969809140905</c:v>
                </c:pt>
                <c:pt idx="7">
                  <c:v>1.9304030362957445</c:v>
                </c:pt>
                <c:pt idx="8">
                  <c:v>2.1193521361267598</c:v>
                </c:pt>
                <c:pt idx="9">
                  <c:v>2.3263569801042587</c:v>
                </c:pt>
                <c:pt idx="10">
                  <c:v>2.5530533645993705</c:v>
                </c:pt>
                <c:pt idx="11">
                  <c:v>2.8012070699244975</c:v>
                </c:pt>
                <c:pt idx="12">
                  <c:v>3.0727204506666386</c:v>
                </c:pt>
                <c:pt idx="13">
                  <c:v>3.3696385384847467</c:v>
                </c:pt>
                <c:pt idx="14">
                  <c:v>3.6941544272081863</c:v>
                </c:pt>
                <c:pt idx="15">
                  <c:v>4.0486136658313185</c:v>
                </c:pt>
                <c:pt idx="16">
                  <c:v>4.4355173363116274</c:v>
                </c:pt>
                <c:pt idx="17">
                  <c:v>4.8575234405108638</c:v>
                </c:pt>
                <c:pt idx="18">
                  <c:v>5.3174461651709777</c:v>
                </c:pt>
                <c:pt idx="19">
                  <c:v>5.8182525370469591</c:v>
                </c:pt>
                <c:pt idx="20">
                  <c:v>6.3630559244757032</c:v>
                </c:pt>
                <c:pt idx="21">
                  <c:v>6.9551057898219923</c:v>
                </c:pt>
                <c:pt idx="22">
                  <c:v>7.5977730534503864</c:v>
                </c:pt>
                <c:pt idx="23">
                  <c:v>8.2945303992370771</c:v>
                </c:pt>
                <c:pt idx="24">
                  <c:v>9.0489268404025935</c:v>
                </c:pt>
                <c:pt idx="25">
                  <c:v>9.864555879971924</c:v>
                </c:pt>
                <c:pt idx="26">
                  <c:v>10.745016650786209</c:v>
                </c:pt>
                <c:pt idx="27">
                  <c:v>11.693867514707211</c:v>
                </c:pt>
                <c:pt idx="28">
                  <c:v>12.714571748643063</c:v>
                </c:pt>
                <c:pt idx="29">
                  <c:v>13.810435154851035</c:v>
                </c:pt>
                <c:pt idx="30">
                  <c:v>14.984535711566007</c:v>
                </c:pt>
                <c:pt idx="31">
                  <c:v>16.239645731318483</c:v>
                </c:pt>
                <c:pt idx="32">
                  <c:v>17.578147417772811</c:v>
                </c:pt>
                <c:pt idx="33">
                  <c:v>19.001943200743284</c:v>
                </c:pt>
                <c:pt idx="34">
                  <c:v>20.512362768576089</c:v>
                </c:pt>
                <c:pt idx="35">
                  <c:v>22.110069283453157</c:v>
                </c:pt>
                <c:pt idx="36">
                  <c:v>23.794967824599048</c:v>
                </c:pt>
                <c:pt idx="37">
                  <c:v>25.566119613456902</c:v>
                </c:pt>
                <c:pt idx="38">
                  <c:v>27.421665982298872</c:v>
                </c:pt>
                <c:pt idx="39">
                  <c:v>29.358766297467245</c:v>
                </c:pt>
                <c:pt idx="40">
                  <c:v>31.37355408491403</c:v>
                </c:pt>
                <c:pt idx="41">
                  <c:v>33.461115380280653</c:v>
                </c:pt>
                <c:pt idx="42">
                  <c:v>35.615492804259823</c:v>
                </c:pt>
                <c:pt idx="43">
                  <c:v>37.829718034249808</c:v>
                </c:pt>
                <c:pt idx="44">
                  <c:v>40.095874221537287</c:v>
                </c:pt>
                <c:pt idx="45">
                  <c:v>42.405188537741175</c:v>
                </c:pt>
                <c:pt idx="46">
                  <c:v>44.748153505402897</c:v>
                </c:pt>
                <c:pt idx="47">
                  <c:v>47.114674183234754</c:v>
                </c:pt>
                <c:pt idx="48">
                  <c:v>49.494236762543132</c:v>
                </c:pt>
                <c:pt idx="49">
                  <c:v>51.876092818521862</c:v>
                </c:pt>
                <c:pt idx="50">
                  <c:v>54.24945246875113</c:v>
                </c:pt>
                <c:pt idx="51">
                  <c:v>56.603679115873241</c:v>
                </c:pt>
                <c:pt idx="52">
                  <c:v>58.928478348249556</c:v>
                </c:pt>
                <c:pt idx="53">
                  <c:v>61.214073951608995</c:v>
                </c:pt>
                <c:pt idx="54">
                  <c:v>63.451364809020021</c:v>
                </c:pt>
                <c:pt idx="55">
                  <c:v>65.632057656399198</c:v>
                </c:pt>
                <c:pt idx="56">
                  <c:v>67.748772105087752</c:v>
                </c:pt>
                <c:pt idx="57">
                  <c:v>69.795115913523077</c:v>
                </c:pt>
                <c:pt idx="58">
                  <c:v>71.765730056933123</c:v>
                </c:pt>
                <c:pt idx="59">
                  <c:v>73.656304590400509</c:v>
                </c:pt>
                <c:pt idx="60">
                  <c:v>75.463567533700086</c:v>
                </c:pt>
                <c:pt idx="61">
                  <c:v>77.185249963819857</c:v>
                </c:pt>
                <c:pt idx="62">
                  <c:v>78.820031153465536</c:v>
                </c:pt>
                <c:pt idx="63">
                  <c:v>80.367467941905929</c:v>
                </c:pt>
                <c:pt idx="64">
                  <c:v>81.827912593949222</c:v>
                </c:pt>
                <c:pt idx="65">
                  <c:v>83.202423237094422</c:v>
                </c:pt>
                <c:pt idx="66">
                  <c:v>84.492670619488749</c:v>
                </c:pt>
                <c:pt idx="67">
                  <c:v>85.700844458770661</c:v>
                </c:pt>
                <c:pt idx="68">
                  <c:v>86.829562108006328</c:v>
                </c:pt>
                <c:pt idx="69">
                  <c:v>87.881781696802221</c:v>
                </c:pt>
                <c:pt idx="70">
                  <c:v>88.860721351269774</c:v>
                </c:pt>
                <c:pt idx="71">
                  <c:v>89.769785583865641</c:v>
                </c:pt>
                <c:pt idx="72">
                  <c:v>90.612499491667108</c:v>
                </c:pt>
                <c:pt idx="73">
                  <c:v>91.392451019304858</c:v>
                </c:pt>
                <c:pt idx="74">
                  <c:v>92.113241233567138</c:v>
                </c:pt>
                <c:pt idx="75">
                  <c:v>92.778442318376619</c:v>
                </c:pt>
                <c:pt idx="76">
                  <c:v>93.391562825578333</c:v>
                </c:pt>
                <c:pt idx="77">
                  <c:v>93.956019600751318</c:v>
                </c:pt>
                <c:pt idx="78">
                  <c:v>94.475115735041626</c:v>
                </c:pt>
                <c:pt idx="79">
                  <c:v>94.952023864655999</c:v>
                </c:pt>
                <c:pt idx="80">
                  <c:v>95.389774140489678</c:v>
                </c:pt>
                <c:pt idx="81">
                  <c:v>95.791246213588394</c:v>
                </c:pt>
                <c:pt idx="82">
                  <c:v>96.159164621040205</c:v>
                </c:pt>
                <c:pt idx="83">
                  <c:v>96.49609700586899</c:v>
                </c:pt>
                <c:pt idx="84">
                  <c:v>96.804454659073684</c:v>
                </c:pt>
                <c:pt idx="85">
                  <c:v>97.086494928651959</c:v>
                </c:pt>
                <c:pt idx="86">
                  <c:v>97.344325096684827</c:v>
                </c:pt>
                <c:pt idx="87">
                  <c:v>97.579907379498977</c:v>
                </c:pt>
                <c:pt idx="88">
                  <c:v>97.795064756351934</c:v>
                </c:pt>
                <c:pt idx="89">
                  <c:v>97.991487378259052</c:v>
                </c:pt>
                <c:pt idx="90">
                  <c:v>98.170739350141233</c:v>
                </c:pt>
                <c:pt idx="91">
                  <c:v>98.334265716329995</c:v>
                </c:pt>
                <c:pt idx="92">
                  <c:v>98.483399511729132</c:v>
                </c:pt>
                <c:pt idx="93">
                  <c:v>98.619368768845305</c:v>
                </c:pt>
                <c:pt idx="94">
                  <c:v>98.743303394785514</c:v>
                </c:pt>
                <c:pt idx="95">
                  <c:v>98.856241852549488</c:v>
                </c:pt>
                <c:pt idx="96">
                  <c:v>98.959137597906107</c:v>
                </c:pt>
                <c:pt idx="97">
                  <c:v>99.05286523721982</c:v>
                </c:pt>
                <c:pt idx="98">
                  <c:v>99.138226383154247</c:v>
                </c:pt>
                <c:pt idx="99">
                  <c:v>99.215955194569531</c:v>
                </c:pt>
                <c:pt idx="100">
                  <c:v>99.286723594462686</c:v>
                </c:pt>
                <c:pt idx="101">
                  <c:v>99.351146165756418</c:v>
                </c:pt>
                <c:pt idx="102">
                  <c:v>99.409784729377321</c:v>
                </c:pt>
                <c:pt idx="103">
                  <c:v>99.463152612592069</c:v>
                </c:pt>
                <c:pt idx="104">
                  <c:v>99.511718618189008</c:v>
                </c:pt>
                <c:pt idx="105">
                  <c:v>99.555910706959423</c:v>
                </c:pt>
                <c:pt idx="106">
                  <c:v>99.596119407193186</c:v>
                </c:pt>
                <c:pt idx="107">
                  <c:v>99.632700965674047</c:v>
                </c:pt>
                <c:pt idx="108">
                  <c:v>99.665980255040267</c:v>
                </c:pt>
                <c:pt idx="109">
                  <c:v>99.696253452450833</c:v>
                </c:pt>
                <c:pt idx="110">
                  <c:v>99.723790504336463</c:v>
                </c:pt>
                <c:pt idx="111">
                  <c:v>99.748837391671913</c:v>
                </c:pt>
                <c:pt idx="112">
                  <c:v>99.771618209732523</c:v>
                </c:pt>
                <c:pt idx="113">
                  <c:v>99.792337075729193</c:v>
                </c:pt>
                <c:pt idx="114">
                  <c:v>99.811179877082083</c:v>
                </c:pt>
                <c:pt idx="115">
                  <c:v>99.828315872421825</c:v>
                </c:pt>
                <c:pt idx="116">
                  <c:v>99.843899156713391</c:v>
                </c:pt>
                <c:pt idx="117">
                  <c:v>99.858070001200801</c:v>
                </c:pt>
                <c:pt idx="118">
                  <c:v>99.870956078179219</c:v>
                </c:pt>
                <c:pt idx="119">
                  <c:v>99.882673579925324</c:v>
                </c:pt>
                <c:pt idx="120">
                  <c:v>99.893328240463319</c:v>
                </c:pt>
                <c:pt idx="121">
                  <c:v>99.903016268216362</c:v>
                </c:pt>
                <c:pt idx="122">
                  <c:v>99.91182519699538</c:v>
                </c:pt>
                <c:pt idx="123">
                  <c:v>99.919834662211372</c:v>
                </c:pt>
                <c:pt idx="124">
                  <c:v>99.927117108663424</c:v>
                </c:pt>
                <c:pt idx="125">
                  <c:v>99.933738435753668</c:v>
                </c:pt>
                <c:pt idx="126">
                  <c:v>99.939758585512109</c:v>
                </c:pt>
                <c:pt idx="127">
                  <c:v>99.945232078377302</c:v>
                </c:pt>
                <c:pt idx="128">
                  <c:v>99.950208501273096</c:v>
                </c:pt>
                <c:pt idx="129">
                  <c:v>99.954732952144482</c:v>
                </c:pt>
                <c:pt idx="130">
                  <c:v>99.958846444767758</c:v>
                </c:pt>
                <c:pt idx="131">
                  <c:v>99.962586277327318</c:v>
                </c:pt>
                <c:pt idx="132">
                  <c:v>99.96598636795521</c:v>
                </c:pt>
                <c:pt idx="133">
                  <c:v>99.969077560155199</c:v>
                </c:pt>
                <c:pt idx="134">
                  <c:v>99.971887900782278</c:v>
                </c:pt>
                <c:pt idx="135">
                  <c:v>99.974442893016672</c:v>
                </c:pt>
                <c:pt idx="136">
                  <c:v>99.97676572655989</c:v>
                </c:pt>
                <c:pt idx="137">
                  <c:v>99.978877487085128</c:v>
                </c:pt>
                <c:pt idx="138">
                  <c:v>99.980797346797132</c:v>
                </c:pt>
                <c:pt idx="139">
                  <c:v>99.982542737792144</c:v>
                </c:pt>
                <c:pt idx="140">
                  <c:v>99.984129509760763</c:v>
                </c:pt>
                <c:pt idx="141">
                  <c:v>99.985572073438632</c:v>
                </c:pt>
                <c:pt idx="142">
                  <c:v>99.986883531086519</c:v>
                </c:pt>
                <c:pt idx="143">
                  <c:v>99.988075795166438</c:v>
                </c:pt>
                <c:pt idx="144">
                  <c:v>99.989159696276744</c:v>
                </c:pt>
                <c:pt idx="145">
                  <c:v>99.990145081314935</c:v>
                </c:pt>
                <c:pt idx="146">
                  <c:v>99.991040902748878</c:v>
                </c:pt>
                <c:pt idx="147">
                  <c:v>99.991855299799752</c:v>
                </c:pt>
                <c:pt idx="148">
                  <c:v>99.992595672267015</c:v>
                </c:pt>
                <c:pt idx="149">
                  <c:v>99.993268747660565</c:v>
                </c:pt>
                <c:pt idx="150">
                  <c:v>99.993880642245102</c:v>
                </c:pt>
                <c:pt idx="151">
                  <c:v>99.994436916547826</c:v>
                </c:pt>
                <c:pt idx="152">
                  <c:v>99.99494262583022</c:v>
                </c:pt>
                <c:pt idx="153">
                  <c:v>99.99540236598024</c:v>
                </c:pt>
                <c:pt idx="154">
                  <c:v>99.995820315239612</c:v>
                </c:pt>
                <c:pt idx="155">
                  <c:v>99.996200272143582</c:v>
                </c:pt>
                <c:pt idx="156">
                  <c:v>99.996545690016504</c:v>
                </c:pt>
                <c:pt idx="157">
                  <c:v>99.996859708335407</c:v>
                </c:pt>
                <c:pt idx="158">
                  <c:v>99.99714518124587</c:v>
                </c:pt>
                <c:pt idx="159">
                  <c:v>99.997404703487959</c:v>
                </c:pt>
                <c:pt idx="160">
                  <c:v>99.997640633967919</c:v>
                </c:pt>
                <c:pt idx="161">
                  <c:v>99.997855117188507</c:v>
                </c:pt>
                <c:pt idx="162">
                  <c:v>99.998050102732904</c:v>
                </c:pt>
                <c:pt idx="163">
                  <c:v>99.998227362978596</c:v>
                </c:pt>
                <c:pt idx="164">
                  <c:v>99.998388509201831</c:v>
                </c:pt>
                <c:pt idx="165">
                  <c:v>99.9985350062191</c:v>
                </c:pt>
                <c:pt idx="166">
                  <c:v>99.998668185698165</c:v>
                </c:pt>
                <c:pt idx="167">
                  <c:v>99.99878925825972</c:v>
                </c:pt>
                <c:pt idx="168">
                  <c:v>99.998899324479169</c:v>
                </c:pt>
                <c:pt idx="169">
                  <c:v>99.998999384888918</c:v>
                </c:pt>
                <c:pt idx="170">
                  <c:v>99.999090349071551</c:v>
                </c:pt>
                <c:pt idx="171">
                  <c:v>99.999173043926646</c:v>
                </c:pt>
                <c:pt idx="172">
                  <c:v>99.999248221186321</c:v>
                </c:pt>
                <c:pt idx="173">
                  <c:v>99.999316564247763</c:v>
                </c:pt>
                <c:pt idx="174">
                  <c:v>99.999378694384674</c:v>
                </c:pt>
                <c:pt idx="175">
                  <c:v>99.999435176394314</c:v>
                </c:pt>
                <c:pt idx="176">
                  <c:v>99.999486523731164</c:v>
                </c:pt>
                <c:pt idx="177">
                  <c:v>99.999533203174067</c:v>
                </c:pt>
                <c:pt idx="178">
                  <c:v>99.999575639069064</c:v>
                </c:pt>
                <c:pt idx="179">
                  <c:v>99.999614217186704</c:v>
                </c:pt>
                <c:pt idx="180">
                  <c:v>99.999649288228539</c:v>
                </c:pt>
                <c:pt idx="181">
                  <c:v>99.999681171015197</c:v>
                </c:pt>
                <c:pt idx="182">
                  <c:v>99.999710155384349</c:v>
                </c:pt>
                <c:pt idx="183">
                  <c:v>99.999736504825435</c:v>
                </c:pt>
                <c:pt idx="184">
                  <c:v>99.999760458874846</c:v>
                </c:pt>
                <c:pt idx="185">
                  <c:v>99.999782235293338</c:v>
                </c:pt>
                <c:pt idx="186">
                  <c:v>99.999802032045665</c:v>
                </c:pt>
                <c:pt idx="187">
                  <c:v>99.999820029100036</c:v>
                </c:pt>
                <c:pt idx="188">
                  <c:v>99.999836390064175</c:v>
                </c:pt>
                <c:pt idx="189">
                  <c:v>99.999851263672568</c:v>
                </c:pt>
                <c:pt idx="190">
                  <c:v>99.999864785138598</c:v>
                </c:pt>
                <c:pt idx="191">
                  <c:v>99.99987707738363</c:v>
                </c:pt>
                <c:pt idx="192">
                  <c:v>99.999888252154449</c:v>
                </c:pt>
                <c:pt idx="193">
                  <c:v>99.999898411039169</c:v>
                </c:pt>
                <c:pt idx="194">
                  <c:v>99.999907646390724</c:v>
                </c:pt>
                <c:pt idx="195">
                  <c:v>99.999916042166333</c:v>
                </c:pt>
                <c:pt idx="196">
                  <c:v>99.999923674690834</c:v>
                </c:pt>
                <c:pt idx="197">
                  <c:v>99.999930613350486</c:v>
                </c:pt>
                <c:pt idx="198">
                  <c:v>99.99993692122375</c:v>
                </c:pt>
                <c:pt idx="199">
                  <c:v>99.999942655654664</c:v>
                </c:pt>
                <c:pt idx="200">
                  <c:v>99.999947868774242</c:v>
                </c:pt>
                <c:pt idx="201">
                  <c:v>99.999952607974336</c:v>
                </c:pt>
                <c:pt idx="202">
                  <c:v>99.999956916338448</c:v>
                </c:pt>
                <c:pt idx="203">
                  <c:v>99.999960833033427</c:v>
                </c:pt>
                <c:pt idx="204">
                  <c:v>99.999964393665479</c:v>
                </c:pt>
                <c:pt idx="205">
                  <c:v>99.999967630603933</c:v>
                </c:pt>
                <c:pt idx="206">
                  <c:v>99.999970573275434</c:v>
                </c:pt>
                <c:pt idx="207">
                  <c:v>99.999973248431502</c:v>
                </c:pt>
                <c:pt idx="208">
                  <c:v>99.999975680391671</c:v>
                </c:pt>
                <c:pt idx="209">
                  <c:v>99.999977891264678</c:v>
                </c:pt>
                <c:pt idx="210">
                  <c:v>99.999979901149302</c:v>
                </c:pt>
                <c:pt idx="211">
                  <c:v>99.999981728317209</c:v>
                </c:pt>
                <c:pt idx="212">
                  <c:v>99.999983389379011</c:v>
                </c:pt>
                <c:pt idx="213">
                  <c:v>99.999984899435233</c:v>
                </c:pt>
                <c:pt idx="214">
                  <c:v>99.999986272213647</c:v>
                </c:pt>
                <c:pt idx="215">
                  <c:v>99.999987520194068</c:v>
                </c:pt>
                <c:pt idx="216">
                  <c:v>99.999988654721761</c:v>
                </c:pt>
                <c:pt idx="217">
                  <c:v>99.999989686110595</c:v>
                </c:pt>
                <c:pt idx="218">
                  <c:v>99.999990623736807</c:v>
                </c:pt>
                <c:pt idx="219">
                  <c:v>99.999991476124293</c:v>
                </c:pt>
                <c:pt idx="220">
                  <c:v>99.999992251022022</c:v>
                </c:pt>
                <c:pt idx="221">
                  <c:v>99.999992955474525</c:v>
                </c:pt>
                <c:pt idx="222">
                  <c:v>99.999993595885897</c:v>
                </c:pt>
                <c:pt idx="223">
                  <c:v>99.999994178078055</c:v>
                </c:pt>
                <c:pt idx="224">
                  <c:v>99.999994707343646</c:v>
                </c:pt>
                <c:pt idx="225">
                  <c:v>99.999995188494211</c:v>
                </c:pt>
                <c:pt idx="226">
                  <c:v>99.999995625903807</c:v>
                </c:pt>
                <c:pt idx="227">
                  <c:v>99.999996023548889</c:v>
                </c:pt>
                <c:pt idx="228">
                  <c:v>99.999996385044426</c:v>
                </c:pt>
                <c:pt idx="229">
                  <c:v>99.999996713676751</c:v>
                </c:pt>
                <c:pt idx="230">
                  <c:v>99.999997012433397</c:v>
                </c:pt>
                <c:pt idx="231">
                  <c:v>99.999997284030343</c:v>
                </c:pt>
                <c:pt idx="232">
                  <c:v>99.999997530936682</c:v>
                </c:pt>
                <c:pt idx="233">
                  <c:v>99.99999775539699</c:v>
                </c:pt>
                <c:pt idx="234">
                  <c:v>99.99999795945179</c:v>
                </c:pt>
                <c:pt idx="235">
                  <c:v>99.999998144956166</c:v>
                </c:pt>
                <c:pt idx="236">
                  <c:v>99.999998313596507</c:v>
                </c:pt>
                <c:pt idx="237">
                  <c:v>99.999998466905922</c:v>
                </c:pt>
                <c:pt idx="238">
                  <c:v>99.999998606278112</c:v>
                </c:pt>
                <c:pt idx="239">
                  <c:v>99.999998732980103</c:v>
                </c:pt>
                <c:pt idx="240">
                  <c:v>99.999998848163727</c:v>
                </c:pt>
                <c:pt idx="241">
                  <c:v>99.999998952876112</c:v>
                </c:pt>
                <c:pt idx="242">
                  <c:v>99.999999048069199</c:v>
                </c:pt>
                <c:pt idx="243">
                  <c:v>99.999999134608359</c:v>
                </c:pt>
                <c:pt idx="244">
                  <c:v>99.999999213280319</c:v>
                </c:pt>
                <c:pt idx="245">
                  <c:v>99.999999284800296</c:v>
                </c:pt>
                <c:pt idx="246">
                  <c:v>99.999999349818438</c:v>
                </c:pt>
                <c:pt idx="247">
                  <c:v>99.999999408925873</c:v>
                </c:pt>
                <c:pt idx="248">
                  <c:v>99.999999462659858</c:v>
                </c:pt>
                <c:pt idx="249">
                  <c:v>99.999999511508989</c:v>
                </c:pt>
              </c:numCache>
            </c:numRef>
          </c:yVal>
          <c:smooth val="0"/>
        </c:ser>
        <c:ser>
          <c:idx val="3"/>
          <c:order val="3"/>
          <c:tx>
            <c:v>s = 0%</c:v>
          </c:tx>
          <c:spPr>
            <a:ln w="28575">
              <a:solidFill>
                <a:schemeClr val="tx1"/>
              </a:solidFill>
              <a:prstDash val="solid"/>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Blad1!$F$2:$F$251</c:f>
              <c:numCache>
                <c:formatCode>General</c:formatCode>
                <c:ptCount val="250"/>
                <c:pt idx="0">
                  <c:v>1</c:v>
                </c:pt>
                <c:pt idx="1">
                  <c:v>1.1000000000000001</c:v>
                </c:pt>
                <c:pt idx="2">
                  <c:v>1.2100000000000002</c:v>
                </c:pt>
                <c:pt idx="3">
                  <c:v>1.3310000000000004</c:v>
                </c:pt>
                <c:pt idx="4">
                  <c:v>1.4641000000000006</c:v>
                </c:pt>
                <c:pt idx="5">
                  <c:v>1.6105100000000006</c:v>
                </c:pt>
                <c:pt idx="6">
                  <c:v>1.7715610000000011</c:v>
                </c:pt>
                <c:pt idx="7">
                  <c:v>1.9487171000000016</c:v>
                </c:pt>
                <c:pt idx="8">
                  <c:v>2.1435888100000016</c:v>
                </c:pt>
                <c:pt idx="9">
                  <c:v>2.3579476910000019</c:v>
                </c:pt>
                <c:pt idx="10">
                  <c:v>2.5937424601000023</c:v>
                </c:pt>
                <c:pt idx="11">
                  <c:v>2.8531167061100029</c:v>
                </c:pt>
                <c:pt idx="12">
                  <c:v>3.1384283767210035</c:v>
                </c:pt>
                <c:pt idx="13">
                  <c:v>3.4522712143931038</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13.109994191499952</c:v>
                </c:pt>
                <c:pt idx="28">
                  <c:v>14.420993610649953</c:v>
                </c:pt>
                <c:pt idx="29">
                  <c:v>15.863092971714948</c:v>
                </c:pt>
                <c:pt idx="30">
                  <c:v>17.449402268886445</c:v>
                </c:pt>
                <c:pt idx="31">
                  <c:v>19.194342495775089</c:v>
                </c:pt>
                <c:pt idx="32">
                  <c:v>21.113776745352599</c:v>
                </c:pt>
                <c:pt idx="33">
                  <c:v>23.225154419887861</c:v>
                </c:pt>
                <c:pt idx="34">
                  <c:v>25.547669861876646</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106.71895716335976</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445.79156845259229</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c:v>
                </c:pt>
                <c:pt idx="78">
                  <c:v>1692.8927393268411</c:v>
                </c:pt>
                <c:pt idx="79">
                  <c:v>1862.1820132595251</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6428.757360336459</c:v>
                </c:pt>
                <c:pt idx="93">
                  <c:v>7071.6330963701048</c:v>
                </c:pt>
                <c:pt idx="94">
                  <c:v>7778.7964060071172</c:v>
                </c:pt>
                <c:pt idx="95">
                  <c:v>8556.6760466078285</c:v>
                </c:pt>
                <c:pt idx="96">
                  <c:v>9412.343651268613</c:v>
                </c:pt>
                <c:pt idx="97">
                  <c:v>10353.578016395475</c:v>
                </c:pt>
                <c:pt idx="98">
                  <c:v>11388.935818035023</c:v>
                </c:pt>
                <c:pt idx="99">
                  <c:v>12527.829399838525</c:v>
                </c:pt>
                <c:pt idx="100">
                  <c:v>13780.612339822379</c:v>
                </c:pt>
                <c:pt idx="101">
                  <c:v>15158.673573804619</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57565.037669949852</c:v>
                </c:pt>
                <c:pt idx="116">
                  <c:v>63321.541436944826</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218603.13475376475</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913159.54447868792</c:v>
                </c:pt>
                <c:pt idx="145">
                  <c:v>1004475.4989265568</c:v>
                </c:pt>
                <c:pt idx="146">
                  <c:v>1104923.0488192125</c:v>
                </c:pt>
                <c:pt idx="147">
                  <c:v>1215415.3537011337</c:v>
                </c:pt>
                <c:pt idx="148">
                  <c:v>1336956.8890712473</c:v>
                </c:pt>
                <c:pt idx="149">
                  <c:v>1470652.5779783721</c:v>
                </c:pt>
                <c:pt idx="150">
                  <c:v>1617717.8357762096</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3467721.8505073027</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14485534.752074299</c:v>
                </c:pt>
                <c:pt idx="174">
                  <c:v>15934088.227281729</c:v>
                </c:pt>
                <c:pt idx="175">
                  <c:v>17527497.050009903</c:v>
                </c:pt>
                <c:pt idx="176">
                  <c:v>19280246.755010895</c:v>
                </c:pt>
                <c:pt idx="177">
                  <c:v>21208271.430511985</c:v>
                </c:pt>
                <c:pt idx="178">
                  <c:v>23329098.573563185</c:v>
                </c:pt>
                <c:pt idx="179">
                  <c:v>25662008.430919506</c:v>
                </c:pt>
                <c:pt idx="180">
                  <c:v>28228209.274011463</c:v>
                </c:pt>
                <c:pt idx="181">
                  <c:v>31051030.201412603</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66560640.878720164</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208895804.10651132</c:v>
                </c:pt>
                <c:pt idx="202">
                  <c:v>229785384.51716241</c:v>
                </c:pt>
                <c:pt idx="203">
                  <c:v>252763922.96887869</c:v>
                </c:pt>
                <c:pt idx="204">
                  <c:v>278040315.26576662</c:v>
                </c:pt>
                <c:pt idx="205">
                  <c:v>305844346.79234332</c:v>
                </c:pt>
                <c:pt idx="206">
                  <c:v>336428781.4715777</c:v>
                </c:pt>
                <c:pt idx="207">
                  <c:v>370071659.61873549</c:v>
                </c:pt>
                <c:pt idx="208">
                  <c:v>407078825.58060914</c:v>
                </c:pt>
                <c:pt idx="209">
                  <c:v>447786708.13866997</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1700469278.9644749</c:v>
                </c:pt>
                <c:pt idx="224">
                  <c:v>1870516206.8609226</c:v>
                </c:pt>
                <c:pt idx="225">
                  <c:v>2057567827.5470145</c:v>
                </c:pt>
                <c:pt idx="226">
                  <c:v>2263324610.3017163</c:v>
                </c:pt>
                <c:pt idx="227">
                  <c:v>2489657071.3318882</c:v>
                </c:pt>
                <c:pt idx="228">
                  <c:v>2738622778.4650774</c:v>
                </c:pt>
                <c:pt idx="229">
                  <c:v>3012485056.3115854</c:v>
                </c:pt>
                <c:pt idx="230">
                  <c:v>3313733561.9427443</c:v>
                </c:pt>
                <c:pt idx="231">
                  <c:v>3645106918.1370196</c:v>
                </c:pt>
                <c:pt idx="232">
                  <c:v>4009617609.9507217</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16749167821.223427</c:v>
                </c:pt>
                <c:pt idx="248">
                  <c:v>18424084603.345772</c:v>
                </c:pt>
                <c:pt idx="249">
                  <c:v>20266493063.680351</c:v>
                </c:pt>
              </c:numCache>
            </c:numRef>
          </c:yVal>
          <c:smooth val="0"/>
        </c:ser>
        <c:dLbls>
          <c:showLegendKey val="0"/>
          <c:showVal val="0"/>
          <c:showCatName val="0"/>
          <c:showSerName val="0"/>
          <c:showPercent val="0"/>
          <c:showBubbleSize val="0"/>
        </c:dLbls>
        <c:axId val="45261568"/>
        <c:axId val="45263488"/>
      </c:scatterChart>
      <c:valAx>
        <c:axId val="45261568"/>
        <c:scaling>
          <c:orientation val="minMax"/>
          <c:max val="32"/>
          <c:min val="0"/>
        </c:scaling>
        <c:delete val="0"/>
        <c:axPos val="b"/>
        <c:title>
          <c:tx>
            <c:rich>
              <a:bodyPr/>
              <a:lstStyle/>
              <a:p>
                <a:pPr>
                  <a:defRPr sz="1800"/>
                </a:pPr>
                <a:r>
                  <a:rPr lang="nl-BE" sz="1800"/>
                  <a:t>Number</a:t>
                </a:r>
                <a:r>
                  <a:rPr lang="nl-BE" sz="1800" baseline="0"/>
                  <a:t> of parallel processes P</a:t>
                </a:r>
                <a:endParaRPr lang="nl-BE" sz="1800"/>
              </a:p>
            </c:rich>
          </c:tx>
          <c:layout/>
          <c:overlay val="0"/>
        </c:title>
        <c:numFmt formatCode="General" sourceLinked="1"/>
        <c:majorTickMark val="out"/>
        <c:minorTickMark val="none"/>
        <c:tickLblPos val="nextTo"/>
        <c:txPr>
          <a:bodyPr/>
          <a:lstStyle/>
          <a:p>
            <a:pPr>
              <a:defRPr sz="1600"/>
            </a:pPr>
            <a:endParaRPr lang="en-US"/>
          </a:p>
        </c:txPr>
        <c:crossAx val="45263488"/>
        <c:crosses val="autoZero"/>
        <c:crossBetween val="midCat"/>
      </c:valAx>
      <c:valAx>
        <c:axId val="45263488"/>
        <c:scaling>
          <c:orientation val="minMax"/>
          <c:max val="32"/>
          <c:min val="0"/>
        </c:scaling>
        <c:delete val="0"/>
        <c:axPos val="l"/>
        <c:majorGridlines/>
        <c:title>
          <c:tx>
            <c:rich>
              <a:bodyPr rot="-5400000" vert="horz"/>
              <a:lstStyle/>
              <a:p>
                <a:pPr>
                  <a:defRPr sz="1800"/>
                </a:pPr>
                <a:r>
                  <a:rPr lang="en-US" sz="1800"/>
                  <a:t>Parallel</a:t>
                </a:r>
                <a:r>
                  <a:rPr lang="en-US" sz="1800" baseline="0"/>
                  <a:t> speedup</a:t>
                </a:r>
                <a:endParaRPr lang="en-US" sz="1800"/>
              </a:p>
            </c:rich>
          </c:tx>
          <c:layout/>
          <c:overlay val="0"/>
        </c:title>
        <c:numFmt formatCode="General" sourceLinked="1"/>
        <c:majorTickMark val="out"/>
        <c:minorTickMark val="none"/>
        <c:tickLblPos val="nextTo"/>
        <c:txPr>
          <a:bodyPr/>
          <a:lstStyle/>
          <a:p>
            <a:pPr>
              <a:defRPr sz="1600"/>
            </a:pPr>
            <a:endParaRPr lang="en-US"/>
          </a:p>
        </c:txPr>
        <c:crossAx val="45261568"/>
        <c:crosses val="autoZero"/>
        <c:crossBetween val="midCat"/>
      </c:valAx>
    </c:plotArea>
    <c:legend>
      <c:legendPos val="l"/>
      <c:layout>
        <c:manualLayout>
          <c:xMode val="edge"/>
          <c:yMode val="edge"/>
          <c:x val="0.16403785488958991"/>
          <c:y val="8.801462743133065E-2"/>
          <c:w val="0.16181955173584375"/>
          <c:h val="0.28794948362278716"/>
        </c:manualLayout>
      </c:layout>
      <c:overlay val="1"/>
      <c:spPr>
        <a:solidFill>
          <a:schemeClr val="bg1"/>
        </a:solidFill>
        <a:ln w="19050">
          <a:solidFill>
            <a:schemeClr val="tx1"/>
          </a:solidFill>
        </a:ln>
      </c:spPr>
      <c:txPr>
        <a:bodyPr/>
        <a:lstStyle/>
        <a:p>
          <a:pPr>
            <a:defRPr sz="16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2"/>
          <c:order val="0"/>
          <c:tx>
            <c:v>s = 5%</c:v>
          </c:tx>
          <c:spPr>
            <a:ln w="28575">
              <a:solidFill>
                <a:schemeClr val="accent1"/>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Blad1!$E$2:$E$251</c:f>
              <c:numCache>
                <c:formatCode>General</c:formatCode>
                <c:ptCount val="250"/>
                <c:pt idx="0">
                  <c:v>1</c:v>
                </c:pt>
                <c:pt idx="1">
                  <c:v>1.0945273631840797</c:v>
                </c:pt>
                <c:pt idx="2">
                  <c:v>1.1974270163285503</c:v>
                </c:pt>
                <c:pt idx="3">
                  <c:v>1.3093305789188927</c:v>
                </c:pt>
                <c:pt idx="4">
                  <c:v>1.4308960569973765</c:v>
                </c:pt>
                <c:pt idx="5">
                  <c:v>1.5628046079403184</c:v>
                </c:pt>
                <c:pt idx="6">
                  <c:v>1.7057562500959853</c:v>
                </c:pt>
                <c:pt idx="7">
                  <c:v>1.8604643813725481</c:v>
                </c:pt>
                <c:pt idx="8">
                  <c:v>2.0276489760207377</c:v>
                </c:pt>
                <c:pt idx="9">
                  <c:v>2.2080283415935273</c:v>
                </c:pt>
                <c:pt idx="10">
                  <c:v>2.4023093402105813</c:v>
                </c:pt>
                <c:pt idx="11">
                  <c:v>2.6111760116233564</c:v>
                </c:pt>
                <c:pt idx="12">
                  <c:v>2.8352765818020971</c:v>
                </c:pt>
                <c:pt idx="13">
                  <c:v>3.075208901075464</c:v>
                </c:pt>
                <c:pt idx="14">
                  <c:v>3.3315044307853925</c:v>
                </c:pt>
                <c:pt idx="15">
                  <c:v>3.6046109865000191</c:v>
                </c:pt>
                <c:pt idx="16">
                  <c:v>3.8948745472300965</c:v>
                </c:pt>
                <c:pt idx="17">
                  <c:v>4.20252055032475</c:v>
                </c:pt>
                <c:pt idx="18">
                  <c:v>4.5276352053822606</c:v>
                </c:pt>
                <c:pt idx="19">
                  <c:v>4.8701474702127943</c:v>
                </c:pt>
                <c:pt idx="20">
                  <c:v>5.229812428394899</c:v>
                </c:pt>
                <c:pt idx="21">
                  <c:v>5.6061968806228393</c:v>
                </c:pt>
                <c:pt idx="22">
                  <c:v>5.9986679995502685</c:v>
                </c:pt>
                <c:pt idx="23">
                  <c:v>6.4063858893686652</c:v>
                </c:pt>
                <c:pt idx="24">
                  <c:v>6.8283008279430391</c:v>
                </c:pt>
                <c:pt idx="25">
                  <c:v>7.2631558453750733</c:v>
                </c:pt>
                <c:pt idx="26">
                  <c:v>7.709495107633102</c:v>
                </c:pt>
                <c:pt idx="27">
                  <c:v>8.1656783326173166</c:v>
                </c:pt>
                <c:pt idx="28">
                  <c:v>8.6299011804691226</c:v>
                </c:pt>
                <c:pt idx="29">
                  <c:v>9.1002212480602118</c:v>
                </c:pt>
                <c:pt idx="30">
                  <c:v>9.574588982372104</c:v>
                </c:pt>
                <c:pt idx="31">
                  <c:v>10.050882534709581</c:v>
                </c:pt>
                <c:pt idx="32">
                  <c:v>10.526945333213357</c:v>
                </c:pt>
                <c:pt idx="33">
                  <c:v>11.000624977678667</c:v>
                </c:pt>
                <c:pt idx="34">
                  <c:v>11.46981197494239</c:v>
                </c:pt>
                <c:pt idx="35">
                  <c:v>11.932476843485938</c:v>
                </c:pt>
                <c:pt idx="36">
                  <c:v>12.386704221390289</c:v>
                </c:pt>
                <c:pt idx="37">
                  <c:v>12.830722802051046</c:v>
                </c:pt>
                <c:pt idx="38">
                  <c:v>13.262930178913187</c:v>
                </c:pt>
                <c:pt idx="39">
                  <c:v>13.681911980263175</c:v>
                </c:pt>
                <c:pt idx="40">
                  <c:v>14.086454991735193</c:v>
                </c:pt>
                <c:pt idx="41">
                  <c:v>14.475554272227919</c:v>
                </c:pt>
                <c:pt idx="42">
                  <c:v>14.848414546340278</c:v>
                </c:pt>
                <c:pt idx="43">
                  <c:v>15.204446386502344</c:v>
                </c:pt>
                <c:pt idx="44">
                  <c:v>15.543257870346276</c:v>
                </c:pt>
                <c:pt idx="45">
                  <c:v>15.864642509639946</c:v>
                </c:pt>
                <c:pt idx="46">
                  <c:v>16.168564298180161</c:v>
                </c:pt>
                <c:pt idx="47">
                  <c:v>16.45514072385215</c:v>
                </c:pt>
                <c:pt idx="48">
                  <c:v>16.724624544103307</c:v>
                </c:pt>
                <c:pt idx="49">
                  <c:v>16.977385045389564</c:v>
                </c:pt>
                <c:pt idx="50">
                  <c:v>17.213889406973788</c:v>
                </c:pt>
                <c:pt idx="51">
                  <c:v>17.434684678191886</c:v>
                </c:pt>
                <c:pt idx="52">
                  <c:v>17.64038076482155</c:v>
                </c:pt>
                <c:pt idx="53">
                  <c:v>17.831634711457141</c:v>
                </c:pt>
                <c:pt idx="54">
                  <c:v>18.009136467790725</c:v>
                </c:pt>
                <c:pt idx="55">
                  <c:v>18.173596240537918</c:v>
                </c:pt>
                <c:pt idx="56">
                  <c:v>18.325733460937723</c:v>
                </c:pt>
                <c:pt idx="57">
                  <c:v>18.466267340526919</c:v>
                </c:pt>
                <c:pt idx="58">
                  <c:v>18.595908944530617</c:v>
                </c:pt>
                <c:pt idx="59">
                  <c:v>18.715354681385485</c:v>
                </c:pt>
                <c:pt idx="60">
                  <c:v>18.825281086930609</c:v>
                </c:pt>
                <c:pt idx="61">
                  <c:v>18.926340770833768</c:v>
                </c:pt>
                <c:pt idx="62">
                  <c:v>19.019159389056696</c:v>
                </c:pt>
                <c:pt idx="63">
                  <c:v>19.104333507918383</c:v>
                </c:pt>
                <c:pt idx="64">
                  <c:v>19.182429231095746</c:v>
                </c:pt>
                <c:pt idx="65">
                  <c:v>19.253981469434081</c:v>
                </c:pt>
                <c:pt idx="66">
                  <c:v>19.319493743679246</c:v>
                </c:pt>
                <c:pt idx="67">
                  <c:v>19.379438421359783</c:v>
                </c:pt>
                <c:pt idx="68">
                  <c:v>19.43425730040542</c:v>
                </c:pt>
                <c:pt idx="69">
                  <c:v>19.484362463222798</c:v>
                </c:pt>
                <c:pt idx="70">
                  <c:v>19.530137335534686</c:v>
                </c:pt>
                <c:pt idx="71">
                  <c:v>19.571937894115042</c:v>
                </c:pt>
                <c:pt idx="72">
                  <c:v>19.610093976497684</c:v>
                </c:pt>
                <c:pt idx="73">
                  <c:v>19.644910653747964</c:v>
                </c:pt>
                <c:pt idx="74">
                  <c:v>19.676669634461227</c:v>
                </c:pt>
                <c:pt idx="75">
                  <c:v>19.705630674320773</c:v>
                </c:pt>
                <c:pt idx="76">
                  <c:v>19.732032970865838</c:v>
                </c:pt>
                <c:pt idx="77">
                  <c:v>19.756096527655856</c:v>
                </c:pt>
                <c:pt idx="78">
                  <c:v>19.77802347584614</c:v>
                </c:pt>
                <c:pt idx="79">
                  <c:v>19.797999344390085</c:v>
                </c:pt>
                <c:pt idx="80">
                  <c:v>19.816194272730016</c:v>
                </c:pt>
                <c:pt idx="81">
                  <c:v>19.832764162005343</c:v>
                </c:pt>
                <c:pt idx="82">
                  <c:v>19.847851762559458</c:v>
                </c:pt>
                <c:pt idx="83">
                  <c:v>19.861587696926993</c:v>
                </c:pt>
                <c:pt idx="84">
                  <c:v>19.874091418584857</c:v>
                </c:pt>
                <c:pt idx="85">
                  <c:v>19.885472107602308</c:v>
                </c:pt>
                <c:pt idx="86">
                  <c:v>19.895829504969161</c:v>
                </c:pt>
                <c:pt idx="87">
                  <c:v>19.905254687853471</c:v>
                </c:pt>
                <c:pt idx="88">
                  <c:v>19.913830788372003</c:v>
                </c:pt>
                <c:pt idx="89">
                  <c:v>19.92163365867523</c:v>
                </c:pt>
                <c:pt idx="90">
                  <c:v>19.928732485275738</c:v>
                </c:pt>
                <c:pt idx="91">
                  <c:v>19.935190355603915</c:v>
                </c:pt>
                <c:pt idx="92">
                  <c:v>19.94106477977326</c:v>
                </c:pt>
                <c:pt idx="93">
                  <c:v>19.946408170492624</c:v>
                </c:pt>
                <c:pt idx="94">
                  <c:v>19.951268283985041</c:v>
                </c:pt>
                <c:pt idx="95">
                  <c:v>19.955688624671133</c:v>
                </c:pt>
                <c:pt idx="96">
                  <c:v>19.959708816256644</c:v>
                </c:pt>
                <c:pt idx="97">
                  <c:v>19.963364941733929</c:v>
                </c:pt>
                <c:pt idx="98">
                  <c:v>19.96668985467123</c:v>
                </c:pt>
                <c:pt idx="99">
                  <c:v>19.969713464024235</c:v>
                </c:pt>
                <c:pt idx="100">
                  <c:v>19.972462994565188</c:v>
                </c:pt>
                <c:pt idx="101">
                  <c:v>19.974963224887386</c:v>
                </c:pt>
                <c:pt idx="102">
                  <c:v>19.977236704808977</c:v>
                </c:pt>
                <c:pt idx="103">
                  <c:v>19.979303953870854</c:v>
                </c:pt>
                <c:pt idx="104">
                  <c:v>19.981183642499854</c:v>
                </c:pt>
                <c:pt idx="105">
                  <c:v>19.982892757290799</c:v>
                </c:pt>
                <c:pt idx="106">
                  <c:v>19.98444675174985</c:v>
                </c:pt>
                <c:pt idx="107">
                  <c:v>19.985859683736916</c:v>
                </c:pt>
                <c:pt idx="108">
                  <c:v>19.987144340746795</c:v>
                </c:pt>
                <c:pt idx="109">
                  <c:v>19.988312354077117</c:v>
                </c:pt>
                <c:pt idx="110">
                  <c:v>19.989374302845626</c:v>
                </c:pt>
                <c:pt idx="111">
                  <c:v>19.990339808740263</c:v>
                </c:pt>
                <c:pt idx="112">
                  <c:v>19.99121762231184</c:v>
                </c:pt>
                <c:pt idx="113">
                  <c:v>19.992015701551104</c:v>
                </c:pt>
                <c:pt idx="114">
                  <c:v>19.992741283429371</c:v>
                </c:pt>
                <c:pt idx="115">
                  <c:v>19.993400949023787</c:v>
                </c:pt>
                <c:pt idx="116">
                  <c:v>19.99400068279526</c:v>
                </c:pt>
                <c:pt idx="117">
                  <c:v>19.994545926537889</c:v>
                </c:pt>
                <c:pt idx="118">
                  <c:v>19.995041628473889</c:v>
                </c:pt>
                <c:pt idx="119">
                  <c:v>19.995492287926663</c:v>
                </c:pt>
                <c:pt idx="120">
                  <c:v>19.995901995966868</c:v>
                </c:pt>
                <c:pt idx="121">
                  <c:v>19.996274472391573</c:v>
                </c:pt>
                <c:pt idx="122">
                  <c:v>19.996613099365103</c:v>
                </c:pt>
                <c:pt idx="123">
                  <c:v>19.996920952020869</c:v>
                </c:pt>
                <c:pt idx="124">
                  <c:v>19.997200826297199</c:v>
                </c:pt>
                <c:pt idx="125">
                  <c:v>19.99745526425583</c:v>
                </c:pt>
                <c:pt idx="126">
                  <c:v>19.997686577109619</c:v>
                </c:pt>
                <c:pt idx="127">
                  <c:v>19.997896866165842</c:v>
                </c:pt>
                <c:pt idx="128">
                  <c:v>19.998088041873022</c:v>
                </c:pt>
                <c:pt idx="129">
                  <c:v>19.998261841142352</c:v>
                </c:pt>
                <c:pt idx="130">
                  <c:v>19.998419843099576</c:v>
                </c:pt>
                <c:pt idx="131">
                  <c:v>19.998563483409061</c:v>
                </c:pt>
                <c:pt idx="132">
                  <c:v>19.998694067299173</c:v>
                </c:pt>
                <c:pt idx="133">
                  <c:v>19.998812781406397</c:v>
                </c:pt>
                <c:pt idx="134">
                  <c:v>19.998920704545089</c:v>
                </c:pt>
                <c:pt idx="135">
                  <c:v>19.999018817500147</c:v>
                </c:pt>
                <c:pt idx="136">
                  <c:v>19.999108011931028</c:v>
                </c:pt>
                <c:pt idx="137">
                  <c:v>19.999189098467685</c:v>
                </c:pt>
                <c:pt idx="138">
                  <c:v>19.999262814071599</c:v>
                </c:pt>
                <c:pt idx="139">
                  <c:v>19.999329828728541</c:v>
                </c:pt>
                <c:pt idx="140">
                  <c:v>19.999390751533671</c:v>
                </c:pt>
                <c:pt idx="141">
                  <c:v>19.999446136224059</c:v>
                </c:pt>
                <c:pt idx="142">
                  <c:v>19.999496486208791</c:v>
                </c:pt>
                <c:pt idx="143">
                  <c:v>19.999542259142178</c:v>
                </c:pt>
                <c:pt idx="144">
                  <c:v>19.999583871081619</c:v>
                </c:pt>
                <c:pt idx="145">
                  <c:v>19.999621700267738</c:v>
                </c:pt>
                <c:pt idx="146">
                  <c:v>19.999656090561121</c:v>
                </c:pt>
                <c:pt idx="147">
                  <c:v>19.999687354566831</c:v>
                </c:pt>
                <c:pt idx="148">
                  <c:v>19.999715776475021</c:v>
                </c:pt>
                <c:pt idx="149">
                  <c:v>19.999741614643479</c:v>
                </c:pt>
                <c:pt idx="150">
                  <c:v>19.999765103945464</c:v>
                </c:pt>
                <c:pt idx="151">
                  <c:v>19.999786457904239</c:v>
                </c:pt>
                <c:pt idx="152">
                  <c:v>19.999805870633605</c:v>
                </c:pt>
                <c:pt idx="153">
                  <c:v>19.999823518602096</c:v>
                </c:pt>
                <c:pt idx="154">
                  <c:v>19.99983956223684</c:v>
                </c:pt>
                <c:pt idx="155">
                  <c:v>19.999854147381672</c:v>
                </c:pt>
                <c:pt idx="156">
                  <c:v>19.999867406622705</c:v>
                </c:pt>
                <c:pt idx="157">
                  <c:v>19.999879460493446</c:v>
                </c:pt>
                <c:pt idx="158">
                  <c:v>19.999890418570367</c:v>
                </c:pt>
                <c:pt idx="159">
                  <c:v>19.999900380468894</c:v>
                </c:pt>
                <c:pt idx="160">
                  <c:v>19.999909436748894</c:v>
                </c:pt>
                <c:pt idx="161">
                  <c:v>19.99991766973783</c:v>
                </c:pt>
                <c:pt idx="162">
                  <c:v>19.999925154279108</c:v>
                </c:pt>
                <c:pt idx="163">
                  <c:v>19.999931958412407</c:v>
                </c:pt>
                <c:pt idx="164">
                  <c:v>19.999938143992146</c:v>
                </c:pt>
                <c:pt idx="165">
                  <c:v>19.999943767249778</c:v>
                </c:pt>
                <c:pt idx="166">
                  <c:v>19.999948879304913</c:v>
                </c:pt>
                <c:pt idx="167">
                  <c:v>19.99995352663003</c:v>
                </c:pt>
                <c:pt idx="168">
                  <c:v>19.99995775147292</c:v>
                </c:pt>
                <c:pt idx="169">
                  <c:v>19.999961592240734</c:v>
                </c:pt>
                <c:pt idx="170">
                  <c:v>19.999965083849116</c:v>
                </c:pt>
                <c:pt idx="171">
                  <c:v>19.999968258039615</c:v>
                </c:pt>
                <c:pt idx="172">
                  <c:v>19.999971143668212</c:v>
                </c:pt>
                <c:pt idx="173">
                  <c:v>19.99997376696766</c:v>
                </c:pt>
                <c:pt idx="174">
                  <c:v>19.999976151785937</c:v>
                </c:pt>
                <c:pt idx="175">
                  <c:v>19.999978319803049</c:v>
                </c:pt>
                <c:pt idx="176">
                  <c:v>19.999980290728104</c:v>
                </c:pt>
                <c:pt idx="177">
                  <c:v>19.999982082478489</c:v>
                </c:pt>
                <c:pt idx="178">
                  <c:v>19.999983711342754</c:v>
                </c:pt>
                <c:pt idx="179">
                  <c:v>19.99998519212868</c:v>
                </c:pt>
                <c:pt idx="180">
                  <c:v>19.999986538297893</c:v>
                </c:pt>
                <c:pt idx="181">
                  <c:v>19.999987762088246</c:v>
                </c:pt>
                <c:pt idx="182">
                  <c:v>19.999988874625057</c:v>
                </c:pt>
                <c:pt idx="183">
                  <c:v>19.999989886022266</c:v>
                </c:pt>
                <c:pt idx="184">
                  <c:v>19.999990805474365</c:v>
                </c:pt>
                <c:pt idx="185">
                  <c:v>19.999991641339985</c:v>
                </c:pt>
                <c:pt idx="186">
                  <c:v>19.999992401217881</c:v>
                </c:pt>
                <c:pt idx="187">
                  <c:v>19.999993092016012</c:v>
                </c:pt>
                <c:pt idx="188">
                  <c:v>19.999993720014359</c:v>
                </c:pt>
                <c:pt idx="189">
                  <c:v>19.999994290921983</c:v>
                </c:pt>
                <c:pt idx="190">
                  <c:v>19.999994809928939</c:v>
                </c:pt>
                <c:pt idx="191">
                  <c:v>19.999995281753471</c:v>
                </c:pt>
                <c:pt idx="192">
                  <c:v>19.999995710684882</c:v>
                </c:pt>
                <c:pt idx="193">
                  <c:v>19.999996100622543</c:v>
                </c:pt>
                <c:pt idx="194">
                  <c:v>19.99999645511134</c:v>
                </c:pt>
                <c:pt idx="195">
                  <c:v>19.999996777373894</c:v>
                </c:pt>
                <c:pt idx="196">
                  <c:v>19.999997070339862</c:v>
                </c:pt>
                <c:pt idx="197">
                  <c:v>19.999997336672564</c:v>
                </c:pt>
                <c:pt idx="198">
                  <c:v>19.999997578793213</c:v>
                </c:pt>
                <c:pt idx="199">
                  <c:v>19.999997798902896</c:v>
                </c:pt>
                <c:pt idx="200">
                  <c:v>19.999997999002613</c:v>
                </c:pt>
                <c:pt idx="201">
                  <c:v>19.999998180911447</c:v>
                </c:pt>
                <c:pt idx="202">
                  <c:v>19.999998346283121</c:v>
                </c:pt>
                <c:pt idx="203">
                  <c:v>19.999998496621007</c:v>
                </c:pt>
                <c:pt idx="204">
                  <c:v>19.999998633291817</c:v>
                </c:pt>
                <c:pt idx="205">
                  <c:v>19.999998757538005</c:v>
                </c:pt>
                <c:pt idx="206">
                  <c:v>19.99999887048909</c:v>
                </c:pt>
                <c:pt idx="207">
                  <c:v>19.999998973171895</c:v>
                </c:pt>
                <c:pt idx="208">
                  <c:v>19.999999066519898</c:v>
                </c:pt>
                <c:pt idx="209">
                  <c:v>19.999999151381722</c:v>
                </c:pt>
                <c:pt idx="210">
                  <c:v>19.999999228528836</c:v>
                </c:pt>
                <c:pt idx="211">
                  <c:v>19.999999298662576</c:v>
                </c:pt>
                <c:pt idx="212">
                  <c:v>19.999999362420521</c:v>
                </c:pt>
                <c:pt idx="213">
                  <c:v>19.999999420382288</c:v>
                </c:pt>
                <c:pt idx="214">
                  <c:v>19.999999473074809</c:v>
                </c:pt>
                <c:pt idx="215">
                  <c:v>19.999999520977099</c:v>
                </c:pt>
                <c:pt idx="216">
                  <c:v>19.999999564524632</c:v>
                </c:pt>
                <c:pt idx="217">
                  <c:v>19.999999604113302</c:v>
                </c:pt>
                <c:pt idx="218">
                  <c:v>19.999999640103002</c:v>
                </c:pt>
                <c:pt idx="219">
                  <c:v>19.999999672820909</c:v>
                </c:pt>
                <c:pt idx="220">
                  <c:v>19.999999702564462</c:v>
                </c:pt>
                <c:pt idx="221">
                  <c:v>19.999999729604056</c:v>
                </c:pt>
                <c:pt idx="222">
                  <c:v>19.999999754185506</c:v>
                </c:pt>
                <c:pt idx="223">
                  <c:v>19.999999776532277</c:v>
                </c:pt>
                <c:pt idx="224">
                  <c:v>19.999999796847526</c:v>
                </c:pt>
                <c:pt idx="225">
                  <c:v>19.999999815315931</c:v>
                </c:pt>
                <c:pt idx="226">
                  <c:v>19.999999832105392</c:v>
                </c:pt>
                <c:pt idx="227">
                  <c:v>19.999999847368539</c:v>
                </c:pt>
                <c:pt idx="228">
                  <c:v>19.999999861244124</c:v>
                </c:pt>
                <c:pt idx="229">
                  <c:v>19.999999873858293</c:v>
                </c:pt>
                <c:pt idx="230">
                  <c:v>19.999999885325725</c:v>
                </c:pt>
                <c:pt idx="231">
                  <c:v>19.999999895750658</c:v>
                </c:pt>
                <c:pt idx="232">
                  <c:v>19.99999990522787</c:v>
                </c:pt>
                <c:pt idx="233">
                  <c:v>19.999999913843517</c:v>
                </c:pt>
                <c:pt idx="234">
                  <c:v>19.999999921675926</c:v>
                </c:pt>
                <c:pt idx="235">
                  <c:v>19.999999928796296</c:v>
                </c:pt>
                <c:pt idx="236">
                  <c:v>19.999999935269358</c:v>
                </c:pt>
                <c:pt idx="237">
                  <c:v>19.999999941153963</c:v>
                </c:pt>
                <c:pt idx="238">
                  <c:v>19.999999946503603</c:v>
                </c:pt>
                <c:pt idx="239">
                  <c:v>19.999999951366913</c:v>
                </c:pt>
                <c:pt idx="240">
                  <c:v>19.999999955788102</c:v>
                </c:pt>
                <c:pt idx="241">
                  <c:v>19.999999959807365</c:v>
                </c:pt>
                <c:pt idx="242">
                  <c:v>19.999999963461242</c:v>
                </c:pt>
                <c:pt idx="243">
                  <c:v>19.999999966782944</c:v>
                </c:pt>
                <c:pt idx="244">
                  <c:v>19.999999969802676</c:v>
                </c:pt>
                <c:pt idx="245">
                  <c:v>19.99999997254789</c:v>
                </c:pt>
                <c:pt idx="246">
                  <c:v>19.999999975043533</c:v>
                </c:pt>
                <c:pt idx="247">
                  <c:v>19.999999977312306</c:v>
                </c:pt>
                <c:pt idx="248">
                  <c:v>19.999999979374824</c:v>
                </c:pt>
                <c:pt idx="249">
                  <c:v>19.999999981249839</c:v>
                </c:pt>
              </c:numCache>
            </c:numRef>
          </c:yVal>
          <c:smooth val="0"/>
        </c:ser>
        <c:ser>
          <c:idx val="1"/>
          <c:order val="1"/>
          <c:tx>
            <c:v>s = 2%</c:v>
          </c:tx>
          <c:spPr>
            <a:ln w="28575">
              <a:solidFill>
                <a:schemeClr val="accent1">
                  <a:lumMod val="75000"/>
                </a:schemeClr>
              </a:solidFill>
              <a:prstDash val="sysDot"/>
            </a:ln>
          </c:spPr>
          <c:marker>
            <c:symbol val="none"/>
          </c:marker>
          <c:xVal>
            <c:numRef>
              <c:f>Blad1!$B$2:$B$201</c:f>
              <c:numCache>
                <c:formatCode>General</c:formatCode>
                <c:ptCount val="20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numCache>
            </c:numRef>
          </c:xVal>
          <c:yVal>
            <c:numRef>
              <c:f>Blad1!$D$2:$D$201</c:f>
              <c:numCache>
                <c:formatCode>General</c:formatCode>
                <c:ptCount val="200"/>
                <c:pt idx="0">
                  <c:v>1</c:v>
                </c:pt>
                <c:pt idx="1">
                  <c:v>1.0978043912175648</c:v>
                </c:pt>
                <c:pt idx="2">
                  <c:v>1.2049392551284606</c:v>
                </c:pt>
                <c:pt idx="3">
                  <c:v>1.3222467266694486</c:v>
                </c:pt>
                <c:pt idx="4">
                  <c:v>1.4506352040361372</c:v>
                </c:pt>
                <c:pt idx="5">
                  <c:v>1.5910825636809438</c:v>
                </c:pt>
                <c:pt idx="6">
                  <c:v>1.744639090375812</c:v>
                </c:pt>
                <c:pt idx="7">
                  <c:v>1.9124299991451614</c:v>
                </c:pt>
                <c:pt idx="8">
                  <c:v>2.0956574028892456</c:v>
                </c:pt>
                <c:pt idx="9">
                  <c:v>2.2956015543950659</c:v>
                </c:pt>
                <c:pt idx="10">
                  <c:v>2.5136211645296633</c:v>
                </c:pt>
                <c:pt idx="11">
                  <c:v>2.7511525703273803</c:v>
                </c:pt>
                <c:pt idx="12">
                  <c:v>3.0097074983202434</c:v>
                </c:pt>
                <c:pt idx="13">
                  <c:v>3.2908691410923954</c:v>
                </c:pt>
                <c:pt idx="14">
                  <c:v>3.5962862403796336</c:v>
                </c:pt>
                <c:pt idx="15">
                  <c:v>3.9276648503016718</c:v>
                </c:pt>
                <c:pt idx="16">
                  <c:v>4.2867574422762447</c:v>
                </c:pt>
                <c:pt idx="17">
                  <c:v>4.6753490121576577</c:v>
                </c:pt>
                <c:pt idx="18">
                  <c:v>5.0952398640433021</c:v>
                </c:pt>
                <c:pt idx="19">
                  <c:v>5.5482247783173211</c:v>
                </c:pt>
                <c:pt idx="20">
                  <c:v>6.0360683284223162</c:v>
                </c:pt>
                <c:pt idx="21">
                  <c:v>6.5604761960913569</c:v>
                </c:pt>
                <c:pt idx="22">
                  <c:v>7.1230624523763186</c:v>
                </c:pt>
                <c:pt idx="23">
                  <c:v>7.7253129247595274</c:v>
                </c:pt>
                <c:pt idx="24">
                  <c:v>8.3685449601513042</c:v>
                </c:pt>
                <c:pt idx="25">
                  <c:v>9.0538641182923723</c:v>
                </c:pt>
                <c:pt idx="26">
                  <c:v>9.7821185852027153</c:v>
                </c:pt>
                <c:pt idx="27">
                  <c:v>10.553852372839312</c:v>
                </c:pt>
                <c:pt idx="28">
                  <c:v>11.369258655250956</c:v>
                </c:pt>
                <c:pt idx="29">
                  <c:v>12.228134864484813</c:v>
                </c:pt>
                <c:pt idx="30">
                  <c:v>13.129841407961594</c:v>
                </c:pt>
                <c:pt idx="31">
                  <c:v>14.073266046200427</c:v>
                </c:pt>
                <c:pt idx="32">
                  <c:v>15.056796057382616</c:v>
                </c:pt>
                <c:pt idx="33">
                  <c:v>16.078300286397589</c:v>
                </c:pt>
                <c:pt idx="34">
                  <c:v>17.135123008681465</c:v>
                </c:pt>
                <c:pt idx="35">
                  <c:v>18.224091219997437</c:v>
                </c:pt>
                <c:pt idx="36">
                  <c:v>19.341536491292725</c:v>
                </c:pt>
                <c:pt idx="37">
                  <c:v>20.483331916952022</c:v>
                </c:pt>
                <c:pt idx="38">
                  <c:v>21.644943965508546</c:v>
                </c:pt>
                <c:pt idx="39">
                  <c:v>22.821498259967509</c:v>
                </c:pt>
                <c:pt idx="40">
                  <c:v>24.007857528346829</c:v>
                </c:pt>
                <c:pt idx="41">
                  <c:v>25.198709238585138</c:v>
                </c:pt>
                <c:pt idx="42">
                  <c:v>26.388659829942352</c:v>
                </c:pt>
                <c:pt idx="43">
                  <c:v>27.572332031539542</c:v>
                </c:pt>
                <c:pt idx="44">
                  <c:v>28.744461558382412</c:v>
                </c:pt>
                <c:pt idx="45">
                  <c:v>29.899989515757216</c:v>
                </c:pt>
                <c:pt idx="46">
                  <c:v>31.0341471202793</c:v>
                </c:pt>
                <c:pt idx="47">
                  <c:v>32.14252983299685</c:v>
                </c:pt>
                <c:pt idx="48">
                  <c:v>33.221158650289247</c:v>
                </c:pt>
                <c:pt idx="49">
                  <c:v>34.266527052131593</c:v>
                </c:pt>
                <c:pt idx="50">
                  <c:v>35.275632899295225</c:v>
                </c:pt>
                <c:pt idx="51">
                  <c:v>36.245995337999105</c:v>
                </c:pt>
                <c:pt idx="52">
                  <c:v>37.175657457980954</c:v>
                </c:pt>
                <c:pt idx="53">
                  <c:v>38.063176017034806</c:v>
                </c:pt>
                <c:pt idx="54">
                  <c:v>38.907599966860332</c:v>
                </c:pt>
                <c:pt idx="55">
                  <c:v>39.708439782792269</c:v>
                </c:pt>
                <c:pt idx="56">
                  <c:v>40.465629719122418</c:v>
                </c:pt>
                <c:pt idx="57">
                  <c:v>41.179485098957585</c:v>
                </c:pt>
                <c:pt idx="58">
                  <c:v>41.850656626951093</c:v>
                </c:pt>
                <c:pt idx="59">
                  <c:v>42.480083512513396</c:v>
                </c:pt>
                <c:pt idx="60">
                  <c:v>43.068946938295163</c:v>
                </c:pt>
                <c:pt idx="61">
                  <c:v>43.618625129662995</c:v>
                </c:pt>
                <c:pt idx="62">
                  <c:v>44.130650997457145</c:v>
                </c:pt>
                <c:pt idx="63">
                  <c:v>44.60667305564975</c:v>
                </c:pt>
                <c:pt idx="64">
                  <c:v>45.048420069763694</c:v>
                </c:pt>
                <c:pt idx="65">
                  <c:v>45.457669678592474</c:v>
                </c:pt>
                <c:pt idx="66">
                  <c:v>45.83622105443667</c:v>
                </c:pt>
                <c:pt idx="67">
                  <c:v>46.185871526151367</c:v>
                </c:pt>
                <c:pt idx="68">
                  <c:v>46.50839698288862</c:v>
                </c:pt>
                <c:pt idx="69">
                  <c:v>46.805535801108007</c:v>
                </c:pt>
                <c:pt idx="70">
                  <c:v>47.078975988957502</c:v>
                </c:pt>
                <c:pt idx="71">
                  <c:v>47.330345215914988</c:v>
                </c:pt>
                <c:pt idx="72">
                  <c:v>47.561203387113622</c:v>
                </c:pt>
                <c:pt idx="73">
                  <c:v>47.773037426866225</c:v>
                </c:pt>
                <c:pt idx="74">
                  <c:v>47.967257950852414</c:v>
                </c:pt>
                <c:pt idx="75">
                  <c:v>48.145197528088531</c:v>
                </c:pt>
                <c:pt idx="76">
                  <c:v>48.308110259584616</c:v>
                </c:pt>
                <c:pt idx="77">
                  <c:v>48.457172428459614</c:v>
                </c:pt>
                <c:pt idx="78">
                  <c:v>48.593484004677116</c:v>
                </c:pt>
                <c:pt idx="79">
                  <c:v>48.7180708153372</c:v>
                </c:pt>
                <c:pt idx="80">
                  <c:v>48.831887217822079</c:v>
                </c:pt>
                <c:pt idx="81">
                  <c:v>48.935819137532803</c:v>
                </c:pt>
                <c:pt idx="82">
                  <c:v>49.030687354179953</c:v>
                </c:pt>
                <c:pt idx="83">
                  <c:v>49.117250940479089</c:v>
                </c:pt>
                <c:pt idx="84">
                  <c:v>49.196210774648748</c:v>
                </c:pt>
                <c:pt idx="85">
                  <c:v>49.26821306339906</c:v>
                </c:pt>
                <c:pt idx="86">
                  <c:v>49.333852825271293</c:v>
                </c:pt>
                <c:pt idx="87">
                  <c:v>49.393677295416389</c:v>
                </c:pt>
                <c:pt idx="88">
                  <c:v>49.448189222372875</c:v>
                </c:pt>
                <c:pt idx="89">
                  <c:v>49.497850035316262</c:v>
                </c:pt>
                <c:pt idx="90">
                  <c:v>49.54308286679241</c:v>
                </c:pt>
                <c:pt idx="91">
                  <c:v>49.584275421297278</c:v>
                </c:pt>
                <c:pt idx="92">
                  <c:v>49.621782684389899</c:v>
                </c:pt>
                <c:pt idx="93">
                  <c:v>49.655929470477993</c:v>
                </c:pt>
                <c:pt idx="94">
                  <c:v>49.687012810128806</c:v>
                </c:pt>
                <c:pt idx="95">
                  <c:v>49.715304179853973</c:v>
                </c:pt>
                <c:pt idx="96">
                  <c:v>49.741051578897938</c:v>
                </c:pt>
                <c:pt idx="97">
                  <c:v>49.764481458717391</c:v>
                </c:pt>
                <c:pt idx="98">
                  <c:v>49.78580051165028</c:v>
                </c:pt>
                <c:pt idx="99">
                  <c:v>49.80519732580364</c:v>
                </c:pt>
                <c:pt idx="100">
                  <c:v>49.822843913495305</c:v>
                </c:pt>
                <c:pt idx="101">
                  <c:v>49.838897120712787</c:v>
                </c:pt>
                <c:pt idx="102">
                  <c:v>49.853499925040907</c:v>
                </c:pt>
                <c:pt idx="103">
                  <c:v>49.866782629392134</c:v>
                </c:pt>
                <c:pt idx="104">
                  <c:v>49.878863958674827</c:v>
                </c:pt>
                <c:pt idx="105">
                  <c:v>49.889852066277754</c:v>
                </c:pt>
                <c:pt idx="106">
                  <c:v>49.899845456950736</c:v>
                </c:pt>
                <c:pt idx="107">
                  <c:v>49.908933832336295</c:v>
                </c:pt>
                <c:pt idx="108">
                  <c:v>49.91719886506565</c:v>
                </c:pt>
                <c:pt idx="109">
                  <c:v>49.924714906984875</c:v>
                </c:pt>
                <c:pt idx="110">
                  <c:v>49.931549636728128</c:v>
                </c:pt>
                <c:pt idx="111">
                  <c:v>49.93776465151246</c:v>
                </c:pt>
                <c:pt idx="112">
                  <c:v>49.94341600769409</c:v>
                </c:pt>
                <c:pt idx="113">
                  <c:v>49.94855471430435</c:v>
                </c:pt>
                <c:pt idx="114">
                  <c:v>49.953227183475029</c:v>
                </c:pt>
                <c:pt idx="115">
                  <c:v>49.957475641369989</c:v>
                </c:pt>
                <c:pt idx="116">
                  <c:v>49.96133850296296</c:v>
                </c:pt>
                <c:pt idx="117">
                  <c:v>49.96485071374083</c:v>
                </c:pt>
                <c:pt idx="118">
                  <c:v>49.96804406116722</c:v>
                </c:pt>
                <c:pt idx="119">
                  <c:v>49.9709474585134</c:v>
                </c:pt>
                <c:pt idx="120">
                  <c:v>49.973587203450606</c:v>
                </c:pt>
                <c:pt idx="121">
                  <c:v>49.975987213600838</c:v>
                </c:pt>
                <c:pt idx="122">
                  <c:v>49.978169241060122</c:v>
                </c:pt>
                <c:pt idx="123">
                  <c:v>49.980153067739032</c:v>
                </c:pt>
                <c:pt idx="124">
                  <c:v>49.981956683209148</c:v>
                </c:pt>
                <c:pt idx="125">
                  <c:v>49.98359644660011</c:v>
                </c:pt>
                <c:pt idx="126">
                  <c:v>49.985087233959455</c:v>
                </c:pt>
                <c:pt idx="127">
                  <c:v>49.986442572365426</c:v>
                </c:pt>
                <c:pt idx="128">
                  <c:v>49.987674761971249</c:v>
                </c:pt>
                <c:pt idx="129">
                  <c:v>49.988794987056686</c:v>
                </c:pt>
                <c:pt idx="130">
                  <c:v>49.989813417068262</c:v>
                </c:pt>
                <c:pt idx="131">
                  <c:v>49.990739298544057</c:v>
                </c:pt>
                <c:pt idx="132">
                  <c:v>49.991581038739163</c:v>
                </c:pt>
                <c:pt idx="133">
                  <c:v>49.992346281696769</c:v>
                </c:pt>
                <c:pt idx="134">
                  <c:v>49.993041977442978</c:v>
                </c:pt>
                <c:pt idx="135">
                  <c:v>49.993674444923883</c:v>
                </c:pt>
                <c:pt idx="136">
                  <c:v>49.994249429247986</c:v>
                </c:pt>
                <c:pt idx="137">
                  <c:v>49.994772153747071</c:v>
                </c:pt>
                <c:pt idx="138">
                  <c:v>49.99524736732274</c:v>
                </c:pt>
                <c:pt idx="139">
                  <c:v>49.995679387503792</c:v>
                </c:pt>
                <c:pt idx="140">
                  <c:v>49.996072139602056</c:v>
                </c:pt>
                <c:pt idx="141">
                  <c:v>49.996429192318899</c:v>
                </c:pt>
                <c:pt idx="142">
                  <c:v>49.996753790123378</c:v>
                </c:pt>
                <c:pt idx="143">
                  <c:v>49.997048882694074</c:v>
                </c:pt>
                <c:pt idx="144">
                  <c:v>49.997317151690254</c:v>
                </c:pt>
                <c:pt idx="145">
                  <c:v>49.997561035094094</c:v>
                </c:pt>
                <c:pt idx="146">
                  <c:v>49.99778274934409</c:v>
                </c:pt>
                <c:pt idx="147">
                  <c:v>49.997984309459554</c:v>
                </c:pt>
                <c:pt idx="148">
                  <c:v>49.998167547338404</c:v>
                </c:pt>
                <c:pt idx="149">
                  <c:v>49.998334128393765</c:v>
                </c:pt>
                <c:pt idx="150">
                  <c:v>49.998485566680053</c:v>
                </c:pt>
                <c:pt idx="151">
                  <c:v>49.998623238645486</c:v>
                </c:pt>
                <c:pt idx="152">
                  <c:v>49.998748395635602</c:v>
                </c:pt>
                <c:pt idx="153">
                  <c:v>49.998862175261259</c:v>
                </c:pt>
                <c:pt idx="154">
                  <c:v>49.998965611733958</c:v>
                </c:pt>
                <c:pt idx="155">
                  <c:v>49.999059645262342</c:v>
                </c:pt>
                <c:pt idx="156">
                  <c:v>49.999145130595068</c:v>
                </c:pt>
                <c:pt idx="157">
                  <c:v>49.999222844787589</c:v>
                </c:pt>
                <c:pt idx="158">
                  <c:v>49.999293494263142</c:v>
                </c:pt>
                <c:pt idx="159">
                  <c:v>49.999357721232357</c:v>
                </c:pt>
                <c:pt idx="160">
                  <c:v>49.999416109529378</c:v>
                </c:pt>
                <c:pt idx="161">
                  <c:v>49.99946918991774</c:v>
                </c:pt>
                <c:pt idx="162">
                  <c:v>49.999517444914041</c:v>
                </c:pt>
                <c:pt idx="163">
                  <c:v>49.999561313173331</c:v>
                </c:pt>
                <c:pt idx="164">
                  <c:v>49.999601193475833</c:v>
                </c:pt>
                <c:pt idx="165">
                  <c:v>49.999637448351514</c:v>
                </c:pt>
                <c:pt idx="166">
                  <c:v>49.999670407375021</c:v>
                </c:pt>
                <c:pt idx="167">
                  <c:v>49.999700370161371</c:v>
                </c:pt>
                <c:pt idx="168">
                  <c:v>49.99972760908922</c:v>
                </c:pt>
                <c:pt idx="169">
                  <c:v>49.999752371776651</c:v>
                </c:pt>
                <c:pt idx="170">
                  <c:v>49.999774883331966</c:v>
                </c:pt>
                <c:pt idx="171">
                  <c:v>49.999795348399836</c:v>
                </c:pt>
                <c:pt idx="172">
                  <c:v>49.999813953021537</c:v>
                </c:pt>
                <c:pt idx="173">
                  <c:v>49.999830866326</c:v>
                </c:pt>
                <c:pt idx="174">
                  <c:v>49.999846242067264</c:v>
                </c:pt>
                <c:pt idx="175">
                  <c:v>49.999860220022072</c:v>
                </c:pt>
                <c:pt idx="176">
                  <c:v>49.999872927260498</c:v>
                </c:pt>
                <c:pt idx="177">
                  <c:v>49.999884479301031</c:v>
                </c:pt>
                <c:pt idx="178">
                  <c:v>49.999894981160701</c:v>
                </c:pt>
                <c:pt idx="179">
                  <c:v>49.999904528309685</c:v>
                </c:pt>
                <c:pt idx="180">
                  <c:v>49.999913207539194</c:v>
                </c:pt>
                <c:pt idx="181">
                  <c:v>49.999921097750452</c:v>
                </c:pt>
                <c:pt idx="182">
                  <c:v>49.999928270671937</c:v>
                </c:pt>
                <c:pt idx="183">
                  <c:v>49.999934791511429</c:v>
                </c:pt>
                <c:pt idx="184">
                  <c:v>49.999940719548817</c:v>
                </c:pt>
                <c:pt idx="185">
                  <c:v>49.999946108674941</c:v>
                </c:pt>
                <c:pt idx="186">
                  <c:v>49.999951007881506</c:v>
                </c:pt>
                <c:pt idx="187">
                  <c:v>49.999955461706492</c:v>
                </c:pt>
                <c:pt idx="188">
                  <c:v>49.999959510638988</c:v>
                </c:pt>
                <c:pt idx="189">
                  <c:v>49.999963191487275</c:v>
                </c:pt>
                <c:pt idx="190">
                  <c:v>49.999966537713469</c:v>
                </c:pt>
                <c:pt idx="191">
                  <c:v>49.999969579737666</c:v>
                </c:pt>
                <c:pt idx="192">
                  <c:v>49.99997234521453</c:v>
                </c:pt>
                <c:pt idx="193">
                  <c:v>49.999974859284677</c:v>
                </c:pt>
                <c:pt idx="194">
                  <c:v>49.999977144803204</c:v>
                </c:pt>
                <c:pt idx="195">
                  <c:v>49.999979222547502</c:v>
                </c:pt>
                <c:pt idx="196">
                  <c:v>49.999981111406107</c:v>
                </c:pt>
                <c:pt idx="197">
                  <c:v>49.999982828550415</c:v>
                </c:pt>
                <c:pt idx="198">
                  <c:v>49.9999843895908</c:v>
                </c:pt>
                <c:pt idx="199">
                  <c:v>49.999985808718513</c:v>
                </c:pt>
              </c:numCache>
            </c:numRef>
          </c:yVal>
          <c:smooth val="0"/>
        </c:ser>
        <c:ser>
          <c:idx val="0"/>
          <c:order val="2"/>
          <c:tx>
            <c:v>s = 1%</c:v>
          </c:tx>
          <c:spPr>
            <a:ln w="28575">
              <a:solidFill>
                <a:schemeClr val="accent6">
                  <a:lumMod val="75000"/>
                </a:schemeClr>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Blad1!$C$2:$C$251</c:f>
              <c:numCache>
                <c:formatCode>General</c:formatCode>
                <c:ptCount val="250"/>
                <c:pt idx="0">
                  <c:v>1</c:v>
                </c:pt>
                <c:pt idx="1">
                  <c:v>1.098901098901099</c:v>
                </c:pt>
                <c:pt idx="2">
                  <c:v>1.2074643249176731</c:v>
                </c:pt>
                <c:pt idx="3">
                  <c:v>1.3266089244600376</c:v>
                </c:pt>
                <c:pt idx="4">
                  <c:v>1.4573365012974788</c:v>
                </c:pt>
                <c:pt idx="5">
                  <c:v>1.600737338474878</c:v>
                </c:pt>
                <c:pt idx="6">
                  <c:v>1.7579969809140905</c:v>
                </c:pt>
                <c:pt idx="7">
                  <c:v>1.9304030362957445</c:v>
                </c:pt>
                <c:pt idx="8">
                  <c:v>2.1193521361267598</c:v>
                </c:pt>
                <c:pt idx="9">
                  <c:v>2.3263569801042587</c:v>
                </c:pt>
                <c:pt idx="10">
                  <c:v>2.5530533645993705</c:v>
                </c:pt>
                <c:pt idx="11">
                  <c:v>2.8012070699244975</c:v>
                </c:pt>
                <c:pt idx="12">
                  <c:v>3.0727204506666386</c:v>
                </c:pt>
                <c:pt idx="13">
                  <c:v>3.3696385384847467</c:v>
                </c:pt>
                <c:pt idx="14">
                  <c:v>3.6941544272081863</c:v>
                </c:pt>
                <c:pt idx="15">
                  <c:v>4.0486136658313185</c:v>
                </c:pt>
                <c:pt idx="16">
                  <c:v>4.4355173363116274</c:v>
                </c:pt>
                <c:pt idx="17">
                  <c:v>4.8575234405108638</c:v>
                </c:pt>
                <c:pt idx="18">
                  <c:v>5.3174461651709777</c:v>
                </c:pt>
                <c:pt idx="19">
                  <c:v>5.8182525370469591</c:v>
                </c:pt>
                <c:pt idx="20">
                  <c:v>6.3630559244757032</c:v>
                </c:pt>
                <c:pt idx="21">
                  <c:v>6.9551057898219923</c:v>
                </c:pt>
                <c:pt idx="22">
                  <c:v>7.5977730534503864</c:v>
                </c:pt>
                <c:pt idx="23">
                  <c:v>8.2945303992370771</c:v>
                </c:pt>
                <c:pt idx="24">
                  <c:v>9.0489268404025935</c:v>
                </c:pt>
                <c:pt idx="25">
                  <c:v>9.864555879971924</c:v>
                </c:pt>
                <c:pt idx="26">
                  <c:v>10.745016650786209</c:v>
                </c:pt>
                <c:pt idx="27">
                  <c:v>11.693867514707211</c:v>
                </c:pt>
                <c:pt idx="28">
                  <c:v>12.714571748643063</c:v>
                </c:pt>
                <c:pt idx="29">
                  <c:v>13.810435154851035</c:v>
                </c:pt>
                <c:pt idx="30">
                  <c:v>14.984535711566007</c:v>
                </c:pt>
                <c:pt idx="31">
                  <c:v>16.239645731318483</c:v>
                </c:pt>
                <c:pt idx="32">
                  <c:v>17.578147417772811</c:v>
                </c:pt>
                <c:pt idx="33">
                  <c:v>19.001943200743284</c:v>
                </c:pt>
                <c:pt idx="34">
                  <c:v>20.512362768576089</c:v>
                </c:pt>
                <c:pt idx="35">
                  <c:v>22.110069283453157</c:v>
                </c:pt>
                <c:pt idx="36">
                  <c:v>23.794967824599048</c:v>
                </c:pt>
                <c:pt idx="37">
                  <c:v>25.566119613456902</c:v>
                </c:pt>
                <c:pt idx="38">
                  <c:v>27.421665982298872</c:v>
                </c:pt>
                <c:pt idx="39">
                  <c:v>29.358766297467245</c:v>
                </c:pt>
                <c:pt idx="40">
                  <c:v>31.37355408491403</c:v>
                </c:pt>
                <c:pt idx="41">
                  <c:v>33.461115380280653</c:v>
                </c:pt>
                <c:pt idx="42">
                  <c:v>35.615492804259823</c:v>
                </c:pt>
                <c:pt idx="43">
                  <c:v>37.829718034249808</c:v>
                </c:pt>
                <c:pt idx="44">
                  <c:v>40.095874221537287</c:v>
                </c:pt>
                <c:pt idx="45">
                  <c:v>42.405188537741175</c:v>
                </c:pt>
                <c:pt idx="46">
                  <c:v>44.748153505402897</c:v>
                </c:pt>
                <c:pt idx="47">
                  <c:v>47.114674183234754</c:v>
                </c:pt>
                <c:pt idx="48">
                  <c:v>49.494236762543132</c:v>
                </c:pt>
                <c:pt idx="49">
                  <c:v>51.876092818521862</c:v>
                </c:pt>
                <c:pt idx="50">
                  <c:v>54.24945246875113</c:v>
                </c:pt>
                <c:pt idx="51">
                  <c:v>56.603679115873241</c:v>
                </c:pt>
                <c:pt idx="52">
                  <c:v>58.928478348249556</c:v>
                </c:pt>
                <c:pt idx="53">
                  <c:v>61.214073951608995</c:v>
                </c:pt>
                <c:pt idx="54">
                  <c:v>63.451364809020021</c:v>
                </c:pt>
                <c:pt idx="55">
                  <c:v>65.632057656399198</c:v>
                </c:pt>
                <c:pt idx="56">
                  <c:v>67.748772105087752</c:v>
                </c:pt>
                <c:pt idx="57">
                  <c:v>69.795115913523077</c:v>
                </c:pt>
                <c:pt idx="58">
                  <c:v>71.765730056933123</c:v>
                </c:pt>
                <c:pt idx="59">
                  <c:v>73.656304590400509</c:v>
                </c:pt>
                <c:pt idx="60">
                  <c:v>75.463567533700086</c:v>
                </c:pt>
                <c:pt idx="61">
                  <c:v>77.185249963819857</c:v>
                </c:pt>
                <c:pt idx="62">
                  <c:v>78.820031153465536</c:v>
                </c:pt>
                <c:pt idx="63">
                  <c:v>80.367467941905929</c:v>
                </c:pt>
                <c:pt idx="64">
                  <c:v>81.827912593949222</c:v>
                </c:pt>
                <c:pt idx="65">
                  <c:v>83.202423237094422</c:v>
                </c:pt>
                <c:pt idx="66">
                  <c:v>84.492670619488749</c:v>
                </c:pt>
                <c:pt idx="67">
                  <c:v>85.700844458770661</c:v>
                </c:pt>
                <c:pt idx="68">
                  <c:v>86.829562108006328</c:v>
                </c:pt>
                <c:pt idx="69">
                  <c:v>87.881781696802221</c:v>
                </c:pt>
                <c:pt idx="70">
                  <c:v>88.860721351269774</c:v>
                </c:pt>
                <c:pt idx="71">
                  <c:v>89.769785583865641</c:v>
                </c:pt>
                <c:pt idx="72">
                  <c:v>90.612499491667108</c:v>
                </c:pt>
                <c:pt idx="73">
                  <c:v>91.392451019304858</c:v>
                </c:pt>
                <c:pt idx="74">
                  <c:v>92.113241233567138</c:v>
                </c:pt>
                <c:pt idx="75">
                  <c:v>92.778442318376619</c:v>
                </c:pt>
                <c:pt idx="76">
                  <c:v>93.391562825578333</c:v>
                </c:pt>
                <c:pt idx="77">
                  <c:v>93.956019600751318</c:v>
                </c:pt>
                <c:pt idx="78">
                  <c:v>94.475115735041626</c:v>
                </c:pt>
                <c:pt idx="79">
                  <c:v>94.952023864655999</c:v>
                </c:pt>
                <c:pt idx="80">
                  <c:v>95.389774140489678</c:v>
                </c:pt>
                <c:pt idx="81">
                  <c:v>95.791246213588394</c:v>
                </c:pt>
                <c:pt idx="82">
                  <c:v>96.159164621040205</c:v>
                </c:pt>
                <c:pt idx="83">
                  <c:v>96.49609700586899</c:v>
                </c:pt>
                <c:pt idx="84">
                  <c:v>96.804454659073684</c:v>
                </c:pt>
                <c:pt idx="85">
                  <c:v>97.086494928651959</c:v>
                </c:pt>
                <c:pt idx="86">
                  <c:v>97.344325096684827</c:v>
                </c:pt>
                <c:pt idx="87">
                  <c:v>97.579907379498977</c:v>
                </c:pt>
                <c:pt idx="88">
                  <c:v>97.795064756351934</c:v>
                </c:pt>
                <c:pt idx="89">
                  <c:v>97.991487378259052</c:v>
                </c:pt>
                <c:pt idx="90">
                  <c:v>98.170739350141233</c:v>
                </c:pt>
                <c:pt idx="91">
                  <c:v>98.334265716329995</c:v>
                </c:pt>
                <c:pt idx="92">
                  <c:v>98.483399511729132</c:v>
                </c:pt>
                <c:pt idx="93">
                  <c:v>98.619368768845305</c:v>
                </c:pt>
                <c:pt idx="94">
                  <c:v>98.743303394785514</c:v>
                </c:pt>
                <c:pt idx="95">
                  <c:v>98.856241852549488</c:v>
                </c:pt>
                <c:pt idx="96">
                  <c:v>98.959137597906107</c:v>
                </c:pt>
                <c:pt idx="97">
                  <c:v>99.05286523721982</c:v>
                </c:pt>
                <c:pt idx="98">
                  <c:v>99.138226383154247</c:v>
                </c:pt>
                <c:pt idx="99">
                  <c:v>99.215955194569531</c:v>
                </c:pt>
                <c:pt idx="100">
                  <c:v>99.286723594462686</c:v>
                </c:pt>
                <c:pt idx="101">
                  <c:v>99.351146165756418</c:v>
                </c:pt>
                <c:pt idx="102">
                  <c:v>99.409784729377321</c:v>
                </c:pt>
                <c:pt idx="103">
                  <c:v>99.463152612592069</c:v>
                </c:pt>
                <c:pt idx="104">
                  <c:v>99.511718618189008</c:v>
                </c:pt>
                <c:pt idx="105">
                  <c:v>99.555910706959423</c:v>
                </c:pt>
                <c:pt idx="106">
                  <c:v>99.596119407193186</c:v>
                </c:pt>
                <c:pt idx="107">
                  <c:v>99.632700965674047</c:v>
                </c:pt>
                <c:pt idx="108">
                  <c:v>99.665980255040267</c:v>
                </c:pt>
                <c:pt idx="109">
                  <c:v>99.696253452450833</c:v>
                </c:pt>
                <c:pt idx="110">
                  <c:v>99.723790504336463</c:v>
                </c:pt>
                <c:pt idx="111">
                  <c:v>99.748837391671913</c:v>
                </c:pt>
                <c:pt idx="112">
                  <c:v>99.771618209732523</c:v>
                </c:pt>
                <c:pt idx="113">
                  <c:v>99.792337075729193</c:v>
                </c:pt>
                <c:pt idx="114">
                  <c:v>99.811179877082083</c:v>
                </c:pt>
                <c:pt idx="115">
                  <c:v>99.828315872421825</c:v>
                </c:pt>
                <c:pt idx="116">
                  <c:v>99.843899156713391</c:v>
                </c:pt>
                <c:pt idx="117">
                  <c:v>99.858070001200801</c:v>
                </c:pt>
                <c:pt idx="118">
                  <c:v>99.870956078179219</c:v>
                </c:pt>
                <c:pt idx="119">
                  <c:v>99.882673579925324</c:v>
                </c:pt>
                <c:pt idx="120">
                  <c:v>99.893328240463319</c:v>
                </c:pt>
                <c:pt idx="121">
                  <c:v>99.903016268216362</c:v>
                </c:pt>
                <c:pt idx="122">
                  <c:v>99.91182519699538</c:v>
                </c:pt>
                <c:pt idx="123">
                  <c:v>99.919834662211372</c:v>
                </c:pt>
                <c:pt idx="124">
                  <c:v>99.927117108663424</c:v>
                </c:pt>
                <c:pt idx="125">
                  <c:v>99.933738435753668</c:v>
                </c:pt>
                <c:pt idx="126">
                  <c:v>99.939758585512109</c:v>
                </c:pt>
                <c:pt idx="127">
                  <c:v>99.945232078377302</c:v>
                </c:pt>
                <c:pt idx="128">
                  <c:v>99.950208501273096</c:v>
                </c:pt>
                <c:pt idx="129">
                  <c:v>99.954732952144482</c:v>
                </c:pt>
                <c:pt idx="130">
                  <c:v>99.958846444767758</c:v>
                </c:pt>
                <c:pt idx="131">
                  <c:v>99.962586277327318</c:v>
                </c:pt>
                <c:pt idx="132">
                  <c:v>99.96598636795521</c:v>
                </c:pt>
                <c:pt idx="133">
                  <c:v>99.969077560155199</c:v>
                </c:pt>
                <c:pt idx="134">
                  <c:v>99.971887900782278</c:v>
                </c:pt>
                <c:pt idx="135">
                  <c:v>99.974442893016672</c:v>
                </c:pt>
                <c:pt idx="136">
                  <c:v>99.97676572655989</c:v>
                </c:pt>
                <c:pt idx="137">
                  <c:v>99.978877487085128</c:v>
                </c:pt>
                <c:pt idx="138">
                  <c:v>99.980797346797132</c:v>
                </c:pt>
                <c:pt idx="139">
                  <c:v>99.982542737792144</c:v>
                </c:pt>
                <c:pt idx="140">
                  <c:v>99.984129509760763</c:v>
                </c:pt>
                <c:pt idx="141">
                  <c:v>99.985572073438632</c:v>
                </c:pt>
                <c:pt idx="142">
                  <c:v>99.986883531086519</c:v>
                </c:pt>
                <c:pt idx="143">
                  <c:v>99.988075795166438</c:v>
                </c:pt>
                <c:pt idx="144">
                  <c:v>99.989159696276744</c:v>
                </c:pt>
                <c:pt idx="145">
                  <c:v>99.990145081314935</c:v>
                </c:pt>
                <c:pt idx="146">
                  <c:v>99.991040902748878</c:v>
                </c:pt>
                <c:pt idx="147">
                  <c:v>99.991855299799752</c:v>
                </c:pt>
                <c:pt idx="148">
                  <c:v>99.992595672267015</c:v>
                </c:pt>
                <c:pt idx="149">
                  <c:v>99.993268747660565</c:v>
                </c:pt>
                <c:pt idx="150">
                  <c:v>99.993880642245102</c:v>
                </c:pt>
                <c:pt idx="151">
                  <c:v>99.994436916547826</c:v>
                </c:pt>
                <c:pt idx="152">
                  <c:v>99.99494262583022</c:v>
                </c:pt>
                <c:pt idx="153">
                  <c:v>99.99540236598024</c:v>
                </c:pt>
                <c:pt idx="154">
                  <c:v>99.995820315239612</c:v>
                </c:pt>
                <c:pt idx="155">
                  <c:v>99.996200272143582</c:v>
                </c:pt>
                <c:pt idx="156">
                  <c:v>99.996545690016504</c:v>
                </c:pt>
                <c:pt idx="157">
                  <c:v>99.996859708335407</c:v>
                </c:pt>
                <c:pt idx="158">
                  <c:v>99.99714518124587</c:v>
                </c:pt>
                <c:pt idx="159">
                  <c:v>99.997404703487959</c:v>
                </c:pt>
                <c:pt idx="160">
                  <c:v>99.997640633967919</c:v>
                </c:pt>
                <c:pt idx="161">
                  <c:v>99.997855117188507</c:v>
                </c:pt>
                <c:pt idx="162">
                  <c:v>99.998050102732904</c:v>
                </c:pt>
                <c:pt idx="163">
                  <c:v>99.998227362978596</c:v>
                </c:pt>
                <c:pt idx="164">
                  <c:v>99.998388509201831</c:v>
                </c:pt>
                <c:pt idx="165">
                  <c:v>99.9985350062191</c:v>
                </c:pt>
                <c:pt idx="166">
                  <c:v>99.998668185698165</c:v>
                </c:pt>
                <c:pt idx="167">
                  <c:v>99.99878925825972</c:v>
                </c:pt>
                <c:pt idx="168">
                  <c:v>99.998899324479169</c:v>
                </c:pt>
                <c:pt idx="169">
                  <c:v>99.998999384888918</c:v>
                </c:pt>
                <c:pt idx="170">
                  <c:v>99.999090349071551</c:v>
                </c:pt>
                <c:pt idx="171">
                  <c:v>99.999173043926646</c:v>
                </c:pt>
                <c:pt idx="172">
                  <c:v>99.999248221186321</c:v>
                </c:pt>
                <c:pt idx="173">
                  <c:v>99.999316564247763</c:v>
                </c:pt>
                <c:pt idx="174">
                  <c:v>99.999378694384674</c:v>
                </c:pt>
                <c:pt idx="175">
                  <c:v>99.999435176394314</c:v>
                </c:pt>
                <c:pt idx="176">
                  <c:v>99.999486523731164</c:v>
                </c:pt>
                <c:pt idx="177">
                  <c:v>99.999533203174067</c:v>
                </c:pt>
                <c:pt idx="178">
                  <c:v>99.999575639069064</c:v>
                </c:pt>
                <c:pt idx="179">
                  <c:v>99.999614217186704</c:v>
                </c:pt>
                <c:pt idx="180">
                  <c:v>99.999649288228539</c:v>
                </c:pt>
                <c:pt idx="181">
                  <c:v>99.999681171015197</c:v>
                </c:pt>
                <c:pt idx="182">
                  <c:v>99.999710155384349</c:v>
                </c:pt>
                <c:pt idx="183">
                  <c:v>99.999736504825435</c:v>
                </c:pt>
                <c:pt idx="184">
                  <c:v>99.999760458874846</c:v>
                </c:pt>
                <c:pt idx="185">
                  <c:v>99.999782235293338</c:v>
                </c:pt>
                <c:pt idx="186">
                  <c:v>99.999802032045665</c:v>
                </c:pt>
                <c:pt idx="187">
                  <c:v>99.999820029100036</c:v>
                </c:pt>
                <c:pt idx="188">
                  <c:v>99.999836390064175</c:v>
                </c:pt>
                <c:pt idx="189">
                  <c:v>99.999851263672568</c:v>
                </c:pt>
                <c:pt idx="190">
                  <c:v>99.999864785138598</c:v>
                </c:pt>
                <c:pt idx="191">
                  <c:v>99.99987707738363</c:v>
                </c:pt>
                <c:pt idx="192">
                  <c:v>99.999888252154449</c:v>
                </c:pt>
                <c:pt idx="193">
                  <c:v>99.999898411039169</c:v>
                </c:pt>
                <c:pt idx="194">
                  <c:v>99.999907646390724</c:v>
                </c:pt>
                <c:pt idx="195">
                  <c:v>99.999916042166333</c:v>
                </c:pt>
                <c:pt idx="196">
                  <c:v>99.999923674690834</c:v>
                </c:pt>
                <c:pt idx="197">
                  <c:v>99.999930613350486</c:v>
                </c:pt>
                <c:pt idx="198">
                  <c:v>99.99993692122375</c:v>
                </c:pt>
                <c:pt idx="199">
                  <c:v>99.999942655654664</c:v>
                </c:pt>
                <c:pt idx="200">
                  <c:v>99.999947868774242</c:v>
                </c:pt>
                <c:pt idx="201">
                  <c:v>99.999952607974336</c:v>
                </c:pt>
                <c:pt idx="202">
                  <c:v>99.999956916338448</c:v>
                </c:pt>
                <c:pt idx="203">
                  <c:v>99.999960833033427</c:v>
                </c:pt>
                <c:pt idx="204">
                  <c:v>99.999964393665479</c:v>
                </c:pt>
                <c:pt idx="205">
                  <c:v>99.999967630603933</c:v>
                </c:pt>
                <c:pt idx="206">
                  <c:v>99.999970573275434</c:v>
                </c:pt>
                <c:pt idx="207">
                  <c:v>99.999973248431502</c:v>
                </c:pt>
                <c:pt idx="208">
                  <c:v>99.999975680391671</c:v>
                </c:pt>
                <c:pt idx="209">
                  <c:v>99.999977891264678</c:v>
                </c:pt>
                <c:pt idx="210">
                  <c:v>99.999979901149302</c:v>
                </c:pt>
                <c:pt idx="211">
                  <c:v>99.999981728317209</c:v>
                </c:pt>
                <c:pt idx="212">
                  <c:v>99.999983389379011</c:v>
                </c:pt>
                <c:pt idx="213">
                  <c:v>99.999984899435233</c:v>
                </c:pt>
                <c:pt idx="214">
                  <c:v>99.999986272213647</c:v>
                </c:pt>
                <c:pt idx="215">
                  <c:v>99.999987520194068</c:v>
                </c:pt>
                <c:pt idx="216">
                  <c:v>99.999988654721761</c:v>
                </c:pt>
                <c:pt idx="217">
                  <c:v>99.999989686110595</c:v>
                </c:pt>
                <c:pt idx="218">
                  <c:v>99.999990623736807</c:v>
                </c:pt>
                <c:pt idx="219">
                  <c:v>99.999991476124293</c:v>
                </c:pt>
                <c:pt idx="220">
                  <c:v>99.999992251022022</c:v>
                </c:pt>
                <c:pt idx="221">
                  <c:v>99.999992955474525</c:v>
                </c:pt>
                <c:pt idx="222">
                  <c:v>99.999993595885897</c:v>
                </c:pt>
                <c:pt idx="223">
                  <c:v>99.999994178078055</c:v>
                </c:pt>
                <c:pt idx="224">
                  <c:v>99.999994707343646</c:v>
                </c:pt>
                <c:pt idx="225">
                  <c:v>99.999995188494211</c:v>
                </c:pt>
                <c:pt idx="226">
                  <c:v>99.999995625903807</c:v>
                </c:pt>
                <c:pt idx="227">
                  <c:v>99.999996023548889</c:v>
                </c:pt>
                <c:pt idx="228">
                  <c:v>99.999996385044426</c:v>
                </c:pt>
                <c:pt idx="229">
                  <c:v>99.999996713676751</c:v>
                </c:pt>
                <c:pt idx="230">
                  <c:v>99.999997012433397</c:v>
                </c:pt>
                <c:pt idx="231">
                  <c:v>99.999997284030343</c:v>
                </c:pt>
                <c:pt idx="232">
                  <c:v>99.999997530936682</c:v>
                </c:pt>
                <c:pt idx="233">
                  <c:v>99.99999775539699</c:v>
                </c:pt>
                <c:pt idx="234">
                  <c:v>99.99999795945179</c:v>
                </c:pt>
                <c:pt idx="235">
                  <c:v>99.999998144956166</c:v>
                </c:pt>
                <c:pt idx="236">
                  <c:v>99.999998313596507</c:v>
                </c:pt>
                <c:pt idx="237">
                  <c:v>99.999998466905922</c:v>
                </c:pt>
                <c:pt idx="238">
                  <c:v>99.999998606278112</c:v>
                </c:pt>
                <c:pt idx="239">
                  <c:v>99.999998732980103</c:v>
                </c:pt>
                <c:pt idx="240">
                  <c:v>99.999998848163727</c:v>
                </c:pt>
                <c:pt idx="241">
                  <c:v>99.999998952876112</c:v>
                </c:pt>
                <c:pt idx="242">
                  <c:v>99.999999048069199</c:v>
                </c:pt>
                <c:pt idx="243">
                  <c:v>99.999999134608359</c:v>
                </c:pt>
                <c:pt idx="244">
                  <c:v>99.999999213280319</c:v>
                </c:pt>
                <c:pt idx="245">
                  <c:v>99.999999284800296</c:v>
                </c:pt>
                <c:pt idx="246">
                  <c:v>99.999999349818438</c:v>
                </c:pt>
                <c:pt idx="247">
                  <c:v>99.999999408925873</c:v>
                </c:pt>
                <c:pt idx="248">
                  <c:v>99.999999462659858</c:v>
                </c:pt>
                <c:pt idx="249">
                  <c:v>99.999999511508989</c:v>
                </c:pt>
              </c:numCache>
            </c:numRef>
          </c:yVal>
          <c:smooth val="0"/>
        </c:ser>
        <c:ser>
          <c:idx val="3"/>
          <c:order val="3"/>
          <c:tx>
            <c:v>s = 0%</c:v>
          </c:tx>
          <c:spPr>
            <a:ln w="28575">
              <a:solidFill>
                <a:schemeClr val="tx1"/>
              </a:solidFill>
              <a:prstDash val="solid"/>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Blad1!$F$2:$F$251</c:f>
              <c:numCache>
                <c:formatCode>General</c:formatCode>
                <c:ptCount val="250"/>
                <c:pt idx="0">
                  <c:v>1</c:v>
                </c:pt>
                <c:pt idx="1">
                  <c:v>1.1000000000000001</c:v>
                </c:pt>
                <c:pt idx="2">
                  <c:v>1.2100000000000002</c:v>
                </c:pt>
                <c:pt idx="3">
                  <c:v>1.3310000000000004</c:v>
                </c:pt>
                <c:pt idx="4">
                  <c:v>1.4641000000000006</c:v>
                </c:pt>
                <c:pt idx="5">
                  <c:v>1.6105100000000006</c:v>
                </c:pt>
                <c:pt idx="6">
                  <c:v>1.7715610000000011</c:v>
                </c:pt>
                <c:pt idx="7">
                  <c:v>1.9487171000000016</c:v>
                </c:pt>
                <c:pt idx="8">
                  <c:v>2.1435888100000016</c:v>
                </c:pt>
                <c:pt idx="9">
                  <c:v>2.3579476910000019</c:v>
                </c:pt>
                <c:pt idx="10">
                  <c:v>2.5937424601000023</c:v>
                </c:pt>
                <c:pt idx="11">
                  <c:v>2.8531167061100029</c:v>
                </c:pt>
                <c:pt idx="12">
                  <c:v>3.1384283767210035</c:v>
                </c:pt>
                <c:pt idx="13">
                  <c:v>3.4522712143931038</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13.109994191499952</c:v>
                </c:pt>
                <c:pt idx="28">
                  <c:v>14.420993610649953</c:v>
                </c:pt>
                <c:pt idx="29">
                  <c:v>15.863092971714948</c:v>
                </c:pt>
                <c:pt idx="30">
                  <c:v>17.449402268886445</c:v>
                </c:pt>
                <c:pt idx="31">
                  <c:v>19.194342495775089</c:v>
                </c:pt>
                <c:pt idx="32">
                  <c:v>21.113776745352599</c:v>
                </c:pt>
                <c:pt idx="33">
                  <c:v>23.225154419887861</c:v>
                </c:pt>
                <c:pt idx="34">
                  <c:v>25.547669861876646</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106.71895716335976</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445.79156845259229</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c:v>
                </c:pt>
                <c:pt idx="78">
                  <c:v>1692.8927393268411</c:v>
                </c:pt>
                <c:pt idx="79">
                  <c:v>1862.1820132595251</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6428.757360336459</c:v>
                </c:pt>
                <c:pt idx="93">
                  <c:v>7071.6330963701048</c:v>
                </c:pt>
                <c:pt idx="94">
                  <c:v>7778.7964060071172</c:v>
                </c:pt>
                <c:pt idx="95">
                  <c:v>8556.6760466078285</c:v>
                </c:pt>
                <c:pt idx="96">
                  <c:v>9412.343651268613</c:v>
                </c:pt>
                <c:pt idx="97">
                  <c:v>10353.578016395475</c:v>
                </c:pt>
                <c:pt idx="98">
                  <c:v>11388.935818035023</c:v>
                </c:pt>
                <c:pt idx="99">
                  <c:v>12527.829399838525</c:v>
                </c:pt>
                <c:pt idx="100">
                  <c:v>13780.612339822379</c:v>
                </c:pt>
                <c:pt idx="101">
                  <c:v>15158.673573804619</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57565.037669949852</c:v>
                </c:pt>
                <c:pt idx="116">
                  <c:v>63321.541436944826</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218603.13475376475</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913159.54447868792</c:v>
                </c:pt>
                <c:pt idx="145">
                  <c:v>1004475.4989265568</c:v>
                </c:pt>
                <c:pt idx="146">
                  <c:v>1104923.0488192125</c:v>
                </c:pt>
                <c:pt idx="147">
                  <c:v>1215415.3537011337</c:v>
                </c:pt>
                <c:pt idx="148">
                  <c:v>1336956.8890712473</c:v>
                </c:pt>
                <c:pt idx="149">
                  <c:v>1470652.5779783721</c:v>
                </c:pt>
                <c:pt idx="150">
                  <c:v>1617717.8357762096</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3467721.8505073027</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14485534.752074299</c:v>
                </c:pt>
                <c:pt idx="174">
                  <c:v>15934088.227281729</c:v>
                </c:pt>
                <c:pt idx="175">
                  <c:v>17527497.050009903</c:v>
                </c:pt>
                <c:pt idx="176">
                  <c:v>19280246.755010895</c:v>
                </c:pt>
                <c:pt idx="177">
                  <c:v>21208271.430511985</c:v>
                </c:pt>
                <c:pt idx="178">
                  <c:v>23329098.573563185</c:v>
                </c:pt>
                <c:pt idx="179">
                  <c:v>25662008.430919506</c:v>
                </c:pt>
                <c:pt idx="180">
                  <c:v>28228209.274011463</c:v>
                </c:pt>
                <c:pt idx="181">
                  <c:v>31051030.201412603</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66560640.878720164</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208895804.10651132</c:v>
                </c:pt>
                <c:pt idx="202">
                  <c:v>229785384.51716241</c:v>
                </c:pt>
                <c:pt idx="203">
                  <c:v>252763922.96887869</c:v>
                </c:pt>
                <c:pt idx="204">
                  <c:v>278040315.26576662</c:v>
                </c:pt>
                <c:pt idx="205">
                  <c:v>305844346.79234332</c:v>
                </c:pt>
                <c:pt idx="206">
                  <c:v>336428781.4715777</c:v>
                </c:pt>
                <c:pt idx="207">
                  <c:v>370071659.61873549</c:v>
                </c:pt>
                <c:pt idx="208">
                  <c:v>407078825.58060914</c:v>
                </c:pt>
                <c:pt idx="209">
                  <c:v>447786708.13866997</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1700469278.9644749</c:v>
                </c:pt>
                <c:pt idx="224">
                  <c:v>1870516206.8609226</c:v>
                </c:pt>
                <c:pt idx="225">
                  <c:v>2057567827.5470145</c:v>
                </c:pt>
                <c:pt idx="226">
                  <c:v>2263324610.3017163</c:v>
                </c:pt>
                <c:pt idx="227">
                  <c:v>2489657071.3318882</c:v>
                </c:pt>
                <c:pt idx="228">
                  <c:v>2738622778.4650774</c:v>
                </c:pt>
                <c:pt idx="229">
                  <c:v>3012485056.3115854</c:v>
                </c:pt>
                <c:pt idx="230">
                  <c:v>3313733561.9427443</c:v>
                </c:pt>
                <c:pt idx="231">
                  <c:v>3645106918.1370196</c:v>
                </c:pt>
                <c:pt idx="232">
                  <c:v>4009617609.9507217</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16749167821.223427</c:v>
                </c:pt>
                <c:pt idx="248">
                  <c:v>18424084603.345772</c:v>
                </c:pt>
                <c:pt idx="249">
                  <c:v>20266493063.680351</c:v>
                </c:pt>
              </c:numCache>
            </c:numRef>
          </c:yVal>
          <c:smooth val="0"/>
        </c:ser>
        <c:dLbls>
          <c:showLegendKey val="0"/>
          <c:showVal val="0"/>
          <c:showCatName val="0"/>
          <c:showSerName val="0"/>
          <c:showPercent val="0"/>
          <c:showBubbleSize val="0"/>
        </c:dLbls>
        <c:axId val="45002112"/>
        <c:axId val="45008384"/>
      </c:scatterChart>
      <c:valAx>
        <c:axId val="45002112"/>
        <c:scaling>
          <c:logBase val="2"/>
          <c:orientation val="minMax"/>
          <c:max val="65536"/>
        </c:scaling>
        <c:delete val="0"/>
        <c:axPos val="b"/>
        <c:title>
          <c:tx>
            <c:rich>
              <a:bodyPr/>
              <a:lstStyle/>
              <a:p>
                <a:pPr>
                  <a:defRPr sz="1800"/>
                </a:pPr>
                <a:r>
                  <a:rPr lang="nl-BE" sz="1800"/>
                  <a:t>Number</a:t>
                </a:r>
                <a:r>
                  <a:rPr lang="nl-BE" sz="1800" baseline="0"/>
                  <a:t> of parallel processes P</a:t>
                </a:r>
                <a:endParaRPr lang="nl-BE" sz="1800"/>
              </a:p>
            </c:rich>
          </c:tx>
          <c:layout/>
          <c:overlay val="0"/>
        </c:title>
        <c:numFmt formatCode="General" sourceLinked="1"/>
        <c:majorTickMark val="out"/>
        <c:minorTickMark val="none"/>
        <c:tickLblPos val="nextTo"/>
        <c:txPr>
          <a:bodyPr/>
          <a:lstStyle/>
          <a:p>
            <a:pPr>
              <a:defRPr sz="1600"/>
            </a:pPr>
            <a:endParaRPr lang="en-US"/>
          </a:p>
        </c:txPr>
        <c:crossAx val="45008384"/>
        <c:crosses val="autoZero"/>
        <c:crossBetween val="midCat"/>
      </c:valAx>
      <c:valAx>
        <c:axId val="45008384"/>
        <c:scaling>
          <c:orientation val="minMax"/>
          <c:max val="150"/>
          <c:min val="0"/>
        </c:scaling>
        <c:delete val="0"/>
        <c:axPos val="l"/>
        <c:majorGridlines/>
        <c:title>
          <c:tx>
            <c:rich>
              <a:bodyPr rot="-5400000" vert="horz"/>
              <a:lstStyle/>
              <a:p>
                <a:pPr>
                  <a:defRPr sz="1800"/>
                </a:pPr>
                <a:r>
                  <a:rPr lang="en-US" sz="1800"/>
                  <a:t>Parallel</a:t>
                </a:r>
                <a:r>
                  <a:rPr lang="en-US" sz="1800" baseline="0"/>
                  <a:t> speedup</a:t>
                </a:r>
                <a:endParaRPr lang="en-US" sz="1800"/>
              </a:p>
            </c:rich>
          </c:tx>
          <c:layout/>
          <c:overlay val="0"/>
        </c:title>
        <c:numFmt formatCode="General" sourceLinked="1"/>
        <c:majorTickMark val="out"/>
        <c:minorTickMark val="none"/>
        <c:tickLblPos val="nextTo"/>
        <c:txPr>
          <a:bodyPr/>
          <a:lstStyle/>
          <a:p>
            <a:pPr>
              <a:defRPr sz="1600"/>
            </a:pPr>
            <a:endParaRPr lang="en-US"/>
          </a:p>
        </c:txPr>
        <c:crossAx val="45002112"/>
        <c:crosses val="autoZero"/>
        <c:crossBetween val="midCat"/>
      </c:valAx>
    </c:plotArea>
    <c:legend>
      <c:legendPos val="l"/>
      <c:layout>
        <c:manualLayout>
          <c:xMode val="edge"/>
          <c:yMode val="edge"/>
          <c:x val="0.16403785488958991"/>
          <c:y val="8.801462743133065E-2"/>
          <c:w val="0.16181955173584375"/>
          <c:h val="0.28794948362278716"/>
        </c:manualLayout>
      </c:layout>
      <c:overlay val="1"/>
      <c:spPr>
        <a:solidFill>
          <a:schemeClr val="bg1"/>
        </a:solidFill>
        <a:ln w="19050">
          <a:solidFill>
            <a:schemeClr val="tx1"/>
          </a:solidFill>
        </a:ln>
      </c:spPr>
      <c:txPr>
        <a:bodyPr/>
        <a:lstStyle/>
        <a:p>
          <a:pPr>
            <a:defRPr sz="16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2"/>
          <c:order val="0"/>
          <c:tx>
            <c:v>s = 5%</c:v>
          </c:tx>
          <c:spPr>
            <a:ln w="28575">
              <a:solidFill>
                <a:schemeClr val="accent1"/>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Blad1!$J$2:$J$251</c:f>
              <c:numCache>
                <c:formatCode>General</c:formatCode>
                <c:ptCount val="250"/>
                <c:pt idx="0">
                  <c:v>1</c:v>
                </c:pt>
                <c:pt idx="1">
                  <c:v>0.99502487562189057</c:v>
                </c:pt>
                <c:pt idx="2">
                  <c:v>0.98960910440376049</c:v>
                </c:pt>
                <c:pt idx="3">
                  <c:v>0.9837194432147951</c:v>
                </c:pt>
                <c:pt idx="4">
                  <c:v>0.97732126015803289</c:v>
                </c:pt>
                <c:pt idx="5">
                  <c:v>0.97037870484524635</c:v>
                </c:pt>
                <c:pt idx="6">
                  <c:v>0.9628549342054743</c:v>
                </c:pt>
                <c:pt idx="7">
                  <c:v>0.95471240098039201</c:v>
                </c:pt>
                <c:pt idx="8">
                  <c:v>0.94591321178838217</c:v>
                </c:pt>
                <c:pt idx="9">
                  <c:v>0.93641956096876178</c:v>
                </c:pt>
                <c:pt idx="10">
                  <c:v>0.92619424525207472</c:v>
                </c:pt>
                <c:pt idx="11">
                  <c:v>0.91520126254613909</c:v>
                </c:pt>
                <c:pt idx="12">
                  <c:v>0.90340649569462661</c:v>
                </c:pt>
                <c:pt idx="13">
                  <c:v>0.89077847889076511</c:v>
                </c:pt>
                <c:pt idx="14">
                  <c:v>0.87728924048497947</c:v>
                </c:pt>
                <c:pt idx="15">
                  <c:v>0.86291521123684112</c:v>
                </c:pt>
                <c:pt idx="16">
                  <c:v>0.84763818172473182</c:v>
                </c:pt>
                <c:pt idx="17">
                  <c:v>0.83144628682501331</c:v>
                </c:pt>
                <c:pt idx="18">
                  <c:v>0.81433498919040725</c:v>
                </c:pt>
                <c:pt idx="19">
                  <c:v>0.79630802788353738</c:v>
                </c:pt>
                <c:pt idx="20">
                  <c:v>0.77737829324237384</c:v>
                </c:pt>
                <c:pt idx="21">
                  <c:v>0.75756858523037696</c:v>
                </c:pt>
                <c:pt idx="22">
                  <c:v>0.73691221054998579</c:v>
                </c:pt>
                <c:pt idx="23">
                  <c:v>0.71545337424375444</c:v>
                </c:pt>
                <c:pt idx="24">
                  <c:v>0.69324732484510332</c:v>
                </c:pt>
                <c:pt idx="25">
                  <c:v>0.67036021866446993</c:v>
                </c:pt>
                <c:pt idx="26">
                  <c:v>0.64686867854562635</c:v>
                </c:pt>
                <c:pt idx="27">
                  <c:v>0.6228590351254043</c:v>
                </c:pt>
                <c:pt idx="28">
                  <c:v>0.59842625365951985</c:v>
                </c:pt>
                <c:pt idx="29">
                  <c:v>0.5736725658915679</c:v>
                </c:pt>
                <c:pt idx="30">
                  <c:v>0.54870584303304726</c:v>
                </c:pt>
                <c:pt idx="31">
                  <c:v>0.52363776133107476</c:v>
                </c:pt>
                <c:pt idx="32">
                  <c:v>0.49858182456771816</c:v>
                </c:pt>
                <c:pt idx="33">
                  <c:v>0.47365131696428059</c:v>
                </c:pt>
                <c:pt idx="34">
                  <c:v>0.44895726447671636</c:v>
                </c:pt>
                <c:pt idx="35">
                  <c:v>0.42460648192179257</c:v>
                </c:pt>
                <c:pt idx="36">
                  <c:v>0.4006997778215638</c:v>
                </c:pt>
                <c:pt idx="37">
                  <c:v>0.37733037883941861</c:v>
                </c:pt>
                <c:pt idx="38">
                  <c:v>0.35458262216246372</c:v>
                </c:pt>
                <c:pt idx="39">
                  <c:v>0.33253094840720127</c:v>
                </c:pt>
                <c:pt idx="40">
                  <c:v>0.31123921096130552</c:v>
                </c:pt>
                <c:pt idx="41">
                  <c:v>0.2907603014616883</c:v>
                </c:pt>
                <c:pt idx="42">
                  <c:v>0.27113607650840643</c:v>
                </c:pt>
                <c:pt idx="43">
                  <c:v>0.25239755860513979</c:v>
                </c:pt>
                <c:pt idx="44">
                  <c:v>0.23456537524493282</c:v>
                </c:pt>
                <c:pt idx="45">
                  <c:v>0.21765039422947641</c:v>
                </c:pt>
                <c:pt idx="46">
                  <c:v>0.20165451062209661</c:v>
                </c:pt>
                <c:pt idx="47">
                  <c:v>0.18657154084988692</c:v>
                </c:pt>
                <c:pt idx="48">
                  <c:v>0.17238818188929966</c:v>
                </c:pt>
                <c:pt idx="49">
                  <c:v>0.15908499761107558</c:v>
                </c:pt>
                <c:pt idx="50">
                  <c:v>0.14663739963295858</c:v>
                </c:pt>
                <c:pt idx="51">
                  <c:v>0.13501659588463744</c:v>
                </c:pt>
                <c:pt idx="52">
                  <c:v>0.12419048606202361</c:v>
                </c:pt>
                <c:pt idx="53">
                  <c:v>0.11412448887067672</c:v>
                </c:pt>
                <c:pt idx="54">
                  <c:v>0.10478229116890907</c:v>
                </c:pt>
                <c:pt idx="55">
                  <c:v>9.6126513655898901E-2</c:v>
                </c:pt>
                <c:pt idx="56">
                  <c:v>8.8119291529593469E-2</c:v>
                </c:pt>
                <c:pt idx="57">
                  <c:v>8.0722771551214823E-2</c:v>
                </c:pt>
                <c:pt idx="58">
                  <c:v>7.3899529235230549E-2</c:v>
                </c:pt>
                <c:pt idx="59">
                  <c:v>6.7612911506027107E-2</c:v>
                </c:pt>
                <c:pt idx="60">
                  <c:v>6.1827311214178352E-2</c:v>
                </c:pt>
                <c:pt idx="61">
                  <c:v>5.6508380482433201E-2</c:v>
                </c:pt>
                <c:pt idx="62">
                  <c:v>5.162319004964748E-2</c:v>
                </c:pt>
                <c:pt idx="63">
                  <c:v>4.7140341688506032E-2</c:v>
                </c:pt>
                <c:pt idx="64">
                  <c:v>4.3030040468644941E-2</c:v>
                </c:pt>
                <c:pt idx="65">
                  <c:v>3.9264133187679996E-2</c:v>
                </c:pt>
                <c:pt idx="66">
                  <c:v>3.5816118753723744E-2</c:v>
                </c:pt>
                <c:pt idx="67">
                  <c:v>3.266113571790602E-2</c:v>
                </c:pt>
                <c:pt idx="68">
                  <c:v>2.9775931557609447E-2</c:v>
                </c:pt>
                <c:pt idx="69">
                  <c:v>2.7138817725115914E-2</c:v>
                </c:pt>
                <c:pt idx="70">
                  <c:v>2.4729613919227015E-2</c:v>
                </c:pt>
                <c:pt idx="71">
                  <c:v>2.2529584520260857E-2</c:v>
                </c:pt>
                <c:pt idx="72">
                  <c:v>2.0521369658016476E-2</c:v>
                </c:pt>
                <c:pt idx="73">
                  <c:v>1.8688912960633439E-2</c:v>
                </c:pt>
                <c:pt idx="74">
                  <c:v>1.7017387659935324E-2</c:v>
                </c:pt>
                <c:pt idx="75">
                  <c:v>1.5493122404169734E-2</c:v>
                </c:pt>
                <c:pt idx="76">
                  <c:v>1.4103527849166382E-2</c:v>
                </c:pt>
                <c:pt idx="77">
                  <c:v>1.2837024860218139E-2</c:v>
                </c:pt>
                <c:pt idx="78">
                  <c:v>1.168297495546625E-2</c:v>
                </c:pt>
                <c:pt idx="79">
                  <c:v>1.063161345315331E-2</c:v>
                </c:pt>
                <c:pt idx="80">
                  <c:v>9.673985645788509E-3</c:v>
                </c:pt>
                <c:pt idx="81">
                  <c:v>8.8018862102451079E-3</c:v>
                </c:pt>
                <c:pt idx="82">
                  <c:v>8.0078019705548276E-3</c:v>
                </c:pt>
                <c:pt idx="83">
                  <c:v>7.2848580564739192E-3</c:v>
                </c:pt>
                <c:pt idx="84">
                  <c:v>6.6267674429022049E-3</c:v>
                </c:pt>
                <c:pt idx="85">
                  <c:v>6.0277838104049377E-3</c:v>
                </c:pt>
                <c:pt idx="86">
                  <c:v>5.4826576332020734E-3</c:v>
                </c:pt>
                <c:pt idx="87">
                  <c:v>4.9865953761330213E-3</c:v>
                </c:pt>
                <c:pt idx="88">
                  <c:v>4.5352216646312423E-3</c:v>
                </c:pt>
                <c:pt idx="89">
                  <c:v>4.1245442802509196E-3</c:v>
                </c:pt>
                <c:pt idx="90">
                  <c:v>3.7509218275927621E-3</c:v>
                </c:pt>
                <c:pt idx="91">
                  <c:v>3.4110339155834367E-3</c:v>
                </c:pt>
                <c:pt idx="92">
                  <c:v>3.1018536961441045E-3</c:v>
                </c:pt>
                <c:pt idx="93">
                  <c:v>2.8206226056511881E-3</c:v>
                </c:pt>
                <c:pt idx="94">
                  <c:v>2.5648271586820072E-3</c:v>
                </c:pt>
                <c:pt idx="95">
                  <c:v>2.3321776488876519E-3</c:v>
                </c:pt>
                <c:pt idx="96">
                  <c:v>2.120588618071381E-3</c:v>
                </c:pt>
                <c:pt idx="97">
                  <c:v>1.9281609613720795E-3</c:v>
                </c:pt>
                <c:pt idx="98">
                  <c:v>1.7531655436193476E-3</c:v>
                </c:pt>
                <c:pt idx="99">
                  <c:v>1.5940282092508085E-3</c:v>
                </c:pt>
                <c:pt idx="100">
                  <c:v>1.4493160755164685E-3</c:v>
                </c:pt>
                <c:pt idx="101">
                  <c:v>1.3177250059270157E-3</c:v>
                </c:pt>
                <c:pt idx="102">
                  <c:v>1.1980681679486073E-3</c:v>
                </c:pt>
                <c:pt idx="103">
                  <c:v>1.0892655857445053E-3</c:v>
                </c:pt>
                <c:pt idx="104">
                  <c:v>9.9033460527079534E-4</c:v>
                </c:pt>
                <c:pt idx="105">
                  <c:v>9.0038119522097611E-4</c:v>
                </c:pt>
                <c:pt idx="106">
                  <c:v>8.1859201316565567E-4</c:v>
                </c:pt>
                <c:pt idx="107">
                  <c:v>7.4422717174130789E-4</c:v>
                </c:pt>
                <c:pt idx="108">
                  <c:v>6.7661364490540204E-4</c:v>
                </c:pt>
                <c:pt idx="109">
                  <c:v>6.1513925909903921E-4</c:v>
                </c:pt>
                <c:pt idx="110">
                  <c:v>5.5924721865128547E-4</c:v>
                </c:pt>
                <c:pt idx="111">
                  <c:v>5.0843111893341232E-4</c:v>
                </c:pt>
                <c:pt idx="112">
                  <c:v>4.6223040463998802E-4</c:v>
                </c:pt>
                <c:pt idx="113">
                  <c:v>4.2022623415227439E-4</c:v>
                </c:pt>
                <c:pt idx="114">
                  <c:v>3.8203771424356425E-4</c:v>
                </c:pt>
                <c:pt idx="115">
                  <c:v>3.4731847243210895E-4</c:v>
                </c:pt>
                <c:pt idx="116">
                  <c:v>3.1575353709140439E-4</c:v>
                </c:pt>
                <c:pt idx="117">
                  <c:v>2.8705649800576407E-4</c:v>
                </c:pt>
                <c:pt idx="118">
                  <c:v>2.6096692242690413E-4</c:v>
                </c:pt>
                <c:pt idx="119">
                  <c:v>2.3724800385967174E-4</c:v>
                </c:pt>
                <c:pt idx="120">
                  <c:v>2.1568442279641374E-4</c:v>
                </c:pt>
                <c:pt idx="121">
                  <c:v>1.9608040044342989E-4</c:v>
                </c:pt>
                <c:pt idx="122">
                  <c:v>1.7825792815235784E-4</c:v>
                </c:pt>
                <c:pt idx="123">
                  <c:v>1.6205515679629549E-4</c:v>
                </c:pt>
                <c:pt idx="124">
                  <c:v>1.4732493172632909E-4</c:v>
                </c:pt>
                <c:pt idx="125">
                  <c:v>1.3393346021947996E-4</c:v>
                </c:pt>
                <c:pt idx="126">
                  <c:v>1.2175909949376659E-4</c:v>
                </c:pt>
                <c:pt idx="127">
                  <c:v>1.1069125442925033E-4</c:v>
                </c:pt>
                <c:pt idx="128">
                  <c:v>1.0062937510406162E-4</c:v>
                </c:pt>
                <c:pt idx="129">
                  <c:v>9.1482045139327269E-5</c:v>
                </c:pt>
                <c:pt idx="130">
                  <c:v>8.3166152653865212E-5</c:v>
                </c:pt>
                <c:pt idx="131">
                  <c:v>7.5606136365141504E-5</c:v>
                </c:pt>
                <c:pt idx="132">
                  <c:v>6.8733300043428004E-5</c:v>
                </c:pt>
                <c:pt idx="133">
                  <c:v>6.2485189136988239E-5</c:v>
                </c:pt>
                <c:pt idx="134">
                  <c:v>5.6805023942628549E-5</c:v>
                </c:pt>
                <c:pt idx="135">
                  <c:v>5.1641184202823211E-5</c:v>
                </c:pt>
                <c:pt idx="136">
                  <c:v>4.6946740472203716E-5</c:v>
                </c:pt>
                <c:pt idx="137">
                  <c:v>4.2679028016475122E-5</c:v>
                </c:pt>
                <c:pt idx="138">
                  <c:v>3.8799259389426888E-5</c:v>
                </c:pt>
                <c:pt idx="139">
                  <c:v>3.5272172181974432E-5</c:v>
                </c:pt>
                <c:pt idx="140">
                  <c:v>3.206570875414405E-5</c:v>
                </c:pt>
                <c:pt idx="141">
                  <c:v>2.9150725049378809E-5</c:v>
                </c:pt>
                <c:pt idx="142">
                  <c:v>2.6500725853035674E-5</c:v>
                </c:pt>
                <c:pt idx="143">
                  <c:v>2.4091624095782361E-5</c:v>
                </c:pt>
                <c:pt idx="144">
                  <c:v>2.1901522019899762E-5</c:v>
                </c:pt>
                <c:pt idx="145">
                  <c:v>1.9910512224181223E-5</c:v>
                </c:pt>
                <c:pt idx="146">
                  <c:v>1.8100496782951503E-5</c:v>
                </c:pt>
                <c:pt idx="147">
                  <c:v>1.6455022798308899E-5</c:v>
                </c:pt>
                <c:pt idx="148">
                  <c:v>1.4959132893483466E-5</c:v>
                </c:pt>
                <c:pt idx="149">
                  <c:v>1.3599229290534452E-5</c:v>
                </c:pt>
                <c:pt idx="150">
                  <c:v>1.2362950238691796E-5</c:v>
                </c:pt>
                <c:pt idx="151">
                  <c:v>1.1239057671584832E-5</c:v>
                </c:pt>
                <c:pt idx="152">
                  <c:v>1.0217335073400503E-5</c:v>
                </c:pt>
                <c:pt idx="153">
                  <c:v>9.2884946265894425E-6</c:v>
                </c:pt>
                <c:pt idx="154">
                  <c:v>8.4440927979235871E-6</c:v>
                </c:pt>
                <c:pt idx="155">
                  <c:v>7.6764535962625513E-6</c:v>
                </c:pt>
                <c:pt idx="156">
                  <c:v>6.9785988049973558E-6</c:v>
                </c:pt>
                <c:pt idx="157">
                  <c:v>6.344184555437851E-6</c:v>
                </c:pt>
                <c:pt idx="158">
                  <c:v>5.7674436649653804E-6</c:v>
                </c:pt>
                <c:pt idx="159">
                  <c:v>5.2431332161050431E-6</c:v>
                </c:pt>
                <c:pt idx="160">
                  <c:v>4.7664869002554477E-6</c:v>
                </c:pt>
                <c:pt idx="161">
                  <c:v>4.3331716930782065E-6</c:v>
                </c:pt>
                <c:pt idx="162">
                  <c:v>3.9392484678863658E-6</c:v>
                </c:pt>
                <c:pt idx="163">
                  <c:v>3.5811361891363314E-6</c:v>
                </c:pt>
                <c:pt idx="164">
                  <c:v>3.2555793606457016E-6</c:v>
                </c:pt>
                <c:pt idx="165">
                  <c:v>2.9596184327241877E-6</c:v>
                </c:pt>
                <c:pt idx="166">
                  <c:v>2.6905628992844954E-6</c:v>
                </c:pt>
                <c:pt idx="167">
                  <c:v>2.4459668404382912E-6</c:v>
                </c:pt>
                <c:pt idx="168">
                  <c:v>2.2236066883007021E-6</c:v>
                </c:pt>
                <c:pt idx="169">
                  <c:v>2.0214610139267764E-6</c:v>
                </c:pt>
                <c:pt idx="170">
                  <c:v>1.83769215166815E-6</c:v>
                </c:pt>
                <c:pt idx="171">
                  <c:v>1.6706294939344615E-6</c:v>
                </c:pt>
                <c:pt idx="172">
                  <c:v>1.5187543045233236E-6</c:v>
                </c:pt>
                <c:pt idx="173">
                  <c:v>1.3806859124827066E-6</c:v>
                </c:pt>
                <c:pt idx="174">
                  <c:v>1.2551691610156114E-6</c:v>
                </c:pt>
                <c:pt idx="175">
                  <c:v>1.1410629973428949E-6</c:v>
                </c:pt>
                <c:pt idx="176">
                  <c:v>1.0373300998095448E-6</c:v>
                </c:pt>
                <c:pt idx="177">
                  <c:v>9.4302744794678786E-7</c:v>
                </c:pt>
                <c:pt idx="178">
                  <c:v>8.5729774977276565E-7</c:v>
                </c:pt>
                <c:pt idx="179">
                  <c:v>7.7936164840594478E-7</c:v>
                </c:pt>
                <c:pt idx="180">
                  <c:v>7.0851063714874218E-7</c:v>
                </c:pt>
                <c:pt idx="181">
                  <c:v>6.4410061863835952E-7</c:v>
                </c:pt>
                <c:pt idx="182">
                  <c:v>5.8554604951605801E-7</c:v>
                </c:pt>
                <c:pt idx="183">
                  <c:v>5.3231461738823316E-7</c:v>
                </c:pt>
                <c:pt idx="184">
                  <c:v>4.8392240169103191E-7</c:v>
                </c:pt>
                <c:pt idx="185">
                  <c:v>4.3992947446886005E-7</c:v>
                </c:pt>
                <c:pt idx="186">
                  <c:v>3.9993590107591017E-7</c:v>
                </c:pt>
                <c:pt idx="187">
                  <c:v>3.6357810444514915E-7</c:v>
                </c:pt>
                <c:pt idx="188">
                  <c:v>3.3052555987406862E-7</c:v>
                </c:pt>
                <c:pt idx="189">
                  <c:v>3.0047779028095419E-7</c:v>
                </c:pt>
                <c:pt idx="190">
                  <c:v>2.7316163461678143E-7</c:v>
                </c:pt>
                <c:pt idx="191">
                  <c:v>2.4832876460091012E-7</c:v>
                </c:pt>
                <c:pt idx="192">
                  <c:v>2.2575342720610155E-7</c:v>
                </c:pt>
                <c:pt idx="193">
                  <c:v>2.0523039237053696E-7</c:v>
                </c:pt>
                <c:pt idx="194">
                  <c:v>1.8657308728011944E-7</c:v>
                </c:pt>
                <c:pt idx="195">
                  <c:v>1.6961190026035996E-7</c:v>
                </c:pt>
                <c:pt idx="196">
                  <c:v>1.5419263885898733E-7</c:v>
                </c:pt>
                <c:pt idx="197">
                  <c:v>1.401751281021043E-7</c:v>
                </c:pt>
                <c:pt idx="198">
                  <c:v>1.2743193618097198E-7</c:v>
                </c:pt>
                <c:pt idx="199">
                  <c:v>1.1584721598492937E-7</c:v>
                </c:pt>
                <c:pt idx="200">
                  <c:v>1.0531565194907203E-7</c:v>
                </c:pt>
                <c:pt idx="201">
                  <c:v>9.5741502642695002E-8</c:v>
                </c:pt>
                <c:pt idx="202">
                  <c:v>8.7037730394856083E-8</c:v>
                </c:pt>
                <c:pt idx="203">
                  <c:v>7.9125210044645038E-8</c:v>
                </c:pt>
                <c:pt idx="204">
                  <c:v>7.1932009623045809E-8</c:v>
                </c:pt>
                <c:pt idx="205">
                  <c:v>6.5392736427190668E-8</c:v>
                </c:pt>
                <c:pt idx="206">
                  <c:v>5.9447942542272464E-8</c:v>
                </c:pt>
                <c:pt idx="207">
                  <c:v>5.4043584406805953E-8</c:v>
                </c:pt>
                <c:pt idx="208">
                  <c:v>4.9130531508226364E-8</c:v>
                </c:pt>
                <c:pt idx="209">
                  <c:v>4.4664119742446994E-8</c:v>
                </c:pt>
                <c:pt idx="210">
                  <c:v>4.0603745377029452E-8</c:v>
                </c:pt>
                <c:pt idx="211">
                  <c:v>3.6912495926740073E-8</c:v>
                </c:pt>
                <c:pt idx="212">
                  <c:v>3.3556814585830281E-8</c:v>
                </c:pt>
                <c:pt idx="213">
                  <c:v>3.0506195166437178E-8</c:v>
                </c:pt>
                <c:pt idx="214">
                  <c:v>2.7732904769826903E-8</c:v>
                </c:pt>
                <c:pt idx="215">
                  <c:v>2.5211731669318534E-8</c:v>
                </c:pt>
                <c:pt idx="216">
                  <c:v>2.2919756112921791E-8</c:v>
                </c:pt>
                <c:pt idx="217">
                  <c:v>2.0836141962081751E-8</c:v>
                </c:pt>
                <c:pt idx="218">
                  <c:v>1.8941947272341886E-8</c:v>
                </c:pt>
                <c:pt idx="219">
                  <c:v>1.7219952093935387E-8</c:v>
                </c:pt>
                <c:pt idx="220">
                  <c:v>1.5654501926858649E-8</c:v>
                </c:pt>
                <c:pt idx="221">
                  <c:v>1.4231365407293835E-8</c:v>
                </c:pt>
                <c:pt idx="222">
                  <c:v>1.2937604931622921E-8</c:v>
                </c:pt>
                <c:pt idx="223">
                  <c:v>1.176145904188964E-8</c:v>
                </c:pt>
                <c:pt idx="224">
                  <c:v>1.0692235503487716E-8</c:v>
                </c:pt>
                <c:pt idx="225">
                  <c:v>9.7202141030555828E-9</c:v>
                </c:pt>
                <c:pt idx="226">
                  <c:v>8.8365582829231274E-9</c:v>
                </c:pt>
                <c:pt idx="227">
                  <c:v>8.0332348087880101E-9</c:v>
                </c:pt>
                <c:pt idx="228">
                  <c:v>7.3029407403284556E-9</c:v>
                </c:pt>
                <c:pt idx="229">
                  <c:v>6.639037040849528E-9</c:v>
                </c:pt>
                <c:pt idx="230">
                  <c:v>6.0354882224146938E-9</c:v>
                </c:pt>
                <c:pt idx="231">
                  <c:v>5.486807477782428E-9</c:v>
                </c:pt>
                <c:pt idx="232">
                  <c:v>4.9880068003476452E-9</c:v>
                </c:pt>
                <c:pt idx="233">
                  <c:v>4.5345516386330816E-9</c:v>
                </c:pt>
                <c:pt idx="234">
                  <c:v>4.1223196730990043E-9</c:v>
                </c:pt>
                <c:pt idx="235">
                  <c:v>3.7475633405151141E-9</c:v>
                </c:pt>
                <c:pt idx="236">
                  <c:v>3.406875765207295E-9</c:v>
                </c:pt>
                <c:pt idx="237">
                  <c:v>3.097159787463364E-9</c:v>
                </c:pt>
                <c:pt idx="238">
                  <c:v>2.8155998075379985E-9</c:v>
                </c:pt>
                <c:pt idx="239">
                  <c:v>2.5596361892933229E-9</c:v>
                </c:pt>
                <c:pt idx="240">
                  <c:v>2.3269419907810494E-9</c:v>
                </c:pt>
                <c:pt idx="241">
                  <c:v>2.1154018102260717E-9</c:v>
                </c:pt>
                <c:pt idx="242">
                  <c:v>1.9230925551023116E-9</c:v>
                </c:pt>
                <c:pt idx="243">
                  <c:v>1.7482659594742802E-9</c:v>
                </c:pt>
                <c:pt idx="244">
                  <c:v>1.5893326906711317E-9</c:v>
                </c:pt>
                <c:pt idx="245">
                  <c:v>1.4448479008084404E-9</c:v>
                </c:pt>
                <c:pt idx="246">
                  <c:v>1.3134980918079377E-9</c:v>
                </c:pt>
                <c:pt idx="247">
                  <c:v>1.1940891745063083E-9</c:v>
                </c:pt>
                <c:pt idx="248">
                  <c:v>1.0855356132994998E-9</c:v>
                </c:pt>
                <c:pt idx="249">
                  <c:v>9.8685055763751775E-10</c:v>
                </c:pt>
              </c:numCache>
            </c:numRef>
          </c:yVal>
          <c:smooth val="0"/>
        </c:ser>
        <c:ser>
          <c:idx val="1"/>
          <c:order val="1"/>
          <c:tx>
            <c:v>s = 2%</c:v>
          </c:tx>
          <c:spPr>
            <a:ln w="28575">
              <a:solidFill>
                <a:schemeClr val="accent1">
                  <a:lumMod val="75000"/>
                </a:schemeClr>
              </a:solidFill>
              <a:prstDash val="sysDot"/>
            </a:ln>
          </c:spPr>
          <c:marker>
            <c:symbol val="none"/>
          </c:marker>
          <c:xVal>
            <c:numRef>
              <c:f>Blad1!$B$2:$B$201</c:f>
              <c:numCache>
                <c:formatCode>General</c:formatCode>
                <c:ptCount val="20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numCache>
            </c:numRef>
          </c:xVal>
          <c:yVal>
            <c:numRef>
              <c:f>Blad1!$I$2:$I$201</c:f>
              <c:numCache>
                <c:formatCode>General</c:formatCode>
                <c:ptCount val="200"/>
                <c:pt idx="0">
                  <c:v>1</c:v>
                </c:pt>
                <c:pt idx="1">
                  <c:v>0.9980039920159679</c:v>
                </c:pt>
                <c:pt idx="2">
                  <c:v>0.99581756622186812</c:v>
                </c:pt>
                <c:pt idx="3">
                  <c:v>0.99342353619041945</c:v>
                </c:pt>
                <c:pt idx="4">
                  <c:v>0.99080336318293605</c:v>
                </c:pt>
                <c:pt idx="5">
                  <c:v>0.98793709053712364</c:v>
                </c:pt>
                <c:pt idx="6">
                  <c:v>0.98480328386988136</c:v>
                </c:pt>
                <c:pt idx="7">
                  <c:v>0.98137897960928244</c:v>
                </c:pt>
                <c:pt idx="8">
                  <c:v>0.97763964483899513</c:v>
                </c:pt>
                <c:pt idx="9">
                  <c:v>0.97355915195112108</c:v>
                </c:pt>
                <c:pt idx="10">
                  <c:v>0.96910977215245575</c:v>
                </c:pt>
                <c:pt idx="11">
                  <c:v>0.96426219244229849</c:v>
                </c:pt>
                <c:pt idx="12">
                  <c:v>0.95898556125877044</c:v>
                </c:pt>
                <c:pt idx="13">
                  <c:v>0.95324756854913473</c:v>
                </c:pt>
                <c:pt idx="14">
                  <c:v>0.94701456652286453</c:v>
                </c:pt>
                <c:pt idx="15">
                  <c:v>0.94025173774894544</c:v>
                </c:pt>
                <c:pt idx="16">
                  <c:v>0.93292331750456647</c:v>
                </c:pt>
                <c:pt idx="17">
                  <c:v>0.92499287730290503</c:v>
                </c:pt>
                <c:pt idx="18">
                  <c:v>0.91642367624401444</c:v>
                </c:pt>
                <c:pt idx="19">
                  <c:v>0.90717908615678933</c:v>
                </c:pt>
                <c:pt idx="20">
                  <c:v>0.89722309533832023</c:v>
                </c:pt>
                <c:pt idx="21">
                  <c:v>0.88652089395731937</c:v>
                </c:pt>
                <c:pt idx="22">
                  <c:v>0.87503954178823851</c:v>
                </c:pt>
                <c:pt idx="23">
                  <c:v>0.86274871582123425</c:v>
                </c:pt>
                <c:pt idx="24">
                  <c:v>0.84962153142548369</c:v>
                </c:pt>
                <c:pt idx="25">
                  <c:v>0.83563542615729847</c:v>
                </c:pt>
                <c:pt idx="26">
                  <c:v>0.82077309009790378</c:v>
                </c:pt>
                <c:pt idx="27">
                  <c:v>0.80502342096246304</c:v>
                </c:pt>
                <c:pt idx="28">
                  <c:v>0.78838247642344983</c:v>
                </c:pt>
                <c:pt idx="29">
                  <c:v>0.77085439052071814</c:v>
                </c:pt>
                <c:pt idx="30">
                  <c:v>0.75245221616404923</c:v>
                </c:pt>
                <c:pt idx="31">
                  <c:v>0.73319865211835866</c:v>
                </c:pt>
                <c:pt idx="32">
                  <c:v>0.71312661107382413</c:v>
                </c:pt>
                <c:pt idx="33">
                  <c:v>0.69227958599188599</c:v>
                </c:pt>
                <c:pt idx="34">
                  <c:v>0.67071177533303128</c:v>
                </c:pt>
                <c:pt idx="35">
                  <c:v>0.64848793428576657</c:v>
                </c:pt>
                <c:pt idx="36">
                  <c:v>0.62568292874912801</c:v>
                </c:pt>
                <c:pt idx="37">
                  <c:v>0.60238098128669337</c:v>
                </c:pt>
                <c:pt idx="38">
                  <c:v>0.57867461294880518</c:v>
                </c:pt>
                <c:pt idx="39">
                  <c:v>0.55466330081698967</c:v>
                </c:pt>
                <c:pt idx="40">
                  <c:v>0.5304518871765953</c:v>
                </c:pt>
                <c:pt idx="41">
                  <c:v>0.50614879104928301</c:v>
                </c:pt>
                <c:pt idx="42">
                  <c:v>0.48186408510321732</c:v>
                </c:pt>
                <c:pt idx="43">
                  <c:v>0.45770750956041734</c:v>
                </c:pt>
                <c:pt idx="44">
                  <c:v>0.43378649880852216</c:v>
                </c:pt>
                <c:pt idx="45">
                  <c:v>0.41020429559679156</c:v>
                </c:pt>
                <c:pt idx="46">
                  <c:v>0.38705822203511625</c:v>
                </c:pt>
                <c:pt idx="47">
                  <c:v>0.36443816667353363</c:v>
                </c:pt>
                <c:pt idx="48">
                  <c:v>0.34242533366756628</c:v>
                </c:pt>
                <c:pt idx="49">
                  <c:v>0.32109128465037567</c:v>
                </c:pt>
                <c:pt idx="50">
                  <c:v>0.3004972877694852</c:v>
                </c:pt>
                <c:pt idx="51">
                  <c:v>0.28069397269389584</c:v>
                </c:pt>
                <c:pt idx="52">
                  <c:v>0.26172127636773557</c:v>
                </c:pt>
                <c:pt idx="53">
                  <c:v>0.24360865271357532</c:v>
                </c:pt>
                <c:pt idx="54">
                  <c:v>0.22637551088040156</c:v>
                </c:pt>
                <c:pt idx="55">
                  <c:v>0.21003184116750467</c:v>
                </c:pt>
                <c:pt idx="56">
                  <c:v>0.19457898532403237</c:v>
                </c:pt>
                <c:pt idx="57">
                  <c:v>0.18001050818453912</c:v>
                </c:pt>
                <c:pt idx="58">
                  <c:v>0.16631313006222251</c:v>
                </c:pt>
                <c:pt idx="59">
                  <c:v>0.15346768341809391</c:v>
                </c:pt>
                <c:pt idx="60">
                  <c:v>0.14145006248377215</c:v>
                </c:pt>
                <c:pt idx="61">
                  <c:v>0.1302321402109593</c:v>
                </c:pt>
                <c:pt idx="62">
                  <c:v>0.11978263270495609</c:v>
                </c:pt>
                <c:pt idx="63">
                  <c:v>0.11006789682347436</c:v>
                </c:pt>
                <c:pt idx="64">
                  <c:v>0.10105265163747568</c:v>
                </c:pt>
                <c:pt idx="65">
                  <c:v>9.2700618804235219E-2</c:v>
                </c:pt>
                <c:pt idx="66">
                  <c:v>8.4975080521700677E-2</c:v>
                </c:pt>
                <c:pt idx="67">
                  <c:v>7.7839356609155891E-2</c:v>
                </c:pt>
                <c:pt idx="68">
                  <c:v>7.1257204430844504E-2</c:v>
                </c:pt>
                <c:pt idx="69">
                  <c:v>6.5193146916163097E-2</c:v>
                </c:pt>
                <c:pt idx="70">
                  <c:v>5.9612734919234696E-2</c:v>
                </c:pt>
                <c:pt idx="71">
                  <c:v>5.4482750695612495E-2</c:v>
                </c:pt>
                <c:pt idx="72">
                  <c:v>4.97713594466608E-2</c:v>
                </c:pt>
                <c:pt idx="73">
                  <c:v>4.5448215778240167E-2</c:v>
                </c:pt>
                <c:pt idx="74">
                  <c:v>4.1484531615256809E-2</c:v>
                </c:pt>
                <c:pt idx="75">
                  <c:v>3.7853111671662679E-2</c:v>
                </c:pt>
                <c:pt idx="76">
                  <c:v>3.4528362049293486E-2</c:v>
                </c:pt>
                <c:pt idx="77">
                  <c:v>3.1486276970211856E-2</c:v>
                </c:pt>
                <c:pt idx="78">
                  <c:v>2.8704408067813998E-2</c:v>
                </c:pt>
                <c:pt idx="79">
                  <c:v>2.6161820095159272E-2</c:v>
                </c:pt>
                <c:pt idx="80">
                  <c:v>2.3839036370977867E-2</c:v>
                </c:pt>
                <c:pt idx="81">
                  <c:v>2.1717976785044703E-2</c:v>
                </c:pt>
                <c:pt idx="82">
                  <c:v>1.9781890731021309E-2</c:v>
                </c:pt>
                <c:pt idx="83">
                  <c:v>1.8015286928998196E-2</c:v>
                </c:pt>
                <c:pt idx="84">
                  <c:v>1.6403861741862251E-2</c:v>
                </c:pt>
                <c:pt idx="85">
                  <c:v>1.4934427277570233E-2</c:v>
                </c:pt>
                <c:pt idx="86">
                  <c:v>1.3594840300585928E-2</c:v>
                </c:pt>
                <c:pt idx="87">
                  <c:v>1.2373932746604359E-2</c:v>
                </c:pt>
                <c:pt idx="88">
                  <c:v>1.1261444441369796E-2</c:v>
                </c:pt>
                <c:pt idx="89">
                  <c:v>1.024795846293349E-2</c:v>
                </c:pt>
                <c:pt idx="90">
                  <c:v>9.324839453216105E-3</c:v>
                </c:pt>
                <c:pt idx="91">
                  <c:v>8.4841750755658384E-3</c:v>
                </c:pt>
                <c:pt idx="92">
                  <c:v>7.7187207267366631E-3</c:v>
                </c:pt>
                <c:pt idx="93">
                  <c:v>7.0218475412654772E-3</c:v>
                </c:pt>
                <c:pt idx="94">
                  <c:v>6.3874936708406957E-3</c:v>
                </c:pt>
                <c:pt idx="95">
                  <c:v>5.8101187784902631E-3</c:v>
                </c:pt>
                <c:pt idx="96">
                  <c:v>5.284661655144067E-3</c:v>
                </c:pt>
                <c:pt idx="97">
                  <c:v>4.8065008425022277E-3</c:v>
                </c:pt>
                <c:pt idx="98">
                  <c:v>4.3714181295860547E-3</c:v>
                </c:pt>
                <c:pt idx="99">
                  <c:v>3.9755647795176388E-3</c:v>
                </c:pt>
                <c:pt idx="100">
                  <c:v>3.6154303368305532E-3</c:v>
                </c:pt>
                <c:pt idx="101">
                  <c:v>3.2878138630043682E-3</c:v>
                </c:pt>
                <c:pt idx="102">
                  <c:v>2.9897974481446639E-3</c:v>
                </c:pt>
                <c:pt idx="103">
                  <c:v>2.7187218491400429E-3</c:v>
                </c:pt>
                <c:pt idx="104">
                  <c:v>2.4721641086768919E-3</c:v>
                </c:pt>
                <c:pt idx="105">
                  <c:v>2.2479170147397072E-3</c:v>
                </c:pt>
                <c:pt idx="106">
                  <c:v>2.043970266311413E-3</c:v>
                </c:pt>
                <c:pt idx="107">
                  <c:v>1.8584932176266878E-3</c:v>
                </c:pt>
                <c:pt idx="108">
                  <c:v>1.6898190802927837E-3</c:v>
                </c:pt>
                <c:pt idx="109">
                  <c:v>1.5364304696964188E-3</c:v>
                </c:pt>
                <c:pt idx="110">
                  <c:v>1.3969461892218218E-3</c:v>
                </c:pt>
                <c:pt idx="111">
                  <c:v>1.2701091528069372E-3</c:v>
                </c:pt>
                <c:pt idx="112">
                  <c:v>1.1547753531818156E-3</c:v>
                </c:pt>
                <c:pt idx="113">
                  <c:v>1.0499037897070298E-3</c:v>
                </c:pt>
                <c:pt idx="114">
                  <c:v>9.5454727601970864E-4</c:v>
                </c:pt>
                <c:pt idx="115">
                  <c:v>8.6784405367372561E-4</c:v>
                </c:pt>
                <c:pt idx="116">
                  <c:v>7.8901014361304088E-4</c:v>
                </c:pt>
                <c:pt idx="117">
                  <c:v>7.1733237263621756E-4</c:v>
                </c:pt>
                <c:pt idx="118">
                  <c:v>6.5216201699551184E-4</c:v>
                </c:pt>
                <c:pt idx="119">
                  <c:v>5.929090099305648E-4</c:v>
                </c:pt>
                <c:pt idx="120">
                  <c:v>5.3903666427333448E-4</c:v>
                </c:pt>
                <c:pt idx="121">
                  <c:v>4.9005686528899594E-4</c:v>
                </c:pt>
                <c:pt idx="122">
                  <c:v>4.4552569265052889E-4</c:v>
                </c:pt>
                <c:pt idx="123">
                  <c:v>4.0503943389728539E-4</c:v>
                </c:pt>
                <c:pt idx="124">
                  <c:v>3.6823095491538411E-4</c:v>
                </c:pt>
                <c:pt idx="125">
                  <c:v>3.3476639591604448E-4</c:v>
                </c:pt>
                <c:pt idx="126">
                  <c:v>3.0434216409265958E-4</c:v>
                </c:pt>
                <c:pt idx="127">
                  <c:v>2.7668219662399204E-4</c:v>
                </c:pt>
                <c:pt idx="128">
                  <c:v>2.5153546997441398E-4</c:v>
                </c:pt>
                <c:pt idx="129">
                  <c:v>2.2867373353709777E-4</c:v>
                </c:pt>
                <c:pt idx="130">
                  <c:v>2.0788944758636335E-4</c:v>
                </c:pt>
                <c:pt idx="131">
                  <c:v>1.8899390726416658E-4</c:v>
                </c:pt>
                <c:pt idx="132">
                  <c:v>1.7181553593539466E-4</c:v>
                </c:pt>
                <c:pt idx="133">
                  <c:v>1.5619833271892636E-4</c:v>
                </c:pt>
                <c:pt idx="134">
                  <c:v>1.4200046034724652E-4</c:v>
                </c:pt>
                <c:pt idx="135">
                  <c:v>1.2909296073701095E-4</c:v>
                </c:pt>
                <c:pt idx="136">
                  <c:v>1.1735858677583597E-4</c:v>
                </c:pt>
                <c:pt idx="137">
                  <c:v>1.0669073985557471E-4</c:v>
                </c:pt>
                <c:pt idx="138">
                  <c:v>9.6992503617607207E-5</c:v>
                </c:pt>
                <c:pt idx="139">
                  <c:v>8.817576522877595E-5</c:v>
                </c:pt>
                <c:pt idx="140">
                  <c:v>8.0160416284516845E-5</c:v>
                </c:pt>
                <c:pt idx="141">
                  <c:v>7.2873626144888385E-5</c:v>
                </c:pt>
                <c:pt idx="142">
                  <c:v>6.6249181155507501E-5</c:v>
                </c:pt>
                <c:pt idx="143">
                  <c:v>6.0226883794288651E-5</c:v>
                </c:pt>
                <c:pt idx="144">
                  <c:v>5.4752006321341298E-5</c:v>
                </c:pt>
                <c:pt idx="145">
                  <c:v>4.9774793997986528E-5</c:v>
                </c:pt>
                <c:pt idx="146">
                  <c:v>4.5250013385796176E-5</c:v>
                </c:pt>
                <c:pt idx="147">
                  <c:v>4.113654164167641E-5</c:v>
                </c:pt>
                <c:pt idx="148">
                  <c:v>3.7396993093824412E-5</c:v>
                </c:pt>
                <c:pt idx="149">
                  <c:v>3.3997379719093015E-5</c:v>
                </c:pt>
                <c:pt idx="150">
                  <c:v>3.0906802447838441E-5</c:v>
                </c:pt>
                <c:pt idx="151">
                  <c:v>2.809717050038259E-5</c:v>
                </c:pt>
                <c:pt idx="152">
                  <c:v>2.5542946212240942E-5</c:v>
                </c:pt>
                <c:pt idx="153">
                  <c:v>2.3220913035484672E-5</c:v>
                </c:pt>
                <c:pt idx="154">
                  <c:v>2.1109964613058738E-5</c:v>
                </c:pt>
                <c:pt idx="155">
                  <c:v>1.9190913013426551E-5</c:v>
                </c:pt>
                <c:pt idx="156">
                  <c:v>1.7446314386250294E-5</c:v>
                </c:pt>
                <c:pt idx="157">
                  <c:v>1.5860310457489656E-5</c:v>
                </c:pt>
                <c:pt idx="158">
                  <c:v>1.4418484425718462E-5</c:v>
                </c:pt>
                <c:pt idx="159">
                  <c:v>1.310772995190116E-5</c:v>
                </c:pt>
                <c:pt idx="160">
                  <c:v>1.1916132053507617E-5</c:v>
                </c:pt>
                <c:pt idx="161">
                  <c:v>1.0832858821739716E-5</c:v>
                </c:pt>
                <c:pt idx="162">
                  <c:v>9.8480629787654128E-6</c:v>
                </c:pt>
                <c:pt idx="163">
                  <c:v>8.9527923810876445E-6</c:v>
                </c:pt>
                <c:pt idx="164">
                  <c:v>8.1389086563196941E-6</c:v>
                </c:pt>
                <c:pt idx="165">
                  <c:v>7.3990132344265405E-6</c:v>
                </c:pt>
                <c:pt idx="166">
                  <c:v>6.7263801015881164E-6</c:v>
                </c:pt>
                <c:pt idx="167">
                  <c:v>6.1148946658513496E-6</c:v>
                </c:pt>
                <c:pt idx="168">
                  <c:v>5.558998179213459E-6</c:v>
                </c:pt>
                <c:pt idx="169">
                  <c:v>5.0536372112210398E-6</c:v>
                </c:pt>
                <c:pt idx="170">
                  <c:v>4.5942177150336187E-6</c:v>
                </c:pt>
                <c:pt idx="171">
                  <c:v>4.1765632686014841E-6</c:v>
                </c:pt>
                <c:pt idx="172">
                  <c:v>3.7968771115231243E-6</c:v>
                </c:pt>
                <c:pt idx="173">
                  <c:v>3.4517076326206135E-6</c:v>
                </c:pt>
                <c:pt idx="174">
                  <c:v>3.1379169946140668E-6</c:v>
                </c:pt>
                <c:pt idx="175">
                  <c:v>2.85265261077273E-6</c:v>
                </c:pt>
                <c:pt idx="176">
                  <c:v>2.5933212143286309E-6</c:v>
                </c:pt>
                <c:pt idx="177">
                  <c:v>2.3575652849938085E-6</c:v>
                </c:pt>
                <c:pt idx="178">
                  <c:v>2.1432416183375893E-6</c:v>
                </c:pt>
                <c:pt idx="179">
                  <c:v>1.948401843250354E-6</c:v>
                </c:pt>
                <c:pt idx="180">
                  <c:v>1.7712747104213953E-6</c:v>
                </c:pt>
                <c:pt idx="181">
                  <c:v>1.610249990851376E-6</c:v>
                </c:pt>
                <c:pt idx="182">
                  <c:v>1.4638638380506142E-6</c:v>
                </c:pt>
                <c:pt idx="183">
                  <c:v>1.3307854808757367E-6</c:v>
                </c:pt>
                <c:pt idx="184">
                  <c:v>1.2098051260498765E-6</c:v>
                </c:pt>
                <c:pt idx="185">
                  <c:v>1.0998229604053445E-6</c:v>
                </c:pt>
                <c:pt idx="186">
                  <c:v>9.9983915288241656E-7</c:v>
                </c:pt>
                <c:pt idx="187">
                  <c:v>9.0894476540425067E-7</c:v>
                </c:pt>
                <c:pt idx="188">
                  <c:v>8.2631349000857827E-7</c:v>
                </c:pt>
                <c:pt idx="189">
                  <c:v>7.5119413712665389E-7</c:v>
                </c:pt>
                <c:pt idx="190">
                  <c:v>6.829038067272735E-7</c:v>
                </c:pt>
                <c:pt idx="191">
                  <c:v>6.2082168025045401E-7</c:v>
                </c:pt>
                <c:pt idx="192">
                  <c:v>5.6438337689803152E-7</c:v>
                </c:pt>
                <c:pt idx="193">
                  <c:v>5.1307582297821376E-7</c:v>
                </c:pt>
                <c:pt idx="194">
                  <c:v>4.6643258766464684E-7</c:v>
                </c:pt>
                <c:pt idx="195">
                  <c:v>4.2402964277018963E-7</c:v>
                </c:pt>
                <c:pt idx="196">
                  <c:v>3.8548150798985191E-7</c:v>
                </c:pt>
                <c:pt idx="197">
                  <c:v>3.5043774657127675E-7</c:v>
                </c:pt>
                <c:pt idx="198">
                  <c:v>3.1857977955657273E-7</c:v>
                </c:pt>
                <c:pt idx="199">
                  <c:v>2.8961798963516675E-7</c:v>
                </c:pt>
              </c:numCache>
            </c:numRef>
          </c:yVal>
          <c:smooth val="0"/>
        </c:ser>
        <c:ser>
          <c:idx val="0"/>
          <c:order val="2"/>
          <c:tx>
            <c:v>s = 1%</c:v>
          </c:tx>
          <c:spPr>
            <a:ln w="28575">
              <a:solidFill>
                <a:schemeClr val="accent6">
                  <a:lumMod val="75000"/>
                </a:schemeClr>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Blad1!$H$2:$H$251</c:f>
              <c:numCache>
                <c:formatCode>General</c:formatCode>
                <c:ptCount val="250"/>
                <c:pt idx="0">
                  <c:v>1</c:v>
                </c:pt>
                <c:pt idx="1">
                  <c:v>0.99900099900099903</c:v>
                </c:pt>
                <c:pt idx="2">
                  <c:v>0.99790440075840736</c:v>
                </c:pt>
                <c:pt idx="3">
                  <c:v>0.99670091995494914</c:v>
                </c:pt>
                <c:pt idx="4">
                  <c:v>0.99538043938083343</c:v>
                </c:pt>
                <c:pt idx="5">
                  <c:v>0.99393194607601143</c:v>
                </c:pt>
                <c:pt idx="6">
                  <c:v>0.99234346483925162</c:v>
                </c:pt>
                <c:pt idx="7">
                  <c:v>0.99060198953236622</c:v>
                </c:pt>
                <c:pt idx="8">
                  <c:v>0.98869341276639633</c:v>
                </c:pt>
                <c:pt idx="9">
                  <c:v>0.98660245474642161</c:v>
                </c:pt>
                <c:pt idx="10">
                  <c:v>0.98431259227677403</c:v>
                </c:pt>
                <c:pt idx="11">
                  <c:v>0.98180598919268181</c:v>
                </c:pt>
                <c:pt idx="12">
                  <c:v>0.97906342979124605</c:v>
                </c:pt>
                <c:pt idx="13">
                  <c:v>0.97606425718702283</c:v>
                </c:pt>
                <c:pt idx="14">
                  <c:v>0.972786318917089</c:v>
                </c:pt>
                <c:pt idx="15">
                  <c:v>0.96920592256736038</c:v>
                </c:pt>
                <c:pt idx="16">
                  <c:v>0.96529780468372095</c:v>
                </c:pt>
                <c:pt idx="17">
                  <c:v>0.96103511676251641</c:v>
                </c:pt>
                <c:pt idx="18">
                  <c:v>0.95638943267504051</c:v>
                </c:pt>
                <c:pt idx="19">
                  <c:v>0.95133078245407099</c:v>
                </c:pt>
                <c:pt idx="20">
                  <c:v>0.94582771793458875</c:v>
                </c:pt>
                <c:pt idx="21">
                  <c:v>0.93984741626442425</c:v>
                </c:pt>
                <c:pt idx="22">
                  <c:v>0.93335582774292547</c:v>
                </c:pt>
                <c:pt idx="23">
                  <c:v>0.92631787475518113</c:v>
                </c:pt>
                <c:pt idx="24">
                  <c:v>0.91869770868280209</c:v>
                </c:pt>
                <c:pt idx="25">
                  <c:v>0.91045903151543517</c:v>
                </c:pt>
                <c:pt idx="26">
                  <c:v>0.90156548837589701</c:v>
                </c:pt>
                <c:pt idx="27">
                  <c:v>0.89198113621507868</c:v>
                </c:pt>
                <c:pt idx="28">
                  <c:v>0.881670992437949</c:v>
                </c:pt>
                <c:pt idx="29">
                  <c:v>0.87060166510251491</c:v>
                </c:pt>
                <c:pt idx="30">
                  <c:v>0.8587420635195353</c:v>
                </c:pt>
                <c:pt idx="31">
                  <c:v>0.84606418453213639</c:v>
                </c:pt>
                <c:pt idx="32">
                  <c:v>0.83254396547704224</c:v>
                </c:pt>
                <c:pt idx="33">
                  <c:v>0.81816218989148193</c:v>
                </c:pt>
                <c:pt idx="34">
                  <c:v>0.80290542658003949</c:v>
                </c:pt>
                <c:pt idx="35">
                  <c:v>0.78676697693481656</c:v>
                </c:pt>
                <c:pt idx="36">
                  <c:v>0.76974779975152474</c:v>
                </c:pt>
                <c:pt idx="37">
                  <c:v>0.75185737764184957</c:v>
                </c:pt>
                <c:pt idx="38">
                  <c:v>0.73311448502728405</c:v>
                </c:pt>
                <c:pt idx="39">
                  <c:v>0.71354781517709864</c:v>
                </c:pt>
                <c:pt idx="40">
                  <c:v>0.69319642338470677</c:v>
                </c:pt>
                <c:pt idx="41">
                  <c:v>0.67210994565373083</c:v>
                </c:pt>
                <c:pt idx="42">
                  <c:v>0.65034855753272902</c:v>
                </c:pt>
                <c:pt idx="43">
                  <c:v>0.62798264611868881</c:v>
                </c:pt>
                <c:pt idx="44">
                  <c:v>0.60509217958043138</c:v>
                </c:pt>
                <c:pt idx="45">
                  <c:v>0.58176577234604876</c:v>
                </c:pt>
                <c:pt idx="46">
                  <c:v>0.55809945954138485</c:v>
                </c:pt>
                <c:pt idx="47">
                  <c:v>0.53419521027035588</c:v>
                </c:pt>
                <c:pt idx="48">
                  <c:v>0.51015922462077634</c:v>
                </c:pt>
                <c:pt idx="49">
                  <c:v>0.48610007254018306</c:v>
                </c:pt>
                <c:pt idx="50">
                  <c:v>0.46212674273988752</c:v>
                </c:pt>
                <c:pt idx="51">
                  <c:v>0.43834667559724</c:v>
                </c:pt>
                <c:pt idx="52">
                  <c:v>0.41486385506818613</c:v>
                </c:pt>
                <c:pt idx="53">
                  <c:v>0.39177703079182852</c:v>
                </c:pt>
                <c:pt idx="54">
                  <c:v>0.3691781332422221</c:v>
                </c:pt>
                <c:pt idx="55">
                  <c:v>0.3471509327636445</c:v>
                </c:pt>
                <c:pt idx="56">
                  <c:v>0.32576997873648739</c:v>
                </c:pt>
                <c:pt idx="57">
                  <c:v>0.3050998392573428</c:v>
                </c:pt>
                <c:pt idx="58">
                  <c:v>0.28519464588956439</c:v>
                </c:pt>
                <c:pt idx="59">
                  <c:v>0.26609793343029786</c:v>
                </c:pt>
                <c:pt idx="60">
                  <c:v>0.24784275218484755</c:v>
                </c:pt>
                <c:pt idx="61">
                  <c:v>0.23045202056747616</c:v>
                </c:pt>
                <c:pt idx="62">
                  <c:v>0.21393907925792383</c:v>
                </c:pt>
                <c:pt idx="63">
                  <c:v>0.19830840462721289</c:v>
                </c:pt>
                <c:pt idx="64">
                  <c:v>0.18355643844495731</c:v>
                </c:pt>
                <c:pt idx="65">
                  <c:v>0.16967249255460187</c:v>
                </c:pt>
                <c:pt idx="66">
                  <c:v>0.15663969071223491</c:v>
                </c:pt>
                <c:pt idx="67">
                  <c:v>0.14443591455787197</c:v>
                </c:pt>
                <c:pt idx="68">
                  <c:v>0.13303472618175433</c:v>
                </c:pt>
                <c:pt idx="69">
                  <c:v>0.12240624548684631</c:v>
                </c:pt>
                <c:pt idx="70">
                  <c:v>0.11251796614879013</c:v>
                </c:pt>
                <c:pt idx="71">
                  <c:v>0.10333549915287238</c:v>
                </c:pt>
                <c:pt idx="72">
                  <c:v>9.482323745790798E-2</c:v>
                </c:pt>
                <c:pt idx="73">
                  <c:v>8.6944939198940918E-2</c:v>
                </c:pt>
                <c:pt idx="74">
                  <c:v>7.9664229963968283E-2</c:v>
                </c:pt>
                <c:pt idx="75">
                  <c:v>7.2945027087104708E-2</c:v>
                </c:pt>
                <c:pt idx="76">
                  <c:v>6.6751890650723941E-2</c:v>
                </c:pt>
                <c:pt idx="77">
                  <c:v>6.1050307063117898E-2</c:v>
                </c:pt>
                <c:pt idx="78">
                  <c:v>5.5806911767256169E-2</c:v>
                </c:pt>
                <c:pt idx="79">
                  <c:v>5.098965793276776E-2</c:v>
                </c:pt>
                <c:pt idx="80">
                  <c:v>4.6567937974851814E-2</c:v>
                </c:pt>
                <c:pt idx="81">
                  <c:v>4.2512664509208035E-2</c:v>
                </c:pt>
                <c:pt idx="82">
                  <c:v>3.8796316959189857E-2</c:v>
                </c:pt>
                <c:pt idx="83">
                  <c:v>3.5392959536676732E-2</c:v>
                </c:pt>
                <c:pt idx="84">
                  <c:v>3.2278235766932506E-2</c:v>
                </c:pt>
                <c:pt idx="85">
                  <c:v>2.9429344155030568E-2</c:v>
                </c:pt>
                <c:pt idx="86">
                  <c:v>2.6824999023385556E-2</c:v>
                </c:pt>
                <c:pt idx="87">
                  <c:v>2.4445380005060906E-2</c:v>
                </c:pt>
                <c:pt idx="88">
                  <c:v>2.227207316816221E-2</c:v>
                </c:pt>
                <c:pt idx="89">
                  <c:v>2.0288006280211636E-2</c:v>
                </c:pt>
                <c:pt idx="90">
                  <c:v>1.8477380301603737E-2</c:v>
                </c:pt>
                <c:pt idx="91">
                  <c:v>1.6825598824949568E-2</c:v>
                </c:pt>
                <c:pt idx="92">
                  <c:v>1.5319196851220849E-2</c:v>
                </c:pt>
                <c:pt idx="93">
                  <c:v>1.39457700116635E-2</c:v>
                </c:pt>
                <c:pt idx="94">
                  <c:v>1.2693905103176598E-2</c:v>
                </c:pt>
                <c:pt idx="95">
                  <c:v>1.1553112600510292E-2</c:v>
                </c:pt>
                <c:pt idx="96">
                  <c:v>1.0513761637312108E-2</c:v>
                </c:pt>
                <c:pt idx="97">
                  <c:v>9.567017805860353E-3</c:v>
                </c:pt>
                <c:pt idx="98">
                  <c:v>8.7047840085430345E-3</c:v>
                </c:pt>
                <c:pt idx="99">
                  <c:v>7.9196444992975686E-3</c:v>
                </c:pt>
                <c:pt idx="100">
                  <c:v>7.2048121771446918E-3</c:v>
                </c:pt>
                <c:pt idx="101">
                  <c:v>6.5540791337734871E-3</c:v>
                </c:pt>
                <c:pt idx="102">
                  <c:v>5.9617704103300997E-3</c:v>
                </c:pt>
                <c:pt idx="103">
                  <c:v>5.4227008829083722E-3</c:v>
                </c:pt>
                <c:pt idx="104">
                  <c:v>4.9321351698078412E-3</c:v>
                </c:pt>
                <c:pt idx="105">
                  <c:v>4.4857504347532561E-3</c:v>
                </c:pt>
                <c:pt idx="106">
                  <c:v>4.079601947543662E-3</c:v>
                </c:pt>
                <c:pt idx="107">
                  <c:v>3.7100912558176622E-3</c:v>
                </c:pt>
                <c:pt idx="108">
                  <c:v>3.3739368177751893E-3</c:v>
                </c:pt>
                <c:pt idx="109">
                  <c:v>3.0681469449411244E-3</c:v>
                </c:pt>
                <c:pt idx="110">
                  <c:v>2.7899949056921884E-3</c:v>
                </c:pt>
                <c:pt idx="111">
                  <c:v>2.536996043718113E-3</c:v>
                </c:pt>
                <c:pt idx="112">
                  <c:v>2.306886770378617E-3</c:v>
                </c:pt>
                <c:pt idx="113">
                  <c:v>2.0976052956648322E-3</c:v>
                </c:pt>
                <c:pt idx="114">
                  <c:v>1.9072739688678114E-3</c:v>
                </c:pt>
                <c:pt idx="115">
                  <c:v>1.7341831068501898E-3</c:v>
                </c:pt>
                <c:pt idx="116">
                  <c:v>1.5767761948141657E-3</c:v>
                </c:pt>
                <c:pt idx="117">
                  <c:v>1.4336363515069109E-3</c:v>
                </c:pt>
                <c:pt idx="118">
                  <c:v>1.3034739577856131E-3</c:v>
                </c:pt>
                <c:pt idx="119">
                  <c:v>1.1851153542897642E-3</c:v>
                </c:pt>
                <c:pt idx="120">
                  <c:v>1.0774925205726002E-3</c:v>
                </c:pt>
                <c:pt idx="121">
                  <c:v>9.7963365438019472E-4</c:v>
                </c:pt>
                <c:pt idx="122">
                  <c:v>8.9065457580426023E-4</c:v>
                </c:pt>
                <c:pt idx="123">
                  <c:v>8.0975088675380225E-4</c:v>
                </c:pt>
                <c:pt idx="124">
                  <c:v>7.3619082158153735E-4</c:v>
                </c:pt>
                <c:pt idx="125">
                  <c:v>6.6930872976087182E-4</c:v>
                </c:pt>
                <c:pt idx="126">
                  <c:v>6.0849913624134696E-4</c:v>
                </c:pt>
                <c:pt idx="127">
                  <c:v>5.5321132952213458E-4</c:v>
                </c:pt>
                <c:pt idx="128">
                  <c:v>5.0294443158485831E-4</c:v>
                </c:pt>
                <c:pt idx="129">
                  <c:v>4.5724290763137404E-4</c:v>
                </c:pt>
                <c:pt idx="130">
                  <c:v>4.1569247709329798E-4</c:v>
                </c:pt>
                <c:pt idx="131">
                  <c:v>3.7791639063304821E-4</c:v>
                </c:pt>
                <c:pt idx="132">
                  <c:v>3.4357204085645721E-4</c:v>
                </c:pt>
                <c:pt idx="133">
                  <c:v>3.1234787722020266E-4</c:v>
                </c:pt>
                <c:pt idx="134">
                  <c:v>2.8396059815883408E-4</c:v>
                </c:pt>
                <c:pt idx="135">
                  <c:v>2.5815259579110926E-4</c:v>
                </c:pt>
                <c:pt idx="136">
                  <c:v>2.3468963070828107E-4</c:v>
                </c:pt>
                <c:pt idx="137">
                  <c:v>2.1335871631185149E-4</c:v>
                </c:pt>
                <c:pt idx="138">
                  <c:v>1.9396619396844423E-4</c:v>
                </c:pt>
                <c:pt idx="139">
                  <c:v>1.7633598189741069E-4</c:v>
                </c:pt>
                <c:pt idx="140">
                  <c:v>1.6030798221444565E-4</c:v>
                </c:pt>
                <c:pt idx="141">
                  <c:v>1.4573663193294566E-4</c:v>
                </c:pt>
                <c:pt idx="142">
                  <c:v>1.3248958498449814E-4</c:v>
                </c:pt>
                <c:pt idx="143">
                  <c:v>1.2044651347040711E-4</c:v>
                </c:pt>
                <c:pt idx="144">
                  <c:v>1.0949801740654136E-4</c:v>
                </c:pt>
                <c:pt idx="145">
                  <c:v>9.9544633182362791E-5</c:v>
                </c:pt>
                <c:pt idx="146">
                  <c:v>9.0495931829465728E-5</c:v>
                </c:pt>
                <c:pt idx="147">
                  <c:v>8.226969899245438E-5</c:v>
                </c:pt>
                <c:pt idx="148">
                  <c:v>7.4791189222062006E-5</c:v>
                </c:pt>
                <c:pt idx="149">
                  <c:v>6.7992447873117657E-5</c:v>
                </c:pt>
                <c:pt idx="150">
                  <c:v>6.1811694493846188E-5</c:v>
                </c:pt>
                <c:pt idx="151">
                  <c:v>5.619276214314635E-5</c:v>
                </c:pt>
                <c:pt idx="152">
                  <c:v>5.1084587573609221E-5</c:v>
                </c:pt>
                <c:pt idx="153">
                  <c:v>4.6440747674406297E-5</c:v>
                </c:pt>
                <c:pt idx="154">
                  <c:v>4.2219037983719641E-5</c:v>
                </c:pt>
                <c:pt idx="155">
                  <c:v>3.8381089458703937E-5</c:v>
                </c:pt>
                <c:pt idx="156">
                  <c:v>3.4892020035349489E-5</c:v>
                </c:pt>
                <c:pt idx="157">
                  <c:v>3.1720117824062872E-5</c:v>
                </c:pt>
                <c:pt idx="158">
                  <c:v>2.8836553072045562E-5</c:v>
                </c:pt>
                <c:pt idx="159">
                  <c:v>2.6215116283137422E-5</c:v>
                </c:pt>
                <c:pt idx="160">
                  <c:v>2.3831980121993002E-5</c:v>
                </c:pt>
                <c:pt idx="161">
                  <c:v>2.1665482944361389E-5</c:v>
                </c:pt>
                <c:pt idx="162">
                  <c:v>1.9695931990752155E-5</c:v>
                </c:pt>
                <c:pt idx="163">
                  <c:v>1.7905424458627614E-5</c:v>
                </c:pt>
                <c:pt idx="164">
                  <c:v>1.6277684830049423E-5</c:v>
                </c:pt>
                <c:pt idx="165">
                  <c:v>1.4797916978869514E-5</c:v>
                </c:pt>
                <c:pt idx="166">
                  <c:v>1.3452669715406346E-5</c:v>
                </c:pt>
                <c:pt idx="167">
                  <c:v>1.2229714548286443E-5</c:v>
                </c:pt>
                <c:pt idx="168">
                  <c:v>1.1117934553848976E-5</c:v>
                </c:pt>
                <c:pt idx="169">
                  <c:v>1.0107223344202084E-5</c:v>
                </c:pt>
                <c:pt idx="170">
                  <c:v>9.1883932165883482E-6</c:v>
                </c:pt>
                <c:pt idx="171">
                  <c:v>8.3530916499872036E-6</c:v>
                </c:pt>
                <c:pt idx="172">
                  <c:v>7.5937253906041206E-6</c:v>
                </c:pt>
                <c:pt idx="173">
                  <c:v>6.903391436752314E-6</c:v>
                </c:pt>
                <c:pt idx="174">
                  <c:v>6.2758142962437984E-6</c:v>
                </c:pt>
                <c:pt idx="175">
                  <c:v>5.7052889463380523E-6</c:v>
                </c:pt>
                <c:pt idx="176">
                  <c:v>5.1866289780623013E-6</c:v>
                </c:pt>
                <c:pt idx="177">
                  <c:v>4.7151194537856782E-6</c:v>
                </c:pt>
                <c:pt idx="178">
                  <c:v>4.2864740497255986E-6</c:v>
                </c:pt>
                <c:pt idx="179">
                  <c:v>3.8967960939760155E-6</c:v>
                </c:pt>
                <c:pt idx="180">
                  <c:v>3.5425431460257049E-6</c:v>
                </c:pt>
                <c:pt idx="181">
                  <c:v>3.2204947959010362E-6</c:v>
                </c:pt>
                <c:pt idx="182">
                  <c:v>2.927723390312829E-6</c:v>
                </c:pt>
                <c:pt idx="183">
                  <c:v>2.6615674197761949E-6</c:v>
                </c:pt>
                <c:pt idx="184">
                  <c:v>2.4196073248464087E-6</c:v>
                </c:pt>
                <c:pt idx="185">
                  <c:v>2.1996435015922613E-6</c:v>
                </c:pt>
                <c:pt idx="186">
                  <c:v>1.9996763064101688E-6</c:v>
                </c:pt>
                <c:pt idx="187">
                  <c:v>1.8178878784488303E-6</c:v>
                </c:pt>
                <c:pt idx="188">
                  <c:v>1.6526256144303175E-6</c:v>
                </c:pt>
                <c:pt idx="189">
                  <c:v>1.5023871456688922E-6</c:v>
                </c:pt>
                <c:pt idx="190">
                  <c:v>1.3658066807399654E-6</c:v>
                </c:pt>
                <c:pt idx="191">
                  <c:v>1.2416425896622693E-6</c:v>
                </c:pt>
                <c:pt idx="192">
                  <c:v>1.1287661167392304E-6</c:v>
                </c:pt>
                <c:pt idx="193">
                  <c:v>1.0261511194630973E-6</c:v>
                </c:pt>
                <c:pt idx="194">
                  <c:v>9.3286474021077895E-7</c:v>
                </c:pt>
                <c:pt idx="195">
                  <c:v>8.4805892593825591E-7</c:v>
                </c:pt>
                <c:pt idx="196">
                  <c:v>7.7096271878783231E-7</c:v>
                </c:pt>
                <c:pt idx="197">
                  <c:v>7.0087524752941108E-7</c:v>
                </c:pt>
                <c:pt idx="198">
                  <c:v>6.3715935612705829E-7</c:v>
                </c:pt>
                <c:pt idx="199">
                  <c:v>5.7923581151322223E-7</c:v>
                </c:pt>
                <c:pt idx="200">
                  <c:v>5.2657803791772263E-7</c:v>
                </c:pt>
                <c:pt idx="201">
                  <c:v>4.7870732988483865E-7</c:v>
                </c:pt>
                <c:pt idx="202">
                  <c:v>4.3518850046300291E-7</c:v>
                </c:pt>
                <c:pt idx="203">
                  <c:v>3.956259250072876E-7</c:v>
                </c:pt>
                <c:pt idx="204">
                  <c:v>3.5965994463097871E-7</c:v>
                </c:pt>
                <c:pt idx="205">
                  <c:v>3.269635966117762E-7</c:v>
                </c:pt>
                <c:pt idx="206">
                  <c:v>2.9723964203022166E-7</c:v>
                </c:pt>
                <c:pt idx="207">
                  <c:v>2.7021786361986212E-7</c:v>
                </c:pt>
                <c:pt idx="208">
                  <c:v>2.4565260926495881E-7</c:v>
                </c:pt>
                <c:pt idx="209">
                  <c:v>2.2332055881457028E-7</c:v>
                </c:pt>
                <c:pt idx="210">
                  <c:v>2.0301869391186985E-7</c:v>
                </c:pt>
                <c:pt idx="211">
                  <c:v>1.8456245238305726E-7</c:v>
                </c:pt>
                <c:pt idx="212">
                  <c:v>1.6778405040795837E-7</c:v>
                </c:pt>
                <c:pt idx="213">
                  <c:v>1.5253095721962932E-7</c:v>
                </c:pt>
                <c:pt idx="214">
                  <c:v>1.3866450846685607E-7</c:v>
                </c:pt>
                <c:pt idx="215">
                  <c:v>1.2605864563396566E-7</c:v>
                </c:pt>
                <c:pt idx="216">
                  <c:v>1.1459877005830552E-7</c:v>
                </c:pt>
                <c:pt idx="217">
                  <c:v>1.0418070112751324E-7</c:v>
                </c:pt>
                <c:pt idx="218">
                  <c:v>9.4709729185762639E-8</c:v>
                </c:pt>
                <c:pt idx="219">
                  <c:v>8.6099754539142338E-8</c:v>
                </c:pt>
                <c:pt idx="220">
                  <c:v>7.8272504733024936E-8</c:v>
                </c:pt>
                <c:pt idx="221">
                  <c:v>7.1156822985834181E-8</c:v>
                </c:pt>
                <c:pt idx="222">
                  <c:v>6.4688021310482349E-8</c:v>
                </c:pt>
                <c:pt idx="223">
                  <c:v>5.8807292442809957E-8</c:v>
                </c:pt>
                <c:pt idx="224">
                  <c:v>5.346117523096067E-8</c:v>
                </c:pt>
                <c:pt idx="225">
                  <c:v>4.8601068625626748E-8</c:v>
                </c:pt>
                <c:pt idx="226">
                  <c:v>4.418278985292045E-8</c:v>
                </c:pt>
                <c:pt idx="227">
                  <c:v>4.0166172753282857E-8</c:v>
                </c:pt>
                <c:pt idx="228">
                  <c:v>3.6514702634983441E-8</c:v>
                </c:pt>
                <c:pt idx="229">
                  <c:v>3.3195184322711413E-8</c:v>
                </c:pt>
                <c:pt idx="230">
                  <c:v>3.0177440383531119E-8</c:v>
                </c:pt>
                <c:pt idx="231">
                  <c:v>2.7434036786811023E-8</c:v>
                </c:pt>
                <c:pt idx="232">
                  <c:v>2.4940033504134E-8</c:v>
                </c:pt>
                <c:pt idx="233">
                  <c:v>2.2672757781922248E-8</c:v>
                </c:pt>
                <c:pt idx="234">
                  <c:v>2.0611598025624636E-8</c:v>
                </c:pt>
                <c:pt idx="235">
                  <c:v>1.8737816421690955E-8</c:v>
                </c:pt>
                <c:pt idx="236">
                  <c:v>1.703437859390043E-8</c:v>
                </c:pt>
                <c:pt idx="237">
                  <c:v>1.5485798745468849E-8</c:v>
                </c:pt>
                <c:pt idx="238">
                  <c:v>1.4077998879137949E-8</c:v>
                </c:pt>
                <c:pt idx="239">
                  <c:v>1.2798180815431866E-8</c:v>
                </c:pt>
                <c:pt idx="240">
                  <c:v>1.1634709845612069E-8</c:v>
                </c:pt>
                <c:pt idx="241">
                  <c:v>1.0577008961631865E-8</c:v>
                </c:pt>
                <c:pt idx="242">
                  <c:v>9.6154627015458589E-9</c:v>
                </c:pt>
                <c:pt idx="243">
                  <c:v>8.7413297362427262E-9</c:v>
                </c:pt>
                <c:pt idx="244">
                  <c:v>7.9466634028360915E-9</c:v>
                </c:pt>
                <c:pt idx="245">
                  <c:v>7.2242394622904928E-9</c:v>
                </c:pt>
                <c:pt idx="246">
                  <c:v>6.567490424534144E-9</c:v>
                </c:pt>
                <c:pt idx="247">
                  <c:v>5.970445844014563E-9</c:v>
                </c:pt>
                <c:pt idx="248">
                  <c:v>5.4276780429297471E-9</c:v>
                </c:pt>
                <c:pt idx="249">
                  <c:v>4.9342527687101092E-9</c:v>
                </c:pt>
              </c:numCache>
            </c:numRef>
          </c:yVal>
          <c:smooth val="0"/>
        </c:ser>
        <c:ser>
          <c:idx val="3"/>
          <c:order val="3"/>
          <c:tx>
            <c:v>s = 0%</c:v>
          </c:tx>
          <c:spPr>
            <a:ln w="28575">
              <a:solidFill>
                <a:schemeClr val="tx1"/>
              </a:solidFill>
              <a:prstDash val="solid"/>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Blad1!$K$2:$K$251</c:f>
              <c:numCache>
                <c:formatCode>General</c:formatCode>
                <c:ptCount val="250"/>
                <c:pt idx="0">
                  <c:v>1</c:v>
                </c:pt>
                <c:pt idx="1">
                  <c:v>1</c:v>
                </c:pt>
                <c:pt idx="2">
                  <c:v>1</c:v>
                </c:pt>
                <c:pt idx="3">
                  <c:v>1</c:v>
                </c:pt>
                <c:pt idx="4">
                  <c:v>1</c:v>
                </c:pt>
                <c:pt idx="5">
                  <c:v>0.99999999999999989</c:v>
                </c:pt>
                <c:pt idx="6">
                  <c:v>1</c:v>
                </c:pt>
                <c:pt idx="7">
                  <c:v>1.0000000000000002</c:v>
                </c:pt>
                <c:pt idx="8">
                  <c:v>1</c:v>
                </c:pt>
                <c:pt idx="9">
                  <c:v>1</c:v>
                </c:pt>
                <c:pt idx="10">
                  <c:v>1</c:v>
                </c:pt>
                <c:pt idx="11">
                  <c:v>1</c:v>
                </c:pt>
                <c:pt idx="12">
                  <c:v>1</c:v>
                </c:pt>
                <c:pt idx="13">
                  <c:v>0.99999999999999989</c:v>
                </c:pt>
                <c:pt idx="14">
                  <c:v>1</c:v>
                </c:pt>
                <c:pt idx="15">
                  <c:v>1</c:v>
                </c:pt>
                <c:pt idx="16">
                  <c:v>1</c:v>
                </c:pt>
                <c:pt idx="17">
                  <c:v>1</c:v>
                </c:pt>
                <c:pt idx="18">
                  <c:v>1</c:v>
                </c:pt>
                <c:pt idx="19">
                  <c:v>1</c:v>
                </c:pt>
                <c:pt idx="20">
                  <c:v>1</c:v>
                </c:pt>
                <c:pt idx="21">
                  <c:v>1</c:v>
                </c:pt>
                <c:pt idx="22">
                  <c:v>1</c:v>
                </c:pt>
                <c:pt idx="23">
                  <c:v>1</c:v>
                </c:pt>
                <c:pt idx="24">
                  <c:v>1</c:v>
                </c:pt>
                <c:pt idx="25">
                  <c:v>1</c:v>
                </c:pt>
                <c:pt idx="26">
                  <c:v>1</c:v>
                </c:pt>
                <c:pt idx="27">
                  <c:v>0.99999999999999989</c:v>
                </c:pt>
                <c:pt idx="28">
                  <c:v>1.0000000000000002</c:v>
                </c:pt>
                <c:pt idx="29">
                  <c:v>1</c:v>
                </c:pt>
                <c:pt idx="30">
                  <c:v>1</c:v>
                </c:pt>
                <c:pt idx="31">
                  <c:v>1</c:v>
                </c:pt>
                <c:pt idx="32">
                  <c:v>1</c:v>
                </c:pt>
                <c:pt idx="33">
                  <c:v>1</c:v>
                </c:pt>
                <c:pt idx="34">
                  <c:v>0.99999999999999989</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1.0000000000000002</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1.0000000000000002</c:v>
                </c:pt>
                <c:pt idx="65">
                  <c:v>1</c:v>
                </c:pt>
                <c:pt idx="66">
                  <c:v>1</c:v>
                </c:pt>
                <c:pt idx="67">
                  <c:v>1</c:v>
                </c:pt>
                <c:pt idx="68">
                  <c:v>1</c:v>
                </c:pt>
                <c:pt idx="69">
                  <c:v>1</c:v>
                </c:pt>
                <c:pt idx="70">
                  <c:v>1</c:v>
                </c:pt>
                <c:pt idx="71">
                  <c:v>1</c:v>
                </c:pt>
                <c:pt idx="72">
                  <c:v>1</c:v>
                </c:pt>
                <c:pt idx="73">
                  <c:v>1</c:v>
                </c:pt>
                <c:pt idx="74">
                  <c:v>1</c:v>
                </c:pt>
                <c:pt idx="75">
                  <c:v>1</c:v>
                </c:pt>
                <c:pt idx="76">
                  <c:v>1</c:v>
                </c:pt>
                <c:pt idx="77">
                  <c:v>0.99999999999999989</c:v>
                </c:pt>
                <c:pt idx="78">
                  <c:v>1</c:v>
                </c:pt>
                <c:pt idx="79">
                  <c:v>0.99999999999999989</c:v>
                </c:pt>
                <c:pt idx="80">
                  <c:v>1</c:v>
                </c:pt>
                <c:pt idx="81">
                  <c:v>1</c:v>
                </c:pt>
                <c:pt idx="82">
                  <c:v>1</c:v>
                </c:pt>
                <c:pt idx="83">
                  <c:v>1</c:v>
                </c:pt>
                <c:pt idx="84">
                  <c:v>1</c:v>
                </c:pt>
                <c:pt idx="85">
                  <c:v>1</c:v>
                </c:pt>
                <c:pt idx="86">
                  <c:v>1</c:v>
                </c:pt>
                <c:pt idx="87">
                  <c:v>1</c:v>
                </c:pt>
                <c:pt idx="88">
                  <c:v>1</c:v>
                </c:pt>
                <c:pt idx="89">
                  <c:v>1</c:v>
                </c:pt>
                <c:pt idx="90">
                  <c:v>1</c:v>
                </c:pt>
                <c:pt idx="91">
                  <c:v>1</c:v>
                </c:pt>
                <c:pt idx="92">
                  <c:v>1.0000000000000002</c:v>
                </c:pt>
                <c:pt idx="93">
                  <c:v>1</c:v>
                </c:pt>
                <c:pt idx="94">
                  <c:v>1.0000000000000002</c:v>
                </c:pt>
                <c:pt idx="95">
                  <c:v>1</c:v>
                </c:pt>
                <c:pt idx="96">
                  <c:v>1</c:v>
                </c:pt>
                <c:pt idx="97">
                  <c:v>1</c:v>
                </c:pt>
                <c:pt idx="98">
                  <c:v>1</c:v>
                </c:pt>
                <c:pt idx="99">
                  <c:v>1</c:v>
                </c:pt>
                <c:pt idx="100">
                  <c:v>1</c:v>
                </c:pt>
                <c:pt idx="101">
                  <c:v>1.0000000000000002</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1.0000000000000002</c:v>
                </c:pt>
                <c:pt idx="116">
                  <c:v>0.99999999999999989</c:v>
                </c:pt>
                <c:pt idx="117">
                  <c:v>1</c:v>
                </c:pt>
                <c:pt idx="118">
                  <c:v>1</c:v>
                </c:pt>
                <c:pt idx="119">
                  <c:v>1</c:v>
                </c:pt>
                <c:pt idx="120">
                  <c:v>1</c:v>
                </c:pt>
                <c:pt idx="121">
                  <c:v>1</c:v>
                </c:pt>
                <c:pt idx="122">
                  <c:v>1</c:v>
                </c:pt>
                <c:pt idx="123">
                  <c:v>1</c:v>
                </c:pt>
                <c:pt idx="124">
                  <c:v>1</c:v>
                </c:pt>
                <c:pt idx="125">
                  <c:v>1</c:v>
                </c:pt>
                <c:pt idx="126">
                  <c:v>1</c:v>
                </c:pt>
                <c:pt idx="127">
                  <c:v>1</c:v>
                </c:pt>
                <c:pt idx="128">
                  <c:v>1</c:v>
                </c:pt>
                <c:pt idx="129">
                  <c:v>0.99999999999999989</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1.0000000000000002</c:v>
                </c:pt>
                <c:pt idx="145">
                  <c:v>1.0000000000000002</c:v>
                </c:pt>
                <c:pt idx="146">
                  <c:v>1</c:v>
                </c:pt>
                <c:pt idx="147">
                  <c:v>1</c:v>
                </c:pt>
                <c:pt idx="148">
                  <c:v>1</c:v>
                </c:pt>
                <c:pt idx="149">
                  <c:v>1</c:v>
                </c:pt>
                <c:pt idx="150">
                  <c:v>1.0000000000000002</c:v>
                </c:pt>
                <c:pt idx="151">
                  <c:v>1</c:v>
                </c:pt>
                <c:pt idx="152">
                  <c:v>1</c:v>
                </c:pt>
                <c:pt idx="153">
                  <c:v>1</c:v>
                </c:pt>
                <c:pt idx="154">
                  <c:v>1</c:v>
                </c:pt>
                <c:pt idx="155">
                  <c:v>1</c:v>
                </c:pt>
                <c:pt idx="156">
                  <c:v>1</c:v>
                </c:pt>
                <c:pt idx="157">
                  <c:v>1</c:v>
                </c:pt>
                <c:pt idx="158">
                  <c:v>1.0000000000000002</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1.0000000000000002</c:v>
                </c:pt>
                <c:pt idx="174">
                  <c:v>1</c:v>
                </c:pt>
                <c:pt idx="175">
                  <c:v>1</c:v>
                </c:pt>
                <c:pt idx="176">
                  <c:v>1</c:v>
                </c:pt>
                <c:pt idx="177">
                  <c:v>1</c:v>
                </c:pt>
                <c:pt idx="178">
                  <c:v>1</c:v>
                </c:pt>
                <c:pt idx="179">
                  <c:v>1</c:v>
                </c:pt>
                <c:pt idx="180">
                  <c:v>1.0000000000000002</c:v>
                </c:pt>
                <c:pt idx="181">
                  <c:v>0.99999999999999989</c:v>
                </c:pt>
                <c:pt idx="182">
                  <c:v>1</c:v>
                </c:pt>
                <c:pt idx="183">
                  <c:v>1</c:v>
                </c:pt>
                <c:pt idx="184">
                  <c:v>1</c:v>
                </c:pt>
                <c:pt idx="185">
                  <c:v>1</c:v>
                </c:pt>
                <c:pt idx="186">
                  <c:v>1</c:v>
                </c:pt>
                <c:pt idx="187">
                  <c:v>1</c:v>
                </c:pt>
                <c:pt idx="188">
                  <c:v>1</c:v>
                </c:pt>
                <c:pt idx="189">
                  <c:v>1.0000000000000002</c:v>
                </c:pt>
                <c:pt idx="190">
                  <c:v>1</c:v>
                </c:pt>
                <c:pt idx="191">
                  <c:v>1</c:v>
                </c:pt>
                <c:pt idx="192">
                  <c:v>1</c:v>
                </c:pt>
                <c:pt idx="193">
                  <c:v>1</c:v>
                </c:pt>
                <c:pt idx="194">
                  <c:v>1</c:v>
                </c:pt>
                <c:pt idx="195">
                  <c:v>1</c:v>
                </c:pt>
                <c:pt idx="196">
                  <c:v>1</c:v>
                </c:pt>
                <c:pt idx="197">
                  <c:v>1</c:v>
                </c:pt>
                <c:pt idx="198">
                  <c:v>1</c:v>
                </c:pt>
                <c:pt idx="199">
                  <c:v>1</c:v>
                </c:pt>
                <c:pt idx="200">
                  <c:v>1</c:v>
                </c:pt>
                <c:pt idx="201">
                  <c:v>1.0000000000000002</c:v>
                </c:pt>
                <c:pt idx="202">
                  <c:v>0.99999999999999989</c:v>
                </c:pt>
                <c:pt idx="203">
                  <c:v>0.99999999999999989</c:v>
                </c:pt>
                <c:pt idx="204">
                  <c:v>1</c:v>
                </c:pt>
                <c:pt idx="205">
                  <c:v>1</c:v>
                </c:pt>
                <c:pt idx="206">
                  <c:v>1</c:v>
                </c:pt>
                <c:pt idx="207">
                  <c:v>1</c:v>
                </c:pt>
                <c:pt idx="208">
                  <c:v>1.0000000000000002</c:v>
                </c:pt>
                <c:pt idx="209">
                  <c:v>0.99999999999999989</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1.0000000000000002</c:v>
                </c:pt>
                <c:pt idx="224">
                  <c:v>1.0000000000000002</c:v>
                </c:pt>
                <c:pt idx="225">
                  <c:v>0.99999999999999989</c:v>
                </c:pt>
                <c:pt idx="226">
                  <c:v>1</c:v>
                </c:pt>
                <c:pt idx="227">
                  <c:v>1</c:v>
                </c:pt>
                <c:pt idx="228">
                  <c:v>1</c:v>
                </c:pt>
                <c:pt idx="229">
                  <c:v>1</c:v>
                </c:pt>
                <c:pt idx="230">
                  <c:v>1</c:v>
                </c:pt>
                <c:pt idx="231">
                  <c:v>1.0000000000000002</c:v>
                </c:pt>
                <c:pt idx="232">
                  <c:v>1.0000000000000002</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0.99999999999999989</c:v>
                </c:pt>
                <c:pt idx="248">
                  <c:v>1</c:v>
                </c:pt>
                <c:pt idx="249">
                  <c:v>1</c:v>
                </c:pt>
              </c:numCache>
            </c:numRef>
          </c:yVal>
          <c:smooth val="0"/>
        </c:ser>
        <c:dLbls>
          <c:showLegendKey val="0"/>
          <c:showVal val="0"/>
          <c:showCatName val="0"/>
          <c:showSerName val="0"/>
          <c:showPercent val="0"/>
          <c:showBubbleSize val="0"/>
        </c:dLbls>
        <c:axId val="45058688"/>
        <c:axId val="45060864"/>
      </c:scatterChart>
      <c:valAx>
        <c:axId val="45058688"/>
        <c:scaling>
          <c:logBase val="2"/>
          <c:orientation val="minMax"/>
          <c:max val="65536"/>
          <c:min val="1"/>
        </c:scaling>
        <c:delete val="0"/>
        <c:axPos val="b"/>
        <c:title>
          <c:tx>
            <c:rich>
              <a:bodyPr/>
              <a:lstStyle/>
              <a:p>
                <a:pPr>
                  <a:defRPr sz="1800"/>
                </a:pPr>
                <a:r>
                  <a:rPr lang="nl-BE" sz="1800"/>
                  <a:t>Number</a:t>
                </a:r>
                <a:r>
                  <a:rPr lang="nl-BE" sz="1800" baseline="0"/>
                  <a:t> of parallel processes P</a:t>
                </a:r>
                <a:endParaRPr lang="nl-BE" sz="1800"/>
              </a:p>
            </c:rich>
          </c:tx>
          <c:layout/>
          <c:overlay val="0"/>
        </c:title>
        <c:numFmt formatCode="General" sourceLinked="1"/>
        <c:majorTickMark val="out"/>
        <c:minorTickMark val="none"/>
        <c:tickLblPos val="nextTo"/>
        <c:txPr>
          <a:bodyPr/>
          <a:lstStyle/>
          <a:p>
            <a:pPr>
              <a:defRPr sz="1600"/>
            </a:pPr>
            <a:endParaRPr lang="en-US"/>
          </a:p>
        </c:txPr>
        <c:crossAx val="45060864"/>
        <c:crosses val="autoZero"/>
        <c:crossBetween val="midCat"/>
      </c:valAx>
      <c:valAx>
        <c:axId val="45060864"/>
        <c:scaling>
          <c:orientation val="minMax"/>
          <c:max val="1.1000000000000001"/>
          <c:min val="0"/>
        </c:scaling>
        <c:delete val="0"/>
        <c:axPos val="l"/>
        <c:majorGridlines/>
        <c:title>
          <c:tx>
            <c:rich>
              <a:bodyPr rot="-5400000" vert="horz"/>
              <a:lstStyle/>
              <a:p>
                <a:pPr>
                  <a:defRPr sz="1800"/>
                </a:pPr>
                <a:r>
                  <a:rPr lang="en-US" sz="1800"/>
                  <a:t>Parallel</a:t>
                </a:r>
                <a:r>
                  <a:rPr lang="en-US" sz="1800" baseline="0"/>
                  <a:t> efficiency</a:t>
                </a:r>
                <a:endParaRPr lang="en-US" sz="1800"/>
              </a:p>
            </c:rich>
          </c:tx>
          <c:layout/>
          <c:overlay val="0"/>
        </c:title>
        <c:numFmt formatCode="General" sourceLinked="1"/>
        <c:majorTickMark val="out"/>
        <c:minorTickMark val="none"/>
        <c:tickLblPos val="nextTo"/>
        <c:txPr>
          <a:bodyPr/>
          <a:lstStyle/>
          <a:p>
            <a:pPr>
              <a:defRPr sz="1600"/>
            </a:pPr>
            <a:endParaRPr lang="en-US"/>
          </a:p>
        </c:txPr>
        <c:crossAx val="45058688"/>
        <c:crosses val="autoZero"/>
        <c:crossBetween val="midCat"/>
      </c:valAx>
    </c:plotArea>
    <c:legend>
      <c:legendPos val="l"/>
      <c:layout>
        <c:manualLayout>
          <c:xMode val="edge"/>
          <c:yMode val="edge"/>
          <c:x val="0.75920084121976872"/>
          <c:y val="0.21051169793849769"/>
          <c:w val="0.16181955173584375"/>
          <c:h val="0.28794948362278716"/>
        </c:manualLayout>
      </c:layout>
      <c:overlay val="1"/>
      <c:spPr>
        <a:solidFill>
          <a:schemeClr val="bg1"/>
        </a:solidFill>
        <a:ln w="19050">
          <a:solidFill>
            <a:schemeClr val="tx1"/>
          </a:solidFill>
        </a:ln>
      </c:spPr>
      <c:txPr>
        <a:bodyPr/>
        <a:lstStyle/>
        <a:p>
          <a:pPr>
            <a:defRPr sz="1600"/>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2"/>
          <c:order val="0"/>
          <c:tx>
            <c:v>s = 5%</c:v>
          </c:tx>
          <c:spPr>
            <a:ln w="28575">
              <a:solidFill>
                <a:schemeClr val="accent1"/>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Blad1!$E$2:$E$251</c:f>
              <c:numCache>
                <c:formatCode>General</c:formatCode>
                <c:ptCount val="250"/>
                <c:pt idx="0">
                  <c:v>1</c:v>
                </c:pt>
                <c:pt idx="1">
                  <c:v>1.0950000000000002</c:v>
                </c:pt>
                <c:pt idx="2">
                  <c:v>1.1995000000000002</c:v>
                </c:pt>
                <c:pt idx="3">
                  <c:v>1.3144500000000003</c:v>
                </c:pt>
                <c:pt idx="4">
                  <c:v>1.4408950000000007</c:v>
                </c:pt>
                <c:pt idx="5">
                  <c:v>1.5799845000000008</c:v>
                </c:pt>
                <c:pt idx="6">
                  <c:v>1.7329829500000009</c:v>
                </c:pt>
                <c:pt idx="7">
                  <c:v>1.9012812450000014</c:v>
                </c:pt>
                <c:pt idx="8">
                  <c:v>2.0864093695000014</c:v>
                </c:pt>
                <c:pt idx="9">
                  <c:v>2.2900503064500017</c:v>
                </c:pt>
                <c:pt idx="10">
                  <c:v>2.5140553370950021</c:v>
                </c:pt>
                <c:pt idx="11">
                  <c:v>2.7604608708045029</c:v>
                </c:pt>
                <c:pt idx="12">
                  <c:v>3.0315069578849534</c:v>
                </c:pt>
                <c:pt idx="13">
                  <c:v>3.3296576536734492</c:v>
                </c:pt>
                <c:pt idx="14">
                  <c:v>3.6576234190407941</c:v>
                </c:pt>
                <c:pt idx="15">
                  <c:v>4.0183857609448737</c:v>
                </c:pt>
                <c:pt idx="16">
                  <c:v>4.4152243370393611</c:v>
                </c:pt>
                <c:pt idx="17">
                  <c:v>4.8517467707432971</c:v>
                </c:pt>
                <c:pt idx="18">
                  <c:v>5.3319214478176269</c:v>
                </c:pt>
                <c:pt idx="19">
                  <c:v>5.8601135925993901</c:v>
                </c:pt>
                <c:pt idx="20">
                  <c:v>6.4411249518593294</c:v>
                </c:pt>
                <c:pt idx="21">
                  <c:v>7.0802374470452634</c:v>
                </c:pt>
                <c:pt idx="22">
                  <c:v>7.7832611917497898</c:v>
                </c:pt>
                <c:pt idx="23">
                  <c:v>8.556587310924769</c:v>
                </c:pt>
                <c:pt idx="24">
                  <c:v>9.4072460420172472</c:v>
                </c:pt>
                <c:pt idx="25">
                  <c:v>10.342970646218971</c:v>
                </c:pt>
                <c:pt idx="26">
                  <c:v>11.37226771084087</c:v>
                </c:pt>
                <c:pt idx="27">
                  <c:v>12.504494481924956</c:v>
                </c:pt>
                <c:pt idx="28">
                  <c:v>13.749943930117453</c:v>
                </c:pt>
                <c:pt idx="29">
                  <c:v>15.119938323129201</c:v>
                </c:pt>
                <c:pt idx="30">
                  <c:v>16.626932155442123</c:v>
                </c:pt>
                <c:pt idx="31">
                  <c:v>18.284625370986333</c:v>
                </c:pt>
                <c:pt idx="32">
                  <c:v>20.108087908084968</c:v>
                </c:pt>
                <c:pt idx="33">
                  <c:v>22.11389669889347</c:v>
                </c:pt>
                <c:pt idx="34">
                  <c:v>24.320286368782817</c:v>
                </c:pt>
                <c:pt idx="35">
                  <c:v>26.7473150056611</c:v>
                </c:pt>
                <c:pt idx="36">
                  <c:v>29.417046506227212</c:v>
                </c:pt>
                <c:pt idx="37">
                  <c:v>32.353751156849931</c:v>
                </c:pt>
                <c:pt idx="38">
                  <c:v>35.584126272534931</c:v>
                </c:pt>
                <c:pt idx="39">
                  <c:v>39.137538899788424</c:v>
                </c:pt>
                <c:pt idx="40">
                  <c:v>43.046292789767271</c:v>
                </c:pt>
                <c:pt idx="41">
                  <c:v>47.345922068744002</c:v>
                </c:pt>
                <c:pt idx="42">
                  <c:v>52.075514275618403</c:v>
                </c:pt>
                <c:pt idx="43">
                  <c:v>57.278065703180246</c:v>
                </c:pt>
                <c:pt idx="44">
                  <c:v>63.000872273498281</c:v>
                </c:pt>
                <c:pt idx="45">
                  <c:v>69.295959500848113</c:v>
                </c:pt>
                <c:pt idx="46">
                  <c:v>76.220555450932935</c:v>
                </c:pt>
                <c:pt idx="47">
                  <c:v>83.837610996026228</c:v>
                </c:pt>
                <c:pt idx="48">
                  <c:v>92.216372095628856</c:v>
                </c:pt>
                <c:pt idx="49">
                  <c:v>101.43300930519176</c:v>
                </c:pt>
                <c:pt idx="50">
                  <c:v>111.57131023571094</c:v>
                </c:pt>
                <c:pt idx="51">
                  <c:v>122.72344125928204</c:v>
                </c:pt>
                <c:pt idx="52">
                  <c:v>134.99078538521024</c:v>
                </c:pt>
                <c:pt idx="53">
                  <c:v>148.4848639237313</c:v>
                </c:pt>
                <c:pt idx="54">
                  <c:v>163.32835031610443</c:v>
                </c:pt>
                <c:pt idx="55">
                  <c:v>179.65618534771488</c:v>
                </c:pt>
                <c:pt idx="56">
                  <c:v>197.61680388248638</c:v>
                </c:pt>
                <c:pt idx="57">
                  <c:v>217.37348427073505</c:v>
                </c:pt>
                <c:pt idx="58">
                  <c:v>239.10583269780855</c:v>
                </c:pt>
                <c:pt idx="59">
                  <c:v>263.01141596758947</c:v>
                </c:pt>
                <c:pt idx="60">
                  <c:v>289.30755756434843</c:v>
                </c:pt>
                <c:pt idx="61">
                  <c:v>318.23331332078328</c:v>
                </c:pt>
                <c:pt idx="62">
                  <c:v>350.05164465286163</c:v>
                </c:pt>
                <c:pt idx="63">
                  <c:v>385.05180911814784</c:v>
                </c:pt>
                <c:pt idx="64">
                  <c:v>423.55199002996261</c:v>
                </c:pt>
                <c:pt idx="65">
                  <c:v>465.90218903295892</c:v>
                </c:pt>
                <c:pt idx="66">
                  <c:v>512.48740793625484</c:v>
                </c:pt>
                <c:pt idx="67">
                  <c:v>563.73114872988037</c:v>
                </c:pt>
                <c:pt idx="68">
                  <c:v>620.09926360286852</c:v>
                </c:pt>
                <c:pt idx="69">
                  <c:v>682.10418996315536</c:v>
                </c:pt>
                <c:pt idx="70">
                  <c:v>750.30960895947101</c:v>
                </c:pt>
                <c:pt idx="71">
                  <c:v>825.33556985541816</c:v>
                </c:pt>
                <c:pt idx="72">
                  <c:v>907.86412684096001</c:v>
                </c:pt>
                <c:pt idx="73">
                  <c:v>998.64553952505617</c:v>
                </c:pt>
                <c:pt idx="74">
                  <c:v>1098.505093477562</c:v>
                </c:pt>
                <c:pt idx="75">
                  <c:v>1208.3506028253182</c:v>
                </c:pt>
                <c:pt idx="76">
                  <c:v>1329.1806631078503</c:v>
                </c:pt>
                <c:pt idx="77">
                  <c:v>1462.0937294186353</c:v>
                </c:pt>
                <c:pt idx="78">
                  <c:v>1608.2981023604991</c:v>
                </c:pt>
                <c:pt idx="79">
                  <c:v>1769.122912596549</c:v>
                </c:pt>
                <c:pt idx="80">
                  <c:v>1946.030203856204</c:v>
                </c:pt>
                <c:pt idx="81">
                  <c:v>2140.6282242418247</c:v>
                </c:pt>
                <c:pt idx="82">
                  <c:v>2354.6860466660078</c:v>
                </c:pt>
                <c:pt idx="83">
                  <c:v>2590.1496513326088</c:v>
                </c:pt>
                <c:pt idx="84">
                  <c:v>2849.1596164658699</c:v>
                </c:pt>
                <c:pt idx="85">
                  <c:v>3134.070578112457</c:v>
                </c:pt>
                <c:pt idx="86">
                  <c:v>3447.4726359237029</c:v>
                </c:pt>
                <c:pt idx="87">
                  <c:v>3792.2148995160737</c:v>
                </c:pt>
                <c:pt idx="88">
                  <c:v>4171.4313894676816</c:v>
                </c:pt>
                <c:pt idx="89">
                  <c:v>4588.5695284144504</c:v>
                </c:pt>
                <c:pt idx="90">
                  <c:v>5047.4214812558957</c:v>
                </c:pt>
                <c:pt idx="91">
                  <c:v>5552.1586293814862</c:v>
                </c:pt>
                <c:pt idx="92">
                  <c:v>6107.3694923196354</c:v>
                </c:pt>
                <c:pt idx="93">
                  <c:v>6718.1014415515992</c:v>
                </c:pt>
                <c:pt idx="94">
                  <c:v>7389.9065857067608</c:v>
                </c:pt>
                <c:pt idx="95">
                  <c:v>8128.8922442774374</c:v>
                </c:pt>
                <c:pt idx="96">
                  <c:v>8941.7764687051822</c:v>
                </c:pt>
                <c:pt idx="97">
                  <c:v>9835.9491155757005</c:v>
                </c:pt>
                <c:pt idx="98">
                  <c:v>10819.539027133271</c:v>
                </c:pt>
                <c:pt idx="99">
                  <c:v>11901.487929846598</c:v>
                </c:pt>
                <c:pt idx="100">
                  <c:v>13091.63172283126</c:v>
                </c:pt>
                <c:pt idx="101">
                  <c:v>14400.789895114387</c:v>
                </c:pt>
                <c:pt idx="102">
                  <c:v>15840.863884625827</c:v>
                </c:pt>
                <c:pt idx="103">
                  <c:v>17424.945273088415</c:v>
                </c:pt>
                <c:pt idx="104">
                  <c:v>19167.434800397255</c:v>
                </c:pt>
                <c:pt idx="105">
                  <c:v>21084.173280436982</c:v>
                </c:pt>
                <c:pt idx="106">
                  <c:v>23192.585608480684</c:v>
                </c:pt>
                <c:pt idx="107">
                  <c:v>25511.839169328752</c:v>
                </c:pt>
                <c:pt idx="108">
                  <c:v>28063.018086261629</c:v>
                </c:pt>
                <c:pt idx="109">
                  <c:v>30869.314894887797</c:v>
                </c:pt>
                <c:pt idx="110">
                  <c:v>33956.241384376583</c:v>
                </c:pt>
                <c:pt idx="111">
                  <c:v>37351.860522814241</c:v>
                </c:pt>
                <c:pt idx="112">
                  <c:v>41087.041575095667</c:v>
                </c:pt>
                <c:pt idx="113">
                  <c:v>45195.740732605242</c:v>
                </c:pt>
                <c:pt idx="114">
                  <c:v>49715.309805865771</c:v>
                </c:pt>
                <c:pt idx="115">
                  <c:v>54686.83578645235</c:v>
                </c:pt>
                <c:pt idx="116">
                  <c:v>60155.514365097595</c:v>
                </c:pt>
                <c:pt idx="117">
                  <c:v>66171.060801607353</c:v>
                </c:pt>
                <c:pt idx="118">
                  <c:v>72788.161881768086</c:v>
                </c:pt>
                <c:pt idx="119">
                  <c:v>80066.973069944914</c:v>
                </c:pt>
                <c:pt idx="120">
                  <c:v>88073.665376939403</c:v>
                </c:pt>
                <c:pt idx="121">
                  <c:v>96881.026914633345</c:v>
                </c:pt>
                <c:pt idx="122">
                  <c:v>106569.1246060967</c:v>
                </c:pt>
                <c:pt idx="123">
                  <c:v>117226.03206670638</c:v>
                </c:pt>
                <c:pt idx="124">
                  <c:v>128948.63027337703</c:v>
                </c:pt>
                <c:pt idx="125">
                  <c:v>141843.48830071476</c:v>
                </c:pt>
                <c:pt idx="126">
                  <c:v>156027.83213078624</c:v>
                </c:pt>
                <c:pt idx="127">
                  <c:v>171630.61034386489</c:v>
                </c:pt>
                <c:pt idx="128">
                  <c:v>188793.66637825139</c:v>
                </c:pt>
                <c:pt idx="129">
                  <c:v>207673.02801607654</c:v>
                </c:pt>
                <c:pt idx="130">
                  <c:v>228440.32581768421</c:v>
                </c:pt>
                <c:pt idx="131">
                  <c:v>251284.35339945264</c:v>
                </c:pt>
                <c:pt idx="132">
                  <c:v>276412.78373939794</c:v>
                </c:pt>
                <c:pt idx="133">
                  <c:v>304054.05711333774</c:v>
                </c:pt>
                <c:pt idx="134">
                  <c:v>334459.45782467158</c:v>
                </c:pt>
                <c:pt idx="135">
                  <c:v>367905.39860713878</c:v>
                </c:pt>
                <c:pt idx="136">
                  <c:v>404695.93346785265</c:v>
                </c:pt>
                <c:pt idx="137">
                  <c:v>445165.52181463799</c:v>
                </c:pt>
                <c:pt idx="138">
                  <c:v>489682.06899610179</c:v>
                </c:pt>
                <c:pt idx="139">
                  <c:v>538650.27089571196</c:v>
                </c:pt>
                <c:pt idx="140">
                  <c:v>592515.2929852833</c:v>
                </c:pt>
                <c:pt idx="141">
                  <c:v>651766.81728381163</c:v>
                </c:pt>
                <c:pt idx="142">
                  <c:v>716943.49401219282</c:v>
                </c:pt>
                <c:pt idx="143">
                  <c:v>788637.8384134121</c:v>
                </c:pt>
                <c:pt idx="144">
                  <c:v>867501.61725475336</c:v>
                </c:pt>
                <c:pt idx="145">
                  <c:v>954251.77398022881</c:v>
                </c:pt>
                <c:pt idx="146">
                  <c:v>1049676.9463782518</c:v>
                </c:pt>
                <c:pt idx="147">
                  <c:v>1154644.6360160771</c:v>
                </c:pt>
                <c:pt idx="148">
                  <c:v>1270109.0946176848</c:v>
                </c:pt>
                <c:pt idx="149">
                  <c:v>1397119.9990794535</c:v>
                </c:pt>
                <c:pt idx="150">
                  <c:v>1536831.9939873989</c:v>
                </c:pt>
                <c:pt idx="151">
                  <c:v>1690515.1883861388</c:v>
                </c:pt>
                <c:pt idx="152">
                  <c:v>1859566.7022247529</c:v>
                </c:pt>
                <c:pt idx="153">
                  <c:v>2045523.3674472284</c:v>
                </c:pt>
                <c:pt idx="154">
                  <c:v>2250075.6991919517</c:v>
                </c:pt>
                <c:pt idx="155">
                  <c:v>2475083.2641111468</c:v>
                </c:pt>
                <c:pt idx="156">
                  <c:v>2722591.5855222614</c:v>
                </c:pt>
                <c:pt idx="157">
                  <c:v>2994850.7390744882</c:v>
                </c:pt>
                <c:pt idx="158">
                  <c:v>3294335.8079819372</c:v>
                </c:pt>
                <c:pt idx="159">
                  <c:v>3623769.3837801311</c:v>
                </c:pt>
                <c:pt idx="160">
                  <c:v>3986146.3171581449</c:v>
                </c:pt>
                <c:pt idx="161">
                  <c:v>4384760.9438739596</c:v>
                </c:pt>
                <c:pt idx="162">
                  <c:v>4823237.0332613559</c:v>
                </c:pt>
                <c:pt idx="163">
                  <c:v>5305560.7315874919</c:v>
                </c:pt>
                <c:pt idx="164">
                  <c:v>5836116.7997462414</c:v>
                </c:pt>
                <c:pt idx="165">
                  <c:v>6419728.4747208664</c:v>
                </c:pt>
                <c:pt idx="166">
                  <c:v>7061701.3171929531</c:v>
                </c:pt>
                <c:pt idx="167">
                  <c:v>7767871.4439122491</c:v>
                </c:pt>
                <c:pt idx="168">
                  <c:v>8544658.5833034739</c:v>
                </c:pt>
                <c:pt idx="169">
                  <c:v>9399124.4366338234</c:v>
                </c:pt>
                <c:pt idx="170">
                  <c:v>10339036.875297206</c:v>
                </c:pt>
                <c:pt idx="171">
                  <c:v>11372940.557826925</c:v>
                </c:pt>
                <c:pt idx="172">
                  <c:v>12510234.608609619</c:v>
                </c:pt>
                <c:pt idx="173">
                  <c:v>13761258.064470582</c:v>
                </c:pt>
                <c:pt idx="174">
                  <c:v>15137383.865917642</c:v>
                </c:pt>
                <c:pt idx="175">
                  <c:v>16651122.247509407</c:v>
                </c:pt>
                <c:pt idx="176">
                  <c:v>18316234.46726035</c:v>
                </c:pt>
                <c:pt idx="177">
                  <c:v>20147857.908986386</c:v>
                </c:pt>
                <c:pt idx="178">
                  <c:v>22162643.694885027</c:v>
                </c:pt>
                <c:pt idx="179">
                  <c:v>24378908.059373531</c:v>
                </c:pt>
                <c:pt idx="180">
                  <c:v>26816798.860310886</c:v>
                </c:pt>
                <c:pt idx="181">
                  <c:v>29498478.741341978</c:v>
                </c:pt>
                <c:pt idx="182">
                  <c:v>32448326.610476177</c:v>
                </c:pt>
                <c:pt idx="183">
                  <c:v>35693159.266523801</c:v>
                </c:pt>
                <c:pt idx="184">
                  <c:v>39262475.188176177</c:v>
                </c:pt>
                <c:pt idx="185">
                  <c:v>43188722.701993808</c:v>
                </c:pt>
                <c:pt idx="186">
                  <c:v>47507594.967193186</c:v>
                </c:pt>
                <c:pt idx="187">
                  <c:v>52258354.458912507</c:v>
                </c:pt>
                <c:pt idx="188">
                  <c:v>57484189.899803765</c:v>
                </c:pt>
                <c:pt idx="189">
                  <c:v>63232608.884784147</c:v>
                </c:pt>
                <c:pt idx="190">
                  <c:v>69555869.768262565</c:v>
                </c:pt>
                <c:pt idx="191">
                  <c:v>76511456.74008882</c:v>
                </c:pt>
                <c:pt idx="192">
                  <c:v>84162602.409097716</c:v>
                </c:pt>
                <c:pt idx="193">
                  <c:v>92578862.645007491</c:v>
                </c:pt>
                <c:pt idx="194">
                  <c:v>101836748.90450826</c:v>
                </c:pt>
                <c:pt idx="195">
                  <c:v>112020423.78995909</c:v>
                </c:pt>
                <c:pt idx="196">
                  <c:v>123222466.163955</c:v>
                </c:pt>
                <c:pt idx="197">
                  <c:v>135544712.77535051</c:v>
                </c:pt>
                <c:pt idx="198">
                  <c:v>149099184.04788557</c:v>
                </c:pt>
                <c:pt idx="199">
                  <c:v>164009102.44767413</c:v>
                </c:pt>
                <c:pt idx="200">
                  <c:v>180410012.68744156</c:v>
                </c:pt>
                <c:pt idx="201">
                  <c:v>198451013.95118573</c:v>
                </c:pt>
                <c:pt idx="202">
                  <c:v>218296115.34130433</c:v>
                </c:pt>
                <c:pt idx="203">
                  <c:v>240125726.87043479</c:v>
                </c:pt>
                <c:pt idx="204">
                  <c:v>264138299.55247828</c:v>
                </c:pt>
                <c:pt idx="205">
                  <c:v>290552129.50272614</c:v>
                </c:pt>
                <c:pt idx="206">
                  <c:v>319607342.44799882</c:v>
                </c:pt>
                <c:pt idx="207">
                  <c:v>351568076.68779874</c:v>
                </c:pt>
                <c:pt idx="208">
                  <c:v>386724884.35157865</c:v>
                </c:pt>
                <c:pt idx="209">
                  <c:v>425397372.78173649</c:v>
                </c:pt>
                <c:pt idx="210">
                  <c:v>467937110.05491018</c:v>
                </c:pt>
                <c:pt idx="211">
                  <c:v>514730821.05540133</c:v>
                </c:pt>
                <c:pt idx="212">
                  <c:v>566203903.15594149</c:v>
                </c:pt>
                <c:pt idx="213">
                  <c:v>622824293.46653569</c:v>
                </c:pt>
                <c:pt idx="214">
                  <c:v>685106722.80818939</c:v>
                </c:pt>
                <c:pt idx="215">
                  <c:v>753617395.08400834</c:v>
                </c:pt>
                <c:pt idx="216">
                  <c:v>828979134.58740926</c:v>
                </c:pt>
                <c:pt idx="217">
                  <c:v>911877048.04115021</c:v>
                </c:pt>
                <c:pt idx="218">
                  <c:v>1003064752.8402653</c:v>
                </c:pt>
                <c:pt idx="219">
                  <c:v>1103371228.1192918</c:v>
                </c:pt>
                <c:pt idx="220">
                  <c:v>1213708350.9262211</c:v>
                </c:pt>
                <c:pt idx="221">
                  <c:v>1335079186.0138435</c:v>
                </c:pt>
                <c:pt idx="222">
                  <c:v>1468587104.6102281</c:v>
                </c:pt>
                <c:pt idx="223">
                  <c:v>1615445815.066251</c:v>
                </c:pt>
                <c:pt idx="224">
                  <c:v>1776990396.5678763</c:v>
                </c:pt>
                <c:pt idx="225">
                  <c:v>1954689436.2196641</c:v>
                </c:pt>
                <c:pt idx="226">
                  <c:v>2150158379.8366303</c:v>
                </c:pt>
                <c:pt idx="227">
                  <c:v>2365174217.8152938</c:v>
                </c:pt>
                <c:pt idx="228">
                  <c:v>2601691639.5918236</c:v>
                </c:pt>
                <c:pt idx="229">
                  <c:v>2861860803.5460062</c:v>
                </c:pt>
                <c:pt idx="230">
                  <c:v>3148046883.895607</c:v>
                </c:pt>
                <c:pt idx="231">
                  <c:v>3462851572.2801681</c:v>
                </c:pt>
                <c:pt idx="232">
                  <c:v>3809136729.5031853</c:v>
                </c:pt>
                <c:pt idx="233">
                  <c:v>4190050402.4485044</c:v>
                </c:pt>
                <c:pt idx="234">
                  <c:v>4609055442.6883554</c:v>
                </c:pt>
                <c:pt idx="235">
                  <c:v>5069960986.9521914</c:v>
                </c:pt>
                <c:pt idx="236">
                  <c:v>5576957085.6424103</c:v>
                </c:pt>
                <c:pt idx="237">
                  <c:v>6134652794.2016525</c:v>
                </c:pt>
                <c:pt idx="238">
                  <c:v>6748118073.6168184</c:v>
                </c:pt>
                <c:pt idx="239">
                  <c:v>7422929880.9735003</c:v>
                </c:pt>
                <c:pt idx="240">
                  <c:v>8165222869.0658512</c:v>
                </c:pt>
                <c:pt idx="241">
                  <c:v>8981745155.9674358</c:v>
                </c:pt>
                <c:pt idx="242">
                  <c:v>9879919671.5591812</c:v>
                </c:pt>
                <c:pt idx="243">
                  <c:v>10867911638.7101</c:v>
                </c:pt>
                <c:pt idx="244">
                  <c:v>11954702802.576111</c:v>
                </c:pt>
                <c:pt idx="245">
                  <c:v>13150173082.828724</c:v>
                </c:pt>
                <c:pt idx="246">
                  <c:v>14465190391.106598</c:v>
                </c:pt>
                <c:pt idx="247">
                  <c:v>15911709430.212257</c:v>
                </c:pt>
                <c:pt idx="248">
                  <c:v>17502880373.228485</c:v>
                </c:pt>
                <c:pt idx="249">
                  <c:v>19253168410.546333</c:v>
                </c:pt>
              </c:numCache>
            </c:numRef>
          </c:yVal>
          <c:smooth val="0"/>
        </c:ser>
        <c:ser>
          <c:idx val="1"/>
          <c:order val="1"/>
          <c:tx>
            <c:v>s = 2%</c:v>
          </c:tx>
          <c:spPr>
            <a:ln w="28575">
              <a:solidFill>
                <a:schemeClr val="accent1">
                  <a:lumMod val="75000"/>
                </a:schemeClr>
              </a:solidFill>
              <a:prstDash val="sysDot"/>
            </a:ln>
          </c:spPr>
          <c:marker>
            <c:symbol val="none"/>
          </c:marker>
          <c:xVal>
            <c:numRef>
              <c:f>Blad1!$B$2:$B$201</c:f>
              <c:numCache>
                <c:formatCode>General</c:formatCode>
                <c:ptCount val="20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numCache>
            </c:numRef>
          </c:xVal>
          <c:yVal>
            <c:numRef>
              <c:f>Blad1!$D$2:$D$201</c:f>
              <c:numCache>
                <c:formatCode>General</c:formatCode>
                <c:ptCount val="200"/>
                <c:pt idx="0">
                  <c:v>1</c:v>
                </c:pt>
                <c:pt idx="1">
                  <c:v>1.0980000000000001</c:v>
                </c:pt>
                <c:pt idx="2">
                  <c:v>1.2058000000000002</c:v>
                </c:pt>
                <c:pt idx="3">
                  <c:v>1.3243800000000003</c:v>
                </c:pt>
                <c:pt idx="4">
                  <c:v>1.4548180000000006</c:v>
                </c:pt>
                <c:pt idx="5">
                  <c:v>1.5982998000000008</c:v>
                </c:pt>
                <c:pt idx="6">
                  <c:v>1.7561297800000011</c:v>
                </c:pt>
                <c:pt idx="7">
                  <c:v>1.9297427580000015</c:v>
                </c:pt>
                <c:pt idx="8">
                  <c:v>2.1207170338000014</c:v>
                </c:pt>
                <c:pt idx="9">
                  <c:v>2.330788737180002</c:v>
                </c:pt>
                <c:pt idx="10">
                  <c:v>2.5618676108980023</c:v>
                </c:pt>
                <c:pt idx="11">
                  <c:v>2.8160543719878026</c:v>
                </c:pt>
                <c:pt idx="12">
                  <c:v>3.0956598091865835</c:v>
                </c:pt>
                <c:pt idx="13">
                  <c:v>3.4032257901052421</c:v>
                </c:pt>
                <c:pt idx="14">
                  <c:v>3.7415483691157667</c:v>
                </c:pt>
                <c:pt idx="15">
                  <c:v>4.1137032060273429</c:v>
                </c:pt>
                <c:pt idx="16">
                  <c:v>4.5230735266300774</c:v>
                </c:pt>
                <c:pt idx="17">
                  <c:v>4.9733808792930851</c:v>
                </c:pt>
                <c:pt idx="18">
                  <c:v>5.4687189672223937</c:v>
                </c:pt>
                <c:pt idx="19">
                  <c:v>6.0135908639446338</c:v>
                </c:pt>
                <c:pt idx="20">
                  <c:v>6.6129499503390976</c:v>
                </c:pt>
                <c:pt idx="21">
                  <c:v>7.272244945373008</c:v>
                </c:pt>
                <c:pt idx="22">
                  <c:v>7.9974694399103088</c:v>
                </c:pt>
                <c:pt idx="23">
                  <c:v>8.7952163839013409</c:v>
                </c:pt>
                <c:pt idx="24">
                  <c:v>9.6727380222914761</c:v>
                </c:pt>
                <c:pt idx="25">
                  <c:v>10.638011824520623</c:v>
                </c:pt>
                <c:pt idx="26">
                  <c:v>11.699813006972686</c:v>
                </c:pt>
                <c:pt idx="27">
                  <c:v>12.867794307669955</c:v>
                </c:pt>
                <c:pt idx="28">
                  <c:v>14.152573738436953</c:v>
                </c:pt>
                <c:pt idx="29">
                  <c:v>15.56583111228065</c:v>
                </c:pt>
                <c:pt idx="30">
                  <c:v>17.120414223508718</c:v>
                </c:pt>
                <c:pt idx="31">
                  <c:v>18.830455645859587</c:v>
                </c:pt>
                <c:pt idx="32">
                  <c:v>20.711501210445547</c:v>
                </c:pt>
                <c:pt idx="33">
                  <c:v>22.780651331490105</c:v>
                </c:pt>
                <c:pt idx="34">
                  <c:v>25.056716464639116</c:v>
                </c:pt>
                <c:pt idx="35">
                  <c:v>27.560388111103027</c:v>
                </c:pt>
                <c:pt idx="36">
                  <c:v>30.314426922213332</c:v>
                </c:pt>
                <c:pt idx="37">
                  <c:v>33.343869614434666</c:v>
                </c:pt>
                <c:pt idx="38">
                  <c:v>36.676256575878135</c:v>
                </c:pt>
                <c:pt idx="39">
                  <c:v>40.341882233465952</c:v>
                </c:pt>
                <c:pt idx="40">
                  <c:v>44.374070456812554</c:v>
                </c:pt>
                <c:pt idx="41">
                  <c:v>48.809477502493813</c:v>
                </c:pt>
                <c:pt idx="42">
                  <c:v>53.688425252743194</c:v>
                </c:pt>
                <c:pt idx="43">
                  <c:v>59.055267778017523</c:v>
                </c:pt>
                <c:pt idx="44">
                  <c:v>64.958794555819281</c:v>
                </c:pt>
                <c:pt idx="45">
                  <c:v>71.452674011401214</c:v>
                </c:pt>
                <c:pt idx="46">
                  <c:v>78.595941412541336</c:v>
                </c:pt>
                <c:pt idx="47">
                  <c:v>86.453535553795476</c:v>
                </c:pt>
                <c:pt idx="48">
                  <c:v>95.096889109175038</c:v>
                </c:pt>
                <c:pt idx="49">
                  <c:v>104.60457802009255</c:v>
                </c:pt>
                <c:pt idx="50">
                  <c:v>115.06303582210181</c:v>
                </c:pt>
                <c:pt idx="51">
                  <c:v>126.56733940431199</c:v>
                </c:pt>
                <c:pt idx="52">
                  <c:v>139.22207334474322</c:v>
                </c:pt>
                <c:pt idx="53">
                  <c:v>153.14228067921755</c:v>
                </c:pt>
                <c:pt idx="54">
                  <c:v>168.4545087471393</c:v>
                </c:pt>
                <c:pt idx="55">
                  <c:v>185.29795962185324</c:v>
                </c:pt>
                <c:pt idx="56">
                  <c:v>203.82575558403857</c:v>
                </c:pt>
                <c:pt idx="57">
                  <c:v>224.20633114244245</c:v>
                </c:pt>
                <c:pt idx="58">
                  <c:v>246.62496425668672</c:v>
                </c:pt>
                <c:pt idx="59">
                  <c:v>271.28546068235545</c:v>
                </c:pt>
                <c:pt idx="60">
                  <c:v>298.41200675059099</c:v>
                </c:pt>
                <c:pt idx="61">
                  <c:v>328.25120742565014</c:v>
                </c:pt>
                <c:pt idx="62">
                  <c:v>361.07432816821517</c:v>
                </c:pt>
                <c:pt idx="63">
                  <c:v>397.17976098503669</c:v>
                </c:pt>
                <c:pt idx="64">
                  <c:v>436.89573708354038</c:v>
                </c:pt>
                <c:pt idx="65">
                  <c:v>480.58331079189446</c:v>
                </c:pt>
                <c:pt idx="66">
                  <c:v>528.639641871084</c:v>
                </c:pt>
                <c:pt idx="67">
                  <c:v>581.50160605819235</c:v>
                </c:pt>
                <c:pt idx="68">
                  <c:v>639.64976666401174</c:v>
                </c:pt>
                <c:pt idx="69">
                  <c:v>703.61274333041297</c:v>
                </c:pt>
                <c:pt idx="70">
                  <c:v>773.97201766345427</c:v>
                </c:pt>
                <c:pt idx="71">
                  <c:v>851.36721942979977</c:v>
                </c:pt>
                <c:pt idx="72">
                  <c:v>936.50194137277981</c:v>
                </c:pt>
                <c:pt idx="73">
                  <c:v>1030.1501355100579</c:v>
                </c:pt>
                <c:pt idx="74">
                  <c:v>1133.1631490610639</c:v>
                </c:pt>
                <c:pt idx="75">
                  <c:v>1246.4774639671705</c:v>
                </c:pt>
                <c:pt idx="76">
                  <c:v>1371.1232103638877</c:v>
                </c:pt>
                <c:pt idx="77">
                  <c:v>1508.2335314002764</c:v>
                </c:pt>
                <c:pt idx="78">
                  <c:v>1659.0548845403043</c:v>
                </c:pt>
                <c:pt idx="79">
                  <c:v>1824.9583729943349</c:v>
                </c:pt>
                <c:pt idx="80">
                  <c:v>2007.4522102937683</c:v>
                </c:pt>
                <c:pt idx="81">
                  <c:v>2208.1954313231454</c:v>
                </c:pt>
                <c:pt idx="82">
                  <c:v>2429.0129744554606</c:v>
                </c:pt>
                <c:pt idx="83">
                  <c:v>2671.912271901007</c:v>
                </c:pt>
                <c:pt idx="84">
                  <c:v>2939.1014990911081</c:v>
                </c:pt>
                <c:pt idx="85">
                  <c:v>3233.0096490002188</c:v>
                </c:pt>
                <c:pt idx="86">
                  <c:v>3556.3086139002407</c:v>
                </c:pt>
                <c:pt idx="87">
                  <c:v>3911.9374752902654</c:v>
                </c:pt>
                <c:pt idx="88">
                  <c:v>4303.1292228192924</c:v>
                </c:pt>
                <c:pt idx="89">
                  <c:v>4733.4401451012218</c:v>
                </c:pt>
                <c:pt idx="90">
                  <c:v>5206.7821596113454</c:v>
                </c:pt>
                <c:pt idx="91">
                  <c:v>5727.4583755724807</c:v>
                </c:pt>
                <c:pt idx="92">
                  <c:v>6300.202213129729</c:v>
                </c:pt>
                <c:pt idx="93">
                  <c:v>6930.2204344427028</c:v>
                </c:pt>
                <c:pt idx="94">
                  <c:v>7623.2404778869741</c:v>
                </c:pt>
                <c:pt idx="95">
                  <c:v>8385.5625256756721</c:v>
                </c:pt>
                <c:pt idx="96">
                  <c:v>9224.1167782432403</c:v>
                </c:pt>
                <c:pt idx="97">
                  <c:v>10146.526456067566</c:v>
                </c:pt>
                <c:pt idx="98">
                  <c:v>11161.177101674322</c:v>
                </c:pt>
                <c:pt idx="99">
                  <c:v>12277.292811841755</c:v>
                </c:pt>
                <c:pt idx="100">
                  <c:v>13505.020093025931</c:v>
                </c:pt>
                <c:pt idx="101">
                  <c:v>14855.520102328524</c:v>
                </c:pt>
                <c:pt idx="102">
                  <c:v>16341.07011256138</c:v>
                </c:pt>
                <c:pt idx="103">
                  <c:v>17975.17512381752</c:v>
                </c:pt>
                <c:pt idx="104">
                  <c:v>19772.690636199277</c:v>
                </c:pt>
                <c:pt idx="105">
                  <c:v>21749.957699819202</c:v>
                </c:pt>
                <c:pt idx="106">
                  <c:v>23924.951469801126</c:v>
                </c:pt>
                <c:pt idx="107">
                  <c:v>26317.444616781242</c:v>
                </c:pt>
                <c:pt idx="108">
                  <c:v>28949.187078459367</c:v>
                </c:pt>
                <c:pt idx="109">
                  <c:v>31844.103786305306</c:v>
                </c:pt>
                <c:pt idx="110">
                  <c:v>35028.512164935841</c:v>
                </c:pt>
                <c:pt idx="111">
                  <c:v>38531.361381429429</c:v>
                </c:pt>
                <c:pt idx="112">
                  <c:v>42384.495519572374</c:v>
                </c:pt>
                <c:pt idx="113">
                  <c:v>46622.943071529618</c:v>
                </c:pt>
                <c:pt idx="114">
                  <c:v>51285.235378682584</c:v>
                </c:pt>
                <c:pt idx="115">
                  <c:v>56413.756916550847</c:v>
                </c:pt>
                <c:pt idx="116">
                  <c:v>62055.130608205938</c:v>
                </c:pt>
                <c:pt idx="117">
                  <c:v>68260.641669026532</c:v>
                </c:pt>
                <c:pt idx="118">
                  <c:v>75086.703835929191</c:v>
                </c:pt>
                <c:pt idx="119">
                  <c:v>82595.37221952212</c:v>
                </c:pt>
                <c:pt idx="120">
                  <c:v>90854.907441474337</c:v>
                </c:pt>
                <c:pt idx="121">
                  <c:v>99940.396185621765</c:v>
                </c:pt>
                <c:pt idx="122">
                  <c:v>109934.43380418395</c:v>
                </c:pt>
                <c:pt idx="123">
                  <c:v>120927.87518460237</c:v>
                </c:pt>
                <c:pt idx="124">
                  <c:v>133020.66070306263</c:v>
                </c:pt>
                <c:pt idx="125">
                  <c:v>146322.72477336889</c:v>
                </c:pt>
                <c:pt idx="126">
                  <c:v>160954.9952507058</c:v>
                </c:pt>
                <c:pt idx="127">
                  <c:v>177050.49277577639</c:v>
                </c:pt>
                <c:pt idx="128">
                  <c:v>194755.54005335408</c:v>
                </c:pt>
                <c:pt idx="129">
                  <c:v>214231.09205868948</c:v>
                </c:pt>
                <c:pt idx="130">
                  <c:v>235654.19926455844</c:v>
                </c:pt>
                <c:pt idx="131">
                  <c:v>259219.61719101429</c:v>
                </c:pt>
                <c:pt idx="132">
                  <c:v>285141.57691011578</c:v>
                </c:pt>
                <c:pt idx="133">
                  <c:v>313655.73260112735</c:v>
                </c:pt>
                <c:pt idx="134">
                  <c:v>345021.30386124016</c:v>
                </c:pt>
                <c:pt idx="135">
                  <c:v>379523.4322473642</c:v>
                </c:pt>
                <c:pt idx="136">
                  <c:v>417475.77347210061</c:v>
                </c:pt>
                <c:pt idx="137">
                  <c:v>459223.34881931078</c:v>
                </c:pt>
                <c:pt idx="138">
                  <c:v>505145.68170124188</c:v>
                </c:pt>
                <c:pt idx="139">
                  <c:v>555660.24787136598</c:v>
                </c:pt>
                <c:pt idx="140">
                  <c:v>611226.2706585027</c:v>
                </c:pt>
                <c:pt idx="141">
                  <c:v>672348.89572435303</c:v>
                </c:pt>
                <c:pt idx="142">
                  <c:v>739583.78329678834</c:v>
                </c:pt>
                <c:pt idx="143">
                  <c:v>813542.15962646727</c:v>
                </c:pt>
                <c:pt idx="144">
                  <c:v>894896.37358911405</c:v>
                </c:pt>
                <c:pt idx="145">
                  <c:v>984386.00894802553</c:v>
                </c:pt>
                <c:pt idx="146">
                  <c:v>1082824.6078428281</c:v>
                </c:pt>
                <c:pt idx="147">
                  <c:v>1191107.0666271111</c:v>
                </c:pt>
                <c:pt idx="148">
                  <c:v>1310217.7712898224</c:v>
                </c:pt>
                <c:pt idx="149">
                  <c:v>1441239.5464188047</c:v>
                </c:pt>
                <c:pt idx="150">
                  <c:v>1585363.4990606853</c:v>
                </c:pt>
                <c:pt idx="151">
                  <c:v>1743899.8469667537</c:v>
                </c:pt>
                <c:pt idx="152">
                  <c:v>1918289.8296634294</c:v>
                </c:pt>
                <c:pt idx="153">
                  <c:v>2110118.8106297725</c:v>
                </c:pt>
                <c:pt idx="154">
                  <c:v>2321130.6896927501</c:v>
                </c:pt>
                <c:pt idx="155">
                  <c:v>2553243.7566620251</c:v>
                </c:pt>
                <c:pt idx="156">
                  <c:v>2808568.1303282278</c:v>
                </c:pt>
                <c:pt idx="157">
                  <c:v>3089424.9413610506</c:v>
                </c:pt>
                <c:pt idx="158">
                  <c:v>3398367.433497156</c:v>
                </c:pt>
                <c:pt idx="159">
                  <c:v>3738204.1748468722</c:v>
                </c:pt>
                <c:pt idx="160">
                  <c:v>4112024.59033156</c:v>
                </c:pt>
                <c:pt idx="161">
                  <c:v>4523227.0473647164</c:v>
                </c:pt>
                <c:pt idx="162">
                  <c:v>4975549.7501011882</c:v>
                </c:pt>
                <c:pt idx="163">
                  <c:v>5473104.7231113072</c:v>
                </c:pt>
                <c:pt idx="164">
                  <c:v>6020415.1934224386</c:v>
                </c:pt>
                <c:pt idx="165">
                  <c:v>6622456.7107646829</c:v>
                </c:pt>
                <c:pt idx="166">
                  <c:v>7284702.3798411516</c:v>
                </c:pt>
                <c:pt idx="167">
                  <c:v>8013172.6158252675</c:v>
                </c:pt>
                <c:pt idx="168">
                  <c:v>8814489.8754077945</c:v>
                </c:pt>
                <c:pt idx="169">
                  <c:v>9695938.8609485757</c:v>
                </c:pt>
                <c:pt idx="170">
                  <c:v>10665532.745043432</c:v>
                </c:pt>
                <c:pt idx="171">
                  <c:v>11732086.017547777</c:v>
                </c:pt>
                <c:pt idx="172">
                  <c:v>12905294.617302556</c:v>
                </c:pt>
                <c:pt idx="173">
                  <c:v>14195824.077032812</c:v>
                </c:pt>
                <c:pt idx="174">
                  <c:v>15615406.482736094</c:v>
                </c:pt>
                <c:pt idx="175">
                  <c:v>17176947.129009705</c:v>
                </c:pt>
                <c:pt idx="176">
                  <c:v>18894641.839910679</c:v>
                </c:pt>
                <c:pt idx="177">
                  <c:v>20784106.021901745</c:v>
                </c:pt>
                <c:pt idx="178">
                  <c:v>22862516.622091919</c:v>
                </c:pt>
                <c:pt idx="179">
                  <c:v>25148768.282301117</c:v>
                </c:pt>
                <c:pt idx="180">
                  <c:v>27663645.108531229</c:v>
                </c:pt>
                <c:pt idx="181">
                  <c:v>30430009.617384356</c:v>
                </c:pt>
                <c:pt idx="182">
                  <c:v>33473010.577122793</c:v>
                </c:pt>
                <c:pt idx="183">
                  <c:v>36820311.632835075</c:v>
                </c:pt>
                <c:pt idx="184">
                  <c:v>40502342.794118583</c:v>
                </c:pt>
                <c:pt idx="185">
                  <c:v>44552577.071530454</c:v>
                </c:pt>
                <c:pt idx="186">
                  <c:v>49007834.776683494</c:v>
                </c:pt>
                <c:pt idx="187">
                  <c:v>53908618.25235185</c:v>
                </c:pt>
                <c:pt idx="188">
                  <c:v>59299480.075587042</c:v>
                </c:pt>
                <c:pt idx="189">
                  <c:v>65229428.081145756</c:v>
                </c:pt>
                <c:pt idx="190">
                  <c:v>71752370.887260333</c:v>
                </c:pt>
                <c:pt idx="191">
                  <c:v>78927607.973986372</c:v>
                </c:pt>
                <c:pt idx="192">
                  <c:v>86820368.76938501</c:v>
                </c:pt>
                <c:pt idx="193">
                  <c:v>95502405.644323528</c:v>
                </c:pt>
                <c:pt idx="194">
                  <c:v>105052646.20675589</c:v>
                </c:pt>
                <c:pt idx="195">
                  <c:v>115557910.82543148</c:v>
                </c:pt>
                <c:pt idx="196">
                  <c:v>127113701.90597464</c:v>
                </c:pt>
                <c:pt idx="197">
                  <c:v>139825072.0945721</c:v>
                </c:pt>
                <c:pt idx="198">
                  <c:v>153807579.30202931</c:v>
                </c:pt>
                <c:pt idx="199">
                  <c:v>169188337.23023227</c:v>
                </c:pt>
              </c:numCache>
            </c:numRef>
          </c:yVal>
          <c:smooth val="0"/>
        </c:ser>
        <c:ser>
          <c:idx val="0"/>
          <c:order val="2"/>
          <c:tx>
            <c:v>s = 1%</c:v>
          </c:tx>
          <c:spPr>
            <a:ln w="28575">
              <a:solidFill>
                <a:schemeClr val="accent6">
                  <a:lumMod val="75000"/>
                </a:schemeClr>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Blad1!$C$2:$C$251</c:f>
              <c:numCache>
                <c:formatCode>General</c:formatCode>
                <c:ptCount val="250"/>
                <c:pt idx="0">
                  <c:v>1</c:v>
                </c:pt>
                <c:pt idx="1">
                  <c:v>1.0990000000000002</c:v>
                </c:pt>
                <c:pt idx="2">
                  <c:v>1.2079000000000002</c:v>
                </c:pt>
                <c:pt idx="3">
                  <c:v>1.3276900000000005</c:v>
                </c:pt>
                <c:pt idx="4">
                  <c:v>1.4594590000000007</c:v>
                </c:pt>
                <c:pt idx="5">
                  <c:v>1.6044049000000007</c:v>
                </c:pt>
                <c:pt idx="6">
                  <c:v>1.7638453900000011</c:v>
                </c:pt>
                <c:pt idx="7">
                  <c:v>1.9392299290000015</c:v>
                </c:pt>
                <c:pt idx="8">
                  <c:v>2.1321529219000017</c:v>
                </c:pt>
                <c:pt idx="9">
                  <c:v>2.344368214090002</c:v>
                </c:pt>
                <c:pt idx="10">
                  <c:v>2.5778050354990021</c:v>
                </c:pt>
                <c:pt idx="11">
                  <c:v>2.834585539048903</c:v>
                </c:pt>
                <c:pt idx="12">
                  <c:v>3.1170440929537935</c:v>
                </c:pt>
                <c:pt idx="13">
                  <c:v>3.4277485022491732</c:v>
                </c:pt>
                <c:pt idx="14">
                  <c:v>3.7695233524740908</c:v>
                </c:pt>
                <c:pt idx="15">
                  <c:v>4.1454756877214995</c:v>
                </c:pt>
                <c:pt idx="16">
                  <c:v>4.5590232564936501</c:v>
                </c:pt>
                <c:pt idx="17">
                  <c:v>5.0139255821430151</c:v>
                </c:pt>
                <c:pt idx="18">
                  <c:v>5.5143181403573163</c:v>
                </c:pt>
                <c:pt idx="19">
                  <c:v>6.064749954393049</c:v>
                </c:pt>
                <c:pt idx="20">
                  <c:v>6.6702249498323543</c:v>
                </c:pt>
                <c:pt idx="21">
                  <c:v>7.3362474448155899</c:v>
                </c:pt>
                <c:pt idx="22">
                  <c:v>8.0688721892971493</c:v>
                </c:pt>
                <c:pt idx="23">
                  <c:v>8.8747594082268648</c:v>
                </c:pt>
                <c:pt idx="24">
                  <c:v>9.7612353490495511</c:v>
                </c:pt>
                <c:pt idx="25">
                  <c:v>10.736358883954507</c:v>
                </c:pt>
                <c:pt idx="26">
                  <c:v>11.808994772349958</c:v>
                </c:pt>
                <c:pt idx="27">
                  <c:v>12.988894249584954</c:v>
                </c:pt>
                <c:pt idx="28">
                  <c:v>14.286783674543452</c:v>
                </c:pt>
                <c:pt idx="29">
                  <c:v>15.714462041997798</c:v>
                </c:pt>
                <c:pt idx="30">
                  <c:v>17.284908246197581</c:v>
                </c:pt>
                <c:pt idx="31">
                  <c:v>19.012399070817338</c:v>
                </c:pt>
                <c:pt idx="32">
                  <c:v>20.912638977899071</c:v>
                </c:pt>
                <c:pt idx="33">
                  <c:v>23.002902875688982</c:v>
                </c:pt>
                <c:pt idx="34">
                  <c:v>25.302193163257883</c:v>
                </c:pt>
                <c:pt idx="35">
                  <c:v>27.831412479583673</c:v>
                </c:pt>
                <c:pt idx="36">
                  <c:v>30.61355372754204</c:v>
                </c:pt>
                <c:pt idx="37">
                  <c:v>33.67390910029625</c:v>
                </c:pt>
                <c:pt idx="38">
                  <c:v>37.040300010325872</c:v>
                </c:pt>
                <c:pt idx="39">
                  <c:v>40.743330011358466</c:v>
                </c:pt>
                <c:pt idx="40">
                  <c:v>44.81666301249431</c:v>
                </c:pt>
                <c:pt idx="41">
                  <c:v>49.297329313743745</c:v>
                </c:pt>
                <c:pt idx="42">
                  <c:v>54.226062245118129</c:v>
                </c:pt>
                <c:pt idx="43">
                  <c:v>59.647668469629942</c:v>
                </c:pt>
                <c:pt idx="44">
                  <c:v>65.611435316592946</c:v>
                </c:pt>
                <c:pt idx="45">
                  <c:v>72.171578848252238</c:v>
                </c:pt>
                <c:pt idx="46">
                  <c:v>79.387736733077475</c:v>
                </c:pt>
                <c:pt idx="47">
                  <c:v>87.325510406385234</c:v>
                </c:pt>
                <c:pt idx="48">
                  <c:v>96.05706144702377</c:v>
                </c:pt>
                <c:pt idx="49">
                  <c:v>105.66176759172615</c:v>
                </c:pt>
                <c:pt idx="50">
                  <c:v>116.22694435089878</c:v>
                </c:pt>
                <c:pt idx="51">
                  <c:v>127.84863878598865</c:v>
                </c:pt>
                <c:pt idx="52">
                  <c:v>140.63250266458752</c:v>
                </c:pt>
                <c:pt idx="53">
                  <c:v>154.69475293104628</c:v>
                </c:pt>
                <c:pt idx="54">
                  <c:v>170.16322822415094</c:v>
                </c:pt>
                <c:pt idx="55">
                  <c:v>187.17855104656604</c:v>
                </c:pt>
                <c:pt idx="56">
                  <c:v>205.89540615122266</c:v>
                </c:pt>
                <c:pt idx="57">
                  <c:v>226.48394676634493</c:v>
                </c:pt>
                <c:pt idx="58">
                  <c:v>249.13134144297945</c:v>
                </c:pt>
                <c:pt idx="59">
                  <c:v>274.04347558727744</c:v>
                </c:pt>
                <c:pt idx="60">
                  <c:v>301.44682314600522</c:v>
                </c:pt>
                <c:pt idx="61">
                  <c:v>331.59050546060575</c:v>
                </c:pt>
                <c:pt idx="62">
                  <c:v>364.74855600666632</c:v>
                </c:pt>
                <c:pt idx="63">
                  <c:v>401.22241160733302</c:v>
                </c:pt>
                <c:pt idx="64">
                  <c:v>441.34365276806631</c:v>
                </c:pt>
                <c:pt idx="65">
                  <c:v>485.47701804487298</c:v>
                </c:pt>
                <c:pt idx="66">
                  <c:v>534.0237198493603</c:v>
                </c:pt>
                <c:pt idx="67">
                  <c:v>587.42509183429638</c:v>
                </c:pt>
                <c:pt idx="68">
                  <c:v>646.16660101772607</c:v>
                </c:pt>
                <c:pt idx="69">
                  <c:v>710.7822611194988</c:v>
                </c:pt>
                <c:pt idx="70">
                  <c:v>781.85948723144872</c:v>
                </c:pt>
                <c:pt idx="71">
                  <c:v>860.04443595459372</c:v>
                </c:pt>
                <c:pt idx="72">
                  <c:v>946.04787955005315</c:v>
                </c:pt>
                <c:pt idx="73">
                  <c:v>1040.6516675050586</c:v>
                </c:pt>
                <c:pt idx="74">
                  <c:v>1144.7158342555647</c:v>
                </c:pt>
                <c:pt idx="75">
                  <c:v>1259.1864176811212</c:v>
                </c:pt>
                <c:pt idx="76">
                  <c:v>1385.1040594492333</c:v>
                </c:pt>
                <c:pt idx="77">
                  <c:v>1523.6134653941569</c:v>
                </c:pt>
                <c:pt idx="78">
                  <c:v>1675.9738119335727</c:v>
                </c:pt>
                <c:pt idx="79">
                  <c:v>1843.57019312693</c:v>
                </c:pt>
                <c:pt idx="80">
                  <c:v>2027.9262124396232</c:v>
                </c:pt>
                <c:pt idx="81">
                  <c:v>2230.7178336835859</c:v>
                </c:pt>
                <c:pt idx="82">
                  <c:v>2453.7886170519446</c:v>
                </c:pt>
                <c:pt idx="83">
                  <c:v>2699.1664787571394</c:v>
                </c:pt>
                <c:pt idx="84">
                  <c:v>2969.0821266328539</c:v>
                </c:pt>
                <c:pt idx="85">
                  <c:v>3265.9893392961394</c:v>
                </c:pt>
                <c:pt idx="86">
                  <c:v>3592.5872732257535</c:v>
                </c:pt>
                <c:pt idx="87">
                  <c:v>3951.8450005483296</c:v>
                </c:pt>
                <c:pt idx="88">
                  <c:v>4347.0285006031627</c:v>
                </c:pt>
                <c:pt idx="89">
                  <c:v>4781.7303506634798</c:v>
                </c:pt>
                <c:pt idx="90">
                  <c:v>5259.902385729828</c:v>
                </c:pt>
                <c:pt idx="91">
                  <c:v>5785.8916243028116</c:v>
                </c:pt>
                <c:pt idx="92">
                  <c:v>6364.4797867330935</c:v>
                </c:pt>
                <c:pt idx="93">
                  <c:v>7000.9267654064033</c:v>
                </c:pt>
                <c:pt idx="94">
                  <c:v>7701.0184419470452</c:v>
                </c:pt>
                <c:pt idx="95">
                  <c:v>8471.1192861417494</c:v>
                </c:pt>
                <c:pt idx="96">
                  <c:v>9318.2302147559276</c:v>
                </c:pt>
                <c:pt idx="97">
                  <c:v>10250.052236231521</c:v>
                </c:pt>
                <c:pt idx="98">
                  <c:v>11275.056459854672</c:v>
                </c:pt>
                <c:pt idx="99">
                  <c:v>12402.561105840139</c:v>
                </c:pt>
                <c:pt idx="100">
                  <c:v>13642.816216424155</c:v>
                </c:pt>
                <c:pt idx="101">
                  <c:v>15007.096838066571</c:v>
                </c:pt>
                <c:pt idx="102">
                  <c:v>16507.80552187323</c:v>
                </c:pt>
                <c:pt idx="103">
                  <c:v>18158.585074060557</c:v>
                </c:pt>
                <c:pt idx="104">
                  <c:v>19974.442581466614</c:v>
                </c:pt>
                <c:pt idx="105">
                  <c:v>21971.885839613278</c:v>
                </c:pt>
                <c:pt idx="106">
                  <c:v>24169.073423574609</c:v>
                </c:pt>
                <c:pt idx="107">
                  <c:v>26585.979765932068</c:v>
                </c:pt>
                <c:pt idx="108">
                  <c:v>29244.576742525278</c:v>
                </c:pt>
                <c:pt idx="109">
                  <c:v>32169.033416777809</c:v>
                </c:pt>
                <c:pt idx="110">
                  <c:v>35385.935758455598</c:v>
                </c:pt>
                <c:pt idx="111">
                  <c:v>38924.528334301154</c:v>
                </c:pt>
                <c:pt idx="112">
                  <c:v>42816.980167731272</c:v>
                </c:pt>
                <c:pt idx="113">
                  <c:v>47098.677184504406</c:v>
                </c:pt>
                <c:pt idx="114">
                  <c:v>51808.543902954851</c:v>
                </c:pt>
                <c:pt idx="115">
                  <c:v>56989.397293250346</c:v>
                </c:pt>
                <c:pt idx="116">
                  <c:v>62688.336022575386</c:v>
                </c:pt>
                <c:pt idx="117">
                  <c:v>68957.168624832935</c:v>
                </c:pt>
                <c:pt idx="118">
                  <c:v>75852.884487316216</c:v>
                </c:pt>
                <c:pt idx="119">
                  <c:v>83438.171936047846</c:v>
                </c:pt>
                <c:pt idx="120">
                  <c:v>91781.988129652644</c:v>
                </c:pt>
                <c:pt idx="121">
                  <c:v>100960.18594261791</c:v>
                </c:pt>
                <c:pt idx="122">
                  <c:v>111056.20353687971</c:v>
                </c:pt>
                <c:pt idx="123">
                  <c:v>122161.8228905677</c:v>
                </c:pt>
                <c:pt idx="124">
                  <c:v>134378.00417962449</c:v>
                </c:pt>
                <c:pt idx="125">
                  <c:v>147815.80359758696</c:v>
                </c:pt>
                <c:pt idx="126">
                  <c:v>162597.38295734566</c:v>
                </c:pt>
                <c:pt idx="127">
                  <c:v>178857.12025308024</c:v>
                </c:pt>
                <c:pt idx="128">
                  <c:v>196742.8312783883</c:v>
                </c:pt>
                <c:pt idx="129">
                  <c:v>216417.11340622714</c:v>
                </c:pt>
                <c:pt idx="130">
                  <c:v>238058.82374684987</c:v>
                </c:pt>
                <c:pt idx="131">
                  <c:v>261864.70512153485</c:v>
                </c:pt>
                <c:pt idx="132">
                  <c:v>288051.17463368835</c:v>
                </c:pt>
                <c:pt idx="133">
                  <c:v>316856.29109705723</c:v>
                </c:pt>
                <c:pt idx="134">
                  <c:v>348541.91920676298</c:v>
                </c:pt>
                <c:pt idx="135">
                  <c:v>383396.11012743937</c:v>
                </c:pt>
                <c:pt idx="136">
                  <c:v>421735.72014018329</c:v>
                </c:pt>
                <c:pt idx="137">
                  <c:v>463909.29115420167</c:v>
                </c:pt>
                <c:pt idx="138">
                  <c:v>510300.21926962188</c:v>
                </c:pt>
                <c:pt idx="139">
                  <c:v>561330.24019658403</c:v>
                </c:pt>
                <c:pt idx="140">
                  <c:v>617463.26321624254</c:v>
                </c:pt>
                <c:pt idx="141">
                  <c:v>679209.58853786683</c:v>
                </c:pt>
                <c:pt idx="142">
                  <c:v>747130.5463916536</c:v>
                </c:pt>
                <c:pt idx="143">
                  <c:v>821843.60003081895</c:v>
                </c:pt>
                <c:pt idx="144">
                  <c:v>904027.95903390087</c:v>
                </c:pt>
                <c:pt idx="145">
                  <c:v>994430.7539372911</c:v>
                </c:pt>
                <c:pt idx="146">
                  <c:v>1093873.8283310204</c:v>
                </c:pt>
                <c:pt idx="147">
                  <c:v>1203261.2101641225</c:v>
                </c:pt>
                <c:pt idx="148">
                  <c:v>1323587.3301805349</c:v>
                </c:pt>
                <c:pt idx="149">
                  <c:v>1455946.0621985884</c:v>
                </c:pt>
                <c:pt idx="150">
                  <c:v>1601540.6674184473</c:v>
                </c:pt>
                <c:pt idx="151">
                  <c:v>1761694.733160292</c:v>
                </c:pt>
                <c:pt idx="152">
                  <c:v>1937864.2054763215</c:v>
                </c:pt>
                <c:pt idx="153">
                  <c:v>2131650.6250239541</c:v>
                </c:pt>
                <c:pt idx="154">
                  <c:v>2344815.6865263493</c:v>
                </c:pt>
                <c:pt idx="155">
                  <c:v>2579297.2541789846</c:v>
                </c:pt>
                <c:pt idx="156">
                  <c:v>2837226.9785968829</c:v>
                </c:pt>
                <c:pt idx="157">
                  <c:v>3120949.6754565719</c:v>
                </c:pt>
                <c:pt idx="158">
                  <c:v>3433044.6420022291</c:v>
                </c:pt>
                <c:pt idx="159">
                  <c:v>3776349.1052024523</c:v>
                </c:pt>
                <c:pt idx="160">
                  <c:v>4153984.0147226984</c:v>
                </c:pt>
                <c:pt idx="161">
                  <c:v>4569382.4151949687</c:v>
                </c:pt>
                <c:pt idx="162">
                  <c:v>5026320.6557144662</c:v>
                </c:pt>
                <c:pt idx="163">
                  <c:v>5528952.720285913</c:v>
                </c:pt>
                <c:pt idx="164">
                  <c:v>6081847.9913145043</c:v>
                </c:pt>
                <c:pt idx="165">
                  <c:v>6690032.7894459553</c:v>
                </c:pt>
                <c:pt idx="166">
                  <c:v>7359036.0673905518</c:v>
                </c:pt>
                <c:pt idx="167">
                  <c:v>8094939.673129607</c:v>
                </c:pt>
                <c:pt idx="168">
                  <c:v>8904433.6394425668</c:v>
                </c:pt>
                <c:pt idx="169">
                  <c:v>9794877.0023868252</c:v>
                </c:pt>
                <c:pt idx="170">
                  <c:v>10774364.701625509</c:v>
                </c:pt>
                <c:pt idx="171">
                  <c:v>11851801.170788059</c:v>
                </c:pt>
                <c:pt idx="172">
                  <c:v>13036981.286866866</c:v>
                </c:pt>
                <c:pt idx="173">
                  <c:v>14340679.414553555</c:v>
                </c:pt>
                <c:pt idx="174">
                  <c:v>15774747.355008911</c:v>
                </c:pt>
                <c:pt idx="175">
                  <c:v>17352222.089509804</c:v>
                </c:pt>
                <c:pt idx="176">
                  <c:v>19087444.297460787</c:v>
                </c:pt>
                <c:pt idx="177">
                  <c:v>20996188.726206865</c:v>
                </c:pt>
                <c:pt idx="178">
                  <c:v>23095807.597827554</c:v>
                </c:pt>
                <c:pt idx="179">
                  <c:v>25405388.356610309</c:v>
                </c:pt>
                <c:pt idx="180">
                  <c:v>27945927.191271346</c:v>
                </c:pt>
                <c:pt idx="181">
                  <c:v>30740519.909398481</c:v>
                </c:pt>
                <c:pt idx="182">
                  <c:v>33814571.899338327</c:v>
                </c:pt>
                <c:pt idx="183">
                  <c:v>37196029.088272169</c:v>
                </c:pt>
                <c:pt idx="184">
                  <c:v>40915631.99609939</c:v>
                </c:pt>
                <c:pt idx="185">
                  <c:v>45007195.194709331</c:v>
                </c:pt>
                <c:pt idx="186">
                  <c:v>49507914.713180266</c:v>
                </c:pt>
                <c:pt idx="187">
                  <c:v>54458706.183498293</c:v>
                </c:pt>
                <c:pt idx="188">
                  <c:v>59904576.800848134</c:v>
                </c:pt>
                <c:pt idx="189">
                  <c:v>65895034.479932956</c:v>
                </c:pt>
                <c:pt idx="190">
                  <c:v>72484537.926926255</c:v>
                </c:pt>
                <c:pt idx="191">
                  <c:v>79732991.718618885</c:v>
                </c:pt>
                <c:pt idx="192">
                  <c:v>87706290.889480785</c:v>
                </c:pt>
                <c:pt idx="193">
                  <c:v>96476919.977428868</c:v>
                </c:pt>
                <c:pt idx="194">
                  <c:v>106124611.97417176</c:v>
                </c:pt>
                <c:pt idx="195">
                  <c:v>116737073.17058896</c:v>
                </c:pt>
                <c:pt idx="196">
                  <c:v>128410780.48664784</c:v>
                </c:pt>
                <c:pt idx="197">
                  <c:v>141251858.53431264</c:v>
                </c:pt>
                <c:pt idx="198">
                  <c:v>155377044.3867439</c:v>
                </c:pt>
                <c:pt idx="199">
                  <c:v>170914748.82441831</c:v>
                </c:pt>
                <c:pt idx="200">
                  <c:v>188006223.70586017</c:v>
                </c:pt>
                <c:pt idx="201">
                  <c:v>206806846.07544619</c:v>
                </c:pt>
                <c:pt idx="202">
                  <c:v>227487530.68199083</c:v>
                </c:pt>
                <c:pt idx="203">
                  <c:v>250236283.74918994</c:v>
                </c:pt>
                <c:pt idx="204">
                  <c:v>275259912.12310898</c:v>
                </c:pt>
                <c:pt idx="205">
                  <c:v>302785903.33441991</c:v>
                </c:pt>
                <c:pt idx="206">
                  <c:v>333064493.66686195</c:v>
                </c:pt>
                <c:pt idx="207">
                  <c:v>366370943.03254813</c:v>
                </c:pt>
                <c:pt idx="208">
                  <c:v>403008037.33480299</c:v>
                </c:pt>
                <c:pt idx="209">
                  <c:v>443308841.06728333</c:v>
                </c:pt>
                <c:pt idx="210">
                  <c:v>487639725.17301166</c:v>
                </c:pt>
                <c:pt idx="211">
                  <c:v>536403697.68931293</c:v>
                </c:pt>
                <c:pt idx="212">
                  <c:v>590044067.45724428</c:v>
                </c:pt>
                <c:pt idx="213">
                  <c:v>649048474.20196879</c:v>
                </c:pt>
                <c:pt idx="214">
                  <c:v>713953321.62116575</c:v>
                </c:pt>
                <c:pt idx="215">
                  <c:v>785348653.78228235</c:v>
                </c:pt>
                <c:pt idx="216">
                  <c:v>863883519.15951061</c:v>
                </c:pt>
                <c:pt idx="217">
                  <c:v>950271871.07446182</c:v>
                </c:pt>
                <c:pt idx="218">
                  <c:v>1045299058.180908</c:v>
                </c:pt>
                <c:pt idx="219">
                  <c:v>1149828963.997999</c:v>
                </c:pt>
                <c:pt idx="220">
                  <c:v>1264811860.3967988</c:v>
                </c:pt>
                <c:pt idx="221">
                  <c:v>1391293046.4354789</c:v>
                </c:pt>
                <c:pt idx="222">
                  <c:v>1530422351.078027</c:v>
                </c:pt>
                <c:pt idx="223">
                  <c:v>1683464586.18483</c:v>
                </c:pt>
                <c:pt idx="224">
                  <c:v>1851811044.8023131</c:v>
                </c:pt>
                <c:pt idx="225">
                  <c:v>2036992149.2815447</c:v>
                </c:pt>
                <c:pt idx="226">
                  <c:v>2240691364.2086992</c:v>
                </c:pt>
                <c:pt idx="227">
                  <c:v>2464760500.6285691</c:v>
                </c:pt>
                <c:pt idx="228">
                  <c:v>2711236550.6904268</c:v>
                </c:pt>
                <c:pt idx="229">
                  <c:v>2982360205.7584696</c:v>
                </c:pt>
                <c:pt idx="230">
                  <c:v>3280596226.3333168</c:v>
                </c:pt>
                <c:pt idx="231">
                  <c:v>3608655848.9656491</c:v>
                </c:pt>
                <c:pt idx="232">
                  <c:v>3969521433.8612142</c:v>
                </c:pt>
                <c:pt idx="233">
                  <c:v>4366473577.246336</c:v>
                </c:pt>
                <c:pt idx="234">
                  <c:v>4803120934.9699697</c:v>
                </c:pt>
                <c:pt idx="235">
                  <c:v>5283433028.4659681</c:v>
                </c:pt>
                <c:pt idx="236">
                  <c:v>5811776331.3115644</c:v>
                </c:pt>
                <c:pt idx="237">
                  <c:v>6392953964.4417219</c:v>
                </c:pt>
                <c:pt idx="238">
                  <c:v>7032249360.8848944</c:v>
                </c:pt>
                <c:pt idx="239">
                  <c:v>7735474296.9723845</c:v>
                </c:pt>
                <c:pt idx="240">
                  <c:v>8509021726.6686239</c:v>
                </c:pt>
                <c:pt idx="241">
                  <c:v>9359923899.334486</c:v>
                </c:pt>
                <c:pt idx="242">
                  <c:v>10295916289.266935</c:v>
                </c:pt>
                <c:pt idx="243">
                  <c:v>11325507918.192631</c:v>
                </c:pt>
                <c:pt idx="244">
                  <c:v>12458058710.010895</c:v>
                </c:pt>
                <c:pt idx="245">
                  <c:v>13703864581.010986</c:v>
                </c:pt>
                <c:pt idx="246">
                  <c:v>15074251039.111086</c:v>
                </c:pt>
                <c:pt idx="247">
                  <c:v>16581676143.021194</c:v>
                </c:pt>
                <c:pt idx="248">
                  <c:v>18239843757.322315</c:v>
                </c:pt>
                <c:pt idx="249">
                  <c:v>20063828133.053547</c:v>
                </c:pt>
              </c:numCache>
            </c:numRef>
          </c:yVal>
          <c:smooth val="0"/>
        </c:ser>
        <c:ser>
          <c:idx val="3"/>
          <c:order val="3"/>
          <c:tx>
            <c:v>s = 0%</c:v>
          </c:tx>
          <c:spPr>
            <a:ln w="28575">
              <a:solidFill>
                <a:schemeClr val="tx1"/>
              </a:solidFill>
              <a:prstDash val="solid"/>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Blad1!$F$2:$F$251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yVal>
          <c:smooth val="0"/>
        </c:ser>
        <c:dLbls>
          <c:showLegendKey val="0"/>
          <c:showVal val="0"/>
          <c:showCatName val="0"/>
          <c:showSerName val="0"/>
          <c:showPercent val="0"/>
          <c:showBubbleSize val="0"/>
        </c:dLbls>
        <c:axId val="45175168"/>
        <c:axId val="45177088"/>
      </c:scatterChart>
      <c:valAx>
        <c:axId val="45175168"/>
        <c:scaling>
          <c:orientation val="minMax"/>
          <c:max val="256"/>
          <c:min val="0"/>
        </c:scaling>
        <c:delete val="0"/>
        <c:axPos val="b"/>
        <c:title>
          <c:tx>
            <c:rich>
              <a:bodyPr/>
              <a:lstStyle/>
              <a:p>
                <a:pPr>
                  <a:defRPr sz="1800"/>
                </a:pPr>
                <a:r>
                  <a:rPr lang="nl-BE" sz="1800" dirty="0" err="1"/>
                  <a:t>Number</a:t>
                </a:r>
                <a:r>
                  <a:rPr lang="nl-BE" sz="1800" baseline="0" dirty="0"/>
                  <a:t> of parallel </a:t>
                </a:r>
                <a:r>
                  <a:rPr lang="nl-BE" sz="1800" baseline="0" dirty="0" err="1"/>
                  <a:t>processes</a:t>
                </a:r>
                <a:r>
                  <a:rPr lang="nl-BE" sz="1800" baseline="0" dirty="0"/>
                  <a:t> </a:t>
                </a:r>
                <a:r>
                  <a:rPr lang="nl-BE" sz="1800" baseline="0" dirty="0" smtClean="0"/>
                  <a:t>P, </a:t>
                </a:r>
                <a:r>
                  <a:rPr lang="nl-BE" sz="1800" baseline="0" dirty="0" err="1" smtClean="0"/>
                  <a:t>problem</a:t>
                </a:r>
                <a:r>
                  <a:rPr lang="nl-BE" sz="1800" baseline="0" dirty="0" smtClean="0"/>
                  <a:t> </a:t>
                </a:r>
                <a:r>
                  <a:rPr lang="nl-BE" sz="1800" baseline="0" dirty="0" err="1" smtClean="0"/>
                  <a:t>size</a:t>
                </a:r>
                <a:r>
                  <a:rPr lang="nl-BE" sz="1800" baseline="0" dirty="0" smtClean="0"/>
                  <a:t> N</a:t>
                </a:r>
                <a:endParaRPr lang="nl-BE" sz="1800" dirty="0"/>
              </a:p>
            </c:rich>
          </c:tx>
          <c:layout/>
          <c:overlay val="0"/>
        </c:title>
        <c:numFmt formatCode="General" sourceLinked="1"/>
        <c:majorTickMark val="out"/>
        <c:minorTickMark val="none"/>
        <c:tickLblPos val="nextTo"/>
        <c:txPr>
          <a:bodyPr/>
          <a:lstStyle/>
          <a:p>
            <a:pPr>
              <a:defRPr sz="1600"/>
            </a:pPr>
            <a:endParaRPr lang="en-US"/>
          </a:p>
        </c:txPr>
        <c:crossAx val="45177088"/>
        <c:crosses val="autoZero"/>
        <c:crossBetween val="midCat"/>
      </c:valAx>
      <c:valAx>
        <c:axId val="45177088"/>
        <c:scaling>
          <c:orientation val="minMax"/>
          <c:max val="256"/>
          <c:min val="0"/>
        </c:scaling>
        <c:delete val="0"/>
        <c:axPos val="l"/>
        <c:majorGridlines/>
        <c:title>
          <c:tx>
            <c:rich>
              <a:bodyPr rot="-5400000" vert="horz"/>
              <a:lstStyle/>
              <a:p>
                <a:pPr>
                  <a:defRPr sz="1800"/>
                </a:pPr>
                <a:r>
                  <a:rPr lang="en-US" sz="1800"/>
                  <a:t>Parallel speedup</a:t>
                </a:r>
              </a:p>
            </c:rich>
          </c:tx>
          <c:layout/>
          <c:overlay val="0"/>
        </c:title>
        <c:numFmt formatCode="General" sourceLinked="1"/>
        <c:majorTickMark val="out"/>
        <c:minorTickMark val="none"/>
        <c:tickLblPos val="nextTo"/>
        <c:txPr>
          <a:bodyPr/>
          <a:lstStyle/>
          <a:p>
            <a:pPr>
              <a:defRPr sz="1600"/>
            </a:pPr>
            <a:endParaRPr lang="en-US"/>
          </a:p>
        </c:txPr>
        <c:crossAx val="45175168"/>
        <c:crosses val="autoZero"/>
        <c:crossBetween val="midCat"/>
      </c:valAx>
    </c:plotArea>
    <c:legend>
      <c:legendPos val="l"/>
      <c:layout>
        <c:manualLayout>
          <c:xMode val="edge"/>
          <c:yMode val="edge"/>
          <c:x val="0.15562565720294427"/>
          <c:y val="7.2309874802206672E-2"/>
          <c:w val="0.16181955173584375"/>
          <c:h val="0.28794948362278716"/>
        </c:manualLayout>
      </c:layout>
      <c:overlay val="1"/>
      <c:spPr>
        <a:solidFill>
          <a:schemeClr val="bg1"/>
        </a:solidFill>
        <a:ln w="19050">
          <a:solidFill>
            <a:schemeClr val="tx1"/>
          </a:solidFill>
        </a:ln>
      </c:spPr>
      <c:txPr>
        <a:bodyPr/>
        <a:lstStyle/>
        <a:p>
          <a:pPr>
            <a:defRPr sz="1600"/>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2"/>
          <c:order val="0"/>
          <c:tx>
            <c:v>s = 5%</c:v>
          </c:tx>
          <c:spPr>
            <a:ln w="28575">
              <a:solidFill>
                <a:schemeClr val="accent1"/>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Blad1!$J$2:$J$251</c:f>
              <c:numCache>
                <c:formatCode>General</c:formatCode>
                <c:ptCount val="250"/>
                <c:pt idx="0">
                  <c:v>1</c:v>
                </c:pt>
                <c:pt idx="1">
                  <c:v>0.99545454545454559</c:v>
                </c:pt>
                <c:pt idx="2">
                  <c:v>0.99132231404958682</c:v>
                </c:pt>
                <c:pt idx="3">
                  <c:v>0.9875657400450788</c:v>
                </c:pt>
                <c:pt idx="4">
                  <c:v>0.98415067276825363</c:v>
                </c:pt>
                <c:pt idx="5">
                  <c:v>0.98104606615295775</c:v>
                </c:pt>
                <c:pt idx="6">
                  <c:v>0.97822369650268881</c:v>
                </c:pt>
                <c:pt idx="7">
                  <c:v>0.97565790591153534</c:v>
                </c:pt>
                <c:pt idx="8">
                  <c:v>0.97332536901048661</c:v>
                </c:pt>
                <c:pt idx="9">
                  <c:v>0.97120488091862422</c:v>
                </c:pt>
                <c:pt idx="10">
                  <c:v>0.96927716447147649</c:v>
                </c:pt>
                <c:pt idx="11">
                  <c:v>0.96752469497406968</c:v>
                </c:pt>
                <c:pt idx="12">
                  <c:v>0.9659315408855178</c:v>
                </c:pt>
                <c:pt idx="13">
                  <c:v>0.96448321898683442</c:v>
                </c:pt>
                <c:pt idx="14">
                  <c:v>0.96316656271530399</c:v>
                </c:pt>
                <c:pt idx="15">
                  <c:v>0.9619696024684582</c:v>
                </c:pt>
                <c:pt idx="16">
                  <c:v>0.96088145678950754</c:v>
                </c:pt>
                <c:pt idx="17">
                  <c:v>0.95989223344500674</c:v>
                </c:pt>
                <c:pt idx="18">
                  <c:v>0.95899293949546072</c:v>
                </c:pt>
                <c:pt idx="19">
                  <c:v>0.95817539954132791</c:v>
                </c:pt>
                <c:pt idx="20">
                  <c:v>0.95743218140120712</c:v>
                </c:pt>
                <c:pt idx="21">
                  <c:v>0.95675652854655202</c:v>
                </c:pt>
                <c:pt idx="22">
                  <c:v>0.95614229867868361</c:v>
                </c:pt>
                <c:pt idx="23">
                  <c:v>0.95558390788971237</c:v>
                </c:pt>
                <c:pt idx="24">
                  <c:v>0.95507627989973853</c:v>
                </c:pt>
                <c:pt idx="25">
                  <c:v>0.95461479990885312</c:v>
                </c:pt>
                <c:pt idx="26">
                  <c:v>0.95419527264441206</c:v>
                </c:pt>
                <c:pt idx="27">
                  <c:v>0.95381388422219271</c:v>
                </c:pt>
                <c:pt idx="28">
                  <c:v>0.9534671674747206</c:v>
                </c:pt>
                <c:pt idx="29">
                  <c:v>0.95315197043156419</c:v>
                </c:pt>
                <c:pt idx="30">
                  <c:v>0.95286542766505844</c:v>
                </c:pt>
                <c:pt idx="31">
                  <c:v>0.95260493424096215</c:v>
                </c:pt>
                <c:pt idx="32">
                  <c:v>0.95236812203723831</c:v>
                </c:pt>
                <c:pt idx="33">
                  <c:v>0.95215283821567132</c:v>
                </c:pt>
                <c:pt idx="34">
                  <c:v>0.95195712565061019</c:v>
                </c:pt>
                <c:pt idx="35">
                  <c:v>0.95177920513691838</c:v>
                </c:pt>
                <c:pt idx="36">
                  <c:v>0.95161745921538032</c:v>
                </c:pt>
                <c:pt idx="37">
                  <c:v>0.95147041746852745</c:v>
                </c:pt>
                <c:pt idx="38">
                  <c:v>0.95133674315320693</c:v>
                </c:pt>
                <c:pt idx="39">
                  <c:v>0.95121522104836986</c:v>
                </c:pt>
                <c:pt idx="40">
                  <c:v>0.951104746407609</c:v>
                </c:pt>
                <c:pt idx="41">
                  <c:v>0.95100431491600823</c:v>
                </c:pt>
                <c:pt idx="42">
                  <c:v>0.95091301356000746</c:v>
                </c:pt>
                <c:pt idx="43">
                  <c:v>0.95083001232727948</c:v>
                </c:pt>
                <c:pt idx="44">
                  <c:v>0.95075455666116315</c:v>
                </c:pt>
                <c:pt idx="45">
                  <c:v>0.95068596060105748</c:v>
                </c:pt>
                <c:pt idx="46">
                  <c:v>0.95062360054641581</c:v>
                </c:pt>
                <c:pt idx="47">
                  <c:v>0.95056690958765078</c:v>
                </c:pt>
                <c:pt idx="48">
                  <c:v>0.95051537235240968</c:v>
                </c:pt>
                <c:pt idx="49">
                  <c:v>0.95046852032037255</c:v>
                </c:pt>
                <c:pt idx="50">
                  <c:v>0.95042592756397504</c:v>
                </c:pt>
                <c:pt idx="51">
                  <c:v>0.95038720687634093</c:v>
                </c:pt>
                <c:pt idx="52">
                  <c:v>0.95035200625121896</c:v>
                </c:pt>
                <c:pt idx="53">
                  <c:v>0.95032000568292641</c:v>
                </c:pt>
                <c:pt idx="54">
                  <c:v>0.9502909142572058</c:v>
                </c:pt>
                <c:pt idx="55">
                  <c:v>0.9502644675065508</c:v>
                </c:pt>
                <c:pt idx="56">
                  <c:v>0.95024042500595518</c:v>
                </c:pt>
                <c:pt idx="57">
                  <c:v>0.95021856818723205</c:v>
                </c:pt>
                <c:pt idx="58">
                  <c:v>0.95019869835202908</c:v>
                </c:pt>
                <c:pt idx="59">
                  <c:v>0.95018063486548099</c:v>
                </c:pt>
                <c:pt idx="60">
                  <c:v>0.95016421351407365</c:v>
                </c:pt>
                <c:pt idx="61">
                  <c:v>0.95014928501279416</c:v>
                </c:pt>
                <c:pt idx="62">
                  <c:v>0.95013571364799465</c:v>
                </c:pt>
                <c:pt idx="63">
                  <c:v>0.95012337604363162</c:v>
                </c:pt>
                <c:pt idx="64">
                  <c:v>0.95011216003966503</c:v>
                </c:pt>
                <c:pt idx="65">
                  <c:v>0.95010196367242283</c:v>
                </c:pt>
                <c:pt idx="66">
                  <c:v>0.95009269424765697</c:v>
                </c:pt>
                <c:pt idx="67">
                  <c:v>0.95008426749787001</c:v>
                </c:pt>
                <c:pt idx="68">
                  <c:v>0.95007660681624562</c:v>
                </c:pt>
                <c:pt idx="69">
                  <c:v>0.95006964256022319</c:v>
                </c:pt>
                <c:pt idx="70">
                  <c:v>0.95006331141838474</c:v>
                </c:pt>
                <c:pt idx="71">
                  <c:v>0.95005755583489515</c:v>
                </c:pt>
                <c:pt idx="72">
                  <c:v>0.95005232348626834</c:v>
                </c:pt>
                <c:pt idx="73">
                  <c:v>0.95004756680569846</c:v>
                </c:pt>
                <c:pt idx="74">
                  <c:v>0.9500432425506351</c:v>
                </c:pt>
                <c:pt idx="75">
                  <c:v>0.95003931140966813</c:v>
                </c:pt>
                <c:pt idx="76">
                  <c:v>0.95003573764515292</c:v>
                </c:pt>
                <c:pt idx="77">
                  <c:v>0.9500324887683208</c:v>
                </c:pt>
                <c:pt idx="78">
                  <c:v>0.95002953524392808</c:v>
                </c:pt>
                <c:pt idx="79">
                  <c:v>0.95002685022175271</c:v>
                </c:pt>
                <c:pt idx="80">
                  <c:v>0.95002440929250254</c:v>
                </c:pt>
                <c:pt idx="81">
                  <c:v>0.95002219026591139</c:v>
                </c:pt>
                <c:pt idx="82">
                  <c:v>0.95002017296901042</c:v>
                </c:pt>
                <c:pt idx="83">
                  <c:v>0.95001833906273669</c:v>
                </c:pt>
                <c:pt idx="84">
                  <c:v>0.95001667187521521</c:v>
                </c:pt>
                <c:pt idx="85">
                  <c:v>0.95001515625019561</c:v>
                </c:pt>
                <c:pt idx="86">
                  <c:v>0.95001377840926871</c:v>
                </c:pt>
                <c:pt idx="87">
                  <c:v>0.95001252582660789</c:v>
                </c:pt>
                <c:pt idx="88">
                  <c:v>0.95001138711509814</c:v>
                </c:pt>
                <c:pt idx="89">
                  <c:v>0.95001035192281647</c:v>
                </c:pt>
                <c:pt idx="90">
                  <c:v>0.95000941083892398</c:v>
                </c:pt>
                <c:pt idx="91">
                  <c:v>0.95000855530811279</c:v>
                </c:pt>
                <c:pt idx="92">
                  <c:v>0.95000777755282984</c:v>
                </c:pt>
                <c:pt idx="93">
                  <c:v>0.95000707050257249</c:v>
                </c:pt>
                <c:pt idx="94">
                  <c:v>0.95000642772961141</c:v>
                </c:pt>
                <c:pt idx="95">
                  <c:v>0.95000584339055583</c:v>
                </c:pt>
                <c:pt idx="96">
                  <c:v>0.95000531217323259</c:v>
                </c:pt>
                <c:pt idx="97">
                  <c:v>0.95000482924839313</c:v>
                </c:pt>
                <c:pt idx="98">
                  <c:v>0.95000439022581196</c:v>
                </c:pt>
                <c:pt idx="99">
                  <c:v>0.9500039911143745</c:v>
                </c:pt>
                <c:pt idx="100">
                  <c:v>0.9500036282857951</c:v>
                </c:pt>
                <c:pt idx="101">
                  <c:v>0.95000329844163189</c:v>
                </c:pt>
                <c:pt idx="102">
                  <c:v>0.95000299858330173</c:v>
                </c:pt>
                <c:pt idx="103">
                  <c:v>0.95000272598481983</c:v>
                </c:pt>
                <c:pt idx="104">
                  <c:v>0.95000247816801786</c:v>
                </c:pt>
                <c:pt idx="105">
                  <c:v>0.95000225288001627</c:v>
                </c:pt>
                <c:pt idx="106">
                  <c:v>0.95000204807274202</c:v>
                </c:pt>
                <c:pt idx="107">
                  <c:v>0.95000186188431091</c:v>
                </c:pt>
                <c:pt idx="108">
                  <c:v>0.95000169262210088</c:v>
                </c:pt>
                <c:pt idx="109">
                  <c:v>0.95000153874736448</c:v>
                </c:pt>
                <c:pt idx="110">
                  <c:v>0.95000139886124046</c:v>
                </c:pt>
                <c:pt idx="111">
                  <c:v>0.95000127169203674</c:v>
                </c:pt>
                <c:pt idx="112">
                  <c:v>0.95000115608366975</c:v>
                </c:pt>
                <c:pt idx="113">
                  <c:v>0.95000105098515442</c:v>
                </c:pt>
                <c:pt idx="114">
                  <c:v>0.95000095544104945</c:v>
                </c:pt>
                <c:pt idx="115">
                  <c:v>0.95000086858277211</c:v>
                </c:pt>
                <c:pt idx="116">
                  <c:v>0.950000789620702</c:v>
                </c:pt>
                <c:pt idx="117">
                  <c:v>0.95000071783700168</c:v>
                </c:pt>
                <c:pt idx="118">
                  <c:v>0.9500006525790925</c:v>
                </c:pt>
                <c:pt idx="119">
                  <c:v>0.95000059325372055</c:v>
                </c:pt>
                <c:pt idx="120">
                  <c:v>0.95000053932156414</c:v>
                </c:pt>
                <c:pt idx="121">
                  <c:v>0.95000049029233091</c:v>
                </c:pt>
                <c:pt idx="122">
                  <c:v>0.95000044572030096</c:v>
                </c:pt>
                <c:pt idx="123">
                  <c:v>0.95000040520027362</c:v>
                </c:pt>
                <c:pt idx="124">
                  <c:v>0.95000036836388502</c:v>
                </c:pt>
                <c:pt idx="125">
                  <c:v>0.95000033487625923</c:v>
                </c:pt>
                <c:pt idx="126">
                  <c:v>0.95000030443296279</c:v>
                </c:pt>
                <c:pt idx="127">
                  <c:v>0.95000027675723897</c:v>
                </c:pt>
                <c:pt idx="128">
                  <c:v>0.95000025159748991</c:v>
                </c:pt>
                <c:pt idx="129">
                  <c:v>0.9500002287249909</c:v>
                </c:pt>
                <c:pt idx="130">
                  <c:v>0.95000020793180984</c:v>
                </c:pt>
                <c:pt idx="131">
                  <c:v>0.95000018902891803</c:v>
                </c:pt>
                <c:pt idx="132">
                  <c:v>0.95000017184447105</c:v>
                </c:pt>
                <c:pt idx="133">
                  <c:v>0.95000015622224632</c:v>
                </c:pt>
                <c:pt idx="134">
                  <c:v>0.95000014202022398</c:v>
                </c:pt>
                <c:pt idx="135">
                  <c:v>0.95000012910929454</c:v>
                </c:pt>
                <c:pt idx="136">
                  <c:v>0.95000011737208589</c:v>
                </c:pt>
                <c:pt idx="137">
                  <c:v>0.95000010670189627</c:v>
                </c:pt>
                <c:pt idx="138">
                  <c:v>0.95000009700172383</c:v>
                </c:pt>
                <c:pt idx="139">
                  <c:v>0.95000008818338533</c:v>
                </c:pt>
                <c:pt idx="140">
                  <c:v>0.950000080166714</c:v>
                </c:pt>
                <c:pt idx="141">
                  <c:v>0.95000007287883093</c:v>
                </c:pt>
                <c:pt idx="142">
                  <c:v>0.95000006625348266</c:v>
                </c:pt>
                <c:pt idx="143">
                  <c:v>0.9500000602304387</c:v>
                </c:pt>
                <c:pt idx="144">
                  <c:v>0.9500000547549442</c:v>
                </c:pt>
                <c:pt idx="145">
                  <c:v>0.95000004977722208</c:v>
                </c:pt>
                <c:pt idx="146">
                  <c:v>0.95000004525201998</c:v>
                </c:pt>
                <c:pt idx="147">
                  <c:v>0.95000004113820014</c:v>
                </c:pt>
                <c:pt idx="148">
                  <c:v>0.95000003739836358</c:v>
                </c:pt>
                <c:pt idx="149">
                  <c:v>0.95000003399851252</c:v>
                </c:pt>
                <c:pt idx="150">
                  <c:v>0.95000003090773866</c:v>
                </c:pt>
                <c:pt idx="151">
                  <c:v>0.95000002809794415</c:v>
                </c:pt>
                <c:pt idx="152">
                  <c:v>0.95000002554358554</c:v>
                </c:pt>
                <c:pt idx="153">
                  <c:v>0.9500000232214415</c:v>
                </c:pt>
                <c:pt idx="154">
                  <c:v>0.95000002111040138</c:v>
                </c:pt>
                <c:pt idx="155">
                  <c:v>0.95000001919127397</c:v>
                </c:pt>
                <c:pt idx="156">
                  <c:v>0.95000001744661267</c:v>
                </c:pt>
                <c:pt idx="157">
                  <c:v>0.95000001586055705</c:v>
                </c:pt>
                <c:pt idx="158">
                  <c:v>0.9500000144186882</c:v>
                </c:pt>
                <c:pt idx="159">
                  <c:v>0.95000001310789828</c:v>
                </c:pt>
                <c:pt idx="160">
                  <c:v>0.95000001191627126</c:v>
                </c:pt>
                <c:pt idx="161">
                  <c:v>0.95000001083297381</c:v>
                </c:pt>
                <c:pt idx="162">
                  <c:v>0.95000000984815802</c:v>
                </c:pt>
                <c:pt idx="163">
                  <c:v>0.95000000895287096</c:v>
                </c:pt>
                <c:pt idx="164">
                  <c:v>0.95000000813897356</c:v>
                </c:pt>
                <c:pt idx="165">
                  <c:v>0.95000000739906687</c:v>
                </c:pt>
                <c:pt idx="166">
                  <c:v>0.95000000672642437</c:v>
                </c:pt>
                <c:pt idx="167">
                  <c:v>0.95000000611493129</c:v>
                </c:pt>
                <c:pt idx="168">
                  <c:v>0.95000000555902842</c:v>
                </c:pt>
                <c:pt idx="169">
                  <c:v>0.95000000505366233</c:v>
                </c:pt>
                <c:pt idx="170">
                  <c:v>0.9500000045942385</c:v>
                </c:pt>
                <c:pt idx="171">
                  <c:v>0.95000000417658026</c:v>
                </c:pt>
                <c:pt idx="172">
                  <c:v>0.9500000037968912</c:v>
                </c:pt>
                <c:pt idx="173">
                  <c:v>0.9500000034517192</c:v>
                </c:pt>
                <c:pt idx="174">
                  <c:v>0.95000000313792665</c:v>
                </c:pt>
                <c:pt idx="175">
                  <c:v>0.95000000285266051</c:v>
                </c:pt>
                <c:pt idx="176">
                  <c:v>0.95000000259332773</c:v>
                </c:pt>
                <c:pt idx="177">
                  <c:v>0.95000000235757076</c:v>
                </c:pt>
                <c:pt idx="178">
                  <c:v>0.9500000021432462</c:v>
                </c:pt>
                <c:pt idx="179">
                  <c:v>0.95000000194840561</c:v>
                </c:pt>
                <c:pt idx="180">
                  <c:v>0.95000000177127775</c:v>
                </c:pt>
                <c:pt idx="181">
                  <c:v>0.95000000161025255</c:v>
                </c:pt>
                <c:pt idx="182">
                  <c:v>0.95000000146386598</c:v>
                </c:pt>
                <c:pt idx="183">
                  <c:v>0.95000000133078721</c:v>
                </c:pt>
                <c:pt idx="184">
                  <c:v>0.95000000120980654</c:v>
                </c:pt>
                <c:pt idx="185">
                  <c:v>0.95000000109982419</c:v>
                </c:pt>
                <c:pt idx="186">
                  <c:v>0.95000000099984017</c:v>
                </c:pt>
                <c:pt idx="187">
                  <c:v>0.95000000090894554</c:v>
                </c:pt>
                <c:pt idx="188">
                  <c:v>0.95000000082631419</c:v>
                </c:pt>
                <c:pt idx="189">
                  <c:v>0.95000000075119462</c:v>
                </c:pt>
                <c:pt idx="190">
                  <c:v>0.95000000068290424</c:v>
                </c:pt>
                <c:pt idx="191">
                  <c:v>0.95000000062082202</c:v>
                </c:pt>
                <c:pt idx="192">
                  <c:v>0.95000000056438372</c:v>
                </c:pt>
                <c:pt idx="193">
                  <c:v>0.95000000051307598</c:v>
                </c:pt>
                <c:pt idx="194">
                  <c:v>0.95000000046643285</c:v>
                </c:pt>
                <c:pt idx="195">
                  <c:v>0.95000000042402977</c:v>
                </c:pt>
                <c:pt idx="196">
                  <c:v>0.9500000003854816</c:v>
                </c:pt>
                <c:pt idx="197">
                  <c:v>0.95000000035043786</c:v>
                </c:pt>
                <c:pt idx="198">
                  <c:v>0.9500000003185799</c:v>
                </c:pt>
                <c:pt idx="199">
                  <c:v>0.95000000028961806</c:v>
                </c:pt>
                <c:pt idx="200">
                  <c:v>0.95000000026328912</c:v>
                </c:pt>
                <c:pt idx="201">
                  <c:v>0.95000000023935383</c:v>
                </c:pt>
                <c:pt idx="202">
                  <c:v>0.95000000021759434</c:v>
                </c:pt>
                <c:pt idx="203">
                  <c:v>0.95000000019781305</c:v>
                </c:pt>
                <c:pt idx="204">
                  <c:v>0.95000000017983</c:v>
                </c:pt>
                <c:pt idx="205">
                  <c:v>0.95000000016348185</c:v>
                </c:pt>
                <c:pt idx="206">
                  <c:v>0.95000000014861985</c:v>
                </c:pt>
                <c:pt idx="207">
                  <c:v>0.95000000013510899</c:v>
                </c:pt>
                <c:pt idx="208">
                  <c:v>0.95000000012282637</c:v>
                </c:pt>
                <c:pt idx="209">
                  <c:v>0.95000000011166019</c:v>
                </c:pt>
                <c:pt idx="210">
                  <c:v>0.95000000010150931</c:v>
                </c:pt>
                <c:pt idx="211">
                  <c:v>0.95000000009228125</c:v>
                </c:pt>
                <c:pt idx="212">
                  <c:v>0.95000000008389196</c:v>
                </c:pt>
                <c:pt idx="213">
                  <c:v>0.95000000007626551</c:v>
                </c:pt>
                <c:pt idx="214">
                  <c:v>0.95000000006933227</c:v>
                </c:pt>
                <c:pt idx="215">
                  <c:v>0.95000000006302932</c:v>
                </c:pt>
                <c:pt idx="216">
                  <c:v>0.95000000005729945</c:v>
                </c:pt>
                <c:pt idx="217">
                  <c:v>0.9500000000520904</c:v>
                </c:pt>
                <c:pt idx="218">
                  <c:v>0.95000000004735485</c:v>
                </c:pt>
                <c:pt idx="219">
                  <c:v>0.95000000004304974</c:v>
                </c:pt>
                <c:pt idx="220">
                  <c:v>0.95000000003913621</c:v>
                </c:pt>
                <c:pt idx="221">
                  <c:v>0.9500000000355785</c:v>
                </c:pt>
                <c:pt idx="222">
                  <c:v>0.95000000003234408</c:v>
                </c:pt>
                <c:pt idx="223">
                  <c:v>0.95000000002940366</c:v>
                </c:pt>
                <c:pt idx="224">
                  <c:v>0.95000000002673068</c:v>
                </c:pt>
                <c:pt idx="225">
                  <c:v>0.95000000002430063</c:v>
                </c:pt>
                <c:pt idx="226">
                  <c:v>0.95000000002209128</c:v>
                </c:pt>
                <c:pt idx="227">
                  <c:v>0.95000000002008311</c:v>
                </c:pt>
                <c:pt idx="228">
                  <c:v>0.95000000001825735</c:v>
                </c:pt>
                <c:pt idx="229">
                  <c:v>0.95000000001659757</c:v>
                </c:pt>
                <c:pt idx="230">
                  <c:v>0.95000000001508866</c:v>
                </c:pt>
                <c:pt idx="231">
                  <c:v>0.95000000001371698</c:v>
                </c:pt>
                <c:pt idx="232">
                  <c:v>0.95000000001246998</c:v>
                </c:pt>
                <c:pt idx="233">
                  <c:v>0.95000000001133644</c:v>
                </c:pt>
                <c:pt idx="234">
                  <c:v>0.95000000001030582</c:v>
                </c:pt>
                <c:pt idx="235">
                  <c:v>0.95000000000936891</c:v>
                </c:pt>
                <c:pt idx="236">
                  <c:v>0.95000000000851714</c:v>
                </c:pt>
                <c:pt idx="237">
                  <c:v>0.95000000000774287</c:v>
                </c:pt>
                <c:pt idx="238">
                  <c:v>0.95000000000703899</c:v>
                </c:pt>
                <c:pt idx="239">
                  <c:v>0.95000000000639906</c:v>
                </c:pt>
                <c:pt idx="240">
                  <c:v>0.95000000000581741</c:v>
                </c:pt>
                <c:pt idx="241">
                  <c:v>0.9500000000052885</c:v>
                </c:pt>
                <c:pt idx="242">
                  <c:v>0.95000000000480778</c:v>
                </c:pt>
                <c:pt idx="243">
                  <c:v>0.95000000000437068</c:v>
                </c:pt>
                <c:pt idx="244">
                  <c:v>0.95000000000397333</c:v>
                </c:pt>
                <c:pt idx="245">
                  <c:v>0.95000000000361218</c:v>
                </c:pt>
                <c:pt idx="246">
                  <c:v>0.95000000000328377</c:v>
                </c:pt>
                <c:pt idx="247">
                  <c:v>0.95000000000298523</c:v>
                </c:pt>
                <c:pt idx="248">
                  <c:v>0.9500000000027139</c:v>
                </c:pt>
                <c:pt idx="249">
                  <c:v>0.95000000000246709</c:v>
                </c:pt>
              </c:numCache>
            </c:numRef>
          </c:yVal>
          <c:smooth val="0"/>
        </c:ser>
        <c:ser>
          <c:idx val="1"/>
          <c:order val="1"/>
          <c:tx>
            <c:v>s = 2%</c:v>
          </c:tx>
          <c:spPr>
            <a:ln w="28575">
              <a:solidFill>
                <a:schemeClr val="accent1">
                  <a:lumMod val="75000"/>
                </a:schemeClr>
              </a:solidFill>
              <a:prstDash val="sysDot"/>
            </a:ln>
          </c:spPr>
          <c:marker>
            <c:symbol val="none"/>
          </c:marker>
          <c:xVal>
            <c:numRef>
              <c:f>Blad1!$B$2:$B$201</c:f>
              <c:numCache>
                <c:formatCode>General</c:formatCode>
                <c:ptCount val="20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numCache>
            </c:numRef>
          </c:xVal>
          <c:yVal>
            <c:numRef>
              <c:f>Blad1!$I$2:$I$201</c:f>
              <c:numCache>
                <c:formatCode>General</c:formatCode>
                <c:ptCount val="200"/>
                <c:pt idx="0">
                  <c:v>1</c:v>
                </c:pt>
                <c:pt idx="1">
                  <c:v>0.99818181818181817</c:v>
                </c:pt>
                <c:pt idx="2">
                  <c:v>0.99652892561983475</c:v>
                </c:pt>
                <c:pt idx="3">
                  <c:v>0.9950262960180315</c:v>
                </c:pt>
                <c:pt idx="4">
                  <c:v>0.99366026910730143</c:v>
                </c:pt>
                <c:pt idx="5">
                  <c:v>0.99241842646118317</c:v>
                </c:pt>
                <c:pt idx="6">
                  <c:v>0.99128947860107552</c:v>
                </c:pt>
                <c:pt idx="7">
                  <c:v>0.9902631623646142</c:v>
                </c:pt>
                <c:pt idx="8">
                  <c:v>0.98933014760419458</c:v>
                </c:pt>
                <c:pt idx="9">
                  <c:v>0.98848195236744973</c:v>
                </c:pt>
                <c:pt idx="10">
                  <c:v>0.98771086578859069</c:v>
                </c:pt>
                <c:pt idx="11">
                  <c:v>0.9870098779896278</c:v>
                </c:pt>
                <c:pt idx="12">
                  <c:v>0.98637261635420714</c:v>
                </c:pt>
                <c:pt idx="13">
                  <c:v>0.98579328759473372</c:v>
                </c:pt>
                <c:pt idx="14">
                  <c:v>0.98526662508612162</c:v>
                </c:pt>
                <c:pt idx="15">
                  <c:v>0.98478784098738326</c:v>
                </c:pt>
                <c:pt idx="16">
                  <c:v>0.98435258271580295</c:v>
                </c:pt>
                <c:pt idx="17">
                  <c:v>0.98395689337800263</c:v>
                </c:pt>
                <c:pt idx="18">
                  <c:v>0.98359717579818418</c:v>
                </c:pt>
                <c:pt idx="19">
                  <c:v>0.9832701598165311</c:v>
                </c:pt>
                <c:pt idx="20">
                  <c:v>0.98297287256048282</c:v>
                </c:pt>
                <c:pt idx="21">
                  <c:v>0.98270261141862081</c:v>
                </c:pt>
                <c:pt idx="22">
                  <c:v>0.9824569194714734</c:v>
                </c:pt>
                <c:pt idx="23">
                  <c:v>0.98223356315588495</c:v>
                </c:pt>
                <c:pt idx="24">
                  <c:v>0.98203051195989544</c:v>
                </c:pt>
                <c:pt idx="25">
                  <c:v>0.98184591996354131</c:v>
                </c:pt>
                <c:pt idx="26">
                  <c:v>0.98167810905776487</c:v>
                </c:pt>
                <c:pt idx="27">
                  <c:v>0.98152555368887706</c:v>
                </c:pt>
                <c:pt idx="28">
                  <c:v>0.98138686698988831</c:v>
                </c:pt>
                <c:pt idx="29">
                  <c:v>0.98126078817262574</c:v>
                </c:pt>
                <c:pt idx="30">
                  <c:v>0.98114617106602342</c:v>
                </c:pt>
                <c:pt idx="31">
                  <c:v>0.98104197369638479</c:v>
                </c:pt>
                <c:pt idx="32">
                  <c:v>0.98094724881489537</c:v>
                </c:pt>
                <c:pt idx="33">
                  <c:v>0.9808611352862685</c:v>
                </c:pt>
                <c:pt idx="34">
                  <c:v>0.98078285026024403</c:v>
                </c:pt>
                <c:pt idx="35">
                  <c:v>0.98071168205476733</c:v>
                </c:pt>
                <c:pt idx="36">
                  <c:v>0.98064698368615211</c:v>
                </c:pt>
                <c:pt idx="37">
                  <c:v>0.98058816698741091</c:v>
                </c:pt>
                <c:pt idx="38">
                  <c:v>0.98053469726128273</c:v>
                </c:pt>
                <c:pt idx="39">
                  <c:v>0.98048608841934792</c:v>
                </c:pt>
                <c:pt idx="40">
                  <c:v>0.98044189856304365</c:v>
                </c:pt>
                <c:pt idx="41">
                  <c:v>0.98040172596640329</c:v>
                </c:pt>
                <c:pt idx="42">
                  <c:v>0.98036520542400296</c:v>
                </c:pt>
                <c:pt idx="43">
                  <c:v>0.98033200493091188</c:v>
                </c:pt>
                <c:pt idx="44">
                  <c:v>0.98030182266446531</c:v>
                </c:pt>
                <c:pt idx="45">
                  <c:v>0.98027438424042301</c:v>
                </c:pt>
                <c:pt idx="46">
                  <c:v>0.9802494402185663</c:v>
                </c:pt>
                <c:pt idx="47">
                  <c:v>0.98022676383506024</c:v>
                </c:pt>
                <c:pt idx="48">
                  <c:v>0.98020614894096392</c:v>
                </c:pt>
                <c:pt idx="49">
                  <c:v>0.98018740812814897</c:v>
                </c:pt>
                <c:pt idx="50">
                  <c:v>0.98017037102559001</c:v>
                </c:pt>
                <c:pt idx="51">
                  <c:v>0.98015488275053642</c:v>
                </c:pt>
                <c:pt idx="52">
                  <c:v>0.98014080250048774</c:v>
                </c:pt>
                <c:pt idx="53">
                  <c:v>0.98012800227317065</c:v>
                </c:pt>
                <c:pt idx="54">
                  <c:v>0.9801163657028823</c:v>
                </c:pt>
                <c:pt idx="55">
                  <c:v>0.9801057870026203</c:v>
                </c:pt>
                <c:pt idx="56">
                  <c:v>0.98009617000238203</c:v>
                </c:pt>
                <c:pt idx="57">
                  <c:v>0.98008742727489273</c:v>
                </c:pt>
                <c:pt idx="58">
                  <c:v>0.98007947934081163</c:v>
                </c:pt>
                <c:pt idx="59">
                  <c:v>0.98007225394619246</c:v>
                </c:pt>
                <c:pt idx="60">
                  <c:v>0.98006568540562944</c:v>
                </c:pt>
                <c:pt idx="61">
                  <c:v>0.98005971400511771</c:v>
                </c:pt>
                <c:pt idx="62">
                  <c:v>0.98005428545919793</c:v>
                </c:pt>
                <c:pt idx="63">
                  <c:v>0.98004935041745267</c:v>
                </c:pt>
                <c:pt idx="64">
                  <c:v>0.98004486401586599</c:v>
                </c:pt>
                <c:pt idx="65">
                  <c:v>0.98004078546896911</c:v>
                </c:pt>
                <c:pt idx="66">
                  <c:v>0.98003707769906279</c:v>
                </c:pt>
                <c:pt idx="67">
                  <c:v>0.98003370699914794</c:v>
                </c:pt>
                <c:pt idx="68">
                  <c:v>0.98003064272649831</c:v>
                </c:pt>
                <c:pt idx="69">
                  <c:v>0.98002785702408934</c:v>
                </c:pt>
                <c:pt idx="70">
                  <c:v>0.98002532456735381</c:v>
                </c:pt>
                <c:pt idx="71">
                  <c:v>0.98002302233395799</c:v>
                </c:pt>
                <c:pt idx="72">
                  <c:v>0.98002092939450736</c:v>
                </c:pt>
                <c:pt idx="73">
                  <c:v>0.98001902672227936</c:v>
                </c:pt>
                <c:pt idx="74">
                  <c:v>0.98001729702025397</c:v>
                </c:pt>
                <c:pt idx="75">
                  <c:v>0.98001572456386732</c:v>
                </c:pt>
                <c:pt idx="76">
                  <c:v>0.98001429505806115</c:v>
                </c:pt>
                <c:pt idx="77">
                  <c:v>0.98001299550732834</c:v>
                </c:pt>
                <c:pt idx="78">
                  <c:v>0.98001181409757121</c:v>
                </c:pt>
                <c:pt idx="79">
                  <c:v>0.98001074008870115</c:v>
                </c:pt>
                <c:pt idx="80">
                  <c:v>0.98000976371700099</c:v>
                </c:pt>
                <c:pt idx="81">
                  <c:v>0.98000887610636445</c:v>
                </c:pt>
                <c:pt idx="82">
                  <c:v>0.98000806918760419</c:v>
                </c:pt>
                <c:pt idx="83">
                  <c:v>0.98000733562509468</c:v>
                </c:pt>
                <c:pt idx="84">
                  <c:v>0.98000666875008613</c:v>
                </c:pt>
                <c:pt idx="85">
                  <c:v>0.98000606250007827</c:v>
                </c:pt>
                <c:pt idx="86">
                  <c:v>0.98000551136370739</c:v>
                </c:pt>
                <c:pt idx="87">
                  <c:v>0.98000501033064313</c:v>
                </c:pt>
                <c:pt idx="88">
                  <c:v>0.98000455484603932</c:v>
                </c:pt>
                <c:pt idx="89">
                  <c:v>0.98000414076912645</c:v>
                </c:pt>
                <c:pt idx="90">
                  <c:v>0.98000376433556968</c:v>
                </c:pt>
                <c:pt idx="91">
                  <c:v>0.98000342212324509</c:v>
                </c:pt>
                <c:pt idx="92">
                  <c:v>0.98000311102113191</c:v>
                </c:pt>
                <c:pt idx="93">
                  <c:v>0.98000282820102902</c:v>
                </c:pt>
                <c:pt idx="94">
                  <c:v>0.98000257109184463</c:v>
                </c:pt>
                <c:pt idx="95">
                  <c:v>0.98000233735622233</c:v>
                </c:pt>
                <c:pt idx="96">
                  <c:v>0.98000212486929295</c:v>
                </c:pt>
                <c:pt idx="97">
                  <c:v>0.98000193169935734</c:v>
                </c:pt>
                <c:pt idx="98">
                  <c:v>0.9800017560903248</c:v>
                </c:pt>
                <c:pt idx="99">
                  <c:v>0.9800015964457498</c:v>
                </c:pt>
                <c:pt idx="100">
                  <c:v>0.98000145131431793</c:v>
                </c:pt>
                <c:pt idx="101">
                  <c:v>0.98000131937665269</c:v>
                </c:pt>
                <c:pt idx="102">
                  <c:v>0.98000119943332065</c:v>
                </c:pt>
                <c:pt idx="103">
                  <c:v>0.98000109039392791</c:v>
                </c:pt>
                <c:pt idx="104">
                  <c:v>0.9800009912672073</c:v>
                </c:pt>
                <c:pt idx="105">
                  <c:v>0.98000090115200644</c:v>
                </c:pt>
                <c:pt idx="106">
                  <c:v>0.98000081922909676</c:v>
                </c:pt>
                <c:pt idx="107">
                  <c:v>0.98000074475372445</c:v>
                </c:pt>
                <c:pt idx="108">
                  <c:v>0.98000067704884042</c:v>
                </c:pt>
                <c:pt idx="109">
                  <c:v>0.98000061549894579</c:v>
                </c:pt>
                <c:pt idx="110">
                  <c:v>0.98000055954449616</c:v>
                </c:pt>
                <c:pt idx="111">
                  <c:v>0.98000050867681476</c:v>
                </c:pt>
                <c:pt idx="112">
                  <c:v>0.98000046243346794</c:v>
                </c:pt>
                <c:pt idx="113">
                  <c:v>0.98000042039406177</c:v>
                </c:pt>
                <c:pt idx="114">
                  <c:v>0.98000038217641983</c:v>
                </c:pt>
                <c:pt idx="115">
                  <c:v>0.98000034743310882</c:v>
                </c:pt>
                <c:pt idx="116">
                  <c:v>0.98000031584828085</c:v>
                </c:pt>
                <c:pt idx="117">
                  <c:v>0.9800002871348007</c:v>
                </c:pt>
                <c:pt idx="118">
                  <c:v>0.98000026103163707</c:v>
                </c:pt>
                <c:pt idx="119">
                  <c:v>0.98000023730148822</c:v>
                </c:pt>
                <c:pt idx="120">
                  <c:v>0.98000021572862572</c:v>
                </c:pt>
                <c:pt idx="121">
                  <c:v>0.98000019611693234</c:v>
                </c:pt>
                <c:pt idx="122">
                  <c:v>0.98000017828812036</c:v>
                </c:pt>
                <c:pt idx="123">
                  <c:v>0.98000016208010943</c:v>
                </c:pt>
                <c:pt idx="124">
                  <c:v>0.98000014734555407</c:v>
                </c:pt>
                <c:pt idx="125">
                  <c:v>0.98000013395050356</c:v>
                </c:pt>
                <c:pt idx="126">
                  <c:v>0.98000012177318507</c:v>
                </c:pt>
                <c:pt idx="127">
                  <c:v>0.9800001107028955</c:v>
                </c:pt>
                <c:pt idx="128">
                  <c:v>0.98000010063899601</c:v>
                </c:pt>
                <c:pt idx="129">
                  <c:v>0.98000009148999634</c:v>
                </c:pt>
                <c:pt idx="130">
                  <c:v>0.98000008317272391</c:v>
                </c:pt>
                <c:pt idx="131">
                  <c:v>0.98000007561156721</c:v>
                </c:pt>
                <c:pt idx="132">
                  <c:v>0.98000006873778844</c:v>
                </c:pt>
                <c:pt idx="133">
                  <c:v>0.98000006248889848</c:v>
                </c:pt>
                <c:pt idx="134">
                  <c:v>0.98000005680808966</c:v>
                </c:pt>
                <c:pt idx="135">
                  <c:v>0.98000005164371773</c:v>
                </c:pt>
                <c:pt idx="136">
                  <c:v>0.98000004694883425</c:v>
                </c:pt>
                <c:pt idx="137">
                  <c:v>0.98000004268075858</c:v>
                </c:pt>
                <c:pt idx="138">
                  <c:v>0.98000003880068964</c:v>
                </c:pt>
                <c:pt idx="139">
                  <c:v>0.98000003527335411</c:v>
                </c:pt>
                <c:pt idx="140">
                  <c:v>0.98000003206668551</c:v>
                </c:pt>
                <c:pt idx="141">
                  <c:v>0.98000002915153239</c:v>
                </c:pt>
                <c:pt idx="142">
                  <c:v>0.98000002650139306</c:v>
                </c:pt>
                <c:pt idx="143">
                  <c:v>0.98000002409217557</c:v>
                </c:pt>
                <c:pt idx="144">
                  <c:v>0.98000002190197777</c:v>
                </c:pt>
                <c:pt idx="145">
                  <c:v>0.98000001991088881</c:v>
                </c:pt>
                <c:pt idx="146">
                  <c:v>0.98000001810080795</c:v>
                </c:pt>
                <c:pt idx="147">
                  <c:v>0.98000001645528001</c:v>
                </c:pt>
                <c:pt idx="148">
                  <c:v>0.98000001495934552</c:v>
                </c:pt>
                <c:pt idx="149">
                  <c:v>0.98000001359940503</c:v>
                </c:pt>
                <c:pt idx="150">
                  <c:v>0.98000001236309553</c:v>
                </c:pt>
                <c:pt idx="151">
                  <c:v>0.98000001123917768</c:v>
                </c:pt>
                <c:pt idx="152">
                  <c:v>0.98000001021743433</c:v>
                </c:pt>
                <c:pt idx="153">
                  <c:v>0.98000000928857656</c:v>
                </c:pt>
                <c:pt idx="154">
                  <c:v>0.98000000844416058</c:v>
                </c:pt>
                <c:pt idx="155">
                  <c:v>0.98000000767650963</c:v>
                </c:pt>
                <c:pt idx="156">
                  <c:v>0.98000000697864509</c:v>
                </c:pt>
                <c:pt idx="157">
                  <c:v>0.98000000634422268</c:v>
                </c:pt>
                <c:pt idx="158">
                  <c:v>0.98000000576747526</c:v>
                </c:pt>
                <c:pt idx="159">
                  <c:v>0.98000000524315933</c:v>
                </c:pt>
                <c:pt idx="160">
                  <c:v>0.9800000047665085</c:v>
                </c:pt>
                <c:pt idx="161">
                  <c:v>0.98000000433318946</c:v>
                </c:pt>
                <c:pt idx="162">
                  <c:v>0.98000000393926312</c:v>
                </c:pt>
                <c:pt idx="163">
                  <c:v>0.98000000358114836</c:v>
                </c:pt>
                <c:pt idx="164">
                  <c:v>0.98000000325558945</c:v>
                </c:pt>
                <c:pt idx="165">
                  <c:v>0.98000000295962675</c:v>
                </c:pt>
                <c:pt idx="166">
                  <c:v>0.98000000269056975</c:v>
                </c:pt>
                <c:pt idx="167">
                  <c:v>0.98000000244597252</c:v>
                </c:pt>
                <c:pt idx="168">
                  <c:v>0.98000000222361139</c:v>
                </c:pt>
                <c:pt idx="169">
                  <c:v>0.98000000202146498</c:v>
                </c:pt>
                <c:pt idx="170">
                  <c:v>0.98000000183769531</c:v>
                </c:pt>
                <c:pt idx="171">
                  <c:v>0.98000000167063217</c:v>
                </c:pt>
                <c:pt idx="172">
                  <c:v>0.98000000151875655</c:v>
                </c:pt>
                <c:pt idx="173">
                  <c:v>0.98000000138068777</c:v>
                </c:pt>
                <c:pt idx="174">
                  <c:v>0.98000000125517062</c:v>
                </c:pt>
                <c:pt idx="175">
                  <c:v>0.98000000114106423</c:v>
                </c:pt>
                <c:pt idx="176">
                  <c:v>0.9800000010373312</c:v>
                </c:pt>
                <c:pt idx="177">
                  <c:v>0.9800000009430283</c:v>
                </c:pt>
                <c:pt idx="178">
                  <c:v>0.98000000085729833</c:v>
                </c:pt>
                <c:pt idx="179">
                  <c:v>0.98000000077936222</c:v>
                </c:pt>
                <c:pt idx="180">
                  <c:v>0.98000000070851112</c:v>
                </c:pt>
                <c:pt idx="181">
                  <c:v>0.98000000064410109</c:v>
                </c:pt>
                <c:pt idx="182">
                  <c:v>0.98000000058554637</c:v>
                </c:pt>
                <c:pt idx="183">
                  <c:v>0.98000000053231484</c:v>
                </c:pt>
                <c:pt idx="184">
                  <c:v>0.98000000048392255</c:v>
                </c:pt>
                <c:pt idx="185">
                  <c:v>0.98000000043992974</c:v>
                </c:pt>
                <c:pt idx="186">
                  <c:v>0.98000000039993596</c:v>
                </c:pt>
                <c:pt idx="187">
                  <c:v>0.98000000036357826</c:v>
                </c:pt>
                <c:pt idx="188">
                  <c:v>0.9800000003305257</c:v>
                </c:pt>
                <c:pt idx="189">
                  <c:v>0.98000000030047796</c:v>
                </c:pt>
                <c:pt idx="190">
                  <c:v>0.9800000002731617</c:v>
                </c:pt>
                <c:pt idx="191">
                  <c:v>0.9800000002483289</c:v>
                </c:pt>
                <c:pt idx="192">
                  <c:v>0.9800000002257534</c:v>
                </c:pt>
                <c:pt idx="193">
                  <c:v>0.98000000020523048</c:v>
                </c:pt>
                <c:pt idx="194">
                  <c:v>0.98000000018657318</c:v>
                </c:pt>
                <c:pt idx="195">
                  <c:v>0.98000000016961186</c:v>
                </c:pt>
                <c:pt idx="196">
                  <c:v>0.98000000015419264</c:v>
                </c:pt>
                <c:pt idx="197">
                  <c:v>0.98000000014017508</c:v>
                </c:pt>
                <c:pt idx="198">
                  <c:v>0.98000000012743183</c:v>
                </c:pt>
                <c:pt idx="199">
                  <c:v>0.98000000011584731</c:v>
                </c:pt>
              </c:numCache>
            </c:numRef>
          </c:yVal>
          <c:smooth val="0"/>
        </c:ser>
        <c:ser>
          <c:idx val="0"/>
          <c:order val="2"/>
          <c:tx>
            <c:v>s = 1%</c:v>
          </c:tx>
          <c:spPr>
            <a:ln w="28575">
              <a:solidFill>
                <a:schemeClr val="accent6">
                  <a:lumMod val="75000"/>
                </a:schemeClr>
              </a:solidFill>
              <a:prstDash val="dashDot"/>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Blad1!$H$2:$H$251</c:f>
              <c:numCache>
                <c:formatCode>General</c:formatCode>
                <c:ptCount val="250"/>
                <c:pt idx="0">
                  <c:v>1</c:v>
                </c:pt>
                <c:pt idx="1">
                  <c:v>0.99909090909090914</c:v>
                </c:pt>
                <c:pt idx="2">
                  <c:v>0.99826446280991732</c:v>
                </c:pt>
                <c:pt idx="3">
                  <c:v>0.9975131480090158</c:v>
                </c:pt>
                <c:pt idx="4">
                  <c:v>0.99683013455365077</c:v>
                </c:pt>
                <c:pt idx="5">
                  <c:v>0.99620921323059153</c:v>
                </c:pt>
                <c:pt idx="6">
                  <c:v>0.99564473930053776</c:v>
                </c:pt>
                <c:pt idx="7">
                  <c:v>0.99513158118230705</c:v>
                </c:pt>
                <c:pt idx="8">
                  <c:v>0.99466507380209745</c:v>
                </c:pt>
                <c:pt idx="9">
                  <c:v>0.99424097618372487</c:v>
                </c:pt>
                <c:pt idx="10">
                  <c:v>0.99385543289429523</c:v>
                </c:pt>
                <c:pt idx="11">
                  <c:v>0.99350493899481396</c:v>
                </c:pt>
                <c:pt idx="12">
                  <c:v>0.99318630817710352</c:v>
                </c:pt>
                <c:pt idx="13">
                  <c:v>0.99289664379736686</c:v>
                </c:pt>
                <c:pt idx="14">
                  <c:v>0.99263331254306086</c:v>
                </c:pt>
                <c:pt idx="15">
                  <c:v>0.99239392049369157</c:v>
                </c:pt>
                <c:pt idx="16">
                  <c:v>0.99217629135790153</c:v>
                </c:pt>
                <c:pt idx="17">
                  <c:v>0.99197844668900148</c:v>
                </c:pt>
                <c:pt idx="18">
                  <c:v>0.99179858789909214</c:v>
                </c:pt>
                <c:pt idx="19">
                  <c:v>0.9916350799082656</c:v>
                </c:pt>
                <c:pt idx="20">
                  <c:v>0.99148643628024147</c:v>
                </c:pt>
                <c:pt idx="21">
                  <c:v>0.9913513057093104</c:v>
                </c:pt>
                <c:pt idx="22">
                  <c:v>0.9912284597357367</c:v>
                </c:pt>
                <c:pt idx="23">
                  <c:v>0.99111678157794247</c:v>
                </c:pt>
                <c:pt idx="24">
                  <c:v>0.99101525597994766</c:v>
                </c:pt>
                <c:pt idx="25">
                  <c:v>0.9909229599817706</c:v>
                </c:pt>
                <c:pt idx="26">
                  <c:v>0.99083905452888243</c:v>
                </c:pt>
                <c:pt idx="27">
                  <c:v>0.99076277684443848</c:v>
                </c:pt>
                <c:pt idx="28">
                  <c:v>0.9906934334949441</c:v>
                </c:pt>
                <c:pt idx="29">
                  <c:v>0.99063039408631282</c:v>
                </c:pt>
                <c:pt idx="30">
                  <c:v>0.99057308553301171</c:v>
                </c:pt>
                <c:pt idx="31">
                  <c:v>0.99052098684819245</c:v>
                </c:pt>
                <c:pt idx="32">
                  <c:v>0.99047362440744757</c:v>
                </c:pt>
                <c:pt idx="33">
                  <c:v>0.9904305676431342</c:v>
                </c:pt>
                <c:pt idx="34">
                  <c:v>0.99039142513012202</c:v>
                </c:pt>
                <c:pt idx="35">
                  <c:v>0.99035584102738372</c:v>
                </c:pt>
                <c:pt idx="36">
                  <c:v>0.990323491843076</c:v>
                </c:pt>
                <c:pt idx="37">
                  <c:v>0.99029408349370562</c:v>
                </c:pt>
                <c:pt idx="38">
                  <c:v>0.99026734863064136</c:v>
                </c:pt>
                <c:pt idx="39">
                  <c:v>0.99024304420967402</c:v>
                </c:pt>
                <c:pt idx="40">
                  <c:v>0.99022094928152171</c:v>
                </c:pt>
                <c:pt idx="41">
                  <c:v>0.99020086298320154</c:v>
                </c:pt>
                <c:pt idx="42">
                  <c:v>0.99018260271200154</c:v>
                </c:pt>
                <c:pt idx="43">
                  <c:v>0.99016600246545583</c:v>
                </c:pt>
                <c:pt idx="44">
                  <c:v>0.99015091133223265</c:v>
                </c:pt>
                <c:pt idx="45">
                  <c:v>0.99013719212021145</c:v>
                </c:pt>
                <c:pt idx="46">
                  <c:v>0.9901247201092831</c:v>
                </c:pt>
                <c:pt idx="47">
                  <c:v>0.99011338191753018</c:v>
                </c:pt>
                <c:pt idx="48">
                  <c:v>0.99010307447048207</c:v>
                </c:pt>
                <c:pt idx="49">
                  <c:v>0.99009370406407449</c:v>
                </c:pt>
                <c:pt idx="50">
                  <c:v>0.99008518551279501</c:v>
                </c:pt>
                <c:pt idx="51">
                  <c:v>0.99007744137526821</c:v>
                </c:pt>
                <c:pt idx="52">
                  <c:v>0.9900704012502437</c:v>
                </c:pt>
                <c:pt idx="53">
                  <c:v>0.99006400113658521</c:v>
                </c:pt>
                <c:pt idx="54">
                  <c:v>0.9900581828514412</c:v>
                </c:pt>
                <c:pt idx="55">
                  <c:v>0.9900528935013102</c:v>
                </c:pt>
                <c:pt idx="56">
                  <c:v>0.99004808500119112</c:v>
                </c:pt>
                <c:pt idx="57">
                  <c:v>0.99004371363744637</c:v>
                </c:pt>
                <c:pt idx="58">
                  <c:v>0.99003973967040582</c:v>
                </c:pt>
                <c:pt idx="59">
                  <c:v>0.99003612697309618</c:v>
                </c:pt>
                <c:pt idx="60">
                  <c:v>0.99003284270281477</c:v>
                </c:pt>
                <c:pt idx="61">
                  <c:v>0.99002985700255886</c:v>
                </c:pt>
                <c:pt idx="62">
                  <c:v>0.99002714272959891</c:v>
                </c:pt>
                <c:pt idx="63">
                  <c:v>0.99002467520872639</c:v>
                </c:pt>
                <c:pt idx="64">
                  <c:v>0.99002243200793305</c:v>
                </c:pt>
                <c:pt idx="65">
                  <c:v>0.99002039273448461</c:v>
                </c:pt>
                <c:pt idx="66">
                  <c:v>0.99001853884953128</c:v>
                </c:pt>
                <c:pt idx="67">
                  <c:v>0.99001685349957402</c:v>
                </c:pt>
                <c:pt idx="68">
                  <c:v>0.9900153213632491</c:v>
                </c:pt>
                <c:pt idx="69">
                  <c:v>0.99001392851204462</c:v>
                </c:pt>
                <c:pt idx="70">
                  <c:v>0.9900126622836769</c:v>
                </c:pt>
                <c:pt idx="71">
                  <c:v>0.99001151116697905</c:v>
                </c:pt>
                <c:pt idx="72">
                  <c:v>0.99001046469725373</c:v>
                </c:pt>
                <c:pt idx="73">
                  <c:v>0.99000951336113974</c:v>
                </c:pt>
                <c:pt idx="74">
                  <c:v>0.99000864851012704</c:v>
                </c:pt>
                <c:pt idx="75">
                  <c:v>0.99000786228193371</c:v>
                </c:pt>
                <c:pt idx="76">
                  <c:v>0.99000714752903052</c:v>
                </c:pt>
                <c:pt idx="77">
                  <c:v>0.99000649775366423</c:v>
                </c:pt>
                <c:pt idx="78">
                  <c:v>0.99000590704878566</c:v>
                </c:pt>
                <c:pt idx="79">
                  <c:v>0.99000537004435052</c:v>
                </c:pt>
                <c:pt idx="80">
                  <c:v>0.99000488185850055</c:v>
                </c:pt>
                <c:pt idx="81">
                  <c:v>0.99000443805318239</c:v>
                </c:pt>
                <c:pt idx="82">
                  <c:v>0.99000403459380204</c:v>
                </c:pt>
                <c:pt idx="83">
                  <c:v>0.99000366781254723</c:v>
                </c:pt>
                <c:pt idx="84">
                  <c:v>0.99000333437504306</c:v>
                </c:pt>
                <c:pt idx="85">
                  <c:v>0.99000303125003908</c:v>
                </c:pt>
                <c:pt idx="86">
                  <c:v>0.9900027556818537</c:v>
                </c:pt>
                <c:pt idx="87">
                  <c:v>0.99000250516532162</c:v>
                </c:pt>
                <c:pt idx="88">
                  <c:v>0.99000227742301961</c:v>
                </c:pt>
                <c:pt idx="89">
                  <c:v>0.99000207038456334</c:v>
                </c:pt>
                <c:pt idx="90">
                  <c:v>0.99000188216778473</c:v>
                </c:pt>
                <c:pt idx="91">
                  <c:v>0.99000171106162249</c:v>
                </c:pt>
                <c:pt idx="92">
                  <c:v>0.99000155551056601</c:v>
                </c:pt>
                <c:pt idx="93">
                  <c:v>0.99000141410051445</c:v>
                </c:pt>
                <c:pt idx="94">
                  <c:v>0.99000128554592226</c:v>
                </c:pt>
                <c:pt idx="95">
                  <c:v>0.99000116867811105</c:v>
                </c:pt>
                <c:pt idx="96">
                  <c:v>0.99000106243464658</c:v>
                </c:pt>
                <c:pt idx="97">
                  <c:v>0.99000096584967867</c:v>
                </c:pt>
                <c:pt idx="98">
                  <c:v>0.99000087804516235</c:v>
                </c:pt>
                <c:pt idx="99">
                  <c:v>0.9900007982228749</c:v>
                </c:pt>
                <c:pt idx="100">
                  <c:v>0.99000072565715902</c:v>
                </c:pt>
                <c:pt idx="101">
                  <c:v>0.9900006596883264</c:v>
                </c:pt>
                <c:pt idx="102">
                  <c:v>0.99000059971666032</c:v>
                </c:pt>
                <c:pt idx="103">
                  <c:v>0.9900005451969639</c:v>
                </c:pt>
                <c:pt idx="104">
                  <c:v>0.99000049563360359</c:v>
                </c:pt>
                <c:pt idx="105">
                  <c:v>0.99000045057600328</c:v>
                </c:pt>
                <c:pt idx="106">
                  <c:v>0.99000040961454849</c:v>
                </c:pt>
                <c:pt idx="107">
                  <c:v>0.99000037237686211</c:v>
                </c:pt>
                <c:pt idx="108">
                  <c:v>0.99000033852442015</c:v>
                </c:pt>
                <c:pt idx="109">
                  <c:v>0.9900003077494729</c:v>
                </c:pt>
                <c:pt idx="110">
                  <c:v>0.99000027977224814</c:v>
                </c:pt>
                <c:pt idx="111">
                  <c:v>0.99000025433840722</c:v>
                </c:pt>
                <c:pt idx="112">
                  <c:v>0.99000023121673386</c:v>
                </c:pt>
                <c:pt idx="113">
                  <c:v>0.99000021019703077</c:v>
                </c:pt>
                <c:pt idx="114">
                  <c:v>0.9900001910882098</c:v>
                </c:pt>
                <c:pt idx="115">
                  <c:v>0.99000017371655447</c:v>
                </c:pt>
                <c:pt idx="116">
                  <c:v>0.99000015792414042</c:v>
                </c:pt>
                <c:pt idx="117">
                  <c:v>0.9900001435674004</c:v>
                </c:pt>
                <c:pt idx="118">
                  <c:v>0.99000013051581837</c:v>
                </c:pt>
                <c:pt idx="119">
                  <c:v>0.990000118650744</c:v>
                </c:pt>
                <c:pt idx="120">
                  <c:v>0.99000010786431281</c:v>
                </c:pt>
                <c:pt idx="121">
                  <c:v>0.99000009805846623</c:v>
                </c:pt>
                <c:pt idx="122">
                  <c:v>0.99000008914406012</c:v>
                </c:pt>
                <c:pt idx="123">
                  <c:v>0.99000008104005477</c:v>
                </c:pt>
                <c:pt idx="124">
                  <c:v>0.99000007367277709</c:v>
                </c:pt>
                <c:pt idx="125">
                  <c:v>0.99000006697525189</c:v>
                </c:pt>
                <c:pt idx="126">
                  <c:v>0.99000006088659254</c:v>
                </c:pt>
                <c:pt idx="127">
                  <c:v>0.99000005535144775</c:v>
                </c:pt>
                <c:pt idx="128">
                  <c:v>0.990000050319498</c:v>
                </c:pt>
                <c:pt idx="129">
                  <c:v>0.99000004574499822</c:v>
                </c:pt>
                <c:pt idx="130">
                  <c:v>0.99000004158636201</c:v>
                </c:pt>
                <c:pt idx="131">
                  <c:v>0.99000003780578361</c:v>
                </c:pt>
                <c:pt idx="132">
                  <c:v>0.99000003436889417</c:v>
                </c:pt>
                <c:pt idx="133">
                  <c:v>0.99000003124444924</c:v>
                </c:pt>
                <c:pt idx="134">
                  <c:v>0.99000002840404477</c:v>
                </c:pt>
                <c:pt idx="135">
                  <c:v>0.99000002582185898</c:v>
                </c:pt>
                <c:pt idx="136">
                  <c:v>0.99000002347441718</c:v>
                </c:pt>
                <c:pt idx="137">
                  <c:v>0.99000002134037923</c:v>
                </c:pt>
                <c:pt idx="138">
                  <c:v>0.99000001940034477</c:v>
                </c:pt>
                <c:pt idx="139">
                  <c:v>0.990000017636677</c:v>
                </c:pt>
                <c:pt idx="140">
                  <c:v>0.99000001603334276</c:v>
                </c:pt>
                <c:pt idx="141">
                  <c:v>0.99000001457576614</c:v>
                </c:pt>
                <c:pt idx="142">
                  <c:v>0.99000001325069664</c:v>
                </c:pt>
                <c:pt idx="143">
                  <c:v>0.99000001204608779</c:v>
                </c:pt>
                <c:pt idx="144">
                  <c:v>0.99000001095098877</c:v>
                </c:pt>
                <c:pt idx="145">
                  <c:v>0.99000000995544446</c:v>
                </c:pt>
                <c:pt idx="146">
                  <c:v>0.99000000905040408</c:v>
                </c:pt>
                <c:pt idx="147">
                  <c:v>0.99000000822764012</c:v>
                </c:pt>
                <c:pt idx="148">
                  <c:v>0.99000000747967276</c:v>
                </c:pt>
                <c:pt idx="149">
                  <c:v>0.99000000679970246</c:v>
                </c:pt>
                <c:pt idx="150">
                  <c:v>0.99000000618154771</c:v>
                </c:pt>
                <c:pt idx="151">
                  <c:v>0.99000000561958879</c:v>
                </c:pt>
                <c:pt idx="152">
                  <c:v>0.99000000510871711</c:v>
                </c:pt>
                <c:pt idx="153">
                  <c:v>0.99000000464428839</c:v>
                </c:pt>
                <c:pt idx="154">
                  <c:v>0.99000000422208023</c:v>
                </c:pt>
                <c:pt idx="155">
                  <c:v>0.99000000383825482</c:v>
                </c:pt>
                <c:pt idx="156">
                  <c:v>0.99000000348932249</c:v>
                </c:pt>
                <c:pt idx="157">
                  <c:v>0.99000000317211145</c:v>
                </c:pt>
                <c:pt idx="158">
                  <c:v>0.99000000288373757</c:v>
                </c:pt>
                <c:pt idx="159">
                  <c:v>0.99000000262157961</c:v>
                </c:pt>
                <c:pt idx="160">
                  <c:v>0.99000000238325425</c:v>
                </c:pt>
                <c:pt idx="161">
                  <c:v>0.99000000216659478</c:v>
                </c:pt>
                <c:pt idx="162">
                  <c:v>0.99000000196963167</c:v>
                </c:pt>
                <c:pt idx="163">
                  <c:v>0.99000000179057424</c:v>
                </c:pt>
                <c:pt idx="164">
                  <c:v>0.99000000162779467</c:v>
                </c:pt>
                <c:pt idx="165">
                  <c:v>0.99000000147981337</c:v>
                </c:pt>
                <c:pt idx="166">
                  <c:v>0.99000000134528487</c:v>
                </c:pt>
                <c:pt idx="167">
                  <c:v>0.99000000122298626</c:v>
                </c:pt>
                <c:pt idx="168">
                  <c:v>0.99000000111180564</c:v>
                </c:pt>
                <c:pt idx="169">
                  <c:v>0.99000000101073238</c:v>
                </c:pt>
                <c:pt idx="170">
                  <c:v>0.99000000091884777</c:v>
                </c:pt>
                <c:pt idx="171">
                  <c:v>0.99000000083531603</c:v>
                </c:pt>
                <c:pt idx="172">
                  <c:v>0.99000000075937822</c:v>
                </c:pt>
                <c:pt idx="173">
                  <c:v>0.99000000069034388</c:v>
                </c:pt>
                <c:pt idx="174">
                  <c:v>0.99000000062758531</c:v>
                </c:pt>
                <c:pt idx="175">
                  <c:v>0.99000000057053217</c:v>
                </c:pt>
                <c:pt idx="176">
                  <c:v>0.99000000051866555</c:v>
                </c:pt>
                <c:pt idx="177">
                  <c:v>0.99000000047151415</c:v>
                </c:pt>
                <c:pt idx="178">
                  <c:v>0.99000000042864922</c:v>
                </c:pt>
                <c:pt idx="179">
                  <c:v>0.99000000038968106</c:v>
                </c:pt>
                <c:pt idx="180">
                  <c:v>0.99000000035425562</c:v>
                </c:pt>
                <c:pt idx="181">
                  <c:v>0.99000000032205049</c:v>
                </c:pt>
                <c:pt idx="182">
                  <c:v>0.99000000029277313</c:v>
                </c:pt>
                <c:pt idx="183">
                  <c:v>0.99000000026615742</c:v>
                </c:pt>
                <c:pt idx="184">
                  <c:v>0.99000000024196133</c:v>
                </c:pt>
                <c:pt idx="185">
                  <c:v>0.99000000021996482</c:v>
                </c:pt>
                <c:pt idx="186">
                  <c:v>0.99000000019996803</c:v>
                </c:pt>
                <c:pt idx="187">
                  <c:v>0.99000000018178902</c:v>
                </c:pt>
                <c:pt idx="188">
                  <c:v>0.99000000016526279</c:v>
                </c:pt>
                <c:pt idx="189">
                  <c:v>0.99000000015023892</c:v>
                </c:pt>
                <c:pt idx="190">
                  <c:v>0.99000000013658085</c:v>
                </c:pt>
                <c:pt idx="191">
                  <c:v>0.99000000012416445</c:v>
                </c:pt>
                <c:pt idx="192">
                  <c:v>0.99000000011287681</c:v>
                </c:pt>
                <c:pt idx="193">
                  <c:v>0.99000000010261524</c:v>
                </c:pt>
                <c:pt idx="194">
                  <c:v>0.99000000009328648</c:v>
                </c:pt>
                <c:pt idx="195">
                  <c:v>0.99000000008480604</c:v>
                </c:pt>
                <c:pt idx="196">
                  <c:v>0.99000000007709632</c:v>
                </c:pt>
                <c:pt idx="197">
                  <c:v>0.99000000007008748</c:v>
                </c:pt>
                <c:pt idx="198">
                  <c:v>0.99000000006371591</c:v>
                </c:pt>
                <c:pt idx="199">
                  <c:v>0.99000000005792366</c:v>
                </c:pt>
                <c:pt idx="200">
                  <c:v>0.99000000005265787</c:v>
                </c:pt>
                <c:pt idx="201">
                  <c:v>0.99000000004787081</c:v>
                </c:pt>
                <c:pt idx="202">
                  <c:v>0.99000000004351896</c:v>
                </c:pt>
                <c:pt idx="203">
                  <c:v>0.99000000003956268</c:v>
                </c:pt>
                <c:pt idx="204">
                  <c:v>0.99000000003596611</c:v>
                </c:pt>
                <c:pt idx="205">
                  <c:v>0.99000000003269639</c:v>
                </c:pt>
                <c:pt idx="206">
                  <c:v>0.99000000002972399</c:v>
                </c:pt>
                <c:pt idx="207">
                  <c:v>0.99000000002702182</c:v>
                </c:pt>
                <c:pt idx="208">
                  <c:v>0.99000000002456523</c:v>
                </c:pt>
                <c:pt idx="209">
                  <c:v>0.99000000002233213</c:v>
                </c:pt>
                <c:pt idx="210">
                  <c:v>0.99000000002030186</c:v>
                </c:pt>
                <c:pt idx="211">
                  <c:v>0.99000000001845623</c:v>
                </c:pt>
                <c:pt idx="212">
                  <c:v>0.99000000001677835</c:v>
                </c:pt>
                <c:pt idx="213">
                  <c:v>0.99000000001525312</c:v>
                </c:pt>
                <c:pt idx="214">
                  <c:v>0.99000000001386645</c:v>
                </c:pt>
                <c:pt idx="215">
                  <c:v>0.9900000000126058</c:v>
                </c:pt>
                <c:pt idx="216">
                  <c:v>0.99000000001145982</c:v>
                </c:pt>
                <c:pt idx="217">
                  <c:v>0.9900000000104181</c:v>
                </c:pt>
                <c:pt idx="218">
                  <c:v>0.99000000000947097</c:v>
                </c:pt>
                <c:pt idx="219">
                  <c:v>0.99000000000860999</c:v>
                </c:pt>
                <c:pt idx="220">
                  <c:v>0.99000000000782717</c:v>
                </c:pt>
                <c:pt idx="221">
                  <c:v>0.99000000000711563</c:v>
                </c:pt>
                <c:pt idx="222">
                  <c:v>0.99000000000646882</c:v>
                </c:pt>
                <c:pt idx="223">
                  <c:v>0.99000000000588073</c:v>
                </c:pt>
                <c:pt idx="224">
                  <c:v>0.99000000000534616</c:v>
                </c:pt>
                <c:pt idx="225">
                  <c:v>0.99000000000486021</c:v>
                </c:pt>
                <c:pt idx="226">
                  <c:v>0.99000000000441835</c:v>
                </c:pt>
                <c:pt idx="227">
                  <c:v>0.99000000000401656</c:v>
                </c:pt>
                <c:pt idx="228">
                  <c:v>0.99000000000365151</c:v>
                </c:pt>
                <c:pt idx="229">
                  <c:v>0.99000000000331956</c:v>
                </c:pt>
                <c:pt idx="230">
                  <c:v>0.99000000000301769</c:v>
                </c:pt>
                <c:pt idx="231">
                  <c:v>0.99000000000274346</c:v>
                </c:pt>
                <c:pt idx="232">
                  <c:v>0.990000000002494</c:v>
                </c:pt>
                <c:pt idx="233">
                  <c:v>0.99000000000226729</c:v>
                </c:pt>
                <c:pt idx="234">
                  <c:v>0.99000000000206112</c:v>
                </c:pt>
                <c:pt idx="235">
                  <c:v>0.99000000000187383</c:v>
                </c:pt>
                <c:pt idx="236">
                  <c:v>0.99000000000170341</c:v>
                </c:pt>
                <c:pt idx="237">
                  <c:v>0.99000000000154853</c:v>
                </c:pt>
                <c:pt idx="238">
                  <c:v>0.99000000000140775</c:v>
                </c:pt>
                <c:pt idx="239">
                  <c:v>0.99000000000127975</c:v>
                </c:pt>
                <c:pt idx="240">
                  <c:v>0.9900000000011635</c:v>
                </c:pt>
                <c:pt idx="241">
                  <c:v>0.9900000000010577</c:v>
                </c:pt>
                <c:pt idx="242">
                  <c:v>0.99000000000096156</c:v>
                </c:pt>
                <c:pt idx="243">
                  <c:v>0.99000000000087418</c:v>
                </c:pt>
                <c:pt idx="244">
                  <c:v>0.99000000000079469</c:v>
                </c:pt>
                <c:pt idx="245">
                  <c:v>0.99000000000072252</c:v>
                </c:pt>
                <c:pt idx="246">
                  <c:v>0.9900000000006568</c:v>
                </c:pt>
                <c:pt idx="247">
                  <c:v>0.99000000000059707</c:v>
                </c:pt>
                <c:pt idx="248">
                  <c:v>0.99000000000054278</c:v>
                </c:pt>
                <c:pt idx="249">
                  <c:v>0.99000000000049337</c:v>
                </c:pt>
              </c:numCache>
            </c:numRef>
          </c:yVal>
          <c:smooth val="0"/>
        </c:ser>
        <c:ser>
          <c:idx val="3"/>
          <c:order val="3"/>
          <c:tx>
            <c:v>s = 0%</c:v>
          </c:tx>
          <c:spPr>
            <a:ln w="28575">
              <a:solidFill>
                <a:schemeClr val="tx1"/>
              </a:solidFill>
              <a:prstDash val="solid"/>
            </a:ln>
          </c:spPr>
          <c:marker>
            <c:symbol val="none"/>
          </c:marker>
          <c:xVal>
            <c:numRef>
              <c:f>Blad1!$B$2:$B$251</c:f>
              <c:numCache>
                <c:formatCode>General</c:formatCode>
                <c:ptCount val="250"/>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numCache>
            </c:numRef>
          </c:xVal>
          <c:yVal>
            <c:numRef>
              <c:f>Blad1!$K$2:$K$251</c:f>
              <c:numCache>
                <c:formatCode>General</c:formatCode>
                <c:ptCount val="25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numCache>
            </c:numRef>
          </c:yVal>
          <c:smooth val="0"/>
        </c:ser>
        <c:dLbls>
          <c:showLegendKey val="0"/>
          <c:showVal val="0"/>
          <c:showCatName val="0"/>
          <c:showSerName val="0"/>
          <c:showPercent val="0"/>
          <c:showBubbleSize val="0"/>
        </c:dLbls>
        <c:axId val="45209088"/>
        <c:axId val="45211008"/>
      </c:scatterChart>
      <c:valAx>
        <c:axId val="45209088"/>
        <c:scaling>
          <c:logBase val="2"/>
          <c:orientation val="minMax"/>
          <c:max val="65536"/>
          <c:min val="1"/>
        </c:scaling>
        <c:delete val="0"/>
        <c:axPos val="b"/>
        <c:title>
          <c:tx>
            <c:rich>
              <a:bodyPr/>
              <a:lstStyle/>
              <a:p>
                <a:pPr>
                  <a:defRPr sz="1800"/>
                </a:pPr>
                <a:r>
                  <a:rPr lang="nl-BE" sz="1800" dirty="0" err="1"/>
                  <a:t>Number</a:t>
                </a:r>
                <a:r>
                  <a:rPr lang="nl-BE" sz="1800" baseline="0" dirty="0"/>
                  <a:t> of parallel </a:t>
                </a:r>
                <a:r>
                  <a:rPr lang="nl-BE" sz="1800" baseline="0" dirty="0" err="1"/>
                  <a:t>processes</a:t>
                </a:r>
                <a:r>
                  <a:rPr lang="nl-BE" sz="1800" baseline="0" dirty="0"/>
                  <a:t> </a:t>
                </a:r>
                <a:r>
                  <a:rPr lang="nl-BE" sz="1800" baseline="0" dirty="0" smtClean="0"/>
                  <a:t>P, </a:t>
                </a:r>
                <a:r>
                  <a:rPr lang="nl-BE" sz="1800" baseline="0" dirty="0" err="1" smtClean="0"/>
                  <a:t>problem</a:t>
                </a:r>
                <a:r>
                  <a:rPr lang="nl-BE" sz="1800" baseline="0" dirty="0" smtClean="0"/>
                  <a:t> </a:t>
                </a:r>
                <a:r>
                  <a:rPr lang="nl-BE" sz="1800" baseline="0" dirty="0" err="1" smtClean="0"/>
                  <a:t>size</a:t>
                </a:r>
                <a:r>
                  <a:rPr lang="nl-BE" sz="1800" baseline="0" dirty="0" smtClean="0"/>
                  <a:t> N</a:t>
                </a:r>
                <a:endParaRPr lang="nl-BE" sz="1800" dirty="0"/>
              </a:p>
            </c:rich>
          </c:tx>
          <c:layout/>
          <c:overlay val="0"/>
        </c:title>
        <c:numFmt formatCode="General" sourceLinked="1"/>
        <c:majorTickMark val="out"/>
        <c:minorTickMark val="none"/>
        <c:tickLblPos val="nextTo"/>
        <c:txPr>
          <a:bodyPr/>
          <a:lstStyle/>
          <a:p>
            <a:pPr>
              <a:defRPr sz="1600"/>
            </a:pPr>
            <a:endParaRPr lang="en-US"/>
          </a:p>
        </c:txPr>
        <c:crossAx val="45211008"/>
        <c:crosses val="autoZero"/>
        <c:crossBetween val="midCat"/>
      </c:valAx>
      <c:valAx>
        <c:axId val="45211008"/>
        <c:scaling>
          <c:orientation val="minMax"/>
          <c:max val="1.0049999999999999"/>
          <c:min val="0.94000000000000006"/>
        </c:scaling>
        <c:delete val="0"/>
        <c:axPos val="l"/>
        <c:majorGridlines/>
        <c:title>
          <c:tx>
            <c:rich>
              <a:bodyPr rot="-5400000" vert="horz"/>
              <a:lstStyle/>
              <a:p>
                <a:pPr>
                  <a:defRPr sz="1800"/>
                </a:pPr>
                <a:r>
                  <a:rPr lang="en-US" sz="1800"/>
                  <a:t>Parallel</a:t>
                </a:r>
                <a:r>
                  <a:rPr lang="en-US" sz="1800" baseline="0"/>
                  <a:t> efficiency</a:t>
                </a:r>
                <a:endParaRPr lang="en-US" sz="1800"/>
              </a:p>
            </c:rich>
          </c:tx>
          <c:layout/>
          <c:overlay val="0"/>
        </c:title>
        <c:numFmt formatCode="General" sourceLinked="1"/>
        <c:majorTickMark val="out"/>
        <c:minorTickMark val="none"/>
        <c:tickLblPos val="nextTo"/>
        <c:txPr>
          <a:bodyPr/>
          <a:lstStyle/>
          <a:p>
            <a:pPr>
              <a:defRPr sz="1600"/>
            </a:pPr>
            <a:endParaRPr lang="en-US"/>
          </a:p>
        </c:txPr>
        <c:crossAx val="45209088"/>
        <c:crosses val="autoZero"/>
        <c:crossBetween val="midCat"/>
        <c:minorUnit val="2.0000000000000005E-3"/>
      </c:valAx>
    </c:plotArea>
    <c:legend>
      <c:legendPos val="l"/>
      <c:layout>
        <c:manualLayout>
          <c:xMode val="edge"/>
          <c:yMode val="edge"/>
          <c:x val="0.45425867507886436"/>
          <c:y val="0.37070017475556233"/>
          <c:w val="0.16181955173584375"/>
          <c:h val="0.28794948362278716"/>
        </c:manualLayout>
      </c:layout>
      <c:overlay val="1"/>
      <c:spPr>
        <a:solidFill>
          <a:schemeClr val="bg1"/>
        </a:solidFill>
        <a:ln w="19050">
          <a:solidFill>
            <a:schemeClr val="tx1"/>
          </a:solidFill>
        </a:ln>
      </c:spPr>
      <c:txPr>
        <a:bodyPr/>
        <a:lstStyle/>
        <a:p>
          <a:pPr>
            <a:defRPr sz="16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423CB3-9FA1-4833-9169-BF50E49E857F}" type="datetimeFigureOut">
              <a:rPr lang="en-US" smtClean="0"/>
              <a:t>10/7/2014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08887B-CEB8-4B81-97C2-F530BB174B11}" type="slidenum">
              <a:rPr lang="en-US" smtClean="0"/>
              <a:t>‹#›</a:t>
            </a:fld>
            <a:endParaRPr lang="en-US"/>
          </a:p>
        </p:txBody>
      </p:sp>
    </p:spTree>
    <p:extLst>
      <p:ext uri="{BB962C8B-B14F-4D97-AF65-F5344CB8AC3E}">
        <p14:creationId xmlns:p14="http://schemas.microsoft.com/office/powerpoint/2010/main" val="99273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a:t>
            </a:fld>
            <a:endParaRPr lang="en-US"/>
          </a:p>
        </p:txBody>
      </p:sp>
    </p:spTree>
    <p:extLst>
      <p:ext uri="{BB962C8B-B14F-4D97-AF65-F5344CB8AC3E}">
        <p14:creationId xmlns:p14="http://schemas.microsoft.com/office/powerpoint/2010/main" val="105947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“MPI: The Complete</a:t>
            </a:r>
            <a:r>
              <a:rPr lang="en-US" baseline="0" dirty="0" smtClean="0"/>
              <a:t> Reference” might appear to be just a listing of all MPI routines, it is in fact a very readable book with lots of examples.</a:t>
            </a:r>
          </a:p>
          <a:p>
            <a:endParaRPr lang="en-US" baseline="0" dirty="0" smtClean="0"/>
          </a:p>
          <a:p>
            <a:r>
              <a:rPr lang="en-US" baseline="0" dirty="0" smtClean="0"/>
              <a:t>The book by </a:t>
            </a:r>
            <a:r>
              <a:rPr lang="en-US" baseline="0" dirty="0" err="1" smtClean="0"/>
              <a:t>Gropp</a:t>
            </a:r>
            <a:r>
              <a:rPr lang="en-US" baseline="0" dirty="0" smtClean="0"/>
              <a:t> is probably too superfluous. The current lecture notes are more in-depth.</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a:t>
            </a:fld>
            <a:endParaRPr lang="en-US"/>
          </a:p>
        </p:txBody>
      </p:sp>
    </p:spTree>
    <p:extLst>
      <p:ext uri="{BB962C8B-B14F-4D97-AF65-F5344CB8AC3E}">
        <p14:creationId xmlns:p14="http://schemas.microsoft.com/office/powerpoint/2010/main" val="1519386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code “helloworld.cpp” can be obtained on Minerva.</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16</a:t>
            </a:fld>
            <a:endParaRPr lang="en-US"/>
          </a:p>
        </p:txBody>
      </p:sp>
    </p:spTree>
    <p:extLst>
      <p:ext uri="{BB962C8B-B14F-4D97-AF65-F5344CB8AC3E}">
        <p14:creationId xmlns:p14="http://schemas.microsoft.com/office/powerpoint/2010/main" val="170223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MPI standard:</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MPI programs require that library routines that are part of the basic language environment (such as </a:t>
            </a:r>
            <a:r>
              <a:rPr lang="en-US" sz="1200" b="0" i="0" u="none" strike="noStrike" kern="1200" baseline="0" dirty="0" err="1" smtClean="0">
                <a:solidFill>
                  <a:schemeClr val="tx1"/>
                </a:solidFill>
                <a:latin typeface="+mn-lt"/>
                <a:ea typeface="+mn-ea"/>
                <a:cs typeface="+mn-cs"/>
              </a:rPr>
              <a:t>printf</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malloc</a:t>
            </a:r>
            <a:r>
              <a:rPr lang="en-US" sz="1200" b="0" i="0" u="none" strike="noStrike" kern="1200" baseline="0" dirty="0" smtClean="0">
                <a:solidFill>
                  <a:schemeClr val="tx1"/>
                </a:solidFill>
                <a:latin typeface="+mn-lt"/>
                <a:ea typeface="+mn-ea"/>
                <a:cs typeface="+mn-cs"/>
              </a:rPr>
              <a:t> in ISO C) and are executed after </a:t>
            </a:r>
            <a:r>
              <a:rPr lang="en-US" sz="1200" b="0" i="0" u="none" strike="noStrike" kern="1200" baseline="0" dirty="0" err="1" smtClean="0">
                <a:solidFill>
                  <a:schemeClr val="tx1"/>
                </a:solidFill>
                <a:latin typeface="+mn-lt"/>
                <a:ea typeface="+mn-ea"/>
                <a:cs typeface="+mn-cs"/>
              </a:rPr>
              <a:t>MPI_Init</a:t>
            </a:r>
            <a:r>
              <a:rPr lang="en-US" sz="1200" b="0" i="0" u="none" strike="noStrike" kern="1200" baseline="0" dirty="0" smtClean="0">
                <a:solidFill>
                  <a:schemeClr val="tx1"/>
                </a:solidFill>
                <a:latin typeface="+mn-lt"/>
                <a:ea typeface="+mn-ea"/>
                <a:cs typeface="+mn-cs"/>
              </a:rPr>
              <a:t> and before </a:t>
            </a:r>
            <a:r>
              <a:rPr lang="en-US" sz="1200" b="0" i="0" u="none" strike="noStrike" kern="1200" baseline="0" dirty="0" err="1" smtClean="0">
                <a:solidFill>
                  <a:schemeClr val="tx1"/>
                </a:solidFill>
                <a:latin typeface="+mn-lt"/>
                <a:ea typeface="+mn-ea"/>
                <a:cs typeface="+mn-cs"/>
              </a:rPr>
              <a:t>MPI_Finalize</a:t>
            </a:r>
            <a:r>
              <a:rPr lang="en-US" sz="1200" b="0" i="0" u="none" strike="noStrike" kern="1200" baseline="0" dirty="0" smtClean="0">
                <a:solidFill>
                  <a:schemeClr val="tx1"/>
                </a:solidFill>
                <a:latin typeface="+mn-lt"/>
                <a:ea typeface="+mn-ea"/>
                <a:cs typeface="+mn-cs"/>
              </a:rPr>
              <a:t>. All MPI programs must contain exactly one call to an MPI initialization routine (</a:t>
            </a:r>
            <a:r>
              <a:rPr lang="en-US" sz="1200" b="0" i="0" u="none" strike="noStrike" kern="1200" baseline="0" dirty="0" err="1" smtClean="0">
                <a:solidFill>
                  <a:schemeClr val="tx1"/>
                </a:solidFill>
                <a:latin typeface="+mn-lt"/>
                <a:ea typeface="+mn-ea"/>
                <a:cs typeface="+mn-cs"/>
              </a:rPr>
              <a:t>MPI_Init</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MPI_Finalize</a:t>
            </a:r>
            <a:r>
              <a:rPr lang="en-US" sz="1200" b="0" i="0" u="none" strike="noStrike" kern="1200" baseline="0" dirty="0" smtClean="0">
                <a:solidFill>
                  <a:schemeClr val="tx1"/>
                </a:solidFill>
                <a:latin typeface="+mn-lt"/>
                <a:ea typeface="+mn-ea"/>
                <a:cs typeface="+mn-cs"/>
              </a:rPr>
              <a:t> cleans up all MPI state. If an MPI program terminates normally (i.e., not due to a call to MPI_ABORT or an unrecoverable error) then each process must call </a:t>
            </a:r>
            <a:r>
              <a:rPr lang="en-US" sz="1200" b="0" i="0" u="none" strike="noStrike" kern="1200" baseline="0" dirty="0" err="1" smtClean="0">
                <a:solidFill>
                  <a:schemeClr val="tx1"/>
                </a:solidFill>
                <a:latin typeface="+mn-lt"/>
                <a:ea typeface="+mn-ea"/>
                <a:cs typeface="+mn-cs"/>
              </a:rPr>
              <a:t>MPI_Finalize</a:t>
            </a:r>
            <a:r>
              <a:rPr lang="en-US" sz="1200" b="0" i="0" u="none" strike="noStrike" kern="1200" baseline="0" dirty="0" smtClean="0">
                <a:solidFill>
                  <a:schemeClr val="tx1"/>
                </a:solidFill>
                <a:latin typeface="+mn-lt"/>
                <a:ea typeface="+mn-ea"/>
                <a:cs typeface="+mn-cs"/>
              </a:rPr>
              <a:t> before it exits. Before an MPI process invokes </a:t>
            </a:r>
            <a:r>
              <a:rPr lang="en-US" sz="1200" b="0" i="0" u="none" strike="noStrike" kern="1200" baseline="0" dirty="0" err="1" smtClean="0">
                <a:solidFill>
                  <a:schemeClr val="tx1"/>
                </a:solidFill>
                <a:latin typeface="+mn-lt"/>
                <a:ea typeface="+mn-ea"/>
                <a:cs typeface="+mn-cs"/>
              </a:rPr>
              <a:t>MPI_Finalize</a:t>
            </a:r>
            <a:r>
              <a:rPr lang="en-US" sz="1200" b="0" i="0" u="none" strike="noStrike" kern="1200" baseline="0" dirty="0" smtClean="0">
                <a:solidFill>
                  <a:schemeClr val="tx1"/>
                </a:solidFill>
                <a:latin typeface="+mn-lt"/>
                <a:ea typeface="+mn-ea"/>
                <a:cs typeface="+mn-cs"/>
              </a:rPr>
              <a:t>, the process must perform all MPI calls needed to complete its involvement in MPI communications.</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108887B-CEB8-4B81-97C2-F530BB174B11}" type="slidenum">
              <a:rPr lang="en-US" smtClean="0"/>
              <a:t>17</a:t>
            </a:fld>
            <a:endParaRPr lang="en-US"/>
          </a:p>
        </p:txBody>
      </p:sp>
    </p:spTree>
    <p:extLst>
      <p:ext uri="{BB962C8B-B14F-4D97-AF65-F5344CB8AC3E}">
        <p14:creationId xmlns:p14="http://schemas.microsoft.com/office/powerpoint/2010/main" val="11321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18</a:t>
            </a:fld>
            <a:endParaRPr lang="en-US"/>
          </a:p>
        </p:txBody>
      </p:sp>
    </p:spTree>
    <p:extLst>
      <p:ext uri="{BB962C8B-B14F-4D97-AF65-F5344CB8AC3E}">
        <p14:creationId xmlns:p14="http://schemas.microsoft.com/office/powerpoint/2010/main" val="2176284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code “ptpcomm.cpp” on Minerva.</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20</a:t>
            </a:fld>
            <a:endParaRPr lang="en-US"/>
          </a:p>
        </p:txBody>
      </p:sp>
    </p:spTree>
    <p:extLst>
      <p:ext uri="{BB962C8B-B14F-4D97-AF65-F5344CB8AC3E}">
        <p14:creationId xmlns:p14="http://schemas.microsoft.com/office/powerpoint/2010/main" val="2611596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2FF5FBE6-0477-440D-AEFE-4AAEAC9DBD73}" type="slidenum">
              <a:t>22</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sz="1200" b="1" i="0" u="none" strike="noStrike" kern="1200" baseline="0" dirty="0" smtClean="0">
                <a:solidFill>
                  <a:schemeClr val="tx1"/>
                </a:solidFill>
                <a:latin typeface="+mn-lt"/>
                <a:ea typeface="+mn-ea"/>
                <a:cs typeface="+mn-cs"/>
              </a:rPr>
              <a:t>MPI Standard:</a:t>
            </a:r>
            <a:r>
              <a:rPr lang="en-US" sz="1200" b="0" i="0" u="none" strike="noStrike" kern="1200" baseline="0" dirty="0" smtClean="0">
                <a:solidFill>
                  <a:schemeClr val="tx1"/>
                </a:solidFill>
                <a:latin typeface="+mn-lt"/>
                <a:ea typeface="+mn-ea"/>
                <a:cs typeface="+mn-cs"/>
              </a:rPr>
              <a:t> The send buffer specified by the MPI_Send operation consists of count successive entries of the type indicated by datatype, starting with the entry at address </a:t>
            </a:r>
            <a:r>
              <a:rPr lang="en-US" sz="1200" b="0" i="0" u="none" strike="noStrike" kern="1200" baseline="0" dirty="0" err="1" smtClean="0">
                <a:solidFill>
                  <a:schemeClr val="tx1"/>
                </a:solidFill>
                <a:latin typeface="+mn-lt"/>
                <a:ea typeface="+mn-ea"/>
                <a:cs typeface="+mn-cs"/>
              </a:rPr>
              <a:t>buf</a:t>
            </a:r>
            <a:r>
              <a:rPr lang="en-US" sz="1200" b="0" i="0" u="none" strike="noStrike" kern="1200" baseline="0" dirty="0" smtClean="0">
                <a:solidFill>
                  <a:schemeClr val="tx1"/>
                </a:solidFill>
                <a:latin typeface="+mn-lt"/>
                <a:ea typeface="+mn-ea"/>
                <a:cs typeface="+mn-cs"/>
              </a:rPr>
              <a:t>. Note that we specify the message length in terms of number of elements, not number of bytes.  Note that count may be zero, in which case the data part of the message is empty.</a:t>
            </a:r>
          </a:p>
          <a:p>
            <a:pPr>
              <a:buNone/>
            </a:pPr>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smtClean="0">
                <a:solidFill>
                  <a:schemeClr val="tx1"/>
                </a:solidFill>
                <a:latin typeface="+mn-lt"/>
                <a:ea typeface="+mn-ea"/>
                <a:cs typeface="+mn-cs"/>
              </a:rPr>
              <a:t>In addition to the data part, messages carry information that can be used to distinguish messages and selectively receive them. This information consists of a fixed number of fields, which we collectively call the message envelope. These fields are </a:t>
            </a:r>
          </a:p>
          <a:p>
            <a:pPr>
              <a:buNone/>
            </a:pPr>
            <a:endParaRPr lang="en-US" sz="1200" b="0" i="0" u="none" strike="noStrike" kern="1200" baseline="0" dirty="0" smtClean="0">
              <a:solidFill>
                <a:schemeClr val="tx1"/>
              </a:solidFill>
              <a:latin typeface="+mn-lt"/>
              <a:ea typeface="+mn-ea"/>
              <a:cs typeface="+mn-cs"/>
            </a:endParaRPr>
          </a:p>
          <a:p>
            <a:pPr marL="171450" indent="-171450"/>
            <a:r>
              <a:rPr lang="en-US" sz="1200" b="0" i="0" u="none" strike="noStrike" kern="1200" baseline="0" dirty="0" smtClean="0">
                <a:solidFill>
                  <a:schemeClr val="tx1"/>
                </a:solidFill>
                <a:latin typeface="+mn-lt"/>
                <a:ea typeface="+mn-ea"/>
                <a:cs typeface="+mn-cs"/>
              </a:rPr>
              <a:t>source </a:t>
            </a:r>
          </a:p>
          <a:p>
            <a:pPr marL="171450" indent="-171450"/>
            <a:r>
              <a:rPr lang="en-US" sz="1200" b="0" i="0" u="none" strike="noStrike" kern="1200" baseline="0" dirty="0" smtClean="0">
                <a:solidFill>
                  <a:schemeClr val="tx1"/>
                </a:solidFill>
                <a:latin typeface="+mn-lt"/>
                <a:ea typeface="+mn-ea"/>
                <a:cs typeface="+mn-cs"/>
              </a:rPr>
              <a:t>destination</a:t>
            </a:r>
          </a:p>
          <a:p>
            <a:pPr marL="171450" indent="-171450"/>
            <a:r>
              <a:rPr lang="en-US" sz="1200" b="0" i="0" u="none" strike="noStrike" kern="1200" baseline="0" dirty="0" smtClean="0">
                <a:solidFill>
                  <a:schemeClr val="tx1"/>
                </a:solidFill>
                <a:latin typeface="+mn-lt"/>
                <a:ea typeface="+mn-ea"/>
                <a:cs typeface="+mn-cs"/>
              </a:rPr>
              <a:t>tag</a:t>
            </a:r>
          </a:p>
          <a:p>
            <a:pPr marL="171450" indent="-171450"/>
            <a:r>
              <a:rPr lang="en-US" sz="1200" b="0" i="0" u="none" strike="noStrike" kern="1200" baseline="0" dirty="0" smtClean="0">
                <a:solidFill>
                  <a:schemeClr val="tx1"/>
                </a:solidFill>
                <a:latin typeface="+mn-lt"/>
                <a:ea typeface="+mn-ea"/>
                <a:cs typeface="+mn-cs"/>
              </a:rPr>
              <a:t>communicator</a:t>
            </a:r>
          </a:p>
          <a:p>
            <a:pPr marL="0" indent="0">
              <a:buNone/>
            </a:pPr>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smtClean="0">
                <a:solidFill>
                  <a:schemeClr val="tx1"/>
                </a:solidFill>
                <a:latin typeface="+mn-lt"/>
                <a:ea typeface="+mn-ea"/>
                <a:cs typeface="+mn-cs"/>
              </a:rPr>
              <a:t>The message source is implicitly determined by the identity of the message sender. The other fields are specified by arguments in the send operation. The message destination is specified by the dest argument.  The integer-valued message tag is specified by the tag argument. This integer can be used by the program to distinguish different types of messages.</a:t>
            </a:r>
          </a:p>
          <a:p>
            <a:pPr>
              <a:buNone/>
            </a:pPr>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smtClean="0">
                <a:solidFill>
                  <a:schemeClr val="tx1"/>
                </a:solidFill>
                <a:latin typeface="+mn-lt"/>
                <a:ea typeface="+mn-ea"/>
                <a:cs typeface="+mn-cs"/>
              </a:rPr>
              <a:t>The receive buffer consists of the storage containing count consecutive elements of the type specified by datatype, starting at address </a:t>
            </a:r>
            <a:r>
              <a:rPr lang="en-US" sz="1200" b="0" i="0" u="none" strike="noStrike" kern="1200" baseline="0" dirty="0" err="1" smtClean="0">
                <a:solidFill>
                  <a:schemeClr val="tx1"/>
                </a:solidFill>
                <a:latin typeface="+mn-lt"/>
                <a:ea typeface="+mn-ea"/>
                <a:cs typeface="+mn-cs"/>
              </a:rPr>
              <a:t>buf</a:t>
            </a:r>
            <a:r>
              <a:rPr lang="en-US" sz="1200" b="0" i="0" u="none" strike="noStrike" kern="1200" baseline="0" dirty="0" smtClean="0">
                <a:solidFill>
                  <a:schemeClr val="tx1"/>
                </a:solidFill>
                <a:latin typeface="+mn-lt"/>
                <a:ea typeface="+mn-ea"/>
                <a:cs typeface="+mn-cs"/>
              </a:rPr>
              <a:t>. The length of the received message must be less than or equal to the length of the receive buffer. An overflow error occurs if all incoming data does not fit, without truncation, into the receive buffer.  If a message that is shorter than the receive buffer arrives, then only those locations corresponding to the (shorter) message are modified.</a:t>
            </a:r>
          </a:p>
          <a:p>
            <a:pPr>
              <a:buNone/>
            </a:pPr>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smtClean="0">
                <a:solidFill>
                  <a:schemeClr val="tx1"/>
                </a:solidFill>
                <a:latin typeface="+mn-lt"/>
                <a:ea typeface="+mn-ea"/>
                <a:cs typeface="+mn-cs"/>
              </a:rPr>
              <a:t>The selection of a message by a receive operation is governed by the value of the message envelope. A message can be received by a receive operation if its envelope matches the source, tag and comm values specified by the receive operation. The receiver may specify a wildcard MPI_ANY_SOURCE value for source, and/or a wildcard MPI_ANY_TAG value for tag, indicating that any source and/or tag are acceptable. It cannot specify a wildcard value for comm. Thus, a message can be received by a receive operation only if it is addressed to the receiving process, has a matching communicator, has matching source unless source=MPI_ANY_SOURCE in the pattern, and has a matching tag unless tag=MPI_ANY_TAG in the pattern. The message tag is specified by the tag argument of the receive operation. The argument source, if different from MPI_ANY_SOURCE, is specified as a rank within the process group associated with that same communicator (remote process group, for intercommunicators).</a:t>
            </a:r>
          </a:p>
          <a:p>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smtClean="0">
                <a:solidFill>
                  <a:schemeClr val="tx1"/>
                </a:solidFill>
                <a:latin typeface="+mn-lt"/>
                <a:ea typeface="+mn-ea"/>
                <a:cs typeface="+mn-cs"/>
              </a:rPr>
              <a:t>Note the asymmetry between send and receive operations: A receive operation may accept messages from an arbitrary sender, on the other hand, a send operation must specify a unique receiver. This matches </a:t>
            </a:r>
            <a:r>
              <a:rPr lang="en-US" sz="1200" b="1" i="0" u="none" strike="noStrike" kern="1200" baseline="0" dirty="0" smtClean="0">
                <a:solidFill>
                  <a:schemeClr val="tx1"/>
                </a:solidFill>
                <a:latin typeface="+mn-lt"/>
                <a:ea typeface="+mn-ea"/>
                <a:cs typeface="+mn-cs"/>
              </a:rPr>
              <a:t>a push communication</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mechanism</a:t>
            </a:r>
            <a:r>
              <a:rPr lang="en-US" sz="1200" b="0" i="0" u="none" strike="noStrike" kern="1200" baseline="0" dirty="0" smtClean="0">
                <a:solidFill>
                  <a:schemeClr val="tx1"/>
                </a:solidFill>
                <a:latin typeface="+mn-lt"/>
                <a:ea typeface="+mn-ea"/>
                <a:cs typeface="+mn-cs"/>
              </a:rPr>
              <a:t>, where data transfer is effected by the sender (rather than </a:t>
            </a:r>
            <a:r>
              <a:rPr lang="en-US" sz="1200" b="1" i="0" u="none" strike="noStrike" kern="1200" baseline="0" dirty="0" smtClean="0">
                <a:solidFill>
                  <a:schemeClr val="tx1"/>
                </a:solidFill>
                <a:latin typeface="+mn-lt"/>
                <a:ea typeface="+mn-ea"/>
                <a:cs typeface="+mn-cs"/>
              </a:rPr>
              <a:t>a pull mechanism</a:t>
            </a:r>
            <a:r>
              <a:rPr lang="en-US" sz="1200" b="0" i="0" u="none" strike="noStrike" kern="1200" baseline="0" dirty="0" smtClean="0">
                <a:solidFill>
                  <a:schemeClr val="tx1"/>
                </a:solidFill>
                <a:latin typeface="+mn-lt"/>
                <a:ea typeface="+mn-ea"/>
                <a:cs typeface="+mn-cs"/>
              </a:rPr>
              <a:t>, where data transfer is effected by the receiver).</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06CD3385-8AD9-4BA7-81DF-40F38FF12648}" type="slidenum">
              <a:t>23</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sz="1200" b="1" i="0" u="none" strike="noStrike" kern="1200" baseline="0" dirty="0" smtClean="0">
                <a:solidFill>
                  <a:schemeClr val="tx1"/>
                </a:solidFill>
                <a:latin typeface="+mn-lt"/>
                <a:ea typeface="+mn-ea"/>
                <a:cs typeface="+mn-cs"/>
              </a:rPr>
              <a:t>MPI Standard:</a:t>
            </a:r>
            <a:r>
              <a:rPr lang="en-US" sz="1200" b="0" i="0" u="none" strike="noStrike" kern="1200" baseline="0" dirty="0" smtClean="0">
                <a:solidFill>
                  <a:schemeClr val="tx1"/>
                </a:solidFill>
                <a:latin typeface="+mn-lt"/>
                <a:ea typeface="+mn-ea"/>
                <a:cs typeface="+mn-cs"/>
              </a:rPr>
              <a:t> </a:t>
            </a:r>
          </a:p>
          <a:p>
            <a:pPr>
              <a:buNone/>
            </a:pPr>
            <a:endParaRPr lang="en-US" dirty="0" smtClean="0"/>
          </a:p>
          <a:p>
            <a:pPr>
              <a:buNone/>
            </a:pPr>
            <a:r>
              <a:rPr lang="en-US" sz="1200" b="0" i="0" u="none" strike="noStrike" kern="1200" baseline="0" dirty="0" smtClean="0">
                <a:solidFill>
                  <a:schemeClr val="tx1"/>
                </a:solidFill>
                <a:latin typeface="+mn-lt"/>
                <a:ea typeface="+mn-ea"/>
                <a:cs typeface="+mn-cs"/>
              </a:rPr>
              <a:t>One can think of message transfer as consisting of the following three phases.</a:t>
            </a:r>
          </a:p>
          <a:p>
            <a:pPr>
              <a:buNone/>
            </a:pPr>
            <a:r>
              <a:rPr lang="en-US" sz="1200" b="0" i="0" u="none" strike="noStrike" kern="1200" baseline="0" dirty="0" smtClean="0">
                <a:solidFill>
                  <a:schemeClr val="tx1"/>
                </a:solidFill>
                <a:latin typeface="+mn-lt"/>
                <a:ea typeface="+mn-ea"/>
                <a:cs typeface="+mn-cs"/>
              </a:rPr>
              <a:t>	1. Data is pulled out of the send buffer and a message is assembled.</a:t>
            </a:r>
          </a:p>
          <a:p>
            <a:pPr>
              <a:buNone/>
            </a:pPr>
            <a:r>
              <a:rPr lang="en-US" sz="1200" b="0" i="0" u="none" strike="noStrike" kern="1200" baseline="0" dirty="0" smtClean="0">
                <a:solidFill>
                  <a:schemeClr val="tx1"/>
                </a:solidFill>
                <a:latin typeface="+mn-lt"/>
                <a:ea typeface="+mn-ea"/>
                <a:cs typeface="+mn-cs"/>
              </a:rPr>
              <a:t>	2. A message is transferred from sender to receiver.</a:t>
            </a:r>
          </a:p>
          <a:p>
            <a:pPr>
              <a:buNone/>
            </a:pPr>
            <a:r>
              <a:rPr lang="en-US" sz="1200" b="0" i="0" u="none" strike="noStrike" kern="1200" baseline="0" dirty="0" smtClean="0">
                <a:solidFill>
                  <a:schemeClr val="tx1"/>
                </a:solidFill>
                <a:latin typeface="+mn-lt"/>
                <a:ea typeface="+mn-ea"/>
                <a:cs typeface="+mn-cs"/>
              </a:rPr>
              <a:t>	3. Data is pulled from the incoming message and disassembled into the receive </a:t>
            </a:r>
            <a:r>
              <a:rPr lang="en-US" sz="1200" b="0" i="0" u="none" strike="noStrike" kern="1200" baseline="0" dirty="0" err="1" smtClean="0">
                <a:solidFill>
                  <a:schemeClr val="tx1"/>
                </a:solidFill>
                <a:latin typeface="+mn-lt"/>
                <a:ea typeface="+mn-ea"/>
                <a:cs typeface="+mn-cs"/>
              </a:rPr>
              <a:t>buer</a:t>
            </a:r>
            <a:r>
              <a:rPr lang="en-US" sz="1200" b="0" i="0" u="none" strike="noStrike" kern="1200" baseline="0" dirty="0" smtClean="0">
                <a:solidFill>
                  <a:schemeClr val="tx1"/>
                </a:solidFill>
                <a:latin typeface="+mn-lt"/>
                <a:ea typeface="+mn-ea"/>
                <a:cs typeface="+mn-cs"/>
              </a:rPr>
              <a:t>.</a:t>
            </a:r>
          </a:p>
          <a:p>
            <a:pPr>
              <a:buNone/>
            </a:pPr>
            <a:r>
              <a:rPr lang="en-US" sz="1200" b="0" i="0" u="none" strike="noStrike" kern="1200" baseline="0" dirty="0" smtClean="0">
                <a:solidFill>
                  <a:schemeClr val="tx1"/>
                </a:solidFill>
                <a:latin typeface="+mn-lt"/>
                <a:ea typeface="+mn-ea"/>
                <a:cs typeface="+mn-cs"/>
              </a:rPr>
              <a:t>Type matching has to be observed at each of these three phases:  (1) The type of each variable in the sender buffer has to match the type specified for that entry by the send operation; (2) the type specified by the send operation has to match the type specified by the receive operation; (3) and the type of each variable in the receive buffer has to match the type specified for that entry by the receive operation. A program that fails to observe these three rules is erroneous.</a:t>
            </a:r>
          </a:p>
          <a:p>
            <a:pPr>
              <a:buNone/>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One of the goals of MPI is to support parallel computations across heterogeneous environments.  Communication in a heterogeneous environment may require data conversions. MPI requires that a representation conversion be performed when a typed value is transferred across environments that use different representations for the </a:t>
            </a:r>
            <a:r>
              <a:rPr lang="en-US" sz="1200" b="0" i="0" u="none" strike="noStrike" kern="1200" baseline="0" dirty="0" err="1" smtClean="0">
                <a:solidFill>
                  <a:schemeClr val="tx1"/>
                </a:solidFill>
                <a:latin typeface="+mn-lt"/>
                <a:ea typeface="+mn-ea"/>
                <a:cs typeface="+mn-cs"/>
              </a:rPr>
              <a:t>datatype</a:t>
            </a:r>
            <a:r>
              <a:rPr lang="en-US" sz="1200" b="0" i="0" u="none" strike="noStrike" kern="1200" baseline="0" dirty="0" smtClean="0">
                <a:solidFill>
                  <a:schemeClr val="tx1"/>
                </a:solidFill>
                <a:latin typeface="+mn-lt"/>
                <a:ea typeface="+mn-ea"/>
                <a:cs typeface="+mn-cs"/>
              </a:rPr>
              <a:t> of this value. MPI does not specify rules for representation conversion. Such conversion is expected to preserve integer, logical and character values, and to convert a floating point value to the nearest value that can be represented on the target system.</a:t>
            </a:r>
            <a:endParaRPr lang="en-US" dirty="0" smtClean="0"/>
          </a:p>
          <a:p>
            <a:pPr>
              <a:buNone/>
            </a:pPr>
            <a:endParaRPr lang="en-US" dirty="0" smtClean="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24</a:t>
            </a:fld>
            <a:endParaRPr lang="en-US"/>
          </a:p>
        </p:txBody>
      </p:sp>
    </p:spTree>
    <p:extLst>
      <p:ext uri="{BB962C8B-B14F-4D97-AF65-F5344CB8AC3E}">
        <p14:creationId xmlns:p14="http://schemas.microsoft.com/office/powerpoint/2010/main" val="1668884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C1D4D0D2-EAFA-444E-92FC-B901775EF4EF}" type="slidenum">
              <a:t>25</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sz="1200" b="1" i="0" u="none" strike="noStrike" kern="1200" baseline="0" dirty="0" smtClean="0">
                <a:solidFill>
                  <a:schemeClr val="tx1"/>
                </a:solidFill>
                <a:latin typeface="+mn-lt"/>
                <a:ea typeface="+mn-ea"/>
                <a:cs typeface="+mn-cs"/>
              </a:rPr>
              <a:t>MPI Standard: </a:t>
            </a:r>
            <a:r>
              <a:rPr lang="en-US" sz="1200" b="0" i="0" u="none" strike="noStrike" kern="1200" baseline="0" dirty="0" smtClean="0">
                <a:solidFill>
                  <a:schemeClr val="tx1"/>
                </a:solidFill>
                <a:latin typeface="+mn-lt"/>
                <a:ea typeface="+mn-ea"/>
                <a:cs typeface="+mn-cs"/>
              </a:rPr>
              <a:t>The source or tag of a received message may not be known if wildcard values were used in the receive operation. Also, if multiple requests are completed by a single MPI function, a distinct error code may need to be returned for each request. The information is returned by the status argument of MPI_RECV. The type of status is MPI-defined. Status variables need to be explicitly allocated by the user, that is, they are not system objects. </a:t>
            </a:r>
          </a:p>
          <a:p>
            <a:pPr>
              <a:buNone/>
            </a:pPr>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smtClean="0">
                <a:solidFill>
                  <a:schemeClr val="tx1"/>
                </a:solidFill>
                <a:latin typeface="+mn-lt"/>
                <a:ea typeface="+mn-ea"/>
                <a:cs typeface="+mn-cs"/>
              </a:rPr>
              <a:t>In C, status is a structure that contains three fields named MPI_SOURCE, MPI_TAG, and MPI_ERROR; the structure may contain additional fields. Thus, status.MPI_SOURCE, status.MPI_TAG and status.MPI_ERROR contain the source, tag, and error code, respectively, of the received message.</a:t>
            </a:r>
          </a:p>
          <a:p>
            <a:pPr>
              <a:buNone/>
            </a:pPr>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err="1" smtClean="0">
                <a:solidFill>
                  <a:schemeClr val="tx1"/>
                </a:solidFill>
                <a:latin typeface="+mn-lt"/>
                <a:ea typeface="+mn-ea"/>
                <a:cs typeface="+mn-cs"/>
              </a:rPr>
              <a:t>MPI_Get_count</a:t>
            </a:r>
            <a:r>
              <a:rPr lang="en-US" sz="1200" b="0" i="0" u="none" strike="noStrike" kern="1200" baseline="0" dirty="0" smtClean="0">
                <a:solidFill>
                  <a:schemeClr val="tx1"/>
                </a:solidFill>
                <a:latin typeface="+mn-lt"/>
                <a:ea typeface="+mn-ea"/>
                <a:cs typeface="+mn-cs"/>
              </a:rPr>
              <a:t> returns the number of entries received. (Again, we count entries, each of type datatype, not bytes.) The datatype argument should match the argument provided by the receive call that set the status variable.</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MPI Standard:</a:t>
            </a:r>
            <a:r>
              <a:rPr lang="en-US" sz="1200" b="0" i="0" u="none" strike="noStrike" kern="1200" baseline="0" dirty="0" smtClean="0">
                <a:solidFill>
                  <a:schemeClr val="tx1"/>
                </a:solidFill>
                <a:latin typeface="+mn-lt"/>
                <a:ea typeface="+mn-ea"/>
                <a:cs typeface="+mn-cs"/>
              </a:rPr>
              <a:t> The send call described before is blocking: it does not return until the message data and envelope have been safely stored away so that the sender is free to modify the send buffer.  The message might be copied directly into the matching receive buffer, </a:t>
            </a:r>
            <a:r>
              <a:rPr lang="en-US" sz="1200" b="1" i="0" u="none" strike="noStrike" kern="1200" baseline="0" dirty="0" smtClean="0">
                <a:solidFill>
                  <a:schemeClr val="tx1"/>
                </a:solidFill>
                <a:latin typeface="+mn-lt"/>
                <a:ea typeface="+mn-ea"/>
                <a:cs typeface="+mn-cs"/>
              </a:rPr>
              <a:t>or</a:t>
            </a:r>
            <a:r>
              <a:rPr lang="en-US" sz="1200" b="0" i="0" u="none" strike="noStrike" kern="1200" baseline="0" dirty="0" smtClean="0">
                <a:solidFill>
                  <a:schemeClr val="tx1"/>
                </a:solidFill>
                <a:latin typeface="+mn-lt"/>
                <a:ea typeface="+mn-ea"/>
                <a:cs typeface="+mn-cs"/>
              </a:rPr>
              <a:t> it </a:t>
            </a:r>
            <a:r>
              <a:rPr lang="en-US" sz="1200" b="1" i="0" u="none" strike="noStrike" kern="1200" baseline="0" dirty="0" smtClean="0">
                <a:solidFill>
                  <a:schemeClr val="tx1"/>
                </a:solidFill>
                <a:latin typeface="+mn-lt"/>
                <a:ea typeface="+mn-ea"/>
                <a:cs typeface="+mn-cs"/>
              </a:rPr>
              <a:t>might</a:t>
            </a:r>
            <a:r>
              <a:rPr lang="en-US" sz="1200" b="0" i="0" u="none" strike="noStrike" kern="1200" baseline="0" dirty="0" smtClean="0">
                <a:solidFill>
                  <a:schemeClr val="tx1"/>
                </a:solidFill>
                <a:latin typeface="+mn-lt"/>
                <a:ea typeface="+mn-ea"/>
                <a:cs typeface="+mn-cs"/>
              </a:rPr>
              <a:t> be copied into a temporary system buffer. In standard mode, it is up to MPI to decide whether outgoing messages will be buffered. MPI </a:t>
            </a:r>
            <a:r>
              <a:rPr lang="en-US" sz="1200" b="1" i="0" u="none" strike="noStrike" kern="1200" baseline="0" dirty="0" smtClean="0">
                <a:solidFill>
                  <a:schemeClr val="tx1"/>
                </a:solidFill>
                <a:latin typeface="+mn-lt"/>
                <a:ea typeface="+mn-ea"/>
                <a:cs typeface="+mn-cs"/>
              </a:rPr>
              <a:t>may</a:t>
            </a:r>
            <a:r>
              <a:rPr lang="en-US" sz="1200" b="0" i="0" u="none" strike="noStrike" kern="1200" baseline="0" dirty="0" smtClean="0">
                <a:solidFill>
                  <a:schemeClr val="tx1"/>
                </a:solidFill>
                <a:latin typeface="+mn-lt"/>
                <a:ea typeface="+mn-ea"/>
                <a:cs typeface="+mn-cs"/>
              </a:rPr>
              <a:t> buffer outgoing messages. In such a case, the send call may complete before a matching receive is invoked. On the other hand, buffer space may be unavailable, or MPI may choose not to buffer outgoing messages, for performance reasons. In this case, the send call will not complete until a matching receive has been posted, and the data has been moved to the receiver.  </a:t>
            </a:r>
            <a:r>
              <a:rPr lang="en-US" sz="1200" b="1" i="0" u="none" strike="noStrike" kern="1200" baseline="0" dirty="0" smtClean="0">
                <a:solidFill>
                  <a:schemeClr val="tx1"/>
                </a:solidFill>
                <a:latin typeface="+mn-lt"/>
                <a:ea typeface="+mn-ea"/>
                <a:cs typeface="+mn-cs"/>
              </a:rPr>
              <a:t>(end of standard citation)</a:t>
            </a:r>
            <a:r>
              <a:rPr lang="en-US" sz="1200" b="0" i="0" u="none" strike="noStrike" kern="1200" baseline="0" dirty="0" smtClean="0">
                <a:solidFill>
                  <a:schemeClr val="tx1"/>
                </a:solidFill>
                <a:latin typeface="+mn-lt"/>
                <a:ea typeface="+mn-ea"/>
                <a:cs typeface="+mn-cs"/>
              </a:rPr>
              <a:t> This corresponds to (a) in the slide.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case the send and receive operation are posted (almost) simultaneous, idling is guaranteed to be minimized (b).</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case a (blocking) receive operation is posted before a matching send is posted (c), the receiver side will block until the message is received.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26</a:t>
            </a:fld>
            <a:endParaRPr lang="en-US"/>
          </a:p>
        </p:txBody>
      </p:sp>
    </p:spTree>
    <p:extLst>
      <p:ext uri="{BB962C8B-B14F-4D97-AF65-F5344CB8AC3E}">
        <p14:creationId xmlns:p14="http://schemas.microsoft.com/office/powerpoint/2010/main" val="53666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SETI</a:t>
            </a:r>
            <a:r>
              <a:rPr lang="en-US" baseline="0" dirty="0" smtClean="0"/>
              <a:t> @ home = Search for Extraterrestrial Intelligence</a:t>
            </a:r>
          </a:p>
          <a:p>
            <a:r>
              <a:rPr lang="en-US" baseline="0" dirty="0" smtClean="0"/>
              <a:t>Folding @ home = Predict protein folding</a:t>
            </a:r>
          </a:p>
          <a:p>
            <a:r>
              <a:rPr lang="en-US" baseline="0" dirty="0" smtClean="0"/>
              <a:t>GIMPS = Great Internet </a:t>
            </a:r>
            <a:r>
              <a:rPr lang="en-US" baseline="0" dirty="0" err="1" smtClean="0"/>
              <a:t>Mersenne</a:t>
            </a:r>
            <a:r>
              <a:rPr lang="en-US" baseline="0" dirty="0" smtClean="0"/>
              <a:t> Prime Search (</a:t>
            </a:r>
            <a:r>
              <a:rPr lang="en-US" baseline="0" dirty="0" err="1" smtClean="0"/>
              <a:t>Mersenne</a:t>
            </a:r>
            <a:r>
              <a:rPr lang="en-US" baseline="0" dirty="0" smtClean="0"/>
              <a:t> prime = prime of the form 2</a:t>
            </a:r>
            <a:r>
              <a:rPr lang="en-US" baseline="30000" dirty="0" smtClean="0"/>
              <a:t>p</a:t>
            </a:r>
            <a:r>
              <a:rPr lang="en-US" baseline="0" dirty="0" smtClean="0"/>
              <a:t> – 1)</a:t>
            </a:r>
          </a:p>
          <a:p>
            <a:r>
              <a:rPr lang="en-US" baseline="0" dirty="0" smtClean="0"/>
              <a:t>R&amp;D = Research &amp; Development</a:t>
            </a:r>
          </a:p>
          <a:p>
            <a:r>
              <a:rPr lang="en-US" baseline="0" dirty="0" smtClean="0"/>
              <a:t>CFD = Computational Fluid Dynamics</a:t>
            </a:r>
          </a:p>
          <a:p>
            <a:r>
              <a:rPr lang="en-US" baseline="0" dirty="0" smtClean="0"/>
              <a:t>CEM = Computational Electromagnetics</a:t>
            </a:r>
          </a:p>
          <a:p>
            <a:r>
              <a:rPr lang="en-US" dirty="0" smtClean="0"/>
              <a:t>Algorithmic trading = buying and selling of</a:t>
            </a:r>
            <a:r>
              <a:rPr lang="en-US" baseline="0" dirty="0" smtClean="0"/>
              <a:t> financial stock by computers.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a:t>
            </a:fld>
            <a:endParaRPr lang="en-US"/>
          </a:p>
        </p:txBody>
      </p:sp>
    </p:spTree>
    <p:extLst>
      <p:ext uri="{BB962C8B-B14F-4D97-AF65-F5344CB8AC3E}">
        <p14:creationId xmlns:p14="http://schemas.microsoft.com/office/powerpoint/2010/main" val="183737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07276374-4C1D-4106-AA5F-A1904795DE4A}" type="slidenum">
              <a:t>27</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smtClean="0"/>
              <a:t>See</a:t>
            </a:r>
            <a:r>
              <a:rPr lang="en-US" baseline="0" dirty="0" smtClean="0"/>
              <a:t> deadlock.cpp example on Minerva.</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the most general case, </a:t>
            </a:r>
            <a:r>
              <a:rPr lang="en-US" dirty="0" smtClean="0">
                <a:latin typeface="Symbol" pitchFamily="18" charset="2"/>
              </a:rPr>
              <a:t>alpha</a:t>
            </a:r>
            <a:r>
              <a:rPr lang="en-US" dirty="0" smtClean="0"/>
              <a:t> and beta depend on the </a:t>
            </a:r>
            <a:r>
              <a:rPr lang="en-US" smtClean="0"/>
              <a:t>message size n.</a:t>
            </a:r>
            <a:endParaRPr lang="en-US" dirty="0" smtClean="0"/>
          </a:p>
          <a:p>
            <a:endParaRPr lang="en-US" dirty="0" smtClean="0"/>
          </a:p>
          <a:p>
            <a:r>
              <a:rPr lang="en-US" dirty="0" smtClean="0"/>
              <a:t>In case alpha and beta are constant (this</a:t>
            </a:r>
            <a:r>
              <a:rPr lang="en-US" baseline="0" dirty="0" smtClean="0"/>
              <a:t> is the most simple model), the effective bandwidth is only a function of the message size n.  Note that when the latency -&gt; 0 or n -&gt; infinity, the effective bandwidth is equal to the saturation bandwidth B.</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29</a:t>
            </a:fld>
            <a:endParaRPr lang="en-US"/>
          </a:p>
        </p:txBody>
      </p:sp>
    </p:spTree>
    <p:extLst>
      <p:ext uri="{BB962C8B-B14F-4D97-AF65-F5344CB8AC3E}">
        <p14:creationId xmlns:p14="http://schemas.microsoft.com/office/powerpoint/2010/main" val="438392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F638279F-E8FB-4147-A714-D8FD0E2A7C77}" type="slidenum">
              <a:t>30</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smtClean="0"/>
              <a:t>A</a:t>
            </a:r>
            <a:r>
              <a:rPr lang="en-US" baseline="0" dirty="0" smtClean="0"/>
              <a:t> Gengar machine consists of two quad-core CPUs (Intel Xeon L5420), hence 8 cores in total.  Each core has 32 Kbyte L1 cache memory; 6 Mbyte of L2 cache is shared by two cores only.  In fact, this is one the earliest quad-core models that was introduced by Intel, and in fact consists of two dual-core CPUs that are packed together.  Because e.g. core 1 and core 3 inside a single CPU do not share any cache memory, the exchange of data will always occur by reading / writing to the main memory.  On the other hand, core 1 and core 2 share L2 cache, therefore, exchange of data between these cores can happen at a faster rate, by reading / writing to the shared L2 cache.</a:t>
            </a:r>
          </a:p>
          <a:p>
            <a:pPr>
              <a:buNone/>
            </a:pPr>
            <a:endParaRPr lang="en-US" baseline="0" dirty="0" smtClean="0"/>
          </a:p>
          <a:p>
            <a:pPr>
              <a:buNone/>
            </a:pPr>
            <a:r>
              <a:rPr lang="en-US" baseline="0" dirty="0" smtClean="0"/>
              <a:t>Each machine has 16 </a:t>
            </a:r>
            <a:r>
              <a:rPr lang="en-US" baseline="0" dirty="0" smtClean="0"/>
              <a:t>GByte </a:t>
            </a:r>
            <a:r>
              <a:rPr lang="en-US" baseline="0" dirty="0" smtClean="0"/>
              <a:t>of RAM (2 </a:t>
            </a:r>
            <a:r>
              <a:rPr lang="en-US" baseline="0" dirty="0" smtClean="0"/>
              <a:t>GByte </a:t>
            </a:r>
            <a:r>
              <a:rPr lang="en-US" baseline="0" dirty="0" smtClean="0"/>
              <a:t>/ core).  The machines are connected by a high-speed Infiniband network (fully non-blocking, see further).  Additionally, the machines are connected by a Gigabit Ethernet network (not shown on the slide).  This network is used for console login and non-HPC related access (e.g. maintenance).</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A6E831C0-3B27-4653-8A8E-20117A19B72F}" type="slidenum">
              <a:t>31</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35A8D75E-26B5-45FC-90A1-A573D7FDC855}" type="slidenum">
              <a:t>32</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smtClean="0"/>
              <a:t>Example</a:t>
            </a:r>
            <a:r>
              <a:rPr lang="en-US" baseline="0" dirty="0" smtClean="0"/>
              <a:t> can be downloaded from Minerva</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D385100E-F4AB-40AA-A755-7D0A600E1AF3}" type="slidenum">
              <a:t>33</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indent="0" algn="l" defTabSz="914400" rtl="0" eaLnBrk="1" fontAlgn="auto" latinLnBrk="0" hangingPunct="1">
              <a:lnSpc>
                <a:spcPct val="100000"/>
              </a:lnSpc>
              <a:spcBef>
                <a:spcPts val="0"/>
              </a:spcBef>
              <a:spcAft>
                <a:spcPts val="0"/>
              </a:spcAft>
              <a:buClr>
                <a:srgbClr val="000000"/>
              </a:buClr>
              <a:buSzPct val="100000"/>
              <a:buFont typeface="Arial" pitchFamily="34"/>
              <a:buNone/>
              <a:tabLst/>
              <a:defRPr/>
            </a:pPr>
            <a:r>
              <a:rPr lang="en-US" dirty="0" smtClean="0"/>
              <a:t>Example</a:t>
            </a:r>
            <a:r>
              <a:rPr lang="en-US" baseline="0" dirty="0" smtClean="0"/>
              <a:t> can be downloaded from Minerva</a:t>
            </a:r>
            <a:endParaRPr lang="en-US" dirty="0" smtClean="0"/>
          </a:p>
          <a:p>
            <a:pPr>
              <a:buNone/>
            </a:pP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C837C7D7-58E5-4009-A0F5-A2C47E84CE56}" type="slidenum">
              <a:t>34</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b="1" dirty="0" smtClean="0"/>
              <a:t>MPI standard</a:t>
            </a:r>
          </a:p>
          <a:p>
            <a:endParaRPr lang="en-US" dirty="0" smtClean="0"/>
          </a:p>
          <a:p>
            <a:pPr>
              <a:buNone/>
            </a:pPr>
            <a:r>
              <a:rPr lang="en-US" dirty="0" err="1" smtClean="0"/>
              <a:t>MPI_Wtime</a:t>
            </a:r>
            <a:r>
              <a:rPr lang="en-US" dirty="0" smtClean="0"/>
              <a:t> returns a floating-point number of seconds, representing elapsed wall-clock time since some time in the past.   The "time in the past" is guaranteed not to change during the life of the process. The user is responsible for converting large numbers of seconds to other units if they are preferred.   The times returned are local to the node that called them. There is no requirement that different nodes return "the same time.“</a:t>
            </a:r>
          </a:p>
          <a:p>
            <a:pPr>
              <a:buNone/>
            </a:pPr>
            <a:endParaRPr lang="en-US" dirty="0" smtClean="0"/>
          </a:p>
          <a:p>
            <a:pPr>
              <a:buNone/>
            </a:pPr>
            <a:r>
              <a:rPr lang="en-US" dirty="0" err="1" smtClean="0"/>
              <a:t>MPI_Wtick</a:t>
            </a:r>
            <a:r>
              <a:rPr lang="en-US" dirty="0" smtClean="0"/>
              <a:t> returns the resolution of </a:t>
            </a:r>
            <a:r>
              <a:rPr lang="en-US" dirty="0" err="1" smtClean="0"/>
              <a:t>MPI_Wtime</a:t>
            </a:r>
            <a:r>
              <a:rPr lang="en-US" dirty="0" smtClean="0"/>
              <a:t> in seconds. That is, it returns, as a double precision value, the number of seconds between successive clock ticks. For example, if the clock is implemented by the hardware as a counter that is incremented every millisecond, the value returned by </a:t>
            </a:r>
            <a:r>
              <a:rPr lang="en-US" dirty="0" err="1" smtClean="0"/>
              <a:t>MPI_Wtick</a:t>
            </a:r>
            <a:r>
              <a:rPr lang="en-US" dirty="0" smtClean="0"/>
              <a:t> should be 10e-3.</a:t>
            </a:r>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677F18B0-E1BD-4E34-AE7E-332FF8B6DB57}" type="slidenum">
              <a:t>35</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smtClean="0"/>
              <a:t>Measured</a:t>
            </a:r>
            <a:r>
              <a:rPr lang="en-US" baseline="0" dirty="0" smtClean="0"/>
              <a:t> effective bandwidth (unidirectional) using the </a:t>
            </a:r>
            <a:r>
              <a:rPr lang="en-US" baseline="0" dirty="0" err="1" smtClean="0"/>
              <a:t>ringtest</a:t>
            </a:r>
            <a:r>
              <a:rPr lang="en-US" baseline="0" dirty="0" smtClean="0"/>
              <a:t> example for both the Gigabit Ethernet network and Infiniband network.  Measurements were done on the Gengar cluster (each machine has both an Infiniband and a Gigabit Ethernet interface).  The effective bandwidth increases for larger message size, in both cases, consistent with the formulas from earlier slides.</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09C084DF-DCB2-48DC-AF42-A6831B614AF1}" type="slidenum">
              <a:t>36</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smtClean="0"/>
              <a:t>We observed a big</a:t>
            </a:r>
            <a:r>
              <a:rPr lang="en-US" baseline="0" dirty="0" smtClean="0"/>
              <a:t> difference in available bandwidth between the two networks (previous slide).  A second major difference is the fact that the Gigabit Ethernet requires quite a lot of CPU cycles when communication at full speed.  These CPU cycles are needed to constantly pack small portions of data into packets and copy them across memory locations (</a:t>
            </a:r>
            <a:r>
              <a:rPr lang="en-US" baseline="0" dirty="0" err="1" smtClean="0"/>
              <a:t>tcp</a:t>
            </a:r>
            <a:r>
              <a:rPr lang="en-US" baseline="0" dirty="0" smtClean="0"/>
              <a:t>/</a:t>
            </a:r>
            <a:r>
              <a:rPr lang="en-US" baseline="0" dirty="0" err="1" smtClean="0"/>
              <a:t>ip</a:t>
            </a:r>
            <a:r>
              <a:rPr lang="en-US" baseline="0" dirty="0" smtClean="0"/>
              <a:t> stack protocol overhead).  These CPU instructions are encoded in the Gigabit Ethernet device driver.  The CPU is constantly signaled by means of interrupt requests to prepare the next portion of data to send or receive.  This gives rise to a combined fraction of over 80% of the CPU cycles that are spent in “system time (= device driver)”  (</a:t>
            </a:r>
            <a:r>
              <a:rPr lang="en-US" baseline="0" dirty="0" err="1" smtClean="0"/>
              <a:t>sy</a:t>
            </a:r>
            <a:r>
              <a:rPr lang="en-US" baseline="0" dirty="0" smtClean="0"/>
              <a:t>: 78,3%) and handling software interrupt requests (</a:t>
            </a:r>
            <a:r>
              <a:rPr lang="en-US" baseline="0" dirty="0" err="1" smtClean="0"/>
              <a:t>si</a:t>
            </a:r>
            <a:r>
              <a:rPr lang="en-US" baseline="0" dirty="0" smtClean="0"/>
              <a:t>: 1,8%).  Only 19.8% of the cycles can be spent in user space (actual program).</a:t>
            </a:r>
          </a:p>
          <a:p>
            <a:pPr>
              <a:buNone/>
            </a:pPr>
            <a:endParaRPr lang="en-US" baseline="0" dirty="0" smtClean="0"/>
          </a:p>
          <a:p>
            <a:pPr>
              <a:buNone/>
            </a:pPr>
            <a:r>
              <a:rPr lang="en-US" baseline="0" dirty="0" smtClean="0"/>
              <a:t>The Infiniband network on the other hand can transmit at full speed, with very little CPU interaction, leaving 99% of the CPU cycles to the user space.  Therefore, Infiniband networks are much more suited to overlap computations and communications (see further: non-blocking send / receive + asynchronous progress).</a:t>
            </a:r>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C5F6187E-8D82-4D1B-8FA0-F0A4817B8EA8}" type="slidenum">
              <a:t>37</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b="1" dirty="0" smtClean="0"/>
              <a:t>MPI</a:t>
            </a:r>
            <a:r>
              <a:rPr lang="en-US" b="1" baseline="0" dirty="0" smtClean="0"/>
              <a:t> standard:</a:t>
            </a:r>
          </a:p>
          <a:p>
            <a:pPr>
              <a:buNone/>
            </a:pPr>
            <a:endParaRPr lang="en-US" baseline="0" dirty="0" smtClean="0"/>
          </a:p>
          <a:p>
            <a:pPr>
              <a:buNone/>
            </a:pPr>
            <a:r>
              <a:rPr lang="en-US" dirty="0" smtClean="0"/>
              <a:t>Execute a blocking send and receive operation. Both send and receive use the same communicator, but possibly different tags. The send buffer and receive buffers must be disjoint, and may have different lengths and </a:t>
            </a:r>
            <a:r>
              <a:rPr lang="en-US" dirty="0" err="1" smtClean="0"/>
              <a:t>datatypes</a:t>
            </a:r>
            <a:r>
              <a:rPr lang="en-US" dirty="0" smtClean="0"/>
              <a:t>.</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computer program</a:t>
            </a:r>
            <a:r>
              <a:rPr lang="en-US" baseline="0" dirty="0" smtClean="0"/>
              <a:t> is what comes out a compiler. It is a static collection of instructions that defines a particular implementation (example: Word that is installed on a Windows PC).</a:t>
            </a:r>
          </a:p>
          <a:p>
            <a:pPr marL="171450" indent="-171450">
              <a:buFont typeface="Arial" panose="020B0604020202020204" pitchFamily="34" charset="0"/>
              <a:buChar char="•"/>
            </a:pPr>
            <a:r>
              <a:rPr lang="en-US" baseline="0" dirty="0" smtClean="0"/>
              <a:t>A process is an actual instance of a computer program (example: a Word process that is running). Note that several instances of the same program can be active at the same time.</a:t>
            </a:r>
          </a:p>
          <a:p>
            <a:pPr marL="171450" indent="-171450">
              <a:buFont typeface="Arial" panose="020B0604020202020204" pitchFamily="34" charset="0"/>
              <a:buChar char="•"/>
            </a:pPr>
            <a:r>
              <a:rPr lang="en-US" baseline="0" dirty="0" smtClean="0"/>
              <a:t>Threads are the subject of a separate chapter.</a:t>
            </a:r>
          </a:p>
        </p:txBody>
      </p:sp>
      <p:sp>
        <p:nvSpPr>
          <p:cNvPr id="4" name="Slide Number Placeholder 3"/>
          <p:cNvSpPr>
            <a:spLocks noGrp="1"/>
          </p:cNvSpPr>
          <p:nvPr>
            <p:ph type="sldNum" sz="quarter" idx="10"/>
          </p:nvPr>
        </p:nvSpPr>
        <p:spPr/>
        <p:txBody>
          <a:bodyPr/>
          <a:lstStyle/>
          <a:p>
            <a:fld id="{2108887B-CEB8-4B81-97C2-F530BB174B11}" type="slidenum">
              <a:rPr lang="en-US" smtClean="0"/>
              <a:t>5</a:t>
            </a:fld>
            <a:endParaRPr lang="en-US"/>
          </a:p>
        </p:txBody>
      </p:sp>
    </p:spTree>
    <p:extLst>
      <p:ext uri="{BB962C8B-B14F-4D97-AF65-F5344CB8AC3E}">
        <p14:creationId xmlns:p14="http://schemas.microsoft.com/office/powerpoint/2010/main" val="4074105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AC0CC13D-C08D-4A6E-BA7E-31989C30504E}" type="slidenum">
              <a:t>38</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err="1" smtClean="0"/>
              <a:t>MPI_Sendrecv</a:t>
            </a:r>
            <a:r>
              <a:rPr lang="en-US" baseline="0" dirty="0" smtClean="0"/>
              <a:t> can help prevent deadlocks, because from a programmer’s point of view, the send and receive operation are posted simultaneously.  It is safe to mix MPI_Send and </a:t>
            </a:r>
            <a:r>
              <a:rPr lang="en-US" baseline="0" dirty="0" err="1" smtClean="0"/>
              <a:t>MPI_Recv</a:t>
            </a:r>
            <a:r>
              <a:rPr lang="en-US" baseline="0" dirty="0" smtClean="0"/>
              <a:t> on one process with </a:t>
            </a:r>
            <a:r>
              <a:rPr lang="en-US" baseline="0" dirty="0" err="1" smtClean="0"/>
              <a:t>MPI_Sendrecv</a:t>
            </a:r>
            <a:r>
              <a:rPr lang="en-US" baseline="0" dirty="0" smtClean="0"/>
              <a:t> on another process.</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F4D2F4C4-12D2-47A1-949F-D9554FC4516D}" type="slidenum">
              <a:t>40</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sz="1200" b="1" i="0" u="none" strike="noStrike" kern="1200" baseline="0" dirty="0" smtClean="0">
                <a:solidFill>
                  <a:schemeClr val="tx1"/>
                </a:solidFill>
                <a:latin typeface="+mn-lt"/>
                <a:ea typeface="+mn-ea"/>
                <a:cs typeface="+mn-cs"/>
              </a:rPr>
              <a:t>MPI Standard: </a:t>
            </a:r>
            <a:r>
              <a:rPr lang="en-US" sz="1200" b="0" i="0" u="none" strike="noStrike" kern="1200" baseline="0" dirty="0" smtClean="0">
                <a:solidFill>
                  <a:schemeClr val="tx1"/>
                </a:solidFill>
                <a:latin typeface="+mn-lt"/>
                <a:ea typeface="+mn-ea"/>
                <a:cs typeface="+mn-cs"/>
              </a:rPr>
              <a:t>One can improve performance on many systems by overlapping communication and computation. This is especially true on systems where communication can be executed autonomously by an intelligent communication controller. Light-weight threads are one mechanism for achieving such overlap. An alternative mechanism that often leads to better performance is to use </a:t>
            </a:r>
            <a:r>
              <a:rPr lang="en-US" sz="1200" b="0" i="0" u="none" strike="noStrike" kern="1200" baseline="0" dirty="0" smtClean="0">
                <a:solidFill>
                  <a:schemeClr val="tx1"/>
                </a:solidFill>
                <a:latin typeface="+mn-lt"/>
                <a:ea typeface="+mn-ea"/>
                <a:cs typeface="+mn-cs"/>
              </a:rPr>
              <a:t>non-blocking </a:t>
            </a:r>
            <a:r>
              <a:rPr lang="en-US" sz="1200" b="0" i="0" u="none" strike="noStrike" kern="1200" baseline="0" dirty="0" smtClean="0">
                <a:solidFill>
                  <a:schemeClr val="tx1"/>
                </a:solidFill>
                <a:latin typeface="+mn-lt"/>
                <a:ea typeface="+mn-ea"/>
                <a:cs typeface="+mn-cs"/>
              </a:rPr>
              <a:t>communication. A </a:t>
            </a:r>
            <a:r>
              <a:rPr lang="en-US" sz="1200" b="0" i="0" u="none" strike="noStrike" kern="1200" baseline="0" dirty="0" smtClean="0">
                <a:solidFill>
                  <a:schemeClr val="tx1"/>
                </a:solidFill>
                <a:latin typeface="+mn-lt"/>
                <a:ea typeface="+mn-ea"/>
                <a:cs typeface="+mn-cs"/>
              </a:rPr>
              <a:t>non-blocking </a:t>
            </a:r>
            <a:r>
              <a:rPr lang="en-US" sz="1200" b="0" i="0" u="none" strike="noStrike" kern="1200" baseline="0" dirty="0" smtClean="0">
                <a:solidFill>
                  <a:schemeClr val="tx1"/>
                </a:solidFill>
                <a:latin typeface="+mn-lt"/>
                <a:ea typeface="+mn-ea"/>
                <a:cs typeface="+mn-cs"/>
              </a:rPr>
              <a:t>send start call initiates the send operation, but does not complete it. The send start call can return before the message was copied out of the send buffer. A separate send complete call is needed to complete the communication, i.e., to verify that the data has been copied out of the send buffer. With suitable hardware, the transfer of data out of the sender memory may proceed concurrently with computations done at the sender after the send was initiated and before it completed. Similarly, a </a:t>
            </a:r>
            <a:r>
              <a:rPr lang="en-US" sz="1200" b="0" i="0" u="none" strike="noStrike" kern="1200" baseline="0" dirty="0" smtClean="0">
                <a:solidFill>
                  <a:schemeClr val="tx1"/>
                </a:solidFill>
                <a:latin typeface="+mn-lt"/>
                <a:ea typeface="+mn-ea"/>
                <a:cs typeface="+mn-cs"/>
              </a:rPr>
              <a:t>non-blocking </a:t>
            </a:r>
            <a:r>
              <a:rPr lang="en-US" sz="1200" b="0" i="0" u="none" strike="noStrike" kern="1200" baseline="0" dirty="0" smtClean="0">
                <a:solidFill>
                  <a:schemeClr val="tx1"/>
                </a:solidFill>
                <a:latin typeface="+mn-lt"/>
                <a:ea typeface="+mn-ea"/>
                <a:cs typeface="+mn-cs"/>
              </a:rPr>
              <a:t>receive start call initiates the receive operation, but does not complete it. The call can return before a message is stored into the receive buffer. A separate receive complete call is needed to complete the receive operation and verify that the data has been received into the receive buffer. With suitable hardware, the transfer of data into the receiver memory may proceed concurrently with computations done after the receive was initiated and before it completed. The use of </a:t>
            </a:r>
            <a:r>
              <a:rPr lang="en-US" sz="1200" b="0" i="0" u="none" strike="noStrike" kern="1200" baseline="0" dirty="0" smtClean="0">
                <a:solidFill>
                  <a:schemeClr val="tx1"/>
                </a:solidFill>
                <a:latin typeface="+mn-lt"/>
                <a:ea typeface="+mn-ea"/>
                <a:cs typeface="+mn-cs"/>
              </a:rPr>
              <a:t>non-blocking </a:t>
            </a:r>
            <a:r>
              <a:rPr lang="en-US" sz="1200" b="0" i="0" u="none" strike="noStrike" kern="1200" baseline="0" dirty="0" smtClean="0">
                <a:solidFill>
                  <a:schemeClr val="tx1"/>
                </a:solidFill>
                <a:latin typeface="+mn-lt"/>
                <a:ea typeface="+mn-ea"/>
                <a:cs typeface="+mn-cs"/>
              </a:rPr>
              <a:t>receives may also avoid system buffering and memory-to-memory copying, as information is provided early on the location of the receive buffer.</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EC87191B-BACA-4695-94B9-ADE06A7E43D0}" type="slidenum">
              <a:t>41</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b="1" dirty="0" smtClean="0"/>
              <a:t>Asynchronous</a:t>
            </a:r>
            <a:r>
              <a:rPr lang="en-US" b="1" baseline="0" dirty="0" smtClean="0"/>
              <a:t> progress</a:t>
            </a:r>
            <a:r>
              <a:rPr lang="en-US" baseline="0" dirty="0" smtClean="0"/>
              <a:t> is the ability of a parallel architecture to overlap communications and calculations.  When performing data transfer over a Gigabit Ethernet network, the CPU is actively involved in copying memory from the source buffer to the buffers that can be directly accessed by the network interface (NIC).   This is handled by the device driver software of the network (usually a module of the OS kernel) . At high data transfer rates (i.e. close to the maximum bandwidth of one Gigabit per second), the CPU is flooded with interrupt requests, in order to copy a new segment of data into the buffer.  This means that the CPU has relatively few cycles left to perform actual computations and the abilities for asynchronous progress are very limited.</a:t>
            </a:r>
          </a:p>
          <a:p>
            <a:pPr>
              <a:buNone/>
            </a:pPr>
            <a:endParaRPr lang="en-US" baseline="0" dirty="0" smtClean="0"/>
          </a:p>
          <a:p>
            <a:pPr>
              <a:buNone/>
            </a:pPr>
            <a:r>
              <a:rPr lang="en-US" baseline="0" dirty="0" smtClean="0"/>
              <a:t>Inifiniband on the other hand, implements a so-called </a:t>
            </a:r>
            <a:r>
              <a:rPr lang="en-US" b="1" baseline="0" dirty="0" smtClean="0"/>
              <a:t>zero-copy protocol</a:t>
            </a:r>
            <a:r>
              <a:rPr lang="en-US" baseline="0" dirty="0" smtClean="0"/>
              <a:t>, in which the Inifiniband hardware can directly access a certain memory block (</a:t>
            </a:r>
            <a:r>
              <a:rPr lang="en-US" b="1" baseline="0" dirty="0" smtClean="0"/>
              <a:t>direct memory access</a:t>
            </a:r>
            <a:r>
              <a:rPr lang="en-US" baseline="0" dirty="0" smtClean="0"/>
              <a:t> or DMA).  This greatly improves performance, as the CPU is greatly offloaded by this protocol.  Nowadays, Open MPI has very good support for Infiniband.  On the </a:t>
            </a:r>
            <a:r>
              <a:rPr lang="en-US" baseline="0" dirty="0" err="1" smtClean="0"/>
              <a:t>UGent</a:t>
            </a:r>
            <a:r>
              <a:rPr lang="en-US" baseline="0" dirty="0" smtClean="0"/>
              <a:t> HPC, vendor-specific implementations are used, e.g. the Intel MPI and Qlogic MPI implementations of MPI.  These have full support for all hardware features available.</a:t>
            </a:r>
          </a:p>
          <a:p>
            <a:pPr>
              <a:buNone/>
            </a:pPr>
            <a:endParaRPr lang="en-US" baseline="0" dirty="0" smtClean="0"/>
          </a:p>
          <a:p>
            <a:pPr>
              <a:buNone/>
            </a:pPr>
            <a:r>
              <a:rPr lang="en-US" baseline="0" dirty="0" smtClean="0"/>
              <a:t>The </a:t>
            </a:r>
            <a:r>
              <a:rPr lang="en-US" b="1" baseline="0" dirty="0" smtClean="0"/>
              <a:t>eager protocol </a:t>
            </a:r>
            <a:r>
              <a:rPr lang="en-US" baseline="0" dirty="0" smtClean="0"/>
              <a:t>is a data transfer protocol where the data is immediately transmitted to the receiver side, without any prior acknowledgement from the receiver side that it is ready to receive this data.  This protocol is only used for very small messages for which the sending side assumes that there is sufficient buffer capacity on the receiving side to store the data.  The eager protocol therefore has very limited overhead.</a:t>
            </a:r>
          </a:p>
          <a:p>
            <a:pPr>
              <a:buNone/>
            </a:pPr>
            <a:endParaRPr lang="en-US" baseline="0" dirty="0" smtClean="0"/>
          </a:p>
          <a:p>
            <a:pPr>
              <a:buNone/>
            </a:pPr>
            <a:r>
              <a:rPr lang="en-US" baseline="0" dirty="0" smtClean="0"/>
              <a:t>The </a:t>
            </a:r>
            <a:r>
              <a:rPr lang="en-US" b="1" baseline="0" dirty="0" smtClean="0"/>
              <a:t>handshake protocol </a:t>
            </a:r>
            <a:r>
              <a:rPr lang="en-US" baseline="0" dirty="0" smtClean="0"/>
              <a:t>is a data transfer protocol where the sending side first transmits a request to transmit to the receiving party.  If the receiving party is ready to receive the data, it sends an acknowledgement back to the sending side, and the data can actually be transmitted.  The handshake protocol is typically used for larger messages.</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Gray boxes denote</a:t>
            </a:r>
            <a:r>
              <a:rPr lang="en-US" baseline="0" dirty="0" smtClean="0"/>
              <a:t> useful</a:t>
            </a:r>
            <a:r>
              <a:rPr lang="en-US" dirty="0" smtClean="0"/>
              <a:t> computations.  Almost no CPU</a:t>
            </a:r>
            <a:r>
              <a:rPr lang="en-US" baseline="0" dirty="0" smtClean="0"/>
              <a:t> cycles are needed to transfer a message between two nodes.  The network interface uses e.g. direct memory access (DMA) to access the send/receive buffers, largely bypassing the CPU.</a:t>
            </a:r>
            <a:endParaRPr lang="en-US" dirty="0" smtClean="0"/>
          </a:p>
          <a:p>
            <a:endParaRPr lang="en-US" dirty="0" smtClean="0"/>
          </a:p>
          <a:p>
            <a:r>
              <a:rPr lang="en-US" dirty="0" smtClean="0"/>
              <a:t>Right:</a:t>
            </a:r>
            <a:r>
              <a:rPr lang="en-US" baseline="0" dirty="0" smtClean="0"/>
              <a:t> </a:t>
            </a:r>
            <a:r>
              <a:rPr lang="en-US" dirty="0" smtClean="0"/>
              <a:t>Blue means</a:t>
            </a:r>
            <a:r>
              <a:rPr lang="en-US" baseline="0" dirty="0" smtClean="0"/>
              <a:t> that the CPU is actively involved in the data transfer (e.g. by copying data from memory to the network interface).  CPU cycles that are spent during communications cannot be used for asynchronous progress.  Therefore, overlapping communications and computations possibilities are very limited in this case.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42</a:t>
            </a:fld>
            <a:endParaRPr lang="en-US"/>
          </a:p>
        </p:txBody>
      </p:sp>
    </p:spTree>
    <p:extLst>
      <p:ext uri="{BB962C8B-B14F-4D97-AF65-F5344CB8AC3E}">
        <p14:creationId xmlns:p14="http://schemas.microsoft.com/office/powerpoint/2010/main" val="2034716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41F7A040-3CFC-40DD-A5BD-295C395531B1}" type="slidenum">
              <a:t>43</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sz="1200" b="1" i="0" u="none" strike="noStrike" kern="1200" baseline="0" dirty="0" smtClean="0">
                <a:solidFill>
                  <a:schemeClr val="tx1"/>
                </a:solidFill>
                <a:latin typeface="+mn-lt"/>
                <a:ea typeface="+mn-ea"/>
                <a:cs typeface="+mn-cs"/>
              </a:rPr>
              <a:t>MPI Standard: </a:t>
            </a:r>
            <a:r>
              <a:rPr lang="en-US" sz="1200" b="0" i="0" u="none" strike="noStrike" kern="1200" baseline="0" dirty="0" smtClean="0">
                <a:solidFill>
                  <a:schemeClr val="tx1"/>
                </a:solidFill>
                <a:latin typeface="+mn-lt"/>
                <a:ea typeface="+mn-ea"/>
                <a:cs typeface="+mn-cs"/>
              </a:rPr>
              <a:t>Non-blocking communications use opaque request objects to identify communication operations and match the operation that initiates the communication with the operation that terminates it. These are system objects that are accessed via a handle. A request object identifies various properties of a communication operation, such as the send mode, the communication buffer that is associated with it, its context, the tag and destination arguments to be used for a send, or the tag and source arguments to be used for a receive. In addition, this object stores information about the status of the pending communication operation.</a:t>
            </a:r>
          </a:p>
          <a:p>
            <a:pPr>
              <a:buNone/>
            </a:pPr>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smtClean="0">
                <a:solidFill>
                  <a:schemeClr val="tx1"/>
                </a:solidFill>
                <a:latin typeface="+mn-lt"/>
                <a:ea typeface="+mn-ea"/>
                <a:cs typeface="+mn-cs"/>
              </a:rPr>
              <a:t>The functions </a:t>
            </a:r>
            <a:r>
              <a:rPr lang="en-US" sz="1200" b="0" i="0" u="none" strike="noStrike" kern="1200" baseline="0" dirty="0" err="1" smtClean="0">
                <a:solidFill>
                  <a:schemeClr val="tx1"/>
                </a:solidFill>
                <a:latin typeface="+mn-lt"/>
                <a:ea typeface="+mn-ea"/>
                <a:cs typeface="+mn-cs"/>
              </a:rPr>
              <a:t>MPI_Wait</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MPI_Test</a:t>
            </a:r>
            <a:r>
              <a:rPr lang="en-US" sz="1200" b="0" i="0" u="none" strike="noStrike" kern="1200" baseline="0" dirty="0" smtClean="0">
                <a:solidFill>
                  <a:schemeClr val="tx1"/>
                </a:solidFill>
                <a:latin typeface="+mn-lt"/>
                <a:ea typeface="+mn-ea"/>
                <a:cs typeface="+mn-cs"/>
              </a:rPr>
              <a:t> are used to complete a </a:t>
            </a:r>
            <a:r>
              <a:rPr lang="en-US" sz="1200" b="0" i="0" u="none" strike="noStrike" kern="1200" baseline="0" dirty="0" smtClean="0">
                <a:solidFill>
                  <a:schemeClr val="tx1"/>
                </a:solidFill>
                <a:latin typeface="+mn-lt"/>
                <a:ea typeface="+mn-ea"/>
                <a:cs typeface="+mn-cs"/>
              </a:rPr>
              <a:t>non-blocking </a:t>
            </a:r>
            <a:r>
              <a:rPr lang="en-US" sz="1200" b="0" i="0" u="none" strike="noStrike" kern="1200" baseline="0" dirty="0" smtClean="0">
                <a:solidFill>
                  <a:schemeClr val="tx1"/>
                </a:solidFill>
                <a:latin typeface="+mn-lt"/>
                <a:ea typeface="+mn-ea"/>
                <a:cs typeface="+mn-cs"/>
              </a:rPr>
              <a:t>communication.  The completion of a send operation indicates that the sender is now free to update the locations in the send buffer (the send operation itself leaves the content of the send buffer unchanged). It does not indicate that the message has been received, rather, it may have been buffered by the  communication subsystem.  The completion of a receive operation indicates that the receive buffer contains the received message, the receiver is now free to access it, and that the status object is set. It does not indicate that the matching send operation has completed (but indicates, of course, that the send was initiated).</a:t>
            </a:r>
          </a:p>
          <a:p>
            <a:pPr>
              <a:buNone/>
            </a:pPr>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smtClean="0">
                <a:solidFill>
                  <a:schemeClr val="tx1"/>
                </a:solidFill>
                <a:latin typeface="+mn-lt"/>
                <a:ea typeface="+mn-ea"/>
                <a:cs typeface="+mn-cs"/>
              </a:rPr>
              <a:t>It is convenient to be able to wait for the completion of any, some, or all the operations in a list, rather than having to wait for a specific message. A call to </a:t>
            </a:r>
            <a:r>
              <a:rPr lang="en-US" sz="1200" b="0" i="0" u="none" strike="noStrike" kern="1200" baseline="0" dirty="0" err="1" smtClean="0">
                <a:solidFill>
                  <a:schemeClr val="tx1"/>
                </a:solidFill>
                <a:latin typeface="+mn-lt"/>
                <a:ea typeface="+mn-ea"/>
                <a:cs typeface="+mn-cs"/>
              </a:rPr>
              <a:t>MPI_Waitany</a:t>
            </a:r>
            <a:r>
              <a:rPr lang="en-US" sz="1200" b="0" i="0" u="none" strike="noStrike" kern="1200" baseline="0" dirty="0" smtClean="0">
                <a:solidFill>
                  <a:schemeClr val="tx1"/>
                </a:solidFill>
                <a:latin typeface="+mn-lt"/>
                <a:ea typeface="+mn-ea"/>
                <a:cs typeface="+mn-cs"/>
              </a:rPr>
              <a:t> or </a:t>
            </a:r>
            <a:r>
              <a:rPr lang="en-US" sz="1200" b="0" i="0" u="none" strike="noStrike" kern="1200" baseline="0" dirty="0" err="1" smtClean="0">
                <a:solidFill>
                  <a:schemeClr val="tx1"/>
                </a:solidFill>
                <a:latin typeface="+mn-lt"/>
                <a:ea typeface="+mn-ea"/>
                <a:cs typeface="+mn-cs"/>
              </a:rPr>
              <a:t>MPI_Testany</a:t>
            </a:r>
            <a:r>
              <a:rPr lang="en-US" sz="1200" b="0" i="0" u="none" strike="noStrike" kern="1200" baseline="0" dirty="0" smtClean="0">
                <a:solidFill>
                  <a:schemeClr val="tx1"/>
                </a:solidFill>
                <a:latin typeface="+mn-lt"/>
                <a:ea typeface="+mn-ea"/>
                <a:cs typeface="+mn-cs"/>
              </a:rPr>
              <a:t> can be used to wait for the completion of </a:t>
            </a:r>
            <a:r>
              <a:rPr lang="en-US" sz="1200" b="1" i="0" u="none" strike="noStrike" kern="1200" baseline="0" dirty="0" smtClean="0">
                <a:solidFill>
                  <a:schemeClr val="tx1"/>
                </a:solidFill>
                <a:latin typeface="+mn-lt"/>
                <a:ea typeface="+mn-ea"/>
                <a:cs typeface="+mn-cs"/>
              </a:rPr>
              <a:t>one out of several operations</a:t>
            </a:r>
            <a:r>
              <a:rPr lang="en-US" sz="1200" b="0" i="0" u="none" strike="noStrike" kern="1200" baseline="0" dirty="0" smtClean="0">
                <a:solidFill>
                  <a:schemeClr val="tx1"/>
                </a:solidFill>
                <a:latin typeface="+mn-lt"/>
                <a:ea typeface="+mn-ea"/>
                <a:cs typeface="+mn-cs"/>
              </a:rPr>
              <a:t>. </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F15F73A1-89D7-40C7-89E0-0FBA599B537A}" type="slidenum">
              <a:t>44</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smtClean="0"/>
              <a:t>Source code</a:t>
            </a:r>
            <a:r>
              <a:rPr lang="en-US" baseline="0" dirty="0" smtClean="0"/>
              <a:t> “clientserver2.cpp” is available on Minerva.</a:t>
            </a:r>
            <a:endParaRPr lang="en-US" dirty="0" smtClean="0"/>
          </a:p>
          <a:p>
            <a:pPr>
              <a:buNone/>
            </a:pPr>
            <a:endParaRPr lang="en-US" dirty="0" smtClean="0"/>
          </a:p>
          <a:p>
            <a:pPr>
              <a:buNone/>
            </a:pPr>
            <a:r>
              <a:rPr lang="en-US" dirty="0" smtClean="0"/>
              <a:t>In this simple example,</a:t>
            </a:r>
            <a:r>
              <a:rPr lang="en-US" baseline="0" dirty="0" smtClean="0"/>
              <a:t> all processes produce data of some sort (assume producing data is time-consuming).  In a simple while(true) loop, data is produced and sent to the process with rank 0.  </a:t>
            </a:r>
          </a:p>
          <a:p>
            <a:pPr>
              <a:buNone/>
            </a:pPr>
            <a:endParaRPr lang="en-US" baseline="0" dirty="0" smtClean="0"/>
          </a:p>
          <a:p>
            <a:pPr>
              <a:buNone/>
            </a:pPr>
            <a:r>
              <a:rPr lang="en-US" baseline="0" dirty="0" smtClean="0"/>
              <a:t>A single process (rank == 0) collects all the data and consumes it (assume consuming this data is fast).  This process should be able to receive data from any (other) process.  This could be implemented using e.g. a blocking receive operation with the MPI_ANY_SOURCE specification, however, in this example, we choose to use non-blocking receive operations.  We post a non-blocking receive operation for each of the other processes.  These non-blocking receive operations return immediately (before data is actually received).  Next, in a while(true) loop, the root process accepts waits for exactly one message to be received.  This data is then consumed and a new receive operation is posted for that process.  The root process knows which of the pending receive requests was satisfied by the </a:t>
            </a:r>
            <a:r>
              <a:rPr lang="en-US" baseline="0" dirty="0" err="1" smtClean="0"/>
              <a:t>i</a:t>
            </a:r>
            <a:r>
              <a:rPr lang="en-US" baseline="0" dirty="0" smtClean="0"/>
              <a:t>-index.  In this simple example, this index corresponds to the source rank.  However, this rank can also be retrieved from the status structure (</a:t>
            </a:r>
            <a:r>
              <a:rPr lang="en-US" baseline="0" dirty="0" err="1" smtClean="0"/>
              <a:t>status.MPI_SOURCE</a:t>
            </a:r>
            <a:r>
              <a:rPr lang="en-US" baseline="0" dirty="0" smtClean="0"/>
              <a:t>).</a:t>
            </a:r>
          </a:p>
          <a:p>
            <a:pPr>
              <a:buNone/>
            </a:pPr>
            <a:endParaRPr lang="en-US" baseline="0" dirty="0" smtClean="0"/>
          </a:p>
          <a:p>
            <a:pPr>
              <a:buNone/>
            </a:pPr>
            <a:r>
              <a:rPr lang="en-US" baseline="0" dirty="0" smtClean="0"/>
              <a:t>A problem with this example is that </a:t>
            </a:r>
            <a:r>
              <a:rPr lang="en-US" baseline="0" dirty="0" err="1" smtClean="0"/>
              <a:t>MPI_Waitany</a:t>
            </a:r>
            <a:r>
              <a:rPr lang="en-US" baseline="0" dirty="0" smtClean="0"/>
              <a:t> does not guarantee fairness.  Because </a:t>
            </a:r>
            <a:r>
              <a:rPr lang="en-US" baseline="0" dirty="0" err="1" smtClean="0"/>
              <a:t>MPI_Waitany</a:t>
            </a:r>
            <a:r>
              <a:rPr lang="en-US" baseline="0" dirty="0" smtClean="0"/>
              <a:t> waits for exactly one request to be received, </a:t>
            </a:r>
            <a:r>
              <a:rPr lang="en-US" baseline="0" dirty="0" err="1" smtClean="0"/>
              <a:t>MPI_Waitany</a:t>
            </a:r>
            <a:r>
              <a:rPr lang="en-US" baseline="0" dirty="0" smtClean="0"/>
              <a:t> can in fact repeatedly satisfy a request from the </a:t>
            </a:r>
            <a:r>
              <a:rPr lang="en-US" b="1" baseline="0" dirty="0" smtClean="0"/>
              <a:t>same</a:t>
            </a:r>
            <a:r>
              <a:rPr lang="en-US" baseline="0" dirty="0" smtClean="0"/>
              <a:t> client process (assume that </a:t>
            </a:r>
            <a:r>
              <a:rPr lang="en-US" baseline="0" dirty="0" err="1" smtClean="0"/>
              <a:t>do_service</a:t>
            </a:r>
            <a:r>
              <a:rPr lang="en-US" baseline="0" dirty="0" smtClean="0"/>
              <a:t> takes more time than generate_request).  The other processes are not served and are hence idling.</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6B005D8A-74E4-43A6-B98E-0ADEA24772D1}" type="slidenum">
              <a:t>45</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sz="1200" b="0" i="0" u="none" strike="noStrike" kern="1200" baseline="0" dirty="0" err="1" smtClean="0">
                <a:solidFill>
                  <a:schemeClr val="tx1"/>
                </a:solidFill>
                <a:latin typeface="+mn-lt"/>
                <a:ea typeface="+mn-ea"/>
                <a:cs typeface="+mn-cs"/>
              </a:rPr>
              <a:t>MPI_Waitall</a:t>
            </a:r>
            <a:r>
              <a:rPr lang="en-US" sz="1200" b="0" i="0" u="none" strike="noStrike" kern="1200" baseline="0" dirty="0" smtClean="0">
                <a:solidFill>
                  <a:schemeClr val="tx1"/>
                </a:solidFill>
                <a:latin typeface="+mn-lt"/>
                <a:ea typeface="+mn-ea"/>
                <a:cs typeface="+mn-cs"/>
              </a:rPr>
              <a:t> blocks until </a:t>
            </a:r>
            <a:r>
              <a:rPr lang="en-US" sz="1200" b="1" i="0" u="none" strike="noStrike" kern="1200" baseline="0" dirty="0" smtClean="0">
                <a:solidFill>
                  <a:schemeClr val="tx1"/>
                </a:solidFill>
                <a:latin typeface="+mn-lt"/>
                <a:ea typeface="+mn-ea"/>
                <a:cs typeface="+mn-cs"/>
              </a:rPr>
              <a:t>all</a:t>
            </a:r>
            <a:r>
              <a:rPr lang="en-US" sz="1200" b="0" i="0" u="none" strike="noStrike" kern="1200" baseline="0" dirty="0" smtClean="0">
                <a:solidFill>
                  <a:schemeClr val="tx1"/>
                </a:solidFill>
                <a:latin typeface="+mn-lt"/>
                <a:ea typeface="+mn-ea"/>
                <a:cs typeface="+mn-cs"/>
              </a:rPr>
              <a:t> communication operations associated with active handles in the list complete, and returns the status of all these operations (this includes the case where no handle in the list is active).  </a:t>
            </a:r>
            <a:r>
              <a:rPr lang="en-US" sz="1200" b="0" i="0" u="none" strike="noStrike" kern="1200" baseline="0" dirty="0" err="1" smtClean="0">
                <a:solidFill>
                  <a:schemeClr val="tx1"/>
                </a:solidFill>
                <a:latin typeface="+mn-lt"/>
                <a:ea typeface="+mn-ea"/>
                <a:cs typeface="+mn-cs"/>
              </a:rPr>
              <a:t>MPI_Testall</a:t>
            </a:r>
            <a:r>
              <a:rPr lang="en-US" sz="1200" b="0" i="0" u="none" strike="noStrike" kern="1200" baseline="0" dirty="0" smtClean="0">
                <a:solidFill>
                  <a:schemeClr val="tx1"/>
                </a:solidFill>
                <a:latin typeface="+mn-lt"/>
                <a:ea typeface="+mn-ea"/>
                <a:cs typeface="+mn-cs"/>
              </a:rPr>
              <a:t> returns flag = true if all communications associated with active handles in the array have completed. </a:t>
            </a:r>
          </a:p>
          <a:p>
            <a:pPr>
              <a:buNone/>
            </a:pPr>
            <a:endParaRPr lang="en-US" sz="1200" b="0" i="0" u="none" strike="noStrike" kern="1200" baseline="0" dirty="0" smtClean="0">
              <a:solidFill>
                <a:schemeClr val="tx1"/>
              </a:solidFill>
              <a:latin typeface="+mn-lt"/>
              <a:ea typeface="+mn-ea"/>
              <a:cs typeface="+mn-cs"/>
            </a:endParaRPr>
          </a:p>
          <a:p>
            <a:pPr>
              <a:buNone/>
            </a:pPr>
            <a:r>
              <a:rPr lang="en-US" sz="1200" b="0" i="0" u="none" strike="noStrike" kern="1200" baseline="0" dirty="0" err="1" smtClean="0">
                <a:solidFill>
                  <a:schemeClr val="tx1"/>
                </a:solidFill>
                <a:latin typeface="+mn-lt"/>
                <a:ea typeface="+mn-ea"/>
                <a:cs typeface="+mn-cs"/>
              </a:rPr>
              <a:t>MPI_Waitsome</a:t>
            </a:r>
            <a:r>
              <a:rPr lang="en-US" sz="1200" b="0" i="0" u="none" strike="noStrike" kern="1200" baseline="0" dirty="0" smtClean="0">
                <a:solidFill>
                  <a:schemeClr val="tx1"/>
                </a:solidFill>
                <a:latin typeface="+mn-lt"/>
                <a:ea typeface="+mn-ea"/>
                <a:cs typeface="+mn-cs"/>
              </a:rPr>
              <a:t> waits </a:t>
            </a:r>
            <a:r>
              <a:rPr lang="en-US" sz="1200" b="1" i="0" u="none" strike="noStrike" kern="1200" baseline="0" dirty="0" smtClean="0">
                <a:solidFill>
                  <a:schemeClr val="tx1"/>
                </a:solidFill>
                <a:latin typeface="+mn-lt"/>
                <a:ea typeface="+mn-ea"/>
                <a:cs typeface="+mn-cs"/>
              </a:rPr>
              <a:t>until at least one </a:t>
            </a:r>
            <a:r>
              <a:rPr lang="en-US" sz="1200" b="0" i="0" u="none" strike="noStrike" kern="1200" baseline="0" dirty="0" smtClean="0">
                <a:solidFill>
                  <a:schemeClr val="tx1"/>
                </a:solidFill>
                <a:latin typeface="+mn-lt"/>
                <a:ea typeface="+mn-ea"/>
                <a:cs typeface="+mn-cs"/>
              </a:rPr>
              <a:t>of the operations associated with active handles in the list have completed. Returns in outcount the number of requests from the list array_of_requests that have completed. Returns in the first outcount locations of the array array_of_indices the indices of these operations.</a:t>
            </a:r>
          </a:p>
          <a:p>
            <a:pPr>
              <a:buNone/>
            </a:pP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F15F73A1-89D7-40C7-89E0-0FBA599B537A}" type="slidenum">
              <a:t>46</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indent="0" algn="l" defTabSz="914400" rtl="0" eaLnBrk="1" fontAlgn="auto" latinLnBrk="0" hangingPunct="1">
              <a:lnSpc>
                <a:spcPct val="100000"/>
              </a:lnSpc>
              <a:spcBef>
                <a:spcPts val="0"/>
              </a:spcBef>
              <a:spcAft>
                <a:spcPts val="0"/>
              </a:spcAft>
              <a:buClr>
                <a:srgbClr val="000000"/>
              </a:buClr>
              <a:buSzPct val="100000"/>
              <a:buFont typeface="Arial" pitchFamily="34"/>
              <a:buNone/>
              <a:tabLst/>
              <a:defRPr/>
            </a:pPr>
            <a:r>
              <a:rPr lang="en-US" smtClean="0"/>
              <a:t>Source code</a:t>
            </a:r>
            <a:r>
              <a:rPr lang="en-US" baseline="0" smtClean="0"/>
              <a:t> “clientserver3.cpp” is available on Minerva.</a:t>
            </a:r>
            <a:endParaRPr lang="en-US" smtClean="0"/>
          </a:p>
          <a:p>
            <a:pPr>
              <a:buNone/>
            </a:pPr>
            <a:endParaRPr lang="en-US" dirty="0" smtClean="0"/>
          </a:p>
          <a:p>
            <a:pPr>
              <a:buNone/>
            </a:pPr>
            <a:r>
              <a:rPr lang="en-US" dirty="0" smtClean="0"/>
              <a:t>Same client-server</a:t>
            </a:r>
            <a:r>
              <a:rPr lang="en-US" baseline="0" dirty="0" smtClean="0"/>
              <a:t> example.  This time however, </a:t>
            </a:r>
            <a:r>
              <a:rPr lang="en-US" baseline="0" dirty="0" err="1" smtClean="0"/>
              <a:t>MPI_Waitsome</a:t>
            </a:r>
            <a:r>
              <a:rPr lang="en-US" baseline="0" dirty="0" smtClean="0"/>
              <a:t> is used instead of </a:t>
            </a:r>
            <a:r>
              <a:rPr lang="en-US" baseline="0" dirty="0" err="1" smtClean="0"/>
              <a:t>MPI_Waitany</a:t>
            </a:r>
            <a:r>
              <a:rPr lang="en-US" baseline="0" dirty="0" smtClean="0"/>
              <a:t>.  This guarantees that every client will eventually be provided by the server side (fairness).</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 the caller until all processes in the communicator have called it; that is, the call returns at any process only after all members of the communicator have entered the call. </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48</a:t>
            </a:fld>
            <a:endParaRPr lang="en-US"/>
          </a:p>
        </p:txBody>
      </p:sp>
    </p:spTree>
    <p:extLst>
      <p:ext uri="{BB962C8B-B14F-4D97-AF65-F5344CB8AC3E}">
        <p14:creationId xmlns:p14="http://schemas.microsoft.com/office/powerpoint/2010/main" val="3173716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MPI_Bcast broadcasts “</a:t>
            </a:r>
            <a:r>
              <a:rPr lang="en-US" dirty="0" smtClean="0">
                <a:latin typeface="Courier New" pitchFamily="49" charset="0"/>
                <a:cs typeface="Courier New" pitchFamily="49" charset="0"/>
              </a:rPr>
              <a:t>count</a:t>
            </a:r>
            <a:r>
              <a:rPr lang="en-US" dirty="0" smtClean="0">
                <a:latin typeface="+mn-lt"/>
                <a:cs typeface="+mn-cs"/>
              </a:rPr>
              <a:t>” </a:t>
            </a:r>
            <a:r>
              <a:rPr lang="en-US" dirty="0" smtClean="0"/>
              <a:t>elements of type “datatype” from root to all other processes in comm.  </a:t>
            </a:r>
            <a:r>
              <a:rPr lang="en-US" b="1" dirty="0" smtClean="0"/>
              <a:t>All processes in </a:t>
            </a:r>
            <a:r>
              <a:rPr lang="en-US" b="1" dirty="0" smtClean="0">
                <a:latin typeface="Courier New" pitchFamily="49" charset="0"/>
                <a:cs typeface="Courier New" pitchFamily="49" charset="0"/>
              </a:rPr>
              <a:t>comm</a:t>
            </a:r>
            <a:r>
              <a:rPr lang="en-US" b="1" dirty="0" smtClean="0"/>
              <a:t> have to call this function</a:t>
            </a:r>
            <a:r>
              <a:rPr lang="en-US" dirty="0" smtClean="0"/>
              <a:t> (both root and non-root processes).  Before</a:t>
            </a:r>
            <a:r>
              <a:rPr lang="en-US" baseline="0" dirty="0" smtClean="0"/>
              <a:t> calling the function, the buffer at the root process must contain useful data.   Hence, at the root process, this buffer acts as a send buffer. This data will be transmitted to the other processes and will remain unchanged.  The buffers at the other processes acts as a receive buffer; it needs to be pre-allocated, any contents will be overwritten by the data at the root process.  </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49</a:t>
            </a:fld>
            <a:endParaRPr lang="en-US"/>
          </a:p>
        </p:txBody>
      </p:sp>
    </p:spTree>
    <p:extLst>
      <p:ext uri="{BB962C8B-B14F-4D97-AF65-F5344CB8AC3E}">
        <p14:creationId xmlns:p14="http://schemas.microsoft.com/office/powerpoint/2010/main" val="1858855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next chapters, we will focus our</a:t>
            </a:r>
            <a:r>
              <a:rPr lang="en-US" baseline="0" dirty="0" smtClean="0"/>
              <a:t> attention on parallel computing.  We start by considering distributed-memory systems, consisting of a number of machines connected by an interconnection network.  In its most simple form, each machine runs a single process.  This process has direct access only to the local memory of that machine.  In order to access data stored in the memory of another machine, the data must be communicated through the interconnection network using</a:t>
            </a:r>
            <a:r>
              <a:rPr lang="en-US" b="1" baseline="0" dirty="0" smtClean="0"/>
              <a:t> message-passing</a:t>
            </a:r>
            <a:r>
              <a:rPr lang="en-US" baseline="0" dirty="0" smtClean="0"/>
              <a:t>.  For this, each machine has at least one </a:t>
            </a:r>
            <a:r>
              <a:rPr lang="en-US" b="1" baseline="0" dirty="0" smtClean="0"/>
              <a:t>network interface</a:t>
            </a:r>
            <a:r>
              <a:rPr lang="en-US" baseline="0" dirty="0" smtClean="0"/>
              <a:t> (NI) or </a:t>
            </a:r>
            <a:r>
              <a:rPr lang="en-US" b="1" baseline="0" dirty="0" smtClean="0"/>
              <a:t>network interface controller</a:t>
            </a:r>
            <a:r>
              <a:rPr lang="en-US" baseline="0" dirty="0" smtClean="0"/>
              <a:t> (NIC) (these are the same things).</a:t>
            </a:r>
          </a:p>
          <a:p>
            <a:endParaRPr lang="en-US" baseline="0" dirty="0" smtClean="0"/>
          </a:p>
          <a:p>
            <a:r>
              <a:rPr lang="en-US" baseline="0" dirty="0" smtClean="0"/>
              <a:t>In High Performance Computing, the de facto standard for message-passing is the Message Passing Interface (MPI).  </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a:t>
            </a:fld>
            <a:endParaRPr lang="en-US"/>
          </a:p>
        </p:txBody>
      </p:sp>
    </p:spTree>
    <p:extLst>
      <p:ext uri="{BB962C8B-B14F-4D97-AF65-F5344CB8AC3E}">
        <p14:creationId xmlns:p14="http://schemas.microsoft.com/office/powerpoint/2010/main" val="1650294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MPI_Bcast</a:t>
            </a:r>
            <a:r>
              <a:rPr lang="en-US" dirty="0" smtClean="0"/>
              <a:t> broadcasts a message from the process with rank root to all processes of the group. It is called by all members of group using the same arguments for comm</a:t>
            </a:r>
            <a:r>
              <a:rPr lang="en-US" baseline="0" dirty="0" smtClean="0"/>
              <a:t> and </a:t>
            </a:r>
            <a:r>
              <a:rPr lang="en-US" dirty="0" smtClean="0"/>
              <a:t>root. On return, the contents of root's communication buffer has been copied to all processes.</a:t>
            </a:r>
          </a:p>
          <a:p>
            <a:endParaRPr lang="en-US" dirty="0" smtClean="0"/>
          </a:p>
          <a:p>
            <a:r>
              <a:rPr lang="en-US" dirty="0" smtClean="0"/>
              <a:t>General, derived </a:t>
            </a:r>
            <a:r>
              <a:rPr lang="en-US" dirty="0" err="1" smtClean="0"/>
              <a:t>datatypes</a:t>
            </a:r>
            <a:r>
              <a:rPr lang="en-US" dirty="0" smtClean="0"/>
              <a:t> are allowed for datatype. The type signature of count, datatype on any process must be equal to the type signature of count, datatype at the root. This implies that the amount of data sent must be equal to the amount received, pairwise between each process and the root. </a:t>
            </a:r>
            <a:r>
              <a:rPr lang="en-US" dirty="0" err="1" smtClean="0"/>
              <a:t>MPI_Bcast</a:t>
            </a:r>
            <a:r>
              <a:rPr lang="en-US" dirty="0" smtClean="0"/>
              <a:t> and all other data-movement collective routines make this restriction. Distinct type maps between sender and receiver are still allowed. </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51</a:t>
            </a:fld>
            <a:endParaRPr lang="en-US"/>
          </a:p>
        </p:txBody>
      </p:sp>
    </p:spTree>
    <p:extLst>
      <p:ext uri="{BB962C8B-B14F-4D97-AF65-F5344CB8AC3E}">
        <p14:creationId xmlns:p14="http://schemas.microsoft.com/office/powerpoint/2010/main" val="30314882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MPI_Scatter</a:t>
            </a:r>
            <a:r>
              <a:rPr lang="en-US" dirty="0" smtClean="0"/>
              <a:t> is the inverse operation to MPI_Gather. </a:t>
            </a:r>
          </a:p>
          <a:p>
            <a:endParaRPr lang="en-US" dirty="0" smtClean="0"/>
          </a:p>
          <a:p>
            <a:r>
              <a:rPr lang="en-US" dirty="0" smtClean="0"/>
              <a:t>The outcome is </a:t>
            </a:r>
            <a:r>
              <a:rPr lang="en-US" i="1" dirty="0" smtClean="0"/>
              <a:t>as if</a:t>
            </a:r>
            <a:r>
              <a:rPr lang="en-US" dirty="0" smtClean="0"/>
              <a:t> the root executed n send operations: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MPI_Send</a:t>
            </a:r>
            <a:r>
              <a:rPr lang="en-US" dirty="0" smtClean="0"/>
              <a:t>(</a:t>
            </a:r>
            <a:r>
              <a:rPr lang="en-US" dirty="0" err="1" smtClean="0"/>
              <a:t>sendbuf</a:t>
            </a:r>
            <a:r>
              <a:rPr lang="en-US" baseline="0" dirty="0" smtClean="0"/>
              <a:t> + </a:t>
            </a:r>
            <a:r>
              <a:rPr lang="en-US" baseline="0" dirty="0" err="1" smtClean="0"/>
              <a:t>i</a:t>
            </a:r>
            <a:r>
              <a:rPr lang="en-US" baseline="0" dirty="0" smtClean="0"/>
              <a:t> * sendcount * extent(</a:t>
            </a:r>
            <a:r>
              <a:rPr lang="en-US" baseline="0" dirty="0" err="1" smtClean="0"/>
              <a:t>sendType</a:t>
            </a:r>
            <a:r>
              <a:rPr lang="en-US" baseline="0" dirty="0" smtClean="0"/>
              <a:t>), sendcount, </a:t>
            </a:r>
            <a:r>
              <a:rPr lang="en-US" baseline="0" dirty="0" err="1" smtClean="0"/>
              <a:t>sendType</a:t>
            </a:r>
            <a:r>
              <a:rPr lang="en-US" baseline="0" dirty="0" smtClean="0"/>
              <a:t>, </a:t>
            </a:r>
            <a:r>
              <a:rPr lang="en-US" baseline="0" dirty="0" err="1" smtClean="0"/>
              <a:t>i</a:t>
            </a:r>
            <a:r>
              <a:rPr lang="en-US" baseline="0" dirty="0" smtClean="0"/>
              <a:t>, …)</a:t>
            </a:r>
            <a:endParaRPr lang="en-US" dirty="0" smtClean="0"/>
          </a:p>
          <a:p>
            <a:endParaRPr lang="en-US" dirty="0" smtClean="0"/>
          </a:p>
          <a:p>
            <a:r>
              <a:rPr lang="en-US" dirty="0" smtClean="0"/>
              <a:t>and each process executed a receive: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MPI_Recv</a:t>
            </a:r>
            <a:r>
              <a:rPr lang="en-US" dirty="0" smtClean="0"/>
              <a:t>(</a:t>
            </a:r>
            <a:r>
              <a:rPr lang="en-US" dirty="0" err="1" smtClean="0"/>
              <a:t>recvbuf</a:t>
            </a:r>
            <a:r>
              <a:rPr lang="en-US" baseline="0" dirty="0" smtClean="0"/>
              <a:t>, recvcount, </a:t>
            </a:r>
            <a:r>
              <a:rPr lang="en-US" baseline="0" dirty="0" err="1" smtClean="0"/>
              <a:t>recvType</a:t>
            </a:r>
            <a:r>
              <a:rPr lang="en-US" baseline="0" dirty="0" smtClean="0"/>
              <a:t>, </a:t>
            </a:r>
            <a:r>
              <a:rPr lang="en-US" baseline="0" dirty="0" err="1" smtClean="0"/>
              <a:t>i</a:t>
            </a:r>
            <a:r>
              <a:rPr lang="en-US" baseline="0" dirty="0" smtClean="0"/>
              <a:t>, …)</a:t>
            </a:r>
            <a:endParaRPr lang="en-US" dirty="0" smtClean="0"/>
          </a:p>
          <a:p>
            <a:endParaRPr lang="en-US" dirty="0" smtClean="0"/>
          </a:p>
          <a:p>
            <a:r>
              <a:rPr lang="en-US" dirty="0" smtClean="0"/>
              <a:t>The send buffer is ignored for all non-root processes. </a:t>
            </a:r>
          </a:p>
          <a:p>
            <a:endParaRPr lang="en-US" dirty="0" smtClean="0"/>
          </a:p>
          <a:p>
            <a:r>
              <a:rPr lang="en-US" dirty="0" smtClean="0"/>
              <a:t>The type signature associated with sendcount, </a:t>
            </a:r>
            <a:r>
              <a:rPr lang="en-US" dirty="0" err="1" smtClean="0"/>
              <a:t>sendtype</a:t>
            </a:r>
            <a:r>
              <a:rPr lang="en-US" dirty="0" smtClean="0"/>
              <a:t> at the root must be equal to the type signature associated with recvcount, </a:t>
            </a:r>
            <a:r>
              <a:rPr lang="en-US" dirty="0" err="1" smtClean="0"/>
              <a:t>recvtype</a:t>
            </a:r>
            <a:r>
              <a:rPr lang="en-US" dirty="0" smtClean="0"/>
              <a:t> at all processes (however, the type maps may be different). This implies that the amount of data sent must be equal to the amount of data received, pairwise between each process and the root. Distinct type maps between sender and receiver are still allowed. </a:t>
            </a:r>
          </a:p>
          <a:p>
            <a:endParaRPr lang="en-US" dirty="0" smtClean="0"/>
          </a:p>
          <a:p>
            <a:r>
              <a:rPr lang="en-US" dirty="0" smtClean="0"/>
              <a:t>All arguments to the function are significant on process root, while on other processes, only arguments </a:t>
            </a:r>
            <a:r>
              <a:rPr lang="en-US" dirty="0" err="1" smtClean="0"/>
              <a:t>recvbuf</a:t>
            </a:r>
            <a:r>
              <a:rPr lang="en-US" dirty="0" smtClean="0"/>
              <a:t>, recvcount, </a:t>
            </a:r>
            <a:r>
              <a:rPr lang="en-US" dirty="0" err="1" smtClean="0"/>
              <a:t>recvtype</a:t>
            </a:r>
            <a:r>
              <a:rPr lang="en-US" dirty="0" smtClean="0"/>
              <a:t>, root, comm are significant. The arguments root and comm must have identical values on all processes.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52</a:t>
            </a:fld>
            <a:endParaRPr lang="en-US"/>
          </a:p>
        </p:txBody>
      </p:sp>
    </p:spTree>
    <p:extLst>
      <p:ext uri="{BB962C8B-B14F-4D97-AF65-F5344CB8AC3E}">
        <p14:creationId xmlns:p14="http://schemas.microsoft.com/office/powerpoint/2010/main" val="1858855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scatter.cpp on Minerva.</a:t>
            </a:r>
          </a:p>
          <a:p>
            <a:endParaRPr lang="en-US" dirty="0" smtClean="0"/>
          </a:p>
          <a:p>
            <a:r>
              <a:rPr lang="en-US" dirty="0" smtClean="0"/>
              <a:t>The code shown in this slide is a simplification</a:t>
            </a:r>
            <a:r>
              <a:rPr lang="en-US" baseline="0" dirty="0" smtClean="0"/>
              <a:t> of scatter.cpp and will fail when running it with more than 4 processes, because the send buffer is too small.  The example on Minerva is more generic in that sense.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53</a:t>
            </a:fld>
            <a:endParaRPr lang="en-US"/>
          </a:p>
        </p:txBody>
      </p:sp>
    </p:spTree>
    <p:extLst>
      <p:ext uri="{BB962C8B-B14F-4D97-AF65-F5344CB8AC3E}">
        <p14:creationId xmlns:p14="http://schemas.microsoft.com/office/powerpoint/2010/main" val="1339824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that the binary algorithm</a:t>
            </a:r>
            <a:r>
              <a:rPr lang="en-US" baseline="0" dirty="0" smtClean="0"/>
              <a:t> does not reduce the amount of data sent from the root process, compared to the linear algorithm.  It does however, reduce the number of communication rounds from (P-1) to log</a:t>
            </a:r>
            <a:r>
              <a:rPr lang="en-US" baseline="-25000" dirty="0" smtClean="0"/>
              <a:t>2</a:t>
            </a:r>
            <a:r>
              <a:rPr lang="en-US" baseline="0" dirty="0" smtClean="0"/>
              <a:t>P.  Note however that certain data need to be buffered by certain non-root processes.  This buffer is not provided by the used and must therefore be allocated by the MPI implementation itself.</a:t>
            </a:r>
            <a:endParaRPr lang="en-US" dirty="0" smtClean="0"/>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54</a:t>
            </a:fld>
            <a:endParaRPr lang="en-US"/>
          </a:p>
        </p:txBody>
      </p:sp>
    </p:spTree>
    <p:extLst>
      <p:ext uri="{BB962C8B-B14F-4D97-AF65-F5344CB8AC3E}">
        <p14:creationId xmlns:p14="http://schemas.microsoft.com/office/powerpoint/2010/main" val="1627298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MPI_Scatterv</a:t>
            </a:r>
            <a:r>
              <a:rPr lang="en-US" dirty="0" smtClean="0"/>
              <a:t> extends the functionality of </a:t>
            </a:r>
            <a:r>
              <a:rPr lang="en-US" dirty="0" err="1" smtClean="0"/>
              <a:t>MPI_Scatter</a:t>
            </a:r>
            <a:r>
              <a:rPr lang="en-US" baseline="0" dirty="0" smtClean="0"/>
              <a:t> </a:t>
            </a:r>
            <a:r>
              <a:rPr lang="en-US" dirty="0" smtClean="0"/>
              <a:t>by allowing a varying count of data to be sent to each process, since </a:t>
            </a:r>
            <a:r>
              <a:rPr lang="en-US" dirty="0" err="1" smtClean="0"/>
              <a:t>sendcnts</a:t>
            </a:r>
            <a:r>
              <a:rPr lang="en-US" dirty="0" smtClean="0"/>
              <a:t> is now an array. It also allows more flexibility as to where the data is taken from on the root, by providing the new argument, </a:t>
            </a:r>
            <a:r>
              <a:rPr lang="en-US" dirty="0" err="1" smtClean="0"/>
              <a:t>displs</a:t>
            </a:r>
            <a:r>
              <a:rPr lang="en-US" dirty="0" smtClean="0"/>
              <a:t>. </a:t>
            </a:r>
          </a:p>
          <a:p>
            <a:endParaRPr lang="en-US" dirty="0" smtClean="0"/>
          </a:p>
          <a:p>
            <a:r>
              <a:rPr lang="en-US" dirty="0" smtClean="0"/>
              <a:t>The outcome is as if the root executed P send operations</a:t>
            </a:r>
          </a:p>
          <a:p>
            <a:endParaRPr lang="en-US" dirty="0" smtClean="0"/>
          </a:p>
          <a:p>
            <a:r>
              <a:rPr lang="en-US" dirty="0" err="1" smtClean="0"/>
              <a:t>MPI_Send</a:t>
            </a:r>
            <a:r>
              <a:rPr lang="en-US" dirty="0" smtClean="0"/>
              <a:t>(</a:t>
            </a:r>
            <a:r>
              <a:rPr lang="en-US" dirty="0" err="1" smtClean="0"/>
              <a:t>sendbuf</a:t>
            </a:r>
            <a:r>
              <a:rPr lang="en-US" baseline="0" dirty="0" smtClean="0"/>
              <a:t> + </a:t>
            </a:r>
            <a:r>
              <a:rPr lang="en-US" baseline="0" dirty="0" err="1" smtClean="0"/>
              <a:t>displs</a:t>
            </a:r>
            <a:r>
              <a:rPr lang="en-US" baseline="0" dirty="0" smtClean="0"/>
              <a:t>[</a:t>
            </a:r>
            <a:r>
              <a:rPr lang="en-US" baseline="0" dirty="0" err="1" smtClean="0"/>
              <a:t>i</a:t>
            </a:r>
            <a:r>
              <a:rPr lang="en-US" baseline="0" dirty="0" smtClean="0"/>
              <a:t>] * extent(</a:t>
            </a:r>
            <a:r>
              <a:rPr lang="en-US" baseline="0" dirty="0" err="1" smtClean="0"/>
              <a:t>sendType</a:t>
            </a:r>
            <a:r>
              <a:rPr lang="en-US" baseline="0" dirty="0" smtClean="0"/>
              <a:t>), </a:t>
            </a:r>
            <a:r>
              <a:rPr lang="en-US" baseline="0" dirty="0" err="1" smtClean="0"/>
              <a:t>sendcnts</a:t>
            </a:r>
            <a:r>
              <a:rPr lang="en-US" baseline="0" dirty="0" smtClean="0"/>
              <a:t>[</a:t>
            </a:r>
            <a:r>
              <a:rPr lang="en-US" baseline="0" dirty="0" err="1" smtClean="0"/>
              <a:t>i</a:t>
            </a:r>
            <a:r>
              <a:rPr lang="en-US" baseline="0" dirty="0" smtClean="0"/>
              <a:t>], </a:t>
            </a:r>
            <a:r>
              <a:rPr lang="en-US" baseline="0" dirty="0" err="1" smtClean="0"/>
              <a:t>sendType</a:t>
            </a:r>
            <a:r>
              <a:rPr lang="en-US" baseline="0" dirty="0" smtClean="0"/>
              <a:t>, </a:t>
            </a:r>
            <a:r>
              <a:rPr lang="en-US" baseline="0" dirty="0" err="1" smtClean="0"/>
              <a:t>i</a:t>
            </a:r>
            <a:r>
              <a:rPr lang="en-US" baseline="0" dirty="0" smtClean="0"/>
              <a:t>, …)</a:t>
            </a:r>
            <a:endParaRPr lang="en-US" dirty="0" smtClean="0"/>
          </a:p>
          <a:p>
            <a:endParaRPr lang="en-US" dirty="0" smtClean="0"/>
          </a:p>
          <a:p>
            <a:r>
              <a:rPr lang="en-US" dirty="0" smtClean="0"/>
              <a:t>and each process executed a receive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MPI_Recv</a:t>
            </a:r>
            <a:r>
              <a:rPr lang="en-US" dirty="0" smtClean="0"/>
              <a:t>(</a:t>
            </a:r>
            <a:r>
              <a:rPr lang="en-US" dirty="0" err="1" smtClean="0"/>
              <a:t>recvbuf</a:t>
            </a:r>
            <a:r>
              <a:rPr lang="en-US" baseline="0" dirty="0" smtClean="0"/>
              <a:t>, </a:t>
            </a:r>
            <a:r>
              <a:rPr lang="en-US" baseline="0" dirty="0" err="1" smtClean="0"/>
              <a:t>recvcnt</a:t>
            </a:r>
            <a:r>
              <a:rPr lang="en-US" baseline="0" dirty="0" smtClean="0"/>
              <a:t>, </a:t>
            </a:r>
            <a:r>
              <a:rPr lang="en-US" baseline="0" dirty="0" err="1" smtClean="0"/>
              <a:t>recvType</a:t>
            </a:r>
            <a:r>
              <a:rPr lang="en-US" baseline="0" dirty="0" smtClean="0"/>
              <a:t>, </a:t>
            </a:r>
            <a:r>
              <a:rPr lang="en-US" baseline="0" dirty="0" err="1" smtClean="0"/>
              <a:t>i</a:t>
            </a:r>
            <a:r>
              <a:rPr lang="en-US" baseline="0" dirty="0" smtClean="0"/>
              <a:t>, …)</a:t>
            </a:r>
            <a:endParaRPr lang="en-US" dirty="0" smtClean="0"/>
          </a:p>
          <a:p>
            <a:endParaRPr lang="en-US" dirty="0" smtClean="0"/>
          </a:p>
          <a:p>
            <a:r>
              <a:rPr lang="en-US" dirty="0" smtClean="0"/>
              <a:t>The send buffer is ignored for all non-root processes. </a:t>
            </a:r>
          </a:p>
          <a:p>
            <a:endParaRPr lang="en-US" dirty="0" smtClean="0"/>
          </a:p>
          <a:p>
            <a:r>
              <a:rPr lang="en-US" dirty="0" smtClean="0"/>
              <a:t>The type signature implied by </a:t>
            </a:r>
            <a:r>
              <a:rPr lang="en-US" dirty="0" err="1" smtClean="0"/>
              <a:t>sendcnt</a:t>
            </a:r>
            <a:r>
              <a:rPr lang="en-US" dirty="0" smtClean="0"/>
              <a:t>[</a:t>
            </a:r>
            <a:r>
              <a:rPr lang="en-US" dirty="0" err="1" smtClean="0"/>
              <a:t>i</a:t>
            </a:r>
            <a:r>
              <a:rPr lang="en-US" dirty="0" smtClean="0"/>
              <a:t>], </a:t>
            </a:r>
            <a:r>
              <a:rPr lang="en-US" dirty="0" err="1" smtClean="0"/>
              <a:t>sendType</a:t>
            </a:r>
            <a:r>
              <a:rPr lang="en-US" dirty="0" smtClean="0"/>
              <a:t> at the root must be equal to the type signature implied by </a:t>
            </a:r>
            <a:r>
              <a:rPr lang="en-US" dirty="0" err="1" smtClean="0"/>
              <a:t>recvcnt</a:t>
            </a:r>
            <a:r>
              <a:rPr lang="en-US" dirty="0" smtClean="0"/>
              <a:t>, </a:t>
            </a:r>
            <a:r>
              <a:rPr lang="en-US" dirty="0" err="1" smtClean="0"/>
              <a:t>recvType</a:t>
            </a:r>
            <a:r>
              <a:rPr lang="en-US" dirty="0" smtClean="0"/>
              <a:t> at process </a:t>
            </a:r>
            <a:r>
              <a:rPr lang="en-US" dirty="0" err="1" smtClean="0"/>
              <a:t>i</a:t>
            </a:r>
            <a:r>
              <a:rPr lang="en-US" dirty="0" smtClean="0"/>
              <a:t> (however, the type maps may be different). This implies that the amount of data sent must be equal to the amount of data received, pairwise between each process and the root. Distinct type maps between sender and receiver are still allowed. </a:t>
            </a:r>
          </a:p>
          <a:p>
            <a:r>
              <a:rPr lang="en-US" dirty="0" smtClean="0"/>
              <a:t>All arguments to the function are significant on process root, while on other processes, only arguments </a:t>
            </a:r>
            <a:r>
              <a:rPr lang="en-US" dirty="0" err="1" smtClean="0"/>
              <a:t>recvbuf</a:t>
            </a:r>
            <a:r>
              <a:rPr lang="en-US" dirty="0" smtClean="0"/>
              <a:t>, </a:t>
            </a:r>
            <a:r>
              <a:rPr lang="en-US" dirty="0" err="1" smtClean="0"/>
              <a:t>recvcnt</a:t>
            </a:r>
            <a:r>
              <a:rPr lang="en-US" dirty="0" smtClean="0"/>
              <a:t>, </a:t>
            </a:r>
            <a:r>
              <a:rPr lang="en-US" dirty="0" err="1" smtClean="0"/>
              <a:t>recvtype</a:t>
            </a:r>
            <a:r>
              <a:rPr lang="en-US" dirty="0" smtClean="0"/>
              <a:t>, root, comm are significant. The arguments root and comm must have identical values on all processes. </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55</a:t>
            </a:fld>
            <a:endParaRPr lang="en-US"/>
          </a:p>
        </p:txBody>
      </p:sp>
    </p:spTree>
    <p:extLst>
      <p:ext uri="{BB962C8B-B14F-4D97-AF65-F5344CB8AC3E}">
        <p14:creationId xmlns:p14="http://schemas.microsoft.com/office/powerpoint/2010/main" val="1022473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process (root process included) sends the contents of its send buffer to the root process. The root process receives the messages and stores them in rank order. The outcome is </a:t>
            </a:r>
            <a:r>
              <a:rPr lang="en-US" i="0" dirty="0" smtClean="0"/>
              <a:t>as if each </a:t>
            </a:r>
            <a:r>
              <a:rPr lang="en-US" dirty="0" smtClean="0"/>
              <a:t>of the P processes in the group (including the root process) had executed a call to </a:t>
            </a:r>
          </a:p>
          <a:p>
            <a:endParaRPr lang="en-US" dirty="0" smtClean="0"/>
          </a:p>
          <a:p>
            <a:r>
              <a:rPr lang="en-US" dirty="0" err="1" smtClean="0"/>
              <a:t>MPI_Send</a:t>
            </a:r>
            <a:r>
              <a:rPr lang="en-US" dirty="0" smtClean="0"/>
              <a:t>(</a:t>
            </a:r>
            <a:r>
              <a:rPr lang="en-US" dirty="0" err="1" smtClean="0"/>
              <a:t>sendbuf</a:t>
            </a:r>
            <a:r>
              <a:rPr lang="en-US" dirty="0" smtClean="0"/>
              <a:t>, sendcount,</a:t>
            </a:r>
            <a:r>
              <a:rPr lang="en-US" baseline="0" dirty="0" smtClean="0"/>
              <a:t> </a:t>
            </a:r>
            <a:r>
              <a:rPr lang="en-US" baseline="0" dirty="0" err="1" smtClean="0"/>
              <a:t>sendtype</a:t>
            </a:r>
            <a:r>
              <a:rPr lang="en-US" baseline="0" dirty="0" smtClean="0"/>
              <a:t>, root, …)</a:t>
            </a:r>
            <a:endParaRPr lang="en-US" dirty="0" smtClean="0"/>
          </a:p>
          <a:p>
            <a:endParaRPr lang="en-US" dirty="0" smtClean="0"/>
          </a:p>
          <a:p>
            <a:r>
              <a:rPr lang="en-US" dirty="0" smtClean="0"/>
              <a:t>and the root had executed P calls to </a:t>
            </a:r>
          </a:p>
          <a:p>
            <a:endParaRPr lang="en-US" dirty="0" smtClean="0"/>
          </a:p>
          <a:p>
            <a:r>
              <a:rPr lang="en-US" dirty="0" err="1" smtClean="0"/>
              <a:t>MPI_Recv</a:t>
            </a:r>
            <a:r>
              <a:rPr lang="en-US" dirty="0" smtClean="0"/>
              <a:t>(</a:t>
            </a:r>
            <a:r>
              <a:rPr lang="en-US" dirty="0" err="1" smtClean="0"/>
              <a:t>recvbuf</a:t>
            </a:r>
            <a:r>
              <a:rPr lang="en-US" dirty="0" smtClean="0"/>
              <a:t> +</a:t>
            </a:r>
            <a:r>
              <a:rPr lang="en-US" baseline="0" dirty="0" smtClean="0"/>
              <a:t> </a:t>
            </a:r>
            <a:r>
              <a:rPr lang="en-US" baseline="0" dirty="0" err="1" smtClean="0"/>
              <a:t>i</a:t>
            </a:r>
            <a:r>
              <a:rPr lang="en-US" baseline="0" dirty="0" smtClean="0"/>
              <a:t> * recvcount * extent(</a:t>
            </a:r>
            <a:r>
              <a:rPr lang="en-US" baseline="0" dirty="0" err="1" smtClean="0"/>
              <a:t>recvType</a:t>
            </a:r>
            <a:r>
              <a:rPr lang="en-US" baseline="0" dirty="0" smtClean="0"/>
              <a:t>), recvcount, </a:t>
            </a:r>
            <a:r>
              <a:rPr lang="en-US" baseline="0" dirty="0" err="1" smtClean="0"/>
              <a:t>recvType</a:t>
            </a:r>
            <a:r>
              <a:rPr lang="en-US" baseline="0" dirty="0" smtClean="0"/>
              <a:t>, </a:t>
            </a:r>
            <a:r>
              <a:rPr lang="en-US" baseline="0" dirty="0" err="1" smtClean="0"/>
              <a:t>i</a:t>
            </a:r>
            <a:r>
              <a:rPr lang="en-US" baseline="0" dirty="0" smtClean="0"/>
              <a:t>, …)</a:t>
            </a:r>
            <a:endParaRPr lang="en-US" dirty="0" smtClean="0"/>
          </a:p>
          <a:p>
            <a:endParaRPr lang="en-US" dirty="0" smtClean="0"/>
          </a:p>
          <a:p>
            <a:r>
              <a:rPr lang="en-US" dirty="0" smtClean="0"/>
              <a:t>where extent(</a:t>
            </a:r>
            <a:r>
              <a:rPr lang="en-US" dirty="0" err="1" smtClean="0"/>
              <a:t>recvType</a:t>
            </a:r>
            <a:r>
              <a:rPr lang="en-US" dirty="0" smtClean="0"/>
              <a:t>) is the type extent obtained from a call to </a:t>
            </a:r>
            <a:r>
              <a:rPr lang="en-US" dirty="0" err="1" smtClean="0"/>
              <a:t>MPI_Type_extent</a:t>
            </a:r>
            <a:r>
              <a:rPr lang="en-US" dirty="0" smtClean="0"/>
              <a:t>().  </a:t>
            </a:r>
          </a:p>
          <a:p>
            <a:endParaRPr lang="en-US" dirty="0" smtClean="0"/>
          </a:p>
          <a:p>
            <a:r>
              <a:rPr lang="en-US" dirty="0" smtClean="0"/>
              <a:t>The receive buffer is ignored for all non-root processes. </a:t>
            </a:r>
          </a:p>
          <a:p>
            <a:endParaRPr lang="en-US" dirty="0" smtClean="0"/>
          </a:p>
          <a:p>
            <a:r>
              <a:rPr lang="en-US" dirty="0" smtClean="0"/>
              <a:t>General, derived </a:t>
            </a:r>
            <a:r>
              <a:rPr lang="en-US" dirty="0" err="1" smtClean="0"/>
              <a:t>datatypes</a:t>
            </a:r>
            <a:r>
              <a:rPr lang="en-US" dirty="0" smtClean="0"/>
              <a:t> are allowed for both </a:t>
            </a:r>
            <a:r>
              <a:rPr lang="en-US" dirty="0" err="1" smtClean="0"/>
              <a:t>sendtype</a:t>
            </a:r>
            <a:r>
              <a:rPr lang="en-US" dirty="0" smtClean="0"/>
              <a:t> and </a:t>
            </a:r>
            <a:r>
              <a:rPr lang="en-US" dirty="0" err="1" smtClean="0"/>
              <a:t>recvtype</a:t>
            </a:r>
            <a:r>
              <a:rPr lang="en-US" dirty="0" smtClean="0"/>
              <a:t>. The type signature of </a:t>
            </a:r>
            <a:r>
              <a:rPr lang="en-US" dirty="0" err="1" smtClean="0"/>
              <a:t>sendcnt</a:t>
            </a:r>
            <a:r>
              <a:rPr lang="en-US" dirty="0" smtClean="0"/>
              <a:t>, </a:t>
            </a:r>
            <a:r>
              <a:rPr lang="en-US" dirty="0" err="1" smtClean="0"/>
              <a:t>sendtype</a:t>
            </a:r>
            <a:r>
              <a:rPr lang="en-US" dirty="0" smtClean="0"/>
              <a:t> on process </a:t>
            </a:r>
            <a:r>
              <a:rPr lang="en-US" dirty="0" err="1" smtClean="0"/>
              <a:t>i</a:t>
            </a:r>
            <a:r>
              <a:rPr lang="en-US" dirty="0" smtClean="0"/>
              <a:t> must be equal to the type signature of </a:t>
            </a:r>
            <a:r>
              <a:rPr lang="en-US" dirty="0" err="1" smtClean="0"/>
              <a:t>recvcnt</a:t>
            </a:r>
            <a:r>
              <a:rPr lang="en-US" dirty="0" smtClean="0"/>
              <a:t>, </a:t>
            </a:r>
            <a:r>
              <a:rPr lang="en-US" dirty="0" err="1" smtClean="0"/>
              <a:t>recvtype</a:t>
            </a:r>
            <a:r>
              <a:rPr lang="en-US" dirty="0" smtClean="0"/>
              <a:t> at the root. This implies that the amount of data sent must be equal to the amount of data received, pairwise between each process and the root. Distinct type maps between sender and receiver are still allowed.  All arguments to the function are significant on process root, while on other processes, only arguments </a:t>
            </a:r>
            <a:r>
              <a:rPr lang="en-US" dirty="0" err="1" smtClean="0"/>
              <a:t>sendbuf</a:t>
            </a:r>
            <a:r>
              <a:rPr lang="en-US" dirty="0" smtClean="0"/>
              <a:t>, </a:t>
            </a:r>
            <a:r>
              <a:rPr lang="en-US" dirty="0" err="1" smtClean="0"/>
              <a:t>sendcnt</a:t>
            </a:r>
            <a:r>
              <a:rPr lang="en-US" dirty="0" smtClean="0"/>
              <a:t>, </a:t>
            </a:r>
            <a:r>
              <a:rPr lang="en-US" dirty="0" err="1" smtClean="0"/>
              <a:t>sendtype</a:t>
            </a:r>
            <a:r>
              <a:rPr lang="en-US" dirty="0" smtClean="0"/>
              <a:t>, root, comm are significant. The arguments root and comm must have identical values on all processes. The specification of counts and types should not cause any location on the root to be written more than once. Such a call is erroneous. </a:t>
            </a:r>
          </a:p>
          <a:p>
            <a:r>
              <a:rPr lang="en-US" dirty="0" smtClean="0"/>
              <a:t>Note that the </a:t>
            </a:r>
            <a:r>
              <a:rPr lang="en-US" dirty="0" err="1" smtClean="0"/>
              <a:t>recvcnt</a:t>
            </a:r>
            <a:r>
              <a:rPr lang="en-US" dirty="0" smtClean="0"/>
              <a:t> argument at the root indicates the number of items it receives from </a:t>
            </a:r>
            <a:r>
              <a:rPr lang="en-US" i="1" dirty="0" smtClean="0"/>
              <a:t>each</a:t>
            </a:r>
            <a:r>
              <a:rPr lang="en-US" dirty="0" smtClean="0"/>
              <a:t> process, not the total number of items it receives.</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56</a:t>
            </a:fld>
            <a:endParaRPr lang="en-US"/>
          </a:p>
        </p:txBody>
      </p:sp>
    </p:spTree>
    <p:extLst>
      <p:ext uri="{BB962C8B-B14F-4D97-AF65-F5344CB8AC3E}">
        <p14:creationId xmlns:p14="http://schemas.microsoft.com/office/powerpoint/2010/main" val="2942149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gather.cpp on Minerva.</a:t>
            </a:r>
          </a:p>
        </p:txBody>
      </p:sp>
      <p:sp>
        <p:nvSpPr>
          <p:cNvPr id="4" name="Slide Number Placeholder 3"/>
          <p:cNvSpPr>
            <a:spLocks noGrp="1"/>
          </p:cNvSpPr>
          <p:nvPr>
            <p:ph type="sldNum" sz="quarter" idx="10"/>
          </p:nvPr>
        </p:nvSpPr>
        <p:spPr/>
        <p:txBody>
          <a:bodyPr/>
          <a:lstStyle/>
          <a:p>
            <a:fld id="{2108887B-CEB8-4B81-97C2-F530BB174B11}" type="slidenum">
              <a:rPr lang="en-US" smtClean="0"/>
              <a:t>57</a:t>
            </a:fld>
            <a:endParaRPr lang="en-US"/>
          </a:p>
        </p:txBody>
      </p:sp>
    </p:spTree>
    <p:extLst>
      <p:ext uri="{BB962C8B-B14F-4D97-AF65-F5344CB8AC3E}">
        <p14:creationId xmlns:p14="http://schemas.microsoft.com/office/powerpoint/2010/main" val="1339824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binary algorithm</a:t>
            </a:r>
            <a:r>
              <a:rPr lang="en-US" baseline="0" dirty="0" smtClean="0"/>
              <a:t> does not reduce the amount of data sent to the root process (this is dominant for large messages).  It does however, reduce the number of communication rounds from (P-1) to log</a:t>
            </a:r>
            <a:r>
              <a:rPr lang="en-US" baseline="-25000" dirty="0" smtClean="0"/>
              <a:t>2</a:t>
            </a:r>
            <a:r>
              <a:rPr lang="en-US" baseline="0" dirty="0" smtClean="0"/>
              <a:t>P.  Note however that certain data need to be buffered by certain non-root processes.  This buffer is not provided by the used and must therefore be allocated by the MPI implementation itself.</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58</a:t>
            </a:fld>
            <a:endParaRPr lang="en-US"/>
          </a:p>
        </p:txBody>
      </p:sp>
    </p:spTree>
    <p:extLst>
      <p:ext uri="{BB962C8B-B14F-4D97-AF65-F5344CB8AC3E}">
        <p14:creationId xmlns:p14="http://schemas.microsoft.com/office/powerpoint/2010/main" val="3192959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MPI_Allgather</a:t>
            </a:r>
            <a:r>
              <a:rPr lang="en-US" dirty="0" smtClean="0"/>
              <a:t> can be thought of as MPI_Gather, but where all processes receive the result, instead of just the root. The </a:t>
            </a:r>
            <a:r>
              <a:rPr lang="en-US" dirty="0" err="1" smtClean="0"/>
              <a:t>j</a:t>
            </a:r>
            <a:r>
              <a:rPr lang="en-US" baseline="30000" dirty="0" err="1" smtClean="0"/>
              <a:t>th</a:t>
            </a:r>
            <a:r>
              <a:rPr lang="en-US" dirty="0" smtClean="0"/>
              <a:t> block of data sent from each process is received by every process and placed in the </a:t>
            </a:r>
            <a:r>
              <a:rPr lang="en-US" dirty="0" err="1" smtClean="0"/>
              <a:t>j</a:t>
            </a:r>
            <a:r>
              <a:rPr lang="en-US" baseline="30000" dirty="0" err="1" smtClean="0"/>
              <a:t>th</a:t>
            </a:r>
            <a:r>
              <a:rPr lang="en-US" dirty="0" smtClean="0"/>
              <a:t> block of the buffer </a:t>
            </a:r>
            <a:r>
              <a:rPr lang="en-US" dirty="0" err="1" smtClean="0"/>
              <a:t>recvbuf</a:t>
            </a:r>
            <a:r>
              <a:rPr lang="en-US" dirty="0" smtClean="0"/>
              <a:t>. </a:t>
            </a:r>
          </a:p>
          <a:p>
            <a:endParaRPr lang="en-US" dirty="0" smtClean="0"/>
          </a:p>
          <a:p>
            <a:r>
              <a:rPr lang="en-US" dirty="0" smtClean="0"/>
              <a:t>The type signature associated with sendcount, </a:t>
            </a:r>
            <a:r>
              <a:rPr lang="en-US" dirty="0" err="1" smtClean="0"/>
              <a:t>sendtype</a:t>
            </a:r>
            <a:r>
              <a:rPr lang="en-US" dirty="0" smtClean="0"/>
              <a:t>, at a process must be equal to the type signature associated with recvcount, </a:t>
            </a:r>
            <a:r>
              <a:rPr lang="en-US" dirty="0" err="1" smtClean="0"/>
              <a:t>recvtype</a:t>
            </a:r>
            <a:r>
              <a:rPr lang="en-US" dirty="0" smtClean="0"/>
              <a:t> at any other process. </a:t>
            </a:r>
          </a:p>
          <a:p>
            <a:r>
              <a:rPr lang="en-US" dirty="0" smtClean="0"/>
              <a:t>The outcome of a call to </a:t>
            </a:r>
            <a:r>
              <a:rPr lang="en-US" dirty="0" err="1" smtClean="0"/>
              <a:t>MPI_Allgather</a:t>
            </a:r>
            <a:r>
              <a:rPr lang="en-US" dirty="0" smtClean="0"/>
              <a:t>(...) is as if all processes executed P calls to </a:t>
            </a:r>
          </a:p>
          <a:p>
            <a:endParaRPr lang="en-US" dirty="0" smtClean="0"/>
          </a:p>
          <a:p>
            <a:r>
              <a:rPr lang="en-US" dirty="0" smtClean="0"/>
              <a:t>MPI_Gather(</a:t>
            </a:r>
            <a:r>
              <a:rPr lang="en-US" dirty="0" err="1" smtClean="0"/>
              <a:t>sendbuf</a:t>
            </a:r>
            <a:r>
              <a:rPr lang="en-US" dirty="0" smtClean="0"/>
              <a:t>, </a:t>
            </a:r>
            <a:r>
              <a:rPr lang="en-US" dirty="0" err="1" smtClean="0"/>
              <a:t>sendcnt</a:t>
            </a:r>
            <a:r>
              <a:rPr lang="en-US" dirty="0" smtClean="0"/>
              <a:t>,</a:t>
            </a:r>
            <a:r>
              <a:rPr lang="en-US" baseline="0" dirty="0" smtClean="0"/>
              <a:t> </a:t>
            </a:r>
            <a:r>
              <a:rPr lang="en-US" baseline="0" dirty="0" err="1" smtClean="0"/>
              <a:t>sendtype</a:t>
            </a:r>
            <a:r>
              <a:rPr lang="en-US" baseline="0" dirty="0" smtClean="0"/>
              <a:t>, </a:t>
            </a:r>
            <a:r>
              <a:rPr lang="en-US" baseline="0" dirty="0" err="1" smtClean="0"/>
              <a:t>recvbuf</a:t>
            </a:r>
            <a:r>
              <a:rPr lang="en-US" baseline="0" dirty="0" smtClean="0"/>
              <a:t>, </a:t>
            </a:r>
            <a:r>
              <a:rPr lang="en-US" baseline="0" dirty="0" err="1" smtClean="0"/>
              <a:t>recvcnt</a:t>
            </a:r>
            <a:r>
              <a:rPr lang="en-US" baseline="0" dirty="0" smtClean="0"/>
              <a:t>, </a:t>
            </a:r>
            <a:r>
              <a:rPr lang="en-US" baseline="0" dirty="0" err="1" smtClean="0"/>
              <a:t>recvtype</a:t>
            </a:r>
            <a:r>
              <a:rPr lang="en-US" baseline="0" dirty="0" smtClean="0"/>
              <a:t>, root, comm)</a:t>
            </a:r>
          </a:p>
          <a:p>
            <a:endParaRPr lang="en-US" baseline="0" dirty="0" smtClean="0"/>
          </a:p>
          <a:p>
            <a:r>
              <a:rPr lang="en-US" baseline="0" dirty="0" smtClean="0"/>
              <a:t>for root = 0, …, P – 1.</a:t>
            </a:r>
            <a:r>
              <a:rPr lang="en-US" dirty="0" smtClean="0"/>
              <a:t/>
            </a:r>
            <a:br>
              <a:rPr lang="en-US" dirty="0" smtClean="0"/>
            </a:br>
            <a:r>
              <a:rPr lang="en-US" dirty="0" smtClean="0"/>
              <a:t> </a:t>
            </a:r>
          </a:p>
          <a:p>
            <a:r>
              <a:rPr lang="en-US" dirty="0" smtClean="0"/>
              <a:t>The rules for correct usage of </a:t>
            </a:r>
            <a:r>
              <a:rPr lang="en-US" dirty="0" err="1" smtClean="0"/>
              <a:t>MPI_Allgather</a:t>
            </a:r>
            <a:r>
              <a:rPr lang="en-US" dirty="0" smtClean="0"/>
              <a:t> are easily found from the corresponding rules for MPI_Gather.</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59</a:t>
            </a:fld>
            <a:endParaRPr lang="en-US"/>
          </a:p>
        </p:txBody>
      </p:sp>
    </p:spTree>
    <p:extLst>
      <p:ext uri="{BB962C8B-B14F-4D97-AF65-F5344CB8AC3E}">
        <p14:creationId xmlns:p14="http://schemas.microsoft.com/office/powerpoint/2010/main" val="29421494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several ways to implement an </a:t>
            </a:r>
            <a:r>
              <a:rPr lang="en-US" baseline="0" dirty="0" err="1" smtClean="0"/>
              <a:t>allgather</a:t>
            </a:r>
            <a:r>
              <a:rPr lang="en-US" baseline="0" dirty="0" smtClean="0"/>
              <a:t> algorithm.  A naïve solution would be to call the gather routine P times, each time with a different process as root.  This is very inefficient as this leads to a dominant term of n*P*P.</a:t>
            </a:r>
          </a:p>
          <a:p>
            <a:endParaRPr lang="en-US" baseline="0" dirty="0" smtClean="0"/>
          </a:p>
          <a:p>
            <a:r>
              <a:rPr lang="en-US" baseline="0" dirty="0" smtClean="0"/>
              <a:t>An improvement is to perform a single gather operation, followed by a broadcast from the root.  This lead to a dominant term of n*P*log P.</a:t>
            </a:r>
          </a:p>
          <a:p>
            <a:endParaRPr lang="en-US" baseline="0" dirty="0" smtClean="0"/>
          </a:p>
          <a:p>
            <a:r>
              <a:rPr lang="en-US" baseline="0" dirty="0" smtClean="0"/>
              <a:t>However, a dedicated algorithm, based on a butterfly communication pattern leads to a domination term of only n*P.</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60</a:t>
            </a:fld>
            <a:endParaRPr lang="en-US"/>
          </a:p>
        </p:txBody>
      </p:sp>
    </p:spTree>
    <p:extLst>
      <p:ext uri="{BB962C8B-B14F-4D97-AF65-F5344CB8AC3E}">
        <p14:creationId xmlns:p14="http://schemas.microsoft.com/office/powerpoint/2010/main" val="305437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9F2DA129-4082-4604-8D6E-A2DE0C20AE57}" type="slidenum">
              <a:t>7</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smtClean="0"/>
              <a:t>In</a:t>
            </a:r>
            <a:r>
              <a:rPr lang="en-US" baseline="0" dirty="0" smtClean="0"/>
              <a:t> Flynn’s taxonomy, distributed memory systems are recognized as MIMD architectures.</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MPI_Alltoall</a:t>
            </a:r>
            <a:r>
              <a:rPr lang="en-US" dirty="0" smtClean="0"/>
              <a:t> is an extension of </a:t>
            </a:r>
            <a:r>
              <a:rPr lang="en-US" dirty="0" err="1" smtClean="0"/>
              <a:t>MPI_Allgather</a:t>
            </a:r>
            <a:r>
              <a:rPr lang="en-US" dirty="0" smtClean="0"/>
              <a:t> to the case where each process sends distinct data to each of the receivers. The </a:t>
            </a:r>
            <a:r>
              <a:rPr lang="en-US" dirty="0" err="1" smtClean="0"/>
              <a:t>j</a:t>
            </a:r>
            <a:r>
              <a:rPr lang="en-US" baseline="30000" dirty="0" err="1" smtClean="0"/>
              <a:t>th</a:t>
            </a:r>
            <a:r>
              <a:rPr lang="en-US" dirty="0" smtClean="0"/>
              <a:t> block sent from process </a:t>
            </a:r>
            <a:r>
              <a:rPr lang="en-US" dirty="0" err="1" smtClean="0"/>
              <a:t>i</a:t>
            </a:r>
            <a:r>
              <a:rPr lang="en-US" dirty="0" smtClean="0"/>
              <a:t> is received by process j and is placed in the </a:t>
            </a:r>
            <a:r>
              <a:rPr lang="en-US" dirty="0" err="1" smtClean="0"/>
              <a:t>i</a:t>
            </a:r>
            <a:r>
              <a:rPr lang="en-US" baseline="30000" dirty="0" err="1" smtClean="0"/>
              <a:t>th</a:t>
            </a:r>
            <a:r>
              <a:rPr lang="en-US" dirty="0" smtClean="0"/>
              <a:t> block of </a:t>
            </a:r>
            <a:r>
              <a:rPr lang="en-US" dirty="0" err="1" smtClean="0"/>
              <a:t>recvbuf</a:t>
            </a:r>
            <a:r>
              <a:rPr lang="en-US" dirty="0" smtClean="0"/>
              <a:t>. </a:t>
            </a:r>
          </a:p>
          <a:p>
            <a:endParaRPr lang="en-US" dirty="0" smtClean="0"/>
          </a:p>
          <a:p>
            <a:r>
              <a:rPr lang="en-US" dirty="0" smtClean="0"/>
              <a:t>The type signature associated with sendcount, </a:t>
            </a:r>
            <a:r>
              <a:rPr lang="en-US" dirty="0" err="1" smtClean="0"/>
              <a:t>sendtype</a:t>
            </a:r>
            <a:r>
              <a:rPr lang="en-US" dirty="0" smtClean="0"/>
              <a:t>, at a process must be equal to the type signature associated with recvcount, </a:t>
            </a:r>
            <a:r>
              <a:rPr lang="en-US" dirty="0" err="1" smtClean="0"/>
              <a:t>recvtype</a:t>
            </a:r>
            <a:r>
              <a:rPr lang="en-US" dirty="0" smtClean="0"/>
              <a:t> at any other process. This implies that the amount of data sent must be equal to the amount of data received, pairwise between every pair of processes. As usual, however, the type maps may be different. </a:t>
            </a:r>
          </a:p>
          <a:p>
            <a:endParaRPr lang="en-US" dirty="0" smtClean="0"/>
          </a:p>
          <a:p>
            <a:r>
              <a:rPr lang="en-US" dirty="0" smtClean="0"/>
              <a:t>The outcome is as if each process executed a send to each process (itself included) with a call to</a:t>
            </a:r>
          </a:p>
          <a:p>
            <a:endParaRPr lang="en-US" dirty="0" smtClean="0"/>
          </a:p>
          <a:p>
            <a:r>
              <a:rPr lang="en-US" dirty="0" err="1" smtClean="0"/>
              <a:t>MPI_Send</a:t>
            </a:r>
            <a:r>
              <a:rPr lang="en-US" dirty="0" smtClean="0"/>
              <a:t>(</a:t>
            </a:r>
            <a:r>
              <a:rPr lang="en-US" dirty="0" err="1" smtClean="0"/>
              <a:t>sendbuf</a:t>
            </a:r>
            <a:r>
              <a:rPr lang="en-US" baseline="0" dirty="0" smtClean="0"/>
              <a:t> + </a:t>
            </a:r>
            <a:r>
              <a:rPr lang="en-US" baseline="0" dirty="0" err="1" smtClean="0"/>
              <a:t>i</a:t>
            </a:r>
            <a:r>
              <a:rPr lang="en-US" baseline="0" dirty="0" smtClean="0"/>
              <a:t> * </a:t>
            </a:r>
            <a:r>
              <a:rPr lang="en-US" baseline="0" dirty="0" err="1" smtClean="0"/>
              <a:t>sendcnt</a:t>
            </a:r>
            <a:r>
              <a:rPr lang="en-US" baseline="0" dirty="0" smtClean="0"/>
              <a:t> * extent (</a:t>
            </a:r>
            <a:r>
              <a:rPr lang="en-US" baseline="0" dirty="0" err="1" smtClean="0"/>
              <a:t>sendType</a:t>
            </a:r>
            <a:r>
              <a:rPr lang="en-US" baseline="0" dirty="0" smtClean="0"/>
              <a:t>), </a:t>
            </a:r>
            <a:r>
              <a:rPr lang="en-US" baseline="0" dirty="0" err="1" smtClean="0"/>
              <a:t>sendcnt</a:t>
            </a:r>
            <a:r>
              <a:rPr lang="en-US" baseline="0" dirty="0" smtClean="0"/>
              <a:t>, </a:t>
            </a:r>
            <a:r>
              <a:rPr lang="en-US" baseline="0" dirty="0" err="1" smtClean="0"/>
              <a:t>sendType</a:t>
            </a:r>
            <a:r>
              <a:rPr lang="en-US" baseline="0" dirty="0" smtClean="0"/>
              <a:t>, </a:t>
            </a:r>
            <a:r>
              <a:rPr lang="en-US" baseline="0" dirty="0" err="1" smtClean="0"/>
              <a:t>i</a:t>
            </a:r>
            <a:r>
              <a:rPr lang="en-US" baseline="0" dirty="0" smtClean="0"/>
              <a:t>, …)</a:t>
            </a:r>
            <a:endParaRPr lang="en-US" dirty="0" smtClean="0"/>
          </a:p>
          <a:p>
            <a:endParaRPr lang="en-US" dirty="0" smtClean="0"/>
          </a:p>
          <a:p>
            <a:r>
              <a:rPr lang="en-US" dirty="0" smtClean="0"/>
              <a:t>and a receive from every other process with a call to</a:t>
            </a:r>
          </a:p>
          <a:p>
            <a:endParaRPr lang="en-US" dirty="0" smtClean="0"/>
          </a:p>
          <a:p>
            <a:r>
              <a:rPr lang="en-US" dirty="0" err="1" smtClean="0"/>
              <a:t>MPI_Recv</a:t>
            </a:r>
            <a:r>
              <a:rPr lang="en-US" dirty="0" smtClean="0"/>
              <a:t>(</a:t>
            </a:r>
            <a:r>
              <a:rPr lang="en-US" dirty="0" err="1" smtClean="0"/>
              <a:t>recvbuf</a:t>
            </a:r>
            <a:r>
              <a:rPr lang="en-US" baseline="0" dirty="0" smtClean="0"/>
              <a:t> + </a:t>
            </a:r>
            <a:r>
              <a:rPr lang="en-US" baseline="0" dirty="0" err="1" smtClean="0"/>
              <a:t>i</a:t>
            </a:r>
            <a:r>
              <a:rPr lang="en-US" baseline="0" dirty="0" smtClean="0"/>
              <a:t> * </a:t>
            </a:r>
            <a:r>
              <a:rPr lang="en-US" baseline="0" dirty="0" err="1" smtClean="0"/>
              <a:t>recvcnt</a:t>
            </a:r>
            <a:r>
              <a:rPr lang="en-US" baseline="0" dirty="0" smtClean="0"/>
              <a:t> * extent (</a:t>
            </a:r>
            <a:r>
              <a:rPr lang="en-US" baseline="0" dirty="0" err="1" smtClean="0"/>
              <a:t>recvType</a:t>
            </a:r>
            <a:r>
              <a:rPr lang="en-US" baseline="0" dirty="0" smtClean="0"/>
              <a:t>), </a:t>
            </a:r>
            <a:r>
              <a:rPr lang="en-US" baseline="0" dirty="0" err="1" smtClean="0"/>
              <a:t>recvcnt</a:t>
            </a:r>
            <a:r>
              <a:rPr lang="en-US" baseline="0" dirty="0" smtClean="0"/>
              <a:t>, </a:t>
            </a:r>
            <a:r>
              <a:rPr lang="en-US" baseline="0" dirty="0" err="1" smtClean="0"/>
              <a:t>recvType</a:t>
            </a:r>
            <a:r>
              <a:rPr lang="en-US" baseline="0" dirty="0" smtClean="0"/>
              <a:t>, </a:t>
            </a:r>
            <a:r>
              <a:rPr lang="en-US" baseline="0" dirty="0" err="1" smtClean="0"/>
              <a:t>i</a:t>
            </a:r>
            <a:r>
              <a:rPr lang="en-US" baseline="0" dirty="0" smtClean="0"/>
              <a:t>, …)</a:t>
            </a:r>
          </a:p>
          <a:p>
            <a:endParaRPr lang="en-US" dirty="0" smtClean="0"/>
          </a:p>
          <a:p>
            <a:r>
              <a:rPr lang="en-US" dirty="0" smtClean="0"/>
              <a:t>All arguments on all processes are significant. The argument comm must have identical values on all processes. </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61</a:t>
            </a:fld>
            <a:endParaRPr lang="en-US"/>
          </a:p>
        </p:txBody>
      </p:sp>
    </p:spTree>
    <p:extLst>
      <p:ext uri="{BB962C8B-B14F-4D97-AF65-F5344CB8AC3E}">
        <p14:creationId xmlns:p14="http://schemas.microsoft.com/office/powerpoint/2010/main" val="2984685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MPI_Reduce</a:t>
            </a:r>
            <a:r>
              <a:rPr lang="en-US" dirty="0" smtClean="0"/>
              <a:t> combines the elements provided in the input buffer of each process in the group, using the operation op, and returns the combined value in the output buffer of the process with rank root. The input buffer is defined by the arguments </a:t>
            </a:r>
            <a:r>
              <a:rPr lang="en-US" dirty="0" err="1" smtClean="0"/>
              <a:t>sendbuf</a:t>
            </a:r>
            <a:r>
              <a:rPr lang="en-US" dirty="0" smtClean="0"/>
              <a:t>, count and datatype; the output buffer is defined by the arguments </a:t>
            </a:r>
            <a:r>
              <a:rPr lang="en-US" dirty="0" err="1" smtClean="0"/>
              <a:t>recvbuf</a:t>
            </a:r>
            <a:r>
              <a:rPr lang="en-US" dirty="0" smtClean="0"/>
              <a:t>, count and datatype; both have the same number of elements, with the same type. </a:t>
            </a:r>
          </a:p>
          <a:p>
            <a:endParaRPr lang="en-US" dirty="0" smtClean="0"/>
          </a:p>
          <a:p>
            <a:r>
              <a:rPr lang="en-US" dirty="0" smtClean="0"/>
              <a:t>The routine is called by all group members using the same arguments for count, datatype, op, root and comm. Thus, </a:t>
            </a:r>
            <a:r>
              <a:rPr lang="en-US" b="1" dirty="0" smtClean="0"/>
              <a:t>all processes </a:t>
            </a:r>
            <a:r>
              <a:rPr lang="en-US" dirty="0" smtClean="0"/>
              <a:t>provide input buffers </a:t>
            </a:r>
            <a:r>
              <a:rPr lang="en-US" b="1" dirty="0" smtClean="0"/>
              <a:t>and output buffers </a:t>
            </a:r>
            <a:r>
              <a:rPr lang="en-US" dirty="0" smtClean="0"/>
              <a:t>of the same length, with elements of the same type.  Each process can provide one element, or a sequence of elements, in which case the combine operation is executed element-wise on each entry of the sequence. For example, if the operation is MPI_MAX and the send buffer contains two elements that are floating point numbers ( count = 2 and datatype = MPI_FLOAT), then </a:t>
            </a:r>
          </a:p>
          <a:p>
            <a:endParaRPr lang="en-US" dirty="0" smtClean="0"/>
          </a:p>
          <a:p>
            <a:r>
              <a:rPr lang="en-US" dirty="0" err="1" smtClean="0"/>
              <a:t>recvbuf</a:t>
            </a:r>
            <a:r>
              <a:rPr lang="en-US" dirty="0" smtClean="0"/>
              <a:t>[0] = </a:t>
            </a:r>
            <a:r>
              <a:rPr lang="en-US" dirty="0" err="1" smtClean="0"/>
              <a:t>global_maximum</a:t>
            </a:r>
            <a:r>
              <a:rPr lang="en-US" dirty="0" smtClean="0"/>
              <a:t>(</a:t>
            </a:r>
            <a:r>
              <a:rPr lang="en-US" dirty="0" err="1" smtClean="0"/>
              <a:t>sendbuf</a:t>
            </a:r>
            <a:r>
              <a:rPr lang="en-US" dirty="0" smtClean="0"/>
              <a:t>[0])</a:t>
            </a:r>
            <a:r>
              <a:rPr lang="en-US" baseline="0" dirty="0" smtClean="0"/>
              <a:t> </a:t>
            </a:r>
          </a:p>
          <a:p>
            <a:endParaRPr lang="en-US" dirty="0" smtClean="0"/>
          </a:p>
          <a:p>
            <a:r>
              <a:rPr lang="en-US" dirty="0" smtClean="0"/>
              <a:t>and</a:t>
            </a:r>
          </a:p>
          <a:p>
            <a:endParaRPr lang="en-US" dirty="0" smtClean="0"/>
          </a:p>
          <a:p>
            <a:r>
              <a:rPr lang="en-US" dirty="0" err="1" smtClean="0"/>
              <a:t>recvbuf</a:t>
            </a:r>
            <a:r>
              <a:rPr lang="en-US" dirty="0" smtClean="0"/>
              <a:t>[1] = </a:t>
            </a:r>
            <a:r>
              <a:rPr lang="en-US" dirty="0" err="1" smtClean="0"/>
              <a:t>global_maximum</a:t>
            </a:r>
            <a:r>
              <a:rPr lang="en-US" dirty="0" smtClean="0"/>
              <a:t>(</a:t>
            </a:r>
            <a:r>
              <a:rPr lang="en-US" dirty="0" err="1" smtClean="0"/>
              <a:t>sendbuf</a:t>
            </a:r>
            <a:r>
              <a:rPr lang="en-US" dirty="0" smtClean="0"/>
              <a:t>[1])</a:t>
            </a:r>
          </a:p>
          <a:p>
            <a:endParaRPr lang="en-US" dirty="0" smtClean="0"/>
          </a:p>
          <a:p>
            <a:r>
              <a:rPr lang="en-US" dirty="0" smtClean="0"/>
              <a:t>The operation op is always assumed to be </a:t>
            </a:r>
            <a:r>
              <a:rPr lang="en-US" b="1" dirty="0" smtClean="0"/>
              <a:t>associative</a:t>
            </a:r>
            <a:r>
              <a:rPr lang="en-US" dirty="0" smtClean="0"/>
              <a:t>. All predefined operations are also assumed to be commutative. Users may define operations that are assumed to be associative, but not commutative. The "canonical" evaluation order of a reduction is determined by the ranks of the processes in the group. However, the implementation can take advantage of associativity, or associativity and </a:t>
            </a:r>
            <a:r>
              <a:rPr lang="en-US" dirty="0" err="1" smtClean="0"/>
              <a:t>commutativity</a:t>
            </a:r>
            <a:r>
              <a:rPr lang="en-US" dirty="0" smtClean="0"/>
              <a:t> in order to change the order of evaluation. This may change the result of the reduction for operations that are not strictly associative and commutative, such as floating point addition. </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62</a:t>
            </a:fld>
            <a:endParaRPr lang="en-US"/>
          </a:p>
        </p:txBody>
      </p:sp>
    </p:spTree>
    <p:extLst>
      <p:ext uri="{BB962C8B-B14F-4D97-AF65-F5344CB8AC3E}">
        <p14:creationId xmlns:p14="http://schemas.microsoft.com/office/powerpoint/2010/main" val="11037155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a:t>
            </a:r>
            <a:r>
              <a:rPr lang="en-US" dirty="0" err="1" smtClean="0"/>
              <a:t>MPI_Reduce</a:t>
            </a:r>
            <a:r>
              <a:rPr lang="en-US" dirty="0" smtClean="0"/>
              <a:t> except that the result appears in the receive buffer of </a:t>
            </a:r>
            <a:r>
              <a:rPr lang="en-US" b="1" dirty="0" smtClean="0"/>
              <a:t>all</a:t>
            </a:r>
            <a:r>
              <a:rPr lang="en-US" dirty="0" smtClean="0"/>
              <a:t> the group members.</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64</a:t>
            </a:fld>
            <a:endParaRPr lang="en-US"/>
          </a:p>
        </p:txBody>
      </p:sp>
    </p:spTree>
    <p:extLst>
      <p:ext uri="{BB962C8B-B14F-4D97-AF65-F5344CB8AC3E}">
        <p14:creationId xmlns:p14="http://schemas.microsoft.com/office/powerpoint/2010/main" val="3537764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MPI_SCAN is used to perform a prefix reduction on data distributed across the group. The operation returns, in the receive buffer of the process with rank </a:t>
            </a:r>
            <a:r>
              <a:rPr lang="en-US" dirty="0" err="1" smtClean="0"/>
              <a:t>i</a:t>
            </a:r>
            <a:r>
              <a:rPr lang="en-US" dirty="0" smtClean="0"/>
              <a:t>, the reduction of the values in the send buffers of processes with ranks [0,...,</a:t>
            </a:r>
            <a:r>
              <a:rPr lang="en-US" dirty="0" err="1" smtClean="0"/>
              <a:t>i</a:t>
            </a:r>
            <a:r>
              <a:rPr lang="en-US" dirty="0" smtClean="0"/>
              <a:t>]. The type of operations supported, their semantics, and the constraints on send and receive buffers are as for MPI_REDUCE. </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65</a:t>
            </a:fld>
            <a:endParaRPr lang="en-US"/>
          </a:p>
        </p:txBody>
      </p:sp>
    </p:spTree>
    <p:extLst>
      <p:ext uri="{BB962C8B-B14F-4D97-AF65-F5344CB8AC3E}">
        <p14:creationId xmlns:p14="http://schemas.microsoft.com/office/powerpoint/2010/main" val="35377648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created</a:t>
            </a:r>
            <a:r>
              <a:rPr lang="en-US" baseline="0" dirty="0" smtClean="0"/>
              <a:t> simple model for point-to-point communication bandwidth in earlier slides.  However, this model is not always valid in case several devices are communication mutually.  For example, consider 4 machines and two scenarios:</a:t>
            </a:r>
          </a:p>
          <a:p>
            <a:endParaRPr lang="en-US" baseline="0" dirty="0" smtClean="0"/>
          </a:p>
          <a:p>
            <a:pPr marL="228600" indent="-228600">
              <a:buAutoNum type="alphaLcParenR"/>
            </a:pPr>
            <a:r>
              <a:rPr lang="en-US" baseline="0" dirty="0" smtClean="0"/>
              <a:t>Machine 0 is communicating with machine 1, while machine 2 and 3 are not communicating.</a:t>
            </a:r>
          </a:p>
          <a:p>
            <a:pPr marL="228600" indent="-228600">
              <a:buAutoNum type="alphaLcParenR"/>
            </a:pPr>
            <a:r>
              <a:rPr lang="en-US" baseline="0" dirty="0" smtClean="0"/>
              <a:t>Machine 0 is communicating with machine 1, and simultaneously, machine 2 is communicating with machine 3.</a:t>
            </a:r>
          </a:p>
          <a:p>
            <a:pPr marL="228600" indent="-228600">
              <a:buAutoNum type="alphaLcParenR"/>
            </a:pPr>
            <a:endParaRPr lang="en-US" baseline="0" dirty="0" smtClean="0"/>
          </a:p>
          <a:p>
            <a:pPr marL="0" indent="0">
              <a:buNone/>
            </a:pPr>
            <a:r>
              <a:rPr lang="en-US" baseline="0" dirty="0" smtClean="0"/>
              <a:t>In scenario a), machine 0 and 1 can communicate at their full (effective) bandwidth.  However, in scenario b), this bandwidth might be lower, because two communications are occurring simultaneously, and they might share a common communication path in the network.  Therefore, we need to study and understand the network topology which is connecting the different machines.  Note that not only the bandwidth might be influenced by the network, also the latency depends on the network, as a different number of “hops” might be required, depending on which two machines are communicating. Therefore, two measurements are important:</a:t>
            </a:r>
          </a:p>
          <a:p>
            <a:pPr marL="0" indent="0">
              <a:buNone/>
            </a:pPr>
            <a:endParaRPr lang="en-US" baseline="0" dirty="0" smtClean="0"/>
          </a:p>
          <a:p>
            <a:pPr marL="0" indent="0">
              <a:buNone/>
            </a:pPr>
            <a:r>
              <a:rPr lang="en-US" b="1" baseline="0" dirty="0" smtClean="0"/>
              <a:t>Bisection bandwidth</a:t>
            </a:r>
            <a:r>
              <a:rPr lang="en-US" baseline="0" dirty="0" smtClean="0"/>
              <a:t>: Given an interconnection network connecting N machines represented as a graph, the bisection bandwidth is defined as the sum of the bandwidths corresponding to the minimum number of edges (i.e. communication links) that have to be removed in order to split the graph (or the network) into two equally sized unconnected parts.</a:t>
            </a:r>
          </a:p>
          <a:p>
            <a:pPr marL="0" indent="0">
              <a:buNone/>
            </a:pPr>
            <a:endParaRPr lang="en-US" baseline="0" dirty="0" smtClean="0"/>
          </a:p>
          <a:p>
            <a:pPr marL="0" indent="0">
              <a:buNone/>
            </a:pPr>
            <a:r>
              <a:rPr lang="en-US" b="1" dirty="0" smtClean="0"/>
              <a:t>Diameter</a:t>
            </a:r>
            <a:r>
              <a:rPr lang="en-US" dirty="0" smtClean="0"/>
              <a:t>: Maximum</a:t>
            </a:r>
            <a:r>
              <a:rPr lang="en-US" baseline="0" dirty="0" smtClean="0"/>
              <a:t> number of hops to connect  any two devices.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67</a:t>
            </a:fld>
            <a:endParaRPr lang="en-US"/>
          </a:p>
        </p:txBody>
      </p:sp>
    </p:spTree>
    <p:extLst>
      <p:ext uri="{BB962C8B-B14F-4D97-AF65-F5344CB8AC3E}">
        <p14:creationId xmlns:p14="http://schemas.microsoft.com/office/powerpoint/2010/main" val="25520696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68</a:t>
            </a:fld>
            <a:endParaRPr lang="en-US"/>
          </a:p>
        </p:txBody>
      </p:sp>
    </p:spTree>
    <p:extLst>
      <p:ext uri="{BB962C8B-B14F-4D97-AF65-F5344CB8AC3E}">
        <p14:creationId xmlns:p14="http://schemas.microsoft.com/office/powerpoint/2010/main" val="17179714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crossbar switch divides the communicating devices into two groups: “input devices” and “output devices”, even though in the general case, the links are bidirectional and communication can flow in both directions between any “input” / “output” pair.  For example, suppose that the input devices are processors, and the output devices are memory modules.  Each processor can then have bidirectional communication with any memory module.  Note that using this topology, processors cannot mutually communicate.  The same is true for the memory modules.</a:t>
            </a:r>
          </a:p>
          <a:p>
            <a:endParaRPr lang="en-US" baseline="0" dirty="0" smtClean="0"/>
          </a:p>
          <a:p>
            <a:r>
              <a:rPr lang="en-US" baseline="0" dirty="0" smtClean="0"/>
              <a:t>An important property of the crossbar switch is that, as long as an output device is not accessed by two processors simultaneously,  any input device can communicate at full speed with any output device, regardless of other ongoing communication.  This is a very beneficial property of a network.  The network is said to be </a:t>
            </a:r>
            <a:r>
              <a:rPr lang="en-US" b="1" baseline="0" dirty="0" smtClean="0"/>
              <a:t>fully</a:t>
            </a:r>
            <a:r>
              <a:rPr lang="en-US" baseline="0" dirty="0" smtClean="0"/>
              <a:t> </a:t>
            </a:r>
            <a:r>
              <a:rPr lang="en-US" b="1" baseline="0" dirty="0" smtClean="0"/>
              <a:t>non-blocking</a:t>
            </a:r>
            <a:r>
              <a:rPr lang="en-US" baseline="0" dirty="0" smtClean="0"/>
              <a:t>.  The bisection bandwidth is then BP/2, where B is the point-to-point saturation bandwidth and P is the number of connected devices.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69</a:t>
            </a:fld>
            <a:endParaRPr lang="en-US"/>
          </a:p>
        </p:txBody>
      </p:sp>
    </p:spTree>
    <p:extLst>
      <p:ext uri="{BB962C8B-B14F-4D97-AF65-F5344CB8AC3E}">
        <p14:creationId xmlns:p14="http://schemas.microsoft.com/office/powerpoint/2010/main" val="42356142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crossbar switch,</a:t>
            </a:r>
            <a:r>
              <a:rPr lang="en-US" baseline="0" dirty="0" smtClean="0"/>
              <a:t> the routing process is static, that is, a given input / output communication is always routed over the same physical wires, regardless of the other communicating processes.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70</a:t>
            </a:fld>
            <a:endParaRPr lang="en-US"/>
          </a:p>
        </p:txBody>
      </p:sp>
    </p:spTree>
    <p:extLst>
      <p:ext uri="{BB962C8B-B14F-4D97-AF65-F5344CB8AC3E}">
        <p14:creationId xmlns:p14="http://schemas.microsoft.com/office/powerpoint/2010/main" val="35250325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distributed memory environment, the separation of devices into “input” and “output” devices is not desirable.  A crossbar switching network however, can easily be modified.  Note that the directed arrows now denote unidirectional communication links.  The network is again fully non-blocking.  Note that in reality, the switching network is usually contained in a so-called switch.  The switch then has a number of ports (typically 24 to 96) to which machines can be connected by means of a cable interconnect (copper or optical cable).</a:t>
            </a:r>
          </a:p>
          <a:p>
            <a:endParaRPr lang="en-US" baseline="0" dirty="0" smtClean="0"/>
          </a:p>
          <a:p>
            <a:r>
              <a:rPr lang="en-US" baseline="0" dirty="0" smtClean="0"/>
              <a:t>Note that even though a crossbar switch has attractive properties, because P</a:t>
            </a:r>
            <a:r>
              <a:rPr lang="en-US" baseline="30000" dirty="0" smtClean="0"/>
              <a:t>2</a:t>
            </a:r>
            <a:r>
              <a:rPr lang="en-US" baseline="0" dirty="0" smtClean="0"/>
              <a:t> switches are required (and the same order of magnitude of cables connecting these switches) crossbar switches are not directly used when dealing with a high number of devices.  They do however serve as building blocks for other, fully non-blocking switching networks (see next slide).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71</a:t>
            </a:fld>
            <a:endParaRPr lang="en-US"/>
          </a:p>
        </p:txBody>
      </p:sp>
    </p:spTree>
    <p:extLst>
      <p:ext uri="{BB962C8B-B14F-4D97-AF65-F5344CB8AC3E}">
        <p14:creationId xmlns:p14="http://schemas.microsoft.com/office/powerpoint/2010/main" val="27052786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 networks have three stages: the input stage, middle stage, and the output stage. Each stage is made up of a number of crossbar switches (see diagram below), often just called </a:t>
            </a:r>
            <a:r>
              <a:rPr lang="en-US" i="1" dirty="0" smtClean="0"/>
              <a:t>crossbars</a:t>
            </a:r>
            <a:r>
              <a:rPr lang="en-US" dirty="0" smtClean="0"/>
              <a:t>. Each call entering an ingress crossbar switch can be routed through any of the available middle stage crossbar switches, to the relevant egress crossbar switch. A middle stage crossbar is available for a particular new call if both the link connecting the ingress switch to the middle stage switch, and the link connecting the middle stage switch to the egress switch, are free.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72</a:t>
            </a:fld>
            <a:endParaRPr lang="en-US"/>
          </a:p>
        </p:txBody>
      </p:sp>
    </p:spTree>
    <p:extLst>
      <p:ext uri="{BB962C8B-B14F-4D97-AF65-F5344CB8AC3E}">
        <p14:creationId xmlns:p14="http://schemas.microsoft.com/office/powerpoint/2010/main" val="337932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past 15 years,</a:t>
            </a:r>
            <a:r>
              <a:rPr lang="en-US" baseline="0" dirty="0" smtClean="0"/>
              <a:t> we’ve seen an exponential growth in the performance of high performance computing systems.  For example, the Titan – Cray XK7 was ranked the number 1 supercomputer in the world (list of November 2012, see www.top500.org for more recent updates) and has a measured </a:t>
            </a:r>
            <a:r>
              <a:rPr lang="en-US" baseline="0" dirty="0" err="1" smtClean="0"/>
              <a:t>Linpack</a:t>
            </a:r>
            <a:r>
              <a:rPr lang="en-US" baseline="0" dirty="0" smtClean="0"/>
              <a:t> (linear algebra package) peak performance of 17,59 </a:t>
            </a:r>
            <a:r>
              <a:rPr lang="en-US" baseline="0" dirty="0" err="1" smtClean="0"/>
              <a:t>PFlops</a:t>
            </a:r>
            <a:r>
              <a:rPr lang="en-US" baseline="0" dirty="0" smtClean="0"/>
              <a:t>/s.  The system contains 560640 cores; a combination of 16-core AMD Opteron 6274 CPUs and </a:t>
            </a:r>
            <a:r>
              <a:rPr lang="en-US" baseline="0" dirty="0" err="1" smtClean="0"/>
              <a:t>Nvidia</a:t>
            </a:r>
            <a:r>
              <a:rPr lang="en-US" baseline="0" dirty="0" smtClean="0"/>
              <a:t> Tesla K20x GPUs.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8</a:t>
            </a:fld>
            <a:endParaRPr lang="en-US"/>
          </a:p>
        </p:txBody>
      </p:sp>
    </p:spTree>
    <p:extLst>
      <p:ext uri="{BB962C8B-B14F-4D97-AF65-F5344CB8AC3E}">
        <p14:creationId xmlns:p14="http://schemas.microsoft.com/office/powerpoint/2010/main" val="18443307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73</a:t>
            </a:fld>
            <a:endParaRPr lang="en-US"/>
          </a:p>
        </p:txBody>
      </p:sp>
    </p:spTree>
    <p:extLst>
      <p:ext uri="{BB962C8B-B14F-4D97-AF65-F5344CB8AC3E}">
        <p14:creationId xmlns:p14="http://schemas.microsoft.com/office/powerpoint/2010/main" val="33793270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74</a:t>
            </a:fld>
            <a:endParaRPr lang="en-US"/>
          </a:p>
        </p:txBody>
      </p:sp>
    </p:spTree>
    <p:extLst>
      <p:ext uri="{BB962C8B-B14F-4D97-AF65-F5344CB8AC3E}">
        <p14:creationId xmlns:p14="http://schemas.microsoft.com/office/powerpoint/2010/main" val="33793270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75</a:t>
            </a:fld>
            <a:endParaRPr lang="en-US"/>
          </a:p>
        </p:txBody>
      </p:sp>
    </p:spTree>
    <p:extLst>
      <p:ext uri="{BB962C8B-B14F-4D97-AF65-F5344CB8AC3E}">
        <p14:creationId xmlns:p14="http://schemas.microsoft.com/office/powerpoint/2010/main" val="33793270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76</a:t>
            </a:fld>
            <a:endParaRPr lang="en-US"/>
          </a:p>
        </p:txBody>
      </p:sp>
    </p:spTree>
    <p:extLst>
      <p:ext uri="{BB962C8B-B14F-4D97-AF65-F5344CB8AC3E}">
        <p14:creationId xmlns:p14="http://schemas.microsoft.com/office/powerpoint/2010/main" val="33793270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77</a:t>
            </a:fld>
            <a:endParaRPr lang="en-US"/>
          </a:p>
        </p:txBody>
      </p:sp>
    </p:spTree>
    <p:extLst>
      <p:ext uri="{BB962C8B-B14F-4D97-AF65-F5344CB8AC3E}">
        <p14:creationId xmlns:p14="http://schemas.microsoft.com/office/powerpoint/2010/main" val="33793270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82</a:t>
            </a:fld>
            <a:endParaRPr lang="en-US"/>
          </a:p>
        </p:txBody>
      </p:sp>
    </p:spTree>
    <p:extLst>
      <p:ext uri="{BB962C8B-B14F-4D97-AF65-F5344CB8AC3E}">
        <p14:creationId xmlns:p14="http://schemas.microsoft.com/office/powerpoint/2010/main" val="39046084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87</a:t>
            </a:fld>
            <a:endParaRPr lang="en-US"/>
          </a:p>
        </p:txBody>
      </p:sp>
    </p:spTree>
    <p:extLst>
      <p:ext uri="{BB962C8B-B14F-4D97-AF65-F5344CB8AC3E}">
        <p14:creationId xmlns:p14="http://schemas.microsoft.com/office/powerpoint/2010/main" val="30379145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confuse the alpha and beta from the matrix-matrix multiplication</a:t>
            </a:r>
            <a:r>
              <a:rPr lang="en-US" baseline="0" dirty="0" smtClean="0"/>
              <a:t> formula with the alpha and beta from the communication cost model (latency and time per element).</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93</a:t>
            </a:fld>
            <a:endParaRPr lang="en-US"/>
          </a:p>
        </p:txBody>
      </p:sp>
    </p:spTree>
    <p:extLst>
      <p:ext uri="{BB962C8B-B14F-4D97-AF65-F5344CB8AC3E}">
        <p14:creationId xmlns:p14="http://schemas.microsoft.com/office/powerpoint/2010/main" val="2823386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Capitalized indices denote slice / block indices,</a:t>
            </a:r>
            <a:r>
              <a:rPr lang="en-US" baseline="0" dirty="0" smtClean="0"/>
              <a:t> e.g. A(I) = slice I (I = 0… P-1) from matrix A.</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94</a:t>
            </a:fld>
            <a:endParaRPr lang="en-US"/>
          </a:p>
        </p:txBody>
      </p:sp>
    </p:spTree>
    <p:extLst>
      <p:ext uri="{BB962C8B-B14F-4D97-AF65-F5344CB8AC3E}">
        <p14:creationId xmlns:p14="http://schemas.microsoft.com/office/powerpoint/2010/main" val="10409802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allgather</a:t>
            </a:r>
            <a:r>
              <a:rPr lang="en-US" dirty="0" smtClean="0"/>
              <a:t> cost may be higher if</a:t>
            </a:r>
            <a:r>
              <a:rPr lang="en-US" baseline="0" dirty="0" smtClean="0"/>
              <a:t> the network is not fully non-blocking.</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96</a:t>
            </a:fld>
            <a:endParaRPr lang="en-US"/>
          </a:p>
        </p:txBody>
      </p:sp>
    </p:spTree>
    <p:extLst>
      <p:ext uri="{BB962C8B-B14F-4D97-AF65-F5344CB8AC3E}">
        <p14:creationId xmlns:p14="http://schemas.microsoft.com/office/powerpoint/2010/main" val="1285020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different colors represent</a:t>
            </a:r>
            <a:r>
              <a:rPr lang="en-US" baseline="0" dirty="0" smtClean="0"/>
              <a:t> different application areas over time.  A big portion of the supercomputers are used for scientific research.  Other application areas are weather and climate simulation, financial models, aerospace, geophysics, etc.  Note that in the last update in November 2012, it was unknown for over 60% over the top 500 supercomputers for what kind of purpose they are intended.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9</a:t>
            </a:fld>
            <a:endParaRPr lang="en-US"/>
          </a:p>
        </p:txBody>
      </p:sp>
    </p:spTree>
    <p:extLst>
      <p:ext uri="{BB962C8B-B14F-4D97-AF65-F5344CB8AC3E}">
        <p14:creationId xmlns:p14="http://schemas.microsoft.com/office/powerpoint/2010/main" val="9629885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Note the</a:t>
            </a:r>
            <a:r>
              <a:rPr lang="en-US" baseline="0" dirty="0" smtClean="0"/>
              <a:t> additional factor of two in the amount of communication required (need to receive AND send each slice of A)</a:t>
            </a:r>
          </a:p>
          <a:p>
            <a:pPr marL="171450" indent="-171450">
              <a:buFont typeface="Arial" pitchFamily="34" charset="0"/>
              <a:buChar char="•"/>
            </a:pPr>
            <a:r>
              <a:rPr lang="en-US" dirty="0" smtClean="0"/>
              <a:t>Note that the log P factor in the latency has been replaced</a:t>
            </a:r>
            <a:r>
              <a:rPr lang="en-US" baseline="0" dirty="0" smtClean="0"/>
              <a:t> by (P-1).</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99</a:t>
            </a:fld>
            <a:endParaRPr lang="en-US"/>
          </a:p>
        </p:txBody>
      </p:sp>
    </p:spTree>
    <p:extLst>
      <p:ext uri="{BB962C8B-B14F-4D97-AF65-F5344CB8AC3E}">
        <p14:creationId xmlns:p14="http://schemas.microsoft.com/office/powerpoint/2010/main" val="42470108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a:t>
            </a:r>
            <a:r>
              <a:rPr lang="en-US" baseline="0" dirty="0" smtClean="0"/>
              <a:t> when r is not equal to c (as in this case: r = 3; c = 4), the summation has to be performed over individual elements, rather than over blocks (blocks of A and B are incompatible in general).</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101</a:t>
            </a:fld>
            <a:endParaRPr lang="en-US"/>
          </a:p>
        </p:txBody>
      </p:sp>
    </p:spTree>
    <p:extLst>
      <p:ext uri="{BB962C8B-B14F-4D97-AF65-F5344CB8AC3E}">
        <p14:creationId xmlns:p14="http://schemas.microsoft.com/office/powerpoint/2010/main" val="14725498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again ignore the contribution of the log</a:t>
            </a:r>
            <a:r>
              <a:rPr lang="en-US" baseline="0" dirty="0" smtClean="0"/>
              <a:t> factor in the </a:t>
            </a:r>
            <a:r>
              <a:rPr lang="en-US" baseline="0" dirty="0" err="1" smtClean="0"/>
              <a:t>isoefficiency</a:t>
            </a:r>
            <a:r>
              <a:rPr lang="en-US" baseline="0" dirty="0" smtClean="0"/>
              <a:t> discussion.</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102</a:t>
            </a:fld>
            <a:endParaRPr lang="en-US"/>
          </a:p>
        </p:txBody>
      </p:sp>
    </p:spTree>
    <p:extLst>
      <p:ext uri="{BB962C8B-B14F-4D97-AF65-F5344CB8AC3E}">
        <p14:creationId xmlns:p14="http://schemas.microsoft.com/office/powerpoint/2010/main" val="12850207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t>
            </a:r>
            <a:r>
              <a:rPr lang="en-US" baseline="0" dirty="0" smtClean="0"/>
              <a:t> = r, the summation can be performed over blocks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104</a:t>
            </a:fld>
            <a:endParaRPr lang="en-US"/>
          </a:p>
        </p:txBody>
      </p:sp>
    </p:spTree>
    <p:extLst>
      <p:ext uri="{BB962C8B-B14F-4D97-AF65-F5344CB8AC3E}">
        <p14:creationId xmlns:p14="http://schemas.microsoft.com/office/powerpoint/2010/main" val="24080765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 row I of matrix A is left-cyclic</a:t>
            </a:r>
            <a:r>
              <a:rPr lang="en-US" baseline="0" dirty="0" smtClean="0"/>
              <a:t>-shifted by I blocks; column J of matrix B is up-cyclic-shifted by J blocks.</a:t>
            </a:r>
          </a:p>
          <a:p>
            <a:endParaRPr lang="en-US" baseline="0" dirty="0" smtClean="0"/>
          </a:p>
          <a:p>
            <a:r>
              <a:rPr lang="en-US" baseline="0" dirty="0" smtClean="0"/>
              <a:t>In each next step, each row of A is left-cyclic-shifted by one block; each column of B is up-cyclic-shifted by one block.</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105</a:t>
            </a:fld>
            <a:endParaRPr lang="en-US"/>
          </a:p>
        </p:txBody>
      </p:sp>
    </p:spTree>
    <p:extLst>
      <p:ext uri="{BB962C8B-B14F-4D97-AF65-F5344CB8AC3E}">
        <p14:creationId xmlns:p14="http://schemas.microsoft.com/office/powerpoint/2010/main" val="33956961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106</a:t>
            </a:fld>
            <a:endParaRPr lang="en-US"/>
          </a:p>
        </p:txBody>
      </p:sp>
    </p:spTree>
    <p:extLst>
      <p:ext uri="{BB962C8B-B14F-4D97-AF65-F5344CB8AC3E}">
        <p14:creationId xmlns:p14="http://schemas.microsoft.com/office/powerpoint/2010/main" val="35768884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multiplier m =</a:t>
            </a:r>
            <a:r>
              <a:rPr lang="en-US" baseline="0" dirty="0" smtClean="0"/>
              <a:t> A(j, </a:t>
            </a:r>
            <a:r>
              <a:rPr lang="en-US" baseline="0" dirty="0" err="1" smtClean="0"/>
              <a:t>i</a:t>
            </a:r>
            <a:r>
              <a:rPr lang="en-US" baseline="0" dirty="0" smtClean="0"/>
              <a:t>) / A(</a:t>
            </a:r>
            <a:r>
              <a:rPr lang="en-US" baseline="0" dirty="0" err="1" smtClean="0"/>
              <a:t>i</a:t>
            </a:r>
            <a:r>
              <a:rPr lang="en-US" baseline="0" dirty="0" smtClean="0"/>
              <a:t>, </a:t>
            </a:r>
            <a:r>
              <a:rPr lang="en-US" baseline="0" dirty="0" err="1" smtClean="0"/>
              <a:t>i</a:t>
            </a:r>
            <a:r>
              <a:rPr lang="en-US" baseline="0" dirty="0" smtClean="0"/>
              <a:t>) is chosen such that element A(j, </a:t>
            </a:r>
            <a:r>
              <a:rPr lang="en-US" baseline="0" dirty="0" err="1" smtClean="0"/>
              <a:t>i</a:t>
            </a:r>
            <a:r>
              <a:rPr lang="en-US" baseline="0" dirty="0" smtClean="0"/>
              <a:t>) will be made zero.</a:t>
            </a:r>
          </a:p>
          <a:p>
            <a:r>
              <a:rPr lang="en-US" baseline="0" dirty="0" smtClean="0"/>
              <a:t>The updates are also applied to the right hand-size vector B during the </a:t>
            </a:r>
            <a:r>
              <a:rPr lang="en-US" baseline="0" dirty="0" err="1" smtClean="0"/>
              <a:t>gaussian</a:t>
            </a:r>
            <a:r>
              <a:rPr lang="en-US" baseline="0" dirty="0" smtClean="0"/>
              <a:t> elimination (not shown)</a:t>
            </a:r>
          </a:p>
          <a:p>
            <a:endParaRPr lang="en-US" baseline="0" dirty="0" smtClean="0"/>
          </a:p>
          <a:p>
            <a:r>
              <a:rPr lang="en-US" baseline="0" dirty="0" smtClean="0"/>
              <a:t>Note that in this pseudo-code we start counting from index 1 (and not from 0 as in C code).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110</a:t>
            </a:fld>
            <a:endParaRPr lang="en-US"/>
          </a:p>
        </p:txBody>
      </p:sp>
    </p:spTree>
    <p:extLst>
      <p:ext uri="{BB962C8B-B14F-4D97-AF65-F5344CB8AC3E}">
        <p14:creationId xmlns:p14="http://schemas.microsoft.com/office/powerpoint/2010/main" val="10885753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did up until now</a:t>
            </a:r>
            <a:r>
              <a:rPr lang="en-US" baseline="0" dirty="0" smtClean="0"/>
              <a:t>:</a:t>
            </a:r>
          </a:p>
          <a:p>
            <a:pPr marL="628650" lvl="1" indent="-171450">
              <a:buFont typeface="Arial" pitchFamily="34" charset="0"/>
              <a:buChar char="•"/>
            </a:pPr>
            <a:r>
              <a:rPr lang="en-US" baseline="0" dirty="0" smtClean="0"/>
              <a:t>We reformulated the algorithm so that the use of BLAS level 1 and level 2 become apparent.  Remember: BLAS routines are provided by CPU vendors in highly optimized libraries.  Using BLAS routines in your code will therefore significantly boost your implementation performance.</a:t>
            </a:r>
          </a:p>
          <a:p>
            <a:pPr marL="628650" lvl="1" indent="-171450">
              <a:buFont typeface="Arial" pitchFamily="34" charset="0"/>
              <a:buChar char="•"/>
            </a:pPr>
            <a:r>
              <a:rPr lang="en-US" baseline="0" dirty="0" smtClean="0"/>
              <a:t>We’ve stored the multipliers m instead of putting zeros.  This allows us to decouple some of the operations in the middle loop.</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The use of level 1 (vector operations) and level 2 (matrix-vector operations) BLAS routines is a good thing, however, the level 3 BLAS routines (matrix – matrix operations) is where the performance gain is truly significant (because of the ability to exploit both the temporal and spatial locality the in the cache hierarchy – see Chapter 1).  Therefore, we will now further modify our algorithm so that it can make use of level 3 BLAS routines.</a:t>
            </a:r>
          </a:p>
          <a:p>
            <a:pPr marL="0" lvl="0" indent="0">
              <a:buFont typeface="Arial" pitchFamily="34" charset="0"/>
              <a:buNone/>
            </a:pPr>
            <a:endParaRPr lang="en-US" baseline="0" dirty="0" smtClean="0"/>
          </a:p>
          <a:p>
            <a:pPr marL="0" lvl="0" indent="0">
              <a:buFont typeface="Arial" pitchFamily="34" charset="0"/>
              <a:buNone/>
            </a:pPr>
            <a:r>
              <a:rPr lang="en-US" baseline="0" dirty="0" err="1" smtClean="0"/>
              <a:t>xscal</a:t>
            </a:r>
            <a:r>
              <a:rPr lang="en-US" baseline="0" dirty="0" smtClean="0"/>
              <a:t> = scale a vector</a:t>
            </a:r>
          </a:p>
          <a:p>
            <a:pPr marL="0" lvl="0" indent="0">
              <a:buFont typeface="Arial" pitchFamily="34" charset="0"/>
              <a:buNone/>
            </a:pPr>
            <a:r>
              <a:rPr lang="en-US" baseline="0" dirty="0" err="1" smtClean="0"/>
              <a:t>xger</a:t>
            </a:r>
            <a:r>
              <a:rPr lang="en-US" baseline="0" dirty="0" smtClean="0"/>
              <a:t> = general rank-1 update</a:t>
            </a:r>
          </a:p>
          <a:p>
            <a:pPr marL="0" lvl="0" indent="0">
              <a:buFont typeface="Arial" pitchFamily="34" charset="0"/>
              <a:buNone/>
            </a:pPr>
            <a:endParaRPr lang="en-US" baseline="0" dirty="0" smtClean="0"/>
          </a:p>
          <a:p>
            <a:pPr marL="0" lvl="0" indent="0">
              <a:buFont typeface="Arial" pitchFamily="34" charset="0"/>
              <a:buNone/>
            </a:pPr>
            <a:r>
              <a:rPr lang="en-US" baseline="0" dirty="0" smtClean="0"/>
              <a:t>x = {s = single precision, d = double precision, c = complex single, z = complex double}</a:t>
            </a:r>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115</a:t>
            </a:fld>
            <a:endParaRPr lang="en-US"/>
          </a:p>
        </p:txBody>
      </p:sp>
    </p:spTree>
    <p:extLst>
      <p:ext uri="{BB962C8B-B14F-4D97-AF65-F5344CB8AC3E}">
        <p14:creationId xmlns:p14="http://schemas.microsoft.com/office/powerpoint/2010/main" val="10885753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block size b should be:</a:t>
            </a:r>
          </a:p>
          <a:p>
            <a:pPr marL="628650" lvl="1" indent="-171450">
              <a:buFont typeface="Arial" pitchFamily="34" charset="0"/>
              <a:buChar char="•"/>
            </a:pPr>
            <a:r>
              <a:rPr lang="en-US" baseline="0" dirty="0" smtClean="0"/>
              <a:t>Small enough so that several b x b blocks fit the cache</a:t>
            </a:r>
          </a:p>
          <a:p>
            <a:pPr marL="628650" lvl="1" indent="-171450">
              <a:buFont typeface="Arial" pitchFamily="34" charset="0"/>
              <a:buChar char="•"/>
            </a:pPr>
            <a:r>
              <a:rPr lang="en-US" baseline="0" dirty="0" smtClean="0"/>
              <a:t>Large enough to enable temporal locality in the cache (i.e., make level 3 BLAS fast)</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116</a:t>
            </a:fld>
            <a:endParaRPr lang="en-US"/>
          </a:p>
        </p:txBody>
      </p:sp>
    </p:spTree>
    <p:extLst>
      <p:ext uri="{BB962C8B-B14F-4D97-AF65-F5344CB8AC3E}">
        <p14:creationId xmlns:p14="http://schemas.microsoft.com/office/powerpoint/2010/main" val="25400225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dirty="0" smtClean="0"/>
              <a:t>For proof of correctness: see http://www.cs.berkeley.edu/~demmel/cs267/lecture12/lecture12.html</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117</a:t>
            </a:fld>
            <a:endParaRPr lang="en-US"/>
          </a:p>
        </p:txBody>
      </p:sp>
    </p:spTree>
    <p:extLst>
      <p:ext uri="{BB962C8B-B14F-4D97-AF65-F5344CB8AC3E}">
        <p14:creationId xmlns:p14="http://schemas.microsoft.com/office/powerpoint/2010/main" val="1088575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use of the Linux operating system is dominant</a:t>
            </a:r>
            <a:r>
              <a:rPr lang="en-US" baseline="0" dirty="0" smtClean="0"/>
              <a:t> on the High Performance Computing market.</a:t>
            </a:r>
          </a:p>
          <a:p>
            <a:endParaRPr lang="en-US" baseline="0" dirty="0" smtClean="0"/>
          </a:p>
          <a:p>
            <a:r>
              <a:rPr lang="en-US" baseline="0" dirty="0" smtClean="0"/>
              <a:t>Other interesting evolutions can be observed at www.top500.org.  For instance, there is recent trend to create hybrid CPU / GPU systems (roughly 10% of the current performance is delivered by incorporating GPUs).  Also, Infiniband interconnect technology is predominantly used as in interconnect (~ 45%), next to Gigabit Ethernet (~38%).</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10</a:t>
            </a:fld>
            <a:endParaRPr lang="en-US"/>
          </a:p>
        </p:txBody>
      </p:sp>
    </p:spTree>
    <p:extLst>
      <p:ext uri="{BB962C8B-B14F-4D97-AF65-F5344CB8AC3E}">
        <p14:creationId xmlns:p14="http://schemas.microsoft.com/office/powerpoint/2010/main" val="41909924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dirty="0" smtClean="0"/>
              <a:t>1D column</a:t>
            </a:r>
            <a:r>
              <a:rPr lang="en-US" baseline="0" dirty="0" smtClean="0"/>
              <a:t> blocked layout: partition columns in P blocks of size m x n/P  (assume an m x n matrix).</a:t>
            </a:r>
          </a:p>
          <a:p>
            <a:pPr marL="228600" lvl="0" indent="-228600">
              <a:buFont typeface="+mj-lt"/>
              <a:buAutoNum type="arabicPeriod"/>
            </a:pPr>
            <a:r>
              <a:rPr lang="en-US" dirty="0" smtClean="0"/>
              <a:t>2D row and column blocked layout: partition both</a:t>
            </a:r>
            <a:r>
              <a:rPr lang="en-US" baseline="0" dirty="0" smtClean="0"/>
              <a:t> rows and columns in an r x c grid of processes (P = </a:t>
            </a:r>
            <a:r>
              <a:rPr lang="en-US" baseline="0" dirty="0" err="1" smtClean="0"/>
              <a:t>rc</a:t>
            </a:r>
            <a:r>
              <a:rPr lang="en-US" baseline="0" dirty="0" smtClean="0"/>
              <a:t>)</a:t>
            </a:r>
          </a:p>
          <a:p>
            <a:pPr marL="228600" lvl="0" indent="-228600">
              <a:buFont typeface="+mj-lt"/>
              <a:buAutoNum type="arabicPeriod"/>
            </a:pPr>
            <a:r>
              <a:rPr lang="en-US" baseline="0" dirty="0" smtClean="0"/>
              <a:t>1D column cyclic: assign column </a:t>
            </a:r>
            <a:r>
              <a:rPr lang="en-US" baseline="0" dirty="0" err="1" smtClean="0"/>
              <a:t>i</a:t>
            </a:r>
            <a:r>
              <a:rPr lang="en-US" baseline="0" dirty="0" smtClean="0"/>
              <a:t> to process </a:t>
            </a:r>
            <a:r>
              <a:rPr lang="en-US" baseline="0" dirty="0" err="1" smtClean="0"/>
              <a:t>i</a:t>
            </a:r>
            <a:r>
              <a:rPr lang="en-US" baseline="0" dirty="0" smtClean="0"/>
              <a:t> mod 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1D column block cyclic: assign column </a:t>
            </a:r>
            <a:r>
              <a:rPr lang="en-US" baseline="0" dirty="0" err="1" smtClean="0"/>
              <a:t>i</a:t>
            </a:r>
            <a:r>
              <a:rPr lang="en-US" baseline="0" dirty="0" smtClean="0"/>
              <a:t> to process </a:t>
            </a:r>
            <a:r>
              <a:rPr lang="en-US" baseline="0" dirty="0" err="1" smtClean="0"/>
              <a:t>i</a:t>
            </a:r>
            <a:r>
              <a:rPr lang="en-US" baseline="0" dirty="0" smtClean="0"/>
              <a:t>/b mod, with b the block size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Block skewed layout: partition matrix in a P x P grid, and assign blocks to processes such that each process appears once on each row and each column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2D row and column block cyclic layout: see next slide</a:t>
            </a:r>
            <a:endParaRPr lang="en-US" dirty="0" smtClean="0"/>
          </a:p>
          <a:p>
            <a:pPr marL="228600" lvl="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118</a:t>
            </a:fld>
            <a:endParaRPr lang="en-US"/>
          </a:p>
        </p:txBody>
      </p:sp>
    </p:spTree>
    <p:extLst>
      <p:ext uri="{BB962C8B-B14F-4D97-AF65-F5344CB8AC3E}">
        <p14:creationId xmlns:p14="http://schemas.microsoft.com/office/powerpoint/2010/main" val="10885753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P</a:t>
            </a:r>
            <a:r>
              <a:rPr lang="en-US" baseline="0" dirty="0" smtClean="0"/>
              <a:t> == n phases, all elements are sorted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130</a:t>
            </a:fld>
            <a:endParaRPr lang="en-US"/>
          </a:p>
        </p:txBody>
      </p:sp>
    </p:spTree>
    <p:extLst>
      <p:ext uri="{BB962C8B-B14F-4D97-AF65-F5344CB8AC3E}">
        <p14:creationId xmlns:p14="http://schemas.microsoft.com/office/powerpoint/2010/main" val="14178476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sorting networks can only be used for sorting algorithms</a:t>
            </a:r>
            <a:r>
              <a:rPr lang="en-US" baseline="0" dirty="0" smtClean="0"/>
              <a:t> for which the order of comparisons is fixed and set in advance.</a:t>
            </a:r>
          </a:p>
        </p:txBody>
      </p:sp>
      <p:sp>
        <p:nvSpPr>
          <p:cNvPr id="4" name="Slide Number Placeholder 3"/>
          <p:cNvSpPr>
            <a:spLocks noGrp="1"/>
          </p:cNvSpPr>
          <p:nvPr>
            <p:ph type="sldNum" sz="quarter" idx="10"/>
          </p:nvPr>
        </p:nvSpPr>
        <p:spPr/>
        <p:txBody>
          <a:bodyPr/>
          <a:lstStyle/>
          <a:p>
            <a:fld id="{2108887B-CEB8-4B81-97C2-F530BB174B11}" type="slidenum">
              <a:rPr lang="en-US" smtClean="0"/>
              <a:t>136</a:t>
            </a:fld>
            <a:endParaRPr lang="en-US"/>
          </a:p>
        </p:txBody>
      </p:sp>
    </p:spTree>
    <p:extLst>
      <p:ext uri="{BB962C8B-B14F-4D97-AF65-F5344CB8AC3E}">
        <p14:creationId xmlns:p14="http://schemas.microsoft.com/office/powerpoint/2010/main" val="19189998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parallel runtime, we assume that comparators can be </a:t>
            </a:r>
            <a:r>
              <a:rPr lang="en-US" dirty="0" err="1" smtClean="0"/>
              <a:t>indepently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137</a:t>
            </a:fld>
            <a:endParaRPr lang="en-US"/>
          </a:p>
        </p:txBody>
      </p:sp>
    </p:spTree>
    <p:extLst>
      <p:ext uri="{BB962C8B-B14F-4D97-AF65-F5344CB8AC3E}">
        <p14:creationId xmlns:p14="http://schemas.microsoft.com/office/powerpoint/2010/main" val="29084440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138</a:t>
            </a:fld>
            <a:endParaRPr lang="en-US"/>
          </a:p>
        </p:txBody>
      </p:sp>
    </p:spTree>
    <p:extLst>
      <p:ext uri="{BB962C8B-B14F-4D97-AF65-F5344CB8AC3E}">
        <p14:creationId xmlns:p14="http://schemas.microsoft.com/office/powerpoint/2010/main" val="29084440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139</a:t>
            </a:fld>
            <a:endParaRPr lang="en-US"/>
          </a:p>
        </p:txBody>
      </p:sp>
    </p:spTree>
    <p:extLst>
      <p:ext uri="{BB962C8B-B14F-4D97-AF65-F5344CB8AC3E}">
        <p14:creationId xmlns:p14="http://schemas.microsoft.com/office/powerpoint/2010/main" val="29084440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140</a:t>
            </a:fld>
            <a:endParaRPr lang="en-US"/>
          </a:p>
        </p:txBody>
      </p:sp>
    </p:spTree>
    <p:extLst>
      <p:ext uri="{BB962C8B-B14F-4D97-AF65-F5344CB8AC3E}">
        <p14:creationId xmlns:p14="http://schemas.microsoft.com/office/powerpoint/2010/main" val="290844403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Proof.  See</a:t>
            </a:r>
            <a:r>
              <a:rPr lang="en-US" baseline="0" dirty="0" smtClean="0"/>
              <a:t> notes.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143</a:t>
            </a:fld>
            <a:endParaRPr lang="en-US"/>
          </a:p>
        </p:txBody>
      </p:sp>
    </p:spTree>
    <p:extLst>
      <p:ext uri="{BB962C8B-B14F-4D97-AF65-F5344CB8AC3E}">
        <p14:creationId xmlns:p14="http://schemas.microsoft.com/office/powerpoint/2010/main" val="31657402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half-cleaner[n]</a:t>
            </a:r>
            <a:r>
              <a:rPr lang="en-US" baseline="0" dirty="0" smtClean="0"/>
              <a:t> network transforms a bitonic input sequence of size n into two bitonic sequences of size[n/2].  Both halves are relatively sorted: all elements in the upper half are smaller than (or equal to) the elements of the lower half.  This means that we can apply the half-cleaner network recursively to sort a bitonic input sequence.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144</a:t>
            </a:fld>
            <a:endParaRPr lang="en-US"/>
          </a:p>
        </p:txBody>
      </p:sp>
    </p:spTree>
    <p:extLst>
      <p:ext uri="{BB962C8B-B14F-4D97-AF65-F5344CB8AC3E}">
        <p14:creationId xmlns:p14="http://schemas.microsoft.com/office/powerpoint/2010/main" val="184584912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145</a:t>
            </a:fld>
            <a:endParaRPr lang="en-US"/>
          </a:p>
        </p:txBody>
      </p:sp>
    </p:spTree>
    <p:extLst>
      <p:ext uri="{BB962C8B-B14F-4D97-AF65-F5344CB8AC3E}">
        <p14:creationId xmlns:p14="http://schemas.microsoft.com/office/powerpoint/2010/main" val="3832039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MPI does not provide bindings</a:t>
            </a:r>
            <a:r>
              <a:rPr lang="en-US" baseline="0" dirty="0" smtClean="0"/>
              <a:t> for Java.  This is because the MPI routines rely on the use of pointers to refer to memory buffer in which data can be written / from which data can be read.  Pointers are not natively supported by Java.</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13</a:t>
            </a:fld>
            <a:endParaRPr lang="en-US"/>
          </a:p>
        </p:txBody>
      </p:sp>
    </p:spTree>
    <p:extLst>
      <p:ext uri="{BB962C8B-B14F-4D97-AF65-F5344CB8AC3E}">
        <p14:creationId xmlns:p14="http://schemas.microsoft.com/office/powerpoint/2010/main" val="427863861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scheme represents a conceptual </a:t>
            </a:r>
            <a:r>
              <a:rPr lang="en-US" dirty="0" err="1" smtClean="0"/>
              <a:t>respresentation</a:t>
            </a:r>
            <a:r>
              <a:rPr lang="en-US" dirty="0" smtClean="0"/>
              <a:t> of the merger[n]</a:t>
            </a:r>
            <a:r>
              <a:rPr lang="en-US" baseline="0" dirty="0" smtClean="0"/>
              <a:t> network.  We will further transform and simplify this conceptual scheme in the next slides.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146</a:t>
            </a:fld>
            <a:endParaRPr lang="en-US"/>
          </a:p>
        </p:txBody>
      </p:sp>
    </p:spTree>
    <p:extLst>
      <p:ext uri="{BB962C8B-B14F-4D97-AF65-F5344CB8AC3E}">
        <p14:creationId xmlns:p14="http://schemas.microsoft.com/office/powerpoint/2010/main" val="7902893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still</a:t>
            </a:r>
            <a:r>
              <a:rPr lang="en-US" baseline="0" dirty="0" smtClean="0"/>
              <a:t> the merger[n] scheme.  The only modification is that bitonic sorter[n] is decomposed in its three building blocks (one half-cleaner[n] + 2 bitonic sorter[n/2] blocks).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147</a:t>
            </a:fld>
            <a:endParaRPr lang="en-US"/>
          </a:p>
        </p:txBody>
      </p:sp>
    </p:spTree>
    <p:extLst>
      <p:ext uri="{BB962C8B-B14F-4D97-AF65-F5344CB8AC3E}">
        <p14:creationId xmlns:p14="http://schemas.microsoft.com/office/powerpoint/2010/main" val="79028938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again the merger[n] scheme, but drawn</a:t>
            </a:r>
            <a:r>
              <a:rPr lang="en-US" baseline="0" dirty="0" smtClean="0"/>
              <a:t> differently: the lower half of the lines are flipped.  Convince yourself that this is still the exact same scheme is in the previous slides (exact same functionality).</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148</a:t>
            </a:fld>
            <a:endParaRPr lang="en-US"/>
          </a:p>
        </p:txBody>
      </p:sp>
    </p:spTree>
    <p:extLst>
      <p:ext uri="{BB962C8B-B14F-4D97-AF65-F5344CB8AC3E}">
        <p14:creationId xmlns:p14="http://schemas.microsoft.com/office/powerpoint/2010/main" val="7902893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scheme, we simply omit the flipping of the lower</a:t>
            </a:r>
            <a:r>
              <a:rPr lang="en-US" baseline="0" dirty="0" smtClean="0"/>
              <a:t> bitonic sequence.  We know that the result is again a bitonic sequence and that bitonic sorter will correctly sort this.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149</a:t>
            </a:fld>
            <a:endParaRPr lang="en-US"/>
          </a:p>
        </p:txBody>
      </p:sp>
    </p:spTree>
    <p:extLst>
      <p:ext uri="{BB962C8B-B14F-4D97-AF65-F5344CB8AC3E}">
        <p14:creationId xmlns:p14="http://schemas.microsoft.com/office/powerpoint/2010/main" val="7902893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150</a:t>
            </a:fld>
            <a:endParaRPr lang="en-US"/>
          </a:p>
        </p:txBody>
      </p:sp>
    </p:spTree>
    <p:extLst>
      <p:ext uri="{BB962C8B-B14F-4D97-AF65-F5344CB8AC3E}">
        <p14:creationId xmlns:p14="http://schemas.microsoft.com/office/powerpoint/2010/main" val="311335510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153</a:t>
            </a:fld>
            <a:endParaRPr lang="en-US"/>
          </a:p>
        </p:txBody>
      </p:sp>
    </p:spTree>
    <p:extLst>
      <p:ext uri="{BB962C8B-B14F-4D97-AF65-F5344CB8AC3E}">
        <p14:creationId xmlns:p14="http://schemas.microsoft.com/office/powerpoint/2010/main" val="68235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40673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23967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41593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281368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2009086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3453544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3699739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3212232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2168124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4070204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4070204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a:lvl1pPr>
            <a:lvl2pPr marL="742950" indent="-285750">
              <a:buFont typeface="Wingdings" pitchFamily="2" charset="2"/>
              <a:buChar char="§"/>
              <a:defRPr sz="2200"/>
            </a:lvl2pPr>
            <a:lvl3pPr marL="1371600" indent="-457200">
              <a:buFont typeface="Courier New" pitchFamily="49" charset="0"/>
              <a:buChar char="o"/>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0F95E32-749D-4AAA-8520-740D4EFED1D0}"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180752922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4070204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4070204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26246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1983625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289646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1764795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100577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3221677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56379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2156146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5E32-749D-4AAA-8520-740D4EFED1D0}"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8884041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259815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4183931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5E32-749D-4AAA-8520-740D4EFED1D0}"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10336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5E32-749D-4AAA-8520-740D4EFED1D0}" type="datetimeFigureOut">
              <a:rPr lang="en-US" smtClean="0"/>
              <a:t>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61693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5E32-749D-4AAA-8520-740D4EFED1D0}" type="datetimeFigureOut">
              <a:rPr lang="en-US" smtClean="0"/>
              <a:t>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362025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5E32-749D-4AAA-8520-740D4EFED1D0}" type="datetimeFigureOut">
              <a:rPr lang="en-US" smtClean="0"/>
              <a:t>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127562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5E32-749D-4AAA-8520-740D4EFED1D0}"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0728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5E32-749D-4AAA-8520-740D4EFED1D0}"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8248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6397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5E32-749D-4AAA-8520-740D4EFED1D0}" type="datetimeFigureOut">
              <a:rPr lang="en-US" smtClean="0"/>
              <a:t>10/7/2014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20F6D-1A86-46E3-A36D-186787F6EE60}" type="slidenum">
              <a:rPr lang="en-US" smtClean="0"/>
              <a:t>‹#›</a:t>
            </a:fld>
            <a:endParaRPr lang="en-US"/>
          </a:p>
        </p:txBody>
      </p:sp>
    </p:spTree>
    <p:extLst>
      <p:ext uri="{BB962C8B-B14F-4D97-AF65-F5344CB8AC3E}">
        <p14:creationId xmlns:p14="http://schemas.microsoft.com/office/powerpoint/2010/main" val="4109161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75" r:id="rId17"/>
    <p:sldLayoutId id="2147483676" r:id="rId18"/>
    <p:sldLayoutId id="2147483677" r:id="rId19"/>
    <p:sldLayoutId id="2147483678" r:id="rId20"/>
    <p:sldLayoutId id="2147483679" r:id="rId21"/>
    <p:sldLayoutId id="2147483681" r:id="rId22"/>
    <p:sldLayoutId id="2147483682" r:id="rId23"/>
    <p:sldLayoutId id="2147483683" r:id="rId24"/>
    <p:sldLayoutId id="2147483684" r:id="rId25"/>
    <p:sldLayoutId id="2147483685" r:id="rId26"/>
    <p:sldLayoutId id="2147483687" r:id="rId27"/>
    <p:sldLayoutId id="2147483689" r:id="rId28"/>
    <p:sldLayoutId id="2147483690" r:id="rId29"/>
    <p:sldLayoutId id="2147483691" r:id="rId30"/>
    <p:sldLayoutId id="2147483692" r:id="rId31"/>
  </p:sldLayoutIdLst>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pi-forum.org/doc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itzernet.com/people/emin-gabrielyan/060708-thesis-ref/papers/Snir96.pdf" TargetMode="Externa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google.be/url?sa=i&amp;rct=j&amp;q=&amp;esrc=s&amp;frm=1&amp;source=images&amp;cd=&amp;cad=rja&amp;docid=X96YJCzNOATSMM&amp;tbnid=vw1rXuU6dgtGYM:&amp;ved=0CAUQjRw&amp;url=http://en.wikipedia.org/wiki/Bitonic_sorter&amp;ei=ZPpvUeD7BYWe0QWRo4HYAQ&amp;bvm=bv.45368065,d.d2k&amp;psig=AFQjCNG_Pv9yYWWGIQRhgpCCBvPSMHV9og&amp;ust=1366379488211601"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7.xml"/><Relationship Id="rId5" Type="http://schemas.openxmlformats.org/officeDocument/2006/relationships/image" Target="../media/image15.jpeg"/><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395" y="2660900"/>
            <a:ext cx="7772400" cy="1470025"/>
          </a:xfrm>
        </p:spPr>
        <p:txBody>
          <a:bodyPr>
            <a:normAutofit/>
          </a:bodyPr>
          <a:lstStyle/>
          <a:p>
            <a:r>
              <a:rPr lang="en-US" b="1" dirty="0" smtClean="0">
                <a:solidFill>
                  <a:srgbClr val="FF0000"/>
                </a:solidFill>
              </a:rPr>
              <a:t>Chapter 2</a:t>
            </a:r>
            <a:r>
              <a:rPr lang="en-US" dirty="0"/>
              <a:t>: Distributed-memory programming using </a:t>
            </a:r>
            <a:r>
              <a:rPr lang="en-US" dirty="0" smtClean="0"/>
              <a:t>the Message </a:t>
            </a:r>
            <a:r>
              <a:rPr lang="en-US" dirty="0"/>
              <a:t>Passing Interface (MPI)</a:t>
            </a:r>
          </a:p>
        </p:txBody>
      </p:sp>
    </p:spTree>
    <p:extLst>
      <p:ext uri="{BB962C8B-B14F-4D97-AF65-F5344CB8AC3E}">
        <p14:creationId xmlns:p14="http://schemas.microsoft.com/office/powerpoint/2010/main" val="313250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family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733" y="771524"/>
            <a:ext cx="6665287" cy="596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39365" y="3044950"/>
            <a:ext cx="897169" cy="369332"/>
          </a:xfrm>
          <a:prstGeom prst="rect">
            <a:avLst/>
          </a:prstGeom>
          <a:noFill/>
        </p:spPr>
        <p:txBody>
          <a:bodyPr wrap="none" rtlCol="0">
            <a:spAutoFit/>
          </a:bodyPr>
          <a:lstStyle/>
          <a:p>
            <a:r>
              <a:rPr lang="en-US" b="1" dirty="0" smtClean="0"/>
              <a:t>“Linux”</a:t>
            </a:r>
            <a:endParaRPr lang="en-US" b="1" dirty="0"/>
          </a:p>
        </p:txBody>
      </p:sp>
      <p:sp>
        <p:nvSpPr>
          <p:cNvPr id="6" name="TextBox 5"/>
          <p:cNvSpPr txBox="1"/>
          <p:nvPr/>
        </p:nvSpPr>
        <p:spPr>
          <a:xfrm>
            <a:off x="2152485" y="5579680"/>
            <a:ext cx="826637" cy="369332"/>
          </a:xfrm>
          <a:prstGeom prst="rect">
            <a:avLst/>
          </a:prstGeom>
          <a:noFill/>
        </p:spPr>
        <p:txBody>
          <a:bodyPr wrap="none" rtlCol="0">
            <a:spAutoFit/>
          </a:bodyPr>
          <a:lstStyle/>
          <a:p>
            <a:r>
              <a:rPr lang="en-US" b="1" dirty="0" smtClean="0"/>
              <a:t>“Unix”</a:t>
            </a:r>
            <a:endParaRPr lang="en-US" b="1" dirty="0"/>
          </a:p>
        </p:txBody>
      </p:sp>
      <p:sp>
        <p:nvSpPr>
          <p:cNvPr id="7" name="TextBox 6"/>
          <p:cNvSpPr txBox="1"/>
          <p:nvPr/>
        </p:nvSpPr>
        <p:spPr>
          <a:xfrm>
            <a:off x="4123415" y="1124700"/>
            <a:ext cx="983859" cy="369332"/>
          </a:xfrm>
          <a:prstGeom prst="rect">
            <a:avLst/>
          </a:prstGeom>
          <a:noFill/>
        </p:spPr>
        <p:txBody>
          <a:bodyPr wrap="none" rtlCol="0">
            <a:spAutoFit/>
          </a:bodyPr>
          <a:lstStyle/>
          <a:p>
            <a:r>
              <a:rPr lang="en-US" b="1" dirty="0" smtClean="0"/>
              <a:t>“Mixed”</a:t>
            </a:r>
            <a:endParaRPr lang="en-US" b="1" dirty="0"/>
          </a:p>
        </p:txBody>
      </p:sp>
    </p:spTree>
    <p:extLst>
      <p:ext uri="{BB962C8B-B14F-4D97-AF65-F5344CB8AC3E}">
        <p14:creationId xmlns:p14="http://schemas.microsoft.com/office/powerpoint/2010/main" val="234445096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3" name="Content Placeholder 2"/>
          <p:cNvSpPr>
            <a:spLocks noGrp="1"/>
          </p:cNvSpPr>
          <p:nvPr>
            <p:ph idx="1"/>
          </p:nvPr>
        </p:nvSpPr>
        <p:spPr>
          <a:xfrm>
            <a:off x="457200" y="1163105"/>
            <a:ext cx="8515936" cy="1728226"/>
          </a:xfrm>
        </p:spPr>
        <p:txBody>
          <a:bodyPr>
            <a:noAutofit/>
          </a:bodyPr>
          <a:lstStyle/>
          <a:p>
            <a:r>
              <a:rPr lang="en-US" sz="2200" dirty="0" smtClean="0"/>
              <a:t>Second approach: </a:t>
            </a:r>
            <a:r>
              <a:rPr lang="en-US" sz="2200" b="1" dirty="0" smtClean="0">
                <a:solidFill>
                  <a:srgbClr val="FF0000"/>
                </a:solidFill>
              </a:rPr>
              <a:t>two dimensional partitioning</a:t>
            </a:r>
          </a:p>
          <a:p>
            <a:pPr lvl="1"/>
            <a:r>
              <a:rPr lang="en-US" dirty="0" smtClean="0"/>
              <a:t>Partition matrices in 2D in an r x c mesh (P = r*c)</a:t>
            </a:r>
          </a:p>
          <a:p>
            <a:pPr lvl="1"/>
            <a:r>
              <a:rPr lang="en-US" dirty="0" smtClean="0"/>
              <a:t>X(I, J) </a:t>
            </a:r>
            <a:r>
              <a:rPr lang="en-US" dirty="0"/>
              <a:t>refers to block </a:t>
            </a:r>
            <a:r>
              <a:rPr lang="en-US" dirty="0" smtClean="0"/>
              <a:t>(I, J) of matrix X (X = {A, B, C})</a:t>
            </a:r>
          </a:p>
          <a:p>
            <a:pPr lvl="1"/>
            <a:r>
              <a:rPr lang="en-US" dirty="0" smtClean="0"/>
              <a:t>Process </a:t>
            </a:r>
            <a:r>
              <a:rPr lang="en-US" dirty="0" err="1"/>
              <a:t>p</a:t>
            </a:r>
            <a:r>
              <a:rPr lang="en-US" baseline="-25000" dirty="0" err="1"/>
              <a:t>n</a:t>
            </a:r>
            <a:r>
              <a:rPr lang="en-US" dirty="0"/>
              <a:t> is also denoted by </a:t>
            </a:r>
            <a:r>
              <a:rPr lang="en-US" dirty="0" err="1"/>
              <a:t>p</a:t>
            </a:r>
            <a:r>
              <a:rPr lang="en-US" baseline="-25000" dirty="0" err="1"/>
              <a:t>i,j</a:t>
            </a:r>
            <a:r>
              <a:rPr lang="en-US" baseline="-25000" dirty="0"/>
              <a:t> </a:t>
            </a:r>
            <a:r>
              <a:rPr lang="en-US" dirty="0"/>
              <a:t>(n = </a:t>
            </a:r>
            <a:r>
              <a:rPr lang="en-US" dirty="0" err="1"/>
              <a:t>i</a:t>
            </a:r>
            <a:r>
              <a:rPr lang="en-US" dirty="0"/>
              <a:t>*c + j) and holds </a:t>
            </a:r>
            <a:r>
              <a:rPr lang="en-US" dirty="0" smtClean="0"/>
              <a:t>X(I,J)</a:t>
            </a:r>
            <a:endParaRPr lang="en-US" dirty="0"/>
          </a:p>
          <a:p>
            <a:pPr marL="457200" lvl="1"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462937170"/>
              </p:ext>
            </p:extLst>
          </p:nvPr>
        </p:nvGraphicFramePr>
        <p:xfrm>
          <a:off x="2872510" y="3475840"/>
          <a:ext cx="2833355" cy="2827242"/>
        </p:xfrm>
        <a:graphic>
          <a:graphicData uri="http://schemas.openxmlformats.org/drawingml/2006/table">
            <a:tbl>
              <a:tblPr firstRow="1" bandRow="1">
                <a:tableStyleId>{5C22544A-7EE6-4342-B048-85BDC9FD1C3A}</a:tableStyleId>
              </a:tblPr>
              <a:tblGrid>
                <a:gridCol w="566671"/>
                <a:gridCol w="566671"/>
                <a:gridCol w="566671"/>
                <a:gridCol w="566671"/>
                <a:gridCol w="566671"/>
              </a:tblGrid>
              <a:tr h="627220">
                <a:tc>
                  <a:txBody>
                    <a:bodyPr/>
                    <a:lstStyle/>
                    <a:p>
                      <a:pPr algn="ctr"/>
                      <a:r>
                        <a:rPr lang="en-US" sz="1800" b="0" baseline="0" dirty="0" smtClean="0">
                          <a:solidFill>
                            <a:schemeClr val="tx1"/>
                          </a:solidFill>
                        </a:rPr>
                        <a:t>p</a:t>
                      </a:r>
                      <a:r>
                        <a:rPr lang="en-US" sz="1800" b="0" baseline="-25000" dirty="0" smtClean="0">
                          <a:solidFill>
                            <a:schemeClr val="tx1"/>
                          </a:solidFill>
                        </a:rPr>
                        <a:t>0,0</a:t>
                      </a:r>
                      <a:endParaRPr lang="en-US" sz="18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p</a:t>
                      </a:r>
                      <a:r>
                        <a:rPr lang="en-US" sz="1800" b="0" baseline="-25000" dirty="0" smtClean="0">
                          <a:solidFill>
                            <a:schemeClr val="tx1"/>
                          </a:solidFill>
                        </a:rPr>
                        <a:t>0,1</a:t>
                      </a:r>
                      <a:endParaRPr lang="en-US" sz="18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p</a:t>
                      </a:r>
                      <a:r>
                        <a:rPr lang="en-US" sz="1800" b="0" baseline="-25000" dirty="0" smtClean="0">
                          <a:solidFill>
                            <a:schemeClr val="tx1"/>
                          </a:solidFill>
                        </a:rPr>
                        <a:t>0,2</a:t>
                      </a:r>
                      <a:endParaRPr lang="en-US" sz="18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p</a:t>
                      </a:r>
                      <a:r>
                        <a:rPr lang="en-US" sz="1800" b="0" baseline="-25000" dirty="0" smtClean="0">
                          <a:solidFill>
                            <a:schemeClr val="tx1"/>
                          </a:solidFill>
                        </a:rPr>
                        <a:t>0,c-1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78762">
                <a:tc>
                  <a:txBody>
                    <a:bodyPr/>
                    <a:lstStyle/>
                    <a:p>
                      <a:pPr algn="ctr"/>
                      <a:r>
                        <a:rPr lang="en-US" sz="1800" b="0" baseline="0" dirty="0" smtClean="0">
                          <a:solidFill>
                            <a:schemeClr val="tx1"/>
                          </a:solidFill>
                        </a:rPr>
                        <a:t>p</a:t>
                      </a:r>
                      <a:r>
                        <a:rPr lang="en-US" sz="1800" b="0" baseline="-25000" dirty="0" smtClean="0">
                          <a:solidFill>
                            <a:schemeClr val="tx1"/>
                          </a:solidFill>
                        </a:rPr>
                        <a:t>1,0</a:t>
                      </a:r>
                      <a:endParaRPr lang="en-US" sz="18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0420">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err="1" smtClean="0">
                          <a:solidFill>
                            <a:schemeClr val="tx1"/>
                          </a:solidFill>
                        </a:rPr>
                        <a:t>p</a:t>
                      </a:r>
                      <a:r>
                        <a:rPr lang="en-US" sz="1800" b="0" baseline="-25000" dirty="0" err="1" smtClean="0">
                          <a:solidFill>
                            <a:schemeClr val="tx1"/>
                          </a:solidFill>
                        </a:rPr>
                        <a:t>i,j</a:t>
                      </a:r>
                      <a:endParaRPr lang="en-US" sz="18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0420">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0420">
                <a:tc>
                  <a:txBody>
                    <a:bodyPr/>
                    <a:lstStyle/>
                    <a:p>
                      <a:pPr algn="ctr"/>
                      <a:r>
                        <a:rPr lang="en-US" sz="1800" b="0" baseline="0" dirty="0" smtClean="0">
                          <a:solidFill>
                            <a:schemeClr val="tx1"/>
                          </a:solidFill>
                        </a:rPr>
                        <a:t>p</a:t>
                      </a:r>
                      <a:r>
                        <a:rPr lang="en-US" sz="1800" b="0" baseline="-25000" dirty="0" smtClean="0">
                          <a:solidFill>
                            <a:schemeClr val="tx1"/>
                          </a:solidFill>
                        </a:rPr>
                        <a:t>r-1,0</a:t>
                      </a:r>
                      <a:endParaRPr lang="en-US" sz="18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baseline="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baseline="0" dirty="0" smtClean="0">
                          <a:solidFill>
                            <a:schemeClr val="tx1"/>
                          </a:solidFill>
                        </a:rPr>
                        <a:t>p</a:t>
                      </a:r>
                      <a:r>
                        <a:rPr lang="en-US" sz="1800" b="0" baseline="-25000" dirty="0" smtClean="0">
                          <a:solidFill>
                            <a:schemeClr val="tx1"/>
                          </a:solidFill>
                        </a:rPr>
                        <a:t>r-1,c-1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 name="Straight Arrow Connector 4"/>
          <p:cNvCxnSpPr/>
          <p:nvPr/>
        </p:nvCxnSpPr>
        <p:spPr>
          <a:xfrm flipH="1">
            <a:off x="2872510" y="3322217"/>
            <a:ext cx="2833353"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728560" y="3464002"/>
            <a:ext cx="0" cy="2839079"/>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7259686" y="4973173"/>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
        <p:nvSpPr>
          <p:cNvPr id="8" name="TextBox 7"/>
          <p:cNvSpPr txBox="1"/>
          <p:nvPr/>
        </p:nvSpPr>
        <p:spPr>
          <a:xfrm>
            <a:off x="2306105" y="4681640"/>
            <a:ext cx="312906" cy="430887"/>
          </a:xfrm>
          <a:prstGeom prst="rect">
            <a:avLst/>
          </a:prstGeom>
          <a:noFill/>
        </p:spPr>
        <p:txBody>
          <a:bodyPr wrap="none" rtlCol="0">
            <a:spAutoFit/>
          </a:bodyPr>
          <a:lstStyle/>
          <a:p>
            <a:r>
              <a:rPr lang="en-US" sz="2200" dirty="0" smtClean="0"/>
              <a:t>k</a:t>
            </a:r>
            <a:endParaRPr lang="en-US" sz="2200" dirty="0"/>
          </a:p>
        </p:txBody>
      </p:sp>
      <p:sp>
        <p:nvSpPr>
          <p:cNvPr id="10" name="TextBox 9"/>
          <p:cNvSpPr txBox="1"/>
          <p:nvPr/>
        </p:nvSpPr>
        <p:spPr>
          <a:xfrm>
            <a:off x="4143879" y="2891330"/>
            <a:ext cx="332142" cy="430887"/>
          </a:xfrm>
          <a:prstGeom prst="rect">
            <a:avLst/>
          </a:prstGeom>
          <a:noFill/>
        </p:spPr>
        <p:txBody>
          <a:bodyPr wrap="none" rtlCol="0">
            <a:spAutoFit/>
          </a:bodyPr>
          <a:lstStyle/>
          <a:p>
            <a:r>
              <a:rPr lang="en-US" sz="2200" dirty="0" smtClean="0"/>
              <a:t>n</a:t>
            </a:r>
            <a:endParaRPr lang="en-US" sz="2200" dirty="0"/>
          </a:p>
        </p:txBody>
      </p:sp>
      <p:cxnSp>
        <p:nvCxnSpPr>
          <p:cNvPr id="12" name="Straight Connector 11"/>
          <p:cNvCxnSpPr/>
          <p:nvPr/>
        </p:nvCxnSpPr>
        <p:spPr>
          <a:xfrm flipV="1">
            <a:off x="4009183" y="3805241"/>
            <a:ext cx="2790596" cy="899986"/>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571158" y="4189291"/>
            <a:ext cx="2228621" cy="1058861"/>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99779" y="3805240"/>
            <a:ext cx="412496" cy="38405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24" name="TextBox 23"/>
          <p:cNvSpPr txBox="1"/>
          <p:nvPr/>
        </p:nvSpPr>
        <p:spPr>
          <a:xfrm>
            <a:off x="6609008" y="4265478"/>
            <a:ext cx="803425" cy="430887"/>
          </a:xfrm>
          <a:prstGeom prst="rect">
            <a:avLst/>
          </a:prstGeom>
          <a:noFill/>
        </p:spPr>
        <p:txBody>
          <a:bodyPr wrap="none" rtlCol="0">
            <a:spAutoFit/>
          </a:bodyPr>
          <a:lstStyle/>
          <a:p>
            <a:r>
              <a:rPr lang="en-US" sz="2200" dirty="0" smtClean="0"/>
              <a:t>B(I, J)</a:t>
            </a:r>
            <a:endParaRPr lang="en-US" sz="2200" dirty="0"/>
          </a:p>
        </p:txBody>
      </p:sp>
      <p:sp>
        <p:nvSpPr>
          <p:cNvPr id="18" name="TextBox 17"/>
          <p:cNvSpPr txBox="1"/>
          <p:nvPr/>
        </p:nvSpPr>
        <p:spPr>
          <a:xfrm>
            <a:off x="347450" y="4229212"/>
            <a:ext cx="1665071" cy="430887"/>
          </a:xfrm>
          <a:prstGeom prst="rect">
            <a:avLst/>
          </a:prstGeom>
          <a:noFill/>
        </p:spPr>
        <p:txBody>
          <a:bodyPr wrap="none" rtlCol="0">
            <a:spAutoFit/>
          </a:bodyPr>
          <a:lstStyle/>
          <a:p>
            <a:r>
              <a:rPr lang="en-US" sz="2200" b="1" dirty="0" smtClean="0"/>
              <a:t>e.g. matrix B</a:t>
            </a:r>
            <a:endParaRPr lang="en-US" sz="2200" b="1" dirty="0"/>
          </a:p>
        </p:txBody>
      </p:sp>
      <p:cxnSp>
        <p:nvCxnSpPr>
          <p:cNvPr id="20" name="Straight Arrow Connector 19"/>
          <p:cNvCxnSpPr/>
          <p:nvPr/>
        </p:nvCxnSpPr>
        <p:spPr>
          <a:xfrm flipV="1">
            <a:off x="5839365" y="3477543"/>
            <a:ext cx="0" cy="2839079"/>
          </a:xfrm>
          <a:prstGeom prst="straightConnector1">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77770" y="5264008"/>
            <a:ext cx="1468928" cy="430887"/>
          </a:xfrm>
          <a:prstGeom prst="rect">
            <a:avLst/>
          </a:prstGeom>
          <a:noFill/>
        </p:spPr>
        <p:txBody>
          <a:bodyPr wrap="none" rtlCol="0">
            <a:spAutoFit/>
          </a:bodyPr>
          <a:lstStyle/>
          <a:p>
            <a:r>
              <a:rPr lang="en-US" sz="2200" dirty="0" smtClean="0"/>
              <a:t>r processes</a:t>
            </a:r>
            <a:endParaRPr lang="en-US" sz="2200" dirty="0"/>
          </a:p>
        </p:txBody>
      </p:sp>
      <p:cxnSp>
        <p:nvCxnSpPr>
          <p:cNvPr id="22" name="Straight Arrow Connector 21"/>
          <p:cNvCxnSpPr/>
          <p:nvPr/>
        </p:nvCxnSpPr>
        <p:spPr>
          <a:xfrm rot="5400000" flipV="1">
            <a:off x="4286323" y="5002527"/>
            <a:ext cx="0" cy="2839079"/>
          </a:xfrm>
          <a:prstGeom prst="straightConnector1">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81498" y="6386185"/>
            <a:ext cx="1489767" cy="430887"/>
          </a:xfrm>
          <a:prstGeom prst="rect">
            <a:avLst/>
          </a:prstGeom>
          <a:noFill/>
        </p:spPr>
        <p:txBody>
          <a:bodyPr wrap="none" rtlCol="0">
            <a:spAutoFit/>
          </a:bodyPr>
          <a:lstStyle/>
          <a:p>
            <a:r>
              <a:rPr lang="en-US" sz="2200" dirty="0" smtClean="0"/>
              <a:t>c processes</a:t>
            </a:r>
            <a:endParaRPr lang="en-US" sz="2200" dirty="0"/>
          </a:p>
        </p:txBody>
      </p:sp>
    </p:spTree>
    <p:extLst>
      <p:ext uri="{BB962C8B-B14F-4D97-AF65-F5344CB8AC3E}">
        <p14:creationId xmlns:p14="http://schemas.microsoft.com/office/powerpoint/2010/main" val="14561973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4" name="Content Placeholder 2"/>
          <p:cNvSpPr txBox="1">
            <a:spLocks/>
          </p:cNvSpPr>
          <p:nvPr/>
        </p:nvSpPr>
        <p:spPr>
          <a:xfrm>
            <a:off x="457200" y="1047891"/>
            <a:ext cx="8229600"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Second approach: </a:t>
            </a:r>
            <a:r>
              <a:rPr lang="en-US" sz="2200" b="1" dirty="0" smtClean="0">
                <a:solidFill>
                  <a:srgbClr val="FF0000"/>
                </a:solidFill>
              </a:rPr>
              <a:t>two dimensional partitioning (SUMMA)</a:t>
            </a:r>
          </a:p>
          <a:p>
            <a:pPr lvl="1"/>
            <a:r>
              <a:rPr lang="en-US" dirty="0" smtClean="0"/>
              <a:t>Process </a:t>
            </a:r>
            <a:r>
              <a:rPr lang="en-US" dirty="0" err="1" smtClean="0"/>
              <a:t>p</a:t>
            </a:r>
            <a:r>
              <a:rPr lang="en-US" baseline="-25000" dirty="0" err="1" smtClean="0"/>
              <a:t>i,j</a:t>
            </a:r>
            <a:r>
              <a:rPr lang="en-US" dirty="0" smtClean="0"/>
              <a:t> needs to compute C(I, J):</a:t>
            </a:r>
          </a:p>
          <a:p>
            <a:pPr marL="457200" lvl="1"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136833" y="1892800"/>
                <a:ext cx="4117794" cy="9725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latin typeface="Cambria Math"/>
                        </a:rPr>
                        <m:t>C</m:t>
                      </m:r>
                      <m:d>
                        <m:dPr>
                          <m:ctrlPr>
                            <a:rPr lang="en-US" sz="2000" b="0" i="1" smtClean="0">
                              <a:latin typeface="Cambria Math"/>
                            </a:rPr>
                          </m:ctrlPr>
                        </m:dPr>
                        <m:e>
                          <m:r>
                            <m:rPr>
                              <m:sty m:val="p"/>
                            </m:rPr>
                            <a:rPr lang="en-US" sz="2000" b="0" i="0" smtClean="0">
                              <a:latin typeface="Cambria Math"/>
                            </a:rPr>
                            <m:t>I</m:t>
                          </m:r>
                          <m:r>
                            <a:rPr lang="en-US" sz="2000" b="0" i="0" smtClean="0">
                              <a:latin typeface="Cambria Math"/>
                            </a:rPr>
                            <m:t>,</m:t>
                          </m:r>
                          <m:r>
                            <m:rPr>
                              <m:sty m:val="p"/>
                            </m:rPr>
                            <a:rPr lang="en-US" sz="2000" b="0" i="0" smtClean="0">
                              <a:latin typeface="Cambria Math"/>
                            </a:rPr>
                            <m:t>J</m:t>
                          </m:r>
                        </m:e>
                      </m:d>
                      <m:r>
                        <a:rPr lang="en-US" sz="2000" b="0" i="0" smtClean="0">
                          <a:latin typeface="Cambria Math"/>
                        </a:rPr>
                        <m:t>=</m:t>
                      </m:r>
                      <m:r>
                        <m:rPr>
                          <m:sty m:val="p"/>
                        </m:rPr>
                        <a:rPr lang="en-US" sz="2000" b="0" i="0" smtClean="0">
                          <a:latin typeface="Cambria Math"/>
                        </a:rPr>
                        <m:t>C</m:t>
                      </m:r>
                      <m:d>
                        <m:dPr>
                          <m:ctrlPr>
                            <a:rPr lang="en-US" sz="2000" b="0" i="1" smtClean="0">
                              <a:latin typeface="Cambria Math"/>
                            </a:rPr>
                          </m:ctrlPr>
                        </m:dPr>
                        <m:e>
                          <m:r>
                            <m:rPr>
                              <m:sty m:val="p"/>
                            </m:rPr>
                            <a:rPr lang="en-US" sz="2000" b="0" i="0" smtClean="0">
                              <a:latin typeface="Cambria Math"/>
                            </a:rPr>
                            <m:t>I</m:t>
                          </m:r>
                          <m:r>
                            <a:rPr lang="en-US" sz="2000" b="0" i="0" smtClean="0">
                              <a:latin typeface="Cambria Math"/>
                            </a:rPr>
                            <m:t>,</m:t>
                          </m:r>
                          <m:r>
                            <m:rPr>
                              <m:sty m:val="p"/>
                            </m:rPr>
                            <a:rPr lang="en-US" sz="2000" b="0" i="0" smtClean="0">
                              <a:latin typeface="Cambria Math"/>
                            </a:rPr>
                            <m:t>J</m:t>
                          </m:r>
                        </m:e>
                      </m:d>
                      <m:r>
                        <a:rPr lang="en-US" sz="2000" b="0" i="0" smtClean="0">
                          <a:latin typeface="Cambria Math"/>
                        </a:rPr>
                        <m:t>+</m:t>
                      </m:r>
                      <m:nary>
                        <m:naryPr>
                          <m:chr m:val="∑"/>
                          <m:ctrlPr>
                            <a:rPr lang="en-US" sz="2000" i="1" smtClean="0">
                              <a:latin typeface="Cambria Math"/>
                            </a:rPr>
                          </m:ctrlPr>
                        </m:naryPr>
                        <m:sub>
                          <m:r>
                            <m:rPr>
                              <m:sty m:val="p"/>
                            </m:rPr>
                            <a:rPr lang="en-US" sz="2000" b="0" i="0" smtClean="0">
                              <a:latin typeface="Cambria Math"/>
                            </a:rPr>
                            <m:t>i</m:t>
                          </m:r>
                          <m:r>
                            <a:rPr lang="en-US" sz="2000" b="0" i="0" smtClean="0">
                              <a:latin typeface="Cambria Math"/>
                            </a:rPr>
                            <m:t>=0</m:t>
                          </m:r>
                        </m:sub>
                        <m:sup>
                          <m:r>
                            <m:rPr>
                              <m:sty m:val="p"/>
                            </m:rPr>
                            <a:rPr lang="en-US" sz="2000" b="0" i="0" smtClean="0">
                              <a:latin typeface="Cambria Math"/>
                            </a:rPr>
                            <m:t>k</m:t>
                          </m:r>
                          <m:r>
                            <a:rPr lang="en-US" sz="2000" b="0" i="0" smtClean="0">
                              <a:latin typeface="Cambria Math"/>
                            </a:rPr>
                            <m:t>−1</m:t>
                          </m:r>
                        </m:sup>
                        <m:e>
                          <m:r>
                            <m:rPr>
                              <m:sty m:val="p"/>
                            </m:rPr>
                            <a:rPr lang="en-US" sz="2000" b="0" i="0" smtClean="0">
                              <a:latin typeface="Cambria Math"/>
                            </a:rPr>
                            <m:t>A</m:t>
                          </m:r>
                          <m:d>
                            <m:dPr>
                              <m:ctrlPr>
                                <a:rPr lang="en-US" sz="2000" b="0" i="1" smtClean="0">
                                  <a:latin typeface="Cambria Math"/>
                                </a:rPr>
                              </m:ctrlPr>
                            </m:dPr>
                            <m:e>
                              <m:r>
                                <m:rPr>
                                  <m:sty m:val="p"/>
                                </m:rPr>
                                <a:rPr lang="en-US" sz="2000" b="0" i="0" smtClean="0">
                                  <a:latin typeface="Cambria Math"/>
                                </a:rPr>
                                <m:t>I</m:t>
                              </m:r>
                              <m:r>
                                <a:rPr lang="en-US" sz="2000" b="0" i="0" smtClean="0">
                                  <a:latin typeface="Cambria Math"/>
                                </a:rPr>
                                <m:t>,</m:t>
                              </m:r>
                              <m:r>
                                <m:rPr>
                                  <m:sty m:val="p"/>
                                </m:rPr>
                                <a:rPr lang="en-US" sz="2000" b="0" i="0" smtClean="0">
                                  <a:latin typeface="Cambria Math"/>
                                </a:rPr>
                                <m:t>i</m:t>
                              </m:r>
                            </m:e>
                          </m:d>
                          <m:r>
                            <a:rPr lang="en-US" sz="2000" b="0" i="0" smtClean="0">
                              <a:latin typeface="Cambria Math"/>
                            </a:rPr>
                            <m:t>∗</m:t>
                          </m:r>
                          <m:r>
                            <m:rPr>
                              <m:sty m:val="p"/>
                            </m:rPr>
                            <a:rPr lang="en-US" sz="2000" b="0" i="0" smtClean="0">
                              <a:latin typeface="Cambria Math"/>
                            </a:rPr>
                            <m:t>B</m:t>
                          </m:r>
                          <m:r>
                            <a:rPr lang="en-US" sz="2000" b="0" i="0" smtClean="0">
                              <a:latin typeface="Cambria Math"/>
                            </a:rPr>
                            <m:t>(</m:t>
                          </m:r>
                          <m:r>
                            <m:rPr>
                              <m:sty m:val="p"/>
                            </m:rPr>
                            <a:rPr lang="en-US" sz="2000" b="0" i="0" smtClean="0">
                              <a:latin typeface="Cambria Math"/>
                            </a:rPr>
                            <m:t>i</m:t>
                          </m:r>
                          <m:r>
                            <a:rPr lang="en-US" sz="2000" b="0" i="0" smtClean="0">
                              <a:latin typeface="Cambria Math"/>
                            </a:rPr>
                            <m:t>, </m:t>
                          </m:r>
                          <m:r>
                            <m:rPr>
                              <m:sty m:val="p"/>
                            </m:rPr>
                            <a:rPr lang="en-US" sz="2000" b="0" i="0" smtClean="0">
                              <a:latin typeface="Cambria Math"/>
                            </a:rPr>
                            <m:t>J</m:t>
                          </m:r>
                          <m:r>
                            <a:rPr lang="en-US" sz="2000" b="0" i="0" smtClean="0">
                              <a:latin typeface="Cambria Math"/>
                            </a:rPr>
                            <m:t>)</m:t>
                          </m:r>
                        </m:e>
                      </m:nary>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6833" y="1892800"/>
                <a:ext cx="4117794" cy="972574"/>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773813" y="2106634"/>
                <a:ext cx="1360565" cy="707886"/>
              </a:xfrm>
              <a:prstGeom prst="rect">
                <a:avLst/>
              </a:prstGeom>
            </p:spPr>
            <p:txBody>
              <a:bodyPr wrap="none">
                <a:spAutoFit/>
              </a:bodyPr>
              <a:lstStyle/>
              <a:p>
                <a14:m>
                  <m:oMath xmlns:m="http://schemas.openxmlformats.org/officeDocument/2006/math">
                    <m:r>
                      <a:rPr lang="en-US" sz="2000" i="0" smtClean="0">
                        <a:latin typeface="Cambria Math"/>
                        <a:ea typeface="Cambria Math"/>
                      </a:rPr>
                      <m:t>∀ </m:t>
                    </m:r>
                    <m:r>
                      <m:rPr>
                        <m:sty m:val="p"/>
                      </m:rPr>
                      <a:rPr lang="en-US" sz="2000" b="0" i="0" smtClean="0">
                        <a:latin typeface="Cambria Math"/>
                        <a:ea typeface="Cambria Math"/>
                      </a:rPr>
                      <m:t>I</m:t>
                    </m:r>
                    <m:r>
                      <a:rPr lang="en-US" sz="2000" i="0" smtClean="0">
                        <a:latin typeface="Cambria Math"/>
                        <a:ea typeface="Cambria Math"/>
                      </a:rPr>
                      <m:t>=</m:t>
                    </m:r>
                    <m:r>
                      <a:rPr lang="en-US" sz="2000" b="0" i="0" smtClean="0">
                        <a:latin typeface="Cambria Math"/>
                        <a:ea typeface="Cambria Math"/>
                      </a:rPr>
                      <m:t>0</m:t>
                    </m:r>
                    <m:r>
                      <a:rPr lang="en-US" sz="2000" i="0" smtClean="0">
                        <a:latin typeface="Cambria Math"/>
                        <a:ea typeface="Cambria Math"/>
                      </a:rPr>
                      <m:t>…</m:t>
                    </m:r>
                  </m:oMath>
                </a14:m>
                <a:r>
                  <a:rPr lang="en-US" sz="2000" b="1" dirty="0">
                    <a:solidFill>
                      <a:srgbClr val="000080"/>
                    </a:solidFill>
                  </a:rPr>
                  <a:t> </a:t>
                </a:r>
                <a:r>
                  <a:rPr lang="en-US" sz="2000" dirty="0" smtClean="0">
                    <a:solidFill>
                      <a:schemeClr val="tx1"/>
                    </a:solidFill>
                  </a:rPr>
                  <a:t>r</a:t>
                </a:r>
              </a:p>
              <a:p>
                <a14:m>
                  <m:oMath xmlns:m="http://schemas.openxmlformats.org/officeDocument/2006/math">
                    <m:r>
                      <a:rPr lang="en-US" sz="2000" b="0">
                        <a:solidFill>
                          <a:schemeClr val="tx1"/>
                        </a:solidFill>
                        <a:latin typeface="Cambria Math"/>
                        <a:ea typeface="Cambria Math"/>
                      </a:rPr>
                      <m:t>∀ </m:t>
                    </m:r>
                    <m:r>
                      <m:rPr>
                        <m:sty m:val="p"/>
                      </m:rPr>
                      <a:rPr lang="en-US" sz="2000" b="0" i="0" smtClean="0">
                        <a:solidFill>
                          <a:schemeClr val="tx1"/>
                        </a:solidFill>
                        <a:latin typeface="Cambria Math"/>
                        <a:ea typeface="Cambria Math"/>
                      </a:rPr>
                      <m:t>J</m:t>
                    </m:r>
                    <m:r>
                      <a:rPr lang="en-US" sz="2000" b="0">
                        <a:solidFill>
                          <a:schemeClr val="tx1"/>
                        </a:solidFill>
                        <a:latin typeface="Cambria Math"/>
                        <a:ea typeface="Cambria Math"/>
                      </a:rPr>
                      <m:t>=0…</m:t>
                    </m:r>
                  </m:oMath>
                </a14:m>
                <a:r>
                  <a:rPr lang="en-US" sz="2000" dirty="0">
                    <a:solidFill>
                      <a:schemeClr val="tx1"/>
                    </a:solidFill>
                  </a:rPr>
                  <a:t> </a:t>
                </a:r>
                <a:r>
                  <a:rPr lang="en-US" sz="2000" dirty="0" smtClean="0">
                    <a:solidFill>
                      <a:schemeClr val="tx1"/>
                    </a:solidFill>
                  </a:rPr>
                  <a:t>c</a:t>
                </a:r>
                <a:endParaRPr lang="en-US" sz="20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773813" y="2106634"/>
                <a:ext cx="1360565" cy="707886"/>
              </a:xfrm>
              <a:prstGeom prst="rect">
                <a:avLst/>
              </a:prstGeom>
              <a:blipFill rotWithShape="1">
                <a:blip r:embed="rId4"/>
                <a:stretch>
                  <a:fillRect t="-4310" r="-4036" b="-14655"/>
                </a:stretch>
              </a:blipFill>
            </p:spPr>
            <p:txBody>
              <a:bodyPr/>
              <a:lstStyle/>
              <a:p>
                <a:r>
                  <a:rPr lang="en-US">
                    <a:noFill/>
                  </a:rPr>
                  <a:t> </a:t>
                </a:r>
              </a:p>
            </p:txBody>
          </p:sp>
        </mc:Fallback>
      </mc:AlternateContent>
      <p:graphicFrame>
        <p:nvGraphicFramePr>
          <p:cNvPr id="11" name="Table 10"/>
          <p:cNvGraphicFramePr>
            <a:graphicFrameLocks noGrp="1"/>
          </p:cNvGraphicFramePr>
          <p:nvPr>
            <p:extLst>
              <p:ext uri="{D42A27DB-BD31-4B8C-83A1-F6EECF244321}">
                <p14:modId xmlns:p14="http://schemas.microsoft.com/office/powerpoint/2010/main" val="3264915280"/>
              </p:ext>
            </p:extLst>
          </p:nvPr>
        </p:nvGraphicFramePr>
        <p:xfrm>
          <a:off x="424260" y="4237334"/>
          <a:ext cx="2342704" cy="2189085"/>
        </p:xfrm>
        <a:graphic>
          <a:graphicData uri="http://schemas.openxmlformats.org/drawingml/2006/table">
            <a:tbl>
              <a:tblPr firstRow="1" bandRow="1">
                <a:tableStyleId>{5C22544A-7EE6-4342-B048-85BDC9FD1C3A}</a:tableStyleId>
              </a:tblPr>
              <a:tblGrid>
                <a:gridCol w="585676"/>
                <a:gridCol w="585676"/>
                <a:gridCol w="585676"/>
                <a:gridCol w="585676"/>
              </a:tblGrid>
              <a:tr h="729695">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29695">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baseline="0" dirty="0" smtClean="0">
                          <a:solidFill>
                            <a:schemeClr val="tx1"/>
                          </a:solidFill>
                        </a:rPr>
                        <a:t>C(I,J)</a:t>
                      </a:r>
                      <a:endParaRPr lang="en-US" sz="16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29695">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08274759"/>
              </p:ext>
            </p:extLst>
          </p:nvPr>
        </p:nvGraphicFramePr>
        <p:xfrm>
          <a:off x="3581985" y="4237335"/>
          <a:ext cx="1611084" cy="2189085"/>
        </p:xfrm>
        <a:graphic>
          <a:graphicData uri="http://schemas.openxmlformats.org/drawingml/2006/table">
            <a:tbl>
              <a:tblPr firstRow="1" bandRow="1">
                <a:tableStyleId>{5C22544A-7EE6-4342-B048-85BDC9FD1C3A}</a:tableStyleId>
              </a:tblPr>
              <a:tblGrid>
                <a:gridCol w="402771"/>
                <a:gridCol w="402771"/>
                <a:gridCol w="414903"/>
                <a:gridCol w="390639"/>
              </a:tblGrid>
              <a:tr h="729695">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29695">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600" b="0" baseline="0" dirty="0" smtClean="0">
                          <a:solidFill>
                            <a:schemeClr val="tx1"/>
                          </a:solidFill>
                        </a:rPr>
                        <a:t>A(I,J)</a:t>
                      </a:r>
                      <a:endParaRPr lang="en-US" sz="16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729695">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327373329"/>
              </p:ext>
            </p:extLst>
          </p:nvPr>
        </p:nvGraphicFramePr>
        <p:xfrm>
          <a:off x="5788226" y="4241287"/>
          <a:ext cx="2342704" cy="1202394"/>
        </p:xfrm>
        <a:graphic>
          <a:graphicData uri="http://schemas.openxmlformats.org/drawingml/2006/table">
            <a:tbl>
              <a:tblPr firstRow="1" bandRow="1">
                <a:tableStyleId>{5C22544A-7EE6-4342-B048-85BDC9FD1C3A}</a:tableStyleId>
              </a:tblPr>
              <a:tblGrid>
                <a:gridCol w="585676"/>
                <a:gridCol w="585676"/>
                <a:gridCol w="585676"/>
                <a:gridCol w="585676"/>
              </a:tblGrid>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baseline="0" dirty="0" smtClean="0">
                          <a:solidFill>
                            <a:schemeClr val="tx1"/>
                          </a:solidFill>
                        </a:rPr>
                        <a:t>B(I,J)</a:t>
                      </a:r>
                      <a:endParaRPr lang="en-US" sz="16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TextBox 2"/>
          <p:cNvSpPr txBox="1"/>
          <p:nvPr/>
        </p:nvSpPr>
        <p:spPr>
          <a:xfrm>
            <a:off x="2824949" y="5127472"/>
            <a:ext cx="518091" cy="492443"/>
          </a:xfrm>
          <a:prstGeom prst="rect">
            <a:avLst/>
          </a:prstGeom>
          <a:noFill/>
        </p:spPr>
        <p:txBody>
          <a:bodyPr wrap="none" rtlCol="0">
            <a:spAutoFit/>
          </a:bodyPr>
          <a:lstStyle/>
          <a:p>
            <a:r>
              <a:rPr lang="en-US" sz="2600" dirty="0" smtClean="0"/>
              <a:t>+=</a:t>
            </a:r>
            <a:endParaRPr lang="en-US" sz="2600" dirty="0"/>
          </a:p>
        </p:txBody>
      </p:sp>
      <p:sp>
        <p:nvSpPr>
          <p:cNvPr id="17" name="TextBox 16"/>
          <p:cNvSpPr txBox="1"/>
          <p:nvPr/>
        </p:nvSpPr>
        <p:spPr>
          <a:xfrm>
            <a:off x="5334367" y="4664782"/>
            <a:ext cx="351378" cy="492443"/>
          </a:xfrm>
          <a:prstGeom prst="rect">
            <a:avLst/>
          </a:prstGeom>
          <a:noFill/>
        </p:spPr>
        <p:txBody>
          <a:bodyPr wrap="none" rtlCol="0">
            <a:spAutoFit/>
          </a:bodyPr>
          <a:lstStyle/>
          <a:p>
            <a:r>
              <a:rPr lang="en-US" sz="2600" dirty="0" smtClean="0"/>
              <a:t>*</a:t>
            </a:r>
            <a:endParaRPr lang="en-US" sz="2600" dirty="0"/>
          </a:p>
        </p:txBody>
      </p:sp>
      <p:sp>
        <p:nvSpPr>
          <p:cNvPr id="18" name="TextBox 17"/>
          <p:cNvSpPr txBox="1"/>
          <p:nvPr/>
        </p:nvSpPr>
        <p:spPr>
          <a:xfrm>
            <a:off x="1433087" y="6386185"/>
            <a:ext cx="335348" cy="430887"/>
          </a:xfrm>
          <a:prstGeom prst="rect">
            <a:avLst/>
          </a:prstGeom>
          <a:noFill/>
        </p:spPr>
        <p:txBody>
          <a:bodyPr wrap="none" rtlCol="0">
            <a:spAutoFit/>
          </a:bodyPr>
          <a:lstStyle/>
          <a:p>
            <a:r>
              <a:rPr lang="en-US" sz="2200" dirty="0"/>
              <a:t>C</a:t>
            </a:r>
          </a:p>
        </p:txBody>
      </p:sp>
      <p:sp>
        <p:nvSpPr>
          <p:cNvPr id="19" name="TextBox 18"/>
          <p:cNvSpPr txBox="1"/>
          <p:nvPr/>
        </p:nvSpPr>
        <p:spPr>
          <a:xfrm>
            <a:off x="4223828" y="6386186"/>
            <a:ext cx="348172" cy="430887"/>
          </a:xfrm>
          <a:prstGeom prst="rect">
            <a:avLst/>
          </a:prstGeom>
          <a:noFill/>
        </p:spPr>
        <p:txBody>
          <a:bodyPr wrap="none" rtlCol="0">
            <a:spAutoFit/>
          </a:bodyPr>
          <a:lstStyle/>
          <a:p>
            <a:r>
              <a:rPr lang="en-US" sz="2200" dirty="0" smtClean="0"/>
              <a:t>A</a:t>
            </a:r>
            <a:endParaRPr lang="en-US" sz="2200" dirty="0"/>
          </a:p>
        </p:txBody>
      </p:sp>
      <p:sp>
        <p:nvSpPr>
          <p:cNvPr id="20" name="TextBox 19"/>
          <p:cNvSpPr txBox="1"/>
          <p:nvPr/>
        </p:nvSpPr>
        <p:spPr>
          <a:xfrm>
            <a:off x="6806581" y="5474459"/>
            <a:ext cx="338554" cy="430887"/>
          </a:xfrm>
          <a:prstGeom prst="rect">
            <a:avLst/>
          </a:prstGeom>
          <a:noFill/>
        </p:spPr>
        <p:txBody>
          <a:bodyPr wrap="none" rtlCol="0">
            <a:spAutoFit/>
          </a:bodyPr>
          <a:lstStyle/>
          <a:p>
            <a:r>
              <a:rPr lang="en-US" sz="2200" dirty="0"/>
              <a:t>B</a:t>
            </a:r>
          </a:p>
        </p:txBody>
      </p:sp>
      <p:cxnSp>
        <p:nvCxnSpPr>
          <p:cNvPr id="21" name="Straight Arrow Connector 20"/>
          <p:cNvCxnSpPr/>
          <p:nvPr/>
        </p:nvCxnSpPr>
        <p:spPr>
          <a:xfrm flipH="1">
            <a:off x="4572000" y="4083715"/>
            <a:ext cx="960126" cy="10369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p:cNvCxnSpPr>
          <p:nvPr/>
        </p:nvCxnSpPr>
        <p:spPr>
          <a:xfrm>
            <a:off x="3009201" y="4083715"/>
            <a:ext cx="717889" cy="11778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48075" y="3714383"/>
            <a:ext cx="1692195" cy="369332"/>
          </a:xfrm>
          <a:prstGeom prst="rect">
            <a:avLst/>
          </a:prstGeom>
          <a:solidFill>
            <a:srgbClr val="92D050"/>
          </a:solidFill>
        </p:spPr>
        <p:txBody>
          <a:bodyPr wrap="none" rtlCol="0">
            <a:spAutoFit/>
          </a:bodyPr>
          <a:lstStyle/>
          <a:p>
            <a:r>
              <a:rPr lang="en-US" b="1" dirty="0" smtClean="0"/>
              <a:t>data local in </a:t>
            </a:r>
            <a:r>
              <a:rPr lang="en-US" b="1" dirty="0" err="1" smtClean="0"/>
              <a:t>p</a:t>
            </a:r>
            <a:r>
              <a:rPr lang="en-US" b="1" baseline="-25000" dirty="0" err="1" smtClean="0"/>
              <a:t>i,j</a:t>
            </a:r>
            <a:endParaRPr lang="en-US" b="1" baseline="-25000" dirty="0"/>
          </a:p>
        </p:txBody>
      </p:sp>
      <p:sp>
        <p:nvSpPr>
          <p:cNvPr id="26" name="TextBox 25"/>
          <p:cNvSpPr txBox="1"/>
          <p:nvPr/>
        </p:nvSpPr>
        <p:spPr>
          <a:xfrm>
            <a:off x="1868856" y="3437384"/>
            <a:ext cx="2280689" cy="646331"/>
          </a:xfrm>
          <a:prstGeom prst="rect">
            <a:avLst/>
          </a:prstGeom>
          <a:solidFill>
            <a:srgbClr val="FF6600"/>
          </a:solidFill>
        </p:spPr>
        <p:txBody>
          <a:bodyPr wrap="none" rtlCol="0">
            <a:spAutoFit/>
          </a:bodyPr>
          <a:lstStyle/>
          <a:p>
            <a:pPr algn="ctr"/>
            <a:r>
              <a:rPr lang="en-US" b="1" dirty="0" smtClean="0"/>
              <a:t>data that needs to be </a:t>
            </a:r>
          </a:p>
          <a:p>
            <a:pPr algn="ctr"/>
            <a:r>
              <a:rPr lang="en-US" b="1" dirty="0" smtClean="0"/>
              <a:t>communicated to </a:t>
            </a:r>
            <a:r>
              <a:rPr lang="en-US" b="1" dirty="0" err="1" smtClean="0"/>
              <a:t>p</a:t>
            </a:r>
            <a:r>
              <a:rPr lang="en-US" b="1" baseline="-25000" dirty="0" err="1" smtClean="0"/>
              <a:t>i,j</a:t>
            </a:r>
            <a:endParaRPr lang="en-US" b="1" baseline="-25000" dirty="0"/>
          </a:p>
        </p:txBody>
      </p:sp>
      <p:sp>
        <p:nvSpPr>
          <p:cNvPr id="32" name="TextBox 31"/>
          <p:cNvSpPr txBox="1"/>
          <p:nvPr/>
        </p:nvSpPr>
        <p:spPr>
          <a:xfrm>
            <a:off x="7328296" y="3455538"/>
            <a:ext cx="1536383" cy="646331"/>
          </a:xfrm>
          <a:prstGeom prst="rect">
            <a:avLst/>
          </a:prstGeom>
          <a:solidFill>
            <a:schemeClr val="bg1"/>
          </a:solidFill>
          <a:ln w="19050">
            <a:solidFill>
              <a:schemeClr val="accent1"/>
            </a:solidFill>
          </a:ln>
        </p:spPr>
        <p:txBody>
          <a:bodyPr wrap="none" rtlCol="0">
            <a:spAutoFit/>
          </a:bodyPr>
          <a:lstStyle/>
          <a:p>
            <a:pPr algn="ctr"/>
            <a:r>
              <a:rPr lang="en-US" b="1" dirty="0" smtClean="0"/>
              <a:t>data not</a:t>
            </a:r>
          </a:p>
          <a:p>
            <a:pPr algn="ctr"/>
            <a:r>
              <a:rPr lang="en-US" b="1" dirty="0" smtClean="0"/>
              <a:t>needed by </a:t>
            </a:r>
            <a:r>
              <a:rPr lang="en-US" b="1" dirty="0" err="1" smtClean="0"/>
              <a:t>p</a:t>
            </a:r>
            <a:r>
              <a:rPr lang="en-US" b="1" baseline="-25000" dirty="0" err="1" smtClean="0"/>
              <a:t>i,j</a:t>
            </a:r>
            <a:endParaRPr lang="en-US" b="1" baseline="-25000" dirty="0"/>
          </a:p>
        </p:txBody>
      </p:sp>
      <p:cxnSp>
        <p:nvCxnSpPr>
          <p:cNvPr id="33" name="Straight Arrow Connector 32"/>
          <p:cNvCxnSpPr/>
          <p:nvPr/>
        </p:nvCxnSpPr>
        <p:spPr>
          <a:xfrm flipH="1">
            <a:off x="7874830" y="4101869"/>
            <a:ext cx="345646" cy="6996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rot="5400000">
            <a:off x="7346085" y="1373344"/>
            <a:ext cx="238877" cy="1260898"/>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569060" y="1561873"/>
            <a:ext cx="1795748" cy="369332"/>
          </a:xfrm>
          <a:prstGeom prst="rect">
            <a:avLst/>
          </a:prstGeom>
          <a:noFill/>
        </p:spPr>
        <p:txBody>
          <a:bodyPr wrap="none" rtlCol="0">
            <a:spAutoFit/>
          </a:bodyPr>
          <a:lstStyle/>
          <a:p>
            <a:r>
              <a:rPr lang="en-US" dirty="0" smtClean="0"/>
              <a:t>do this in parallel</a:t>
            </a:r>
            <a:endParaRPr lang="en-US" dirty="0"/>
          </a:p>
        </p:txBody>
      </p:sp>
      <p:cxnSp>
        <p:nvCxnSpPr>
          <p:cNvPr id="27" name="Straight Arrow Connector 26"/>
          <p:cNvCxnSpPr/>
          <p:nvPr/>
        </p:nvCxnSpPr>
        <p:spPr>
          <a:xfrm>
            <a:off x="6267553" y="4083715"/>
            <a:ext cx="708305" cy="62130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7259686" y="4975273"/>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cxnSp>
        <p:nvCxnSpPr>
          <p:cNvPr id="31" name="Straight Arrow Connector 30"/>
          <p:cNvCxnSpPr/>
          <p:nvPr/>
        </p:nvCxnSpPr>
        <p:spPr>
          <a:xfrm flipH="1">
            <a:off x="3568440" y="5963682"/>
            <a:ext cx="1658948" cy="1878"/>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65495" y="5965560"/>
            <a:ext cx="1211678" cy="369332"/>
          </a:xfrm>
          <a:prstGeom prst="rect">
            <a:avLst/>
          </a:prstGeom>
          <a:noFill/>
        </p:spPr>
        <p:txBody>
          <a:bodyPr wrap="none" rtlCol="0">
            <a:spAutoFit/>
          </a:bodyPr>
          <a:lstStyle/>
          <a:p>
            <a:r>
              <a:rPr lang="en-US" dirty="0" smtClean="0"/>
              <a:t>k elements</a:t>
            </a:r>
            <a:endParaRPr lang="en-US" dirty="0"/>
          </a:p>
        </p:txBody>
      </p:sp>
      <p:sp>
        <p:nvSpPr>
          <p:cNvPr id="34" name="TextBox 33"/>
          <p:cNvSpPr txBox="1"/>
          <p:nvPr/>
        </p:nvSpPr>
        <p:spPr>
          <a:xfrm>
            <a:off x="2027568" y="2906048"/>
            <a:ext cx="5271187" cy="369332"/>
          </a:xfrm>
          <a:prstGeom prst="rect">
            <a:avLst/>
          </a:prstGeom>
          <a:noFill/>
        </p:spPr>
        <p:txBody>
          <a:bodyPr wrap="none" rtlCol="0">
            <a:spAutoFit/>
          </a:bodyPr>
          <a:lstStyle/>
          <a:p>
            <a:r>
              <a:rPr lang="en-US" dirty="0" smtClean="0"/>
              <a:t>index </a:t>
            </a:r>
            <a:r>
              <a:rPr lang="en-US" dirty="0" err="1" smtClean="0"/>
              <a:t>i</a:t>
            </a:r>
            <a:r>
              <a:rPr lang="en-US" dirty="0" smtClean="0"/>
              <a:t> refers to a single column of A or single row of B</a:t>
            </a:r>
            <a:endParaRPr lang="en-US" dirty="0"/>
          </a:p>
        </p:txBody>
      </p:sp>
      <p:cxnSp>
        <p:nvCxnSpPr>
          <p:cNvPr id="36" name="Straight Arrow Connector 35"/>
          <p:cNvCxnSpPr/>
          <p:nvPr/>
        </p:nvCxnSpPr>
        <p:spPr>
          <a:xfrm flipV="1">
            <a:off x="3083994" y="2737710"/>
            <a:ext cx="1065551" cy="2304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981903" y="4965200"/>
            <a:ext cx="57607" cy="724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487502" y="5905346"/>
            <a:ext cx="601447" cy="353943"/>
          </a:xfrm>
          <a:prstGeom prst="rect">
            <a:avLst/>
          </a:prstGeom>
          <a:noFill/>
        </p:spPr>
        <p:txBody>
          <a:bodyPr wrap="none" rtlCol="0">
            <a:spAutoFit/>
          </a:bodyPr>
          <a:lstStyle/>
          <a:p>
            <a:r>
              <a:rPr lang="en-US" sz="1700" dirty="0" smtClean="0"/>
              <a:t>A(</a:t>
            </a:r>
            <a:r>
              <a:rPr lang="en-US" sz="1700" dirty="0" err="1" smtClean="0"/>
              <a:t>I,i</a:t>
            </a:r>
            <a:r>
              <a:rPr lang="en-US" sz="1700" dirty="0" smtClean="0"/>
              <a:t>)</a:t>
            </a:r>
            <a:endParaRPr lang="en-US" sz="1700" dirty="0"/>
          </a:p>
        </p:txBody>
      </p:sp>
      <p:cxnSp>
        <p:nvCxnSpPr>
          <p:cNvPr id="35" name="Straight Arrow Connector 34"/>
          <p:cNvCxnSpPr>
            <a:stCxn id="9" idx="0"/>
            <a:endCxn id="8" idx="3"/>
          </p:cNvCxnSpPr>
          <p:nvPr/>
        </p:nvCxnSpPr>
        <p:spPr>
          <a:xfrm flipH="1" flipV="1">
            <a:off x="5039510" y="5327551"/>
            <a:ext cx="748716" cy="5777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35531" y="5619915"/>
            <a:ext cx="610232" cy="353943"/>
          </a:xfrm>
          <a:prstGeom prst="rect">
            <a:avLst/>
          </a:prstGeom>
          <a:noFill/>
        </p:spPr>
        <p:txBody>
          <a:bodyPr wrap="none" rtlCol="0">
            <a:spAutoFit/>
          </a:bodyPr>
          <a:lstStyle/>
          <a:p>
            <a:r>
              <a:rPr lang="en-US" sz="1700" dirty="0" smtClean="0"/>
              <a:t>B(</a:t>
            </a:r>
            <a:r>
              <a:rPr lang="en-US" sz="1700" dirty="0" err="1" smtClean="0"/>
              <a:t>i,J</a:t>
            </a:r>
            <a:r>
              <a:rPr lang="en-US" sz="1700" dirty="0" smtClean="0"/>
              <a:t>)</a:t>
            </a:r>
            <a:endParaRPr lang="en-US" sz="1700" dirty="0"/>
          </a:p>
        </p:txBody>
      </p:sp>
      <p:sp>
        <p:nvSpPr>
          <p:cNvPr id="38" name="Rectangle 37"/>
          <p:cNvSpPr/>
          <p:nvPr/>
        </p:nvSpPr>
        <p:spPr>
          <a:xfrm>
            <a:off x="6975857" y="5162313"/>
            <a:ext cx="553327" cy="52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endCxn id="38" idx="2"/>
          </p:cNvCxnSpPr>
          <p:nvPr/>
        </p:nvCxnSpPr>
        <p:spPr>
          <a:xfrm flipH="1" flipV="1">
            <a:off x="7252521" y="5214936"/>
            <a:ext cx="353474" cy="4214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60440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4" name="Content Placeholder 2"/>
          <p:cNvSpPr txBox="1">
            <a:spLocks/>
          </p:cNvSpPr>
          <p:nvPr/>
        </p:nvSpPr>
        <p:spPr>
          <a:xfrm>
            <a:off x="232235" y="1047890"/>
            <a:ext cx="8740901" cy="55687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Second approach: </a:t>
            </a:r>
            <a:r>
              <a:rPr lang="en-US" sz="2200" b="1" dirty="0" smtClean="0">
                <a:solidFill>
                  <a:srgbClr val="FF0000"/>
                </a:solidFill>
              </a:rPr>
              <a:t>two dimensional partitioning</a:t>
            </a:r>
          </a:p>
          <a:p>
            <a:pPr lvl="1"/>
            <a:r>
              <a:rPr lang="en-US" dirty="0" smtClean="0"/>
              <a:t>SUMMA algorithm (all I and J in parallel)</a:t>
            </a:r>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Cost for inner loop (executed k times):</a:t>
            </a:r>
          </a:p>
          <a:p>
            <a:pPr lvl="2"/>
            <a:r>
              <a:rPr lang="en-US" dirty="0" smtClean="0"/>
              <a:t>log</a:t>
            </a:r>
            <a:r>
              <a:rPr lang="en-US" baseline="-25000" dirty="0" smtClean="0"/>
              <a:t>2</a:t>
            </a:r>
            <a:r>
              <a:rPr lang="en-US" dirty="0" smtClean="0"/>
              <a:t>c (</a:t>
            </a:r>
            <a:r>
              <a:rPr lang="en-US" dirty="0">
                <a:latin typeface="Symbol" pitchFamily="18" charset="2"/>
              </a:rPr>
              <a:t>a</a:t>
            </a:r>
            <a:r>
              <a:rPr lang="en-US" dirty="0" smtClean="0"/>
              <a:t> </a:t>
            </a:r>
            <a:r>
              <a:rPr lang="en-US" dirty="0"/>
              <a:t>+ </a:t>
            </a:r>
            <a:r>
              <a:rPr lang="en-US" dirty="0" smtClean="0">
                <a:latin typeface="Symbol" pitchFamily="18" charset="2"/>
              </a:rPr>
              <a:t>b</a:t>
            </a:r>
            <a:r>
              <a:rPr lang="en-US" dirty="0" smtClean="0"/>
              <a:t>(m/r)) + log</a:t>
            </a:r>
            <a:r>
              <a:rPr lang="en-US" baseline="-25000" dirty="0" smtClean="0"/>
              <a:t>2</a:t>
            </a:r>
            <a:r>
              <a:rPr lang="en-US" dirty="0" smtClean="0"/>
              <a:t>r </a:t>
            </a:r>
            <a:r>
              <a:rPr lang="en-US" dirty="0"/>
              <a:t>(</a:t>
            </a:r>
            <a:r>
              <a:rPr lang="en-US" dirty="0">
                <a:latin typeface="Symbol" pitchFamily="18" charset="2"/>
              </a:rPr>
              <a:t>a</a:t>
            </a:r>
            <a:r>
              <a:rPr lang="en-US" dirty="0"/>
              <a:t> + </a:t>
            </a:r>
            <a:r>
              <a:rPr lang="en-US" dirty="0" smtClean="0">
                <a:latin typeface="Symbol" pitchFamily="18" charset="2"/>
              </a:rPr>
              <a:t>b</a:t>
            </a:r>
            <a:r>
              <a:rPr lang="en-US" dirty="0" smtClean="0"/>
              <a:t>(n/c)) + 2mn</a:t>
            </a:r>
            <a:r>
              <a:rPr lang="en-US" dirty="0" smtClean="0">
                <a:latin typeface="Symbol" pitchFamily="18" charset="2"/>
              </a:rPr>
              <a:t>g</a:t>
            </a:r>
            <a:r>
              <a:rPr lang="en-US" dirty="0" smtClean="0"/>
              <a:t>/P</a:t>
            </a:r>
          </a:p>
          <a:p>
            <a:pPr lvl="1"/>
            <a:r>
              <a:rPr lang="en-US" dirty="0" smtClean="0"/>
              <a:t>Total T</a:t>
            </a:r>
            <a:r>
              <a:rPr lang="en-US" baseline="-25000" dirty="0" smtClean="0"/>
              <a:t>P</a:t>
            </a:r>
            <a:r>
              <a:rPr lang="en-US" dirty="0" smtClean="0"/>
              <a:t> = 2kmn</a:t>
            </a:r>
            <a:r>
              <a:rPr lang="en-US" dirty="0" smtClean="0">
                <a:latin typeface="Symbol" pitchFamily="18" charset="2"/>
              </a:rPr>
              <a:t>g</a:t>
            </a:r>
            <a:r>
              <a:rPr lang="en-US" dirty="0" smtClean="0"/>
              <a:t>/P + </a:t>
            </a:r>
            <a:r>
              <a:rPr lang="en-US" dirty="0" err="1" smtClean="0"/>
              <a:t>k</a:t>
            </a:r>
            <a:r>
              <a:rPr lang="en-US" dirty="0" err="1" smtClean="0">
                <a:latin typeface="Symbol" pitchFamily="18" charset="2"/>
              </a:rPr>
              <a:t>a</a:t>
            </a:r>
            <a:r>
              <a:rPr lang="en-US" dirty="0" smtClean="0"/>
              <a:t>(log</a:t>
            </a:r>
            <a:r>
              <a:rPr lang="en-US" baseline="-25000" dirty="0" smtClean="0"/>
              <a:t>2</a:t>
            </a:r>
            <a:r>
              <a:rPr lang="en-US" dirty="0" smtClean="0"/>
              <a:t>c + log</a:t>
            </a:r>
            <a:r>
              <a:rPr lang="en-US" baseline="-25000" dirty="0" smtClean="0"/>
              <a:t>2</a:t>
            </a:r>
            <a:r>
              <a:rPr lang="en-US" dirty="0" smtClean="0"/>
              <a:t>r) +  k</a:t>
            </a:r>
            <a:r>
              <a:rPr lang="en-US" dirty="0" smtClean="0">
                <a:latin typeface="Symbol" pitchFamily="18" charset="2"/>
              </a:rPr>
              <a:t>b</a:t>
            </a:r>
            <a:r>
              <a:rPr lang="en-US" dirty="0" smtClean="0"/>
              <a:t>((m/r)log</a:t>
            </a:r>
            <a:r>
              <a:rPr lang="en-US" baseline="-25000" dirty="0" smtClean="0"/>
              <a:t>2</a:t>
            </a:r>
            <a:r>
              <a:rPr lang="en-US" dirty="0" smtClean="0"/>
              <a:t>c) </a:t>
            </a:r>
            <a:r>
              <a:rPr lang="en-US" dirty="0"/>
              <a:t>+ </a:t>
            </a:r>
            <a:r>
              <a:rPr lang="en-US" dirty="0" smtClean="0"/>
              <a:t>(n/c)log</a:t>
            </a:r>
            <a:r>
              <a:rPr lang="en-US" baseline="-25000" dirty="0" smtClean="0"/>
              <a:t>2</a:t>
            </a:r>
            <a:r>
              <a:rPr lang="en-US" dirty="0" smtClean="0"/>
              <a:t>r)</a:t>
            </a:r>
          </a:p>
          <a:p>
            <a:pPr lvl="1"/>
            <a:endParaRPr lang="en-US" dirty="0" smtClean="0"/>
          </a:p>
          <a:p>
            <a:pPr lvl="1"/>
            <a:r>
              <a:rPr lang="en-US" dirty="0" smtClean="0"/>
              <a:t>For n = m = k and r = c = </a:t>
            </a:r>
            <a:r>
              <a:rPr lang="en-US" dirty="0" err="1" smtClean="0"/>
              <a:t>sqrt</a:t>
            </a:r>
            <a:r>
              <a:rPr lang="en-US" dirty="0" smtClean="0"/>
              <a:t>(P) we find:  </a:t>
            </a:r>
          </a:p>
          <a:p>
            <a:pPr marL="457200" lvl="1" indent="0">
              <a:buNone/>
            </a:pPr>
            <a:r>
              <a:rPr lang="en-US" b="1" dirty="0" smtClean="0">
                <a:solidFill>
                  <a:srgbClr val="000080"/>
                </a:solidFill>
              </a:rPr>
              <a:t>     Parallel </a:t>
            </a:r>
            <a:r>
              <a:rPr lang="en-US" b="1" dirty="0">
                <a:solidFill>
                  <a:srgbClr val="000080"/>
                </a:solidFill>
              </a:rPr>
              <a:t>efficiency </a:t>
            </a:r>
            <a:r>
              <a:rPr lang="en-US" b="1" dirty="0" err="1">
                <a:solidFill>
                  <a:srgbClr val="000080"/>
                </a:solidFill>
                <a:latin typeface="Symbol" pitchFamily="18" charset="2"/>
              </a:rPr>
              <a:t>h</a:t>
            </a:r>
            <a:r>
              <a:rPr lang="en-US" b="1" baseline="-25000" dirty="0" err="1">
                <a:solidFill>
                  <a:srgbClr val="000080"/>
                </a:solidFill>
              </a:rPr>
              <a:t>P</a:t>
            </a:r>
            <a:r>
              <a:rPr lang="en-US" b="1" baseline="-25000" dirty="0">
                <a:solidFill>
                  <a:srgbClr val="000080"/>
                </a:solidFill>
              </a:rPr>
              <a:t> </a:t>
            </a:r>
            <a:r>
              <a:rPr lang="en-US" dirty="0"/>
              <a:t>=</a:t>
            </a:r>
            <a:r>
              <a:rPr lang="en-US" baseline="-25000" dirty="0"/>
              <a:t> </a:t>
            </a:r>
            <a:r>
              <a:rPr lang="en-US" dirty="0"/>
              <a:t>1 / (1 + (</a:t>
            </a:r>
            <a:r>
              <a:rPr lang="en-US" dirty="0">
                <a:latin typeface="Symbol" pitchFamily="18" charset="2"/>
              </a:rPr>
              <a:t>a/g</a:t>
            </a:r>
            <a:r>
              <a:rPr lang="en-US" dirty="0" smtClean="0"/>
              <a:t>)(Plog</a:t>
            </a:r>
            <a:r>
              <a:rPr lang="en-US" baseline="-25000" dirty="0" smtClean="0"/>
              <a:t>2</a:t>
            </a:r>
            <a:r>
              <a:rPr lang="en-US" dirty="0"/>
              <a:t>P</a:t>
            </a:r>
            <a:r>
              <a:rPr lang="en-US" dirty="0" smtClean="0"/>
              <a:t>)/(2n</a:t>
            </a:r>
            <a:r>
              <a:rPr lang="en-US" baseline="30000" dirty="0" smtClean="0"/>
              <a:t>2</a:t>
            </a:r>
            <a:r>
              <a:rPr lang="en-US" dirty="0" smtClean="0"/>
              <a:t>) </a:t>
            </a:r>
            <a:r>
              <a:rPr lang="en-US" dirty="0"/>
              <a:t>+ (</a:t>
            </a:r>
            <a:r>
              <a:rPr lang="en-US" dirty="0">
                <a:latin typeface="Symbol" pitchFamily="18" charset="2"/>
              </a:rPr>
              <a:t>b/g</a:t>
            </a:r>
            <a:r>
              <a:rPr lang="en-US" dirty="0" smtClean="0"/>
              <a:t>)√P </a:t>
            </a:r>
            <a:r>
              <a:rPr lang="en-US" dirty="0" err="1" smtClean="0"/>
              <a:t>logP</a:t>
            </a:r>
            <a:r>
              <a:rPr lang="en-US" dirty="0" smtClean="0"/>
              <a:t>/n)</a:t>
            </a:r>
          </a:p>
          <a:p>
            <a:pPr marL="457200" lvl="1" indent="0">
              <a:buNone/>
            </a:pPr>
            <a:r>
              <a:rPr lang="en-US" dirty="0"/>
              <a:t> </a:t>
            </a:r>
            <a:r>
              <a:rPr lang="en-US" dirty="0" smtClean="0"/>
              <a:t>    </a:t>
            </a:r>
            <a:r>
              <a:rPr lang="en-US" dirty="0" err="1" smtClean="0"/>
              <a:t>Isoefficiency</a:t>
            </a:r>
            <a:r>
              <a:rPr lang="en-US" dirty="0" smtClean="0"/>
              <a:t> when n grows as </a:t>
            </a:r>
            <a:r>
              <a:rPr lang="en-US" dirty="0"/>
              <a:t>√</a:t>
            </a:r>
            <a:r>
              <a:rPr lang="en-US" dirty="0" smtClean="0"/>
              <a:t>P (constant memory per node!)</a:t>
            </a:r>
          </a:p>
          <a:p>
            <a:pPr marL="914400" lvl="2" indent="0">
              <a:buNone/>
            </a:pPr>
            <a:endParaRPr lang="en-US" dirty="0"/>
          </a:p>
          <a:p>
            <a:pPr marL="914400" lvl="2" indent="0">
              <a:buNone/>
            </a:pPr>
            <a:endParaRPr lang="en-US" dirty="0" smtClean="0"/>
          </a:p>
          <a:p>
            <a:pPr marL="1543050" lvl="2">
              <a:buFont typeface="+mj-lt"/>
              <a:buAutoNum type="arabicPeriod"/>
            </a:pPr>
            <a:endParaRPr lang="en-US" dirty="0" smtClean="0"/>
          </a:p>
          <a:p>
            <a:pPr marL="514350">
              <a:buFont typeface="+mj-lt"/>
              <a:buAutoNum type="arabicPeriod"/>
            </a:pPr>
            <a:endParaRPr lang="en-US" dirty="0" smtClean="0"/>
          </a:p>
          <a:p>
            <a:pPr marL="457200" lvl="1" indent="0">
              <a:buNone/>
            </a:pPr>
            <a:endParaRPr lang="en-US" dirty="0"/>
          </a:p>
        </p:txBody>
      </p:sp>
      <p:sp>
        <p:nvSpPr>
          <p:cNvPr id="39" name="TextBox 38"/>
          <p:cNvSpPr txBox="1"/>
          <p:nvPr/>
        </p:nvSpPr>
        <p:spPr>
          <a:xfrm rot="16200000">
            <a:off x="7259686" y="4975273"/>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
        <p:nvSpPr>
          <p:cNvPr id="3" name="TextBox 2"/>
          <p:cNvSpPr txBox="1"/>
          <p:nvPr/>
        </p:nvSpPr>
        <p:spPr>
          <a:xfrm>
            <a:off x="1576410" y="1931205"/>
            <a:ext cx="6574236" cy="1477328"/>
          </a:xfrm>
          <a:prstGeom prst="rect">
            <a:avLst/>
          </a:prstGeom>
          <a:solidFill>
            <a:schemeClr val="bg1">
              <a:lumMod val="75000"/>
            </a:schemeClr>
          </a:solidFill>
        </p:spPr>
        <p:txBody>
          <a:bodyPr wrap="none" rtlCol="0">
            <a:spAutoFit/>
          </a:bodyPr>
          <a:lstStyle/>
          <a:p>
            <a:pPr lvl="1"/>
            <a:r>
              <a:rPr lang="en-US" b="1" dirty="0">
                <a:latin typeface="Courier New" pitchFamily="49" charset="0"/>
                <a:cs typeface="Courier New" pitchFamily="49" charset="0"/>
              </a:rPr>
              <a:t>for</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0 to k–1</a:t>
            </a:r>
          </a:p>
          <a:p>
            <a:pPr lvl="1"/>
            <a:r>
              <a:rPr lang="en-US" dirty="0">
                <a:latin typeface="Courier New" pitchFamily="49" charset="0"/>
                <a:cs typeface="Courier New" pitchFamily="49" charset="0"/>
              </a:rPr>
              <a:t>    broadcast A(I,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within process row</a:t>
            </a:r>
          </a:p>
          <a:p>
            <a:pPr lvl="1"/>
            <a:r>
              <a:rPr lang="en-US" dirty="0">
                <a:latin typeface="Courier New" pitchFamily="49" charset="0"/>
                <a:cs typeface="Courier New" pitchFamily="49" charset="0"/>
              </a:rPr>
              <a:t>    broadcast </a:t>
            </a:r>
            <a:r>
              <a:rPr lang="en-US" dirty="0" smtClean="0">
                <a:latin typeface="Courier New" pitchFamily="49" charset="0"/>
                <a:cs typeface="Courier New" pitchFamily="49" charset="0"/>
              </a:rPr>
              <a:t>B(</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J) within process column</a:t>
            </a:r>
          </a:p>
          <a:p>
            <a:pPr lvl="1"/>
            <a:r>
              <a:rPr lang="en-US" dirty="0">
                <a:latin typeface="Courier New" pitchFamily="49" charset="0"/>
                <a:cs typeface="Courier New" pitchFamily="49" charset="0"/>
              </a:rPr>
              <a:t>    C(I,J) += </a:t>
            </a:r>
            <a:r>
              <a:rPr lang="en-US" dirty="0" smtClean="0">
                <a:latin typeface="Courier New" pitchFamily="49" charset="0"/>
                <a:cs typeface="Courier New" pitchFamily="49" charset="0"/>
              </a:rPr>
              <a:t>A(I,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B(</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J)</a:t>
            </a:r>
          </a:p>
          <a:p>
            <a:pPr lvl="1"/>
            <a:r>
              <a:rPr lang="en-US" b="1" dirty="0" err="1" smtClean="0">
                <a:latin typeface="Courier New" pitchFamily="49" charset="0"/>
                <a:cs typeface="Courier New" pitchFamily="49" charset="0"/>
              </a:rPr>
              <a:t>endfor</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36509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matrix-matrix product</a:t>
            </a:r>
          </a:p>
        </p:txBody>
      </p:sp>
      <p:sp>
        <p:nvSpPr>
          <p:cNvPr id="3" name="Content Placeholder 2"/>
          <p:cNvSpPr>
            <a:spLocks noGrp="1"/>
          </p:cNvSpPr>
          <p:nvPr>
            <p:ph idx="1"/>
          </p:nvPr>
        </p:nvSpPr>
        <p:spPr/>
        <p:txBody>
          <a:bodyPr/>
          <a:lstStyle/>
          <a:p>
            <a:r>
              <a:rPr lang="en-US" dirty="0" smtClean="0"/>
              <a:t>Even more efficient:  use </a:t>
            </a:r>
            <a:r>
              <a:rPr lang="en-US" b="1" dirty="0" smtClean="0">
                <a:solidFill>
                  <a:srgbClr val="FF0000"/>
                </a:solidFill>
              </a:rPr>
              <a:t>“blocking” </a:t>
            </a:r>
            <a:r>
              <a:rPr lang="en-US" dirty="0" smtClean="0"/>
              <a:t>algorithm</a:t>
            </a:r>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smtClean="0"/>
          </a:p>
          <a:p>
            <a:r>
              <a:rPr lang="en-US" dirty="0" smtClean="0"/>
              <a:t>SUMMA algorithm is implemented in </a:t>
            </a:r>
            <a:r>
              <a:rPr lang="en-US" b="1" dirty="0" smtClean="0">
                <a:solidFill>
                  <a:srgbClr val="002060"/>
                </a:solidFill>
              </a:rPr>
              <a:t>PBLAS = Parallel BLAS</a:t>
            </a:r>
          </a:p>
          <a:p>
            <a:r>
              <a:rPr lang="en-US" dirty="0" smtClean="0"/>
              <a:t>Algorithm can be extended to block-cyclic layout (see further)</a:t>
            </a:r>
            <a:endParaRPr lang="en-US" dirty="0"/>
          </a:p>
        </p:txBody>
      </p:sp>
      <p:sp>
        <p:nvSpPr>
          <p:cNvPr id="4" name="TextBox 3"/>
          <p:cNvSpPr txBox="1"/>
          <p:nvPr/>
        </p:nvSpPr>
        <p:spPr>
          <a:xfrm>
            <a:off x="1269170" y="2238445"/>
            <a:ext cx="7125669" cy="1754326"/>
          </a:xfrm>
          <a:prstGeom prst="rect">
            <a:avLst/>
          </a:prstGeom>
          <a:solidFill>
            <a:schemeClr val="bg1">
              <a:lumMod val="75000"/>
            </a:schemeClr>
          </a:solidFill>
        </p:spPr>
        <p:txBody>
          <a:bodyPr wrap="none" rtlCol="0">
            <a:spAutoFit/>
          </a:bodyPr>
          <a:lstStyle/>
          <a:p>
            <a:pPr lvl="1"/>
            <a:r>
              <a:rPr lang="en-US" b="1" dirty="0">
                <a:latin typeface="Courier New" pitchFamily="49" charset="0"/>
                <a:cs typeface="Courier New" pitchFamily="49" charset="0"/>
              </a:rPr>
              <a:t>for</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0 to </a:t>
            </a:r>
            <a:r>
              <a:rPr lang="en-US" dirty="0" smtClean="0">
                <a:latin typeface="Courier New" pitchFamily="49" charset="0"/>
                <a:cs typeface="Courier New" pitchFamily="49" charset="0"/>
              </a:rPr>
              <a:t>k–1 </a:t>
            </a:r>
            <a:r>
              <a:rPr lang="en-US" b="1" dirty="0" smtClean="0">
                <a:solidFill>
                  <a:srgbClr val="FF0000"/>
                </a:solidFill>
                <a:latin typeface="Courier New" pitchFamily="49" charset="0"/>
                <a:cs typeface="Courier New" pitchFamily="49" charset="0"/>
              </a:rPr>
              <a:t>step b</a:t>
            </a:r>
          </a:p>
          <a:p>
            <a:pPr lvl="1"/>
            <a:r>
              <a:rPr lang="en-US" b="1" dirty="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end = min(i+b-1, k-1)</a:t>
            </a:r>
            <a:endParaRPr lang="en-US" b="1" dirty="0">
              <a:solidFill>
                <a:srgbClr val="FF0000"/>
              </a:solidFill>
              <a:latin typeface="Courier New" pitchFamily="49" charset="0"/>
              <a:cs typeface="Courier New" pitchFamily="49" charset="0"/>
            </a:endParaRPr>
          </a:p>
          <a:p>
            <a:pPr lvl="1"/>
            <a:r>
              <a:rPr lang="en-US" dirty="0">
                <a:latin typeface="Courier New" pitchFamily="49" charset="0"/>
                <a:cs typeface="Courier New" pitchFamily="49" charset="0"/>
              </a:rPr>
              <a:t>    broadcast A(I, </a:t>
            </a:r>
            <a:r>
              <a:rPr lang="en-US" b="1" dirty="0" smtClean="0">
                <a:solidFill>
                  <a:srgbClr val="FF0000"/>
                </a:solidFill>
                <a:latin typeface="Courier New" pitchFamily="49" charset="0"/>
                <a:cs typeface="Courier New" pitchFamily="49" charset="0"/>
              </a:rPr>
              <a:t>i:end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within process row</a:t>
            </a:r>
          </a:p>
          <a:p>
            <a:pPr lvl="1"/>
            <a:r>
              <a:rPr lang="en-US" dirty="0">
                <a:latin typeface="Courier New" pitchFamily="49" charset="0"/>
                <a:cs typeface="Courier New" pitchFamily="49" charset="0"/>
              </a:rPr>
              <a:t>    broadcast </a:t>
            </a:r>
            <a:r>
              <a:rPr lang="en-US" dirty="0" smtClean="0">
                <a:latin typeface="Courier New" pitchFamily="49" charset="0"/>
                <a:cs typeface="Courier New" pitchFamily="49" charset="0"/>
              </a:rPr>
              <a:t>B(</a:t>
            </a:r>
            <a:r>
              <a:rPr lang="en-US" b="1" dirty="0" err="1" smtClean="0">
                <a:solidFill>
                  <a:srgbClr val="FF0000"/>
                </a:solidFill>
                <a:latin typeface="Courier New" pitchFamily="49" charset="0"/>
                <a:cs typeface="Courier New" pitchFamily="49" charset="0"/>
              </a:rPr>
              <a:t>i:end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J) within process column</a:t>
            </a:r>
          </a:p>
          <a:p>
            <a:pPr lvl="1"/>
            <a:r>
              <a:rPr lang="en-US" dirty="0">
                <a:latin typeface="Courier New" pitchFamily="49" charset="0"/>
                <a:cs typeface="Courier New" pitchFamily="49" charset="0"/>
              </a:rPr>
              <a:t>    C(I,J) += </a:t>
            </a:r>
            <a:r>
              <a:rPr lang="en-US" dirty="0" smtClean="0">
                <a:latin typeface="Courier New" pitchFamily="49" charset="0"/>
                <a:cs typeface="Courier New" pitchFamily="49" charset="0"/>
              </a:rPr>
              <a:t>A(I, </a:t>
            </a:r>
            <a:r>
              <a:rPr lang="en-US" b="1" dirty="0" smtClean="0">
                <a:solidFill>
                  <a:srgbClr val="FF0000"/>
                </a:solidFill>
                <a:latin typeface="Courier New" pitchFamily="49" charset="0"/>
                <a:cs typeface="Courier New" pitchFamily="49" charset="0"/>
              </a:rPr>
              <a:t>i:end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B(</a:t>
            </a:r>
            <a:r>
              <a:rPr lang="en-US" b="1" dirty="0" err="1" smtClean="0">
                <a:solidFill>
                  <a:srgbClr val="FF0000"/>
                </a:solidFill>
                <a:latin typeface="Courier New" pitchFamily="49" charset="0"/>
                <a:cs typeface="Courier New" pitchFamily="49" charset="0"/>
              </a:rPr>
              <a:t>i:end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J)</a:t>
            </a:r>
          </a:p>
          <a:p>
            <a:pPr lvl="1"/>
            <a:r>
              <a:rPr lang="en-US" b="1" dirty="0" err="1" smtClean="0">
                <a:latin typeface="Courier New" pitchFamily="49" charset="0"/>
                <a:cs typeface="Courier New" pitchFamily="49" charset="0"/>
              </a:rPr>
              <a:t>endfor</a:t>
            </a:r>
            <a:endParaRPr lang="en-US" b="1" dirty="0">
              <a:latin typeface="Courier New" pitchFamily="49" charset="0"/>
              <a:cs typeface="Courier New" pitchFamily="49" charset="0"/>
            </a:endParaRPr>
          </a:p>
        </p:txBody>
      </p:sp>
      <p:sp>
        <p:nvSpPr>
          <p:cNvPr id="7" name="Content Placeholder 2"/>
          <p:cNvSpPr txBox="1">
            <a:spLocks/>
          </p:cNvSpPr>
          <p:nvPr/>
        </p:nvSpPr>
        <p:spPr>
          <a:xfrm>
            <a:off x="3458255" y="4259644"/>
            <a:ext cx="4416575" cy="3983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en-US" sz="2000" dirty="0" smtClean="0"/>
              <a:t>Perform this product using Level-3 BLAS</a:t>
            </a:r>
            <a:endParaRPr lang="en-US" sz="2000" dirty="0"/>
          </a:p>
        </p:txBody>
      </p:sp>
      <p:cxnSp>
        <p:nvCxnSpPr>
          <p:cNvPr id="8" name="Straight Arrow Connector 7"/>
          <p:cNvCxnSpPr/>
          <p:nvPr/>
        </p:nvCxnSpPr>
        <p:spPr>
          <a:xfrm flipH="1" flipV="1">
            <a:off x="5455315" y="3621025"/>
            <a:ext cx="153620" cy="6912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87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4" name="Content Placeholder 2"/>
          <p:cNvSpPr txBox="1">
            <a:spLocks/>
          </p:cNvSpPr>
          <p:nvPr/>
        </p:nvSpPr>
        <p:spPr>
          <a:xfrm>
            <a:off x="457200" y="1047891"/>
            <a:ext cx="8229600"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b="1" dirty="0" smtClean="0">
                <a:solidFill>
                  <a:srgbClr val="FF0000"/>
                </a:solidFill>
              </a:rPr>
              <a:t>Special case </a:t>
            </a:r>
            <a:r>
              <a:rPr lang="en-US" sz="2200" dirty="0" smtClean="0"/>
              <a:t>when c = r = </a:t>
            </a:r>
            <a:r>
              <a:rPr lang="en-US" sz="2000" dirty="0" smtClean="0"/>
              <a:t>√P AND n = k = m (Cannon's algorithm)</a:t>
            </a:r>
            <a:endParaRPr lang="en-US" sz="2200" b="1" dirty="0" smtClean="0">
              <a:solidFill>
                <a:srgbClr val="FF0000"/>
              </a:solidFill>
            </a:endParaRPr>
          </a:p>
          <a:p>
            <a:pPr lvl="1"/>
            <a:r>
              <a:rPr lang="en-US" dirty="0" smtClean="0"/>
              <a:t>Process </a:t>
            </a:r>
            <a:r>
              <a:rPr lang="en-US" dirty="0" err="1" smtClean="0"/>
              <a:t>p</a:t>
            </a:r>
            <a:r>
              <a:rPr lang="en-US" baseline="-25000" dirty="0" err="1" smtClean="0"/>
              <a:t>i,j</a:t>
            </a:r>
            <a:r>
              <a:rPr lang="en-US" dirty="0" smtClean="0"/>
              <a:t> needs to compute C(</a:t>
            </a:r>
            <a:r>
              <a:rPr lang="en-US" dirty="0"/>
              <a:t>I</a:t>
            </a:r>
            <a:r>
              <a:rPr lang="en-US" dirty="0" smtClean="0"/>
              <a:t>, J):</a:t>
            </a:r>
          </a:p>
          <a:p>
            <a:pPr marL="457200" lvl="1"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136833" y="1892800"/>
                <a:ext cx="4119910" cy="9572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latin typeface="Cambria Math"/>
                        </a:rPr>
                        <m:t>C</m:t>
                      </m:r>
                      <m:d>
                        <m:dPr>
                          <m:ctrlPr>
                            <a:rPr lang="en-US" sz="2000" b="0" i="1" smtClean="0">
                              <a:latin typeface="Cambria Math"/>
                            </a:rPr>
                          </m:ctrlPr>
                        </m:dPr>
                        <m:e>
                          <m:r>
                            <m:rPr>
                              <m:sty m:val="p"/>
                            </m:rPr>
                            <a:rPr lang="en-US" sz="2000" b="0" i="0" smtClean="0">
                              <a:latin typeface="Cambria Math"/>
                            </a:rPr>
                            <m:t>I</m:t>
                          </m:r>
                          <m:r>
                            <a:rPr lang="en-US" sz="2000" b="0" i="0" smtClean="0">
                              <a:latin typeface="Cambria Math"/>
                            </a:rPr>
                            <m:t>,</m:t>
                          </m:r>
                          <m:r>
                            <m:rPr>
                              <m:sty m:val="p"/>
                            </m:rPr>
                            <a:rPr lang="en-US" sz="2000" b="0" i="0" smtClean="0">
                              <a:latin typeface="Cambria Math"/>
                            </a:rPr>
                            <m:t>J</m:t>
                          </m:r>
                        </m:e>
                      </m:d>
                      <m:r>
                        <a:rPr lang="en-US" sz="2000" b="0" i="0" smtClean="0">
                          <a:latin typeface="Cambria Math"/>
                        </a:rPr>
                        <m:t>=</m:t>
                      </m:r>
                      <m:r>
                        <m:rPr>
                          <m:sty m:val="p"/>
                        </m:rPr>
                        <a:rPr lang="en-US" sz="2000" b="0" i="0" smtClean="0">
                          <a:latin typeface="Cambria Math"/>
                        </a:rPr>
                        <m:t>C</m:t>
                      </m:r>
                      <m:d>
                        <m:dPr>
                          <m:ctrlPr>
                            <a:rPr lang="en-US" sz="2000" b="0" i="1" smtClean="0">
                              <a:latin typeface="Cambria Math"/>
                            </a:rPr>
                          </m:ctrlPr>
                        </m:dPr>
                        <m:e>
                          <m:r>
                            <m:rPr>
                              <m:sty m:val="p"/>
                            </m:rPr>
                            <a:rPr lang="en-US" sz="2000" b="0" i="0" smtClean="0">
                              <a:latin typeface="Cambria Math"/>
                            </a:rPr>
                            <m:t>I</m:t>
                          </m:r>
                          <m:r>
                            <a:rPr lang="en-US" sz="2000" b="0" i="0" smtClean="0">
                              <a:latin typeface="Cambria Math"/>
                            </a:rPr>
                            <m:t>,</m:t>
                          </m:r>
                          <m:r>
                            <m:rPr>
                              <m:sty m:val="p"/>
                            </m:rPr>
                            <a:rPr lang="en-US" sz="2000" b="0" i="0" smtClean="0">
                              <a:latin typeface="Cambria Math"/>
                            </a:rPr>
                            <m:t>J</m:t>
                          </m:r>
                        </m:e>
                      </m:d>
                      <m:r>
                        <a:rPr lang="en-US" sz="2000" b="0" i="0" smtClean="0">
                          <a:latin typeface="Cambria Math"/>
                        </a:rPr>
                        <m:t>+</m:t>
                      </m:r>
                      <m:nary>
                        <m:naryPr>
                          <m:chr m:val="∑"/>
                          <m:ctrlPr>
                            <a:rPr lang="en-US" sz="2000" i="1" smtClean="0">
                              <a:latin typeface="Cambria Math"/>
                            </a:rPr>
                          </m:ctrlPr>
                        </m:naryPr>
                        <m:sub>
                          <m:r>
                            <m:rPr>
                              <m:sty m:val="p"/>
                            </m:rPr>
                            <a:rPr lang="en-US" sz="2000" b="0" i="0" smtClean="0">
                              <a:latin typeface="Cambria Math"/>
                            </a:rPr>
                            <m:t>L</m:t>
                          </m:r>
                          <m:r>
                            <a:rPr lang="en-US" sz="2000" b="0" i="0" smtClean="0">
                              <a:latin typeface="Cambria Math"/>
                            </a:rPr>
                            <m:t>=0</m:t>
                          </m:r>
                        </m:sub>
                        <m:sup>
                          <m:r>
                            <m:rPr>
                              <m:sty m:val="p"/>
                            </m:rPr>
                            <a:rPr lang="en-US" sz="2000" b="0" i="0" smtClean="0">
                              <a:latin typeface="Cambria Math"/>
                            </a:rPr>
                            <m:t>r</m:t>
                          </m:r>
                          <m:r>
                            <a:rPr lang="en-US" sz="2000" b="0" i="0" smtClean="0">
                              <a:latin typeface="Cambria Math"/>
                            </a:rPr>
                            <m:t>−1</m:t>
                          </m:r>
                        </m:sup>
                        <m:e>
                          <m:r>
                            <m:rPr>
                              <m:sty m:val="p"/>
                            </m:rPr>
                            <a:rPr lang="en-US" sz="2000" b="0" i="0" smtClean="0">
                              <a:latin typeface="Cambria Math"/>
                            </a:rPr>
                            <m:t>A</m:t>
                          </m:r>
                          <m:d>
                            <m:dPr>
                              <m:ctrlPr>
                                <a:rPr lang="en-US" sz="2000" b="0" i="1" smtClean="0">
                                  <a:latin typeface="Cambria Math"/>
                                </a:rPr>
                              </m:ctrlPr>
                            </m:dPr>
                            <m:e>
                              <m:r>
                                <m:rPr>
                                  <m:sty m:val="p"/>
                                </m:rPr>
                                <a:rPr lang="en-US" sz="2000" b="0" i="0" smtClean="0">
                                  <a:latin typeface="Cambria Math"/>
                                </a:rPr>
                                <m:t>I</m:t>
                              </m:r>
                              <m:r>
                                <a:rPr lang="en-US" sz="2000" b="0" i="0" smtClean="0">
                                  <a:latin typeface="Cambria Math"/>
                                </a:rPr>
                                <m:t>,</m:t>
                              </m:r>
                              <m:r>
                                <m:rPr>
                                  <m:sty m:val="p"/>
                                </m:rPr>
                                <a:rPr lang="en-US" sz="2000" b="0" i="0" smtClean="0">
                                  <a:latin typeface="Cambria Math"/>
                                </a:rPr>
                                <m:t>L</m:t>
                              </m:r>
                            </m:e>
                          </m:d>
                          <m:r>
                            <a:rPr lang="en-US" sz="2000" b="0" i="0" smtClean="0">
                              <a:latin typeface="Cambria Math"/>
                            </a:rPr>
                            <m:t>∗</m:t>
                          </m:r>
                          <m:r>
                            <m:rPr>
                              <m:sty m:val="p"/>
                            </m:rPr>
                            <a:rPr lang="en-US" sz="2000" b="0" i="0" smtClean="0">
                              <a:latin typeface="Cambria Math"/>
                            </a:rPr>
                            <m:t>B</m:t>
                          </m:r>
                          <m:r>
                            <a:rPr lang="en-US" sz="2000" b="0" i="0" smtClean="0">
                              <a:latin typeface="Cambria Math"/>
                            </a:rPr>
                            <m:t>(</m:t>
                          </m:r>
                          <m:r>
                            <m:rPr>
                              <m:sty m:val="p"/>
                            </m:rPr>
                            <a:rPr lang="en-US" sz="2000" b="0" i="0" smtClean="0">
                              <a:latin typeface="Cambria Math"/>
                            </a:rPr>
                            <m:t>L</m:t>
                          </m:r>
                          <m:r>
                            <a:rPr lang="en-US" sz="2000" b="0" i="0" smtClean="0">
                              <a:latin typeface="Cambria Math"/>
                            </a:rPr>
                            <m:t>, </m:t>
                          </m:r>
                          <m:r>
                            <m:rPr>
                              <m:sty m:val="p"/>
                            </m:rPr>
                            <a:rPr lang="en-US" sz="2000" b="0" i="0" smtClean="0">
                              <a:latin typeface="Cambria Math"/>
                            </a:rPr>
                            <m:t>J</m:t>
                          </m:r>
                          <m:r>
                            <a:rPr lang="en-US" sz="2000" b="0" i="0" smtClean="0">
                              <a:latin typeface="Cambria Math"/>
                            </a:rPr>
                            <m:t>)</m:t>
                          </m:r>
                        </m:e>
                      </m:nary>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6833" y="1892800"/>
                <a:ext cx="4119910" cy="957250"/>
              </a:xfrm>
              <a:prstGeom prst="rect">
                <a:avLst/>
              </a:prstGeom>
              <a:blipFill rotWithShape="1">
                <a:blip r:embed="rId3"/>
                <a:stretch>
                  <a:fillRect/>
                </a:stretch>
              </a:blipFill>
            </p:spPr>
            <p:txBody>
              <a:bodyPr/>
              <a:lstStyle/>
              <a:p>
                <a:r>
                  <a:rPr lang="en-US">
                    <a:noFill/>
                  </a:rPr>
                  <a:t> </a:t>
                </a:r>
              </a:p>
            </p:txBody>
          </p:sp>
        </mc:Fallback>
      </mc:AlternateContent>
      <p:sp>
        <p:nvSpPr>
          <p:cNvPr id="10" name="TextBox 9"/>
          <p:cNvSpPr txBox="1"/>
          <p:nvPr/>
        </p:nvSpPr>
        <p:spPr>
          <a:xfrm>
            <a:off x="4456785" y="2865372"/>
            <a:ext cx="1832553" cy="369332"/>
          </a:xfrm>
          <a:prstGeom prst="rect">
            <a:avLst/>
          </a:prstGeom>
          <a:noFill/>
        </p:spPr>
        <p:txBody>
          <a:bodyPr wrap="none" rtlCol="0">
            <a:spAutoFit/>
          </a:bodyPr>
          <a:lstStyle/>
          <a:p>
            <a:r>
              <a:rPr lang="en-US" dirty="0"/>
              <a:t>n</a:t>
            </a:r>
            <a:r>
              <a:rPr lang="en-US" dirty="0" smtClean="0"/>
              <a:t>/√P x n/√P block</a:t>
            </a:r>
            <a:endParaRPr lang="en-US" dirty="0"/>
          </a:p>
        </p:txBody>
      </p:sp>
      <p:cxnSp>
        <p:nvCxnSpPr>
          <p:cNvPr id="13" name="Straight Arrow Connector 12"/>
          <p:cNvCxnSpPr/>
          <p:nvPr/>
        </p:nvCxnSpPr>
        <p:spPr>
          <a:xfrm flipV="1">
            <a:off x="4991915" y="2590109"/>
            <a:ext cx="0" cy="3096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685745" y="2584090"/>
            <a:ext cx="0" cy="3156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410304146"/>
              </p:ext>
            </p:extLst>
          </p:nvPr>
        </p:nvGraphicFramePr>
        <p:xfrm>
          <a:off x="424260" y="4120290"/>
          <a:ext cx="2416626" cy="240479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9">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500" b="0" baseline="0" dirty="0" smtClean="0">
                          <a:solidFill>
                            <a:schemeClr val="tx1"/>
                          </a:solidFill>
                        </a:rPr>
                        <a:t>C(I,J)</a:t>
                      </a:r>
                      <a:endParaRPr lang="en-US" sz="15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9">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2616191"/>
              </p:ext>
            </p:extLst>
          </p:nvPr>
        </p:nvGraphicFramePr>
        <p:xfrm>
          <a:off x="3458255" y="4120290"/>
          <a:ext cx="2416626" cy="240479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400798">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0799">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0798">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500" b="0" baseline="0" dirty="0" smtClean="0">
                          <a:solidFill>
                            <a:schemeClr val="tx1"/>
                          </a:solidFill>
                        </a:rPr>
                        <a:t>A(I,J)</a:t>
                      </a:r>
                      <a:endParaRPr lang="en-US" sz="15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400798">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0799">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0798">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534807616"/>
              </p:ext>
            </p:extLst>
          </p:nvPr>
        </p:nvGraphicFramePr>
        <p:xfrm>
          <a:off x="6303114" y="4120290"/>
          <a:ext cx="2416626" cy="240479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9">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500" b="0" baseline="0" dirty="0" smtClean="0">
                          <a:solidFill>
                            <a:schemeClr val="tx1"/>
                          </a:solidFill>
                        </a:rPr>
                        <a:t>B(I,J)</a:t>
                      </a:r>
                      <a:endParaRPr lang="en-US" sz="15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9">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98">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TextBox 2"/>
          <p:cNvSpPr txBox="1"/>
          <p:nvPr/>
        </p:nvSpPr>
        <p:spPr>
          <a:xfrm>
            <a:off x="2953257" y="5080415"/>
            <a:ext cx="351378" cy="492443"/>
          </a:xfrm>
          <a:prstGeom prst="rect">
            <a:avLst/>
          </a:prstGeom>
          <a:noFill/>
        </p:spPr>
        <p:txBody>
          <a:bodyPr wrap="none" rtlCol="0">
            <a:spAutoFit/>
          </a:bodyPr>
          <a:lstStyle/>
          <a:p>
            <a:r>
              <a:rPr lang="en-US" sz="2600" dirty="0" smtClean="0"/>
              <a:t>=</a:t>
            </a:r>
            <a:endParaRPr lang="en-US" sz="2600" dirty="0"/>
          </a:p>
        </p:txBody>
      </p:sp>
      <p:sp>
        <p:nvSpPr>
          <p:cNvPr id="17" name="TextBox 16"/>
          <p:cNvSpPr txBox="1"/>
          <p:nvPr/>
        </p:nvSpPr>
        <p:spPr>
          <a:xfrm>
            <a:off x="5916175" y="5157225"/>
            <a:ext cx="351378" cy="492443"/>
          </a:xfrm>
          <a:prstGeom prst="rect">
            <a:avLst/>
          </a:prstGeom>
          <a:noFill/>
        </p:spPr>
        <p:txBody>
          <a:bodyPr wrap="none" rtlCol="0">
            <a:spAutoFit/>
          </a:bodyPr>
          <a:lstStyle/>
          <a:p>
            <a:r>
              <a:rPr lang="en-US" sz="2600" dirty="0" smtClean="0"/>
              <a:t>*</a:t>
            </a:r>
            <a:endParaRPr lang="en-US" sz="2600" dirty="0"/>
          </a:p>
        </p:txBody>
      </p:sp>
      <p:sp>
        <p:nvSpPr>
          <p:cNvPr id="18" name="TextBox 17"/>
          <p:cNvSpPr txBox="1"/>
          <p:nvPr/>
        </p:nvSpPr>
        <p:spPr>
          <a:xfrm>
            <a:off x="1461195" y="6451784"/>
            <a:ext cx="335348" cy="430887"/>
          </a:xfrm>
          <a:prstGeom prst="rect">
            <a:avLst/>
          </a:prstGeom>
          <a:noFill/>
        </p:spPr>
        <p:txBody>
          <a:bodyPr wrap="none" rtlCol="0">
            <a:spAutoFit/>
          </a:bodyPr>
          <a:lstStyle/>
          <a:p>
            <a:r>
              <a:rPr lang="en-US" sz="2200" dirty="0"/>
              <a:t>C</a:t>
            </a:r>
          </a:p>
        </p:txBody>
      </p:sp>
      <p:sp>
        <p:nvSpPr>
          <p:cNvPr id="19" name="TextBox 18"/>
          <p:cNvSpPr txBox="1"/>
          <p:nvPr/>
        </p:nvSpPr>
        <p:spPr>
          <a:xfrm>
            <a:off x="4493657" y="6451784"/>
            <a:ext cx="348172" cy="430887"/>
          </a:xfrm>
          <a:prstGeom prst="rect">
            <a:avLst/>
          </a:prstGeom>
          <a:noFill/>
        </p:spPr>
        <p:txBody>
          <a:bodyPr wrap="none" rtlCol="0">
            <a:spAutoFit/>
          </a:bodyPr>
          <a:lstStyle/>
          <a:p>
            <a:r>
              <a:rPr lang="en-US" sz="2200" dirty="0" smtClean="0"/>
              <a:t>A</a:t>
            </a:r>
            <a:endParaRPr lang="en-US" sz="2200" dirty="0"/>
          </a:p>
        </p:txBody>
      </p:sp>
      <p:sp>
        <p:nvSpPr>
          <p:cNvPr id="20" name="TextBox 19"/>
          <p:cNvSpPr txBox="1"/>
          <p:nvPr/>
        </p:nvSpPr>
        <p:spPr>
          <a:xfrm>
            <a:off x="7337160" y="6454563"/>
            <a:ext cx="338554" cy="430887"/>
          </a:xfrm>
          <a:prstGeom prst="rect">
            <a:avLst/>
          </a:prstGeom>
          <a:noFill/>
        </p:spPr>
        <p:txBody>
          <a:bodyPr wrap="none" rtlCol="0">
            <a:spAutoFit/>
          </a:bodyPr>
          <a:lstStyle/>
          <a:p>
            <a:r>
              <a:rPr lang="en-US" sz="2200" dirty="0"/>
              <a:t>B</a:t>
            </a:r>
          </a:p>
        </p:txBody>
      </p:sp>
      <p:cxnSp>
        <p:nvCxnSpPr>
          <p:cNvPr id="21" name="Straight Arrow Connector 20"/>
          <p:cNvCxnSpPr/>
          <p:nvPr/>
        </p:nvCxnSpPr>
        <p:spPr>
          <a:xfrm flipH="1">
            <a:off x="4572000" y="3966670"/>
            <a:ext cx="960126" cy="10369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p:cNvCxnSpPr>
          <p:nvPr/>
        </p:nvCxnSpPr>
        <p:spPr>
          <a:xfrm>
            <a:off x="3009201" y="3966670"/>
            <a:ext cx="564269" cy="10369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48075" y="3597338"/>
            <a:ext cx="1692195" cy="369332"/>
          </a:xfrm>
          <a:prstGeom prst="rect">
            <a:avLst/>
          </a:prstGeom>
          <a:solidFill>
            <a:srgbClr val="92D050"/>
          </a:solidFill>
        </p:spPr>
        <p:txBody>
          <a:bodyPr wrap="none" rtlCol="0">
            <a:spAutoFit/>
          </a:bodyPr>
          <a:lstStyle/>
          <a:p>
            <a:r>
              <a:rPr lang="en-US" b="1" dirty="0" smtClean="0"/>
              <a:t>data local in </a:t>
            </a:r>
            <a:r>
              <a:rPr lang="en-US" b="1" dirty="0" err="1" smtClean="0"/>
              <a:t>p</a:t>
            </a:r>
            <a:r>
              <a:rPr lang="en-US" b="1" baseline="-25000" dirty="0" err="1" smtClean="0"/>
              <a:t>i,j</a:t>
            </a:r>
            <a:endParaRPr lang="en-US" b="1" baseline="-25000" dirty="0"/>
          </a:p>
        </p:txBody>
      </p:sp>
      <p:sp>
        <p:nvSpPr>
          <p:cNvPr id="26" name="TextBox 25"/>
          <p:cNvSpPr txBox="1"/>
          <p:nvPr/>
        </p:nvSpPr>
        <p:spPr>
          <a:xfrm>
            <a:off x="1868856" y="3320339"/>
            <a:ext cx="2280689" cy="646331"/>
          </a:xfrm>
          <a:prstGeom prst="rect">
            <a:avLst/>
          </a:prstGeom>
          <a:solidFill>
            <a:srgbClr val="FF6600"/>
          </a:solidFill>
        </p:spPr>
        <p:txBody>
          <a:bodyPr wrap="none" rtlCol="0">
            <a:spAutoFit/>
          </a:bodyPr>
          <a:lstStyle/>
          <a:p>
            <a:pPr algn="ctr"/>
            <a:r>
              <a:rPr lang="en-US" b="1" dirty="0" smtClean="0"/>
              <a:t>data that needs to be </a:t>
            </a:r>
          </a:p>
          <a:p>
            <a:pPr algn="ctr"/>
            <a:r>
              <a:rPr lang="en-US" b="1" dirty="0" smtClean="0"/>
              <a:t>communicated to </a:t>
            </a:r>
            <a:r>
              <a:rPr lang="en-US" b="1" dirty="0" err="1" smtClean="0"/>
              <a:t>p</a:t>
            </a:r>
            <a:r>
              <a:rPr lang="en-US" b="1" baseline="-25000" dirty="0" err="1" smtClean="0"/>
              <a:t>i,j</a:t>
            </a:r>
            <a:endParaRPr lang="en-US" b="1" baseline="-25000" dirty="0"/>
          </a:p>
        </p:txBody>
      </p:sp>
      <p:sp>
        <p:nvSpPr>
          <p:cNvPr id="32" name="TextBox 31"/>
          <p:cNvSpPr txBox="1"/>
          <p:nvPr/>
        </p:nvSpPr>
        <p:spPr>
          <a:xfrm>
            <a:off x="7328296" y="3338493"/>
            <a:ext cx="1536383" cy="646331"/>
          </a:xfrm>
          <a:prstGeom prst="rect">
            <a:avLst/>
          </a:prstGeom>
          <a:solidFill>
            <a:schemeClr val="bg1"/>
          </a:solidFill>
          <a:ln w="19050">
            <a:solidFill>
              <a:schemeClr val="accent1"/>
            </a:solidFill>
          </a:ln>
        </p:spPr>
        <p:txBody>
          <a:bodyPr wrap="none" rtlCol="0">
            <a:spAutoFit/>
          </a:bodyPr>
          <a:lstStyle/>
          <a:p>
            <a:pPr algn="ctr"/>
            <a:r>
              <a:rPr lang="en-US" b="1" dirty="0" smtClean="0"/>
              <a:t>data not</a:t>
            </a:r>
          </a:p>
          <a:p>
            <a:pPr algn="ctr"/>
            <a:r>
              <a:rPr lang="en-US" b="1" dirty="0" smtClean="0"/>
              <a:t>needed by </a:t>
            </a:r>
            <a:r>
              <a:rPr lang="en-US" b="1" dirty="0" err="1" smtClean="0"/>
              <a:t>p</a:t>
            </a:r>
            <a:r>
              <a:rPr lang="en-US" b="1" baseline="-25000" dirty="0" err="1" smtClean="0"/>
              <a:t>i,j</a:t>
            </a:r>
            <a:endParaRPr lang="en-US" b="1" baseline="-25000" dirty="0"/>
          </a:p>
        </p:txBody>
      </p:sp>
      <p:cxnSp>
        <p:nvCxnSpPr>
          <p:cNvPr id="33" name="Straight Arrow Connector 32"/>
          <p:cNvCxnSpPr/>
          <p:nvPr/>
        </p:nvCxnSpPr>
        <p:spPr>
          <a:xfrm flipH="1">
            <a:off x="8096486" y="3984824"/>
            <a:ext cx="123989" cy="6996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267553" y="3966670"/>
            <a:ext cx="944545" cy="10369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7259686" y="4975273"/>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mc:AlternateContent xmlns:mc="http://schemas.openxmlformats.org/markup-compatibility/2006" xmlns:a14="http://schemas.microsoft.com/office/drawing/2010/main">
        <mc:Choice Requires="a14">
          <p:sp>
            <p:nvSpPr>
              <p:cNvPr id="28" name="Rectangle 27"/>
              <p:cNvSpPr/>
              <p:nvPr/>
            </p:nvSpPr>
            <p:spPr>
              <a:xfrm>
                <a:off x="6773813" y="2106634"/>
                <a:ext cx="1360565" cy="707886"/>
              </a:xfrm>
              <a:prstGeom prst="rect">
                <a:avLst/>
              </a:prstGeom>
            </p:spPr>
            <p:txBody>
              <a:bodyPr wrap="none">
                <a:spAutoFit/>
              </a:bodyPr>
              <a:lstStyle/>
              <a:p>
                <a14:m>
                  <m:oMath xmlns:m="http://schemas.openxmlformats.org/officeDocument/2006/math">
                    <m:r>
                      <a:rPr lang="en-US" sz="2000" i="0" smtClean="0">
                        <a:latin typeface="Cambria Math"/>
                        <a:ea typeface="Cambria Math"/>
                      </a:rPr>
                      <m:t>∀ </m:t>
                    </m:r>
                    <m:r>
                      <m:rPr>
                        <m:sty m:val="p"/>
                      </m:rPr>
                      <a:rPr lang="en-US" sz="2000" b="0" i="0" smtClean="0">
                        <a:latin typeface="Cambria Math"/>
                        <a:ea typeface="Cambria Math"/>
                      </a:rPr>
                      <m:t>I</m:t>
                    </m:r>
                    <m:r>
                      <a:rPr lang="en-US" sz="2000" i="0" smtClean="0">
                        <a:latin typeface="Cambria Math"/>
                        <a:ea typeface="Cambria Math"/>
                      </a:rPr>
                      <m:t>=</m:t>
                    </m:r>
                    <m:r>
                      <a:rPr lang="en-US" sz="2000" b="0" i="0" smtClean="0">
                        <a:latin typeface="Cambria Math"/>
                        <a:ea typeface="Cambria Math"/>
                      </a:rPr>
                      <m:t>0</m:t>
                    </m:r>
                    <m:r>
                      <a:rPr lang="en-US" sz="2000" i="0" smtClean="0">
                        <a:latin typeface="Cambria Math"/>
                        <a:ea typeface="Cambria Math"/>
                      </a:rPr>
                      <m:t>…</m:t>
                    </m:r>
                  </m:oMath>
                </a14:m>
                <a:r>
                  <a:rPr lang="en-US" sz="2000" b="1" dirty="0">
                    <a:solidFill>
                      <a:srgbClr val="000080"/>
                    </a:solidFill>
                  </a:rPr>
                  <a:t> </a:t>
                </a:r>
                <a:r>
                  <a:rPr lang="en-US" sz="2000" dirty="0" smtClean="0">
                    <a:solidFill>
                      <a:schemeClr val="tx1"/>
                    </a:solidFill>
                  </a:rPr>
                  <a:t>r</a:t>
                </a:r>
              </a:p>
              <a:p>
                <a14:m>
                  <m:oMath xmlns:m="http://schemas.openxmlformats.org/officeDocument/2006/math">
                    <m:r>
                      <a:rPr lang="en-US" sz="2000" b="0">
                        <a:solidFill>
                          <a:schemeClr val="tx1"/>
                        </a:solidFill>
                        <a:latin typeface="Cambria Math"/>
                        <a:ea typeface="Cambria Math"/>
                      </a:rPr>
                      <m:t>∀ </m:t>
                    </m:r>
                    <m:r>
                      <m:rPr>
                        <m:sty m:val="p"/>
                      </m:rPr>
                      <a:rPr lang="en-US" sz="2000" b="0" i="0" smtClean="0">
                        <a:solidFill>
                          <a:schemeClr val="tx1"/>
                        </a:solidFill>
                        <a:latin typeface="Cambria Math"/>
                        <a:ea typeface="Cambria Math"/>
                      </a:rPr>
                      <m:t>J</m:t>
                    </m:r>
                    <m:r>
                      <a:rPr lang="en-US" sz="2000" b="0">
                        <a:solidFill>
                          <a:schemeClr val="tx1"/>
                        </a:solidFill>
                        <a:latin typeface="Cambria Math"/>
                        <a:ea typeface="Cambria Math"/>
                      </a:rPr>
                      <m:t>=0…</m:t>
                    </m:r>
                  </m:oMath>
                </a14:m>
                <a:r>
                  <a:rPr lang="en-US" sz="2000" dirty="0">
                    <a:solidFill>
                      <a:schemeClr val="tx1"/>
                    </a:solidFill>
                  </a:rPr>
                  <a:t> </a:t>
                </a:r>
                <a:r>
                  <a:rPr lang="en-US" sz="2000" dirty="0"/>
                  <a:t>r</a:t>
                </a:r>
                <a:endParaRPr lang="en-US" sz="2000"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6773813" y="2106634"/>
                <a:ext cx="1360565" cy="707886"/>
              </a:xfrm>
              <a:prstGeom prst="rect">
                <a:avLst/>
              </a:prstGeom>
              <a:blipFill rotWithShape="1">
                <a:blip r:embed="rId4"/>
                <a:stretch>
                  <a:fillRect t="-4310" r="-3139" b="-14655"/>
                </a:stretch>
              </a:blipFill>
            </p:spPr>
            <p:txBody>
              <a:bodyPr/>
              <a:lstStyle/>
              <a:p>
                <a:r>
                  <a:rPr lang="en-US">
                    <a:noFill/>
                  </a:rPr>
                  <a:t> </a:t>
                </a:r>
              </a:p>
            </p:txBody>
          </p:sp>
        </mc:Fallback>
      </mc:AlternateContent>
      <p:sp>
        <p:nvSpPr>
          <p:cNvPr id="29" name="Left Brace 28"/>
          <p:cNvSpPr/>
          <p:nvPr/>
        </p:nvSpPr>
        <p:spPr>
          <a:xfrm rot="5400000">
            <a:off x="7346085" y="1373344"/>
            <a:ext cx="238877" cy="1260898"/>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6569060" y="1561873"/>
            <a:ext cx="1795748" cy="369332"/>
          </a:xfrm>
          <a:prstGeom prst="rect">
            <a:avLst/>
          </a:prstGeom>
          <a:noFill/>
        </p:spPr>
        <p:txBody>
          <a:bodyPr wrap="none" rtlCol="0">
            <a:spAutoFit/>
          </a:bodyPr>
          <a:lstStyle/>
          <a:p>
            <a:r>
              <a:rPr lang="en-US" dirty="0" smtClean="0"/>
              <a:t>do this in parallel</a:t>
            </a:r>
            <a:endParaRPr lang="en-US" dirty="0"/>
          </a:p>
        </p:txBody>
      </p:sp>
    </p:spTree>
    <p:extLst>
      <p:ext uri="{BB962C8B-B14F-4D97-AF65-F5344CB8AC3E}">
        <p14:creationId xmlns:p14="http://schemas.microsoft.com/office/powerpoint/2010/main" val="2507665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5" name="Content Placeholder 2"/>
          <p:cNvSpPr txBox="1">
            <a:spLocks/>
          </p:cNvSpPr>
          <p:nvPr/>
        </p:nvSpPr>
        <p:spPr>
          <a:xfrm>
            <a:off x="457200" y="1047890"/>
            <a:ext cx="8229600"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Special case </a:t>
            </a:r>
            <a:r>
              <a:rPr lang="en-US" sz="2200" dirty="0"/>
              <a:t>c = r = √</a:t>
            </a:r>
            <a:r>
              <a:rPr lang="en-US" sz="2200" dirty="0" smtClean="0"/>
              <a:t>P</a:t>
            </a:r>
          </a:p>
          <a:p>
            <a:pPr lvl="1"/>
            <a:r>
              <a:rPr lang="en-US" dirty="0" smtClean="0"/>
              <a:t>Cannon’s algorithm (seen from process that holds block (1,2) )</a:t>
            </a:r>
          </a:p>
          <a:p>
            <a:pPr marL="457200" lvl="1" indent="0">
              <a:buNone/>
            </a:pPr>
            <a:endParaRPr lang="en-US" dirty="0"/>
          </a:p>
        </p:txBody>
      </p:sp>
      <p:sp>
        <p:nvSpPr>
          <p:cNvPr id="6" name="TextBox 5"/>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103539100"/>
              </p:ext>
            </p:extLst>
          </p:nvPr>
        </p:nvGraphicFramePr>
        <p:xfrm>
          <a:off x="790552" y="2238445"/>
          <a:ext cx="1208313" cy="1202395"/>
        </p:xfrm>
        <a:graphic>
          <a:graphicData uri="http://schemas.openxmlformats.org/drawingml/2006/table">
            <a:tbl>
              <a:tblPr firstRow="1" bandRow="1">
                <a:tableStyleId>{5C22544A-7EE6-4342-B048-85BDC9FD1C3A}</a:tableStyleId>
              </a:tblPr>
              <a:tblGrid>
                <a:gridCol w="402771"/>
                <a:gridCol w="402771"/>
                <a:gridCol w="402771"/>
              </a:tblGrid>
              <a:tr h="400798">
                <a:tc>
                  <a:txBody>
                    <a:bodyPr/>
                    <a:lstStyle/>
                    <a:p>
                      <a:pPr algn="ctr"/>
                      <a:r>
                        <a:rPr lang="en-US" sz="1800" b="0" baseline="0" dirty="0" smtClean="0">
                          <a:solidFill>
                            <a:schemeClr val="tx1"/>
                          </a:solidFill>
                        </a:rPr>
                        <a:t>0,0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0799">
                <a:tc>
                  <a:txBody>
                    <a:bodyPr/>
                    <a:lstStyle/>
                    <a:p>
                      <a:pPr algn="ctr"/>
                      <a:r>
                        <a:rPr lang="en-US" sz="1800" b="0" baseline="0" dirty="0" smtClean="0">
                          <a:solidFill>
                            <a:schemeClr val="tx1"/>
                          </a:solidFill>
                        </a:rPr>
                        <a:t>1,0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1,1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1,2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400798">
                <a:tc>
                  <a:txBody>
                    <a:bodyPr/>
                    <a:lstStyle/>
                    <a:p>
                      <a:pPr algn="ctr"/>
                      <a:r>
                        <a:rPr lang="en-US" sz="1800" b="0" baseline="0" dirty="0" smtClean="0">
                          <a:solidFill>
                            <a:schemeClr val="tx1"/>
                          </a:solidFill>
                        </a:rPr>
                        <a:t>2,0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78535778"/>
              </p:ext>
            </p:extLst>
          </p:nvPr>
        </p:nvGraphicFramePr>
        <p:xfrm>
          <a:off x="786351" y="4031640"/>
          <a:ext cx="1208313" cy="1202395"/>
        </p:xfrm>
        <a:graphic>
          <a:graphicData uri="http://schemas.openxmlformats.org/drawingml/2006/table">
            <a:tbl>
              <a:tblPr firstRow="1" bandRow="1">
                <a:tableStyleId>{5C22544A-7EE6-4342-B048-85BDC9FD1C3A}</a:tableStyleId>
              </a:tblPr>
              <a:tblGrid>
                <a:gridCol w="402771"/>
                <a:gridCol w="402771"/>
                <a:gridCol w="402771"/>
              </a:tblGrid>
              <a:tr h="400798">
                <a:tc>
                  <a:txBody>
                    <a:bodyPr/>
                    <a:lstStyle/>
                    <a:p>
                      <a:pPr algn="ctr"/>
                      <a:r>
                        <a:rPr lang="en-US" sz="1800" b="0" baseline="0" dirty="0" smtClean="0">
                          <a:solidFill>
                            <a:schemeClr val="tx1"/>
                          </a:solidFill>
                        </a:rPr>
                        <a:t>0,0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400799">
                <a:tc>
                  <a:txBody>
                    <a:bodyPr/>
                    <a:lstStyle/>
                    <a:p>
                      <a:pPr algn="ctr"/>
                      <a:r>
                        <a:rPr lang="en-US" sz="1800" b="0" baseline="0" dirty="0" smtClean="0">
                          <a:solidFill>
                            <a:schemeClr val="tx1"/>
                          </a:solidFill>
                        </a:rPr>
                        <a:t>1,0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1,1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1,2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400798">
                <a:tc>
                  <a:txBody>
                    <a:bodyPr/>
                    <a:lstStyle/>
                    <a:p>
                      <a:pPr algn="ctr"/>
                      <a:r>
                        <a:rPr lang="en-US" sz="1800" b="0" baseline="0" dirty="0" smtClean="0">
                          <a:solidFill>
                            <a:schemeClr val="tx1"/>
                          </a:solidFill>
                        </a:rPr>
                        <a:t>2,0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sp>
        <p:nvSpPr>
          <p:cNvPr id="3" name="Right Arrow 2"/>
          <p:cNvSpPr/>
          <p:nvPr/>
        </p:nvSpPr>
        <p:spPr>
          <a:xfrm>
            <a:off x="2344510" y="3621025"/>
            <a:ext cx="384050" cy="410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853076354"/>
              </p:ext>
            </p:extLst>
          </p:nvPr>
        </p:nvGraphicFramePr>
        <p:xfrm>
          <a:off x="3035800" y="2238445"/>
          <a:ext cx="1208313" cy="1202395"/>
        </p:xfrm>
        <a:graphic>
          <a:graphicData uri="http://schemas.openxmlformats.org/drawingml/2006/table">
            <a:tbl>
              <a:tblPr firstRow="1" bandRow="1">
                <a:tableStyleId>{5C22544A-7EE6-4342-B048-85BDC9FD1C3A}</a:tableStyleId>
              </a:tblPr>
              <a:tblGrid>
                <a:gridCol w="402771"/>
                <a:gridCol w="402771"/>
                <a:gridCol w="402771"/>
              </a:tblGrid>
              <a:tr h="400798">
                <a:tc>
                  <a:txBody>
                    <a:bodyPr/>
                    <a:lstStyle/>
                    <a:p>
                      <a:pPr algn="ctr"/>
                      <a:r>
                        <a:rPr lang="en-US" sz="1800" b="0" baseline="0" dirty="0" smtClean="0">
                          <a:solidFill>
                            <a:schemeClr val="tx1"/>
                          </a:solidFill>
                        </a:rPr>
                        <a:t>0,0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0799">
                <a:tc>
                  <a:txBody>
                    <a:bodyPr/>
                    <a:lstStyle/>
                    <a:p>
                      <a:pPr algn="ctr"/>
                      <a:r>
                        <a:rPr lang="en-US" sz="1800" b="0" baseline="0" smtClean="0">
                          <a:solidFill>
                            <a:schemeClr val="tx1"/>
                          </a:solidFill>
                        </a:rPr>
                        <a:t>1,1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1,2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b="0" baseline="0" dirty="0" smtClean="0">
                          <a:solidFill>
                            <a:schemeClr val="tx1"/>
                          </a:solidFill>
                        </a:rPr>
                        <a:t>1,0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400798">
                <a:tc>
                  <a:txBody>
                    <a:bodyPr/>
                    <a:lstStyle/>
                    <a:p>
                      <a:pPr algn="ctr"/>
                      <a:r>
                        <a:rPr lang="en-US" sz="1800" b="0" baseline="0" dirty="0" smtClean="0">
                          <a:solidFill>
                            <a:schemeClr val="tx1"/>
                          </a:solidFill>
                        </a:rPr>
                        <a:t>2,2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38463794"/>
              </p:ext>
            </p:extLst>
          </p:nvPr>
        </p:nvGraphicFramePr>
        <p:xfrm>
          <a:off x="3031599" y="4031640"/>
          <a:ext cx="1208313" cy="1202395"/>
        </p:xfrm>
        <a:graphic>
          <a:graphicData uri="http://schemas.openxmlformats.org/drawingml/2006/table">
            <a:tbl>
              <a:tblPr firstRow="1" bandRow="1">
                <a:tableStyleId>{5C22544A-7EE6-4342-B048-85BDC9FD1C3A}</a:tableStyleId>
              </a:tblPr>
              <a:tblGrid>
                <a:gridCol w="402771"/>
                <a:gridCol w="402771"/>
                <a:gridCol w="402771"/>
              </a:tblGrid>
              <a:tr h="400798">
                <a:tc>
                  <a:txBody>
                    <a:bodyPr/>
                    <a:lstStyle/>
                    <a:p>
                      <a:pPr algn="ctr"/>
                      <a:r>
                        <a:rPr lang="en-US" sz="1800" b="0" baseline="0" dirty="0" smtClean="0">
                          <a:solidFill>
                            <a:schemeClr val="tx1"/>
                          </a:solidFill>
                        </a:rPr>
                        <a:t>0,0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1,1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400799">
                <a:tc>
                  <a:txBody>
                    <a:bodyPr/>
                    <a:lstStyle/>
                    <a:p>
                      <a:pPr algn="ctr"/>
                      <a:r>
                        <a:rPr lang="en-US" sz="1800" b="0" baseline="0" dirty="0" smtClean="0">
                          <a:solidFill>
                            <a:schemeClr val="tx1"/>
                          </a:solidFill>
                        </a:rPr>
                        <a:t>1,0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400798">
                <a:tc>
                  <a:txBody>
                    <a:bodyPr/>
                    <a:lstStyle/>
                    <a:p>
                      <a:pPr algn="ctr"/>
                      <a:r>
                        <a:rPr lang="en-US" sz="1800" b="0" baseline="0" dirty="0" smtClean="0">
                          <a:solidFill>
                            <a:schemeClr val="tx1"/>
                          </a:solidFill>
                        </a:rPr>
                        <a:t>2,0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1,2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sp>
        <p:nvSpPr>
          <p:cNvPr id="17" name="Right Arrow 16"/>
          <p:cNvSpPr/>
          <p:nvPr/>
        </p:nvSpPr>
        <p:spPr>
          <a:xfrm>
            <a:off x="4589758" y="3621025"/>
            <a:ext cx="384050" cy="410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542869278"/>
              </p:ext>
            </p:extLst>
          </p:nvPr>
        </p:nvGraphicFramePr>
        <p:xfrm>
          <a:off x="5224885" y="2238445"/>
          <a:ext cx="1208313" cy="1202395"/>
        </p:xfrm>
        <a:graphic>
          <a:graphicData uri="http://schemas.openxmlformats.org/drawingml/2006/table">
            <a:tbl>
              <a:tblPr firstRow="1" bandRow="1">
                <a:tableStyleId>{5C22544A-7EE6-4342-B048-85BDC9FD1C3A}</a:tableStyleId>
              </a:tblPr>
              <a:tblGrid>
                <a:gridCol w="402771"/>
                <a:gridCol w="402771"/>
                <a:gridCol w="402771"/>
              </a:tblGrid>
              <a:tr h="400798">
                <a:tc>
                  <a:txBody>
                    <a:bodyPr/>
                    <a:lstStyle/>
                    <a:p>
                      <a:pPr algn="ctr"/>
                      <a:r>
                        <a:rPr lang="en-US" sz="1800" b="0" baseline="0" dirty="0" smtClean="0">
                          <a:solidFill>
                            <a:schemeClr val="tx1"/>
                          </a:solidFill>
                        </a:rPr>
                        <a:t>0,1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0799">
                <a:tc>
                  <a:txBody>
                    <a:bodyPr/>
                    <a:lstStyle/>
                    <a:p>
                      <a:pPr algn="ctr"/>
                      <a:r>
                        <a:rPr lang="en-US" sz="1800" b="0" baseline="0" dirty="0" smtClean="0">
                          <a:solidFill>
                            <a:schemeClr val="tx1"/>
                          </a:solidFill>
                        </a:rPr>
                        <a:t>1,2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b="0" baseline="0" dirty="0" smtClean="0">
                          <a:solidFill>
                            <a:schemeClr val="tx1"/>
                          </a:solidFill>
                        </a:rPr>
                        <a:t>1,0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1,1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400798">
                <a:tc>
                  <a:txBody>
                    <a:bodyPr/>
                    <a:lstStyle/>
                    <a:p>
                      <a:pPr algn="ctr"/>
                      <a:r>
                        <a:rPr lang="en-US" sz="1800" b="0" baseline="0" dirty="0" smtClean="0">
                          <a:solidFill>
                            <a:schemeClr val="tx1"/>
                          </a:solidFill>
                        </a:rPr>
                        <a:t>2,0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752443301"/>
              </p:ext>
            </p:extLst>
          </p:nvPr>
        </p:nvGraphicFramePr>
        <p:xfrm>
          <a:off x="5220684" y="4031640"/>
          <a:ext cx="1208313" cy="1202395"/>
        </p:xfrm>
        <a:graphic>
          <a:graphicData uri="http://schemas.openxmlformats.org/drawingml/2006/table">
            <a:tbl>
              <a:tblPr firstRow="1" bandRow="1">
                <a:tableStyleId>{5C22544A-7EE6-4342-B048-85BDC9FD1C3A}</a:tableStyleId>
              </a:tblPr>
              <a:tblGrid>
                <a:gridCol w="402771"/>
                <a:gridCol w="402771"/>
                <a:gridCol w="402771"/>
              </a:tblGrid>
              <a:tr h="400798">
                <a:tc>
                  <a:txBody>
                    <a:bodyPr/>
                    <a:lstStyle/>
                    <a:p>
                      <a:pPr algn="ctr"/>
                      <a:r>
                        <a:rPr lang="en-US" sz="1800" b="0" baseline="0" dirty="0" smtClean="0">
                          <a:solidFill>
                            <a:schemeClr val="tx1"/>
                          </a:solidFill>
                        </a:rPr>
                        <a:t>1,0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400799">
                <a:tc>
                  <a:txBody>
                    <a:bodyPr/>
                    <a:lstStyle/>
                    <a:p>
                      <a:pPr algn="ctr"/>
                      <a:r>
                        <a:rPr lang="en-US" sz="1800" b="0" baseline="0" dirty="0" smtClean="0">
                          <a:solidFill>
                            <a:schemeClr val="tx1"/>
                          </a:solidFill>
                        </a:rPr>
                        <a:t>2,0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1,2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400798">
                <a:tc>
                  <a:txBody>
                    <a:bodyPr/>
                    <a:lstStyle/>
                    <a:p>
                      <a:pPr algn="ctr"/>
                      <a:r>
                        <a:rPr lang="en-US" sz="1800" b="0" baseline="0" dirty="0" smtClean="0">
                          <a:solidFill>
                            <a:schemeClr val="tx1"/>
                          </a:solidFill>
                        </a:rPr>
                        <a:t>0,0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1,1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sp>
        <p:nvSpPr>
          <p:cNvPr id="21" name="Content Placeholder 2"/>
          <p:cNvSpPr txBox="1">
            <a:spLocks/>
          </p:cNvSpPr>
          <p:nvPr/>
        </p:nvSpPr>
        <p:spPr>
          <a:xfrm>
            <a:off x="808310" y="5272440"/>
            <a:ext cx="1152150" cy="3840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Initial A, B</a:t>
            </a:r>
            <a:endParaRPr lang="en-US" dirty="0"/>
          </a:p>
        </p:txBody>
      </p:sp>
      <p:sp>
        <p:nvSpPr>
          <p:cNvPr id="22" name="Content Placeholder 2"/>
          <p:cNvSpPr txBox="1">
            <a:spLocks/>
          </p:cNvSpPr>
          <p:nvPr/>
        </p:nvSpPr>
        <p:spPr>
          <a:xfrm>
            <a:off x="2843775" y="5272440"/>
            <a:ext cx="1497795" cy="3840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Initial shifting</a:t>
            </a:r>
            <a:endParaRPr lang="en-US" dirty="0"/>
          </a:p>
        </p:txBody>
      </p:sp>
      <p:sp>
        <p:nvSpPr>
          <p:cNvPr id="23" name="Right Arrow 22"/>
          <p:cNvSpPr/>
          <p:nvPr/>
        </p:nvSpPr>
        <p:spPr>
          <a:xfrm>
            <a:off x="6798655" y="3615535"/>
            <a:ext cx="384050" cy="410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2163875348"/>
              </p:ext>
            </p:extLst>
          </p:nvPr>
        </p:nvGraphicFramePr>
        <p:xfrm>
          <a:off x="7433782" y="2232955"/>
          <a:ext cx="1208313" cy="1202395"/>
        </p:xfrm>
        <a:graphic>
          <a:graphicData uri="http://schemas.openxmlformats.org/drawingml/2006/table">
            <a:tbl>
              <a:tblPr firstRow="1" bandRow="1">
                <a:tableStyleId>{5C22544A-7EE6-4342-B048-85BDC9FD1C3A}</a:tableStyleId>
              </a:tblPr>
              <a:tblGrid>
                <a:gridCol w="402771"/>
                <a:gridCol w="402771"/>
                <a:gridCol w="402771"/>
              </a:tblGrid>
              <a:tr h="400798">
                <a:tc>
                  <a:txBody>
                    <a:bodyPr/>
                    <a:lstStyle/>
                    <a:p>
                      <a:pPr algn="ctr"/>
                      <a:r>
                        <a:rPr lang="en-US" sz="1800" b="0" baseline="0" dirty="0" smtClean="0">
                          <a:solidFill>
                            <a:schemeClr val="tx1"/>
                          </a:solidFill>
                        </a:rPr>
                        <a:t>0,2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0799">
                <a:tc>
                  <a:txBody>
                    <a:bodyPr/>
                    <a:lstStyle/>
                    <a:p>
                      <a:pPr algn="ctr"/>
                      <a:r>
                        <a:rPr lang="en-US" sz="1800" b="0" baseline="0" dirty="0" smtClean="0">
                          <a:solidFill>
                            <a:schemeClr val="tx1"/>
                          </a:solidFill>
                        </a:rPr>
                        <a:t>1,0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1,1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1,2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400798">
                <a:tc>
                  <a:txBody>
                    <a:bodyPr/>
                    <a:lstStyle/>
                    <a:p>
                      <a:pPr algn="ctr"/>
                      <a:r>
                        <a:rPr lang="en-US" sz="1800" b="0" baseline="0" dirty="0" smtClean="0">
                          <a:solidFill>
                            <a:schemeClr val="tx1"/>
                          </a:solidFill>
                        </a:rPr>
                        <a:t>2,1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058176261"/>
              </p:ext>
            </p:extLst>
          </p:nvPr>
        </p:nvGraphicFramePr>
        <p:xfrm>
          <a:off x="7429581" y="4026150"/>
          <a:ext cx="1208313" cy="1202395"/>
        </p:xfrm>
        <a:graphic>
          <a:graphicData uri="http://schemas.openxmlformats.org/drawingml/2006/table">
            <a:tbl>
              <a:tblPr firstRow="1" bandRow="1">
                <a:tableStyleId>{5C22544A-7EE6-4342-B048-85BDC9FD1C3A}</a:tableStyleId>
              </a:tblPr>
              <a:tblGrid>
                <a:gridCol w="402771"/>
                <a:gridCol w="402771"/>
                <a:gridCol w="402771"/>
              </a:tblGrid>
              <a:tr h="400798">
                <a:tc>
                  <a:txBody>
                    <a:bodyPr/>
                    <a:lstStyle/>
                    <a:p>
                      <a:pPr algn="ctr"/>
                      <a:r>
                        <a:rPr lang="en-US" sz="1800" b="0" baseline="0" dirty="0" smtClean="0">
                          <a:solidFill>
                            <a:schemeClr val="tx1"/>
                          </a:solidFill>
                        </a:rPr>
                        <a:t>2,0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1,2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400799">
                <a:tc>
                  <a:txBody>
                    <a:bodyPr/>
                    <a:lstStyle/>
                    <a:p>
                      <a:pPr algn="ctr"/>
                      <a:r>
                        <a:rPr lang="en-US" sz="1800" b="0" baseline="0" dirty="0" smtClean="0">
                          <a:solidFill>
                            <a:schemeClr val="tx1"/>
                          </a:solidFill>
                        </a:rPr>
                        <a:t>0,0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1,1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400798">
                <a:tc>
                  <a:txBody>
                    <a:bodyPr/>
                    <a:lstStyle/>
                    <a:p>
                      <a:pPr algn="ctr"/>
                      <a:r>
                        <a:rPr lang="en-US" sz="1800" b="0" baseline="0" dirty="0" smtClean="0">
                          <a:solidFill>
                            <a:schemeClr val="tx1"/>
                          </a:solidFill>
                        </a:rPr>
                        <a:t>1,0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2,1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0,2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sp>
        <p:nvSpPr>
          <p:cNvPr id="26" name="Content Placeholder 2"/>
          <p:cNvSpPr txBox="1">
            <a:spLocks/>
          </p:cNvSpPr>
          <p:nvPr/>
        </p:nvSpPr>
        <p:spPr>
          <a:xfrm>
            <a:off x="5033695" y="5272440"/>
            <a:ext cx="1688985" cy="3840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After shift k = 0</a:t>
            </a:r>
            <a:endParaRPr lang="en-US" dirty="0"/>
          </a:p>
        </p:txBody>
      </p:sp>
      <p:sp>
        <p:nvSpPr>
          <p:cNvPr id="27" name="Content Placeholder 2"/>
          <p:cNvSpPr txBox="1">
            <a:spLocks/>
          </p:cNvSpPr>
          <p:nvPr/>
        </p:nvSpPr>
        <p:spPr>
          <a:xfrm>
            <a:off x="7221945" y="5271545"/>
            <a:ext cx="1651415" cy="3840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After shift k = 1</a:t>
            </a:r>
            <a:endParaRPr lang="en-US" dirty="0"/>
          </a:p>
        </p:txBody>
      </p:sp>
      <p:sp>
        <p:nvSpPr>
          <p:cNvPr id="8" name="TextBox 7"/>
          <p:cNvSpPr txBox="1"/>
          <p:nvPr/>
        </p:nvSpPr>
        <p:spPr>
          <a:xfrm rot="16200000">
            <a:off x="-42867" y="2655409"/>
            <a:ext cx="1000082" cy="369332"/>
          </a:xfrm>
          <a:prstGeom prst="rect">
            <a:avLst/>
          </a:prstGeom>
          <a:noFill/>
        </p:spPr>
        <p:txBody>
          <a:bodyPr wrap="none" rtlCol="0">
            <a:spAutoFit/>
          </a:bodyPr>
          <a:lstStyle/>
          <a:p>
            <a:r>
              <a:rPr lang="en-US" b="1" dirty="0" smtClean="0"/>
              <a:t>matrix A</a:t>
            </a:r>
            <a:endParaRPr lang="en-US" b="1" dirty="0"/>
          </a:p>
        </p:txBody>
      </p:sp>
      <p:sp>
        <p:nvSpPr>
          <p:cNvPr id="30" name="TextBox 29"/>
          <p:cNvSpPr txBox="1"/>
          <p:nvPr/>
        </p:nvSpPr>
        <p:spPr>
          <a:xfrm rot="16200000">
            <a:off x="-38058" y="4460444"/>
            <a:ext cx="990464" cy="369332"/>
          </a:xfrm>
          <a:prstGeom prst="rect">
            <a:avLst/>
          </a:prstGeom>
          <a:noFill/>
        </p:spPr>
        <p:txBody>
          <a:bodyPr wrap="none" rtlCol="0">
            <a:spAutoFit/>
          </a:bodyPr>
          <a:lstStyle/>
          <a:p>
            <a:r>
              <a:rPr lang="en-US" b="1" dirty="0" smtClean="0"/>
              <a:t>matrix B</a:t>
            </a:r>
            <a:endParaRPr lang="en-US" b="1" dirty="0"/>
          </a:p>
        </p:txBody>
      </p:sp>
      <p:grpSp>
        <p:nvGrpSpPr>
          <p:cNvPr id="62" name="Group 61"/>
          <p:cNvGrpSpPr/>
          <p:nvPr/>
        </p:nvGrpSpPr>
        <p:grpSpPr>
          <a:xfrm>
            <a:off x="1845245" y="2594813"/>
            <a:ext cx="6841555" cy="3944992"/>
            <a:chOff x="1845245" y="2594813"/>
            <a:chExt cx="6841555" cy="3944992"/>
          </a:xfrm>
        </p:grpSpPr>
        <p:sp>
          <p:nvSpPr>
            <p:cNvPr id="29" name="Content Placeholder 2"/>
            <p:cNvSpPr txBox="1">
              <a:spLocks/>
            </p:cNvSpPr>
            <p:nvPr/>
          </p:nvSpPr>
          <p:spPr>
            <a:xfrm>
              <a:off x="1845245" y="6040540"/>
              <a:ext cx="6106396" cy="49926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smtClean="0"/>
                <a:t>C(1,2) += A(1,0) * B(0,2) + A(1,1)*B(1,2) + A(1,2) * B(2,2)</a:t>
              </a:r>
              <a:endParaRPr lang="en-US" sz="1800" dirty="0"/>
            </a:p>
          </p:txBody>
        </p:sp>
        <p:sp>
          <p:nvSpPr>
            <p:cNvPr id="9" name="Left Brace 8"/>
            <p:cNvSpPr/>
            <p:nvPr/>
          </p:nvSpPr>
          <p:spPr>
            <a:xfrm rot="5400000">
              <a:off x="3736545" y="5281898"/>
              <a:ext cx="184694" cy="1332596"/>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rot="5400000">
              <a:off x="5221541" y="5281898"/>
              <a:ext cx="184694" cy="1332596"/>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p:cNvSpPr/>
            <p:nvPr/>
          </p:nvSpPr>
          <p:spPr>
            <a:xfrm rot="5400000">
              <a:off x="6732135" y="5281895"/>
              <a:ext cx="184694" cy="1332596"/>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p:cNvSpPr/>
            <p:nvPr/>
          </p:nvSpPr>
          <p:spPr>
            <a:xfrm>
              <a:off x="3813691" y="2594813"/>
              <a:ext cx="466351" cy="47890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806285" y="4405657"/>
              <a:ext cx="466351" cy="47890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95083" y="2594813"/>
              <a:ext cx="466351" cy="47890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995083" y="4405657"/>
              <a:ext cx="466351" cy="47890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220449" y="2600622"/>
              <a:ext cx="466351" cy="47890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193667" y="4405657"/>
              <a:ext cx="466351" cy="47890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H="1">
              <a:off x="3496660" y="3079528"/>
              <a:ext cx="542800" cy="277631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4"/>
            </p:cNvCxnSpPr>
            <p:nvPr/>
          </p:nvCxnSpPr>
          <p:spPr>
            <a:xfrm>
              <a:off x="4039461" y="4884563"/>
              <a:ext cx="110084" cy="971283"/>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3"/>
            </p:cNvCxnSpPr>
            <p:nvPr/>
          </p:nvCxnSpPr>
          <p:spPr>
            <a:xfrm flipH="1">
              <a:off x="5109670" y="3003585"/>
              <a:ext cx="953709" cy="2852261"/>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6" idx="3"/>
            </p:cNvCxnSpPr>
            <p:nvPr/>
          </p:nvCxnSpPr>
          <p:spPr>
            <a:xfrm flipH="1">
              <a:off x="5720332" y="4814429"/>
              <a:ext cx="343047" cy="104142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7" idx="3"/>
            </p:cNvCxnSpPr>
            <p:nvPr/>
          </p:nvCxnSpPr>
          <p:spPr>
            <a:xfrm flipH="1">
              <a:off x="6461434" y="3009394"/>
              <a:ext cx="1827311" cy="284645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8" idx="3"/>
            </p:cNvCxnSpPr>
            <p:nvPr/>
          </p:nvCxnSpPr>
          <p:spPr>
            <a:xfrm flipH="1">
              <a:off x="7182705" y="4814429"/>
              <a:ext cx="1079258" cy="104141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4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4" name="Text Box 4"/>
          <p:cNvSpPr txBox="1">
            <a:spLocks noChangeArrowheads="1"/>
          </p:cNvSpPr>
          <p:nvPr/>
        </p:nvSpPr>
        <p:spPr bwMode="auto">
          <a:xfrm>
            <a:off x="498892" y="1700775"/>
            <a:ext cx="7491153" cy="5078313"/>
          </a:xfrm>
          <a:prstGeom prst="rect">
            <a:avLst/>
          </a:prstGeom>
          <a:solidFill>
            <a:schemeClr val="bg1">
              <a:lumMod val="85000"/>
            </a:schemeClr>
          </a:solidFill>
          <a:ln w="19050">
            <a:solidFill>
              <a:schemeClr val="tx1"/>
            </a:solidFill>
            <a:miter lim="800000"/>
            <a:headEnd type="none" w="sm" len="sm"/>
            <a:tailEnd type="none" w="sm" len="sm"/>
          </a:ln>
          <a:effectLst/>
        </p:spPr>
        <p:txBody>
          <a:bodyPr wrap="none">
            <a:spAutoFit/>
          </a:bodyPr>
          <a:lstStyle/>
          <a:p>
            <a:r>
              <a:rPr lang="en-US" dirty="0" err="1" smtClean="0">
                <a:latin typeface="Courier New" pitchFamily="49" charset="0"/>
                <a:cs typeface="Courier New" pitchFamily="49" charset="0"/>
              </a:rPr>
              <a:t>TmpA</a:t>
            </a:r>
            <a:r>
              <a:rPr lang="en-US" dirty="0" smtClean="0">
                <a:latin typeface="Courier New" pitchFamily="49" charset="0"/>
                <a:cs typeface="Courier New" pitchFamily="49" charset="0"/>
              </a:rPr>
              <a:t> = A(I,J);</a:t>
            </a:r>
          </a:p>
          <a:p>
            <a:r>
              <a:rPr lang="en-US" dirty="0" err="1" smtClean="0">
                <a:latin typeface="Courier New" pitchFamily="49" charset="0"/>
                <a:cs typeface="Courier New" pitchFamily="49" charset="0"/>
              </a:rPr>
              <a:t>TmpB</a:t>
            </a:r>
            <a:r>
              <a:rPr lang="en-US" dirty="0" smtClean="0">
                <a:latin typeface="Courier New" pitchFamily="49" charset="0"/>
                <a:cs typeface="Courier New" pitchFamily="49" charset="0"/>
              </a:rPr>
              <a:t> = B(I,J);</a:t>
            </a:r>
          </a:p>
          <a:p>
            <a:endParaRPr lang="en-US" i="1" dirty="0" smtClean="0">
              <a:solidFill>
                <a:schemeClr val="tx1">
                  <a:lumMod val="65000"/>
                  <a:lumOff val="35000"/>
                </a:schemeClr>
              </a:solidFill>
              <a:latin typeface="Courier New" pitchFamily="49" charset="0"/>
              <a:cs typeface="Courier New" pitchFamily="49" charset="0"/>
            </a:endParaRPr>
          </a:p>
          <a:p>
            <a:r>
              <a:rPr lang="en-US" i="1" dirty="0" smtClean="0">
                <a:solidFill>
                  <a:schemeClr val="tx1">
                    <a:lumMod val="65000"/>
                    <a:lumOff val="35000"/>
                  </a:schemeClr>
                </a:solidFill>
                <a:latin typeface="Courier New" pitchFamily="49" charset="0"/>
                <a:cs typeface="Courier New" pitchFamily="49" charset="0"/>
              </a:rPr>
              <a:t>// left-circular-shift row </a:t>
            </a:r>
            <a:r>
              <a:rPr lang="en-US" i="1" dirty="0" err="1" smtClean="0">
                <a:solidFill>
                  <a:schemeClr val="tx1">
                    <a:lumMod val="65000"/>
                    <a:lumOff val="35000"/>
                  </a:schemeClr>
                </a:solidFill>
                <a:latin typeface="Courier New" pitchFamily="49" charset="0"/>
                <a:cs typeface="Courier New" pitchFamily="49" charset="0"/>
              </a:rPr>
              <a:t>i</a:t>
            </a:r>
            <a:r>
              <a:rPr lang="en-US" i="1" dirty="0" smtClean="0">
                <a:solidFill>
                  <a:schemeClr val="tx1">
                    <a:lumMod val="65000"/>
                    <a:lumOff val="35000"/>
                  </a:schemeClr>
                </a:solidFill>
                <a:latin typeface="Courier New" pitchFamily="49" charset="0"/>
                <a:cs typeface="Courier New" pitchFamily="49" charset="0"/>
              </a:rPr>
              <a:t> of matrix A by </a:t>
            </a:r>
            <a:r>
              <a:rPr lang="en-US" i="1" dirty="0" err="1" smtClean="0">
                <a:solidFill>
                  <a:schemeClr val="tx1">
                    <a:lumMod val="65000"/>
                    <a:lumOff val="35000"/>
                  </a:schemeClr>
                </a:solidFill>
                <a:latin typeface="Courier New" pitchFamily="49" charset="0"/>
                <a:cs typeface="Courier New" pitchFamily="49" charset="0"/>
              </a:rPr>
              <a:t>i</a:t>
            </a:r>
            <a:r>
              <a:rPr lang="en-US" i="1" dirty="0" smtClean="0">
                <a:solidFill>
                  <a:schemeClr val="tx1">
                    <a:lumMod val="65000"/>
                    <a:lumOff val="35000"/>
                  </a:schemeClr>
                </a:solidFill>
                <a:latin typeface="Courier New" pitchFamily="49" charset="0"/>
                <a:cs typeface="Courier New" pitchFamily="49" charset="0"/>
              </a:rPr>
              <a:t> blocks</a:t>
            </a:r>
            <a:endParaRPr lang="en-US" i="1" dirty="0">
              <a:solidFill>
                <a:schemeClr val="tx1">
                  <a:lumMod val="65000"/>
                  <a:lumOff val="35000"/>
                </a:schemeClr>
              </a:solidFill>
              <a:latin typeface="Courier New" pitchFamily="49" charset="0"/>
              <a:cs typeface="Courier New" pitchFamily="49" charset="0"/>
            </a:endParaRPr>
          </a:p>
          <a:p>
            <a:r>
              <a:rPr lang="en-US" b="1" dirty="0">
                <a:latin typeface="Courier New" pitchFamily="49" charset="0"/>
                <a:cs typeface="Courier New" pitchFamily="49" charset="0"/>
              </a:rPr>
              <a:t>send</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TmpA</a:t>
            </a:r>
            <a:r>
              <a:rPr lang="en-US" dirty="0" smtClean="0">
                <a:latin typeface="Courier New" pitchFamily="49" charset="0"/>
                <a:cs typeface="Courier New" pitchFamily="49" charset="0"/>
              </a:rPr>
              <a:t> to process p</a:t>
            </a:r>
            <a:r>
              <a:rPr lang="en-US" baseline="-25000" dirty="0" smtClean="0">
                <a:latin typeface="Courier New" pitchFamily="49" charset="0"/>
                <a:cs typeface="Courier New" pitchFamily="49" charset="0"/>
              </a:rPr>
              <a:t>i,(j-</a:t>
            </a:r>
            <a:r>
              <a:rPr lang="en-US" baseline="-25000" dirty="0" err="1" smtClean="0">
                <a:latin typeface="Courier New" pitchFamily="49" charset="0"/>
                <a:cs typeface="Courier New" pitchFamily="49" charset="0"/>
              </a:rPr>
              <a:t>i</a:t>
            </a:r>
            <a:r>
              <a:rPr lang="en-US" baseline="-25000" dirty="0" smtClean="0">
                <a:latin typeface="Courier New" pitchFamily="49" charset="0"/>
                <a:cs typeface="Courier New" pitchFamily="49" charset="0"/>
              </a:rPr>
              <a:t>) mod r</a:t>
            </a:r>
          </a:p>
          <a:p>
            <a:r>
              <a:rPr lang="en-US" b="1" dirty="0" smtClean="0">
                <a:latin typeface="Courier New" pitchFamily="49" charset="0"/>
                <a:cs typeface="Courier New" pitchFamily="49" charset="0"/>
              </a:rPr>
              <a:t>receive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TmpA</a:t>
            </a:r>
            <a:r>
              <a:rPr lang="en-US" dirty="0" smtClean="0">
                <a:latin typeface="Courier New" pitchFamily="49" charset="0"/>
                <a:cs typeface="Courier New" pitchFamily="49" charset="0"/>
              </a:rPr>
              <a:t> from </a:t>
            </a:r>
            <a:r>
              <a:rPr lang="en-US" dirty="0">
                <a:latin typeface="Courier New" pitchFamily="49" charset="0"/>
                <a:cs typeface="Courier New" pitchFamily="49" charset="0"/>
              </a:rPr>
              <a:t>process </a:t>
            </a:r>
            <a:r>
              <a:rPr lang="en-US" dirty="0" smtClean="0">
                <a:latin typeface="Courier New" pitchFamily="49" charset="0"/>
                <a:cs typeface="Courier New" pitchFamily="49" charset="0"/>
              </a:rPr>
              <a:t>p</a:t>
            </a:r>
            <a:r>
              <a:rPr lang="en-US" baseline="-25000" dirty="0" smtClean="0">
                <a:latin typeface="Courier New" pitchFamily="49" charset="0"/>
                <a:cs typeface="Courier New" pitchFamily="49" charset="0"/>
              </a:rPr>
              <a:t>i</a:t>
            </a:r>
            <a:r>
              <a:rPr lang="en-US" baseline="-25000" dirty="0">
                <a:latin typeface="Courier New" pitchFamily="49" charset="0"/>
                <a:cs typeface="Courier New" pitchFamily="49" charset="0"/>
              </a:rPr>
              <a:t>, (</a:t>
            </a:r>
            <a:r>
              <a:rPr lang="en-US" baseline="-25000" dirty="0" err="1" smtClean="0">
                <a:latin typeface="Courier New" pitchFamily="49" charset="0"/>
                <a:cs typeface="Courier New" pitchFamily="49" charset="0"/>
              </a:rPr>
              <a:t>j+i</a:t>
            </a:r>
            <a:r>
              <a:rPr lang="en-US" baseline="-25000" dirty="0">
                <a:latin typeface="Courier New" pitchFamily="49" charset="0"/>
                <a:cs typeface="Courier New" pitchFamily="49" charset="0"/>
              </a:rPr>
              <a:t>) mod </a:t>
            </a:r>
            <a:r>
              <a:rPr lang="en-US" baseline="-25000" dirty="0" smtClean="0">
                <a:latin typeface="Courier New" pitchFamily="49" charset="0"/>
                <a:cs typeface="Courier New" pitchFamily="49" charset="0"/>
              </a:rPr>
              <a:t>r</a:t>
            </a:r>
            <a:endParaRPr lang="en-US" baseline="-25000" dirty="0">
              <a:latin typeface="Courier New" pitchFamily="49" charset="0"/>
              <a:cs typeface="Courier New" pitchFamily="49" charset="0"/>
            </a:endParaRPr>
          </a:p>
          <a:p>
            <a:r>
              <a:rPr lang="en-US" i="1" dirty="0">
                <a:solidFill>
                  <a:schemeClr val="tx1">
                    <a:lumMod val="65000"/>
                    <a:lumOff val="35000"/>
                  </a:schemeClr>
                </a:solidFill>
                <a:latin typeface="Courier New" pitchFamily="49" charset="0"/>
                <a:cs typeface="Courier New" pitchFamily="49" charset="0"/>
              </a:rPr>
              <a:t>// </a:t>
            </a:r>
            <a:r>
              <a:rPr lang="en-US" i="1" dirty="0" smtClean="0">
                <a:solidFill>
                  <a:schemeClr val="tx1">
                    <a:lumMod val="65000"/>
                    <a:lumOff val="35000"/>
                  </a:schemeClr>
                </a:solidFill>
                <a:latin typeface="Courier New" pitchFamily="49" charset="0"/>
                <a:cs typeface="Courier New" pitchFamily="49" charset="0"/>
              </a:rPr>
              <a:t>up-circular-shift column j </a:t>
            </a:r>
            <a:r>
              <a:rPr lang="en-US" i="1" dirty="0">
                <a:solidFill>
                  <a:schemeClr val="tx1">
                    <a:lumMod val="65000"/>
                    <a:lumOff val="35000"/>
                  </a:schemeClr>
                </a:solidFill>
                <a:latin typeface="Courier New" pitchFamily="49" charset="0"/>
                <a:cs typeface="Courier New" pitchFamily="49" charset="0"/>
              </a:rPr>
              <a:t>of matrix </a:t>
            </a:r>
            <a:r>
              <a:rPr lang="en-US" i="1" dirty="0" smtClean="0">
                <a:solidFill>
                  <a:schemeClr val="tx1">
                    <a:lumMod val="65000"/>
                    <a:lumOff val="35000"/>
                  </a:schemeClr>
                </a:solidFill>
                <a:latin typeface="Courier New" pitchFamily="49" charset="0"/>
                <a:cs typeface="Courier New" pitchFamily="49" charset="0"/>
              </a:rPr>
              <a:t>B </a:t>
            </a:r>
            <a:r>
              <a:rPr lang="en-US" i="1" dirty="0">
                <a:solidFill>
                  <a:schemeClr val="tx1">
                    <a:lumMod val="65000"/>
                    <a:lumOff val="35000"/>
                  </a:schemeClr>
                </a:solidFill>
                <a:latin typeface="Courier New" pitchFamily="49" charset="0"/>
                <a:cs typeface="Courier New" pitchFamily="49" charset="0"/>
              </a:rPr>
              <a:t>by </a:t>
            </a:r>
            <a:r>
              <a:rPr lang="en-US" i="1" dirty="0" smtClean="0">
                <a:solidFill>
                  <a:schemeClr val="tx1">
                    <a:lumMod val="65000"/>
                    <a:lumOff val="35000"/>
                  </a:schemeClr>
                </a:solidFill>
                <a:latin typeface="Courier New" pitchFamily="49" charset="0"/>
                <a:cs typeface="Courier New" pitchFamily="49" charset="0"/>
              </a:rPr>
              <a:t>j </a:t>
            </a:r>
            <a:r>
              <a:rPr lang="en-US" i="1" dirty="0">
                <a:solidFill>
                  <a:schemeClr val="tx1">
                    <a:lumMod val="65000"/>
                    <a:lumOff val="35000"/>
                  </a:schemeClr>
                </a:solidFill>
                <a:latin typeface="Courier New" pitchFamily="49" charset="0"/>
                <a:cs typeface="Courier New" pitchFamily="49" charset="0"/>
              </a:rPr>
              <a:t>blocks</a:t>
            </a:r>
            <a:endParaRPr lang="en-US" dirty="0" smtClean="0">
              <a:latin typeface="Courier New" pitchFamily="49" charset="0"/>
              <a:cs typeface="Courier New" pitchFamily="49" charset="0"/>
            </a:endParaRPr>
          </a:p>
          <a:p>
            <a:r>
              <a:rPr lang="en-US" b="1" dirty="0">
                <a:latin typeface="Courier New" pitchFamily="49" charset="0"/>
                <a:cs typeface="Courier New" pitchFamily="49" charset="0"/>
              </a:rPr>
              <a:t>send</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TmpB</a:t>
            </a:r>
            <a:r>
              <a:rPr lang="en-US" dirty="0" smtClean="0">
                <a:latin typeface="Courier New" pitchFamily="49" charset="0"/>
                <a:cs typeface="Courier New" pitchFamily="49" charset="0"/>
              </a:rPr>
              <a:t> </a:t>
            </a:r>
            <a:r>
              <a:rPr lang="en-US" dirty="0">
                <a:latin typeface="Courier New" pitchFamily="49" charset="0"/>
                <a:cs typeface="Courier New" pitchFamily="49" charset="0"/>
              </a:rPr>
              <a:t>to process </a:t>
            </a:r>
            <a:r>
              <a:rPr lang="en-US" dirty="0" smtClean="0">
                <a:latin typeface="Courier New" pitchFamily="49" charset="0"/>
                <a:cs typeface="Courier New" pitchFamily="49" charset="0"/>
              </a:rPr>
              <a:t>p</a:t>
            </a:r>
            <a:r>
              <a:rPr lang="en-US" baseline="-25000" dirty="0" smtClean="0">
                <a:latin typeface="Courier New" pitchFamily="49" charset="0"/>
                <a:cs typeface="Courier New" pitchFamily="49" charset="0"/>
              </a:rPr>
              <a:t>(</a:t>
            </a:r>
            <a:r>
              <a:rPr lang="en-US" baseline="-25000" dirty="0" err="1" smtClean="0">
                <a:latin typeface="Courier New" pitchFamily="49" charset="0"/>
                <a:cs typeface="Courier New" pitchFamily="49" charset="0"/>
              </a:rPr>
              <a:t>i</a:t>
            </a:r>
            <a:r>
              <a:rPr lang="en-US" baseline="-25000" dirty="0" smtClean="0">
                <a:latin typeface="Courier New" pitchFamily="49" charset="0"/>
                <a:cs typeface="Courier New" pitchFamily="49" charset="0"/>
              </a:rPr>
              <a:t>-j) mod r, j</a:t>
            </a:r>
            <a:endParaRPr lang="en-US" baseline="-25000" dirty="0">
              <a:latin typeface="Courier New" pitchFamily="49" charset="0"/>
              <a:cs typeface="Courier New" pitchFamily="49" charset="0"/>
            </a:endParaRPr>
          </a:p>
          <a:p>
            <a:r>
              <a:rPr lang="en-US" b="1" dirty="0">
                <a:latin typeface="Courier New" pitchFamily="49" charset="0"/>
                <a:cs typeface="Courier New" pitchFamily="49" charset="0"/>
              </a:rPr>
              <a:t>receive</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TmpB</a:t>
            </a:r>
            <a:r>
              <a:rPr lang="en-US" dirty="0" smtClean="0">
                <a:latin typeface="Courier New" pitchFamily="49" charset="0"/>
                <a:cs typeface="Courier New" pitchFamily="49" charset="0"/>
              </a:rPr>
              <a:t> </a:t>
            </a:r>
            <a:r>
              <a:rPr lang="en-US" dirty="0">
                <a:latin typeface="Courier New" pitchFamily="49" charset="0"/>
                <a:cs typeface="Courier New" pitchFamily="49" charset="0"/>
              </a:rPr>
              <a:t>from process </a:t>
            </a:r>
            <a:r>
              <a:rPr lang="en-US" dirty="0" smtClean="0">
                <a:latin typeface="Courier New" pitchFamily="49" charset="0"/>
                <a:cs typeface="Courier New" pitchFamily="49" charset="0"/>
              </a:rPr>
              <a:t>p</a:t>
            </a:r>
            <a:r>
              <a:rPr lang="en-US" baseline="-25000" dirty="0" smtClean="0">
                <a:latin typeface="Courier New" pitchFamily="49" charset="0"/>
                <a:cs typeface="Courier New" pitchFamily="49" charset="0"/>
              </a:rPr>
              <a:t>(</a:t>
            </a:r>
            <a:r>
              <a:rPr lang="en-US" baseline="-25000" dirty="0" err="1" smtClean="0">
                <a:latin typeface="Courier New" pitchFamily="49" charset="0"/>
                <a:cs typeface="Courier New" pitchFamily="49" charset="0"/>
              </a:rPr>
              <a:t>i+j</a:t>
            </a:r>
            <a:r>
              <a:rPr lang="en-US" baseline="-25000" dirty="0" smtClean="0">
                <a:latin typeface="Courier New" pitchFamily="49" charset="0"/>
                <a:cs typeface="Courier New" pitchFamily="49" charset="0"/>
              </a:rPr>
              <a:t>) mod r, j</a:t>
            </a:r>
            <a:endParaRPr lang="en-US" baseline="-25000"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k </a:t>
            </a:r>
            <a:r>
              <a:rPr lang="en-US" dirty="0">
                <a:latin typeface="Courier New" pitchFamily="49" charset="0"/>
                <a:cs typeface="Courier New" pitchFamily="49" charset="0"/>
              </a:rPr>
              <a:t>= 0 to </a:t>
            </a:r>
            <a:r>
              <a:rPr lang="en-US" dirty="0" smtClean="0">
                <a:latin typeface="Courier New" pitchFamily="49" charset="0"/>
                <a:cs typeface="Courier New" pitchFamily="49" charset="0"/>
              </a:rPr>
              <a:t>s-2</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C(I,J) = C(I,J) + </a:t>
            </a:r>
            <a:r>
              <a:rPr lang="en-US" dirty="0" err="1" smtClean="0">
                <a:latin typeface="Courier New" pitchFamily="49" charset="0"/>
                <a:cs typeface="Courier New" pitchFamily="49" charset="0"/>
              </a:rPr>
              <a:t>TmpA</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TmpB</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send</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TmpA</a:t>
            </a:r>
            <a:r>
              <a:rPr lang="en-US" dirty="0">
                <a:latin typeface="Courier New" pitchFamily="49" charset="0"/>
                <a:cs typeface="Courier New" pitchFamily="49" charset="0"/>
              </a:rPr>
              <a:t> to process p</a:t>
            </a:r>
            <a:r>
              <a:rPr lang="en-US" baseline="-25000" dirty="0">
                <a:latin typeface="Courier New" pitchFamily="49" charset="0"/>
                <a:cs typeface="Courier New" pitchFamily="49" charset="0"/>
              </a:rPr>
              <a:t>i,(</a:t>
            </a:r>
            <a:r>
              <a:rPr lang="en-US" baseline="-25000" dirty="0" smtClean="0">
                <a:latin typeface="Courier New" pitchFamily="49" charset="0"/>
                <a:cs typeface="Courier New" pitchFamily="49" charset="0"/>
              </a:rPr>
              <a:t>j-1) </a:t>
            </a:r>
            <a:r>
              <a:rPr lang="en-US" baseline="-25000" dirty="0">
                <a:latin typeface="Courier New" pitchFamily="49" charset="0"/>
                <a:cs typeface="Courier New" pitchFamily="49" charset="0"/>
              </a:rPr>
              <a:t>mod r</a:t>
            </a:r>
          </a:p>
          <a:p>
            <a:r>
              <a:rPr lang="en-US" b="1" dirty="0" smtClean="0">
                <a:latin typeface="Courier New" pitchFamily="49" charset="0"/>
                <a:cs typeface="Courier New" pitchFamily="49" charset="0"/>
              </a:rPr>
              <a:t>    receive</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TmpA</a:t>
            </a:r>
            <a:r>
              <a:rPr lang="en-US" dirty="0">
                <a:latin typeface="Courier New" pitchFamily="49" charset="0"/>
                <a:cs typeface="Courier New" pitchFamily="49" charset="0"/>
              </a:rPr>
              <a:t> from process p</a:t>
            </a:r>
            <a:r>
              <a:rPr lang="en-US" baseline="-25000" dirty="0">
                <a:latin typeface="Courier New" pitchFamily="49" charset="0"/>
                <a:cs typeface="Courier New" pitchFamily="49" charset="0"/>
              </a:rPr>
              <a:t>i, (</a:t>
            </a:r>
            <a:r>
              <a:rPr lang="en-US" baseline="-25000" dirty="0" smtClean="0">
                <a:latin typeface="Courier New" pitchFamily="49" charset="0"/>
                <a:cs typeface="Courier New" pitchFamily="49" charset="0"/>
              </a:rPr>
              <a:t>j+1) </a:t>
            </a:r>
            <a:r>
              <a:rPr lang="en-US" baseline="-25000" dirty="0">
                <a:latin typeface="Courier New" pitchFamily="49" charset="0"/>
                <a:cs typeface="Courier New" pitchFamily="49" charset="0"/>
              </a:rPr>
              <a:t>mod </a:t>
            </a:r>
            <a:r>
              <a:rPr lang="en-US" baseline="-25000" dirty="0" smtClean="0">
                <a:latin typeface="Courier New" pitchFamily="49" charset="0"/>
                <a:cs typeface="Courier New" pitchFamily="49" charset="0"/>
              </a:rPr>
              <a:t>r</a:t>
            </a:r>
            <a:endParaRPr lang="en-US" baseline="-25000" dirty="0">
              <a:latin typeface="Courier New" pitchFamily="49" charset="0"/>
              <a:cs typeface="Courier New" pitchFamily="49" charset="0"/>
            </a:endParaRPr>
          </a:p>
          <a:p>
            <a:r>
              <a:rPr lang="en-US" b="1" dirty="0" smtClean="0">
                <a:latin typeface="Courier New" pitchFamily="49" charset="0"/>
                <a:cs typeface="Courier New" pitchFamily="49" charset="0"/>
              </a:rPr>
              <a:t>    send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TmpB</a:t>
            </a:r>
            <a:r>
              <a:rPr lang="en-US" dirty="0" smtClean="0">
                <a:latin typeface="Courier New" pitchFamily="49" charset="0"/>
                <a:cs typeface="Courier New" pitchFamily="49" charset="0"/>
              </a:rPr>
              <a:t> </a:t>
            </a:r>
            <a:r>
              <a:rPr lang="en-US" dirty="0">
                <a:latin typeface="Courier New" pitchFamily="49" charset="0"/>
                <a:cs typeface="Courier New" pitchFamily="49" charset="0"/>
              </a:rPr>
              <a:t>to process </a:t>
            </a:r>
            <a:r>
              <a:rPr lang="en-US" dirty="0" smtClean="0">
                <a:latin typeface="Courier New" pitchFamily="49" charset="0"/>
                <a:cs typeface="Courier New" pitchFamily="49" charset="0"/>
              </a:rPr>
              <a:t>p</a:t>
            </a:r>
            <a:r>
              <a:rPr lang="en-US" baseline="-25000" dirty="0" smtClean="0">
                <a:latin typeface="Courier New" pitchFamily="49" charset="0"/>
                <a:cs typeface="Courier New" pitchFamily="49" charset="0"/>
              </a:rPr>
              <a:t>(i-1) mod </a:t>
            </a:r>
            <a:r>
              <a:rPr lang="en-US" baseline="-25000" dirty="0">
                <a:latin typeface="Courier New" pitchFamily="49" charset="0"/>
                <a:cs typeface="Courier New" pitchFamily="49" charset="0"/>
              </a:rPr>
              <a:t>r</a:t>
            </a:r>
            <a:r>
              <a:rPr lang="en-US" baseline="-25000" dirty="0" smtClean="0">
                <a:latin typeface="Courier New" pitchFamily="49" charset="0"/>
                <a:cs typeface="Courier New" pitchFamily="49" charset="0"/>
              </a:rPr>
              <a:t>, j</a:t>
            </a:r>
          </a:p>
          <a:p>
            <a:r>
              <a:rPr lang="en-US" b="1" dirty="0" smtClean="0">
                <a:latin typeface="Courier New" pitchFamily="49" charset="0"/>
                <a:cs typeface="Courier New" pitchFamily="49" charset="0"/>
              </a:rPr>
              <a:t>    receive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TmpB</a:t>
            </a:r>
            <a:r>
              <a:rPr lang="en-US" dirty="0" smtClean="0">
                <a:latin typeface="Courier New" pitchFamily="49" charset="0"/>
                <a:cs typeface="Courier New" pitchFamily="49" charset="0"/>
              </a:rPr>
              <a:t> </a:t>
            </a:r>
            <a:r>
              <a:rPr lang="en-US" dirty="0">
                <a:latin typeface="Courier New" pitchFamily="49" charset="0"/>
                <a:cs typeface="Courier New" pitchFamily="49" charset="0"/>
              </a:rPr>
              <a:t>from process </a:t>
            </a:r>
            <a:r>
              <a:rPr lang="en-US" dirty="0" smtClean="0">
                <a:latin typeface="Courier New" pitchFamily="49" charset="0"/>
                <a:cs typeface="Courier New" pitchFamily="49" charset="0"/>
              </a:rPr>
              <a:t>p</a:t>
            </a:r>
            <a:r>
              <a:rPr lang="en-US" baseline="-25000" dirty="0" smtClean="0">
                <a:latin typeface="Courier New" pitchFamily="49" charset="0"/>
                <a:cs typeface="Courier New" pitchFamily="49" charset="0"/>
              </a:rPr>
              <a:t>(i+1) mod r, j</a:t>
            </a:r>
            <a:endParaRPr lang="en-US" dirty="0">
              <a:latin typeface="Courier New" pitchFamily="49" charset="0"/>
              <a:cs typeface="Courier New" pitchFamily="49" charset="0"/>
            </a:endParaRPr>
          </a:p>
          <a:p>
            <a:r>
              <a:rPr lang="en-US" b="1" dirty="0" err="1" smtClean="0">
                <a:latin typeface="Courier New" pitchFamily="49" charset="0"/>
                <a:cs typeface="Courier New" pitchFamily="49" charset="0"/>
              </a:rPr>
              <a:t>endfor</a:t>
            </a:r>
            <a:endParaRPr lang="en-US" b="1" dirty="0" smtClean="0">
              <a:latin typeface="Courier New" pitchFamily="49" charset="0"/>
              <a:cs typeface="Courier New" pitchFamily="49" charset="0"/>
            </a:endParaRPr>
          </a:p>
          <a:p>
            <a:r>
              <a:rPr lang="en-US" dirty="0" smtClean="0">
                <a:latin typeface="Courier New" pitchFamily="49" charset="0"/>
                <a:cs typeface="Courier New" pitchFamily="49" charset="0"/>
              </a:rPr>
              <a:t>C(I,J)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C(I,J) </a:t>
            </a:r>
            <a:r>
              <a:rPr lang="en-US" dirty="0">
                <a:latin typeface="Courier New" pitchFamily="49" charset="0"/>
                <a:cs typeface="Courier New" pitchFamily="49" charset="0"/>
              </a:rPr>
              <a:t>+ </a:t>
            </a:r>
            <a:r>
              <a:rPr lang="en-US" dirty="0" err="1">
                <a:latin typeface="Courier New" pitchFamily="49" charset="0"/>
                <a:cs typeface="Courier New" pitchFamily="49" charset="0"/>
              </a:rPr>
              <a:t>TmpA</a:t>
            </a:r>
            <a:r>
              <a:rPr lang="en-US" dirty="0">
                <a:latin typeface="Courier New" pitchFamily="49" charset="0"/>
                <a:cs typeface="Courier New" pitchFamily="49" charset="0"/>
              </a:rPr>
              <a:t> * </a:t>
            </a:r>
            <a:r>
              <a:rPr lang="en-US" dirty="0" err="1">
                <a:latin typeface="Courier New" pitchFamily="49" charset="0"/>
                <a:cs typeface="Courier New" pitchFamily="49" charset="0"/>
              </a:rPr>
              <a:t>TmpB</a:t>
            </a:r>
            <a:endParaRPr lang="en-US" b="1" dirty="0">
              <a:latin typeface="Courier New" pitchFamily="49" charset="0"/>
              <a:cs typeface="Courier New" pitchFamily="49" charset="0"/>
            </a:endParaRPr>
          </a:p>
        </p:txBody>
      </p:sp>
      <p:sp>
        <p:nvSpPr>
          <p:cNvPr id="5" name="Content Placeholder 2"/>
          <p:cNvSpPr txBox="1">
            <a:spLocks/>
          </p:cNvSpPr>
          <p:nvPr/>
        </p:nvSpPr>
        <p:spPr>
          <a:xfrm>
            <a:off x="490140" y="855865"/>
            <a:ext cx="8229600"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Second approach: </a:t>
            </a:r>
            <a:r>
              <a:rPr lang="en-US" sz="2200" b="1" dirty="0" smtClean="0">
                <a:solidFill>
                  <a:srgbClr val="FF0000"/>
                </a:solidFill>
              </a:rPr>
              <a:t>two dimensional partitioning</a:t>
            </a:r>
          </a:p>
          <a:p>
            <a:pPr lvl="1"/>
            <a:r>
              <a:rPr lang="en-US" dirty="0" smtClean="0"/>
              <a:t>Cannon’s algorithm </a:t>
            </a:r>
            <a:r>
              <a:rPr lang="en-US" dirty="0" err="1" smtClean="0"/>
              <a:t>pseudocode</a:t>
            </a:r>
            <a:r>
              <a:rPr lang="en-US" dirty="0"/>
              <a:t> </a:t>
            </a:r>
            <a:r>
              <a:rPr lang="en-US" dirty="0" smtClean="0"/>
              <a:t>(seen from process </a:t>
            </a:r>
            <a:r>
              <a:rPr lang="en-US" dirty="0" err="1" smtClean="0"/>
              <a:t>p</a:t>
            </a:r>
            <a:r>
              <a:rPr lang="en-US" baseline="-25000" dirty="0" err="1" smtClean="0"/>
              <a:t>i,j</a:t>
            </a:r>
            <a:r>
              <a:rPr lang="en-US" dirty="0" smtClean="0"/>
              <a:t>)</a:t>
            </a:r>
          </a:p>
        </p:txBody>
      </p:sp>
      <p:sp>
        <p:nvSpPr>
          <p:cNvPr id="6" name="TextBox 5"/>
          <p:cNvSpPr txBox="1"/>
          <p:nvPr/>
        </p:nvSpPr>
        <p:spPr>
          <a:xfrm rot="16200000">
            <a:off x="7234390" y="4975273"/>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grpSp>
        <p:nvGrpSpPr>
          <p:cNvPr id="17" name="Group 16"/>
          <p:cNvGrpSpPr/>
          <p:nvPr/>
        </p:nvGrpSpPr>
        <p:grpSpPr>
          <a:xfrm>
            <a:off x="4409425" y="3813050"/>
            <a:ext cx="4387125" cy="984860"/>
            <a:chOff x="4456785" y="3865125"/>
            <a:chExt cx="4271910" cy="984860"/>
          </a:xfrm>
        </p:grpSpPr>
        <p:sp>
          <p:nvSpPr>
            <p:cNvPr id="10" name="Content Placeholder 2"/>
            <p:cNvSpPr txBox="1">
              <a:spLocks/>
            </p:cNvSpPr>
            <p:nvPr/>
          </p:nvSpPr>
          <p:spPr>
            <a:xfrm>
              <a:off x="5786427" y="3865125"/>
              <a:ext cx="2942268" cy="717626"/>
            </a:xfrm>
            <a:prstGeom prst="rect">
              <a:avLst/>
            </a:prstGeom>
            <a:solidFill>
              <a:schemeClr val="bg1"/>
            </a:solidFill>
            <a:ln w="19050">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en-US" sz="2000" dirty="0" smtClean="0"/>
                <a:t>Perform this product using Level-3 BLAS</a:t>
              </a:r>
              <a:endParaRPr lang="en-US" sz="2000" dirty="0"/>
            </a:p>
          </p:txBody>
        </p:sp>
        <p:cxnSp>
          <p:nvCxnSpPr>
            <p:cNvPr id="11" name="Straight Arrow Connector 10"/>
            <p:cNvCxnSpPr>
              <a:stCxn id="10" idx="1"/>
            </p:cNvCxnSpPr>
            <p:nvPr/>
          </p:nvCxnSpPr>
          <p:spPr>
            <a:xfrm flipH="1">
              <a:off x="4456785" y="4223938"/>
              <a:ext cx="1329642" cy="6260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p:nvPr/>
        </p:nvCxnSpPr>
        <p:spPr>
          <a:xfrm flipH="1">
            <a:off x="3842305" y="4530676"/>
            <a:ext cx="1932623" cy="18939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15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5" name="Content Placeholder 2"/>
          <p:cNvSpPr txBox="1">
            <a:spLocks/>
          </p:cNvSpPr>
          <p:nvPr/>
        </p:nvSpPr>
        <p:spPr>
          <a:xfrm>
            <a:off x="268836" y="1124700"/>
            <a:ext cx="8604524" cy="5223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Second approach: </a:t>
            </a:r>
            <a:r>
              <a:rPr lang="en-US" sz="2200" b="1" dirty="0" smtClean="0">
                <a:solidFill>
                  <a:srgbClr val="FF0000"/>
                </a:solidFill>
              </a:rPr>
              <a:t>two dimensional partitioning</a:t>
            </a:r>
          </a:p>
          <a:p>
            <a:pPr lvl="1"/>
            <a:r>
              <a:rPr lang="en-US" dirty="0"/>
              <a:t>Time for inner loop: </a:t>
            </a:r>
            <a:r>
              <a:rPr lang="en-US" dirty="0" err="1"/>
              <a:t>T</a:t>
            </a:r>
            <a:r>
              <a:rPr lang="en-US" baseline="-25000" dirty="0" err="1"/>
              <a:t>inner</a:t>
            </a:r>
            <a:r>
              <a:rPr lang="en-US" dirty="0"/>
              <a:t> = 4*(</a:t>
            </a:r>
            <a:r>
              <a:rPr lang="en-US" dirty="0">
                <a:latin typeface="Symbol" pitchFamily="18" charset="2"/>
              </a:rPr>
              <a:t>a</a:t>
            </a:r>
            <a:r>
              <a:rPr lang="en-US" dirty="0"/>
              <a:t> + (n</a:t>
            </a:r>
            <a:r>
              <a:rPr lang="en-US" baseline="30000" dirty="0"/>
              <a:t>2</a:t>
            </a:r>
            <a:r>
              <a:rPr lang="en-US" dirty="0"/>
              <a:t>/P)*</a:t>
            </a:r>
            <a:r>
              <a:rPr lang="en-US" dirty="0">
                <a:latin typeface="Symbol" pitchFamily="18" charset="2"/>
              </a:rPr>
              <a:t>b</a:t>
            </a:r>
            <a:r>
              <a:rPr lang="en-US" dirty="0"/>
              <a:t>)  + 2*(</a:t>
            </a:r>
            <a:r>
              <a:rPr lang="en-US" dirty="0" smtClean="0"/>
              <a:t>n/s)</a:t>
            </a:r>
            <a:r>
              <a:rPr lang="en-US" baseline="30000" dirty="0" smtClean="0"/>
              <a:t>3</a:t>
            </a:r>
            <a:r>
              <a:rPr lang="en-US" dirty="0" smtClean="0"/>
              <a:t>*</a:t>
            </a:r>
            <a:r>
              <a:rPr lang="en-US" dirty="0" smtClean="0">
                <a:latin typeface="Symbol" pitchFamily="18" charset="2"/>
              </a:rPr>
              <a:t>g</a:t>
            </a:r>
            <a:endParaRPr lang="en-US" baseline="30000" dirty="0" smtClean="0"/>
          </a:p>
          <a:p>
            <a:pPr lvl="2"/>
            <a:r>
              <a:rPr lang="en-US" dirty="0" smtClean="0"/>
              <a:t>We assume sending and receiving operations are not concurrent</a:t>
            </a:r>
          </a:p>
          <a:p>
            <a:pPr lvl="2"/>
            <a:r>
              <a:rPr lang="en-US" dirty="0" smtClean="0"/>
              <a:t>Assume non-blocking network between processes on same row/column</a:t>
            </a:r>
          </a:p>
          <a:p>
            <a:pPr lvl="1"/>
            <a:r>
              <a:rPr lang="en-US" dirty="0" smtClean="0"/>
              <a:t>Total </a:t>
            </a:r>
            <a:r>
              <a:rPr lang="en-US" dirty="0"/>
              <a:t>time </a:t>
            </a:r>
            <a:r>
              <a:rPr lang="en-US" dirty="0" smtClean="0"/>
              <a:t>≈ 4*s*</a:t>
            </a:r>
            <a:r>
              <a:rPr lang="en-US" dirty="0" smtClean="0">
                <a:latin typeface="Symbol" pitchFamily="18" charset="2"/>
              </a:rPr>
              <a:t>a</a:t>
            </a:r>
            <a:r>
              <a:rPr lang="en-US" dirty="0" smtClean="0"/>
              <a:t> </a:t>
            </a:r>
            <a:r>
              <a:rPr lang="en-US" dirty="0"/>
              <a:t>+ </a:t>
            </a:r>
            <a:r>
              <a:rPr lang="en-US" dirty="0" smtClean="0"/>
              <a:t>4*(n</a:t>
            </a:r>
            <a:r>
              <a:rPr lang="en-US" baseline="30000" dirty="0" smtClean="0"/>
              <a:t>2</a:t>
            </a:r>
            <a:r>
              <a:rPr lang="en-US" dirty="0" smtClean="0"/>
              <a:t>/s)*</a:t>
            </a:r>
            <a:r>
              <a:rPr lang="en-US" dirty="0" smtClean="0">
                <a:latin typeface="Symbol" pitchFamily="18" charset="2"/>
              </a:rPr>
              <a:t>b</a:t>
            </a:r>
            <a:r>
              <a:rPr lang="en-US" dirty="0" smtClean="0"/>
              <a:t>  </a:t>
            </a:r>
            <a:r>
              <a:rPr lang="en-US" dirty="0"/>
              <a:t>+ 2*(</a:t>
            </a:r>
            <a:r>
              <a:rPr lang="en-US" dirty="0" smtClean="0"/>
              <a:t>n</a:t>
            </a:r>
            <a:r>
              <a:rPr lang="en-US" baseline="30000" dirty="0" smtClean="0"/>
              <a:t>3</a:t>
            </a:r>
            <a:r>
              <a:rPr lang="en-US" dirty="0" smtClean="0"/>
              <a:t>/P)*</a:t>
            </a:r>
            <a:r>
              <a:rPr lang="en-US" dirty="0" smtClean="0">
                <a:latin typeface="Symbol" pitchFamily="18" charset="2"/>
              </a:rPr>
              <a:t>g</a:t>
            </a:r>
          </a:p>
          <a:p>
            <a:pPr lvl="1"/>
            <a:r>
              <a:rPr lang="en-US" b="1" dirty="0" smtClean="0">
                <a:solidFill>
                  <a:srgbClr val="000080"/>
                </a:solidFill>
              </a:rPr>
              <a:t>Parallel efficiency </a:t>
            </a:r>
            <a:r>
              <a:rPr lang="en-US" sz="2400" b="1" dirty="0" err="1">
                <a:solidFill>
                  <a:srgbClr val="000080"/>
                </a:solidFill>
                <a:latin typeface="Symbol" pitchFamily="18" charset="2"/>
              </a:rPr>
              <a:t>h</a:t>
            </a:r>
            <a:r>
              <a:rPr lang="en-US" sz="2400" b="1" baseline="-25000" dirty="0" err="1">
                <a:solidFill>
                  <a:srgbClr val="000080"/>
                </a:solidFill>
              </a:rPr>
              <a:t>P</a:t>
            </a:r>
            <a:r>
              <a:rPr lang="en-US" sz="2400" b="1" baseline="-25000" dirty="0">
                <a:solidFill>
                  <a:srgbClr val="000080"/>
                </a:solidFill>
              </a:rPr>
              <a:t> </a:t>
            </a:r>
            <a:r>
              <a:rPr lang="en-US" sz="2400" b="1" baseline="-25000" dirty="0" smtClean="0">
                <a:solidFill>
                  <a:srgbClr val="000080"/>
                </a:solidFill>
              </a:rPr>
              <a:t> </a:t>
            </a:r>
            <a:r>
              <a:rPr lang="en-US" dirty="0" smtClean="0"/>
              <a:t>= 2*n</a:t>
            </a:r>
            <a:r>
              <a:rPr lang="en-US" baseline="30000" dirty="0" smtClean="0"/>
              <a:t>3</a:t>
            </a:r>
            <a:r>
              <a:rPr lang="en-US" dirty="0"/>
              <a:t>*</a:t>
            </a:r>
            <a:r>
              <a:rPr lang="en-US" dirty="0">
                <a:latin typeface="Symbol" pitchFamily="18" charset="2"/>
              </a:rPr>
              <a:t>g</a:t>
            </a:r>
            <a:r>
              <a:rPr lang="en-US" dirty="0" smtClean="0"/>
              <a:t> / ( P * </a:t>
            </a:r>
            <a:r>
              <a:rPr lang="en-US" dirty="0" err="1" smtClean="0"/>
              <a:t>T</a:t>
            </a:r>
            <a:r>
              <a:rPr lang="en-US" baseline="-25000" dirty="0" err="1" smtClean="0"/>
              <a:t>total</a:t>
            </a:r>
            <a:r>
              <a:rPr lang="en-US" baseline="-25000" dirty="0" smtClean="0"/>
              <a:t> </a:t>
            </a:r>
            <a:r>
              <a:rPr lang="en-US" dirty="0" smtClean="0"/>
              <a:t>) </a:t>
            </a:r>
          </a:p>
          <a:p>
            <a:pPr marL="457200" lvl="1" indent="0">
              <a:buNone/>
            </a:pPr>
            <a:r>
              <a:rPr lang="en-US" dirty="0"/>
              <a:t>	</a:t>
            </a:r>
            <a:r>
              <a:rPr lang="en-US" dirty="0" smtClean="0"/>
              <a:t>	 	        = 1 / (1 + 2*(</a:t>
            </a:r>
            <a:r>
              <a:rPr lang="en-US" dirty="0" smtClean="0">
                <a:latin typeface="Symbol" pitchFamily="18" charset="2"/>
              </a:rPr>
              <a:t>a/g</a:t>
            </a:r>
            <a:r>
              <a:rPr lang="en-US" dirty="0" smtClean="0"/>
              <a:t>)*(s/n)</a:t>
            </a:r>
            <a:r>
              <a:rPr lang="en-US" baseline="30000" dirty="0" smtClean="0"/>
              <a:t>3</a:t>
            </a:r>
            <a:r>
              <a:rPr lang="en-US" dirty="0" smtClean="0"/>
              <a:t> + 2*(</a:t>
            </a:r>
            <a:r>
              <a:rPr lang="en-US" dirty="0" smtClean="0">
                <a:latin typeface="Symbol" pitchFamily="18" charset="2"/>
              </a:rPr>
              <a:t>b/g</a:t>
            </a:r>
            <a:r>
              <a:rPr lang="en-US" dirty="0" smtClean="0"/>
              <a:t>)*s/n )</a:t>
            </a:r>
          </a:p>
          <a:p>
            <a:pPr marL="457200" lvl="1" indent="0">
              <a:buNone/>
            </a:pPr>
            <a:r>
              <a:rPr lang="en-US" dirty="0"/>
              <a:t>	</a:t>
            </a:r>
            <a:r>
              <a:rPr lang="en-US" dirty="0" smtClean="0"/>
              <a:t>		        = 1 / ( 1 + O(√P/n) )</a:t>
            </a:r>
          </a:p>
          <a:p>
            <a:pPr lvl="2"/>
            <a:r>
              <a:rPr lang="en-US" dirty="0" smtClean="0"/>
              <a:t>Grows to 1 </a:t>
            </a:r>
            <a:r>
              <a:rPr lang="en-US" dirty="0"/>
              <a:t>as O(n/ </a:t>
            </a:r>
            <a:r>
              <a:rPr lang="en-US" dirty="0" smtClean="0"/>
              <a:t>√P) increases or as </a:t>
            </a:r>
            <a:r>
              <a:rPr lang="en-US" dirty="0" err="1" smtClean="0">
                <a:latin typeface="Symbol" pitchFamily="18" charset="2"/>
              </a:rPr>
              <a:t>a/g</a:t>
            </a:r>
            <a:r>
              <a:rPr lang="en-US" dirty="0" smtClean="0">
                <a:latin typeface="Symbol" pitchFamily="18" charset="2"/>
              </a:rPr>
              <a:t> </a:t>
            </a:r>
            <a:r>
              <a:rPr lang="en-US" dirty="0" smtClean="0"/>
              <a:t>and</a:t>
            </a:r>
            <a:r>
              <a:rPr lang="en-US" dirty="0" smtClean="0">
                <a:latin typeface="Symbol" pitchFamily="18" charset="2"/>
              </a:rPr>
              <a:t> b/g </a:t>
            </a:r>
            <a:r>
              <a:rPr lang="en-US" dirty="0" smtClean="0"/>
              <a:t>decrease</a:t>
            </a:r>
          </a:p>
          <a:p>
            <a:pPr lvl="2"/>
            <a:r>
              <a:rPr lang="en-US" dirty="0" smtClean="0"/>
              <a:t>Difficult to generalize when P ≠ s</a:t>
            </a:r>
            <a:r>
              <a:rPr lang="en-US" baseline="30000" dirty="0" smtClean="0"/>
              <a:t>2</a:t>
            </a:r>
            <a:r>
              <a:rPr lang="en-US" dirty="0"/>
              <a:t> </a:t>
            </a:r>
            <a:r>
              <a:rPr lang="en-US" dirty="0" smtClean="0"/>
              <a:t>or A, B and C are not square</a:t>
            </a:r>
          </a:p>
          <a:p>
            <a:pPr lvl="2"/>
            <a:r>
              <a:rPr lang="en-US" dirty="0" smtClean="0"/>
              <a:t>Rarely used in practice, even though it is optimal!</a:t>
            </a:r>
            <a:endParaRPr lang="en-US" dirty="0"/>
          </a:p>
        </p:txBody>
      </p:sp>
      <p:sp>
        <p:nvSpPr>
          <p:cNvPr id="6" name="TextBox 5"/>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336411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50265"/>
            <a:ext cx="7772400" cy="1470025"/>
          </a:xfrm>
        </p:spPr>
        <p:txBody>
          <a:bodyPr/>
          <a:lstStyle/>
          <a:p>
            <a:r>
              <a:rPr lang="en-US" dirty="0" smtClean="0"/>
              <a:t>Case Study 2: Parallel Gaussian Elimination</a:t>
            </a:r>
            <a:endParaRPr lang="en-US" dirty="0"/>
          </a:p>
        </p:txBody>
      </p:sp>
    </p:spTree>
    <p:extLst>
      <p:ext uri="{BB962C8B-B14F-4D97-AF65-F5344CB8AC3E}">
        <p14:creationId xmlns:p14="http://schemas.microsoft.com/office/powerpoint/2010/main" val="36998795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3" name="Content Placeholder 2"/>
          <p:cNvSpPr>
            <a:spLocks noGrp="1"/>
          </p:cNvSpPr>
          <p:nvPr>
            <p:ph idx="1"/>
          </p:nvPr>
        </p:nvSpPr>
        <p:spPr>
          <a:xfrm>
            <a:off x="457199" y="1047890"/>
            <a:ext cx="8531375" cy="5078273"/>
          </a:xfrm>
        </p:spPr>
        <p:txBody>
          <a:bodyPr>
            <a:noAutofit/>
          </a:bodyPr>
          <a:lstStyle/>
          <a:p>
            <a:r>
              <a:rPr lang="en-US" sz="2200" b="1" dirty="0" smtClean="0">
                <a:solidFill>
                  <a:srgbClr val="FF0000"/>
                </a:solidFill>
              </a:rPr>
              <a:t>Linear system of equations</a:t>
            </a:r>
            <a:r>
              <a:rPr lang="en-US" sz="2200" dirty="0" smtClean="0"/>
              <a:t>:</a:t>
            </a:r>
          </a:p>
          <a:p>
            <a:endParaRPr lang="en-US" sz="2200" dirty="0"/>
          </a:p>
          <a:p>
            <a:endParaRPr lang="en-US" sz="2200" dirty="0" smtClean="0"/>
          </a:p>
          <a:p>
            <a:endParaRPr lang="en-US" sz="2200" dirty="0"/>
          </a:p>
          <a:p>
            <a:endParaRPr lang="en-US" sz="2200" dirty="0" smtClean="0"/>
          </a:p>
          <a:p>
            <a:endParaRPr lang="en-US" sz="2200" dirty="0" smtClean="0"/>
          </a:p>
          <a:p>
            <a:r>
              <a:rPr lang="en-US" sz="2200" dirty="0" smtClean="0"/>
              <a:t>In matrix form: </a:t>
            </a:r>
            <a:r>
              <a:rPr lang="en-US" sz="2200" b="1" dirty="0" smtClean="0">
                <a:solidFill>
                  <a:srgbClr val="002060"/>
                </a:solidFill>
              </a:rPr>
              <a:t>A x = b</a:t>
            </a:r>
          </a:p>
          <a:p>
            <a:pPr lvl="1"/>
            <a:r>
              <a:rPr lang="en-US" dirty="0" smtClean="0"/>
              <a:t>A: n x n matrix, b: size-n vector (known), x: size-n vector (unknown)</a:t>
            </a:r>
          </a:p>
          <a:p>
            <a:pPr lvl="1"/>
            <a:r>
              <a:rPr lang="en-US" b="1" dirty="0" smtClean="0">
                <a:solidFill>
                  <a:srgbClr val="002060"/>
                </a:solidFill>
              </a:rPr>
              <a:t>Goal</a:t>
            </a:r>
            <a:r>
              <a:rPr lang="en-US" dirty="0" smtClean="0"/>
              <a:t>: find x</a:t>
            </a:r>
          </a:p>
          <a:p>
            <a:pPr lvl="2"/>
            <a:r>
              <a:rPr lang="en-US" sz="2200" dirty="0" smtClean="0"/>
              <a:t>Gaussian Elimination (GE): make A upper triangular: U x = c</a:t>
            </a:r>
          </a:p>
          <a:p>
            <a:pPr lvl="2"/>
            <a:r>
              <a:rPr lang="en-US" sz="2200" dirty="0" smtClean="0"/>
              <a:t>Solve for x by using backward substitution</a:t>
            </a:r>
          </a:p>
          <a:p>
            <a:pPr lvl="2"/>
            <a:r>
              <a:rPr lang="en-US" sz="2200" dirty="0" smtClean="0"/>
              <a:t>Closely related to the LU decomposition</a:t>
            </a:r>
            <a:endParaRPr lang="en-US" sz="2200" dirty="0"/>
          </a:p>
        </p:txBody>
      </p:sp>
      <p:sp>
        <p:nvSpPr>
          <p:cNvPr id="4" name="TextBox 3"/>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
        <p:nvSpPr>
          <p:cNvPr id="5" name="TextBox 4"/>
          <p:cNvSpPr txBox="1"/>
          <p:nvPr/>
        </p:nvSpPr>
        <p:spPr>
          <a:xfrm>
            <a:off x="2707307" y="1623965"/>
            <a:ext cx="3541354" cy="1446550"/>
          </a:xfrm>
          <a:prstGeom prst="rect">
            <a:avLst/>
          </a:prstGeom>
          <a:noFill/>
        </p:spPr>
        <p:txBody>
          <a:bodyPr wrap="none" rtlCol="0">
            <a:spAutoFit/>
          </a:bodyPr>
          <a:lstStyle/>
          <a:p>
            <a:r>
              <a:rPr lang="en-US" sz="2200" dirty="0" smtClean="0"/>
              <a:t>a</a:t>
            </a:r>
            <a:r>
              <a:rPr lang="en-US" sz="2200" baseline="-25000" dirty="0" smtClean="0"/>
              <a:t>11</a:t>
            </a:r>
            <a:r>
              <a:rPr lang="en-US" sz="2200" dirty="0" smtClean="0"/>
              <a:t> x</a:t>
            </a:r>
            <a:r>
              <a:rPr lang="en-US" sz="2200" baseline="-25000" dirty="0" smtClean="0"/>
              <a:t>1</a:t>
            </a:r>
            <a:r>
              <a:rPr lang="en-US" sz="2200" dirty="0" smtClean="0"/>
              <a:t> + a</a:t>
            </a:r>
            <a:r>
              <a:rPr lang="en-US" sz="2200" baseline="-25000" dirty="0" smtClean="0"/>
              <a:t>12</a:t>
            </a:r>
            <a:r>
              <a:rPr lang="en-US" sz="2200" dirty="0" smtClean="0"/>
              <a:t> x</a:t>
            </a:r>
            <a:r>
              <a:rPr lang="en-US" sz="2200" baseline="-25000" dirty="0" smtClean="0"/>
              <a:t>2</a:t>
            </a:r>
            <a:r>
              <a:rPr lang="en-US" sz="2200" dirty="0" smtClean="0"/>
              <a:t> + … + a</a:t>
            </a:r>
            <a:r>
              <a:rPr lang="en-US" sz="2200" baseline="-25000" dirty="0" smtClean="0"/>
              <a:t>1n</a:t>
            </a:r>
            <a:r>
              <a:rPr lang="en-US" sz="2200" dirty="0" smtClean="0"/>
              <a:t> </a:t>
            </a:r>
            <a:r>
              <a:rPr lang="en-US" sz="2200" dirty="0" err="1" smtClean="0"/>
              <a:t>x</a:t>
            </a:r>
            <a:r>
              <a:rPr lang="en-US" sz="2200" baseline="-25000" dirty="0" err="1" smtClean="0"/>
              <a:t>n</a:t>
            </a:r>
            <a:r>
              <a:rPr lang="en-US" sz="2200" dirty="0" smtClean="0"/>
              <a:t> = b</a:t>
            </a:r>
            <a:r>
              <a:rPr lang="en-US" sz="2200" baseline="-25000" dirty="0" smtClean="0"/>
              <a:t>1</a:t>
            </a:r>
          </a:p>
          <a:p>
            <a:r>
              <a:rPr lang="en-US" sz="2200" dirty="0" smtClean="0"/>
              <a:t>a</a:t>
            </a:r>
            <a:r>
              <a:rPr lang="en-US" sz="2200" baseline="-25000" dirty="0" smtClean="0"/>
              <a:t>2</a:t>
            </a:r>
            <a:r>
              <a:rPr lang="en-US" sz="2200" baseline="-25000" dirty="0"/>
              <a:t>1</a:t>
            </a:r>
            <a:r>
              <a:rPr lang="en-US" sz="2200" dirty="0"/>
              <a:t> x</a:t>
            </a:r>
            <a:r>
              <a:rPr lang="en-US" sz="2200" baseline="-25000" dirty="0"/>
              <a:t>1</a:t>
            </a:r>
            <a:r>
              <a:rPr lang="en-US" sz="2200" dirty="0"/>
              <a:t> + </a:t>
            </a:r>
            <a:r>
              <a:rPr lang="en-US" sz="2200" dirty="0" smtClean="0"/>
              <a:t>a</a:t>
            </a:r>
            <a:r>
              <a:rPr lang="en-US" sz="2200" baseline="-25000" dirty="0" smtClean="0"/>
              <a:t>22</a:t>
            </a:r>
            <a:r>
              <a:rPr lang="en-US" sz="2200" dirty="0" smtClean="0"/>
              <a:t> </a:t>
            </a:r>
            <a:r>
              <a:rPr lang="en-US" sz="2200" dirty="0"/>
              <a:t>x</a:t>
            </a:r>
            <a:r>
              <a:rPr lang="en-US" sz="2200" baseline="-25000" dirty="0"/>
              <a:t>2</a:t>
            </a:r>
            <a:r>
              <a:rPr lang="en-US" sz="2200" dirty="0"/>
              <a:t> + … + </a:t>
            </a:r>
            <a:r>
              <a:rPr lang="en-US" sz="2200" dirty="0" smtClean="0"/>
              <a:t>a</a:t>
            </a:r>
            <a:r>
              <a:rPr lang="en-US" sz="2200" baseline="-25000" dirty="0" smtClean="0"/>
              <a:t>2n</a:t>
            </a:r>
            <a:r>
              <a:rPr lang="en-US" sz="2200" dirty="0" smtClean="0"/>
              <a:t> </a:t>
            </a:r>
            <a:r>
              <a:rPr lang="en-US" sz="2200" dirty="0" err="1"/>
              <a:t>x</a:t>
            </a:r>
            <a:r>
              <a:rPr lang="en-US" sz="2200" baseline="-25000" dirty="0" err="1"/>
              <a:t>n</a:t>
            </a:r>
            <a:r>
              <a:rPr lang="en-US" sz="2200" dirty="0"/>
              <a:t> = </a:t>
            </a:r>
            <a:r>
              <a:rPr lang="en-US" sz="2200" dirty="0" smtClean="0"/>
              <a:t>b</a:t>
            </a:r>
            <a:r>
              <a:rPr lang="en-US" sz="2200" baseline="-25000" dirty="0" smtClean="0"/>
              <a:t>2</a:t>
            </a:r>
          </a:p>
          <a:p>
            <a:r>
              <a:rPr lang="en-US" sz="2200" dirty="0" smtClean="0"/>
              <a:t>…</a:t>
            </a:r>
            <a:endParaRPr lang="en-US" sz="2200" dirty="0"/>
          </a:p>
          <a:p>
            <a:r>
              <a:rPr lang="en-US" sz="2200" dirty="0" smtClean="0"/>
              <a:t>a</a:t>
            </a:r>
            <a:r>
              <a:rPr lang="en-US" sz="2200" baseline="-25000" dirty="0" smtClean="0"/>
              <a:t>n1</a:t>
            </a:r>
            <a:r>
              <a:rPr lang="en-US" sz="2200" dirty="0" smtClean="0"/>
              <a:t> </a:t>
            </a:r>
            <a:r>
              <a:rPr lang="en-US" sz="2200" dirty="0"/>
              <a:t>x</a:t>
            </a:r>
            <a:r>
              <a:rPr lang="en-US" sz="2200" baseline="-25000" dirty="0"/>
              <a:t>1</a:t>
            </a:r>
            <a:r>
              <a:rPr lang="en-US" sz="2200" dirty="0"/>
              <a:t> + </a:t>
            </a:r>
            <a:r>
              <a:rPr lang="en-US" sz="2200" dirty="0" smtClean="0"/>
              <a:t>a</a:t>
            </a:r>
            <a:r>
              <a:rPr lang="en-US" sz="2200" baseline="-25000" dirty="0" smtClean="0"/>
              <a:t>n2</a:t>
            </a:r>
            <a:r>
              <a:rPr lang="en-US" sz="2200" dirty="0" smtClean="0"/>
              <a:t> </a:t>
            </a:r>
            <a:r>
              <a:rPr lang="en-US" sz="2200" dirty="0"/>
              <a:t>x</a:t>
            </a:r>
            <a:r>
              <a:rPr lang="en-US" sz="2200" baseline="-25000" dirty="0"/>
              <a:t>2</a:t>
            </a:r>
            <a:r>
              <a:rPr lang="en-US" sz="2200" dirty="0"/>
              <a:t> + … + </a:t>
            </a:r>
            <a:r>
              <a:rPr lang="en-US" sz="2200" dirty="0" err="1" smtClean="0"/>
              <a:t>a</a:t>
            </a:r>
            <a:r>
              <a:rPr lang="en-US" sz="2200" baseline="-25000" dirty="0" err="1"/>
              <a:t>n</a:t>
            </a:r>
            <a:r>
              <a:rPr lang="en-US" sz="2200" baseline="-25000" dirty="0" err="1" smtClean="0"/>
              <a:t>n</a:t>
            </a:r>
            <a:r>
              <a:rPr lang="en-US" sz="2200" dirty="0" smtClean="0"/>
              <a:t> </a:t>
            </a:r>
            <a:r>
              <a:rPr lang="en-US" sz="2200" dirty="0" err="1"/>
              <a:t>x</a:t>
            </a:r>
            <a:r>
              <a:rPr lang="en-US" sz="2200" baseline="-25000" dirty="0" err="1"/>
              <a:t>n</a:t>
            </a:r>
            <a:r>
              <a:rPr lang="en-US" sz="2200" dirty="0"/>
              <a:t> = </a:t>
            </a:r>
            <a:r>
              <a:rPr lang="en-US" sz="2200" dirty="0" err="1" smtClean="0"/>
              <a:t>b</a:t>
            </a:r>
            <a:r>
              <a:rPr lang="en-US" sz="2200" baseline="-25000" dirty="0" err="1" smtClean="0"/>
              <a:t>n</a:t>
            </a:r>
            <a:endParaRPr lang="en-US" sz="2200" baseline="-25000" dirty="0"/>
          </a:p>
        </p:txBody>
      </p:sp>
      <p:sp>
        <p:nvSpPr>
          <p:cNvPr id="6" name="Left Brace 5"/>
          <p:cNvSpPr/>
          <p:nvPr/>
        </p:nvSpPr>
        <p:spPr>
          <a:xfrm>
            <a:off x="2323257" y="1623965"/>
            <a:ext cx="384050" cy="1446550"/>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0149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p:txBody>
          <a:bodyPr/>
          <a:lstStyle/>
          <a:p>
            <a:r>
              <a:rPr lang="en-US" dirty="0"/>
              <a:t>Stevin Supercomputer @ UGent</a:t>
            </a:r>
            <a:endParaRPr lang="en-US" altLang="en-US" dirty="0" smtClean="0">
              <a:ea typeface="ＭＳ Ｐゴシック" pitchFamily="-112" charset="-128"/>
            </a:endParaRPr>
          </a:p>
        </p:txBody>
      </p:sp>
      <p:pic>
        <p:nvPicPr>
          <p:cNvPr id="30726" name="Picture 2" descr="HPC-logo-nt-cro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1788" y="1837722"/>
            <a:ext cx="7985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6" descr="vsc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275" y="1826610"/>
            <a:ext cx="1095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4" descr="Tier1 super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2558550"/>
            <a:ext cx="3341687"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TextBox 8"/>
          <p:cNvSpPr txBox="1">
            <a:spLocks noChangeArrowheads="1"/>
          </p:cNvSpPr>
          <p:nvPr/>
        </p:nvSpPr>
        <p:spPr bwMode="auto">
          <a:xfrm>
            <a:off x="250825" y="1834547"/>
            <a:ext cx="633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Char char="n"/>
              <a:defRPr sz="2800" b="1">
                <a:solidFill>
                  <a:srgbClr val="5F5F5F"/>
                </a:solidFill>
                <a:latin typeface="Arial" charset="0"/>
                <a:ea typeface="ＭＳ Ｐゴシック" pitchFamily="-112" charset="-128"/>
              </a:defRPr>
            </a:lvl1pPr>
            <a:lvl2pPr marL="742950" indent="-285750" algn="l" eaLnBrk="0" hangingPunct="0">
              <a:buClr>
                <a:srgbClr val="8977BA"/>
              </a:buClr>
              <a:buSzPct val="70000"/>
              <a:buChar char="l"/>
              <a:defRPr sz="2400">
                <a:solidFill>
                  <a:srgbClr val="5F5F5F"/>
                </a:solidFill>
                <a:latin typeface="Arial" charset="0"/>
                <a:ea typeface="ＭＳ Ｐゴシック" pitchFamily="-112" charset="-128"/>
              </a:defRPr>
            </a:lvl2pPr>
            <a:lvl3pPr marL="1143000" indent="-228600" algn="l" eaLnBrk="0" hangingPunct="0">
              <a:buChar char="w"/>
              <a:defRPr sz="2000" b="1">
                <a:solidFill>
                  <a:srgbClr val="5F5F5F"/>
                </a:solidFill>
                <a:latin typeface="Arial" charset="0"/>
                <a:ea typeface="ＭＳ Ｐゴシック" pitchFamily="-112" charset="-128"/>
              </a:defRPr>
            </a:lvl3pPr>
            <a:lvl4pPr marL="1600200" indent="-228600" algn="l" eaLnBrk="0" hangingPunct="0">
              <a:buChar char="–"/>
              <a:defRPr sz="2000">
                <a:solidFill>
                  <a:srgbClr val="5F5F5F"/>
                </a:solidFill>
                <a:latin typeface="Arial" charset="0"/>
                <a:ea typeface="ＭＳ Ｐゴシック" pitchFamily="-112" charset="-128"/>
              </a:defRPr>
            </a:lvl4pPr>
            <a:lvl5pPr marL="2057400" indent="-228600" algn="l" eaLnBrk="0" hangingPunct="0">
              <a:buChar char="»"/>
              <a:defRPr sz="2000">
                <a:solidFill>
                  <a:srgbClr val="5F5F5F"/>
                </a:solidFill>
                <a:latin typeface="Arial" charset="0"/>
                <a:ea typeface="ＭＳ Ｐゴシック" pitchFamily="-112" charset="-128"/>
              </a:defRPr>
            </a:lvl5pPr>
            <a:lvl6pPr marL="2514600" indent="-228600" eaLnBrk="0" fontAlgn="base" hangingPunct="0">
              <a:spcBef>
                <a:spcPct val="20000"/>
              </a:spcBef>
              <a:spcAft>
                <a:spcPct val="0"/>
              </a:spcAft>
              <a:buChar char="»"/>
              <a:defRPr sz="2000">
                <a:solidFill>
                  <a:srgbClr val="5F5F5F"/>
                </a:solidFill>
                <a:latin typeface="Arial" charset="0"/>
                <a:ea typeface="ＭＳ Ｐゴシック" pitchFamily="-112" charset="-128"/>
              </a:defRPr>
            </a:lvl6pPr>
            <a:lvl7pPr marL="2971800" indent="-228600" eaLnBrk="0" fontAlgn="base" hangingPunct="0">
              <a:spcBef>
                <a:spcPct val="20000"/>
              </a:spcBef>
              <a:spcAft>
                <a:spcPct val="0"/>
              </a:spcAft>
              <a:buChar char="»"/>
              <a:defRPr sz="2000">
                <a:solidFill>
                  <a:srgbClr val="5F5F5F"/>
                </a:solidFill>
                <a:latin typeface="Arial" charset="0"/>
                <a:ea typeface="ＭＳ Ｐゴシック" pitchFamily="-112" charset="-128"/>
              </a:defRPr>
            </a:lvl7pPr>
            <a:lvl8pPr marL="3429000" indent="-228600" eaLnBrk="0" fontAlgn="base" hangingPunct="0">
              <a:spcBef>
                <a:spcPct val="20000"/>
              </a:spcBef>
              <a:spcAft>
                <a:spcPct val="0"/>
              </a:spcAft>
              <a:buChar char="»"/>
              <a:defRPr sz="2000">
                <a:solidFill>
                  <a:srgbClr val="5F5F5F"/>
                </a:solidFill>
                <a:latin typeface="Arial" charset="0"/>
                <a:ea typeface="ＭＳ Ｐゴシック" pitchFamily="-112" charset="-128"/>
              </a:defRPr>
            </a:lvl8pPr>
            <a:lvl9pPr marL="3886200" indent="-228600" eaLnBrk="0" fontAlgn="base" hangingPunct="0">
              <a:spcBef>
                <a:spcPct val="20000"/>
              </a:spcBef>
              <a:spcAft>
                <a:spcPct val="0"/>
              </a:spcAft>
              <a:buChar char="»"/>
              <a:defRPr sz="2000">
                <a:solidFill>
                  <a:srgbClr val="5F5F5F"/>
                </a:solidFill>
                <a:latin typeface="Arial" charset="0"/>
                <a:ea typeface="ＭＳ Ｐゴシック" pitchFamily="-112" charset="-128"/>
              </a:defRPr>
            </a:lvl9pPr>
          </a:lstStyle>
          <a:p>
            <a:pPr algn="ctr" eaLnBrk="1" hangingPunct="1">
              <a:buFont typeface="Wingdings" pitchFamily="-112" charset="2"/>
              <a:buNone/>
            </a:pPr>
            <a:r>
              <a:rPr lang="en-US" altLang="en-US" sz="2000" i="0">
                <a:solidFill>
                  <a:srgbClr val="FF0000"/>
                </a:solidFill>
              </a:rPr>
              <a:t>Tier 1 “Stevin” supercomputer </a:t>
            </a:r>
            <a:r>
              <a:rPr lang="en-US" altLang="en-US" sz="2000" i="0">
                <a:solidFill>
                  <a:schemeClr val="tx1"/>
                </a:solidFill>
              </a:rPr>
              <a:t>@ Ghent University</a:t>
            </a:r>
          </a:p>
        </p:txBody>
      </p:sp>
      <p:sp>
        <p:nvSpPr>
          <p:cNvPr id="10" name="TextBox 9"/>
          <p:cNvSpPr txBox="1"/>
          <p:nvPr/>
        </p:nvSpPr>
        <p:spPr>
          <a:xfrm>
            <a:off x="3938588" y="2558550"/>
            <a:ext cx="4838700" cy="2308324"/>
          </a:xfrm>
          <a:prstGeom prst="rect">
            <a:avLst/>
          </a:prstGeom>
          <a:solidFill>
            <a:schemeClr val="bg1">
              <a:lumMod val="85000"/>
            </a:schemeClr>
          </a:solidFill>
          <a:ln w="19050">
            <a:solidFill>
              <a:schemeClr val="tx1"/>
            </a:solidFill>
          </a:ln>
        </p:spPr>
        <p:txBody>
          <a:bodyPr>
            <a:spAutoFit/>
          </a:bodyPr>
          <a:lstStyle/>
          <a:p>
            <a:pPr marL="285750" indent="-285750" algn="l">
              <a:buFont typeface="Arial" pitchFamily="34" charset="0"/>
              <a:buChar char="•"/>
              <a:defRPr/>
            </a:pPr>
            <a:r>
              <a:rPr lang="en-US" b="1" i="0" dirty="0">
                <a:solidFill>
                  <a:srgbClr val="0033CC"/>
                </a:solidFill>
              </a:rPr>
              <a:t>528 nodes</a:t>
            </a:r>
            <a:r>
              <a:rPr lang="en-US" i="0" dirty="0">
                <a:solidFill>
                  <a:schemeClr val="tx1"/>
                </a:solidFill>
              </a:rPr>
              <a:t>, each containing:</a:t>
            </a:r>
          </a:p>
          <a:p>
            <a:pPr marL="742950" lvl="1" indent="-285750" algn="l">
              <a:buFont typeface="Arial" pitchFamily="34" charset="0"/>
              <a:buChar char="•"/>
              <a:defRPr/>
            </a:pPr>
            <a:r>
              <a:rPr lang="en-US" i="0" dirty="0">
                <a:solidFill>
                  <a:schemeClr val="tx1"/>
                </a:solidFill>
              </a:rPr>
              <a:t>Two 8-core Intel Xeon E5-2670 @ 2.6 GHz</a:t>
            </a:r>
          </a:p>
          <a:p>
            <a:pPr marL="742950" lvl="1" indent="-285750" algn="l">
              <a:buFont typeface="Arial" pitchFamily="34" charset="0"/>
              <a:buChar char="•"/>
              <a:defRPr/>
            </a:pPr>
            <a:r>
              <a:rPr lang="en-US" i="0" dirty="0">
                <a:solidFill>
                  <a:schemeClr val="tx1"/>
                </a:solidFill>
              </a:rPr>
              <a:t>64 GB of RAM (4 GB / core)</a:t>
            </a:r>
          </a:p>
          <a:p>
            <a:pPr marL="285750" indent="-285750" algn="l">
              <a:buFont typeface="Arial" pitchFamily="34" charset="0"/>
              <a:buChar char="•"/>
              <a:defRPr/>
            </a:pPr>
            <a:r>
              <a:rPr lang="en-US" b="1" i="0" dirty="0">
                <a:solidFill>
                  <a:srgbClr val="0033CC"/>
                </a:solidFill>
              </a:rPr>
              <a:t>8448 cores in total</a:t>
            </a:r>
            <a:r>
              <a:rPr lang="en-US" i="0" dirty="0">
                <a:solidFill>
                  <a:schemeClr val="tx1"/>
                </a:solidFill>
              </a:rPr>
              <a:t>: 152.8 TFLOPS/s</a:t>
            </a:r>
          </a:p>
          <a:p>
            <a:pPr marL="285750" indent="-285750" algn="l">
              <a:buFont typeface="Arial" pitchFamily="34" charset="0"/>
              <a:buChar char="•"/>
              <a:defRPr/>
            </a:pPr>
            <a:r>
              <a:rPr lang="en-US" b="1" i="0" dirty="0">
                <a:solidFill>
                  <a:srgbClr val="0033CC"/>
                </a:solidFill>
              </a:rPr>
              <a:t>33 TB RAM</a:t>
            </a:r>
            <a:r>
              <a:rPr lang="en-US" i="0" dirty="0">
                <a:solidFill>
                  <a:srgbClr val="0033CC"/>
                </a:solidFill>
              </a:rPr>
              <a:t> </a:t>
            </a:r>
            <a:r>
              <a:rPr lang="en-US" i="0" dirty="0">
                <a:solidFill>
                  <a:schemeClr val="tx1"/>
                </a:solidFill>
              </a:rPr>
              <a:t>in total</a:t>
            </a:r>
          </a:p>
          <a:p>
            <a:pPr marL="285750" indent="-285750" algn="l">
              <a:buFont typeface="Arial" pitchFamily="34" charset="0"/>
              <a:buChar char="•"/>
              <a:defRPr/>
            </a:pPr>
            <a:r>
              <a:rPr lang="en-US" b="1" i="0" dirty="0">
                <a:solidFill>
                  <a:srgbClr val="0033CC"/>
                </a:solidFill>
              </a:rPr>
              <a:t>FDR Infiniband </a:t>
            </a:r>
            <a:r>
              <a:rPr lang="en-US" i="0" dirty="0">
                <a:solidFill>
                  <a:schemeClr val="tx1"/>
                </a:solidFill>
              </a:rPr>
              <a:t>Mellanox interconnect</a:t>
            </a:r>
          </a:p>
          <a:p>
            <a:pPr marL="285750" indent="-285750" algn="l">
              <a:buFont typeface="Arial" pitchFamily="34" charset="0"/>
              <a:buChar char="•"/>
              <a:defRPr/>
            </a:pPr>
            <a:r>
              <a:rPr lang="en-US" i="0" dirty="0">
                <a:solidFill>
                  <a:schemeClr val="tx1"/>
                </a:solidFill>
              </a:rPr>
              <a:t>Ranked </a:t>
            </a:r>
            <a:r>
              <a:rPr lang="en-US" b="1" i="0" dirty="0">
                <a:solidFill>
                  <a:srgbClr val="0033CC"/>
                </a:solidFill>
              </a:rPr>
              <a:t>163</a:t>
            </a:r>
            <a:r>
              <a:rPr lang="en-US" i="0" dirty="0">
                <a:solidFill>
                  <a:schemeClr val="tx1"/>
                </a:solidFill>
              </a:rPr>
              <a:t> on www.top500.org (Nov. 2012)</a:t>
            </a:r>
          </a:p>
          <a:p>
            <a:pPr marL="285750" indent="-285750" algn="l">
              <a:buFont typeface="Arial" pitchFamily="34" charset="0"/>
              <a:buChar char="•"/>
              <a:defRPr/>
            </a:pPr>
            <a:r>
              <a:rPr lang="en-US" i="0" dirty="0">
                <a:solidFill>
                  <a:schemeClr val="tx1"/>
                </a:solidFill>
              </a:rPr>
              <a:t>Ranked </a:t>
            </a:r>
            <a:r>
              <a:rPr lang="en-US" b="1" i="0" dirty="0">
                <a:solidFill>
                  <a:srgbClr val="0033CC"/>
                </a:solidFill>
              </a:rPr>
              <a:t>239</a:t>
            </a:r>
            <a:r>
              <a:rPr lang="en-US" i="0" dirty="0">
                <a:solidFill>
                  <a:schemeClr val="tx1"/>
                </a:solidFill>
              </a:rPr>
              <a:t> on www.top500.org (June 2013)</a:t>
            </a:r>
          </a:p>
        </p:txBody>
      </p:sp>
    </p:spTree>
    <p:extLst>
      <p:ext uri="{BB962C8B-B14F-4D97-AF65-F5344CB8AC3E}">
        <p14:creationId xmlns:p14="http://schemas.microsoft.com/office/powerpoint/2010/main" val="328273198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952640" y="4793915"/>
            <a:ext cx="1979980" cy="18227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3" name="Content Placeholder 2"/>
          <p:cNvSpPr>
            <a:spLocks noGrp="1"/>
          </p:cNvSpPr>
          <p:nvPr>
            <p:ph idx="1"/>
          </p:nvPr>
        </p:nvSpPr>
        <p:spPr>
          <a:xfrm>
            <a:off x="457200" y="1047890"/>
            <a:ext cx="8229600" cy="523030"/>
          </a:xfrm>
        </p:spPr>
        <p:txBody>
          <a:bodyPr>
            <a:normAutofit/>
          </a:bodyPr>
          <a:lstStyle/>
          <a:p>
            <a:r>
              <a:rPr lang="en-US" sz="2200" dirty="0" smtClean="0"/>
              <a:t>Algorithm (</a:t>
            </a:r>
            <a:r>
              <a:rPr lang="en-US" sz="2200" dirty="0" err="1" smtClean="0"/>
              <a:t>cfr</a:t>
            </a:r>
            <a:r>
              <a:rPr lang="en-US" sz="2200" dirty="0" smtClean="0"/>
              <a:t>. 1</a:t>
            </a:r>
            <a:r>
              <a:rPr lang="en-US" sz="2200" baseline="30000" dirty="0" smtClean="0"/>
              <a:t>st</a:t>
            </a:r>
            <a:r>
              <a:rPr lang="en-US" sz="2200" dirty="0" smtClean="0"/>
              <a:t> Bachelor)</a:t>
            </a:r>
          </a:p>
          <a:p>
            <a:pPr marL="0" indent="0">
              <a:buNone/>
            </a:pPr>
            <a:endParaRPr lang="en-US" sz="2200" dirty="0"/>
          </a:p>
        </p:txBody>
      </p:sp>
      <p:sp>
        <p:nvSpPr>
          <p:cNvPr id="4" name="TextBox 3"/>
          <p:cNvSpPr txBox="1"/>
          <p:nvPr/>
        </p:nvSpPr>
        <p:spPr>
          <a:xfrm>
            <a:off x="424260" y="1623965"/>
            <a:ext cx="8318303" cy="1200329"/>
          </a:xfrm>
          <a:prstGeom prst="rect">
            <a:avLst/>
          </a:prstGeom>
          <a:solidFill>
            <a:schemeClr val="bg1">
              <a:lumMod val="75000"/>
            </a:schemeClr>
          </a:solidFill>
        </p:spPr>
        <p:txBody>
          <a:bodyPr wrap="non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 </a:t>
            </a:r>
            <a:r>
              <a:rPr lang="en-US" i="1" dirty="0" smtClean="0">
                <a:solidFill>
                  <a:schemeClr val="tx1">
                    <a:lumMod val="65000"/>
                    <a:lumOff val="35000"/>
                  </a:schemeClr>
                </a:solidFill>
                <a:latin typeface="Courier New" pitchFamily="49" charset="0"/>
                <a:cs typeface="Courier New" pitchFamily="49" charset="0"/>
              </a:rPr>
              <a:t>// add multiple of row </a:t>
            </a:r>
            <a:r>
              <a:rPr lang="en-US" i="1" dirty="0" err="1" smtClean="0">
                <a:solidFill>
                  <a:schemeClr val="tx1">
                    <a:lumMod val="65000"/>
                    <a:lumOff val="35000"/>
                  </a:schemeClr>
                </a:solidFill>
                <a:latin typeface="Courier New" pitchFamily="49" charset="0"/>
                <a:cs typeface="Courier New" pitchFamily="49" charset="0"/>
              </a:rPr>
              <a:t>i</a:t>
            </a:r>
            <a:r>
              <a:rPr lang="en-US" i="1" dirty="0" smtClean="0">
                <a:solidFill>
                  <a:schemeClr val="tx1">
                    <a:lumMod val="65000"/>
                    <a:lumOff val="35000"/>
                  </a:schemeClr>
                </a:solidFill>
                <a:latin typeface="Courier New" pitchFamily="49" charset="0"/>
                <a:cs typeface="Courier New" pitchFamily="49" charset="0"/>
              </a:rPr>
              <a:t> to row j</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)/A(</a:t>
            </a:r>
            <a:r>
              <a:rPr lang="en-US" dirty="0" err="1" smtClean="0">
                <a:latin typeface="Courier New" pitchFamily="49" charset="0"/>
                <a:cs typeface="Courier New" pitchFamily="49" charset="0"/>
              </a:rPr>
              <a:t>i,i</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Rectangle 4"/>
          <p:cNvSpPr/>
          <p:nvPr/>
        </p:nvSpPr>
        <p:spPr>
          <a:xfrm>
            <a:off x="3189420" y="3873415"/>
            <a:ext cx="27432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3189420" y="403191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41820" y="418553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94220" y="433793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46620" y="449033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43040" y="403313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95440" y="418553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47840" y="433793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00240" y="449033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52640" y="464273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99020" y="464273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189420" y="464151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189420" y="479513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952640" y="3873415"/>
            <a:ext cx="0" cy="27432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105040" y="3873415"/>
            <a:ext cx="0" cy="27432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952640" y="4641515"/>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952640" y="5793665"/>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3189420" y="579366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189420" y="594606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11979" y="3527770"/>
            <a:ext cx="237566" cy="369332"/>
          </a:xfrm>
          <a:prstGeom prst="rect">
            <a:avLst/>
          </a:prstGeom>
          <a:noFill/>
        </p:spPr>
        <p:txBody>
          <a:bodyPr wrap="none" rtlCol="0">
            <a:spAutoFit/>
          </a:bodyPr>
          <a:lstStyle/>
          <a:p>
            <a:r>
              <a:rPr lang="en-US" dirty="0" err="1" smtClean="0"/>
              <a:t>i</a:t>
            </a:r>
            <a:endParaRPr lang="en-US" dirty="0"/>
          </a:p>
        </p:txBody>
      </p:sp>
      <p:sp>
        <p:nvSpPr>
          <p:cNvPr id="33" name="TextBox 32"/>
          <p:cNvSpPr txBox="1"/>
          <p:nvPr/>
        </p:nvSpPr>
        <p:spPr>
          <a:xfrm>
            <a:off x="2932170" y="4487895"/>
            <a:ext cx="237566" cy="369332"/>
          </a:xfrm>
          <a:prstGeom prst="rect">
            <a:avLst/>
          </a:prstGeom>
          <a:noFill/>
        </p:spPr>
        <p:txBody>
          <a:bodyPr wrap="none" rtlCol="0">
            <a:spAutoFit/>
          </a:bodyPr>
          <a:lstStyle/>
          <a:p>
            <a:r>
              <a:rPr lang="en-US" dirty="0" err="1" smtClean="0"/>
              <a:t>i</a:t>
            </a:r>
            <a:endParaRPr lang="en-US" dirty="0"/>
          </a:p>
        </p:txBody>
      </p:sp>
      <p:sp>
        <p:nvSpPr>
          <p:cNvPr id="34" name="TextBox 33"/>
          <p:cNvSpPr txBox="1"/>
          <p:nvPr/>
        </p:nvSpPr>
        <p:spPr>
          <a:xfrm>
            <a:off x="2932170" y="5685199"/>
            <a:ext cx="239168" cy="369332"/>
          </a:xfrm>
          <a:prstGeom prst="rect">
            <a:avLst/>
          </a:prstGeom>
          <a:noFill/>
        </p:spPr>
        <p:txBody>
          <a:bodyPr wrap="none" rtlCol="0">
            <a:spAutoFit/>
          </a:bodyPr>
          <a:lstStyle/>
          <a:p>
            <a:r>
              <a:rPr lang="en-US" dirty="0" smtClean="0"/>
              <a:t>j</a:t>
            </a:r>
            <a:endParaRPr lang="en-US" dirty="0"/>
          </a:p>
        </p:txBody>
      </p:sp>
      <p:sp>
        <p:nvSpPr>
          <p:cNvPr id="36" name="TextBox 35"/>
          <p:cNvSpPr txBox="1"/>
          <p:nvPr/>
        </p:nvSpPr>
        <p:spPr>
          <a:xfrm>
            <a:off x="4341570" y="4080158"/>
            <a:ext cx="675185" cy="369332"/>
          </a:xfrm>
          <a:prstGeom prst="rect">
            <a:avLst/>
          </a:prstGeom>
          <a:noFill/>
        </p:spPr>
        <p:txBody>
          <a:bodyPr wrap="none" rtlCol="0">
            <a:spAutoFit/>
          </a:bodyPr>
          <a:lstStyle/>
          <a:p>
            <a:r>
              <a:rPr lang="en-US" dirty="0" smtClean="0"/>
              <a:t>A(</a:t>
            </a:r>
            <a:r>
              <a:rPr lang="en-US" dirty="0" err="1" smtClean="0"/>
              <a:t>i</a:t>
            </a:r>
            <a:r>
              <a:rPr lang="en-US" dirty="0" smtClean="0"/>
              <a:t>, </a:t>
            </a:r>
            <a:r>
              <a:rPr lang="en-US" dirty="0" err="1" smtClean="0"/>
              <a:t>i</a:t>
            </a:r>
            <a:r>
              <a:rPr lang="en-US" dirty="0" smtClean="0"/>
              <a:t>)</a:t>
            </a:r>
            <a:endParaRPr lang="en-US" dirty="0"/>
          </a:p>
        </p:txBody>
      </p:sp>
      <p:sp>
        <p:nvSpPr>
          <p:cNvPr id="37" name="TextBox 36"/>
          <p:cNvSpPr txBox="1"/>
          <p:nvPr/>
        </p:nvSpPr>
        <p:spPr>
          <a:xfrm>
            <a:off x="3225098" y="6115623"/>
            <a:ext cx="683905" cy="369332"/>
          </a:xfrm>
          <a:prstGeom prst="rect">
            <a:avLst/>
          </a:prstGeom>
          <a:noFill/>
        </p:spPr>
        <p:txBody>
          <a:bodyPr wrap="none" rtlCol="0">
            <a:spAutoFit/>
          </a:bodyPr>
          <a:lstStyle/>
          <a:p>
            <a:r>
              <a:rPr lang="en-US" dirty="0" smtClean="0"/>
              <a:t>A(</a:t>
            </a:r>
            <a:r>
              <a:rPr lang="en-US" dirty="0"/>
              <a:t>j</a:t>
            </a:r>
            <a:r>
              <a:rPr lang="en-US" dirty="0" smtClean="0"/>
              <a:t>, </a:t>
            </a:r>
            <a:r>
              <a:rPr lang="en-US" dirty="0" err="1" smtClean="0"/>
              <a:t>i</a:t>
            </a:r>
            <a:r>
              <a:rPr lang="en-US" dirty="0" smtClean="0"/>
              <a:t>)</a:t>
            </a:r>
            <a:endParaRPr lang="en-US" dirty="0"/>
          </a:p>
        </p:txBody>
      </p:sp>
      <p:sp>
        <p:nvSpPr>
          <p:cNvPr id="38" name="TextBox 37"/>
          <p:cNvSpPr txBox="1"/>
          <p:nvPr/>
        </p:nvSpPr>
        <p:spPr>
          <a:xfrm>
            <a:off x="6223415" y="5223534"/>
            <a:ext cx="1878976" cy="646331"/>
          </a:xfrm>
          <a:prstGeom prst="rect">
            <a:avLst/>
          </a:prstGeom>
          <a:noFill/>
        </p:spPr>
        <p:txBody>
          <a:bodyPr wrap="none" rtlCol="0">
            <a:spAutoFit/>
          </a:bodyPr>
          <a:lstStyle/>
          <a:p>
            <a:pPr algn="ctr"/>
            <a:r>
              <a:rPr lang="en-US" dirty="0" smtClean="0"/>
              <a:t>green = updated </a:t>
            </a:r>
          </a:p>
          <a:p>
            <a:pPr algn="ctr"/>
            <a:r>
              <a:rPr lang="en-US" dirty="0" smtClean="0"/>
              <a:t>in two inner loops</a:t>
            </a:r>
            <a:endParaRPr lang="en-US" dirty="0"/>
          </a:p>
        </p:txBody>
      </p:sp>
      <p:cxnSp>
        <p:nvCxnSpPr>
          <p:cNvPr id="39" name="Straight Arrow Connector 38"/>
          <p:cNvCxnSpPr/>
          <p:nvPr/>
        </p:nvCxnSpPr>
        <p:spPr>
          <a:xfrm flipH="1">
            <a:off x="4038600" y="4365970"/>
            <a:ext cx="370114" cy="31377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799020" y="5879084"/>
            <a:ext cx="206923" cy="2365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8317" y="4921849"/>
            <a:ext cx="2211759" cy="646331"/>
          </a:xfrm>
          <a:prstGeom prst="rect">
            <a:avLst/>
          </a:prstGeom>
          <a:noFill/>
        </p:spPr>
        <p:txBody>
          <a:bodyPr wrap="none" rtlCol="0">
            <a:spAutoFit/>
          </a:bodyPr>
          <a:lstStyle/>
          <a:p>
            <a:pPr algn="ctr"/>
            <a:r>
              <a:rPr lang="en-US" dirty="0" smtClean="0"/>
              <a:t>strict lower triangular</a:t>
            </a:r>
          </a:p>
          <a:p>
            <a:pPr algn="ctr"/>
            <a:r>
              <a:rPr lang="en-US" dirty="0" smtClean="0"/>
              <a:t>(white): all zeros</a:t>
            </a:r>
            <a:endParaRPr lang="en-US" dirty="0"/>
          </a:p>
        </p:txBody>
      </p:sp>
      <p:sp>
        <p:nvSpPr>
          <p:cNvPr id="47" name="TextBox 46"/>
          <p:cNvSpPr txBox="1"/>
          <p:nvPr/>
        </p:nvSpPr>
        <p:spPr>
          <a:xfrm>
            <a:off x="6223415" y="3920798"/>
            <a:ext cx="1768433" cy="646331"/>
          </a:xfrm>
          <a:prstGeom prst="rect">
            <a:avLst/>
          </a:prstGeom>
          <a:noFill/>
        </p:spPr>
        <p:txBody>
          <a:bodyPr wrap="none" rtlCol="0">
            <a:spAutoFit/>
          </a:bodyPr>
          <a:lstStyle/>
          <a:p>
            <a:pPr algn="ctr"/>
            <a:r>
              <a:rPr lang="en-US" dirty="0" smtClean="0"/>
              <a:t>upper triangular </a:t>
            </a:r>
          </a:p>
          <a:p>
            <a:pPr algn="ctr"/>
            <a:r>
              <a:rPr lang="en-US" dirty="0" smtClean="0"/>
              <a:t>(white): finished</a:t>
            </a:r>
            <a:endParaRPr lang="en-US" dirty="0"/>
          </a:p>
        </p:txBody>
      </p:sp>
      <p:cxnSp>
        <p:nvCxnSpPr>
          <p:cNvPr id="48" name="Straight Arrow Connector 47"/>
          <p:cNvCxnSpPr>
            <a:endCxn id="47" idx="1"/>
          </p:cNvCxnSpPr>
          <p:nvPr/>
        </p:nvCxnSpPr>
        <p:spPr>
          <a:xfrm>
            <a:off x="5762555" y="4243964"/>
            <a:ext cx="46086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762555" y="5554852"/>
            <a:ext cx="46086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844995" y="5245015"/>
            <a:ext cx="4980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Right Brace 56"/>
          <p:cNvSpPr/>
          <p:nvPr/>
        </p:nvSpPr>
        <p:spPr>
          <a:xfrm rot="5400000">
            <a:off x="5315406" y="2069909"/>
            <a:ext cx="230432" cy="1739204"/>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3720345" y="3044950"/>
            <a:ext cx="3501600" cy="369332"/>
          </a:xfrm>
          <a:prstGeom prst="rect">
            <a:avLst/>
          </a:prstGeom>
          <a:noFill/>
        </p:spPr>
        <p:txBody>
          <a:bodyPr wrap="none" rtlCol="0">
            <a:spAutoFit/>
          </a:bodyPr>
          <a:lstStyle/>
          <a:p>
            <a:r>
              <a:rPr lang="en-US" dirty="0" smtClean="0"/>
              <a:t>multiplier m fixed within inner loop</a:t>
            </a:r>
            <a:endParaRPr lang="en-US" dirty="0"/>
          </a:p>
        </p:txBody>
      </p:sp>
      <p:sp>
        <p:nvSpPr>
          <p:cNvPr id="59" name="TextBox 58"/>
          <p:cNvSpPr txBox="1"/>
          <p:nvPr/>
        </p:nvSpPr>
        <p:spPr>
          <a:xfrm rot="16200000">
            <a:off x="7261273" y="497729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14120322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4" name="TextBox 3"/>
          <p:cNvSpPr txBox="1"/>
          <p:nvPr/>
        </p:nvSpPr>
        <p:spPr>
          <a:xfrm>
            <a:off x="424260" y="1623965"/>
            <a:ext cx="8318303" cy="1200329"/>
          </a:xfrm>
          <a:prstGeom prst="rect">
            <a:avLst/>
          </a:prstGeom>
          <a:solidFill>
            <a:schemeClr val="bg1">
              <a:lumMod val="75000"/>
            </a:schemeClr>
          </a:solidFill>
        </p:spPr>
        <p:txBody>
          <a:bodyPr wrap="non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 </a:t>
            </a:r>
            <a:r>
              <a:rPr lang="en-US" i="1" dirty="0" smtClean="0">
                <a:solidFill>
                  <a:schemeClr val="tx1">
                    <a:lumMod val="65000"/>
                    <a:lumOff val="35000"/>
                  </a:schemeClr>
                </a:solidFill>
                <a:latin typeface="Courier New" pitchFamily="49" charset="0"/>
                <a:cs typeface="Courier New" pitchFamily="49" charset="0"/>
              </a:rPr>
              <a:t>// add multiple of row </a:t>
            </a:r>
            <a:r>
              <a:rPr lang="en-US" i="1" dirty="0" err="1" smtClean="0">
                <a:solidFill>
                  <a:schemeClr val="tx1">
                    <a:lumMod val="65000"/>
                    <a:lumOff val="35000"/>
                  </a:schemeClr>
                </a:solidFill>
                <a:latin typeface="Courier New" pitchFamily="49" charset="0"/>
                <a:cs typeface="Courier New" pitchFamily="49" charset="0"/>
              </a:rPr>
              <a:t>i</a:t>
            </a:r>
            <a:r>
              <a:rPr lang="en-US" i="1" dirty="0" smtClean="0">
                <a:solidFill>
                  <a:schemeClr val="tx1">
                    <a:lumMod val="65000"/>
                    <a:lumOff val="35000"/>
                  </a:schemeClr>
                </a:solidFill>
                <a:latin typeface="Courier New" pitchFamily="49" charset="0"/>
                <a:cs typeface="Courier New" pitchFamily="49" charset="0"/>
              </a:rPr>
              <a:t> to row j</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)/A(</a:t>
            </a:r>
            <a:r>
              <a:rPr lang="en-US" dirty="0" err="1" smtClean="0">
                <a:latin typeface="Courier New" pitchFamily="49" charset="0"/>
                <a:cs typeface="Courier New" pitchFamily="49" charset="0"/>
              </a:rPr>
              <a:t>i,i</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TextBox 4"/>
          <p:cNvSpPr txBox="1"/>
          <p:nvPr/>
        </p:nvSpPr>
        <p:spPr>
          <a:xfrm>
            <a:off x="424260" y="4120290"/>
            <a:ext cx="8318303" cy="1477328"/>
          </a:xfrm>
          <a:prstGeom prst="rect">
            <a:avLst/>
          </a:prstGeom>
          <a:solidFill>
            <a:schemeClr val="bg1">
              <a:lumMod val="75000"/>
            </a:schemeClr>
          </a:solidFill>
        </p:spPr>
        <p:txBody>
          <a:bodyPr wrap="non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m = A(</a:t>
            </a:r>
            <a:r>
              <a:rPr lang="en-US" b="1" dirty="0" err="1" smtClean="0">
                <a:solidFill>
                  <a:srgbClr val="FF0000"/>
                </a:solidFill>
                <a:latin typeface="Courier New" pitchFamily="49" charset="0"/>
                <a:cs typeface="Courier New" pitchFamily="49" charset="0"/>
              </a:rPr>
              <a:t>j,i</a:t>
            </a:r>
            <a:r>
              <a:rPr lang="en-US" b="1" dirty="0" smtClean="0">
                <a:solidFill>
                  <a:srgbClr val="FF0000"/>
                </a:solidFill>
                <a:latin typeface="Courier New" pitchFamily="49" charset="0"/>
                <a:cs typeface="Courier New" pitchFamily="49" charset="0"/>
              </a:rPr>
              <a:t>)/A(</a:t>
            </a:r>
            <a:r>
              <a:rPr lang="en-US" b="1" dirty="0" err="1">
                <a:solidFill>
                  <a:srgbClr val="FF0000"/>
                </a:solidFill>
                <a:latin typeface="Courier New" pitchFamily="49" charset="0"/>
                <a:cs typeface="Courier New" pitchFamily="49" charset="0"/>
              </a:rPr>
              <a:t>i</a:t>
            </a:r>
            <a:r>
              <a:rPr lang="en-US" b="1" dirty="0" err="1" smtClean="0">
                <a:solidFill>
                  <a:srgbClr val="FF0000"/>
                </a:solidFill>
                <a:latin typeface="Courier New" pitchFamily="49" charset="0"/>
                <a:cs typeface="Courier New" pitchFamily="49" charset="0"/>
              </a:rPr>
              <a:t>,i</a:t>
            </a:r>
            <a:r>
              <a:rPr lang="en-US" b="1" dirty="0" smtClean="0">
                <a:solidFill>
                  <a:srgbClr val="FF0000"/>
                </a:solidFill>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 </a:t>
            </a:r>
            <a:r>
              <a:rPr lang="en-US" i="1" dirty="0" smtClean="0">
                <a:solidFill>
                  <a:schemeClr val="tx1">
                    <a:lumMod val="65000"/>
                    <a:lumOff val="35000"/>
                  </a:schemeClr>
                </a:solidFill>
                <a:latin typeface="Courier New" pitchFamily="49" charset="0"/>
                <a:cs typeface="Courier New" pitchFamily="49" charset="0"/>
              </a:rPr>
              <a:t>// add multiple of row </a:t>
            </a:r>
            <a:r>
              <a:rPr lang="en-US" i="1" dirty="0" err="1" smtClean="0">
                <a:solidFill>
                  <a:schemeClr val="tx1">
                    <a:lumMod val="65000"/>
                    <a:lumOff val="35000"/>
                  </a:schemeClr>
                </a:solidFill>
                <a:latin typeface="Courier New" pitchFamily="49" charset="0"/>
                <a:cs typeface="Courier New" pitchFamily="49" charset="0"/>
              </a:rPr>
              <a:t>i</a:t>
            </a:r>
            <a:r>
              <a:rPr lang="en-US" i="1" dirty="0" smtClean="0">
                <a:solidFill>
                  <a:schemeClr val="tx1">
                    <a:lumMod val="65000"/>
                    <a:lumOff val="35000"/>
                  </a:schemeClr>
                </a:solidFill>
                <a:latin typeface="Courier New" pitchFamily="49" charset="0"/>
                <a:cs typeface="Courier New" pitchFamily="49" charset="0"/>
              </a:rPr>
              <a:t> to row j</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t>
            </a:r>
            <a:r>
              <a:rPr lang="en-US" b="1" dirty="0" smtClean="0">
                <a:solidFill>
                  <a:srgbClr val="FF0000"/>
                </a:solidFill>
                <a:latin typeface="Courier New" pitchFamily="49" charset="0"/>
                <a:cs typeface="Courier New" pitchFamily="49" charset="0"/>
              </a:rPr>
              <a:t>m</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6" name="Content Placeholder 2"/>
          <p:cNvSpPr txBox="1">
            <a:spLocks/>
          </p:cNvSpPr>
          <p:nvPr/>
        </p:nvSpPr>
        <p:spPr>
          <a:xfrm>
            <a:off x="457200" y="1047890"/>
            <a:ext cx="8229600" cy="5230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Initial version 1</a:t>
            </a:r>
          </a:p>
          <a:p>
            <a:pPr marL="0" indent="0">
              <a:buFont typeface="Arial" pitchFamily="34" charset="0"/>
              <a:buNone/>
            </a:pPr>
            <a:endParaRPr lang="en-US" sz="2200" dirty="0"/>
          </a:p>
        </p:txBody>
      </p:sp>
      <p:sp>
        <p:nvSpPr>
          <p:cNvPr id="7" name="Content Placeholder 2"/>
          <p:cNvSpPr txBox="1">
            <a:spLocks/>
          </p:cNvSpPr>
          <p:nvPr/>
        </p:nvSpPr>
        <p:spPr>
          <a:xfrm>
            <a:off x="468611" y="3390595"/>
            <a:ext cx="8229600" cy="5230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Do not </a:t>
            </a:r>
            <a:r>
              <a:rPr lang="en-US" sz="2200" dirty="0" err="1" smtClean="0"/>
              <a:t>recompute</a:t>
            </a:r>
            <a:r>
              <a:rPr lang="en-US" sz="2200" dirty="0" smtClean="0"/>
              <a:t> multiplier in inner loop</a:t>
            </a:r>
          </a:p>
          <a:p>
            <a:pPr marL="0" indent="0">
              <a:buFont typeface="Arial" pitchFamily="34" charset="0"/>
              <a:buNone/>
            </a:pPr>
            <a:endParaRPr lang="en-US" sz="2200" dirty="0"/>
          </a:p>
        </p:txBody>
      </p:sp>
      <p:sp>
        <p:nvSpPr>
          <p:cNvPr id="8" name="TextBox 7"/>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307526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4" name="TextBox 3"/>
          <p:cNvSpPr txBox="1"/>
          <p:nvPr/>
        </p:nvSpPr>
        <p:spPr>
          <a:xfrm>
            <a:off x="424259" y="1623965"/>
            <a:ext cx="8180445" cy="1477328"/>
          </a:xfrm>
          <a:prstGeom prst="rect">
            <a:avLst/>
          </a:prstGeom>
          <a:solidFill>
            <a:schemeClr val="bg1">
              <a:lumMod val="75000"/>
            </a:schemeClr>
          </a:solidFill>
        </p:spPr>
        <p:txBody>
          <a:bodyPr wrap="squar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m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)/A(</a:t>
            </a: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p>
          <a:p>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m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TextBox 4"/>
          <p:cNvSpPr txBox="1"/>
          <p:nvPr/>
        </p:nvSpPr>
        <p:spPr>
          <a:xfrm>
            <a:off x="424260" y="4120290"/>
            <a:ext cx="8180444" cy="1477328"/>
          </a:xfrm>
          <a:prstGeom prst="rect">
            <a:avLst/>
          </a:prstGeom>
          <a:solidFill>
            <a:schemeClr val="bg1">
              <a:lumMod val="75000"/>
            </a:schemeClr>
          </a:solidFill>
        </p:spPr>
        <p:txBody>
          <a:bodyPr wrap="squar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m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)/A(</a:t>
            </a: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i</a:t>
            </a:r>
            <a:r>
              <a:rPr lang="en-US" b="1" dirty="0" smtClean="0">
                <a:solidFill>
                  <a:srgbClr val="FF0000"/>
                </a:solidFill>
                <a:latin typeface="Courier New" pitchFamily="49" charset="0"/>
                <a:cs typeface="Courier New" pitchFamily="49" charset="0"/>
              </a:rPr>
              <a:t>+1</a:t>
            </a:r>
            <a:r>
              <a:rPr lang="en-US" dirty="0" smtClean="0">
                <a:latin typeface="Courier New" pitchFamily="49" charset="0"/>
                <a:cs typeface="Courier New" pitchFamily="49" charset="0"/>
              </a:rPr>
              <a:t> … n</a:t>
            </a:r>
            <a:endParaRPr lang="en-US" i="1" dirty="0" smtClean="0">
              <a:solidFill>
                <a:schemeClr val="tx1">
                  <a:lumMod val="65000"/>
                  <a:lumOff val="35000"/>
                </a:schemeClr>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m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6" name="Content Placeholder 2"/>
          <p:cNvSpPr txBox="1">
            <a:spLocks/>
          </p:cNvSpPr>
          <p:nvPr/>
        </p:nvSpPr>
        <p:spPr>
          <a:xfrm>
            <a:off x="457200" y="1047890"/>
            <a:ext cx="8229600" cy="5230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Current version 2</a:t>
            </a:r>
          </a:p>
          <a:p>
            <a:pPr marL="0" indent="0">
              <a:buFont typeface="Arial" pitchFamily="34" charset="0"/>
              <a:buNone/>
            </a:pPr>
            <a:endParaRPr lang="en-US" sz="2200" dirty="0"/>
          </a:p>
        </p:txBody>
      </p:sp>
      <p:sp>
        <p:nvSpPr>
          <p:cNvPr id="7" name="Content Placeholder 2"/>
          <p:cNvSpPr txBox="1">
            <a:spLocks/>
          </p:cNvSpPr>
          <p:nvPr/>
        </p:nvSpPr>
        <p:spPr>
          <a:xfrm>
            <a:off x="468611" y="3390595"/>
            <a:ext cx="8229600" cy="5230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Don’t compute what we already know: A(j, </a:t>
            </a:r>
            <a:r>
              <a:rPr lang="en-US" sz="2200" dirty="0" err="1" smtClean="0"/>
              <a:t>i</a:t>
            </a:r>
            <a:r>
              <a:rPr lang="en-US" sz="2200" dirty="0" smtClean="0"/>
              <a:t>) will be zero</a:t>
            </a:r>
          </a:p>
          <a:p>
            <a:pPr marL="0" indent="0">
              <a:buFont typeface="Arial" pitchFamily="34" charset="0"/>
              <a:buNone/>
            </a:pPr>
            <a:endParaRPr lang="en-US" sz="2200" dirty="0"/>
          </a:p>
        </p:txBody>
      </p:sp>
      <p:sp>
        <p:nvSpPr>
          <p:cNvPr id="8" name="TextBox 7"/>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321567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5" name="TextBox 4"/>
          <p:cNvSpPr txBox="1"/>
          <p:nvPr/>
        </p:nvSpPr>
        <p:spPr>
          <a:xfrm>
            <a:off x="424260" y="4409592"/>
            <a:ext cx="8180444" cy="1477328"/>
          </a:xfrm>
          <a:prstGeom prst="rect">
            <a:avLst/>
          </a:prstGeom>
          <a:solidFill>
            <a:schemeClr val="bg1">
              <a:lumMod val="75000"/>
            </a:schemeClr>
          </a:solidFill>
        </p:spPr>
        <p:txBody>
          <a:bodyPr wrap="squar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a:t>
            </a:r>
            <a:r>
              <a:rPr lang="en-US" b="1" dirty="0" err="1" smtClean="0">
                <a:solidFill>
                  <a:srgbClr val="FF0000"/>
                </a:solidFill>
                <a:latin typeface="Courier New" pitchFamily="49" charset="0"/>
                <a:cs typeface="Courier New" pitchFamily="49" charset="0"/>
              </a:rPr>
              <a:t>j,i</a:t>
            </a:r>
            <a:r>
              <a:rPr lang="en-US" b="1" dirty="0" smtClean="0">
                <a:solidFill>
                  <a:srgbClr val="FF0000"/>
                </a:solidFill>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)/A(</a:t>
            </a: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i+1 … n</a:t>
            </a:r>
            <a:endParaRPr lang="en-US" i="1" dirty="0" smtClean="0">
              <a:solidFill>
                <a:schemeClr val="tx1">
                  <a:lumMod val="65000"/>
                  <a:lumOff val="35000"/>
                </a:schemeClr>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t>
            </a:r>
            <a:r>
              <a:rPr lang="en-US" b="1" dirty="0" smtClean="0">
                <a:solidFill>
                  <a:srgbClr val="FF0000"/>
                </a:solidFill>
                <a:latin typeface="Courier New" pitchFamily="49" charset="0"/>
                <a:cs typeface="Courier New" pitchFamily="49" charset="0"/>
              </a:rPr>
              <a:t>A(</a:t>
            </a:r>
            <a:r>
              <a:rPr lang="en-US" b="1" dirty="0" err="1" smtClean="0">
                <a:solidFill>
                  <a:srgbClr val="FF0000"/>
                </a:solidFill>
                <a:latin typeface="Courier New" pitchFamily="49" charset="0"/>
                <a:cs typeface="Courier New" pitchFamily="49" charset="0"/>
              </a:rPr>
              <a:t>j,i</a:t>
            </a:r>
            <a:r>
              <a:rPr lang="en-US" b="1" dirty="0" smtClean="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6" name="Content Placeholder 2"/>
          <p:cNvSpPr txBox="1">
            <a:spLocks/>
          </p:cNvSpPr>
          <p:nvPr/>
        </p:nvSpPr>
        <p:spPr>
          <a:xfrm>
            <a:off x="457200" y="1047890"/>
            <a:ext cx="8229600" cy="5230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Current version 3</a:t>
            </a:r>
          </a:p>
          <a:p>
            <a:pPr marL="0" indent="0">
              <a:buFont typeface="Arial" pitchFamily="34" charset="0"/>
              <a:buNone/>
            </a:pPr>
            <a:endParaRPr lang="en-US" sz="2200" dirty="0"/>
          </a:p>
        </p:txBody>
      </p:sp>
      <p:sp>
        <p:nvSpPr>
          <p:cNvPr id="7" name="Content Placeholder 2"/>
          <p:cNvSpPr txBox="1">
            <a:spLocks/>
          </p:cNvSpPr>
          <p:nvPr/>
        </p:nvSpPr>
        <p:spPr>
          <a:xfrm>
            <a:off x="468611" y="3544214"/>
            <a:ext cx="8229600" cy="8653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Store multipliers m below diagonal in zeroed entries</a:t>
            </a:r>
          </a:p>
          <a:p>
            <a:pPr lvl="1"/>
            <a:r>
              <a:rPr lang="en-US" dirty="0" smtClean="0"/>
              <a:t>We will use them later on</a:t>
            </a:r>
          </a:p>
          <a:p>
            <a:pPr marL="0" indent="0">
              <a:buFont typeface="Arial" pitchFamily="34" charset="0"/>
              <a:buNone/>
            </a:pPr>
            <a:endParaRPr lang="en-US" dirty="0"/>
          </a:p>
        </p:txBody>
      </p:sp>
      <p:sp>
        <p:nvSpPr>
          <p:cNvPr id="8" name="TextBox 7"/>
          <p:cNvSpPr txBox="1"/>
          <p:nvPr/>
        </p:nvSpPr>
        <p:spPr>
          <a:xfrm>
            <a:off x="457200" y="1700775"/>
            <a:ext cx="8180444" cy="1477328"/>
          </a:xfrm>
          <a:prstGeom prst="rect">
            <a:avLst/>
          </a:prstGeom>
          <a:solidFill>
            <a:schemeClr val="bg1">
              <a:lumMod val="75000"/>
            </a:schemeClr>
          </a:solidFill>
        </p:spPr>
        <p:txBody>
          <a:bodyPr wrap="squar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m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)/A(</a:t>
            </a: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i+1 … n</a:t>
            </a:r>
            <a:endParaRPr lang="en-US" i="1" dirty="0" smtClean="0">
              <a:solidFill>
                <a:schemeClr val="tx1">
                  <a:lumMod val="65000"/>
                  <a:lumOff val="35000"/>
                </a:schemeClr>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m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10" name="TextBox 9"/>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195848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5" name="TextBox 4"/>
          <p:cNvSpPr txBox="1"/>
          <p:nvPr/>
        </p:nvSpPr>
        <p:spPr>
          <a:xfrm>
            <a:off x="424260" y="4409592"/>
            <a:ext cx="8180444" cy="1754326"/>
          </a:xfrm>
          <a:prstGeom prst="rect">
            <a:avLst/>
          </a:prstGeom>
          <a:solidFill>
            <a:schemeClr val="bg1">
              <a:lumMod val="75000"/>
            </a:schemeClr>
          </a:solidFill>
        </p:spPr>
        <p:txBody>
          <a:bodyPr wrap="squar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)/A(</a:t>
            </a: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for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i+1 … n</a:t>
            </a:r>
            <a:endParaRPr lang="en-US" i="1" dirty="0" smtClean="0">
              <a:solidFill>
                <a:schemeClr val="tx1">
                  <a:lumMod val="65000"/>
                  <a:lumOff val="35000"/>
                </a:schemeClr>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6" name="Content Placeholder 2"/>
          <p:cNvSpPr txBox="1">
            <a:spLocks/>
          </p:cNvSpPr>
          <p:nvPr/>
        </p:nvSpPr>
        <p:spPr>
          <a:xfrm>
            <a:off x="457200" y="1047890"/>
            <a:ext cx="8229600" cy="5230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Current version 4</a:t>
            </a:r>
          </a:p>
          <a:p>
            <a:pPr marL="0" indent="0">
              <a:buFont typeface="Arial" pitchFamily="34" charset="0"/>
              <a:buNone/>
            </a:pPr>
            <a:endParaRPr lang="en-US" sz="2200" dirty="0"/>
          </a:p>
        </p:txBody>
      </p:sp>
      <p:sp>
        <p:nvSpPr>
          <p:cNvPr id="7" name="Content Placeholder 2"/>
          <p:cNvSpPr txBox="1">
            <a:spLocks/>
          </p:cNvSpPr>
          <p:nvPr/>
        </p:nvSpPr>
        <p:spPr>
          <a:xfrm>
            <a:off x="468611" y="3544215"/>
            <a:ext cx="8229600" cy="6912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Split middle loop</a:t>
            </a:r>
          </a:p>
          <a:p>
            <a:pPr marL="0" indent="0">
              <a:buFont typeface="Arial" pitchFamily="34" charset="0"/>
              <a:buNone/>
            </a:pPr>
            <a:endParaRPr lang="en-US" sz="2200" dirty="0"/>
          </a:p>
        </p:txBody>
      </p:sp>
      <p:sp>
        <p:nvSpPr>
          <p:cNvPr id="8" name="TextBox 7"/>
          <p:cNvSpPr txBox="1"/>
          <p:nvPr/>
        </p:nvSpPr>
        <p:spPr>
          <a:xfrm>
            <a:off x="457200" y="1700775"/>
            <a:ext cx="8180444" cy="1477328"/>
          </a:xfrm>
          <a:prstGeom prst="rect">
            <a:avLst/>
          </a:prstGeom>
          <a:solidFill>
            <a:schemeClr val="bg1">
              <a:lumMod val="75000"/>
            </a:schemeClr>
          </a:solidFill>
        </p:spPr>
        <p:txBody>
          <a:bodyPr wrap="squar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)/A(</a:t>
            </a: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i+1 … n</a:t>
            </a:r>
            <a:endParaRPr lang="en-US" i="1" dirty="0" smtClean="0">
              <a:solidFill>
                <a:schemeClr val="tx1">
                  <a:lumMod val="65000"/>
                  <a:lumOff val="35000"/>
                </a:schemeClr>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9" name="TextBox 8"/>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332308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6685401" y="4619555"/>
            <a:ext cx="1820354" cy="1566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533001" y="4771955"/>
            <a:ext cx="151274" cy="18227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678175" y="4771955"/>
            <a:ext cx="1827580" cy="18227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3" name="Content Placeholder 2"/>
          <p:cNvSpPr>
            <a:spLocks noGrp="1"/>
          </p:cNvSpPr>
          <p:nvPr>
            <p:ph idx="1"/>
          </p:nvPr>
        </p:nvSpPr>
        <p:spPr>
          <a:xfrm>
            <a:off x="457200" y="1047890"/>
            <a:ext cx="8229600" cy="523030"/>
          </a:xfrm>
        </p:spPr>
        <p:txBody>
          <a:bodyPr/>
          <a:lstStyle/>
          <a:p>
            <a:r>
              <a:rPr lang="en-US" sz="2200" dirty="0" smtClean="0"/>
              <a:t>Last version</a:t>
            </a:r>
          </a:p>
          <a:p>
            <a:pPr marL="0" indent="0">
              <a:buNone/>
            </a:pPr>
            <a:endParaRPr lang="en-US" dirty="0"/>
          </a:p>
        </p:txBody>
      </p:sp>
      <p:sp>
        <p:nvSpPr>
          <p:cNvPr id="5" name="Rectangle 4"/>
          <p:cNvSpPr/>
          <p:nvPr/>
        </p:nvSpPr>
        <p:spPr>
          <a:xfrm>
            <a:off x="5762555" y="3851455"/>
            <a:ext cx="27432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762555" y="400995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914955" y="416357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67355" y="431597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19755" y="446837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16175" y="401117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68575" y="416357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20975" y="431597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73375" y="446837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25775" y="4620775"/>
            <a:ext cx="0" cy="1524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72155" y="4620775"/>
            <a:ext cx="15362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762555" y="461955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762555" y="477317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525775" y="3851455"/>
            <a:ext cx="0" cy="27432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678175" y="3851455"/>
            <a:ext cx="0" cy="27432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25775" y="4619555"/>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525775" y="5771705"/>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5762555" y="577170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762555" y="592410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85114" y="3505810"/>
            <a:ext cx="237566" cy="369332"/>
          </a:xfrm>
          <a:prstGeom prst="rect">
            <a:avLst/>
          </a:prstGeom>
          <a:noFill/>
        </p:spPr>
        <p:txBody>
          <a:bodyPr wrap="none" rtlCol="0">
            <a:spAutoFit/>
          </a:bodyPr>
          <a:lstStyle/>
          <a:p>
            <a:r>
              <a:rPr lang="en-US" dirty="0" err="1" smtClean="0"/>
              <a:t>i</a:t>
            </a:r>
            <a:endParaRPr lang="en-US" dirty="0"/>
          </a:p>
        </p:txBody>
      </p:sp>
      <p:sp>
        <p:nvSpPr>
          <p:cNvPr id="33" name="TextBox 32"/>
          <p:cNvSpPr txBox="1"/>
          <p:nvPr/>
        </p:nvSpPr>
        <p:spPr>
          <a:xfrm>
            <a:off x="5505305" y="4465935"/>
            <a:ext cx="237566" cy="369332"/>
          </a:xfrm>
          <a:prstGeom prst="rect">
            <a:avLst/>
          </a:prstGeom>
          <a:noFill/>
        </p:spPr>
        <p:txBody>
          <a:bodyPr wrap="none" rtlCol="0">
            <a:spAutoFit/>
          </a:bodyPr>
          <a:lstStyle/>
          <a:p>
            <a:r>
              <a:rPr lang="en-US" dirty="0" err="1" smtClean="0"/>
              <a:t>i</a:t>
            </a:r>
            <a:endParaRPr lang="en-US" dirty="0"/>
          </a:p>
        </p:txBody>
      </p:sp>
      <p:sp>
        <p:nvSpPr>
          <p:cNvPr id="34" name="TextBox 33"/>
          <p:cNvSpPr txBox="1"/>
          <p:nvPr/>
        </p:nvSpPr>
        <p:spPr>
          <a:xfrm>
            <a:off x="5505305" y="5663239"/>
            <a:ext cx="239168" cy="369332"/>
          </a:xfrm>
          <a:prstGeom prst="rect">
            <a:avLst/>
          </a:prstGeom>
          <a:noFill/>
        </p:spPr>
        <p:txBody>
          <a:bodyPr wrap="none" rtlCol="0">
            <a:spAutoFit/>
          </a:bodyPr>
          <a:lstStyle/>
          <a:p>
            <a:r>
              <a:rPr lang="en-US" dirty="0" smtClean="0"/>
              <a:t>j</a:t>
            </a:r>
            <a:endParaRPr lang="en-US" dirty="0"/>
          </a:p>
        </p:txBody>
      </p:sp>
      <p:sp>
        <p:nvSpPr>
          <p:cNvPr id="36" name="TextBox 35"/>
          <p:cNvSpPr txBox="1"/>
          <p:nvPr/>
        </p:nvSpPr>
        <p:spPr>
          <a:xfrm>
            <a:off x="6914705" y="4058198"/>
            <a:ext cx="675185" cy="369332"/>
          </a:xfrm>
          <a:prstGeom prst="rect">
            <a:avLst/>
          </a:prstGeom>
          <a:noFill/>
        </p:spPr>
        <p:txBody>
          <a:bodyPr wrap="none" rtlCol="0">
            <a:spAutoFit/>
          </a:bodyPr>
          <a:lstStyle/>
          <a:p>
            <a:r>
              <a:rPr lang="en-US" dirty="0" smtClean="0"/>
              <a:t>A(</a:t>
            </a:r>
            <a:r>
              <a:rPr lang="en-US" dirty="0" err="1" smtClean="0"/>
              <a:t>i</a:t>
            </a:r>
            <a:r>
              <a:rPr lang="en-US" dirty="0" smtClean="0"/>
              <a:t>, </a:t>
            </a:r>
            <a:r>
              <a:rPr lang="en-US" dirty="0" err="1" smtClean="0"/>
              <a:t>i</a:t>
            </a:r>
            <a:r>
              <a:rPr lang="en-US" dirty="0" smtClean="0"/>
              <a:t>)</a:t>
            </a:r>
            <a:endParaRPr lang="en-US" dirty="0"/>
          </a:p>
        </p:txBody>
      </p:sp>
      <p:sp>
        <p:nvSpPr>
          <p:cNvPr id="37" name="TextBox 36"/>
          <p:cNvSpPr txBox="1"/>
          <p:nvPr/>
        </p:nvSpPr>
        <p:spPr>
          <a:xfrm>
            <a:off x="5798233" y="6093663"/>
            <a:ext cx="683905" cy="369332"/>
          </a:xfrm>
          <a:prstGeom prst="rect">
            <a:avLst/>
          </a:prstGeom>
          <a:noFill/>
        </p:spPr>
        <p:txBody>
          <a:bodyPr wrap="none" rtlCol="0">
            <a:spAutoFit/>
          </a:bodyPr>
          <a:lstStyle/>
          <a:p>
            <a:r>
              <a:rPr lang="en-US" dirty="0" smtClean="0"/>
              <a:t>A(</a:t>
            </a:r>
            <a:r>
              <a:rPr lang="en-US" dirty="0"/>
              <a:t>j</a:t>
            </a:r>
            <a:r>
              <a:rPr lang="en-US" dirty="0" smtClean="0"/>
              <a:t>, </a:t>
            </a:r>
            <a:r>
              <a:rPr lang="en-US" dirty="0" err="1" smtClean="0"/>
              <a:t>i</a:t>
            </a:r>
            <a:r>
              <a:rPr lang="en-US" dirty="0" smtClean="0"/>
              <a:t>)</a:t>
            </a:r>
            <a:endParaRPr lang="en-US" dirty="0"/>
          </a:p>
        </p:txBody>
      </p:sp>
      <p:cxnSp>
        <p:nvCxnSpPr>
          <p:cNvPr id="39" name="Straight Arrow Connector 38"/>
          <p:cNvCxnSpPr/>
          <p:nvPr/>
        </p:nvCxnSpPr>
        <p:spPr>
          <a:xfrm flipH="1">
            <a:off x="6611735" y="4344010"/>
            <a:ext cx="370114" cy="31377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372155" y="5857124"/>
            <a:ext cx="206923" cy="2365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802430" y="5656490"/>
            <a:ext cx="2409849"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802430" y="5042010"/>
            <a:ext cx="1808290" cy="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85120" y="1508750"/>
            <a:ext cx="7642774" cy="1754326"/>
          </a:xfrm>
          <a:prstGeom prst="rect">
            <a:avLst/>
          </a:prstGeom>
          <a:solidFill>
            <a:schemeClr val="bg1">
              <a:lumMod val="75000"/>
            </a:schemeClr>
          </a:solidFill>
        </p:spPr>
        <p:txBody>
          <a:bodyPr wrap="squar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 n-1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)/A(</a:t>
            </a: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 </a:t>
            </a:r>
            <a:r>
              <a:rPr lang="en-US" dirty="0" smtClean="0">
                <a:latin typeface="Courier New" pitchFamily="49" charset="0"/>
                <a:cs typeface="Courier New" pitchFamily="49" charset="0"/>
              </a:rPr>
              <a:t>row j = i+1 … 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col k = i+1 … n</a:t>
            </a:r>
            <a:endParaRPr lang="en-US" i="1" dirty="0" smtClean="0">
              <a:solidFill>
                <a:schemeClr val="tx1">
                  <a:lumMod val="65000"/>
                  <a:lumOff val="35000"/>
                </a:schemeClr>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j,k</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j,i</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i,k</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18" name="TextBox 17"/>
          <p:cNvSpPr txBox="1"/>
          <p:nvPr/>
        </p:nvSpPr>
        <p:spPr>
          <a:xfrm>
            <a:off x="1560629" y="4696365"/>
            <a:ext cx="3155031" cy="646331"/>
          </a:xfrm>
          <a:prstGeom prst="rect">
            <a:avLst/>
          </a:prstGeom>
          <a:noFill/>
        </p:spPr>
        <p:txBody>
          <a:bodyPr wrap="none" rtlCol="0">
            <a:spAutoFit/>
          </a:bodyPr>
          <a:lstStyle/>
          <a:p>
            <a:pPr algn="ctr"/>
            <a:r>
              <a:rPr lang="en-US" b="1" dirty="0" smtClean="0">
                <a:solidFill>
                  <a:srgbClr val="FF6600"/>
                </a:solidFill>
              </a:rPr>
              <a:t>A(i+1:n, </a:t>
            </a:r>
            <a:r>
              <a:rPr lang="en-US" b="1" dirty="0" err="1" smtClean="0">
                <a:solidFill>
                  <a:srgbClr val="FF6600"/>
                </a:solidFill>
              </a:rPr>
              <a:t>i</a:t>
            </a:r>
            <a:r>
              <a:rPr lang="en-US" b="1" dirty="0" smtClean="0">
                <a:solidFill>
                  <a:srgbClr val="FF6600"/>
                </a:solidFill>
              </a:rPr>
              <a:t>)</a:t>
            </a:r>
            <a:r>
              <a:rPr lang="en-US" dirty="0" smtClean="0"/>
              <a:t> = </a:t>
            </a:r>
            <a:r>
              <a:rPr lang="en-US" b="1" dirty="0" smtClean="0">
                <a:solidFill>
                  <a:srgbClr val="FF6600"/>
                </a:solidFill>
              </a:rPr>
              <a:t>A(i+1:n</a:t>
            </a:r>
            <a:r>
              <a:rPr lang="en-US" b="1" dirty="0">
                <a:solidFill>
                  <a:srgbClr val="FF6600"/>
                </a:solidFill>
              </a:rPr>
              <a:t>, </a:t>
            </a:r>
            <a:r>
              <a:rPr lang="en-US" b="1" dirty="0" err="1">
                <a:solidFill>
                  <a:srgbClr val="FF6600"/>
                </a:solidFill>
              </a:rPr>
              <a:t>i</a:t>
            </a:r>
            <a:r>
              <a:rPr lang="en-US" b="1" dirty="0" smtClean="0">
                <a:solidFill>
                  <a:srgbClr val="FF6600"/>
                </a:solidFill>
              </a:rPr>
              <a:t>)</a:t>
            </a:r>
            <a:r>
              <a:rPr lang="en-US" dirty="0" smtClean="0"/>
              <a:t>*(1/A(</a:t>
            </a:r>
            <a:r>
              <a:rPr lang="en-US" dirty="0" err="1"/>
              <a:t>i</a:t>
            </a:r>
            <a:r>
              <a:rPr lang="en-US" dirty="0" err="1" smtClean="0"/>
              <a:t>,i</a:t>
            </a:r>
            <a:r>
              <a:rPr lang="en-US" dirty="0" smtClean="0"/>
              <a:t>))</a:t>
            </a:r>
          </a:p>
          <a:p>
            <a:pPr algn="ctr"/>
            <a:r>
              <a:rPr lang="en-US" b="1" dirty="0" smtClean="0"/>
              <a:t>BLAS level 1</a:t>
            </a:r>
            <a:r>
              <a:rPr lang="en-US" dirty="0" smtClean="0"/>
              <a:t> </a:t>
            </a:r>
            <a:r>
              <a:rPr lang="en-US" dirty="0" err="1" smtClean="0"/>
              <a:t>xscal</a:t>
            </a:r>
            <a:r>
              <a:rPr lang="en-US" dirty="0" smtClean="0"/>
              <a:t>: x = </a:t>
            </a:r>
            <a:r>
              <a:rPr lang="en-US" dirty="0" smtClean="0">
                <a:latin typeface="Symbol" pitchFamily="18" charset="2"/>
              </a:rPr>
              <a:t>a</a:t>
            </a:r>
            <a:r>
              <a:rPr lang="en-US" dirty="0" smtClean="0"/>
              <a:t> x</a:t>
            </a:r>
            <a:endParaRPr lang="en-US" dirty="0"/>
          </a:p>
        </p:txBody>
      </p:sp>
      <p:sp>
        <p:nvSpPr>
          <p:cNvPr id="45" name="Right Brace 44"/>
          <p:cNvSpPr/>
          <p:nvPr/>
        </p:nvSpPr>
        <p:spPr>
          <a:xfrm rot="10800000">
            <a:off x="1192360" y="1854395"/>
            <a:ext cx="230432" cy="531518"/>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rot="10800000">
            <a:off x="1192359" y="2430470"/>
            <a:ext cx="230432" cy="768100"/>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1532319" y="5349250"/>
            <a:ext cx="3102131" cy="923330"/>
          </a:xfrm>
          <a:prstGeom prst="rect">
            <a:avLst/>
          </a:prstGeom>
          <a:noFill/>
        </p:spPr>
        <p:txBody>
          <a:bodyPr wrap="none" rtlCol="0">
            <a:spAutoFit/>
          </a:bodyPr>
          <a:lstStyle/>
          <a:p>
            <a:pPr algn="ctr"/>
            <a:r>
              <a:rPr lang="en-US" b="1" dirty="0" smtClean="0">
                <a:solidFill>
                  <a:srgbClr val="92D050"/>
                </a:solidFill>
              </a:rPr>
              <a:t>A(i+1:n, i+1:n)</a:t>
            </a:r>
            <a:r>
              <a:rPr lang="en-US" dirty="0" smtClean="0"/>
              <a:t> = </a:t>
            </a:r>
            <a:r>
              <a:rPr lang="en-US" b="1" dirty="0">
                <a:solidFill>
                  <a:srgbClr val="92D050"/>
                </a:solidFill>
              </a:rPr>
              <a:t>A(i+1:n, i+1:n</a:t>
            </a:r>
            <a:r>
              <a:rPr lang="en-US" b="1" dirty="0" smtClean="0">
                <a:solidFill>
                  <a:srgbClr val="92D050"/>
                </a:solidFill>
              </a:rPr>
              <a:t>)</a:t>
            </a:r>
          </a:p>
          <a:p>
            <a:pPr algn="ctr"/>
            <a:r>
              <a:rPr lang="en-US" dirty="0" smtClean="0"/>
              <a:t>- </a:t>
            </a:r>
            <a:r>
              <a:rPr lang="en-US" b="1" dirty="0" smtClean="0">
                <a:solidFill>
                  <a:srgbClr val="FF6600"/>
                </a:solidFill>
              </a:rPr>
              <a:t>A(i+1:n, </a:t>
            </a:r>
            <a:r>
              <a:rPr lang="en-US" b="1" dirty="0" err="1" smtClean="0">
                <a:solidFill>
                  <a:srgbClr val="FF6600"/>
                </a:solidFill>
              </a:rPr>
              <a:t>i</a:t>
            </a:r>
            <a:r>
              <a:rPr lang="en-US" b="1" dirty="0" smtClean="0">
                <a:solidFill>
                  <a:srgbClr val="FF6600"/>
                </a:solidFill>
              </a:rPr>
              <a:t>)</a:t>
            </a:r>
            <a:r>
              <a:rPr lang="en-US" dirty="0" smtClean="0"/>
              <a:t> * </a:t>
            </a:r>
            <a:r>
              <a:rPr lang="en-US" b="1" dirty="0" smtClean="0">
                <a:solidFill>
                  <a:srgbClr val="00B0F0"/>
                </a:solidFill>
              </a:rPr>
              <a:t>A(</a:t>
            </a:r>
            <a:r>
              <a:rPr lang="en-US" b="1" dirty="0" err="1" smtClean="0">
                <a:solidFill>
                  <a:srgbClr val="00B0F0"/>
                </a:solidFill>
              </a:rPr>
              <a:t>i</a:t>
            </a:r>
            <a:r>
              <a:rPr lang="en-US" b="1" dirty="0" smtClean="0">
                <a:solidFill>
                  <a:srgbClr val="00B0F0"/>
                </a:solidFill>
              </a:rPr>
              <a:t>, i+1:n)</a:t>
            </a:r>
          </a:p>
          <a:p>
            <a:pPr algn="ctr"/>
            <a:r>
              <a:rPr lang="en-US" b="1" dirty="0" smtClean="0"/>
              <a:t>BLAS level 2</a:t>
            </a:r>
            <a:r>
              <a:rPr lang="en-US" dirty="0" smtClean="0"/>
              <a:t> </a:t>
            </a:r>
            <a:r>
              <a:rPr lang="en-US" dirty="0" err="1" smtClean="0"/>
              <a:t>xger</a:t>
            </a:r>
            <a:r>
              <a:rPr lang="en-US" dirty="0" smtClean="0"/>
              <a:t>: A = A + </a:t>
            </a:r>
            <a:r>
              <a:rPr lang="en-US" dirty="0" err="1" smtClean="0">
                <a:latin typeface="Symbol" pitchFamily="18" charset="2"/>
              </a:rPr>
              <a:t>a</a:t>
            </a:r>
            <a:r>
              <a:rPr lang="en-US" dirty="0" err="1" smtClean="0"/>
              <a:t>xy</a:t>
            </a:r>
            <a:r>
              <a:rPr lang="en-US" baseline="30000" dirty="0" err="1" smtClean="0"/>
              <a:t>T</a:t>
            </a:r>
            <a:endParaRPr lang="en-US" baseline="30000" dirty="0"/>
          </a:p>
        </p:txBody>
      </p:sp>
      <p:sp>
        <p:nvSpPr>
          <p:cNvPr id="53" name="Right Brace 52"/>
          <p:cNvSpPr/>
          <p:nvPr/>
        </p:nvSpPr>
        <p:spPr>
          <a:xfrm rot="10800000">
            <a:off x="1192360" y="4776252"/>
            <a:ext cx="230432" cy="531518"/>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Right Brace 53"/>
          <p:cNvSpPr/>
          <p:nvPr/>
        </p:nvSpPr>
        <p:spPr>
          <a:xfrm rot="10800000">
            <a:off x="1192359" y="5426060"/>
            <a:ext cx="230432" cy="768100"/>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Elbow Connector 25"/>
          <p:cNvCxnSpPr>
            <a:stCxn id="45" idx="1"/>
            <a:endCxn id="53" idx="1"/>
          </p:cNvCxnSpPr>
          <p:nvPr/>
        </p:nvCxnSpPr>
        <p:spPr>
          <a:xfrm>
            <a:off x="1192360" y="2120154"/>
            <a:ext cx="12700" cy="2921857"/>
          </a:xfrm>
          <a:prstGeom prst="bentConnector3">
            <a:avLst>
              <a:gd name="adj1" fmla="val -426057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9" idx="1"/>
            <a:endCxn id="54" idx="1"/>
          </p:cNvCxnSpPr>
          <p:nvPr/>
        </p:nvCxnSpPr>
        <p:spPr>
          <a:xfrm>
            <a:off x="1192359" y="2814520"/>
            <a:ext cx="12700" cy="2995590"/>
          </a:xfrm>
          <a:prstGeom prst="bentConnector3">
            <a:avLst>
              <a:gd name="adj1" fmla="val -808557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rot="16200000">
            <a:off x="7158986" y="4861962"/>
            <a:ext cx="3628301" cy="338554"/>
          </a:xfrm>
          <a:prstGeom prst="rect">
            <a:avLst/>
          </a:prstGeom>
          <a:noFill/>
        </p:spPr>
        <p:txBody>
          <a:bodyPr wrap="none" rtlCol="0">
            <a:spAutoFit/>
          </a:bodyPr>
          <a:lstStyle/>
          <a:p>
            <a:r>
              <a:rPr lang="en-US" sz="1600" dirty="0" smtClean="0">
                <a:solidFill>
                  <a:schemeClr val="bg1">
                    <a:lumMod val="65000"/>
                  </a:schemeClr>
                </a:solidFill>
              </a:rPr>
              <a:t>Case study </a:t>
            </a:r>
            <a:r>
              <a:rPr lang="en-US" sz="1600" dirty="0" err="1" smtClean="0">
                <a:solidFill>
                  <a:schemeClr val="bg1">
                    <a:lumMod val="65000"/>
                  </a:schemeClr>
                </a:solidFill>
              </a:rPr>
              <a:t>reproducted</a:t>
            </a:r>
            <a:r>
              <a:rPr lang="en-US" sz="1600" dirty="0" smtClean="0">
                <a:solidFill>
                  <a:schemeClr val="bg1">
                    <a:lumMod val="65000"/>
                  </a:schemeClr>
                </a:solidFill>
              </a:rPr>
              <a:t>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107457486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5" name="TextBox 4"/>
          <p:cNvSpPr txBox="1"/>
          <p:nvPr/>
        </p:nvSpPr>
        <p:spPr>
          <a:xfrm>
            <a:off x="6577006" y="6519446"/>
            <a:ext cx="2565189" cy="338554"/>
          </a:xfrm>
          <a:prstGeom prst="rect">
            <a:avLst/>
          </a:prstGeom>
          <a:noFill/>
        </p:spPr>
        <p:txBody>
          <a:bodyPr wrap="none" rtlCol="0">
            <a:spAutoFit/>
          </a:bodyPr>
          <a:lstStyle/>
          <a:p>
            <a:r>
              <a:rPr lang="en-US" sz="1600" dirty="0" smtClean="0">
                <a:solidFill>
                  <a:schemeClr val="bg1">
                    <a:lumMod val="65000"/>
                  </a:schemeClr>
                </a:solidFill>
              </a:rPr>
              <a:t>Image taken from J. </a:t>
            </a:r>
            <a:r>
              <a:rPr lang="en-US" sz="1600" dirty="0" err="1" smtClean="0">
                <a:solidFill>
                  <a:schemeClr val="bg1">
                    <a:lumMod val="65000"/>
                  </a:schemeClr>
                </a:solidFill>
              </a:rPr>
              <a:t>Demmel</a:t>
            </a:r>
            <a:endParaRPr lang="en-US" sz="1600" dirty="0">
              <a:solidFill>
                <a:schemeClr val="bg1">
                  <a:lumMod val="65000"/>
                </a:schemeClr>
              </a:solidFill>
            </a:endParaRPr>
          </a:p>
        </p:txBody>
      </p:sp>
      <p:grpSp>
        <p:nvGrpSpPr>
          <p:cNvPr id="13" name="Group 12"/>
          <p:cNvGrpSpPr/>
          <p:nvPr/>
        </p:nvGrpSpPr>
        <p:grpSpPr>
          <a:xfrm>
            <a:off x="2843774" y="1585560"/>
            <a:ext cx="4182306" cy="3525955"/>
            <a:chOff x="1783494" y="1784890"/>
            <a:chExt cx="5774674" cy="4639700"/>
          </a:xfrm>
        </p:grpSpPr>
        <p:pic>
          <p:nvPicPr>
            <p:cNvPr id="4" name="Picture 5" descr="U:\public_html\cs267\RS6000bla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494" y="1784890"/>
              <a:ext cx="5707286" cy="46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2397973" y="2468875"/>
              <a:ext cx="4877435"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Box 6"/>
            <p:cNvSpPr txBox="1"/>
            <p:nvPr/>
          </p:nvSpPr>
          <p:spPr>
            <a:xfrm>
              <a:off x="5548433" y="2123231"/>
              <a:ext cx="2009735" cy="506135"/>
            </a:xfrm>
            <a:prstGeom prst="rect">
              <a:avLst/>
            </a:prstGeom>
            <a:noFill/>
          </p:spPr>
          <p:txBody>
            <a:bodyPr wrap="none" rtlCol="0">
              <a:spAutoFit/>
            </a:bodyPr>
            <a:lstStyle/>
            <a:p>
              <a:r>
                <a:rPr lang="en-US" sz="1600" dirty="0" smtClean="0"/>
                <a:t>Peak FLOPS/s</a:t>
              </a:r>
              <a:endParaRPr lang="en-US" sz="1600" dirty="0"/>
            </a:p>
          </p:txBody>
        </p:sp>
        <p:sp>
          <p:nvSpPr>
            <p:cNvPr id="8" name="TextBox 7"/>
            <p:cNvSpPr txBox="1"/>
            <p:nvPr/>
          </p:nvSpPr>
          <p:spPr>
            <a:xfrm>
              <a:off x="5508779" y="2745069"/>
              <a:ext cx="1835297" cy="506135"/>
            </a:xfrm>
            <a:prstGeom prst="rect">
              <a:avLst/>
            </a:prstGeom>
            <a:noFill/>
          </p:spPr>
          <p:txBody>
            <a:bodyPr wrap="none" rtlCol="0">
              <a:spAutoFit/>
            </a:bodyPr>
            <a:lstStyle/>
            <a:p>
              <a:r>
                <a:rPr lang="en-US" sz="1600" dirty="0" smtClean="0"/>
                <a:t>BLAS level 3</a:t>
              </a:r>
              <a:endParaRPr lang="en-US" sz="1600" dirty="0"/>
            </a:p>
          </p:txBody>
        </p:sp>
        <p:sp>
          <p:nvSpPr>
            <p:cNvPr id="10" name="TextBox 9"/>
            <p:cNvSpPr txBox="1"/>
            <p:nvPr/>
          </p:nvSpPr>
          <p:spPr>
            <a:xfrm>
              <a:off x="5316754" y="4288628"/>
              <a:ext cx="1835297" cy="506135"/>
            </a:xfrm>
            <a:prstGeom prst="rect">
              <a:avLst/>
            </a:prstGeom>
            <a:noFill/>
          </p:spPr>
          <p:txBody>
            <a:bodyPr wrap="none" rtlCol="0">
              <a:spAutoFit/>
            </a:bodyPr>
            <a:lstStyle/>
            <a:p>
              <a:r>
                <a:rPr lang="en-US" sz="1600" dirty="0" smtClean="0"/>
                <a:t>BLAS level 2</a:t>
              </a:r>
              <a:endParaRPr lang="en-US" sz="1600" dirty="0"/>
            </a:p>
          </p:txBody>
        </p:sp>
        <p:sp>
          <p:nvSpPr>
            <p:cNvPr id="11" name="TextBox 10"/>
            <p:cNvSpPr txBox="1"/>
            <p:nvPr/>
          </p:nvSpPr>
          <p:spPr>
            <a:xfrm>
              <a:off x="5458973" y="5095133"/>
              <a:ext cx="1835297" cy="506135"/>
            </a:xfrm>
            <a:prstGeom prst="rect">
              <a:avLst/>
            </a:prstGeom>
            <a:noFill/>
          </p:spPr>
          <p:txBody>
            <a:bodyPr wrap="none" rtlCol="0">
              <a:spAutoFit/>
            </a:bodyPr>
            <a:lstStyle/>
            <a:p>
              <a:r>
                <a:rPr lang="en-US" sz="1600" dirty="0" smtClean="0"/>
                <a:t>BLAS level 1</a:t>
              </a:r>
              <a:endParaRPr lang="en-US" sz="1600" dirty="0"/>
            </a:p>
          </p:txBody>
        </p:sp>
      </p:grpSp>
      <p:sp>
        <p:nvSpPr>
          <p:cNvPr id="12" name="Content Placeholder 2"/>
          <p:cNvSpPr>
            <a:spLocks noGrp="1"/>
          </p:cNvSpPr>
          <p:nvPr>
            <p:ph idx="1"/>
          </p:nvPr>
        </p:nvSpPr>
        <p:spPr>
          <a:xfrm>
            <a:off x="457200" y="1047890"/>
            <a:ext cx="8229600" cy="523030"/>
          </a:xfrm>
        </p:spPr>
        <p:txBody>
          <a:bodyPr/>
          <a:lstStyle/>
          <a:p>
            <a:r>
              <a:rPr lang="en-US" sz="2200" dirty="0" smtClean="0"/>
              <a:t>What we really want: use </a:t>
            </a:r>
            <a:r>
              <a:rPr lang="en-US" sz="2200" b="1" dirty="0" smtClean="0">
                <a:solidFill>
                  <a:srgbClr val="FF0000"/>
                </a:solidFill>
              </a:rPr>
              <a:t>BLAS level 3</a:t>
            </a:r>
            <a:r>
              <a:rPr lang="en-US" sz="2200" dirty="0" smtClean="0"/>
              <a:t> operations</a:t>
            </a:r>
          </a:p>
          <a:p>
            <a:pPr marL="0" indent="0">
              <a:buNone/>
            </a:pPr>
            <a:endParaRPr lang="en-US" dirty="0"/>
          </a:p>
        </p:txBody>
      </p:sp>
      <p:sp>
        <p:nvSpPr>
          <p:cNvPr id="14" name="Content Placeholder 2"/>
          <p:cNvSpPr txBox="1">
            <a:spLocks/>
          </p:cNvSpPr>
          <p:nvPr/>
        </p:nvSpPr>
        <p:spPr>
          <a:xfrm>
            <a:off x="193830" y="5195630"/>
            <a:ext cx="9142195" cy="138258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b="1" dirty="0" smtClean="0">
                <a:solidFill>
                  <a:srgbClr val="FF0000"/>
                </a:solidFill>
              </a:rPr>
              <a:t>How?</a:t>
            </a:r>
            <a:r>
              <a:rPr lang="en-US" sz="3200" b="1" dirty="0" smtClean="0"/>
              <a:t> </a:t>
            </a:r>
          </a:p>
          <a:p>
            <a:pPr lvl="1"/>
            <a:r>
              <a:rPr lang="en-US" sz="3200" b="1" dirty="0" smtClean="0">
                <a:solidFill>
                  <a:srgbClr val="002060"/>
                </a:solidFill>
              </a:rPr>
              <a:t>Blocking</a:t>
            </a:r>
            <a:r>
              <a:rPr lang="en-US" sz="3200" dirty="0" smtClean="0"/>
              <a:t>: see matrix as </a:t>
            </a:r>
            <a:r>
              <a:rPr lang="en-US" sz="3200" b="1" dirty="0" smtClean="0">
                <a:solidFill>
                  <a:srgbClr val="002060"/>
                </a:solidFill>
              </a:rPr>
              <a:t>b x b blocks</a:t>
            </a:r>
            <a:r>
              <a:rPr lang="en-US" sz="3200" dirty="0" smtClean="0">
                <a:solidFill>
                  <a:srgbClr val="002060"/>
                </a:solidFill>
              </a:rPr>
              <a:t> </a:t>
            </a:r>
            <a:r>
              <a:rPr lang="en-US" sz="3200" dirty="0" smtClean="0"/>
              <a:t>and treat blocks as atomic entities</a:t>
            </a:r>
          </a:p>
          <a:p>
            <a:pPr lvl="1"/>
            <a:r>
              <a:rPr lang="en-US" sz="3200" dirty="0" smtClean="0"/>
              <a:t>Save updates to the lower right “trailing </a:t>
            </a:r>
            <a:r>
              <a:rPr lang="en-US" sz="3200" dirty="0" err="1" smtClean="0"/>
              <a:t>submatrix</a:t>
            </a:r>
            <a:r>
              <a:rPr lang="en-US" sz="3200" dirty="0" smtClean="0"/>
              <a:t>”</a:t>
            </a:r>
          </a:p>
          <a:p>
            <a:pPr lvl="2"/>
            <a:r>
              <a:rPr lang="en-US" sz="3200" dirty="0" smtClean="0"/>
              <a:t>Apply several level 2 BLAS calls into a single </a:t>
            </a:r>
            <a:r>
              <a:rPr lang="en-US" sz="3200" b="1" dirty="0" smtClean="0">
                <a:solidFill>
                  <a:srgbClr val="002060"/>
                </a:solidFill>
              </a:rPr>
              <a:t>level 3 BLAS call</a:t>
            </a:r>
          </a:p>
          <a:p>
            <a:pPr marL="0" indent="0">
              <a:buFont typeface="Arial" pitchFamily="34" charset="0"/>
              <a:buNone/>
            </a:pPr>
            <a:endParaRPr lang="en-US" dirty="0"/>
          </a:p>
        </p:txBody>
      </p:sp>
    </p:spTree>
    <p:extLst>
      <p:ext uri="{BB962C8B-B14F-4D97-AF65-F5344CB8AC3E}">
        <p14:creationId xmlns:p14="http://schemas.microsoft.com/office/powerpoint/2010/main" val="19893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6914705" y="4619555"/>
            <a:ext cx="1591050" cy="3840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533001" y="5003605"/>
            <a:ext cx="381704" cy="159105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14705" y="5003605"/>
            <a:ext cx="1591050" cy="15910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3" name="Content Placeholder 2"/>
          <p:cNvSpPr>
            <a:spLocks noGrp="1"/>
          </p:cNvSpPr>
          <p:nvPr>
            <p:ph idx="1"/>
          </p:nvPr>
        </p:nvSpPr>
        <p:spPr>
          <a:xfrm>
            <a:off x="457200" y="1047890"/>
            <a:ext cx="8229600" cy="523030"/>
          </a:xfrm>
        </p:spPr>
        <p:txBody>
          <a:bodyPr/>
          <a:lstStyle/>
          <a:p>
            <a:r>
              <a:rPr lang="en-US" sz="2200" dirty="0" smtClean="0"/>
              <a:t>Blocked version</a:t>
            </a:r>
          </a:p>
          <a:p>
            <a:pPr marL="0" indent="0">
              <a:buNone/>
            </a:pPr>
            <a:endParaRPr lang="en-US" dirty="0"/>
          </a:p>
        </p:txBody>
      </p:sp>
      <p:sp>
        <p:nvSpPr>
          <p:cNvPr id="5" name="Rectangle 4"/>
          <p:cNvSpPr/>
          <p:nvPr/>
        </p:nvSpPr>
        <p:spPr>
          <a:xfrm>
            <a:off x="5762555" y="3851455"/>
            <a:ext cx="27432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5762555" y="3851455"/>
            <a:ext cx="1152150" cy="1152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762555" y="461955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762555" y="5003605"/>
            <a:ext cx="274320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914705" y="3851455"/>
            <a:ext cx="0" cy="27432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7035" y="3582620"/>
            <a:ext cx="320922" cy="307777"/>
          </a:xfrm>
          <a:prstGeom prst="rect">
            <a:avLst/>
          </a:prstGeom>
          <a:noFill/>
        </p:spPr>
        <p:txBody>
          <a:bodyPr wrap="none" rtlCol="0">
            <a:spAutoFit/>
          </a:bodyPr>
          <a:lstStyle/>
          <a:p>
            <a:r>
              <a:rPr lang="en-US" sz="1400" dirty="0" err="1" smtClean="0"/>
              <a:t>ib</a:t>
            </a:r>
            <a:endParaRPr lang="en-US" sz="1400" dirty="0"/>
          </a:p>
        </p:txBody>
      </p:sp>
      <p:sp>
        <p:nvSpPr>
          <p:cNvPr id="36" name="TextBox 35"/>
          <p:cNvSpPr txBox="1"/>
          <p:nvPr/>
        </p:nvSpPr>
        <p:spPr>
          <a:xfrm>
            <a:off x="6876300" y="4058198"/>
            <a:ext cx="1409360" cy="307777"/>
          </a:xfrm>
          <a:prstGeom prst="rect">
            <a:avLst/>
          </a:prstGeom>
          <a:noFill/>
        </p:spPr>
        <p:txBody>
          <a:bodyPr wrap="none" rtlCol="0">
            <a:spAutoFit/>
          </a:bodyPr>
          <a:lstStyle/>
          <a:p>
            <a:r>
              <a:rPr lang="en-US" sz="1400" dirty="0" smtClean="0"/>
              <a:t>A(</a:t>
            </a:r>
            <a:r>
              <a:rPr lang="en-US" sz="1400" dirty="0" err="1" smtClean="0"/>
              <a:t>ib:end</a:t>
            </a:r>
            <a:r>
              <a:rPr lang="en-US" sz="1400" dirty="0" smtClean="0"/>
              <a:t>, </a:t>
            </a:r>
            <a:r>
              <a:rPr lang="en-US" sz="1400" dirty="0" err="1" smtClean="0"/>
              <a:t>ib:end</a:t>
            </a:r>
            <a:r>
              <a:rPr lang="en-US" sz="1400" dirty="0" smtClean="0"/>
              <a:t>)</a:t>
            </a:r>
            <a:endParaRPr lang="en-US" sz="1400" dirty="0"/>
          </a:p>
        </p:txBody>
      </p:sp>
      <p:cxnSp>
        <p:nvCxnSpPr>
          <p:cNvPr id="39" name="Straight Arrow Connector 38"/>
          <p:cNvCxnSpPr/>
          <p:nvPr/>
        </p:nvCxnSpPr>
        <p:spPr>
          <a:xfrm flipH="1">
            <a:off x="6723853" y="4344010"/>
            <a:ext cx="257996" cy="27464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85120" y="1508750"/>
            <a:ext cx="7642774" cy="1754326"/>
          </a:xfrm>
          <a:prstGeom prst="rect">
            <a:avLst/>
          </a:prstGeom>
          <a:solidFill>
            <a:schemeClr val="bg1">
              <a:lumMod val="75000"/>
            </a:schemeClr>
          </a:solidFill>
        </p:spPr>
        <p:txBody>
          <a:bodyPr wrap="square"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ib</a:t>
            </a:r>
            <a:r>
              <a:rPr lang="en-US" dirty="0" smtClean="0">
                <a:latin typeface="Courier New" pitchFamily="49" charset="0"/>
                <a:cs typeface="Courier New" pitchFamily="49" charset="0"/>
              </a:rPr>
              <a:t> = 1 … n-1 step b</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end = </a:t>
            </a:r>
            <a:r>
              <a:rPr lang="en-US" dirty="0">
                <a:latin typeface="Courier New" pitchFamily="49" charset="0"/>
                <a:cs typeface="Courier New" pitchFamily="49" charset="0"/>
              </a:rPr>
              <a:t>min(ib+b-1,n)</a:t>
            </a:r>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use BLAS-2 GE algorithm to get </a:t>
            </a:r>
            <a:r>
              <a:rPr lang="en-US" b="1" dirty="0" smtClean="0">
                <a:solidFill>
                  <a:srgbClr val="FF6600"/>
                </a:solidFill>
                <a:latin typeface="Courier New" pitchFamily="49" charset="0"/>
                <a:cs typeface="Courier New" pitchFamily="49" charset="0"/>
              </a:rPr>
              <a:t>A(</a:t>
            </a:r>
            <a:r>
              <a:rPr lang="en-US" b="1" dirty="0" err="1" smtClean="0">
                <a:solidFill>
                  <a:srgbClr val="FF6600"/>
                </a:solidFill>
                <a:latin typeface="Courier New" pitchFamily="49" charset="0"/>
                <a:cs typeface="Courier New" pitchFamily="49" charset="0"/>
              </a:rPr>
              <a:t>ib:n</a:t>
            </a:r>
            <a:r>
              <a:rPr lang="en-US" b="1" dirty="0" smtClean="0">
                <a:solidFill>
                  <a:srgbClr val="FF6600"/>
                </a:solidFill>
                <a:latin typeface="Courier New" pitchFamily="49" charset="0"/>
                <a:cs typeface="Courier New" pitchFamily="49" charset="0"/>
              </a:rPr>
              <a:t>, </a:t>
            </a:r>
            <a:r>
              <a:rPr lang="en-US" b="1" dirty="0" err="1" smtClean="0">
                <a:solidFill>
                  <a:srgbClr val="FF6600"/>
                </a:solidFill>
                <a:latin typeface="Courier New" pitchFamily="49" charset="0"/>
                <a:cs typeface="Courier New" pitchFamily="49" charset="0"/>
              </a:rPr>
              <a:t>ib:end</a:t>
            </a:r>
            <a:r>
              <a:rPr lang="en-US" b="1" dirty="0" smtClean="0">
                <a:solidFill>
                  <a:srgbClr val="FF6600"/>
                </a:solidFill>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A(</a:t>
            </a:r>
            <a:r>
              <a:rPr lang="en-US" b="1" dirty="0" err="1" smtClean="0">
                <a:solidFill>
                  <a:srgbClr val="0070C0"/>
                </a:solidFill>
                <a:latin typeface="Courier New" pitchFamily="49" charset="0"/>
                <a:cs typeface="Courier New" pitchFamily="49" charset="0"/>
              </a:rPr>
              <a:t>ib:end</a:t>
            </a:r>
            <a:r>
              <a:rPr lang="en-US" b="1" dirty="0" smtClean="0">
                <a:solidFill>
                  <a:srgbClr val="0070C0"/>
                </a:solidFill>
                <a:latin typeface="Courier New" pitchFamily="49" charset="0"/>
                <a:cs typeface="Courier New" pitchFamily="49" charset="0"/>
              </a:rPr>
              <a:t>, end+1:n) = </a:t>
            </a:r>
            <a:r>
              <a:rPr lang="en-US" b="1" dirty="0" smtClean="0">
                <a:latin typeface="Courier New" pitchFamily="49" charset="0"/>
                <a:cs typeface="Courier New" pitchFamily="49" charset="0"/>
              </a:rPr>
              <a:t>LL</a:t>
            </a:r>
            <a:r>
              <a:rPr lang="en-US" b="1" baseline="30000" dirty="0" smtClean="0">
                <a:latin typeface="Courier New" pitchFamily="49" charset="0"/>
                <a:cs typeface="Courier New" pitchFamily="49" charset="0"/>
              </a:rPr>
              <a:t>-1 </a:t>
            </a:r>
            <a:r>
              <a:rPr lang="en-US" b="1" dirty="0" smtClean="0">
                <a:latin typeface="Courier New" pitchFamily="49" charset="0"/>
                <a:cs typeface="Courier New" pitchFamily="49" charset="0"/>
              </a:rPr>
              <a:t>*</a:t>
            </a:r>
            <a:r>
              <a:rPr lang="en-US" b="1" dirty="0" smtClean="0">
                <a:solidFill>
                  <a:srgbClr val="0070C0"/>
                </a:solidFill>
                <a:latin typeface="Courier New" pitchFamily="49" charset="0"/>
                <a:cs typeface="Courier New" pitchFamily="49" charset="0"/>
              </a:rPr>
              <a:t> A(</a:t>
            </a:r>
            <a:r>
              <a:rPr lang="en-US" b="1" dirty="0" err="1" smtClean="0">
                <a:solidFill>
                  <a:srgbClr val="0070C0"/>
                </a:solidFill>
                <a:latin typeface="Courier New" pitchFamily="49" charset="0"/>
                <a:cs typeface="Courier New" pitchFamily="49" charset="0"/>
              </a:rPr>
              <a:t>ib:end</a:t>
            </a:r>
            <a:r>
              <a:rPr lang="en-US" b="1" dirty="0" smtClean="0">
                <a:solidFill>
                  <a:srgbClr val="0070C0"/>
                </a:solidFill>
                <a:latin typeface="Courier New" pitchFamily="49" charset="0"/>
                <a:cs typeface="Courier New" pitchFamily="49" charset="0"/>
              </a:rPr>
              <a:t>, end+1:n)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A(end+1:n, end+1:n) = A(end+1:n, end+1:n)</a:t>
            </a:r>
          </a:p>
          <a:p>
            <a:r>
              <a:rPr lang="en-US" b="1" dirty="0">
                <a:solidFill>
                  <a:srgbClr val="00B05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      </a:t>
            </a:r>
            <a:r>
              <a:rPr lang="en-US" b="1" dirty="0" smtClean="0">
                <a:latin typeface="Courier New" pitchFamily="49" charset="0"/>
                <a:cs typeface="Courier New" pitchFamily="49" charset="0"/>
              </a:rPr>
              <a:t>-</a:t>
            </a:r>
            <a:r>
              <a:rPr lang="en-US" b="1" dirty="0" smtClean="0">
                <a:solidFill>
                  <a:srgbClr val="00B050"/>
                </a:solidFill>
                <a:latin typeface="Courier New" pitchFamily="49" charset="0"/>
                <a:cs typeface="Courier New" pitchFamily="49" charset="0"/>
              </a:rPr>
              <a:t> </a:t>
            </a:r>
            <a:r>
              <a:rPr lang="en-US" b="1" dirty="0" smtClean="0">
                <a:solidFill>
                  <a:srgbClr val="FF6600"/>
                </a:solidFill>
                <a:latin typeface="Courier New" pitchFamily="49" charset="0"/>
                <a:cs typeface="Courier New" pitchFamily="49" charset="0"/>
              </a:rPr>
              <a:t>A(end+1:n, </a:t>
            </a:r>
            <a:r>
              <a:rPr lang="en-US" b="1" dirty="0" err="1" smtClean="0">
                <a:solidFill>
                  <a:srgbClr val="FF6600"/>
                </a:solidFill>
                <a:latin typeface="Courier New" pitchFamily="49" charset="0"/>
                <a:cs typeface="Courier New" pitchFamily="49" charset="0"/>
              </a:rPr>
              <a:t>ib:end</a:t>
            </a:r>
            <a:r>
              <a:rPr lang="en-US" b="1" dirty="0" smtClean="0">
                <a:solidFill>
                  <a:srgbClr val="FF0000"/>
                </a:solidFill>
                <a:latin typeface="Courier New" pitchFamily="49" charset="0"/>
                <a:cs typeface="Courier New" pitchFamily="49" charset="0"/>
              </a:rPr>
              <a:t>)</a:t>
            </a:r>
            <a:r>
              <a:rPr lang="en-US" b="1" dirty="0" smtClean="0">
                <a:solidFill>
                  <a:srgbClr val="00B050"/>
                </a:solidFill>
                <a:latin typeface="Courier New" pitchFamily="49" charset="0"/>
                <a:cs typeface="Courier New" pitchFamily="49" charset="0"/>
              </a:rPr>
              <a:t> </a:t>
            </a:r>
            <a:r>
              <a:rPr lang="en-US" b="1" dirty="0" smtClean="0">
                <a:latin typeface="Courier New" pitchFamily="49" charset="0"/>
                <a:cs typeface="Courier New" pitchFamily="49" charset="0"/>
              </a:rPr>
              <a:t>*</a:t>
            </a:r>
            <a:r>
              <a:rPr lang="en-US" b="1" dirty="0" smtClean="0">
                <a:solidFill>
                  <a:srgbClr val="00B05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A(</a:t>
            </a:r>
            <a:r>
              <a:rPr lang="en-US" b="1" dirty="0" err="1" smtClean="0">
                <a:solidFill>
                  <a:srgbClr val="0070C0"/>
                </a:solidFill>
                <a:latin typeface="Courier New" pitchFamily="49" charset="0"/>
                <a:cs typeface="Courier New" pitchFamily="49" charset="0"/>
              </a:rPr>
              <a:t>ib:end</a:t>
            </a:r>
            <a:r>
              <a:rPr lang="en-US" b="1" dirty="0" smtClean="0">
                <a:solidFill>
                  <a:srgbClr val="0070C0"/>
                </a:solidFill>
                <a:latin typeface="Courier New" pitchFamily="49" charset="0"/>
                <a:cs typeface="Courier New" pitchFamily="49" charset="0"/>
              </a:rPr>
              <a:t>, end+1:n)</a:t>
            </a:r>
          </a:p>
        </p:txBody>
      </p:sp>
      <p:sp>
        <p:nvSpPr>
          <p:cNvPr id="45" name="Right Brace 44"/>
          <p:cNvSpPr/>
          <p:nvPr/>
        </p:nvSpPr>
        <p:spPr>
          <a:xfrm rot="10800000">
            <a:off x="1192360" y="2120153"/>
            <a:ext cx="230431" cy="265759"/>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rot="10800000">
            <a:off x="1192359" y="2430470"/>
            <a:ext cx="230432" cy="230430"/>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Elbow Connector 25"/>
          <p:cNvCxnSpPr>
            <a:stCxn id="45" idx="1"/>
            <a:endCxn id="74" idx="1"/>
          </p:cNvCxnSpPr>
          <p:nvPr/>
        </p:nvCxnSpPr>
        <p:spPr>
          <a:xfrm>
            <a:off x="1192360" y="2253032"/>
            <a:ext cx="5285892" cy="3367492"/>
          </a:xfrm>
          <a:prstGeom prst="bentConnector3">
            <a:avLst>
              <a:gd name="adj1" fmla="val -1469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9" idx="1"/>
            <a:endCxn id="69" idx="1"/>
          </p:cNvCxnSpPr>
          <p:nvPr/>
        </p:nvCxnSpPr>
        <p:spPr>
          <a:xfrm>
            <a:off x="1192359" y="2545685"/>
            <a:ext cx="5712595" cy="2273255"/>
          </a:xfrm>
          <a:prstGeom prst="bentConnector3">
            <a:avLst>
              <a:gd name="adj1" fmla="val -852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722680" y="3582620"/>
            <a:ext cx="463588" cy="307777"/>
          </a:xfrm>
          <a:prstGeom prst="rect">
            <a:avLst/>
          </a:prstGeom>
          <a:noFill/>
        </p:spPr>
        <p:txBody>
          <a:bodyPr wrap="none" rtlCol="0">
            <a:spAutoFit/>
          </a:bodyPr>
          <a:lstStyle/>
          <a:p>
            <a:r>
              <a:rPr lang="en-US" sz="1400" dirty="0" smtClean="0"/>
              <a:t>end</a:t>
            </a:r>
            <a:endParaRPr lang="en-US" sz="1400" dirty="0"/>
          </a:p>
        </p:txBody>
      </p:sp>
      <p:cxnSp>
        <p:nvCxnSpPr>
          <p:cNvPr id="59" name="Straight Arrow Connector 58"/>
          <p:cNvCxnSpPr/>
          <p:nvPr/>
        </p:nvCxnSpPr>
        <p:spPr>
          <a:xfrm>
            <a:off x="6533001" y="3582620"/>
            <a:ext cx="381704"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569060" y="3313248"/>
            <a:ext cx="279244" cy="307777"/>
          </a:xfrm>
          <a:prstGeom prst="rect">
            <a:avLst/>
          </a:prstGeom>
          <a:noFill/>
        </p:spPr>
        <p:txBody>
          <a:bodyPr wrap="none" rtlCol="0">
            <a:spAutoFit/>
          </a:bodyPr>
          <a:lstStyle/>
          <a:p>
            <a:r>
              <a:rPr lang="en-US" sz="1400" dirty="0" err="1"/>
              <a:t>b</a:t>
            </a:r>
            <a:endParaRPr lang="en-US" sz="1400" dirty="0"/>
          </a:p>
        </p:txBody>
      </p:sp>
      <p:sp>
        <p:nvSpPr>
          <p:cNvPr id="61" name="TextBox 60"/>
          <p:cNvSpPr txBox="1"/>
          <p:nvPr/>
        </p:nvSpPr>
        <p:spPr>
          <a:xfrm>
            <a:off x="5480038" y="4465033"/>
            <a:ext cx="320922" cy="307777"/>
          </a:xfrm>
          <a:prstGeom prst="rect">
            <a:avLst/>
          </a:prstGeom>
          <a:noFill/>
        </p:spPr>
        <p:txBody>
          <a:bodyPr wrap="none" rtlCol="0">
            <a:spAutoFit/>
          </a:bodyPr>
          <a:lstStyle/>
          <a:p>
            <a:r>
              <a:rPr lang="en-US" sz="1400" dirty="0" err="1" smtClean="0"/>
              <a:t>ib</a:t>
            </a:r>
            <a:endParaRPr lang="en-US" sz="1400" dirty="0"/>
          </a:p>
        </p:txBody>
      </p:sp>
      <p:sp>
        <p:nvSpPr>
          <p:cNvPr id="62" name="TextBox 61"/>
          <p:cNvSpPr txBox="1"/>
          <p:nvPr/>
        </p:nvSpPr>
        <p:spPr>
          <a:xfrm>
            <a:off x="5340100" y="4849448"/>
            <a:ext cx="463588" cy="307777"/>
          </a:xfrm>
          <a:prstGeom prst="rect">
            <a:avLst/>
          </a:prstGeom>
          <a:noFill/>
        </p:spPr>
        <p:txBody>
          <a:bodyPr wrap="none" rtlCol="0">
            <a:spAutoFit/>
          </a:bodyPr>
          <a:lstStyle/>
          <a:p>
            <a:r>
              <a:rPr lang="en-US" sz="1400" dirty="0" smtClean="0"/>
              <a:t>end</a:t>
            </a:r>
            <a:endParaRPr lang="en-US" sz="1400" dirty="0"/>
          </a:p>
        </p:txBody>
      </p:sp>
      <p:cxnSp>
        <p:nvCxnSpPr>
          <p:cNvPr id="63" name="Straight Arrow Connector 62"/>
          <p:cNvCxnSpPr/>
          <p:nvPr/>
        </p:nvCxnSpPr>
        <p:spPr>
          <a:xfrm flipH="1">
            <a:off x="5340100" y="4618653"/>
            <a:ext cx="3105" cy="384684"/>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60856" y="4657780"/>
            <a:ext cx="279244" cy="307777"/>
          </a:xfrm>
          <a:prstGeom prst="rect">
            <a:avLst/>
          </a:prstGeom>
          <a:noFill/>
        </p:spPr>
        <p:txBody>
          <a:bodyPr wrap="none" rtlCol="0">
            <a:spAutoFit/>
          </a:bodyPr>
          <a:lstStyle/>
          <a:p>
            <a:r>
              <a:rPr lang="en-US" sz="1400" dirty="0" err="1"/>
              <a:t>b</a:t>
            </a:r>
            <a:endParaRPr lang="en-US" sz="1400" dirty="0"/>
          </a:p>
        </p:txBody>
      </p:sp>
      <p:sp>
        <p:nvSpPr>
          <p:cNvPr id="69" name="TextBox 68"/>
          <p:cNvSpPr txBox="1"/>
          <p:nvPr/>
        </p:nvSpPr>
        <p:spPr>
          <a:xfrm>
            <a:off x="6904954" y="4665051"/>
            <a:ext cx="1548822" cy="307777"/>
          </a:xfrm>
          <a:prstGeom prst="rect">
            <a:avLst/>
          </a:prstGeom>
          <a:noFill/>
        </p:spPr>
        <p:txBody>
          <a:bodyPr wrap="none" rtlCol="0">
            <a:spAutoFit/>
          </a:bodyPr>
          <a:lstStyle/>
          <a:p>
            <a:r>
              <a:rPr lang="en-US" sz="1400" dirty="0" smtClean="0"/>
              <a:t>A(</a:t>
            </a:r>
            <a:r>
              <a:rPr lang="en-US" sz="1400" dirty="0" err="1" smtClean="0"/>
              <a:t>ib:end</a:t>
            </a:r>
            <a:r>
              <a:rPr lang="en-US" sz="1400" dirty="0" smtClean="0"/>
              <a:t>, end+1:n)</a:t>
            </a:r>
            <a:endParaRPr lang="en-US" sz="1400" dirty="0"/>
          </a:p>
        </p:txBody>
      </p:sp>
      <p:sp>
        <p:nvSpPr>
          <p:cNvPr id="70" name="TextBox 69"/>
          <p:cNvSpPr txBox="1"/>
          <p:nvPr/>
        </p:nvSpPr>
        <p:spPr>
          <a:xfrm>
            <a:off x="6492929" y="4734770"/>
            <a:ext cx="344966" cy="323165"/>
          </a:xfrm>
          <a:prstGeom prst="rect">
            <a:avLst/>
          </a:prstGeom>
          <a:noFill/>
        </p:spPr>
        <p:txBody>
          <a:bodyPr wrap="none" rtlCol="0">
            <a:spAutoFit/>
          </a:bodyPr>
          <a:lstStyle/>
          <a:p>
            <a:r>
              <a:rPr lang="en-US" sz="1500" dirty="0" smtClean="0"/>
              <a:t>LL</a:t>
            </a:r>
            <a:endParaRPr lang="en-US" sz="1500" dirty="0"/>
          </a:p>
        </p:txBody>
      </p:sp>
      <p:sp>
        <p:nvSpPr>
          <p:cNvPr id="71" name="TextBox 70"/>
          <p:cNvSpPr txBox="1"/>
          <p:nvPr/>
        </p:nvSpPr>
        <p:spPr>
          <a:xfrm>
            <a:off x="6914705" y="5640565"/>
            <a:ext cx="1688283" cy="307777"/>
          </a:xfrm>
          <a:prstGeom prst="rect">
            <a:avLst/>
          </a:prstGeom>
          <a:noFill/>
        </p:spPr>
        <p:txBody>
          <a:bodyPr wrap="none" rtlCol="0">
            <a:spAutoFit/>
          </a:bodyPr>
          <a:lstStyle/>
          <a:p>
            <a:r>
              <a:rPr lang="en-US" sz="1400" dirty="0" smtClean="0"/>
              <a:t>A(end+1:n, end+1:n)</a:t>
            </a:r>
            <a:endParaRPr lang="en-US" sz="1400" dirty="0"/>
          </a:p>
        </p:txBody>
      </p:sp>
      <p:sp>
        <p:nvSpPr>
          <p:cNvPr id="72" name="TextBox 71"/>
          <p:cNvSpPr txBox="1"/>
          <p:nvPr/>
        </p:nvSpPr>
        <p:spPr>
          <a:xfrm rot="16200000">
            <a:off x="5934271" y="5645241"/>
            <a:ext cx="1548822" cy="307777"/>
          </a:xfrm>
          <a:prstGeom prst="rect">
            <a:avLst/>
          </a:prstGeom>
          <a:noFill/>
        </p:spPr>
        <p:txBody>
          <a:bodyPr wrap="none" rtlCol="0">
            <a:spAutoFit/>
          </a:bodyPr>
          <a:lstStyle/>
          <a:p>
            <a:r>
              <a:rPr lang="en-US" sz="1400" dirty="0" smtClean="0"/>
              <a:t>A(end+1:n, </a:t>
            </a:r>
            <a:r>
              <a:rPr lang="en-US" sz="1400" dirty="0" err="1" smtClean="0"/>
              <a:t>ib:end</a:t>
            </a:r>
            <a:r>
              <a:rPr lang="en-US" sz="1400" dirty="0"/>
              <a:t>)</a:t>
            </a:r>
          </a:p>
        </p:txBody>
      </p:sp>
      <p:sp>
        <p:nvSpPr>
          <p:cNvPr id="73" name="TextBox 72"/>
          <p:cNvSpPr txBox="1"/>
          <p:nvPr/>
        </p:nvSpPr>
        <p:spPr>
          <a:xfrm>
            <a:off x="980002" y="3735033"/>
            <a:ext cx="4206763" cy="923330"/>
          </a:xfrm>
          <a:prstGeom prst="rect">
            <a:avLst/>
          </a:prstGeom>
          <a:noFill/>
        </p:spPr>
        <p:txBody>
          <a:bodyPr wrap="square" rtlCol="0">
            <a:spAutoFit/>
          </a:bodyPr>
          <a:lstStyle/>
          <a:p>
            <a:pPr algn="ctr"/>
            <a:r>
              <a:rPr lang="en-US" dirty="0" smtClean="0"/>
              <a:t>LL = strict lower triangular part of </a:t>
            </a:r>
          </a:p>
          <a:p>
            <a:pPr algn="ctr"/>
            <a:r>
              <a:rPr lang="en-US" dirty="0" smtClean="0"/>
              <a:t>A(</a:t>
            </a:r>
            <a:r>
              <a:rPr lang="en-US" dirty="0" err="1" smtClean="0"/>
              <a:t>ib:end</a:t>
            </a:r>
            <a:r>
              <a:rPr lang="en-US" dirty="0" smtClean="0"/>
              <a:t>, </a:t>
            </a:r>
            <a:r>
              <a:rPr lang="en-US" dirty="0" err="1" smtClean="0"/>
              <a:t>ib:end</a:t>
            </a:r>
            <a:r>
              <a:rPr lang="en-US" dirty="0" smtClean="0"/>
              <a:t>) + I</a:t>
            </a:r>
          </a:p>
          <a:p>
            <a:pPr algn="ctr"/>
            <a:r>
              <a:rPr lang="en-US" dirty="0" smtClean="0"/>
              <a:t>LL = b x b matrix</a:t>
            </a:r>
          </a:p>
        </p:txBody>
      </p:sp>
      <p:cxnSp>
        <p:nvCxnSpPr>
          <p:cNvPr id="24" name="Straight Connector 23"/>
          <p:cNvCxnSpPr/>
          <p:nvPr/>
        </p:nvCxnSpPr>
        <p:spPr>
          <a:xfrm flipV="1">
            <a:off x="6525775" y="3851455"/>
            <a:ext cx="0" cy="27432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478252" y="4586027"/>
            <a:ext cx="460860" cy="206899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54690" y="5794453"/>
            <a:ext cx="184731" cy="369332"/>
          </a:xfrm>
          <a:prstGeom prst="rect">
            <a:avLst/>
          </a:prstGeom>
          <a:noFill/>
        </p:spPr>
        <p:txBody>
          <a:bodyPr wrap="none" rtlCol="0">
            <a:spAutoFit/>
          </a:bodyPr>
          <a:lstStyle/>
          <a:p>
            <a:endParaRPr lang="en-US" dirty="0"/>
          </a:p>
        </p:txBody>
      </p:sp>
      <p:sp>
        <p:nvSpPr>
          <p:cNvPr id="90" name="Right Brace 89"/>
          <p:cNvSpPr/>
          <p:nvPr/>
        </p:nvSpPr>
        <p:spPr>
          <a:xfrm rot="10800000">
            <a:off x="1192361" y="2699304"/>
            <a:ext cx="230430" cy="422455"/>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Elbow Connector 90"/>
          <p:cNvCxnSpPr>
            <a:stCxn id="90" idx="1"/>
          </p:cNvCxnSpPr>
          <p:nvPr/>
        </p:nvCxnSpPr>
        <p:spPr>
          <a:xfrm>
            <a:off x="1192361" y="2910531"/>
            <a:ext cx="5789488" cy="2888599"/>
          </a:xfrm>
          <a:prstGeom prst="bentConnector3">
            <a:avLst>
              <a:gd name="adj1" fmla="val -352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4994455" y="1163105"/>
            <a:ext cx="806505" cy="1228960"/>
          </a:xfrm>
          <a:prstGeom prst="straightConnector1">
            <a:avLst/>
          </a:prstGeom>
          <a:ln w="1905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4887442" y="1170167"/>
            <a:ext cx="1143948" cy="1797973"/>
          </a:xfrm>
          <a:prstGeom prst="straightConnector1">
            <a:avLst/>
          </a:prstGeom>
          <a:ln w="1905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8380" y="855865"/>
            <a:ext cx="3643818" cy="369332"/>
          </a:xfrm>
          <a:prstGeom prst="rect">
            <a:avLst/>
          </a:prstGeom>
          <a:noFill/>
        </p:spPr>
        <p:txBody>
          <a:bodyPr wrap="none" rtlCol="0">
            <a:spAutoFit/>
          </a:bodyPr>
          <a:lstStyle/>
          <a:p>
            <a:r>
              <a:rPr lang="en-US" dirty="0" smtClean="0"/>
              <a:t>level 3 BLAS matrix-matrix products!</a:t>
            </a:r>
            <a:endParaRPr lang="en-US" dirty="0"/>
          </a:p>
        </p:txBody>
      </p:sp>
      <p:sp>
        <p:nvSpPr>
          <p:cNvPr id="100" name="TextBox 99"/>
          <p:cNvSpPr txBox="1"/>
          <p:nvPr/>
        </p:nvSpPr>
        <p:spPr>
          <a:xfrm rot="16200000">
            <a:off x="7158986" y="4861962"/>
            <a:ext cx="3628301" cy="338554"/>
          </a:xfrm>
          <a:prstGeom prst="rect">
            <a:avLst/>
          </a:prstGeom>
          <a:noFill/>
        </p:spPr>
        <p:txBody>
          <a:bodyPr wrap="none" rtlCol="0">
            <a:spAutoFit/>
          </a:bodyPr>
          <a:lstStyle/>
          <a:p>
            <a:r>
              <a:rPr lang="en-US" sz="1600" dirty="0" smtClean="0">
                <a:solidFill>
                  <a:schemeClr val="bg1">
                    <a:lumMod val="65000"/>
                  </a:schemeClr>
                </a:solidFill>
              </a:rPr>
              <a:t>Case study </a:t>
            </a:r>
            <a:r>
              <a:rPr lang="en-US" sz="1600" dirty="0" err="1" smtClean="0">
                <a:solidFill>
                  <a:schemeClr val="bg1">
                    <a:lumMod val="65000"/>
                  </a:schemeClr>
                </a:solidFill>
              </a:rPr>
              <a:t>reproducted</a:t>
            </a:r>
            <a:r>
              <a:rPr lang="en-US" sz="1600" dirty="0" smtClean="0">
                <a:solidFill>
                  <a:schemeClr val="bg1">
                    <a:lumMod val="65000"/>
                  </a:schemeClr>
                </a:solidFill>
              </a:rPr>
              <a:t>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135637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9" grpId="0" animBg="1"/>
      <p:bldP spid="49" grpId="1" animBg="1"/>
      <p:bldP spid="73" grpId="0"/>
      <p:bldP spid="74" grpId="0" animBg="1"/>
      <p:bldP spid="74" grpId="1" animBg="1"/>
      <p:bldP spid="90" grpId="0" animBg="1"/>
      <p:bldP spid="9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3" name="Content Placeholder 2"/>
          <p:cNvSpPr>
            <a:spLocks noGrp="1"/>
          </p:cNvSpPr>
          <p:nvPr>
            <p:ph idx="1"/>
          </p:nvPr>
        </p:nvSpPr>
        <p:spPr>
          <a:xfrm>
            <a:off x="457200" y="817460"/>
            <a:ext cx="8229600" cy="883316"/>
          </a:xfrm>
        </p:spPr>
        <p:txBody>
          <a:bodyPr>
            <a:normAutofit/>
          </a:bodyPr>
          <a:lstStyle/>
          <a:p>
            <a:r>
              <a:rPr lang="en-US" dirty="0"/>
              <a:t>What about (distributed-memory) parallelization ?</a:t>
            </a:r>
          </a:p>
          <a:p>
            <a:pPr lvl="1"/>
            <a:r>
              <a:rPr lang="en-US" sz="2000" dirty="0" smtClean="0"/>
              <a:t>Need to discuss matrix decomposition</a:t>
            </a:r>
          </a:p>
          <a:p>
            <a:pPr lvl="1"/>
            <a:endParaRPr lang="en-US" sz="2000" dirty="0" smtClean="0"/>
          </a:p>
          <a:p>
            <a:pPr marL="0" indent="0">
              <a:buNone/>
            </a:pPr>
            <a:endParaRPr lang="en-US" dirty="0"/>
          </a:p>
        </p:txBody>
      </p:sp>
      <p:sp>
        <p:nvSpPr>
          <p:cNvPr id="43" name="TextBox 42"/>
          <p:cNvSpPr txBox="1"/>
          <p:nvPr/>
        </p:nvSpPr>
        <p:spPr>
          <a:xfrm rot="16200000">
            <a:off x="7158986" y="4861962"/>
            <a:ext cx="3628301" cy="338554"/>
          </a:xfrm>
          <a:prstGeom prst="rect">
            <a:avLst/>
          </a:prstGeom>
          <a:noFill/>
        </p:spPr>
        <p:txBody>
          <a:bodyPr wrap="none" rtlCol="0">
            <a:spAutoFit/>
          </a:bodyPr>
          <a:lstStyle/>
          <a:p>
            <a:r>
              <a:rPr lang="en-US" sz="1600" dirty="0" smtClean="0">
                <a:solidFill>
                  <a:schemeClr val="bg1">
                    <a:lumMod val="65000"/>
                  </a:schemeClr>
                </a:solidFill>
              </a:rPr>
              <a:t>Case study </a:t>
            </a:r>
            <a:r>
              <a:rPr lang="en-US" sz="1600" dirty="0" err="1" smtClean="0">
                <a:solidFill>
                  <a:schemeClr val="bg1">
                    <a:lumMod val="65000"/>
                  </a:schemeClr>
                </a:solidFill>
              </a:rPr>
              <a:t>reproducted</a:t>
            </a:r>
            <a:r>
              <a:rPr lang="en-US" sz="1600" dirty="0" smtClean="0">
                <a:solidFill>
                  <a:schemeClr val="bg1">
                    <a:lumMod val="65000"/>
                  </a:schemeClr>
                </a:solidFill>
              </a:rPr>
              <a:t> from J. </a:t>
            </a:r>
            <a:r>
              <a:rPr lang="en-US" sz="1600" dirty="0" err="1" smtClean="0">
                <a:solidFill>
                  <a:schemeClr val="bg1">
                    <a:lumMod val="65000"/>
                  </a:schemeClr>
                </a:solidFill>
              </a:rPr>
              <a:t>Demmel</a:t>
            </a:r>
            <a:endParaRPr lang="en-US" sz="1600" dirty="0">
              <a:solidFill>
                <a:schemeClr val="bg1">
                  <a:lumMod val="65000"/>
                </a:schemeClr>
              </a:solidFill>
            </a:endParaRPr>
          </a:p>
        </p:txBody>
      </p:sp>
      <p:graphicFrame>
        <p:nvGraphicFramePr>
          <p:cNvPr id="44" name="Table 43"/>
          <p:cNvGraphicFramePr>
            <a:graphicFrameLocks noGrp="1"/>
          </p:cNvGraphicFramePr>
          <p:nvPr>
            <p:extLst>
              <p:ext uri="{D42A27DB-BD31-4B8C-83A1-F6EECF244321}">
                <p14:modId xmlns:p14="http://schemas.microsoft.com/office/powerpoint/2010/main" val="3618895075"/>
              </p:ext>
            </p:extLst>
          </p:nvPr>
        </p:nvGraphicFramePr>
        <p:xfrm>
          <a:off x="2941232" y="1739180"/>
          <a:ext cx="1208312" cy="1202395"/>
        </p:xfrm>
        <a:graphic>
          <a:graphicData uri="http://schemas.openxmlformats.org/drawingml/2006/table">
            <a:tbl>
              <a:tblPr firstRow="1" bandRow="1">
                <a:tableStyleId>{5C22544A-7EE6-4342-B048-85BDC9FD1C3A}</a:tableStyleId>
              </a:tblPr>
              <a:tblGrid>
                <a:gridCol w="302078"/>
                <a:gridCol w="302078"/>
                <a:gridCol w="302078"/>
                <a:gridCol w="302078"/>
              </a:tblGrid>
              <a:tr h="1202395">
                <a:tc>
                  <a:txBody>
                    <a:bodyPr/>
                    <a:lstStyle/>
                    <a:p>
                      <a:pPr algn="ctr"/>
                      <a:r>
                        <a:rPr lang="en-US" sz="1800" b="0" baseline="0" dirty="0" smtClean="0">
                          <a:solidFill>
                            <a:schemeClr val="tx1"/>
                          </a:solidFill>
                        </a:rPr>
                        <a:t>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b="0" baseline="0" dirty="0" smtClean="0">
                          <a:solidFill>
                            <a:schemeClr val="tx1"/>
                          </a:solidFill>
                        </a:rPr>
                        <a:t>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3</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sp>
        <p:nvSpPr>
          <p:cNvPr id="4" name="TextBox 3"/>
          <p:cNvSpPr txBox="1"/>
          <p:nvPr/>
        </p:nvSpPr>
        <p:spPr>
          <a:xfrm>
            <a:off x="424260" y="2058317"/>
            <a:ext cx="2244076" cy="646331"/>
          </a:xfrm>
          <a:prstGeom prst="rect">
            <a:avLst/>
          </a:prstGeom>
          <a:noFill/>
        </p:spPr>
        <p:txBody>
          <a:bodyPr wrap="none" rtlCol="0">
            <a:spAutoFit/>
          </a:bodyPr>
          <a:lstStyle/>
          <a:p>
            <a:r>
              <a:rPr lang="en-US" dirty="0" smtClean="0"/>
              <a:t>Poor load balance:</a:t>
            </a:r>
          </a:p>
          <a:p>
            <a:r>
              <a:rPr lang="en-US" dirty="0" smtClean="0"/>
              <a:t>p</a:t>
            </a:r>
            <a:r>
              <a:rPr lang="en-US" baseline="-25000" dirty="0" smtClean="0"/>
              <a:t>0</a:t>
            </a:r>
            <a:r>
              <a:rPr lang="en-US" dirty="0" smtClean="0"/>
              <a:t> idle after n/4 steps</a:t>
            </a:r>
            <a:endParaRPr lang="en-US" dirty="0"/>
          </a:p>
        </p:txBody>
      </p:sp>
      <p:graphicFrame>
        <p:nvGraphicFramePr>
          <p:cNvPr id="51" name="Table 50"/>
          <p:cNvGraphicFramePr>
            <a:graphicFrameLocks noGrp="1"/>
          </p:cNvGraphicFramePr>
          <p:nvPr>
            <p:extLst>
              <p:ext uri="{D42A27DB-BD31-4B8C-83A1-F6EECF244321}">
                <p14:modId xmlns:p14="http://schemas.microsoft.com/office/powerpoint/2010/main" val="1628990439"/>
              </p:ext>
            </p:extLst>
          </p:nvPr>
        </p:nvGraphicFramePr>
        <p:xfrm>
          <a:off x="2941224" y="3411515"/>
          <a:ext cx="1208320" cy="1202395"/>
        </p:xfrm>
        <a:graphic>
          <a:graphicData uri="http://schemas.openxmlformats.org/drawingml/2006/table">
            <a:tbl>
              <a:tblPr firstRow="1" bandRow="1">
                <a:tableStyleId>{5C22544A-7EE6-4342-B048-85BDC9FD1C3A}</a:tableStyleId>
              </a:tblPr>
              <a:tblGrid>
                <a:gridCol w="75520"/>
                <a:gridCol w="75520"/>
                <a:gridCol w="75520"/>
                <a:gridCol w="75520"/>
                <a:gridCol w="75520"/>
                <a:gridCol w="75520"/>
                <a:gridCol w="75520"/>
                <a:gridCol w="75520"/>
                <a:gridCol w="75520"/>
                <a:gridCol w="75520"/>
                <a:gridCol w="75520"/>
                <a:gridCol w="75520"/>
                <a:gridCol w="75520"/>
                <a:gridCol w="75520"/>
                <a:gridCol w="75520"/>
                <a:gridCol w="75520"/>
              </a:tblGrid>
              <a:tr h="1202395">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018989792"/>
              </p:ext>
            </p:extLst>
          </p:nvPr>
        </p:nvGraphicFramePr>
        <p:xfrm>
          <a:off x="4952391" y="3390595"/>
          <a:ext cx="1208312" cy="1283815"/>
        </p:xfrm>
        <a:graphic>
          <a:graphicData uri="http://schemas.openxmlformats.org/drawingml/2006/table">
            <a:tbl>
              <a:tblPr firstRow="1" bandRow="1">
                <a:tableStyleId>{5C22544A-7EE6-4342-B048-85BDC9FD1C3A}</a:tableStyleId>
              </a:tblPr>
              <a:tblGrid>
                <a:gridCol w="151039"/>
                <a:gridCol w="151039"/>
                <a:gridCol w="151039"/>
                <a:gridCol w="151039"/>
                <a:gridCol w="151039"/>
                <a:gridCol w="151039"/>
                <a:gridCol w="151039"/>
                <a:gridCol w="151039"/>
              </a:tblGrid>
              <a:tr h="1283815">
                <a:tc>
                  <a:txBody>
                    <a:bodyPr/>
                    <a:lstStyle/>
                    <a:p>
                      <a:pPr algn="ctr"/>
                      <a:r>
                        <a:rPr lang="en-US" sz="1800" b="0" baseline="0" dirty="0" smtClean="0">
                          <a:solidFill>
                            <a:schemeClr val="tx1"/>
                          </a:solidFill>
                        </a:rPr>
                        <a:t>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b="0" baseline="0" dirty="0" smtClean="0">
                          <a:solidFill>
                            <a:schemeClr val="tx1"/>
                          </a:solidFill>
                        </a:rPr>
                        <a:t>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3</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b="0" baseline="0" dirty="0" smtClean="0">
                          <a:solidFill>
                            <a:schemeClr val="tx1"/>
                          </a:solidFill>
                        </a:rPr>
                        <a:t>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3</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3300364163"/>
              </p:ext>
            </p:extLst>
          </p:nvPr>
        </p:nvGraphicFramePr>
        <p:xfrm>
          <a:off x="4948818" y="5197553"/>
          <a:ext cx="1208320" cy="1280160"/>
        </p:xfrm>
        <a:graphic>
          <a:graphicData uri="http://schemas.openxmlformats.org/drawingml/2006/table">
            <a:tbl>
              <a:tblPr firstRow="1" bandRow="1">
                <a:tableStyleId>{5C22544A-7EE6-4342-B048-85BDC9FD1C3A}</a:tableStyleId>
              </a:tblPr>
              <a:tblGrid>
                <a:gridCol w="201387"/>
                <a:gridCol w="201386"/>
                <a:gridCol w="201387"/>
                <a:gridCol w="201387"/>
                <a:gridCol w="201386"/>
                <a:gridCol w="201387"/>
              </a:tblGrid>
              <a:tr h="211228">
                <a:tc>
                  <a:txBody>
                    <a:bodyPr/>
                    <a:lstStyle/>
                    <a:p>
                      <a:pPr algn="ctr"/>
                      <a:r>
                        <a:rPr lang="en-US" sz="1400" b="0" baseline="0" dirty="0" smtClean="0">
                          <a:solidFill>
                            <a:schemeClr val="tx1"/>
                          </a:solidFill>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211228">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211228">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211228">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211228">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211228">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sp>
        <p:nvSpPr>
          <p:cNvPr id="54" name="TextBox 53"/>
          <p:cNvSpPr txBox="1"/>
          <p:nvPr/>
        </p:nvSpPr>
        <p:spPr>
          <a:xfrm>
            <a:off x="6415440" y="3697835"/>
            <a:ext cx="2003690" cy="646331"/>
          </a:xfrm>
          <a:prstGeom prst="rect">
            <a:avLst/>
          </a:prstGeom>
          <a:noFill/>
        </p:spPr>
        <p:txBody>
          <a:bodyPr wrap="none" rtlCol="0">
            <a:spAutoFit/>
          </a:bodyPr>
          <a:lstStyle/>
          <a:p>
            <a:r>
              <a:rPr lang="en-US" dirty="0" smtClean="0"/>
              <a:t>Work per column is</a:t>
            </a:r>
          </a:p>
          <a:p>
            <a:r>
              <a:rPr lang="en-US" dirty="0" smtClean="0"/>
              <a:t>not parallel</a:t>
            </a:r>
            <a:endParaRPr lang="en-US" dirty="0"/>
          </a:p>
        </p:txBody>
      </p:sp>
      <p:sp>
        <p:nvSpPr>
          <p:cNvPr id="57" name="TextBox 56"/>
          <p:cNvSpPr txBox="1"/>
          <p:nvPr/>
        </p:nvSpPr>
        <p:spPr>
          <a:xfrm>
            <a:off x="2037270" y="2903227"/>
            <a:ext cx="2217530" cy="369332"/>
          </a:xfrm>
          <a:prstGeom prst="rect">
            <a:avLst/>
          </a:prstGeom>
          <a:noFill/>
        </p:spPr>
        <p:txBody>
          <a:bodyPr wrap="none" rtlCol="0">
            <a:spAutoFit/>
          </a:bodyPr>
          <a:lstStyle/>
          <a:p>
            <a:r>
              <a:rPr lang="en-US" dirty="0" smtClean="0"/>
              <a:t>1) 1D column blocked</a:t>
            </a:r>
            <a:endParaRPr lang="en-US" dirty="0"/>
          </a:p>
        </p:txBody>
      </p:sp>
      <p:sp>
        <p:nvSpPr>
          <p:cNvPr id="64" name="TextBox 63"/>
          <p:cNvSpPr txBox="1"/>
          <p:nvPr/>
        </p:nvSpPr>
        <p:spPr>
          <a:xfrm>
            <a:off x="2275176" y="4595868"/>
            <a:ext cx="1989584" cy="369332"/>
          </a:xfrm>
          <a:prstGeom prst="rect">
            <a:avLst/>
          </a:prstGeom>
          <a:noFill/>
        </p:spPr>
        <p:txBody>
          <a:bodyPr wrap="none" rtlCol="0">
            <a:spAutoFit/>
          </a:bodyPr>
          <a:lstStyle/>
          <a:p>
            <a:r>
              <a:rPr lang="en-US" dirty="0"/>
              <a:t>2</a:t>
            </a:r>
            <a:r>
              <a:rPr lang="en-US" dirty="0" smtClean="0"/>
              <a:t>) 1D column cyclic</a:t>
            </a:r>
            <a:endParaRPr lang="en-US" dirty="0"/>
          </a:p>
        </p:txBody>
      </p:sp>
      <p:sp>
        <p:nvSpPr>
          <p:cNvPr id="65" name="TextBox 64"/>
          <p:cNvSpPr txBox="1"/>
          <p:nvPr/>
        </p:nvSpPr>
        <p:spPr>
          <a:xfrm>
            <a:off x="4879240" y="4657960"/>
            <a:ext cx="2541017" cy="369332"/>
          </a:xfrm>
          <a:prstGeom prst="rect">
            <a:avLst/>
          </a:prstGeom>
          <a:noFill/>
        </p:spPr>
        <p:txBody>
          <a:bodyPr wrap="none" rtlCol="0">
            <a:spAutoFit/>
          </a:bodyPr>
          <a:lstStyle/>
          <a:p>
            <a:r>
              <a:rPr lang="en-US" dirty="0" smtClean="0"/>
              <a:t>4) 1D column block cyclic</a:t>
            </a:r>
            <a:endParaRPr lang="en-US" dirty="0"/>
          </a:p>
        </p:txBody>
      </p:sp>
      <p:sp>
        <p:nvSpPr>
          <p:cNvPr id="66" name="TextBox 65"/>
          <p:cNvSpPr txBox="1"/>
          <p:nvPr/>
        </p:nvSpPr>
        <p:spPr>
          <a:xfrm>
            <a:off x="4917645" y="6476058"/>
            <a:ext cx="3416448" cy="369332"/>
          </a:xfrm>
          <a:prstGeom prst="rect">
            <a:avLst/>
          </a:prstGeom>
          <a:noFill/>
        </p:spPr>
        <p:txBody>
          <a:bodyPr wrap="none" rtlCol="0">
            <a:spAutoFit/>
          </a:bodyPr>
          <a:lstStyle/>
          <a:p>
            <a:r>
              <a:rPr lang="en-US" dirty="0" smtClean="0"/>
              <a:t>6) 2D row and column block cyclic</a:t>
            </a:r>
            <a:endParaRPr lang="en-US" dirty="0"/>
          </a:p>
        </p:txBody>
      </p:sp>
      <p:graphicFrame>
        <p:nvGraphicFramePr>
          <p:cNvPr id="68" name="Table 67"/>
          <p:cNvGraphicFramePr>
            <a:graphicFrameLocks noGrp="1"/>
          </p:cNvGraphicFramePr>
          <p:nvPr>
            <p:extLst>
              <p:ext uri="{D42A27DB-BD31-4B8C-83A1-F6EECF244321}">
                <p14:modId xmlns:p14="http://schemas.microsoft.com/office/powerpoint/2010/main" val="634243299"/>
              </p:ext>
            </p:extLst>
          </p:nvPr>
        </p:nvGraphicFramePr>
        <p:xfrm>
          <a:off x="2941224" y="5195630"/>
          <a:ext cx="1208320" cy="1267368"/>
        </p:xfrm>
        <a:graphic>
          <a:graphicData uri="http://schemas.openxmlformats.org/drawingml/2006/table">
            <a:tbl>
              <a:tblPr firstRow="1" bandRow="1">
                <a:tableStyleId>{5C22544A-7EE6-4342-B048-85BDC9FD1C3A}</a:tableStyleId>
              </a:tblPr>
              <a:tblGrid>
                <a:gridCol w="302080"/>
                <a:gridCol w="302080"/>
                <a:gridCol w="302080"/>
                <a:gridCol w="302080"/>
              </a:tblGrid>
              <a:tr h="316842">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316842">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16842">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316842">
                <a:tc>
                  <a:txBody>
                    <a:bodyPr/>
                    <a:lstStyle/>
                    <a:p>
                      <a:pPr algn="ctr"/>
                      <a:r>
                        <a:rPr lang="en-US" sz="1400" b="0" baseline="0" dirty="0" smtClean="0">
                          <a:solidFill>
                            <a:schemeClr val="tx1"/>
                          </a:solidFill>
                        </a:rPr>
                        <a:t>3</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0</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baseline="0" dirty="0" smtClean="0">
                          <a:solidFill>
                            <a:schemeClr val="tx1"/>
                          </a:solidFill>
                        </a:rPr>
                        <a:t>1</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400" b="0" baseline="0" dirty="0" smtClean="0">
                          <a:solidFill>
                            <a:schemeClr val="tx1"/>
                          </a:solidFill>
                        </a:rPr>
                        <a:t>2</a:t>
                      </a:r>
                      <a:endParaRPr lang="en-US" sz="14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3550332612"/>
              </p:ext>
            </p:extLst>
          </p:nvPr>
        </p:nvGraphicFramePr>
        <p:xfrm>
          <a:off x="4956050" y="1739180"/>
          <a:ext cx="1208312" cy="1202396"/>
        </p:xfrm>
        <a:graphic>
          <a:graphicData uri="http://schemas.openxmlformats.org/drawingml/2006/table">
            <a:tbl>
              <a:tblPr firstRow="1" bandRow="1">
                <a:tableStyleId>{5C22544A-7EE6-4342-B048-85BDC9FD1C3A}</a:tableStyleId>
              </a:tblPr>
              <a:tblGrid>
                <a:gridCol w="604156"/>
                <a:gridCol w="604156"/>
              </a:tblGrid>
              <a:tr h="601198">
                <a:tc>
                  <a:txBody>
                    <a:bodyPr/>
                    <a:lstStyle/>
                    <a:p>
                      <a:pPr algn="ctr"/>
                      <a:r>
                        <a:rPr lang="en-US" sz="1800" b="0" baseline="0" dirty="0" smtClean="0">
                          <a:solidFill>
                            <a:schemeClr val="tx1"/>
                          </a:solidFill>
                        </a:rPr>
                        <a:t>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b="0" baseline="0" dirty="0" smtClean="0">
                          <a:solidFill>
                            <a:schemeClr val="tx1"/>
                          </a:solidFill>
                        </a:rPr>
                        <a:t>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601198">
                <a:tc>
                  <a:txBody>
                    <a:bodyPr/>
                    <a:lstStyle/>
                    <a:p>
                      <a:pPr algn="ctr"/>
                      <a:r>
                        <a:rPr lang="en-US" sz="1800" b="0" baseline="0" dirty="0" smtClean="0">
                          <a:solidFill>
                            <a:schemeClr val="tx1"/>
                          </a:solidFill>
                        </a:rPr>
                        <a:t>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3</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sp>
        <p:nvSpPr>
          <p:cNvPr id="76" name="TextBox 75"/>
          <p:cNvSpPr txBox="1"/>
          <p:nvPr/>
        </p:nvSpPr>
        <p:spPr>
          <a:xfrm>
            <a:off x="4867719" y="2903227"/>
            <a:ext cx="3040063" cy="369332"/>
          </a:xfrm>
          <a:prstGeom prst="rect">
            <a:avLst/>
          </a:prstGeom>
          <a:noFill/>
        </p:spPr>
        <p:txBody>
          <a:bodyPr wrap="none" rtlCol="0">
            <a:spAutoFit/>
          </a:bodyPr>
          <a:lstStyle/>
          <a:p>
            <a:r>
              <a:rPr lang="en-US" dirty="0" smtClean="0"/>
              <a:t>2) 2D row and column blocked</a:t>
            </a:r>
            <a:endParaRPr lang="en-US" dirty="0"/>
          </a:p>
        </p:txBody>
      </p:sp>
      <p:sp>
        <p:nvSpPr>
          <p:cNvPr id="77" name="TextBox 76"/>
          <p:cNvSpPr txBox="1"/>
          <p:nvPr/>
        </p:nvSpPr>
        <p:spPr>
          <a:xfrm>
            <a:off x="424260" y="3697834"/>
            <a:ext cx="1324209" cy="646331"/>
          </a:xfrm>
          <a:prstGeom prst="rect">
            <a:avLst/>
          </a:prstGeom>
          <a:noFill/>
        </p:spPr>
        <p:txBody>
          <a:bodyPr wrap="none" rtlCol="0">
            <a:spAutoFit/>
          </a:bodyPr>
          <a:lstStyle/>
          <a:p>
            <a:r>
              <a:rPr lang="en-US" dirty="0" smtClean="0"/>
              <a:t>Cannot use</a:t>
            </a:r>
          </a:p>
          <a:p>
            <a:r>
              <a:rPr lang="en-US" dirty="0" smtClean="0"/>
              <a:t>level-3 BLAS</a:t>
            </a:r>
            <a:endParaRPr lang="en-US" dirty="0"/>
          </a:p>
        </p:txBody>
      </p:sp>
      <p:sp>
        <p:nvSpPr>
          <p:cNvPr id="78" name="TextBox 77"/>
          <p:cNvSpPr txBox="1"/>
          <p:nvPr/>
        </p:nvSpPr>
        <p:spPr>
          <a:xfrm>
            <a:off x="6415440" y="2058316"/>
            <a:ext cx="2244076" cy="646331"/>
          </a:xfrm>
          <a:prstGeom prst="rect">
            <a:avLst/>
          </a:prstGeom>
          <a:noFill/>
        </p:spPr>
        <p:txBody>
          <a:bodyPr wrap="none" rtlCol="0">
            <a:spAutoFit/>
          </a:bodyPr>
          <a:lstStyle/>
          <a:p>
            <a:r>
              <a:rPr lang="en-US" dirty="0" smtClean="0"/>
              <a:t>Poor load balance:</a:t>
            </a:r>
          </a:p>
          <a:p>
            <a:r>
              <a:rPr lang="en-US" dirty="0" smtClean="0"/>
              <a:t>p</a:t>
            </a:r>
            <a:r>
              <a:rPr lang="en-US" baseline="-25000" dirty="0" smtClean="0"/>
              <a:t>0</a:t>
            </a:r>
            <a:r>
              <a:rPr lang="en-US" dirty="0" smtClean="0"/>
              <a:t> idle after n/2 steps</a:t>
            </a:r>
            <a:endParaRPr lang="en-US" dirty="0"/>
          </a:p>
        </p:txBody>
      </p:sp>
      <p:sp>
        <p:nvSpPr>
          <p:cNvPr id="79" name="TextBox 78"/>
          <p:cNvSpPr txBox="1"/>
          <p:nvPr/>
        </p:nvSpPr>
        <p:spPr>
          <a:xfrm>
            <a:off x="6478879" y="5625625"/>
            <a:ext cx="1258293" cy="369332"/>
          </a:xfrm>
          <a:prstGeom prst="rect">
            <a:avLst/>
          </a:prstGeom>
          <a:noFill/>
        </p:spPr>
        <p:txBody>
          <a:bodyPr wrap="none" rtlCol="0">
            <a:spAutoFit/>
          </a:bodyPr>
          <a:lstStyle/>
          <a:p>
            <a:r>
              <a:rPr lang="en-US" dirty="0" smtClean="0"/>
              <a:t>Best option</a:t>
            </a:r>
            <a:endParaRPr lang="en-US" dirty="0"/>
          </a:p>
        </p:txBody>
      </p:sp>
      <p:sp>
        <p:nvSpPr>
          <p:cNvPr id="80" name="TextBox 79"/>
          <p:cNvSpPr txBox="1"/>
          <p:nvPr/>
        </p:nvSpPr>
        <p:spPr>
          <a:xfrm>
            <a:off x="424260" y="5487125"/>
            <a:ext cx="2420919" cy="646331"/>
          </a:xfrm>
          <a:prstGeom prst="rect">
            <a:avLst/>
          </a:prstGeom>
          <a:noFill/>
        </p:spPr>
        <p:txBody>
          <a:bodyPr wrap="none" rtlCol="0">
            <a:spAutoFit/>
          </a:bodyPr>
          <a:lstStyle/>
          <a:p>
            <a:r>
              <a:rPr lang="en-US" dirty="0" smtClean="0"/>
              <a:t>Complicated addressing</a:t>
            </a:r>
          </a:p>
          <a:p>
            <a:r>
              <a:rPr lang="en-US" dirty="0" smtClean="0"/>
              <a:t>Poor load balance</a:t>
            </a:r>
            <a:endParaRPr lang="en-US" dirty="0"/>
          </a:p>
        </p:txBody>
      </p:sp>
      <p:cxnSp>
        <p:nvCxnSpPr>
          <p:cNvPr id="7" name="Straight Connector 6"/>
          <p:cNvCxnSpPr/>
          <p:nvPr/>
        </p:nvCxnSpPr>
        <p:spPr>
          <a:xfrm>
            <a:off x="4572000" y="1771881"/>
            <a:ext cx="0" cy="480632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911298" y="6494592"/>
            <a:ext cx="2315057" cy="369332"/>
          </a:xfrm>
          <a:prstGeom prst="rect">
            <a:avLst/>
          </a:prstGeom>
          <a:noFill/>
        </p:spPr>
        <p:txBody>
          <a:bodyPr wrap="none" rtlCol="0">
            <a:spAutoFit/>
          </a:bodyPr>
          <a:lstStyle/>
          <a:p>
            <a:r>
              <a:rPr lang="en-US" dirty="0" smtClean="0"/>
              <a:t>5) Block skewed layout</a:t>
            </a:r>
            <a:endParaRPr lang="en-US" dirty="0"/>
          </a:p>
        </p:txBody>
      </p:sp>
      <p:cxnSp>
        <p:nvCxnSpPr>
          <p:cNvPr id="82" name="Straight Connector 81"/>
          <p:cNvCxnSpPr/>
          <p:nvPr/>
        </p:nvCxnSpPr>
        <p:spPr>
          <a:xfrm flipH="1">
            <a:off x="457200" y="3282008"/>
            <a:ext cx="796193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62665" y="5003605"/>
            <a:ext cx="796193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0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4" grpId="0"/>
      <p:bldP spid="57" grpId="0"/>
      <p:bldP spid="64" grpId="0"/>
      <p:bldP spid="65" grpId="0"/>
      <p:bldP spid="66" grpId="0"/>
      <p:bldP spid="76" grpId="0"/>
      <p:bldP spid="77" grpId="0"/>
      <p:bldP spid="78" grpId="0"/>
      <p:bldP spid="79" grpId="0"/>
      <p:bldP spid="80" grpId="0"/>
      <p:bldP spid="81"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3" name="Content Placeholder 2"/>
          <p:cNvSpPr>
            <a:spLocks noGrp="1"/>
          </p:cNvSpPr>
          <p:nvPr>
            <p:ph idx="1"/>
          </p:nvPr>
        </p:nvSpPr>
        <p:spPr>
          <a:xfrm>
            <a:off x="457200" y="1416607"/>
            <a:ext cx="8229600" cy="4525963"/>
          </a:xfrm>
        </p:spPr>
        <p:txBody>
          <a:bodyPr/>
          <a:lstStyle/>
          <a:p>
            <a:r>
              <a:rPr lang="en-US" b="1" dirty="0" smtClean="0">
                <a:solidFill>
                  <a:srgbClr val="FF0000"/>
                </a:solidFill>
              </a:rPr>
              <a:t>Block cyclic</a:t>
            </a:r>
            <a:r>
              <a:rPr lang="en-US" dirty="0" smtClean="0"/>
              <a:t> layout</a:t>
            </a:r>
          </a:p>
          <a:p>
            <a:pPr lvl="1"/>
            <a:r>
              <a:rPr lang="en-US" dirty="0" smtClean="0"/>
              <a:t>Processes are arranged in an r x c grid</a:t>
            </a:r>
          </a:p>
          <a:p>
            <a:pPr lvl="1"/>
            <a:r>
              <a:rPr lang="en-US" dirty="0" smtClean="0"/>
              <a:t>Partition m x n matrix in blocks of size MB x NB</a:t>
            </a:r>
          </a:p>
          <a:p>
            <a:pPr lvl="1"/>
            <a:r>
              <a:rPr lang="en-US" dirty="0" smtClean="0"/>
              <a:t>Map process grid in block cyclic manner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28643948"/>
              </p:ext>
            </p:extLst>
          </p:nvPr>
        </p:nvGraphicFramePr>
        <p:xfrm>
          <a:off x="7145136" y="1416607"/>
          <a:ext cx="1459389" cy="853440"/>
        </p:xfrm>
        <a:graphic>
          <a:graphicData uri="http://schemas.openxmlformats.org/drawingml/2006/table">
            <a:tbl>
              <a:tblPr firstRow="1" bandRow="1">
                <a:tableStyleId>{5940675A-B579-460E-94D1-54222C63F5DA}</a:tableStyleId>
              </a:tblPr>
              <a:tblGrid>
                <a:gridCol w="486463"/>
                <a:gridCol w="486463"/>
                <a:gridCol w="486463"/>
              </a:tblGrid>
              <a:tr h="370840">
                <a:tc>
                  <a:txBody>
                    <a:bodyPr/>
                    <a:lstStyle/>
                    <a:p>
                      <a:pPr algn="ctr"/>
                      <a:r>
                        <a:rPr lang="en-US" sz="2200" smtClean="0"/>
                        <a:t>p</a:t>
                      </a:r>
                      <a:r>
                        <a:rPr lang="en-US" sz="2200" baseline="-25000" smtClean="0"/>
                        <a:t>0</a:t>
                      </a:r>
                      <a:endParaRPr lang="en-US" sz="2200" baseline="-25000" dirty="0"/>
                    </a:p>
                  </a:txBody>
                  <a:tcPr>
                    <a:solidFill>
                      <a:srgbClr val="FFC000"/>
                    </a:solidFill>
                  </a:tcPr>
                </a:tc>
                <a:tc>
                  <a:txBody>
                    <a:bodyPr/>
                    <a:lstStyle/>
                    <a:p>
                      <a:pPr algn="ctr"/>
                      <a:r>
                        <a:rPr lang="en-US" sz="2200" dirty="0" smtClean="0"/>
                        <a:t>p</a:t>
                      </a:r>
                      <a:r>
                        <a:rPr lang="en-US" sz="2200" baseline="-25000" dirty="0" smtClean="0"/>
                        <a:t>1</a:t>
                      </a:r>
                      <a:endParaRPr lang="en-US" sz="2200" baseline="-25000" dirty="0"/>
                    </a:p>
                  </a:txBody>
                  <a:tcPr>
                    <a:solidFill>
                      <a:srgbClr val="FFC000"/>
                    </a:solidFill>
                  </a:tcPr>
                </a:tc>
                <a:tc>
                  <a:txBody>
                    <a:bodyPr/>
                    <a:lstStyle/>
                    <a:p>
                      <a:pPr algn="ctr"/>
                      <a:r>
                        <a:rPr lang="en-US" sz="2200" dirty="0" smtClean="0"/>
                        <a:t>p</a:t>
                      </a:r>
                      <a:r>
                        <a:rPr lang="en-US" sz="2200" baseline="-25000" dirty="0" smtClean="0"/>
                        <a:t>2</a:t>
                      </a:r>
                      <a:endParaRPr lang="en-US" sz="2200" baseline="-25000" dirty="0"/>
                    </a:p>
                  </a:txBody>
                  <a:tcPr>
                    <a:solidFill>
                      <a:srgbClr val="FFC000"/>
                    </a:solidFill>
                  </a:tcPr>
                </a:tc>
              </a:tr>
              <a:tr h="370840">
                <a:tc>
                  <a:txBody>
                    <a:bodyPr/>
                    <a:lstStyle/>
                    <a:p>
                      <a:pPr algn="ctr"/>
                      <a:r>
                        <a:rPr lang="en-US" sz="2200" dirty="0" smtClean="0"/>
                        <a:t>p</a:t>
                      </a:r>
                      <a:r>
                        <a:rPr lang="en-US" sz="2200" baseline="-25000" dirty="0" smtClean="0"/>
                        <a:t>3</a:t>
                      </a:r>
                      <a:endParaRPr lang="en-US" sz="2200" baseline="-25000" dirty="0"/>
                    </a:p>
                  </a:txBody>
                  <a:tcPr>
                    <a:solidFill>
                      <a:srgbClr val="FFC000"/>
                    </a:solidFill>
                  </a:tcPr>
                </a:tc>
                <a:tc>
                  <a:txBody>
                    <a:bodyPr/>
                    <a:lstStyle/>
                    <a:p>
                      <a:pPr algn="ctr"/>
                      <a:r>
                        <a:rPr lang="en-US" sz="2200" dirty="0" smtClean="0"/>
                        <a:t>p</a:t>
                      </a:r>
                      <a:r>
                        <a:rPr lang="en-US" sz="2200" baseline="-25000" dirty="0" smtClean="0"/>
                        <a:t>4</a:t>
                      </a:r>
                      <a:endParaRPr lang="en-US" sz="2200" baseline="-25000" dirty="0"/>
                    </a:p>
                  </a:txBody>
                  <a:tcPr>
                    <a:solidFill>
                      <a:srgbClr val="FFC000"/>
                    </a:solidFill>
                  </a:tcPr>
                </a:tc>
                <a:tc>
                  <a:txBody>
                    <a:bodyPr/>
                    <a:lstStyle/>
                    <a:p>
                      <a:pPr algn="ctr"/>
                      <a:r>
                        <a:rPr lang="en-US" sz="2200" baseline="0" dirty="0" smtClean="0"/>
                        <a:t>p</a:t>
                      </a:r>
                      <a:r>
                        <a:rPr lang="en-US" sz="2200" baseline="-25000" dirty="0" smtClean="0"/>
                        <a:t>5</a:t>
                      </a:r>
                      <a:endParaRPr lang="en-US" sz="2200" baseline="-25000" dirty="0"/>
                    </a:p>
                  </a:txBody>
                  <a:tcPr>
                    <a:solidFill>
                      <a:srgbClr val="FFC000"/>
                    </a:solidFill>
                  </a:tcPr>
                </a:tc>
              </a:tr>
            </a:tbl>
          </a:graphicData>
        </a:graphic>
      </p:graphicFrame>
      <p:cxnSp>
        <p:nvCxnSpPr>
          <p:cNvPr id="5" name="Straight Arrow Connector 4"/>
          <p:cNvCxnSpPr/>
          <p:nvPr/>
        </p:nvCxnSpPr>
        <p:spPr>
          <a:xfrm flipH="1">
            <a:off x="7145136" y="1286752"/>
            <a:ext cx="1459388"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029920" y="1416607"/>
            <a:ext cx="0" cy="85344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25162" y="855865"/>
            <a:ext cx="303288" cy="430887"/>
          </a:xfrm>
          <a:prstGeom prst="rect">
            <a:avLst/>
          </a:prstGeom>
          <a:noFill/>
        </p:spPr>
        <p:txBody>
          <a:bodyPr wrap="none" rtlCol="0">
            <a:spAutoFit/>
          </a:bodyPr>
          <a:lstStyle/>
          <a:p>
            <a:r>
              <a:rPr lang="en-US" sz="2200" dirty="0" smtClean="0"/>
              <a:t>c</a:t>
            </a:r>
            <a:endParaRPr lang="en-US" sz="2200" dirty="0"/>
          </a:p>
        </p:txBody>
      </p:sp>
      <p:sp>
        <p:nvSpPr>
          <p:cNvPr id="11" name="TextBox 10"/>
          <p:cNvSpPr txBox="1"/>
          <p:nvPr/>
        </p:nvSpPr>
        <p:spPr>
          <a:xfrm>
            <a:off x="6711858" y="1627883"/>
            <a:ext cx="282450" cy="430887"/>
          </a:xfrm>
          <a:prstGeom prst="rect">
            <a:avLst/>
          </a:prstGeom>
          <a:noFill/>
        </p:spPr>
        <p:txBody>
          <a:bodyPr wrap="none" rtlCol="0">
            <a:spAutoFit/>
          </a:bodyPr>
          <a:lstStyle/>
          <a:p>
            <a:r>
              <a:rPr lang="en-US" sz="2200" dirty="0" smtClean="0"/>
              <a:t>r</a:t>
            </a:r>
            <a:endParaRPr lang="en-US" sz="2200" dirty="0"/>
          </a:p>
        </p:txBody>
      </p:sp>
      <p:graphicFrame>
        <p:nvGraphicFramePr>
          <p:cNvPr id="12" name="Table 11"/>
          <p:cNvGraphicFramePr>
            <a:graphicFrameLocks noGrp="1"/>
          </p:cNvGraphicFramePr>
          <p:nvPr>
            <p:extLst>
              <p:ext uri="{D42A27DB-BD31-4B8C-83A1-F6EECF244321}">
                <p14:modId xmlns:p14="http://schemas.microsoft.com/office/powerpoint/2010/main" val="577010193"/>
              </p:ext>
            </p:extLst>
          </p:nvPr>
        </p:nvGraphicFramePr>
        <p:xfrm>
          <a:off x="1929059" y="3561197"/>
          <a:ext cx="2873371" cy="2987040"/>
        </p:xfrm>
        <a:graphic>
          <a:graphicData uri="http://schemas.openxmlformats.org/drawingml/2006/table">
            <a:tbl>
              <a:tblPr firstRow="1" bandRow="1">
                <a:tableStyleId>{5940675A-B579-460E-94D1-54222C63F5DA}</a:tableStyleId>
              </a:tblPr>
              <a:tblGrid>
                <a:gridCol w="604013"/>
                <a:gridCol w="604013"/>
                <a:gridCol w="604013"/>
                <a:gridCol w="604013"/>
                <a:gridCol w="457319"/>
              </a:tblGrid>
              <a:tr h="271285">
                <a:tc>
                  <a:txBody>
                    <a:bodyPr/>
                    <a:lstStyle/>
                    <a:p>
                      <a:pPr algn="ctr"/>
                      <a:r>
                        <a:rPr lang="en-US" sz="2200" dirty="0" smtClean="0"/>
                        <a:t>p</a:t>
                      </a:r>
                      <a:r>
                        <a:rPr lang="en-US" sz="2200" baseline="-25000" dirty="0" smtClean="0"/>
                        <a:t>0</a:t>
                      </a:r>
                      <a:endParaRPr lang="en-US" sz="2200" baseline="-25000" dirty="0"/>
                    </a:p>
                  </a:txBody>
                  <a:tcPr>
                    <a:solidFill>
                      <a:srgbClr val="FFC000"/>
                    </a:solidFill>
                  </a:tcPr>
                </a:tc>
                <a:tc>
                  <a:txBody>
                    <a:bodyPr/>
                    <a:lstStyle/>
                    <a:p>
                      <a:pPr algn="ctr"/>
                      <a:r>
                        <a:rPr lang="en-US" sz="2200" dirty="0" smtClean="0"/>
                        <a:t>p</a:t>
                      </a:r>
                      <a:r>
                        <a:rPr lang="en-US" sz="2200" baseline="-25000" dirty="0" smtClean="0"/>
                        <a:t>1</a:t>
                      </a:r>
                      <a:endParaRPr lang="en-US" sz="2200" baseline="-25000" dirty="0"/>
                    </a:p>
                  </a:txBody>
                  <a:tcPr>
                    <a:solidFill>
                      <a:srgbClr val="FFC000"/>
                    </a:solidFill>
                  </a:tcPr>
                </a:tc>
                <a:tc>
                  <a:txBody>
                    <a:bodyPr/>
                    <a:lstStyle/>
                    <a:p>
                      <a:pPr algn="ctr"/>
                      <a:r>
                        <a:rPr lang="en-US" sz="2200" dirty="0" smtClean="0"/>
                        <a:t>p</a:t>
                      </a:r>
                      <a:r>
                        <a:rPr lang="en-US" sz="2200" baseline="-25000" dirty="0" smtClean="0"/>
                        <a:t>2</a:t>
                      </a:r>
                      <a:endParaRPr lang="en-US" sz="2200" baseline="-25000" dirty="0"/>
                    </a:p>
                  </a:txBody>
                  <a:tcPr>
                    <a:solidFill>
                      <a:srgbClr val="FFC000"/>
                    </a:solidFill>
                  </a:tcPr>
                </a:tc>
                <a:tc>
                  <a:txBody>
                    <a:bodyPr/>
                    <a:lstStyle/>
                    <a:p>
                      <a:pPr algn="ctr"/>
                      <a:r>
                        <a:rPr lang="en-US" sz="2200" dirty="0" smtClean="0"/>
                        <a:t>p</a:t>
                      </a:r>
                      <a:r>
                        <a:rPr lang="en-US" sz="2200" baseline="-25000" dirty="0" smtClean="0"/>
                        <a:t>0</a:t>
                      </a:r>
                      <a:endParaRPr lang="en-US" sz="2200" baseline="-25000" dirty="0"/>
                    </a:p>
                  </a:txBody>
                  <a:tcPr/>
                </a:tc>
                <a:tc>
                  <a:txBody>
                    <a:bodyPr/>
                    <a:lstStyle/>
                    <a:p>
                      <a:pPr algn="ctr"/>
                      <a:r>
                        <a:rPr lang="en-US" sz="2200" dirty="0" smtClean="0"/>
                        <a:t>p</a:t>
                      </a:r>
                      <a:r>
                        <a:rPr lang="en-US" sz="2200" baseline="-25000" dirty="0" smtClean="0"/>
                        <a:t>1</a:t>
                      </a:r>
                      <a:endParaRPr lang="en-US" sz="2200" baseline="-25000" dirty="0"/>
                    </a:p>
                  </a:txBody>
                  <a:tcPr/>
                </a:tc>
              </a:tr>
              <a:tr h="370840">
                <a:tc>
                  <a:txBody>
                    <a:bodyPr/>
                    <a:lstStyle/>
                    <a:p>
                      <a:pPr algn="ctr"/>
                      <a:r>
                        <a:rPr lang="en-US" sz="2200" dirty="0" smtClean="0"/>
                        <a:t>p</a:t>
                      </a:r>
                      <a:r>
                        <a:rPr lang="en-US" sz="2200" baseline="-25000" dirty="0" smtClean="0"/>
                        <a:t>3</a:t>
                      </a:r>
                      <a:endParaRPr lang="en-US" sz="2200" baseline="-25000" dirty="0"/>
                    </a:p>
                  </a:txBody>
                  <a:tcPr>
                    <a:solidFill>
                      <a:srgbClr val="FFC000"/>
                    </a:solidFill>
                  </a:tcPr>
                </a:tc>
                <a:tc>
                  <a:txBody>
                    <a:bodyPr/>
                    <a:lstStyle/>
                    <a:p>
                      <a:pPr algn="ctr"/>
                      <a:r>
                        <a:rPr lang="en-US" sz="2200" dirty="0" smtClean="0"/>
                        <a:t>p</a:t>
                      </a:r>
                      <a:r>
                        <a:rPr lang="en-US" sz="2200" baseline="-25000" dirty="0" smtClean="0"/>
                        <a:t>4</a:t>
                      </a:r>
                      <a:endParaRPr lang="en-US" sz="2200" baseline="-25000" dirty="0"/>
                    </a:p>
                  </a:txBody>
                  <a:tcPr>
                    <a:solidFill>
                      <a:srgbClr val="FFC000"/>
                    </a:solidFill>
                  </a:tcPr>
                </a:tc>
                <a:tc>
                  <a:txBody>
                    <a:bodyPr/>
                    <a:lstStyle/>
                    <a:p>
                      <a:pPr algn="ctr"/>
                      <a:r>
                        <a:rPr lang="en-US" sz="2200" baseline="0" dirty="0" smtClean="0"/>
                        <a:t>p</a:t>
                      </a:r>
                      <a:r>
                        <a:rPr lang="en-US" sz="2200" baseline="-25000" dirty="0" smtClean="0"/>
                        <a:t>5</a:t>
                      </a:r>
                      <a:endParaRPr lang="en-US" sz="2200" baseline="-25000" dirty="0"/>
                    </a:p>
                  </a:txBody>
                  <a:tcPr>
                    <a:solidFill>
                      <a:srgbClr val="FFC000"/>
                    </a:solidFill>
                  </a:tcPr>
                </a:tc>
                <a:tc>
                  <a:txBody>
                    <a:bodyPr/>
                    <a:lstStyle/>
                    <a:p>
                      <a:pPr algn="ctr"/>
                      <a:r>
                        <a:rPr lang="en-US" sz="2200" dirty="0" smtClean="0"/>
                        <a:t>p</a:t>
                      </a:r>
                      <a:r>
                        <a:rPr lang="en-US" sz="2200" baseline="-25000" dirty="0" smtClean="0"/>
                        <a:t>3</a:t>
                      </a:r>
                      <a:endParaRPr lang="en-US" sz="2200" baseline="-25000" dirty="0"/>
                    </a:p>
                  </a:txBody>
                  <a:tcPr/>
                </a:tc>
                <a:tc>
                  <a:txBody>
                    <a:bodyPr/>
                    <a:lstStyle/>
                    <a:p>
                      <a:pPr algn="ctr"/>
                      <a:r>
                        <a:rPr lang="en-US" sz="2200" dirty="0" smtClean="0"/>
                        <a:t>p</a:t>
                      </a:r>
                      <a:r>
                        <a:rPr lang="en-US" sz="2200" baseline="-25000" dirty="0" smtClean="0"/>
                        <a:t>4</a:t>
                      </a:r>
                      <a:endParaRPr lang="en-US" sz="2200" baseline="-25000" dirty="0"/>
                    </a:p>
                  </a:txBody>
                  <a:tcPr/>
                </a:tc>
              </a:tr>
              <a:tr h="370840">
                <a:tc>
                  <a:txBody>
                    <a:bodyPr/>
                    <a:lstStyle/>
                    <a:p>
                      <a:pPr algn="ctr"/>
                      <a:r>
                        <a:rPr lang="en-US" sz="2200" dirty="0" smtClean="0"/>
                        <a:t>p</a:t>
                      </a:r>
                      <a:r>
                        <a:rPr lang="en-US" sz="2200" baseline="-25000" dirty="0" smtClean="0"/>
                        <a:t>0</a:t>
                      </a:r>
                      <a:endParaRPr lang="en-US" sz="2200" baseline="-25000" dirty="0"/>
                    </a:p>
                  </a:txBody>
                  <a:tcPr/>
                </a:tc>
                <a:tc>
                  <a:txBody>
                    <a:bodyPr/>
                    <a:lstStyle/>
                    <a:p>
                      <a:pPr algn="ctr"/>
                      <a:r>
                        <a:rPr lang="en-US" sz="2200" dirty="0" smtClean="0"/>
                        <a:t>p</a:t>
                      </a:r>
                      <a:r>
                        <a:rPr lang="en-US" sz="2200" baseline="-25000" dirty="0" smtClean="0"/>
                        <a:t>1</a:t>
                      </a:r>
                      <a:endParaRPr lang="en-US" sz="2200" baseline="-25000" dirty="0"/>
                    </a:p>
                  </a:txBody>
                  <a:tcPr/>
                </a:tc>
                <a:tc>
                  <a:txBody>
                    <a:bodyPr/>
                    <a:lstStyle/>
                    <a:p>
                      <a:pPr algn="ctr"/>
                      <a:r>
                        <a:rPr lang="en-US" sz="2200" dirty="0" smtClean="0"/>
                        <a:t>p</a:t>
                      </a:r>
                      <a:r>
                        <a:rPr lang="en-US" sz="2200" baseline="-25000" dirty="0" smtClean="0"/>
                        <a:t>2</a:t>
                      </a:r>
                      <a:endParaRPr lang="en-US" sz="2200" baseline="-25000" dirty="0"/>
                    </a:p>
                  </a:txBody>
                  <a:tcPr/>
                </a:tc>
                <a:tc>
                  <a:txBody>
                    <a:bodyPr/>
                    <a:lstStyle/>
                    <a:p>
                      <a:pPr algn="ctr"/>
                      <a:r>
                        <a:rPr lang="en-US" sz="2200" dirty="0" smtClean="0"/>
                        <a:t>p</a:t>
                      </a:r>
                      <a:r>
                        <a:rPr lang="en-US" sz="2200" baseline="-25000" dirty="0" smtClean="0"/>
                        <a:t>0</a:t>
                      </a:r>
                      <a:endParaRPr lang="en-US" sz="2200" baseline="-25000" dirty="0"/>
                    </a:p>
                  </a:txBody>
                  <a:tcPr/>
                </a:tc>
                <a:tc>
                  <a:txBody>
                    <a:bodyPr/>
                    <a:lstStyle/>
                    <a:p>
                      <a:pPr algn="ctr"/>
                      <a:r>
                        <a:rPr lang="en-US" sz="2200" dirty="0" smtClean="0"/>
                        <a:t>p</a:t>
                      </a:r>
                      <a:r>
                        <a:rPr lang="en-US" sz="2200" baseline="-25000" dirty="0" smtClean="0"/>
                        <a:t>1</a:t>
                      </a:r>
                      <a:endParaRPr lang="en-US" sz="2200" baseline="-25000" dirty="0"/>
                    </a:p>
                  </a:txBody>
                  <a:tcPr/>
                </a:tc>
              </a:tr>
              <a:tr h="370840">
                <a:tc>
                  <a:txBody>
                    <a:bodyPr/>
                    <a:lstStyle/>
                    <a:p>
                      <a:pPr algn="ctr"/>
                      <a:r>
                        <a:rPr lang="en-US" sz="2200" dirty="0" smtClean="0"/>
                        <a:t>p</a:t>
                      </a:r>
                      <a:r>
                        <a:rPr lang="en-US" sz="2200" baseline="-25000" dirty="0" smtClean="0"/>
                        <a:t>3</a:t>
                      </a:r>
                      <a:endParaRPr lang="en-US" sz="2200" baseline="-25000" dirty="0"/>
                    </a:p>
                  </a:txBody>
                  <a:tcPr/>
                </a:tc>
                <a:tc>
                  <a:txBody>
                    <a:bodyPr/>
                    <a:lstStyle/>
                    <a:p>
                      <a:pPr algn="ctr"/>
                      <a:r>
                        <a:rPr lang="en-US" sz="2200" dirty="0" smtClean="0"/>
                        <a:t>p</a:t>
                      </a:r>
                      <a:r>
                        <a:rPr lang="en-US" sz="2200" baseline="-25000" dirty="0" smtClean="0"/>
                        <a:t>4</a:t>
                      </a:r>
                      <a:endParaRPr lang="en-US" sz="2200" baseline="-25000" dirty="0"/>
                    </a:p>
                  </a:txBody>
                  <a:tcPr/>
                </a:tc>
                <a:tc>
                  <a:txBody>
                    <a:bodyPr/>
                    <a:lstStyle/>
                    <a:p>
                      <a:pPr algn="ctr"/>
                      <a:r>
                        <a:rPr lang="en-US" sz="2200" baseline="0" dirty="0" smtClean="0"/>
                        <a:t>p</a:t>
                      </a:r>
                      <a:r>
                        <a:rPr lang="en-US" sz="2200" baseline="-25000" dirty="0" smtClean="0"/>
                        <a:t>5</a:t>
                      </a:r>
                      <a:endParaRPr lang="en-US" sz="2200" baseline="-25000" dirty="0"/>
                    </a:p>
                  </a:txBody>
                  <a:tcPr>
                    <a:solidFill>
                      <a:srgbClr val="92D050"/>
                    </a:solidFill>
                  </a:tcPr>
                </a:tc>
                <a:tc>
                  <a:txBody>
                    <a:bodyPr/>
                    <a:lstStyle/>
                    <a:p>
                      <a:pPr algn="ctr"/>
                      <a:r>
                        <a:rPr lang="en-US" sz="2200" dirty="0" smtClean="0"/>
                        <a:t>p</a:t>
                      </a:r>
                      <a:r>
                        <a:rPr lang="en-US" sz="2200" baseline="-25000" dirty="0" smtClean="0"/>
                        <a:t>3</a:t>
                      </a:r>
                      <a:endParaRPr lang="en-US" sz="2200" baseline="-25000" dirty="0"/>
                    </a:p>
                  </a:txBody>
                  <a:tcPr/>
                </a:tc>
                <a:tc>
                  <a:txBody>
                    <a:bodyPr/>
                    <a:lstStyle/>
                    <a:p>
                      <a:pPr algn="ctr"/>
                      <a:r>
                        <a:rPr lang="en-US" sz="2200" dirty="0" smtClean="0"/>
                        <a:t>p</a:t>
                      </a:r>
                      <a:r>
                        <a:rPr lang="en-US" sz="2200" baseline="-25000" dirty="0" smtClean="0"/>
                        <a:t>4</a:t>
                      </a:r>
                      <a:endParaRPr lang="en-US" sz="2200" baseline="-25000" dirty="0"/>
                    </a:p>
                  </a:txBody>
                  <a:tcPr/>
                </a:tc>
              </a:tr>
              <a:tr h="370840">
                <a:tc>
                  <a:txBody>
                    <a:bodyPr/>
                    <a:lstStyle/>
                    <a:p>
                      <a:pPr algn="ctr"/>
                      <a:r>
                        <a:rPr lang="en-US" sz="2200" dirty="0" smtClean="0"/>
                        <a:t>p</a:t>
                      </a:r>
                      <a:r>
                        <a:rPr lang="en-US" sz="2200" baseline="-25000" dirty="0" smtClean="0"/>
                        <a:t>0</a:t>
                      </a:r>
                      <a:endParaRPr lang="en-US" sz="2200" baseline="-25000" dirty="0"/>
                    </a:p>
                  </a:txBody>
                  <a:tcPr/>
                </a:tc>
                <a:tc>
                  <a:txBody>
                    <a:bodyPr/>
                    <a:lstStyle/>
                    <a:p>
                      <a:pPr algn="ctr"/>
                      <a:r>
                        <a:rPr lang="en-US" sz="2200" dirty="0" smtClean="0"/>
                        <a:t>p</a:t>
                      </a:r>
                      <a:r>
                        <a:rPr lang="en-US" sz="2200" baseline="-25000" dirty="0" smtClean="0"/>
                        <a:t>1</a:t>
                      </a:r>
                      <a:endParaRPr lang="en-US" sz="2200" baseline="-25000" dirty="0"/>
                    </a:p>
                  </a:txBody>
                  <a:tcPr/>
                </a:tc>
                <a:tc>
                  <a:txBody>
                    <a:bodyPr/>
                    <a:lstStyle/>
                    <a:p>
                      <a:pPr algn="ctr"/>
                      <a:r>
                        <a:rPr lang="en-US" sz="2200" dirty="0" smtClean="0"/>
                        <a:t>p</a:t>
                      </a:r>
                      <a:r>
                        <a:rPr lang="en-US" sz="2200" baseline="-25000" dirty="0" smtClean="0"/>
                        <a:t>2</a:t>
                      </a:r>
                      <a:endParaRPr lang="en-US" sz="2200" baseline="-25000" dirty="0"/>
                    </a:p>
                  </a:txBody>
                  <a:tcPr/>
                </a:tc>
                <a:tc>
                  <a:txBody>
                    <a:bodyPr/>
                    <a:lstStyle/>
                    <a:p>
                      <a:pPr algn="ctr"/>
                      <a:r>
                        <a:rPr lang="en-US" sz="2200" dirty="0" smtClean="0"/>
                        <a:t>p</a:t>
                      </a:r>
                      <a:r>
                        <a:rPr lang="en-US" sz="2200" baseline="-25000" dirty="0" smtClean="0"/>
                        <a:t>0</a:t>
                      </a:r>
                      <a:endParaRPr lang="en-US" sz="2200" baseline="-25000" dirty="0"/>
                    </a:p>
                  </a:txBody>
                  <a:tcPr/>
                </a:tc>
                <a:tc>
                  <a:txBody>
                    <a:bodyPr/>
                    <a:lstStyle/>
                    <a:p>
                      <a:pPr algn="ctr"/>
                      <a:r>
                        <a:rPr lang="en-US" sz="2200" dirty="0" smtClean="0"/>
                        <a:t>p</a:t>
                      </a:r>
                      <a:r>
                        <a:rPr lang="en-US" sz="2200" baseline="-25000" dirty="0" smtClean="0"/>
                        <a:t>1</a:t>
                      </a:r>
                      <a:endParaRPr lang="en-US" sz="2200" baseline="-25000" dirty="0"/>
                    </a:p>
                  </a:txBody>
                  <a:tcPr/>
                </a:tc>
              </a:tr>
              <a:tr h="370840">
                <a:tc>
                  <a:txBody>
                    <a:bodyPr/>
                    <a:lstStyle/>
                    <a:p>
                      <a:pPr algn="ctr"/>
                      <a:r>
                        <a:rPr lang="en-US" sz="2200" dirty="0" smtClean="0"/>
                        <a:t>p</a:t>
                      </a:r>
                      <a:r>
                        <a:rPr lang="en-US" sz="2200" baseline="-25000" dirty="0" smtClean="0"/>
                        <a:t>3</a:t>
                      </a:r>
                      <a:endParaRPr lang="en-US" sz="2200" baseline="-25000" dirty="0"/>
                    </a:p>
                  </a:txBody>
                  <a:tcPr/>
                </a:tc>
                <a:tc>
                  <a:txBody>
                    <a:bodyPr/>
                    <a:lstStyle/>
                    <a:p>
                      <a:pPr algn="ctr"/>
                      <a:r>
                        <a:rPr lang="en-US" sz="2200" dirty="0" smtClean="0"/>
                        <a:t>p</a:t>
                      </a:r>
                      <a:r>
                        <a:rPr lang="en-US" sz="2200" baseline="-25000" dirty="0" smtClean="0"/>
                        <a:t>4</a:t>
                      </a:r>
                      <a:endParaRPr lang="en-US" sz="2200" baseline="-25000" dirty="0"/>
                    </a:p>
                  </a:txBody>
                  <a:tcPr/>
                </a:tc>
                <a:tc>
                  <a:txBody>
                    <a:bodyPr/>
                    <a:lstStyle/>
                    <a:p>
                      <a:pPr algn="ctr"/>
                      <a:r>
                        <a:rPr lang="en-US" sz="2200" baseline="0" dirty="0" smtClean="0"/>
                        <a:t>p</a:t>
                      </a:r>
                      <a:r>
                        <a:rPr lang="en-US" sz="2200" baseline="-25000" dirty="0" smtClean="0"/>
                        <a:t>5</a:t>
                      </a:r>
                      <a:endParaRPr lang="en-US" sz="2200" baseline="-25000" dirty="0"/>
                    </a:p>
                  </a:txBody>
                  <a:tcPr/>
                </a:tc>
                <a:tc>
                  <a:txBody>
                    <a:bodyPr/>
                    <a:lstStyle/>
                    <a:p>
                      <a:pPr algn="ctr"/>
                      <a:r>
                        <a:rPr lang="en-US" sz="2200" dirty="0" smtClean="0"/>
                        <a:t>p</a:t>
                      </a:r>
                      <a:r>
                        <a:rPr lang="en-US" sz="2200" baseline="-25000" dirty="0" smtClean="0"/>
                        <a:t>3</a:t>
                      </a:r>
                      <a:endParaRPr lang="en-US" sz="2200" baseline="-25000" dirty="0"/>
                    </a:p>
                  </a:txBody>
                  <a:tcPr/>
                </a:tc>
                <a:tc>
                  <a:txBody>
                    <a:bodyPr/>
                    <a:lstStyle/>
                    <a:p>
                      <a:pPr algn="ctr"/>
                      <a:r>
                        <a:rPr lang="en-US" sz="2200" dirty="0" smtClean="0"/>
                        <a:t>p</a:t>
                      </a:r>
                      <a:r>
                        <a:rPr lang="en-US" sz="2200" baseline="-25000" dirty="0" smtClean="0"/>
                        <a:t>4</a:t>
                      </a:r>
                      <a:endParaRPr lang="en-US" sz="2200" baseline="-25000" dirty="0"/>
                    </a:p>
                  </a:txBody>
                  <a:tcPr/>
                </a:tc>
              </a:tr>
              <a:tr h="237960">
                <a:tc>
                  <a:txBody>
                    <a:bodyPr/>
                    <a:lstStyle/>
                    <a:p>
                      <a:pPr algn="ctr"/>
                      <a:r>
                        <a:rPr lang="en-US" sz="2200" dirty="0" smtClean="0"/>
                        <a:t>p</a:t>
                      </a:r>
                      <a:r>
                        <a:rPr lang="en-US" sz="2200" baseline="-25000" dirty="0" smtClean="0"/>
                        <a:t>0</a:t>
                      </a:r>
                      <a:endParaRPr lang="en-US" sz="2200" baseline="-25000" dirty="0"/>
                    </a:p>
                  </a:txBody>
                  <a:tcPr/>
                </a:tc>
                <a:tc>
                  <a:txBody>
                    <a:bodyPr/>
                    <a:lstStyle/>
                    <a:p>
                      <a:pPr algn="ctr"/>
                      <a:r>
                        <a:rPr lang="en-US" sz="2200" dirty="0" smtClean="0"/>
                        <a:t>p</a:t>
                      </a:r>
                      <a:r>
                        <a:rPr lang="en-US" sz="2200" baseline="-25000" dirty="0" smtClean="0"/>
                        <a:t>1</a:t>
                      </a:r>
                      <a:endParaRPr lang="en-US" sz="2200" baseline="-25000" dirty="0"/>
                    </a:p>
                  </a:txBody>
                  <a:tcPr/>
                </a:tc>
                <a:tc>
                  <a:txBody>
                    <a:bodyPr/>
                    <a:lstStyle/>
                    <a:p>
                      <a:pPr algn="ctr"/>
                      <a:r>
                        <a:rPr lang="en-US" sz="2200" dirty="0" smtClean="0"/>
                        <a:t>p</a:t>
                      </a:r>
                      <a:r>
                        <a:rPr lang="en-US" sz="2200" baseline="-25000" dirty="0" smtClean="0"/>
                        <a:t>2</a:t>
                      </a:r>
                      <a:endParaRPr lang="en-US" sz="2200" baseline="-25000" dirty="0"/>
                    </a:p>
                  </a:txBody>
                  <a:tcPr/>
                </a:tc>
                <a:tc>
                  <a:txBody>
                    <a:bodyPr/>
                    <a:lstStyle/>
                    <a:p>
                      <a:pPr algn="ctr"/>
                      <a:r>
                        <a:rPr lang="en-US" sz="2200" dirty="0" smtClean="0"/>
                        <a:t>p</a:t>
                      </a:r>
                      <a:r>
                        <a:rPr lang="en-US" sz="2200" baseline="-25000" dirty="0" smtClean="0"/>
                        <a:t>0</a:t>
                      </a:r>
                      <a:endParaRPr lang="en-US" sz="2200" baseline="-25000" dirty="0"/>
                    </a:p>
                  </a:txBody>
                  <a:tcPr/>
                </a:tc>
                <a:tc>
                  <a:txBody>
                    <a:bodyPr/>
                    <a:lstStyle/>
                    <a:p>
                      <a:pPr algn="ctr"/>
                      <a:r>
                        <a:rPr lang="en-US" sz="2200" dirty="0" smtClean="0"/>
                        <a:t>p</a:t>
                      </a:r>
                      <a:r>
                        <a:rPr lang="en-US" sz="2200" baseline="-25000" dirty="0" smtClean="0"/>
                        <a:t>1</a:t>
                      </a:r>
                      <a:endParaRPr lang="en-US" sz="2200" baseline="-25000" dirty="0"/>
                    </a:p>
                  </a:txBody>
                  <a:tcPr/>
                </a:tc>
              </a:tr>
            </a:tbl>
          </a:graphicData>
        </a:graphic>
      </p:graphicFrame>
      <p:cxnSp>
        <p:nvCxnSpPr>
          <p:cNvPr id="13" name="Straight Arrow Connector 12"/>
          <p:cNvCxnSpPr/>
          <p:nvPr/>
        </p:nvCxnSpPr>
        <p:spPr>
          <a:xfrm flipV="1">
            <a:off x="1730030" y="3589442"/>
            <a:ext cx="0" cy="295879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45980" y="4671938"/>
            <a:ext cx="410690" cy="430887"/>
          </a:xfrm>
          <a:prstGeom prst="rect">
            <a:avLst/>
          </a:prstGeom>
          <a:noFill/>
        </p:spPr>
        <p:txBody>
          <a:bodyPr wrap="none" rtlCol="0">
            <a:spAutoFit/>
          </a:bodyPr>
          <a:lstStyle/>
          <a:p>
            <a:r>
              <a:rPr lang="en-US" sz="2200" dirty="0" smtClean="0"/>
              <a:t>m</a:t>
            </a:r>
            <a:endParaRPr lang="en-US" sz="2200" dirty="0"/>
          </a:p>
        </p:txBody>
      </p:sp>
      <p:sp>
        <p:nvSpPr>
          <p:cNvPr id="16" name="TextBox 15"/>
          <p:cNvSpPr txBox="1"/>
          <p:nvPr/>
        </p:nvSpPr>
        <p:spPr>
          <a:xfrm>
            <a:off x="3151015" y="3053382"/>
            <a:ext cx="332142" cy="430887"/>
          </a:xfrm>
          <a:prstGeom prst="rect">
            <a:avLst/>
          </a:prstGeom>
          <a:noFill/>
        </p:spPr>
        <p:txBody>
          <a:bodyPr wrap="none" rtlCol="0">
            <a:spAutoFit/>
          </a:bodyPr>
          <a:lstStyle/>
          <a:p>
            <a:r>
              <a:rPr lang="en-US" sz="2200" dirty="0" smtClean="0"/>
              <a:t>n</a:t>
            </a:r>
            <a:endParaRPr lang="en-US" sz="2200" dirty="0"/>
          </a:p>
        </p:txBody>
      </p:sp>
      <p:cxnSp>
        <p:nvCxnSpPr>
          <p:cNvPr id="17" name="Straight Arrow Connector 16"/>
          <p:cNvCxnSpPr/>
          <p:nvPr/>
        </p:nvCxnSpPr>
        <p:spPr>
          <a:xfrm>
            <a:off x="1929059" y="3428594"/>
            <a:ext cx="2873371"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1594633796"/>
              </p:ext>
            </p:extLst>
          </p:nvPr>
        </p:nvGraphicFramePr>
        <p:xfrm>
          <a:off x="6541122" y="4198788"/>
          <a:ext cx="604013" cy="365760"/>
        </p:xfrm>
        <a:graphic>
          <a:graphicData uri="http://schemas.openxmlformats.org/drawingml/2006/table">
            <a:tbl>
              <a:tblPr firstRow="1" bandRow="1">
                <a:tableStyleId>{5940675A-B579-460E-94D1-54222C63F5DA}</a:tableStyleId>
              </a:tblPr>
              <a:tblGrid>
                <a:gridCol w="604013"/>
              </a:tblGrid>
              <a:tr h="271285">
                <a:tc>
                  <a:txBody>
                    <a:bodyPr/>
                    <a:lstStyle/>
                    <a:p>
                      <a:endParaRPr lang="en-US" dirty="0"/>
                    </a:p>
                  </a:txBody>
                  <a:tcPr>
                    <a:solidFill>
                      <a:srgbClr val="92D050"/>
                    </a:solidFill>
                  </a:tcPr>
                </a:tc>
              </a:tr>
            </a:tbl>
          </a:graphicData>
        </a:graphic>
      </p:graphicFrame>
      <p:cxnSp>
        <p:nvCxnSpPr>
          <p:cNvPr id="22" name="Straight Arrow Connector 21"/>
          <p:cNvCxnSpPr/>
          <p:nvPr/>
        </p:nvCxnSpPr>
        <p:spPr>
          <a:xfrm flipV="1">
            <a:off x="6386416" y="4183731"/>
            <a:ext cx="0" cy="380817"/>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541122" y="4077046"/>
            <a:ext cx="604013"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71936" y="4158695"/>
            <a:ext cx="579005" cy="430887"/>
          </a:xfrm>
          <a:prstGeom prst="rect">
            <a:avLst/>
          </a:prstGeom>
          <a:noFill/>
        </p:spPr>
        <p:txBody>
          <a:bodyPr wrap="none" rtlCol="0">
            <a:spAutoFit/>
          </a:bodyPr>
          <a:lstStyle/>
          <a:p>
            <a:r>
              <a:rPr lang="en-US" sz="2200" dirty="0" smtClean="0"/>
              <a:t>MB</a:t>
            </a:r>
            <a:endParaRPr lang="en-US" sz="2200" dirty="0"/>
          </a:p>
        </p:txBody>
      </p:sp>
      <p:sp>
        <p:nvSpPr>
          <p:cNvPr id="27" name="TextBox 26"/>
          <p:cNvSpPr txBox="1"/>
          <p:nvPr/>
        </p:nvSpPr>
        <p:spPr>
          <a:xfrm>
            <a:off x="6540036" y="3616186"/>
            <a:ext cx="521297" cy="430887"/>
          </a:xfrm>
          <a:prstGeom prst="rect">
            <a:avLst/>
          </a:prstGeom>
          <a:noFill/>
        </p:spPr>
        <p:txBody>
          <a:bodyPr wrap="none" rtlCol="0">
            <a:spAutoFit/>
          </a:bodyPr>
          <a:lstStyle/>
          <a:p>
            <a:r>
              <a:rPr lang="en-US" sz="2200" dirty="0"/>
              <a:t>N</a:t>
            </a:r>
            <a:r>
              <a:rPr lang="en-US" sz="2200" dirty="0" smtClean="0"/>
              <a:t>B</a:t>
            </a:r>
            <a:endParaRPr lang="en-US" sz="2200" dirty="0"/>
          </a:p>
        </p:txBody>
      </p:sp>
      <p:sp>
        <p:nvSpPr>
          <p:cNvPr id="28" name="TextBox 27"/>
          <p:cNvSpPr txBox="1"/>
          <p:nvPr/>
        </p:nvSpPr>
        <p:spPr>
          <a:xfrm>
            <a:off x="5148075" y="5825096"/>
            <a:ext cx="3879123" cy="646331"/>
          </a:xfrm>
          <a:prstGeom prst="rect">
            <a:avLst/>
          </a:prstGeom>
          <a:noFill/>
        </p:spPr>
        <p:txBody>
          <a:bodyPr wrap="square" rtlCol="0">
            <a:spAutoFit/>
          </a:bodyPr>
          <a:lstStyle/>
          <a:p>
            <a:r>
              <a:rPr lang="en-US" dirty="0" smtClean="0"/>
              <a:t>final row/column blocks may be smaller if n mod NB ≠ 0 or m mod MB </a:t>
            </a:r>
            <a:r>
              <a:rPr lang="en-US" dirty="0"/>
              <a:t>≠</a:t>
            </a:r>
            <a:r>
              <a:rPr lang="en-US" dirty="0" smtClean="0"/>
              <a:t> 0</a:t>
            </a:r>
            <a:endParaRPr lang="en-US" dirty="0"/>
          </a:p>
        </p:txBody>
      </p:sp>
    </p:spTree>
    <p:extLst>
      <p:ext uri="{BB962C8B-B14F-4D97-AF65-F5344CB8AC3E}">
        <p14:creationId xmlns:p14="http://schemas.microsoft.com/office/powerpoint/2010/main" val="365477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85000"/>
                  </a:schemeClr>
                </a:solidFill>
              </a:rPr>
              <a:t>Distributed-memory architecture: general considerations</a:t>
            </a:r>
          </a:p>
          <a:p>
            <a:r>
              <a:rPr lang="en-US" sz="2200" dirty="0" smtClean="0"/>
              <a:t>Programming model: Message Passing Interface (MPI)</a:t>
            </a:r>
          </a:p>
          <a:p>
            <a:pPr lvl="1"/>
            <a:r>
              <a:rPr lang="en-US" dirty="0" smtClean="0"/>
              <a:t>Point-to-point communication</a:t>
            </a:r>
          </a:p>
          <a:p>
            <a:pPr lvl="2"/>
            <a:r>
              <a:rPr lang="en-US" dirty="0" smtClean="0"/>
              <a:t>Blocking communication</a:t>
            </a:r>
          </a:p>
          <a:p>
            <a:pPr lvl="2"/>
            <a:r>
              <a:rPr lang="en-US" dirty="0" smtClean="0">
                <a:solidFill>
                  <a:schemeClr val="bg1">
                    <a:lumMod val="85000"/>
                  </a:schemeClr>
                </a:solidFill>
              </a:rPr>
              <a:t>Point to point network performance</a:t>
            </a:r>
          </a:p>
          <a:p>
            <a:pPr lvl="2"/>
            <a:r>
              <a:rPr lang="en-US" dirty="0" smtClean="0">
                <a:solidFill>
                  <a:schemeClr val="bg1">
                    <a:lumMod val="85000"/>
                  </a:schemeClr>
                </a:solidFill>
              </a:rPr>
              <a:t>Non-blocking communication</a:t>
            </a:r>
          </a:p>
          <a:p>
            <a:pPr lvl="1"/>
            <a:r>
              <a:rPr lang="en-US" dirty="0" smtClean="0">
                <a:solidFill>
                  <a:schemeClr val="bg1">
                    <a:lumMod val="85000"/>
                  </a:schemeClr>
                </a:solidFill>
              </a:rPr>
              <a:t>Collective communication</a:t>
            </a:r>
          </a:p>
          <a:p>
            <a:pPr lvl="2"/>
            <a:r>
              <a:rPr lang="en-US" dirty="0" smtClean="0">
                <a:solidFill>
                  <a:schemeClr val="bg1">
                    <a:lumMod val="85000"/>
                  </a:schemeClr>
                </a:solidFill>
              </a:rPr>
              <a:t>Collective communication algorithms</a:t>
            </a:r>
          </a:p>
          <a:p>
            <a:pPr lvl="2"/>
            <a:r>
              <a:rPr lang="en-US" dirty="0" smtClean="0">
                <a:solidFill>
                  <a:schemeClr val="bg1">
                    <a:lumMod val="85000"/>
                  </a:schemeClr>
                </a:solidFill>
              </a:rPr>
              <a:t>Global network performance</a:t>
            </a:r>
          </a:p>
          <a:p>
            <a:r>
              <a:rPr lang="en-US" sz="2200" dirty="0" smtClean="0">
                <a:solidFill>
                  <a:schemeClr val="bg1">
                    <a:lumMod val="85000"/>
                  </a:schemeClr>
                </a:solidFill>
              </a:rPr>
              <a:t>Parallel program performance evaluation</a:t>
            </a:r>
          </a:p>
          <a:p>
            <a:pPr lvl="1"/>
            <a:r>
              <a:rPr lang="en-US" dirty="0" smtClean="0">
                <a:solidFill>
                  <a:schemeClr val="bg1">
                    <a:lumMod val="85000"/>
                  </a:schemeClr>
                </a:solidFill>
              </a:rPr>
              <a:t>Amdahl’s law</a:t>
            </a:r>
          </a:p>
          <a:p>
            <a:pPr lvl="1"/>
            <a:r>
              <a:rPr lang="en-US" dirty="0" smtClean="0">
                <a:solidFill>
                  <a:schemeClr val="bg1">
                    <a:lumMod val="85000"/>
                  </a:schemeClr>
                </a:solidFill>
              </a:rPr>
              <a:t>Gustafson’s law</a:t>
            </a:r>
          </a:p>
          <a:p>
            <a:r>
              <a:rPr lang="en-US" sz="2200" dirty="0" smtClean="0">
                <a:solidFill>
                  <a:schemeClr val="bg1">
                    <a:lumMod val="85000"/>
                  </a:schemeClr>
                </a:solidFill>
              </a:rPr>
              <a:t>Parallel program development: case studies</a:t>
            </a:r>
          </a:p>
          <a:p>
            <a:pPr lvl="1"/>
            <a:endParaRPr lang="en-US" dirty="0"/>
          </a:p>
        </p:txBody>
      </p:sp>
    </p:spTree>
    <p:extLst>
      <p:ext uri="{BB962C8B-B14F-4D97-AF65-F5344CB8AC3E}">
        <p14:creationId xmlns:p14="http://schemas.microsoft.com/office/powerpoint/2010/main" val="31551755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3" name="Content Placeholder 2"/>
          <p:cNvSpPr>
            <a:spLocks noGrp="1"/>
          </p:cNvSpPr>
          <p:nvPr>
            <p:ph idx="1"/>
          </p:nvPr>
        </p:nvSpPr>
        <p:spPr>
          <a:xfrm>
            <a:off x="457200" y="1600200"/>
            <a:ext cx="8229600" cy="4747580"/>
          </a:xfrm>
        </p:spPr>
        <p:txBody>
          <a:bodyPr>
            <a:normAutofit/>
          </a:bodyPr>
          <a:lstStyle/>
          <a:p>
            <a:r>
              <a:rPr lang="en-US" b="1" dirty="0" smtClean="0">
                <a:solidFill>
                  <a:srgbClr val="FF0000"/>
                </a:solidFill>
              </a:rPr>
              <a:t>Block cyclic</a:t>
            </a:r>
            <a:r>
              <a:rPr lang="en-US" dirty="0" smtClean="0"/>
              <a:t> layout</a:t>
            </a:r>
          </a:p>
          <a:p>
            <a:pPr lvl="1"/>
            <a:r>
              <a:rPr lang="en-US" dirty="0" smtClean="0"/>
              <a:t>r-fold parallelism in each column</a:t>
            </a:r>
          </a:p>
          <a:p>
            <a:pPr lvl="1"/>
            <a:r>
              <a:rPr lang="en-US" dirty="0" smtClean="0"/>
              <a:t>c-fold parallelism in each row</a:t>
            </a:r>
          </a:p>
          <a:p>
            <a:pPr lvl="1"/>
            <a:r>
              <a:rPr lang="en-US" dirty="0"/>
              <a:t>L</a:t>
            </a:r>
            <a:r>
              <a:rPr lang="en-US" dirty="0" smtClean="0"/>
              <a:t>oad is balanced if </a:t>
            </a:r>
            <a:r>
              <a:rPr lang="en-US" b="1" dirty="0" smtClean="0">
                <a:solidFill>
                  <a:srgbClr val="002060"/>
                </a:solidFill>
              </a:rPr>
              <a:t>MB * r &lt;&lt; m</a:t>
            </a:r>
            <a:r>
              <a:rPr lang="en-US" dirty="0" smtClean="0"/>
              <a:t> and </a:t>
            </a:r>
            <a:r>
              <a:rPr lang="en-US" b="1" dirty="0" smtClean="0">
                <a:solidFill>
                  <a:srgbClr val="002060"/>
                </a:solidFill>
              </a:rPr>
              <a:t>NB * c &lt;&lt; n</a:t>
            </a:r>
          </a:p>
          <a:p>
            <a:pPr lvl="1"/>
            <a:r>
              <a:rPr lang="en-US" dirty="0" smtClean="0"/>
              <a:t>Typical values for MB x NB: 64 x 64</a:t>
            </a:r>
          </a:p>
          <a:p>
            <a:pPr lvl="1"/>
            <a:r>
              <a:rPr lang="en-US" dirty="0" smtClean="0"/>
              <a:t>Use of blocks allows for local calls to BLAS level 3 routines</a:t>
            </a:r>
          </a:p>
          <a:p>
            <a:pPr lvl="1"/>
            <a:r>
              <a:rPr lang="en-US" dirty="0" smtClean="0"/>
              <a:t>Used as a general-purpose layout in</a:t>
            </a:r>
          </a:p>
          <a:p>
            <a:pPr lvl="2"/>
            <a:r>
              <a:rPr lang="en-US" b="1" dirty="0" smtClean="0">
                <a:solidFill>
                  <a:srgbClr val="002060"/>
                </a:solidFill>
              </a:rPr>
              <a:t>PBLAS</a:t>
            </a:r>
            <a:r>
              <a:rPr lang="en-US" dirty="0" smtClean="0"/>
              <a:t> = Parallel BLAS (distributed-memory)</a:t>
            </a:r>
          </a:p>
          <a:p>
            <a:pPr lvl="2"/>
            <a:r>
              <a:rPr lang="en-US" b="1" dirty="0" err="1" smtClean="0">
                <a:solidFill>
                  <a:srgbClr val="002060"/>
                </a:solidFill>
              </a:rPr>
              <a:t>ScaLapack</a:t>
            </a:r>
            <a:r>
              <a:rPr lang="en-US" b="1" dirty="0" smtClean="0">
                <a:solidFill>
                  <a:srgbClr val="002060"/>
                </a:solidFill>
              </a:rPr>
              <a:t> </a:t>
            </a:r>
            <a:r>
              <a:rPr lang="en-US" dirty="0" smtClean="0"/>
              <a:t>= Parallel LAPACK (distributed-memory)</a:t>
            </a:r>
          </a:p>
          <a:p>
            <a:pPr lvl="1"/>
            <a:r>
              <a:rPr lang="en-US" dirty="0" smtClean="0"/>
              <a:t>Easy to modify SUMMA algorithm (matrix-matrix product)</a:t>
            </a:r>
          </a:p>
          <a:p>
            <a:pPr lvl="2"/>
            <a:r>
              <a:rPr lang="en-US" dirty="0" smtClean="0"/>
              <a:t>From 2D row and column blocked (as seen in previous slides) …</a:t>
            </a:r>
            <a:endParaRPr lang="en-US" dirty="0"/>
          </a:p>
          <a:p>
            <a:pPr lvl="2"/>
            <a:r>
              <a:rPr lang="en-US" dirty="0" smtClean="0"/>
              <a:t>…to block cyclic layout (do this as an </a:t>
            </a:r>
            <a:r>
              <a:rPr lang="en-US" b="1" dirty="0" smtClean="0">
                <a:solidFill>
                  <a:srgbClr val="FF0000"/>
                </a:solidFill>
              </a:rPr>
              <a:t>exercise</a:t>
            </a:r>
            <a:r>
              <a:rPr lang="en-US" dirty="0" smtClean="0"/>
              <a:t>)</a:t>
            </a:r>
            <a:endParaRPr lang="en-US" dirty="0"/>
          </a:p>
        </p:txBody>
      </p:sp>
    </p:spTree>
    <p:extLst>
      <p:ext uri="{BB962C8B-B14F-4D97-AF65-F5344CB8AC3E}">
        <p14:creationId xmlns:p14="http://schemas.microsoft.com/office/powerpoint/2010/main" val="139400472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914983" y="5542110"/>
            <a:ext cx="104663" cy="95929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4" name="TextBox 3"/>
          <p:cNvSpPr txBox="1"/>
          <p:nvPr/>
        </p:nvSpPr>
        <p:spPr>
          <a:xfrm>
            <a:off x="1998865" y="1461492"/>
            <a:ext cx="6951305" cy="5078313"/>
          </a:xfrm>
          <a:prstGeom prst="rect">
            <a:avLst/>
          </a:prstGeom>
          <a:solidFill>
            <a:schemeClr val="bg1">
              <a:lumMod val="75000"/>
            </a:schemeClr>
          </a:solidFill>
        </p:spPr>
        <p:txBody>
          <a:bodyPr wrap="square" rIns="0"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ib</a:t>
            </a:r>
            <a:r>
              <a:rPr lang="en-US" dirty="0" smtClean="0">
                <a:latin typeface="Courier New" pitchFamily="49" charset="0"/>
                <a:cs typeface="Courier New" pitchFamily="49" charset="0"/>
              </a:rPr>
              <a:t> = 1 … n-1 step b</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end = min(ib+b-1,n)</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ib</a:t>
            </a:r>
            <a:r>
              <a:rPr lang="en-US" dirty="0" smtClean="0">
                <a:latin typeface="Courier New" pitchFamily="49" charset="0"/>
                <a:cs typeface="Courier New" pitchFamily="49" charset="0"/>
              </a:rPr>
              <a:t> to end</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(1) column broadcast elements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i:end)</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(2) A(i+1:n,i) /= A(</a:t>
            </a:r>
            <a:r>
              <a:rPr lang="en-US" dirty="0" err="1" smtClean="0">
                <a:latin typeface="Courier New" pitchFamily="49" charset="0"/>
                <a:cs typeface="Courier New" pitchFamily="49" charset="0"/>
              </a:rPr>
              <a:t>i,i</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(3) A(i+1:n,i+1:end) -= A(i+1:n,i)*A(i,i+1:end)</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end for</a:t>
            </a:r>
          </a:p>
          <a:p>
            <a:endParaRPr lang="en-US" b="1" dirty="0" smtClean="0">
              <a:latin typeface="Courier New" pitchFamily="49" charset="0"/>
              <a:cs typeface="Courier New" pitchFamily="49" charset="0"/>
            </a:endParaRPr>
          </a:p>
          <a:p>
            <a:r>
              <a:rPr lang="en-US" dirty="0" smtClean="0">
                <a:latin typeface="Courier New" pitchFamily="49" charset="0"/>
                <a:cs typeface="Courier New" pitchFamily="49" charset="0"/>
              </a:rPr>
              <a:t>  … (see next slide)</a:t>
            </a:r>
          </a:p>
          <a:p>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end for</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endParaRPr lang="en-US" b="1" dirty="0" smtClean="0">
              <a:solidFill>
                <a:srgbClr val="00B050"/>
              </a:solidFill>
              <a:latin typeface="Courier New" pitchFamily="49" charset="0"/>
              <a:cs typeface="Courier New" pitchFamily="49" charset="0"/>
            </a:endParaRPr>
          </a:p>
        </p:txBody>
      </p:sp>
      <p:grpSp>
        <p:nvGrpSpPr>
          <p:cNvPr id="45" name="Group 44"/>
          <p:cNvGrpSpPr/>
          <p:nvPr/>
        </p:nvGrpSpPr>
        <p:grpSpPr>
          <a:xfrm>
            <a:off x="385855" y="1470345"/>
            <a:ext cx="1481105" cy="1475835"/>
            <a:chOff x="479355" y="2068380"/>
            <a:chExt cx="2743200" cy="2743200"/>
          </a:xfrm>
        </p:grpSpPr>
        <p:sp>
          <p:nvSpPr>
            <p:cNvPr id="8" name="Rectangle 7"/>
            <p:cNvSpPr/>
            <p:nvPr/>
          </p:nvSpPr>
          <p:spPr>
            <a:xfrm>
              <a:off x="479355" y="2068380"/>
              <a:ext cx="27432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79355" y="2068380"/>
              <a:ext cx="1173865" cy="1152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242575" y="283648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242575" y="322053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653220"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242575"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242575" y="36210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03727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242575" y="400507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242575" y="43891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2132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843775"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5514112" y="6508325"/>
            <a:ext cx="3628301" cy="338554"/>
          </a:xfrm>
          <a:prstGeom prst="rect">
            <a:avLst/>
          </a:prstGeom>
          <a:noFill/>
        </p:spPr>
        <p:txBody>
          <a:bodyPr wrap="none" rtlCol="0">
            <a:spAutoFit/>
          </a:bodyPr>
          <a:lstStyle/>
          <a:p>
            <a:r>
              <a:rPr lang="en-US" sz="1600" dirty="0" smtClean="0">
                <a:solidFill>
                  <a:schemeClr val="bg1">
                    <a:lumMod val="65000"/>
                  </a:schemeClr>
                </a:solidFill>
              </a:rPr>
              <a:t>Case study </a:t>
            </a:r>
            <a:r>
              <a:rPr lang="en-US" sz="1600" dirty="0" err="1" smtClean="0">
                <a:solidFill>
                  <a:schemeClr val="bg1">
                    <a:lumMod val="65000"/>
                  </a:schemeClr>
                </a:solidFill>
              </a:rPr>
              <a:t>reproducted</a:t>
            </a:r>
            <a:r>
              <a:rPr lang="en-US" sz="1600" dirty="0" smtClean="0">
                <a:solidFill>
                  <a:schemeClr val="bg1">
                    <a:lumMod val="65000"/>
                  </a:schemeClr>
                </a:solidFill>
              </a:rPr>
              <a:t> from J. </a:t>
            </a:r>
            <a:r>
              <a:rPr lang="en-US" sz="1600" dirty="0" err="1" smtClean="0">
                <a:solidFill>
                  <a:schemeClr val="bg1">
                    <a:lumMod val="65000"/>
                  </a:schemeClr>
                </a:solidFill>
              </a:rPr>
              <a:t>Demmel</a:t>
            </a:r>
            <a:endParaRPr lang="en-US" sz="1600" dirty="0">
              <a:solidFill>
                <a:schemeClr val="bg1">
                  <a:lumMod val="65000"/>
                </a:schemeClr>
              </a:solidFill>
            </a:endParaRPr>
          </a:p>
        </p:txBody>
      </p:sp>
      <p:grpSp>
        <p:nvGrpSpPr>
          <p:cNvPr id="47" name="Group 46"/>
          <p:cNvGrpSpPr/>
          <p:nvPr/>
        </p:nvGrpSpPr>
        <p:grpSpPr>
          <a:xfrm>
            <a:off x="385854" y="3258935"/>
            <a:ext cx="1481105" cy="1475835"/>
            <a:chOff x="479355" y="2068380"/>
            <a:chExt cx="2743200" cy="2743200"/>
          </a:xfrm>
        </p:grpSpPr>
        <p:sp>
          <p:nvSpPr>
            <p:cNvPr id="48" name="Rectangle 47"/>
            <p:cNvSpPr/>
            <p:nvPr/>
          </p:nvSpPr>
          <p:spPr>
            <a:xfrm>
              <a:off x="479355" y="2068380"/>
              <a:ext cx="27432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79355" y="2068380"/>
              <a:ext cx="1173865" cy="1152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242575" y="283648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242575" y="322053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53220"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242575"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242575" y="36210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03727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242575" y="400507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242575" y="43891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42132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843775"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392049" y="5025565"/>
            <a:ext cx="1481105" cy="1475835"/>
            <a:chOff x="479355" y="2068380"/>
            <a:chExt cx="2743200" cy="2743200"/>
          </a:xfrm>
        </p:grpSpPr>
        <p:sp>
          <p:nvSpPr>
            <p:cNvPr id="61" name="Rectangle 60"/>
            <p:cNvSpPr/>
            <p:nvPr/>
          </p:nvSpPr>
          <p:spPr>
            <a:xfrm>
              <a:off x="479355" y="2068380"/>
              <a:ext cx="27432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479355" y="2068380"/>
              <a:ext cx="1173865" cy="1152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242575" y="283648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1242575" y="322053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653220"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242575"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1242575" y="36210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03727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242575" y="400507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242575" y="43891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42132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843775"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cxnSp>
        <p:nvCxnSpPr>
          <p:cNvPr id="74" name="Straight Connector 73"/>
          <p:cNvCxnSpPr/>
          <p:nvPr/>
        </p:nvCxnSpPr>
        <p:spPr>
          <a:xfrm>
            <a:off x="908788" y="1986890"/>
            <a:ext cx="117053" cy="0"/>
          </a:xfrm>
          <a:prstGeom prst="line">
            <a:avLst/>
          </a:prstGeom>
          <a:ln w="254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08788" y="3763869"/>
            <a:ext cx="0" cy="959290"/>
          </a:xfrm>
          <a:prstGeom prst="line">
            <a:avLst/>
          </a:prstGeom>
          <a:ln w="254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47450" y="2176353"/>
            <a:ext cx="442750" cy="369332"/>
          </a:xfrm>
          <a:prstGeom prst="rect">
            <a:avLst/>
          </a:prstGeom>
          <a:noFill/>
        </p:spPr>
        <p:txBody>
          <a:bodyPr wrap="none" rtlCol="0">
            <a:spAutoFit/>
          </a:bodyPr>
          <a:lstStyle/>
          <a:p>
            <a:r>
              <a:rPr lang="en-US" dirty="0" smtClean="0"/>
              <a:t>(1)</a:t>
            </a:r>
            <a:endParaRPr lang="en-US" dirty="0"/>
          </a:p>
        </p:txBody>
      </p:sp>
      <p:sp>
        <p:nvSpPr>
          <p:cNvPr id="83" name="TextBox 82"/>
          <p:cNvSpPr txBox="1"/>
          <p:nvPr/>
        </p:nvSpPr>
        <p:spPr>
          <a:xfrm>
            <a:off x="343370" y="4005075"/>
            <a:ext cx="442750" cy="369332"/>
          </a:xfrm>
          <a:prstGeom prst="rect">
            <a:avLst/>
          </a:prstGeom>
          <a:noFill/>
        </p:spPr>
        <p:txBody>
          <a:bodyPr wrap="none" rtlCol="0">
            <a:spAutoFit/>
          </a:bodyPr>
          <a:lstStyle/>
          <a:p>
            <a:r>
              <a:rPr lang="en-US" dirty="0" smtClean="0"/>
              <a:t>(2)</a:t>
            </a:r>
            <a:endParaRPr lang="en-US" dirty="0"/>
          </a:p>
        </p:txBody>
      </p:sp>
      <p:sp>
        <p:nvSpPr>
          <p:cNvPr id="84" name="TextBox 83"/>
          <p:cNvSpPr txBox="1"/>
          <p:nvPr/>
        </p:nvSpPr>
        <p:spPr>
          <a:xfrm>
            <a:off x="347450" y="5763482"/>
            <a:ext cx="442750" cy="369332"/>
          </a:xfrm>
          <a:prstGeom prst="rect">
            <a:avLst/>
          </a:prstGeom>
          <a:noFill/>
        </p:spPr>
        <p:txBody>
          <a:bodyPr wrap="none" rtlCol="0">
            <a:spAutoFit/>
          </a:bodyPr>
          <a:lstStyle/>
          <a:p>
            <a:r>
              <a:rPr lang="en-US" dirty="0" smtClean="0"/>
              <a:t>(3)</a:t>
            </a:r>
            <a:endParaRPr lang="en-US" dirty="0"/>
          </a:p>
        </p:txBody>
      </p:sp>
      <p:sp>
        <p:nvSpPr>
          <p:cNvPr id="85" name="TextBox 84"/>
          <p:cNvSpPr txBox="1"/>
          <p:nvPr/>
        </p:nvSpPr>
        <p:spPr>
          <a:xfrm>
            <a:off x="343370" y="4018804"/>
            <a:ext cx="442750" cy="369332"/>
          </a:xfrm>
          <a:prstGeom prst="rect">
            <a:avLst/>
          </a:prstGeom>
          <a:noFill/>
        </p:spPr>
        <p:txBody>
          <a:bodyPr wrap="none" rtlCol="0">
            <a:spAutoFit/>
          </a:bodyPr>
          <a:lstStyle/>
          <a:p>
            <a:r>
              <a:rPr lang="en-US" dirty="0" smtClean="0"/>
              <a:t>(2)</a:t>
            </a:r>
            <a:endParaRPr lang="en-US" dirty="0"/>
          </a:p>
        </p:txBody>
      </p:sp>
      <p:cxnSp>
        <p:nvCxnSpPr>
          <p:cNvPr id="88" name="Straight Arrow Connector 87"/>
          <p:cNvCxnSpPr/>
          <p:nvPr/>
        </p:nvCxnSpPr>
        <p:spPr>
          <a:xfrm>
            <a:off x="967314" y="1986890"/>
            <a:ext cx="0" cy="8660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1263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908511" y="1888568"/>
            <a:ext cx="847313" cy="2066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23525" y="5645418"/>
            <a:ext cx="838494" cy="85598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Case study: parallel Gaussian Elimination</a:t>
            </a:r>
            <a:endParaRPr lang="en-US" dirty="0"/>
          </a:p>
        </p:txBody>
      </p:sp>
      <p:sp>
        <p:nvSpPr>
          <p:cNvPr id="4" name="TextBox 3"/>
          <p:cNvSpPr txBox="1"/>
          <p:nvPr/>
        </p:nvSpPr>
        <p:spPr>
          <a:xfrm>
            <a:off x="1887730" y="1461492"/>
            <a:ext cx="7139250" cy="5078313"/>
          </a:xfrm>
          <a:prstGeom prst="rect">
            <a:avLst/>
          </a:prstGeom>
          <a:solidFill>
            <a:schemeClr val="bg1">
              <a:lumMod val="75000"/>
            </a:schemeClr>
          </a:solidFill>
        </p:spPr>
        <p:txBody>
          <a:bodyPr wrap="square" rIns="0" rtlCol="0">
            <a:spAutoFit/>
          </a:bodyPr>
          <a:lstStyle/>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ib</a:t>
            </a:r>
            <a:r>
              <a:rPr lang="en-US" dirty="0" smtClean="0">
                <a:latin typeface="Courier New" pitchFamily="49" charset="0"/>
                <a:cs typeface="Courier New" pitchFamily="49" charset="0"/>
              </a:rPr>
              <a:t> = 1 … n-1 step b</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end = min(ib+b-1,n)</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ib</a:t>
            </a:r>
            <a:r>
              <a:rPr lang="en-US" dirty="0" smtClean="0">
                <a:latin typeface="Courier New" pitchFamily="49" charset="0"/>
                <a:cs typeface="Courier New" pitchFamily="49" charset="0"/>
              </a:rPr>
              <a:t> to end</a:t>
            </a:r>
          </a:p>
          <a:p>
            <a:r>
              <a:rPr lang="en-US" dirty="0" smtClean="0">
                <a:latin typeface="Courier New" pitchFamily="49" charset="0"/>
                <a:cs typeface="Courier New" pitchFamily="49" charset="0"/>
              </a:rPr>
              <a:t>      … (see previous slide)</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end for</a:t>
            </a:r>
          </a:p>
          <a:p>
            <a:endParaRPr lang="en-US" b="1" dirty="0" smtClean="0">
              <a:latin typeface="Courier New" pitchFamily="49" charset="0"/>
              <a:cs typeface="Courier New" pitchFamily="49" charset="0"/>
            </a:endParaRPr>
          </a:p>
          <a:p>
            <a:r>
              <a:rPr lang="en-US" dirty="0" smtClean="0">
                <a:latin typeface="Courier New" pitchFamily="49" charset="0"/>
                <a:cs typeface="Courier New" pitchFamily="49" charset="0"/>
              </a:rPr>
              <a:t>  (4) Broadcast LL</a:t>
            </a:r>
            <a:r>
              <a:rPr lang="en-US" baseline="30000" dirty="0" smtClean="0">
                <a:latin typeface="Courier New" pitchFamily="49" charset="0"/>
                <a:cs typeface="Courier New" pitchFamily="49" charset="0"/>
              </a:rPr>
              <a:t>-1</a:t>
            </a:r>
            <a:r>
              <a:rPr lang="en-US" dirty="0" smtClean="0">
                <a:latin typeface="Courier New" pitchFamily="49" charset="0"/>
                <a:cs typeface="Courier New" pitchFamily="49" charset="0"/>
              </a:rPr>
              <a:t> right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(5) A(</a:t>
            </a:r>
            <a:r>
              <a:rPr lang="en-US" dirty="0" err="1" smtClean="0">
                <a:latin typeface="Courier New" pitchFamily="49" charset="0"/>
                <a:cs typeface="Courier New" pitchFamily="49" charset="0"/>
              </a:rPr>
              <a:t>ib:end</a:t>
            </a:r>
            <a:r>
              <a:rPr lang="en-US" dirty="0" smtClean="0">
                <a:latin typeface="Courier New" pitchFamily="49" charset="0"/>
                <a:cs typeface="Courier New" pitchFamily="49" charset="0"/>
              </a:rPr>
              <a:t>, end+1:n) = LL</a:t>
            </a:r>
            <a:r>
              <a:rPr lang="en-US" baseline="30000" dirty="0" smtClean="0">
                <a:latin typeface="Courier New" pitchFamily="49" charset="0"/>
                <a:cs typeface="Courier New" pitchFamily="49" charset="0"/>
              </a:rPr>
              <a:t>-1</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ib:end</a:t>
            </a:r>
            <a:r>
              <a:rPr lang="en-US" dirty="0" smtClean="0">
                <a:latin typeface="Courier New" pitchFamily="49" charset="0"/>
                <a:cs typeface="Courier New" pitchFamily="49" charset="0"/>
              </a:rPr>
              <a:t>, end+1:n)</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(6) broadcast A(</a:t>
            </a:r>
            <a:r>
              <a:rPr lang="en-US" dirty="0" err="1" smtClean="0">
                <a:latin typeface="Courier New" pitchFamily="49" charset="0"/>
                <a:cs typeface="Courier New" pitchFamily="49" charset="0"/>
              </a:rPr>
              <a:t>ib:end</a:t>
            </a:r>
            <a:r>
              <a:rPr lang="en-US" dirty="0" smtClean="0">
                <a:latin typeface="Courier New" pitchFamily="49" charset="0"/>
                <a:cs typeface="Courier New" pitchFamily="49" charset="0"/>
              </a:rPr>
              <a:t>, end+1:n) down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(7) broadcast A(end+1:n, </a:t>
            </a:r>
            <a:r>
              <a:rPr lang="en-US" dirty="0" err="1" smtClean="0">
                <a:latin typeface="Courier New" pitchFamily="49" charset="0"/>
                <a:cs typeface="Courier New" pitchFamily="49" charset="0"/>
              </a:rPr>
              <a:t>ib:end</a:t>
            </a:r>
            <a:r>
              <a:rPr lang="en-US" dirty="0" smtClean="0">
                <a:latin typeface="Courier New" pitchFamily="49" charset="0"/>
                <a:cs typeface="Courier New" pitchFamily="49" charset="0"/>
              </a:rPr>
              <a:t>) right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(8) update A(end+1:n, end+1:n)</a:t>
            </a:r>
          </a:p>
          <a:p>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end for</a:t>
            </a:r>
            <a:r>
              <a:rPr lang="en-US" dirty="0" smtClean="0">
                <a:latin typeface="Courier New" pitchFamily="49" charset="0"/>
                <a:cs typeface="Courier New" pitchFamily="49" charset="0"/>
              </a:rPr>
              <a:t>  </a:t>
            </a:r>
            <a:endParaRPr lang="en-US" b="1" dirty="0" smtClean="0">
              <a:solidFill>
                <a:srgbClr val="00B050"/>
              </a:solidFill>
              <a:latin typeface="Courier New" pitchFamily="49" charset="0"/>
              <a:cs typeface="Courier New" pitchFamily="49" charset="0"/>
            </a:endParaRPr>
          </a:p>
        </p:txBody>
      </p:sp>
      <p:grpSp>
        <p:nvGrpSpPr>
          <p:cNvPr id="45" name="Group 44"/>
          <p:cNvGrpSpPr/>
          <p:nvPr/>
        </p:nvGrpSpPr>
        <p:grpSpPr>
          <a:xfrm>
            <a:off x="274720" y="1470345"/>
            <a:ext cx="1481105" cy="1475835"/>
            <a:chOff x="479355" y="2068380"/>
            <a:chExt cx="2743200" cy="2743200"/>
          </a:xfrm>
        </p:grpSpPr>
        <p:sp>
          <p:nvSpPr>
            <p:cNvPr id="8" name="Rectangle 7"/>
            <p:cNvSpPr/>
            <p:nvPr/>
          </p:nvSpPr>
          <p:spPr>
            <a:xfrm>
              <a:off x="479355" y="2068380"/>
              <a:ext cx="27432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79355" y="2068380"/>
              <a:ext cx="1173865" cy="1152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242575" y="283648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242575" y="322053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653220"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242575"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242575" y="36210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03727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242575" y="400507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242575" y="43891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2132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843775"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5514112" y="6508325"/>
            <a:ext cx="3628301" cy="338554"/>
          </a:xfrm>
          <a:prstGeom prst="rect">
            <a:avLst/>
          </a:prstGeom>
          <a:noFill/>
        </p:spPr>
        <p:txBody>
          <a:bodyPr wrap="none" rtlCol="0">
            <a:spAutoFit/>
          </a:bodyPr>
          <a:lstStyle/>
          <a:p>
            <a:r>
              <a:rPr lang="en-US" sz="1600" dirty="0" smtClean="0">
                <a:solidFill>
                  <a:schemeClr val="bg1">
                    <a:lumMod val="65000"/>
                  </a:schemeClr>
                </a:solidFill>
              </a:rPr>
              <a:t>Case study </a:t>
            </a:r>
            <a:r>
              <a:rPr lang="en-US" sz="1600" dirty="0" err="1" smtClean="0">
                <a:solidFill>
                  <a:schemeClr val="bg1">
                    <a:lumMod val="65000"/>
                  </a:schemeClr>
                </a:solidFill>
              </a:rPr>
              <a:t>reproducted</a:t>
            </a:r>
            <a:r>
              <a:rPr lang="en-US" sz="1600" dirty="0" smtClean="0">
                <a:solidFill>
                  <a:schemeClr val="bg1">
                    <a:lumMod val="65000"/>
                  </a:schemeClr>
                </a:solidFill>
              </a:rPr>
              <a:t> from J. </a:t>
            </a:r>
            <a:r>
              <a:rPr lang="en-US" sz="1600" dirty="0" err="1" smtClean="0">
                <a:solidFill>
                  <a:schemeClr val="bg1">
                    <a:lumMod val="65000"/>
                  </a:schemeClr>
                </a:solidFill>
              </a:rPr>
              <a:t>Demmel</a:t>
            </a:r>
            <a:endParaRPr lang="en-US" sz="1600" dirty="0">
              <a:solidFill>
                <a:schemeClr val="bg1">
                  <a:lumMod val="65000"/>
                </a:schemeClr>
              </a:solidFill>
            </a:endParaRPr>
          </a:p>
        </p:txBody>
      </p:sp>
      <p:grpSp>
        <p:nvGrpSpPr>
          <p:cNvPr id="47" name="Group 46"/>
          <p:cNvGrpSpPr/>
          <p:nvPr/>
        </p:nvGrpSpPr>
        <p:grpSpPr>
          <a:xfrm>
            <a:off x="274719" y="3258935"/>
            <a:ext cx="1481105" cy="1475835"/>
            <a:chOff x="479355" y="2068380"/>
            <a:chExt cx="2743200" cy="2743200"/>
          </a:xfrm>
        </p:grpSpPr>
        <p:sp>
          <p:nvSpPr>
            <p:cNvPr id="48" name="Rectangle 47"/>
            <p:cNvSpPr/>
            <p:nvPr/>
          </p:nvSpPr>
          <p:spPr>
            <a:xfrm>
              <a:off x="479355" y="2068380"/>
              <a:ext cx="27432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79355" y="2068380"/>
              <a:ext cx="1173865" cy="1152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242575" y="283648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242575" y="322053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53220"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242575"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242575" y="36210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03727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242575" y="400507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242575" y="43891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42132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843775"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80914" y="5025565"/>
            <a:ext cx="1481105" cy="1475835"/>
            <a:chOff x="479355" y="2068380"/>
            <a:chExt cx="2743200" cy="2743200"/>
          </a:xfrm>
        </p:grpSpPr>
        <p:sp>
          <p:nvSpPr>
            <p:cNvPr id="61" name="Rectangle 60"/>
            <p:cNvSpPr/>
            <p:nvPr/>
          </p:nvSpPr>
          <p:spPr>
            <a:xfrm>
              <a:off x="479355" y="2068380"/>
              <a:ext cx="27432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479355" y="2068380"/>
              <a:ext cx="1173865" cy="1152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242575" y="283648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1242575" y="3220530"/>
              <a:ext cx="197998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669555"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242575" y="2836480"/>
              <a:ext cx="0" cy="197510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1242575" y="36210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03727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242575" y="400507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242575" y="4389125"/>
              <a:ext cx="410645"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421320"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843775" y="2836480"/>
              <a:ext cx="0" cy="38405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654690" y="1468648"/>
            <a:ext cx="675185" cy="369332"/>
          </a:xfrm>
          <a:prstGeom prst="rect">
            <a:avLst/>
          </a:prstGeom>
          <a:noFill/>
        </p:spPr>
        <p:txBody>
          <a:bodyPr wrap="none" rtlCol="0">
            <a:spAutoFit/>
          </a:bodyPr>
          <a:lstStyle/>
          <a:p>
            <a:r>
              <a:rPr lang="en-US" dirty="0" smtClean="0"/>
              <a:t>(4+5)</a:t>
            </a:r>
            <a:endParaRPr lang="en-US" dirty="0"/>
          </a:p>
        </p:txBody>
      </p:sp>
      <p:sp>
        <p:nvSpPr>
          <p:cNvPr id="85" name="TextBox 84"/>
          <p:cNvSpPr txBox="1"/>
          <p:nvPr/>
        </p:nvSpPr>
        <p:spPr>
          <a:xfrm>
            <a:off x="641807" y="3236975"/>
            <a:ext cx="675185" cy="369332"/>
          </a:xfrm>
          <a:prstGeom prst="rect">
            <a:avLst/>
          </a:prstGeom>
          <a:noFill/>
        </p:spPr>
        <p:txBody>
          <a:bodyPr wrap="none" rtlCol="0">
            <a:spAutoFit/>
          </a:bodyPr>
          <a:lstStyle/>
          <a:p>
            <a:r>
              <a:rPr lang="en-US" dirty="0" smtClean="0"/>
              <a:t>(6+7)</a:t>
            </a:r>
            <a:endParaRPr lang="en-US" dirty="0"/>
          </a:p>
        </p:txBody>
      </p:sp>
      <p:sp>
        <p:nvSpPr>
          <p:cNvPr id="3" name="Isosceles Triangle 2"/>
          <p:cNvSpPr>
            <a:spLocks noChangeAspect="1"/>
          </p:cNvSpPr>
          <p:nvPr/>
        </p:nvSpPr>
        <p:spPr>
          <a:xfrm rot="13557192">
            <a:off x="617232" y="1960467"/>
            <a:ext cx="255018" cy="1296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a:stCxn id="3" idx="3"/>
          </p:cNvCxnSpPr>
          <p:nvPr/>
        </p:nvCxnSpPr>
        <p:spPr>
          <a:xfrm>
            <a:off x="791324" y="1980218"/>
            <a:ext cx="9003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2863" y="1854395"/>
            <a:ext cx="380232" cy="369332"/>
          </a:xfrm>
          <a:prstGeom prst="rect">
            <a:avLst/>
          </a:prstGeom>
          <a:noFill/>
        </p:spPr>
        <p:txBody>
          <a:bodyPr wrap="none" rtlCol="0">
            <a:spAutoFit/>
          </a:bodyPr>
          <a:lstStyle/>
          <a:p>
            <a:r>
              <a:rPr lang="en-US" dirty="0" smtClean="0"/>
              <a:t>LL</a:t>
            </a:r>
            <a:endParaRPr lang="en-US" dirty="0"/>
          </a:p>
        </p:txBody>
      </p:sp>
      <p:cxnSp>
        <p:nvCxnSpPr>
          <p:cNvPr id="86" name="Straight Arrow Connector 85"/>
          <p:cNvCxnSpPr/>
          <p:nvPr/>
        </p:nvCxnSpPr>
        <p:spPr>
          <a:xfrm>
            <a:off x="771159" y="3995870"/>
            <a:ext cx="9003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77354" y="4198840"/>
            <a:ext cx="9003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790444" y="4427530"/>
            <a:ext cx="9003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91324" y="4619555"/>
            <a:ext cx="9003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571315" y="4242701"/>
            <a:ext cx="9003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791709" y="4242702"/>
            <a:ext cx="9003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5400000">
            <a:off x="1011044" y="4246214"/>
            <a:ext cx="9003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a:off x="1221309" y="4246215"/>
            <a:ext cx="90030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9905" y="5025565"/>
            <a:ext cx="442750" cy="369332"/>
          </a:xfrm>
          <a:prstGeom prst="rect">
            <a:avLst/>
          </a:prstGeom>
          <a:noFill/>
        </p:spPr>
        <p:txBody>
          <a:bodyPr wrap="none" rtlCol="0">
            <a:spAutoFit/>
          </a:bodyPr>
          <a:lstStyle/>
          <a:p>
            <a:r>
              <a:rPr lang="en-US" dirty="0" smtClean="0"/>
              <a:t>(8)</a:t>
            </a:r>
            <a:endParaRPr lang="en-US" dirty="0"/>
          </a:p>
        </p:txBody>
      </p:sp>
    </p:spTree>
    <p:extLst>
      <p:ext uri="{BB962C8B-B14F-4D97-AF65-F5344CB8AC3E}">
        <p14:creationId xmlns:p14="http://schemas.microsoft.com/office/powerpoint/2010/main" val="12022650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Gaussian Elimination</a:t>
            </a:r>
            <a:endParaRPr lang="en-US" dirty="0"/>
          </a:p>
        </p:txBody>
      </p:sp>
      <p:pic>
        <p:nvPicPr>
          <p:cNvPr id="5" name="Picture 2" descr="C:\TEMP\ScaLAPACKHierarch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240" y="1015000"/>
            <a:ext cx="54483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rot="16200000">
            <a:off x="7744247" y="5448873"/>
            <a:ext cx="2457789" cy="338554"/>
          </a:xfrm>
          <a:prstGeom prst="rect">
            <a:avLst/>
          </a:prstGeom>
          <a:noFill/>
        </p:spPr>
        <p:txBody>
          <a:bodyPr wrap="none" rtlCol="0">
            <a:spAutoFit/>
          </a:bodyPr>
          <a:lstStyle/>
          <a:p>
            <a:r>
              <a:rPr lang="en-US" sz="1600" dirty="0" smtClean="0">
                <a:solidFill>
                  <a:schemeClr val="bg1">
                    <a:lumMod val="65000"/>
                  </a:schemeClr>
                </a:solidFill>
              </a:rPr>
              <a:t>Image take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415286158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3095" y="1459710"/>
            <a:ext cx="7772400" cy="1470025"/>
          </a:xfrm>
        </p:spPr>
        <p:txBody>
          <a:bodyPr/>
          <a:lstStyle/>
          <a:p>
            <a:r>
              <a:rPr lang="en-US" dirty="0" smtClean="0"/>
              <a:t>Case Study 3: Parallel Sorting</a:t>
            </a:r>
            <a:endParaRPr lang="en-US" dirty="0"/>
          </a:p>
        </p:txBody>
      </p:sp>
      <p:pic>
        <p:nvPicPr>
          <p:cNvPr id="1028" name="Picture 4" descr="http://www.craiglotter.co.za/wp-content/uploads/2010/04/data-sorting-le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280" y="3160165"/>
            <a:ext cx="3725565" cy="279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85037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sorting algorithm</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Sequential</a:t>
            </a:r>
            <a:r>
              <a:rPr lang="en-US" dirty="0" smtClean="0"/>
              <a:t> sorting of n keys (1</a:t>
            </a:r>
            <a:r>
              <a:rPr lang="en-US" baseline="30000" dirty="0" smtClean="0"/>
              <a:t>st</a:t>
            </a:r>
            <a:r>
              <a:rPr lang="en-US" dirty="0" smtClean="0"/>
              <a:t> Bachelor)</a:t>
            </a:r>
          </a:p>
          <a:p>
            <a:pPr lvl="1"/>
            <a:r>
              <a:rPr lang="en-US" dirty="0" err="1" smtClean="0"/>
              <a:t>Bubblesort</a:t>
            </a:r>
            <a:r>
              <a:rPr lang="en-US" dirty="0" smtClean="0"/>
              <a:t>: </a:t>
            </a:r>
            <a:r>
              <a:rPr lang="en-US" b="1" dirty="0" smtClean="0">
                <a:solidFill>
                  <a:srgbClr val="002060"/>
                </a:solidFill>
              </a:rPr>
              <a:t>O(n</a:t>
            </a:r>
            <a:r>
              <a:rPr lang="en-US" b="1" baseline="30000" dirty="0" smtClean="0">
                <a:solidFill>
                  <a:srgbClr val="002060"/>
                </a:solidFill>
              </a:rPr>
              <a:t>2</a:t>
            </a:r>
            <a:r>
              <a:rPr lang="en-US" b="1" dirty="0" smtClean="0">
                <a:solidFill>
                  <a:srgbClr val="002060"/>
                </a:solidFill>
              </a:rPr>
              <a:t>)</a:t>
            </a:r>
          </a:p>
          <a:p>
            <a:pPr lvl="1"/>
            <a:r>
              <a:rPr lang="en-US" dirty="0" err="1" smtClean="0"/>
              <a:t>Mergesort</a:t>
            </a:r>
            <a:r>
              <a:rPr lang="en-US" dirty="0" smtClean="0"/>
              <a:t>: </a:t>
            </a:r>
            <a:r>
              <a:rPr lang="en-US" b="1" dirty="0" smtClean="0">
                <a:solidFill>
                  <a:srgbClr val="002060"/>
                </a:solidFill>
              </a:rPr>
              <a:t>O(n log n)</a:t>
            </a:r>
            <a:r>
              <a:rPr lang="en-US" dirty="0" smtClean="0"/>
              <a:t>, even in worst-case</a:t>
            </a:r>
          </a:p>
          <a:p>
            <a:pPr lvl="1"/>
            <a:r>
              <a:rPr lang="en-US" dirty="0" smtClean="0"/>
              <a:t>Quicksort: </a:t>
            </a:r>
            <a:r>
              <a:rPr lang="en-US" b="1" dirty="0" smtClean="0">
                <a:solidFill>
                  <a:srgbClr val="002060"/>
                </a:solidFill>
              </a:rPr>
              <a:t>O(n log n)</a:t>
            </a:r>
            <a:r>
              <a:rPr lang="en-US" dirty="0" smtClean="0"/>
              <a:t> expected, O(n</a:t>
            </a:r>
            <a:r>
              <a:rPr lang="en-US" baseline="30000" dirty="0" smtClean="0"/>
              <a:t>2</a:t>
            </a:r>
            <a:r>
              <a:rPr lang="en-US" dirty="0" smtClean="0"/>
              <a:t>) worst-case, fast in practice</a:t>
            </a:r>
          </a:p>
          <a:p>
            <a:endParaRPr lang="en-US" dirty="0" smtClean="0"/>
          </a:p>
          <a:p>
            <a:r>
              <a:rPr lang="en-US" b="1" dirty="0" smtClean="0">
                <a:solidFill>
                  <a:srgbClr val="FF0000"/>
                </a:solidFill>
              </a:rPr>
              <a:t>Parallel</a:t>
            </a:r>
            <a:r>
              <a:rPr lang="en-US" dirty="0" smtClean="0"/>
              <a:t> sorting of n keys, using P processes</a:t>
            </a:r>
          </a:p>
          <a:p>
            <a:pPr lvl="1"/>
            <a:r>
              <a:rPr lang="en-US" dirty="0" smtClean="0"/>
              <a:t>Initially, each process holds n/P keys (unsorted)</a:t>
            </a:r>
          </a:p>
          <a:p>
            <a:pPr lvl="1"/>
            <a:r>
              <a:rPr lang="en-US" dirty="0" smtClean="0"/>
              <a:t>Eventually, each process holds n/P keys (sorted)</a:t>
            </a:r>
          </a:p>
          <a:p>
            <a:pPr lvl="2"/>
            <a:r>
              <a:rPr lang="en-US" dirty="0" smtClean="0"/>
              <a:t>Keys per process are sorted</a:t>
            </a:r>
          </a:p>
          <a:p>
            <a:pPr lvl="2"/>
            <a:r>
              <a:rPr lang="en-US" dirty="0" smtClean="0"/>
              <a:t>If q &lt; r, each key assigned to process q is less than or equal to every key assigned to process r (sort keys in rank order)</a:t>
            </a:r>
          </a:p>
          <a:p>
            <a:pPr marL="457200" lvl="1" indent="0">
              <a:buNone/>
            </a:pPr>
            <a:endParaRPr lang="en-US" dirty="0"/>
          </a:p>
        </p:txBody>
      </p:sp>
    </p:spTree>
    <p:extLst>
      <p:ext uri="{BB962C8B-B14F-4D97-AF65-F5344CB8AC3E}">
        <p14:creationId xmlns:p14="http://schemas.microsoft.com/office/powerpoint/2010/main" val="247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616285" y="1508750"/>
            <a:ext cx="8065050" cy="2862322"/>
          </a:xfrm>
          <a:prstGeom prst="rect">
            <a:avLst/>
          </a:prstGeom>
          <a:solidFill>
            <a:schemeClr val="bg1">
              <a:lumMod val="75000"/>
            </a:schemeClr>
          </a:solidFill>
        </p:spPr>
        <p:txBody>
          <a:bodyPr wrap="square" rIns="0" rtlCol="0">
            <a:spAutoFit/>
          </a:bodyPr>
          <a:lstStyle/>
          <a:p>
            <a:r>
              <a:rPr lang="en-US" b="1" dirty="0" smtClean="0">
                <a:latin typeface="Courier New" pitchFamily="49" charset="0"/>
                <a:cs typeface="Courier New" pitchFamily="49" charset="0"/>
              </a:rPr>
              <a:t>void </a:t>
            </a:r>
            <a:r>
              <a:rPr lang="en-US" dirty="0" err="1" smtClean="0">
                <a:latin typeface="Courier New" pitchFamily="49" charset="0"/>
                <a:cs typeface="Courier New" pitchFamily="49" charset="0"/>
              </a:rPr>
              <a:t>Bubble_sort</a:t>
            </a:r>
            <a:r>
              <a:rPr lang="en-US" dirty="0" smtClean="0">
                <a:latin typeface="Courier New" pitchFamily="49" charset="0"/>
                <a:cs typeface="Courier New" pitchFamily="49" charset="0"/>
              </a:rPr>
              <a:t>(</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n) {</a:t>
            </a:r>
          </a:p>
          <a:p>
            <a:r>
              <a:rPr lang="en-US" b="1" dirty="0" smtClean="0">
                <a:latin typeface="Courier New" pitchFamily="49" charset="0"/>
                <a:cs typeface="Courier New" pitchFamily="49" charset="0"/>
              </a:rPr>
              <a:t>    for </a:t>
            </a:r>
            <a:r>
              <a:rPr lang="en-US" dirty="0" smtClean="0">
                <a:latin typeface="Courier New" pitchFamily="49" charset="0"/>
                <a:cs typeface="Courier New" pitchFamily="49" charset="0"/>
              </a:rPr>
              <a:t>(</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listLen</a:t>
            </a:r>
            <a:r>
              <a:rPr lang="en-US" dirty="0" smtClean="0">
                <a:latin typeface="Courier New" pitchFamily="49" charset="0"/>
                <a:cs typeface="Courier New" pitchFamily="49" charset="0"/>
              </a:rPr>
              <a:t> = n; </a:t>
            </a:r>
            <a:r>
              <a:rPr lang="en-US" dirty="0" err="1" smtClean="0">
                <a:latin typeface="Courier New" pitchFamily="49" charset="0"/>
                <a:cs typeface="Courier New" pitchFamily="49" charset="0"/>
              </a:rPr>
              <a:t>listLen</a:t>
            </a:r>
            <a:r>
              <a:rPr lang="en-US" dirty="0" smtClean="0">
                <a:latin typeface="Courier New" pitchFamily="49" charset="0"/>
                <a:cs typeface="Courier New" pitchFamily="49" charset="0"/>
              </a:rPr>
              <a:t> &gt;= 2; </a:t>
            </a:r>
            <a:r>
              <a:rPr lang="en-US" dirty="0" err="1" smtClean="0">
                <a:latin typeface="Courier New" pitchFamily="49" charset="0"/>
                <a:cs typeface="Courier New" pitchFamily="49" charset="0"/>
              </a:rPr>
              <a:t>listLen</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listLen-1;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&gt; a[i+1]) {</a:t>
            </a:r>
          </a:p>
          <a:p>
            <a:r>
              <a:rPr lang="en-US" dirty="0" smtClean="0">
                <a:latin typeface="Courier New" pitchFamily="49" charset="0"/>
                <a:cs typeface="Courier New" pitchFamily="49" charset="0"/>
              </a:rPr>
              <a:t>                temp =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a[i+1]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a[i+1] = temp;</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5" name="TextBox 4"/>
          <p:cNvSpPr txBox="1"/>
          <p:nvPr/>
        </p:nvSpPr>
        <p:spPr>
          <a:xfrm>
            <a:off x="501070" y="1024203"/>
            <a:ext cx="3382336" cy="430887"/>
          </a:xfrm>
          <a:prstGeom prst="rect">
            <a:avLst/>
          </a:prstGeom>
          <a:noFill/>
        </p:spPr>
        <p:txBody>
          <a:bodyPr wrap="none" rtlCol="0">
            <a:spAutoFit/>
          </a:bodyPr>
          <a:lstStyle/>
          <a:p>
            <a:r>
              <a:rPr lang="en-US" sz="2200" b="1" dirty="0" err="1" smtClean="0">
                <a:solidFill>
                  <a:srgbClr val="FF0000"/>
                </a:solidFill>
              </a:rPr>
              <a:t>Bubblesort</a:t>
            </a:r>
            <a:r>
              <a:rPr lang="en-US" sz="2200" dirty="0" smtClean="0">
                <a:solidFill>
                  <a:srgbClr val="FF0000"/>
                </a:solidFill>
              </a:rPr>
              <a:t> </a:t>
            </a:r>
            <a:r>
              <a:rPr lang="en-US" sz="2200" dirty="0" smtClean="0"/>
              <a:t>algorithm: O(n</a:t>
            </a:r>
            <a:r>
              <a:rPr lang="en-US" sz="2200" baseline="30000" dirty="0" smtClean="0"/>
              <a:t>2</a:t>
            </a:r>
            <a:r>
              <a:rPr lang="en-US" sz="2200" dirty="0" smtClean="0"/>
              <a:t>)</a:t>
            </a:r>
            <a:endParaRPr lang="en-US" sz="2200" dirty="0"/>
          </a:p>
        </p:txBody>
      </p:sp>
      <p:sp>
        <p:nvSpPr>
          <p:cNvPr id="6" name="TextBox 5"/>
          <p:cNvSpPr txBox="1"/>
          <p:nvPr/>
        </p:nvSpPr>
        <p:spPr>
          <a:xfrm>
            <a:off x="1538005" y="4632395"/>
            <a:ext cx="1227965" cy="430887"/>
          </a:xfrm>
          <a:prstGeom prst="rect">
            <a:avLst/>
          </a:prstGeom>
          <a:noFill/>
        </p:spPr>
        <p:txBody>
          <a:bodyPr wrap="none" rtlCol="0">
            <a:spAutoFit/>
          </a:bodyPr>
          <a:lstStyle/>
          <a:p>
            <a:r>
              <a:rPr lang="en-US" sz="2200" dirty="0" smtClean="0"/>
              <a:t>Example:</a:t>
            </a:r>
            <a:endParaRPr lang="en-US" sz="2200" dirty="0"/>
          </a:p>
        </p:txBody>
      </p:sp>
      <p:sp>
        <p:nvSpPr>
          <p:cNvPr id="7" name="TextBox 6"/>
          <p:cNvSpPr txBox="1"/>
          <p:nvPr/>
        </p:nvSpPr>
        <p:spPr>
          <a:xfrm>
            <a:off x="2953920" y="4632395"/>
            <a:ext cx="2723823" cy="1446550"/>
          </a:xfrm>
          <a:prstGeom prst="rect">
            <a:avLst/>
          </a:prstGeom>
          <a:noFill/>
        </p:spPr>
        <p:txBody>
          <a:bodyPr wrap="none" rtlCol="0">
            <a:spAutoFit/>
          </a:bodyPr>
          <a:lstStyle/>
          <a:p>
            <a:r>
              <a:rPr lang="en-US" sz="2200" dirty="0" smtClean="0"/>
              <a:t>5 2 4 8 1  </a:t>
            </a:r>
            <a:r>
              <a:rPr lang="en-US" sz="2200" dirty="0" smtClean="0">
                <a:sym typeface="Symbol"/>
              </a:rPr>
              <a:t>   2 4 5 1</a:t>
            </a:r>
            <a:r>
              <a:rPr lang="en-US" sz="2200" dirty="0" smtClean="0">
                <a:solidFill>
                  <a:srgbClr val="FF0000"/>
                </a:solidFill>
                <a:sym typeface="Symbol"/>
              </a:rPr>
              <a:t> </a:t>
            </a:r>
            <a:r>
              <a:rPr lang="en-US" sz="2200" b="1" dirty="0" smtClean="0">
                <a:solidFill>
                  <a:srgbClr val="FF0000"/>
                </a:solidFill>
                <a:sym typeface="Symbol"/>
              </a:rPr>
              <a:t>8</a:t>
            </a:r>
          </a:p>
          <a:p>
            <a:r>
              <a:rPr lang="en-US" sz="2200" dirty="0" smtClean="0">
                <a:sym typeface="Symbol"/>
              </a:rPr>
              <a:t>                    2 4 1</a:t>
            </a:r>
            <a:r>
              <a:rPr lang="en-US" sz="2200" dirty="0" smtClean="0">
                <a:solidFill>
                  <a:srgbClr val="FF0000"/>
                </a:solidFill>
                <a:sym typeface="Symbol"/>
              </a:rPr>
              <a:t> </a:t>
            </a:r>
            <a:r>
              <a:rPr lang="en-US" sz="2200" b="1" dirty="0" smtClean="0">
                <a:solidFill>
                  <a:srgbClr val="FF0000"/>
                </a:solidFill>
                <a:sym typeface="Symbol"/>
              </a:rPr>
              <a:t>5 </a:t>
            </a:r>
            <a:r>
              <a:rPr lang="en-US" sz="2200" b="1" dirty="0">
                <a:solidFill>
                  <a:srgbClr val="FF0000"/>
                </a:solidFill>
                <a:sym typeface="Symbol"/>
              </a:rPr>
              <a:t>8</a:t>
            </a:r>
          </a:p>
          <a:p>
            <a:r>
              <a:rPr lang="en-US" sz="2200" dirty="0" smtClean="0">
                <a:sym typeface="Symbol"/>
              </a:rPr>
              <a:t>                 </a:t>
            </a:r>
            <a:r>
              <a:rPr lang="en-US" sz="2200" dirty="0">
                <a:sym typeface="Symbol"/>
              </a:rPr>
              <a:t>   </a:t>
            </a:r>
            <a:r>
              <a:rPr lang="en-US" sz="2200" dirty="0" smtClean="0">
                <a:sym typeface="Symbol"/>
              </a:rPr>
              <a:t>2 1</a:t>
            </a:r>
            <a:r>
              <a:rPr lang="en-US" sz="2200" dirty="0" smtClean="0">
                <a:solidFill>
                  <a:srgbClr val="FF0000"/>
                </a:solidFill>
                <a:sym typeface="Symbol"/>
              </a:rPr>
              <a:t> </a:t>
            </a:r>
            <a:r>
              <a:rPr lang="en-US" sz="2200" b="1" dirty="0" smtClean="0">
                <a:solidFill>
                  <a:srgbClr val="FF0000"/>
                </a:solidFill>
                <a:sym typeface="Symbol"/>
              </a:rPr>
              <a:t>4 </a:t>
            </a:r>
            <a:r>
              <a:rPr lang="en-US" sz="2200" b="1" dirty="0">
                <a:solidFill>
                  <a:srgbClr val="FF0000"/>
                </a:solidFill>
                <a:sym typeface="Symbol"/>
              </a:rPr>
              <a:t>5 </a:t>
            </a:r>
            <a:r>
              <a:rPr lang="en-US" sz="2200" b="1" dirty="0" smtClean="0">
                <a:solidFill>
                  <a:srgbClr val="FF0000"/>
                </a:solidFill>
                <a:sym typeface="Symbol"/>
              </a:rPr>
              <a:t>8</a:t>
            </a:r>
          </a:p>
          <a:p>
            <a:r>
              <a:rPr lang="en-US" sz="2200" dirty="0" smtClean="0">
                <a:sym typeface="Symbol"/>
              </a:rPr>
              <a:t>                    </a:t>
            </a:r>
            <a:r>
              <a:rPr lang="en-US" sz="2200" dirty="0">
                <a:sym typeface="Symbol"/>
              </a:rPr>
              <a:t>1</a:t>
            </a:r>
            <a:r>
              <a:rPr lang="en-US" sz="2200" b="1" dirty="0">
                <a:solidFill>
                  <a:srgbClr val="FF0000"/>
                </a:solidFill>
                <a:sym typeface="Symbol"/>
              </a:rPr>
              <a:t> 2 4 5 8</a:t>
            </a:r>
            <a:endParaRPr lang="en-US" sz="2200" b="1" dirty="0">
              <a:solidFill>
                <a:srgbClr val="FF0000"/>
              </a:solidFill>
            </a:endParaRPr>
          </a:p>
        </p:txBody>
      </p:sp>
      <p:sp>
        <p:nvSpPr>
          <p:cNvPr id="9" name="Right Brace 8"/>
          <p:cNvSpPr/>
          <p:nvPr/>
        </p:nvSpPr>
        <p:spPr>
          <a:xfrm>
            <a:off x="5378505" y="2430470"/>
            <a:ext cx="153620" cy="1152150"/>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724149" y="2764271"/>
            <a:ext cx="2751907" cy="369332"/>
          </a:xfrm>
          <a:prstGeom prst="rect">
            <a:avLst/>
          </a:prstGeom>
          <a:noFill/>
        </p:spPr>
        <p:txBody>
          <a:bodyPr wrap="none" rtlCol="0">
            <a:spAutoFit/>
          </a:bodyPr>
          <a:lstStyle/>
          <a:p>
            <a:r>
              <a:rPr lang="en-US" dirty="0" smtClean="0"/>
              <a:t>“Compare-swap” operation</a:t>
            </a:r>
            <a:endParaRPr lang="en-US" dirty="0"/>
          </a:p>
        </p:txBody>
      </p:sp>
      <p:sp>
        <p:nvSpPr>
          <p:cNvPr id="11" name="TextBox 10"/>
          <p:cNvSpPr txBox="1"/>
          <p:nvPr/>
        </p:nvSpPr>
        <p:spPr>
          <a:xfrm>
            <a:off x="5724150" y="6515373"/>
            <a:ext cx="3390865" cy="338554"/>
          </a:xfrm>
          <a:prstGeom prst="rect">
            <a:avLst/>
          </a:prstGeom>
          <a:noFill/>
        </p:spPr>
        <p:txBody>
          <a:bodyPr wrap="none" rtlCol="0">
            <a:spAutoFit/>
          </a:bodyPr>
          <a:lstStyle/>
          <a:p>
            <a:r>
              <a:rPr lang="en-US" sz="1600" dirty="0" smtClean="0">
                <a:solidFill>
                  <a:schemeClr val="bg1">
                    <a:lumMod val="65000"/>
                  </a:schemeClr>
                </a:solidFill>
              </a:rPr>
              <a:t>Algorithm reproduced from P. Pacheco</a:t>
            </a:r>
            <a:endParaRPr lang="en-US" sz="1600" dirty="0">
              <a:solidFill>
                <a:schemeClr val="bg1">
                  <a:lumMod val="65000"/>
                </a:schemeClr>
              </a:solidFill>
            </a:endParaRPr>
          </a:p>
        </p:txBody>
      </p:sp>
      <p:sp>
        <p:nvSpPr>
          <p:cNvPr id="12" name="TextBox 11"/>
          <p:cNvSpPr txBox="1"/>
          <p:nvPr/>
        </p:nvSpPr>
        <p:spPr>
          <a:xfrm>
            <a:off x="5893364" y="4619555"/>
            <a:ext cx="1981568" cy="1446550"/>
          </a:xfrm>
          <a:prstGeom prst="rect">
            <a:avLst/>
          </a:prstGeom>
          <a:noFill/>
        </p:spPr>
        <p:txBody>
          <a:bodyPr wrap="none" rtlCol="0">
            <a:spAutoFit/>
          </a:bodyPr>
          <a:lstStyle/>
          <a:p>
            <a:r>
              <a:rPr lang="en-US" sz="2200" dirty="0" smtClean="0"/>
              <a:t>after iteration 1</a:t>
            </a:r>
          </a:p>
          <a:p>
            <a:r>
              <a:rPr lang="en-US" sz="2200" dirty="0"/>
              <a:t>after iteration </a:t>
            </a:r>
            <a:r>
              <a:rPr lang="en-US" sz="2200" dirty="0" smtClean="0"/>
              <a:t>2</a:t>
            </a:r>
            <a:endParaRPr lang="en-US" sz="2200" dirty="0"/>
          </a:p>
          <a:p>
            <a:r>
              <a:rPr lang="en-US" sz="2200" dirty="0"/>
              <a:t>after iteration </a:t>
            </a:r>
            <a:r>
              <a:rPr lang="en-US" sz="2200" dirty="0" smtClean="0"/>
              <a:t>3</a:t>
            </a:r>
            <a:endParaRPr lang="en-US" sz="2200" dirty="0"/>
          </a:p>
          <a:p>
            <a:r>
              <a:rPr lang="en-US" sz="2200" dirty="0" smtClean="0"/>
              <a:t>after </a:t>
            </a:r>
            <a:r>
              <a:rPr lang="en-US" sz="2200" dirty="0"/>
              <a:t>iteration 4</a:t>
            </a:r>
          </a:p>
        </p:txBody>
      </p:sp>
    </p:spTree>
    <p:extLst>
      <p:ext uri="{BB962C8B-B14F-4D97-AF65-F5344CB8AC3E}">
        <p14:creationId xmlns:p14="http://schemas.microsoft.com/office/powerpoint/2010/main" val="186394948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sorting algorithm</a:t>
            </a:r>
            <a:endParaRPr lang="en-US" dirty="0"/>
          </a:p>
        </p:txBody>
      </p:sp>
      <p:sp>
        <p:nvSpPr>
          <p:cNvPr id="3" name="Content Placeholder 2"/>
          <p:cNvSpPr>
            <a:spLocks noGrp="1"/>
          </p:cNvSpPr>
          <p:nvPr>
            <p:ph idx="1"/>
          </p:nvPr>
        </p:nvSpPr>
        <p:spPr/>
        <p:txBody>
          <a:bodyPr>
            <a:normAutofit/>
          </a:bodyPr>
          <a:lstStyle/>
          <a:p>
            <a:r>
              <a:rPr lang="en-US" b="1" dirty="0" err="1" smtClean="0">
                <a:solidFill>
                  <a:srgbClr val="FF0000"/>
                </a:solidFill>
              </a:rPr>
              <a:t>Bubblesort</a:t>
            </a:r>
            <a:endParaRPr lang="en-US" b="1" dirty="0" smtClean="0">
              <a:solidFill>
                <a:srgbClr val="FF0000"/>
              </a:solidFill>
            </a:endParaRPr>
          </a:p>
          <a:p>
            <a:pPr lvl="1"/>
            <a:r>
              <a:rPr lang="en-US" dirty="0" smtClean="0"/>
              <a:t>Result of current step (a[</a:t>
            </a:r>
            <a:r>
              <a:rPr lang="en-US" dirty="0" err="1" smtClean="0"/>
              <a:t>i</a:t>
            </a:r>
            <a:r>
              <a:rPr lang="en-US" dirty="0" smtClean="0"/>
              <a:t>] &gt; a[i+1]) depends on previous step</a:t>
            </a:r>
          </a:p>
          <a:p>
            <a:pPr lvl="2"/>
            <a:r>
              <a:rPr lang="en-US" dirty="0" smtClean="0"/>
              <a:t>Value of a[</a:t>
            </a:r>
            <a:r>
              <a:rPr lang="en-US" dirty="0" err="1" smtClean="0"/>
              <a:t>i</a:t>
            </a:r>
            <a:r>
              <a:rPr lang="en-US" dirty="0" smtClean="0"/>
              <a:t>] is determined by previous step</a:t>
            </a:r>
          </a:p>
          <a:p>
            <a:pPr lvl="2"/>
            <a:r>
              <a:rPr lang="en-US" dirty="0" smtClean="0"/>
              <a:t>Algorithm is </a:t>
            </a:r>
            <a:r>
              <a:rPr lang="en-US" b="1" dirty="0" smtClean="0">
                <a:solidFill>
                  <a:srgbClr val="002060"/>
                </a:solidFill>
              </a:rPr>
              <a:t>“inherently serial”</a:t>
            </a:r>
          </a:p>
          <a:p>
            <a:pPr lvl="2"/>
            <a:r>
              <a:rPr lang="en-US" dirty="0" smtClean="0"/>
              <a:t>Not much point in trying to parallelize this algorithm</a:t>
            </a:r>
          </a:p>
          <a:p>
            <a:pPr marL="400050"/>
            <a:r>
              <a:rPr lang="en-US" b="1" dirty="0" smtClean="0">
                <a:solidFill>
                  <a:srgbClr val="FF0000"/>
                </a:solidFill>
              </a:rPr>
              <a:t>Odd-even transposition sort</a:t>
            </a:r>
          </a:p>
          <a:p>
            <a:pPr marL="800100" lvl="1"/>
            <a:r>
              <a:rPr lang="en-US" dirty="0" smtClean="0"/>
              <a:t>Decouple algorithm in two phases: even and odd</a:t>
            </a:r>
          </a:p>
          <a:p>
            <a:pPr marL="1314450" lvl="2" indent="-342900"/>
            <a:r>
              <a:rPr lang="en-US" b="1" dirty="0" smtClean="0">
                <a:solidFill>
                  <a:srgbClr val="002060"/>
                </a:solidFill>
              </a:rPr>
              <a:t>Even phase</a:t>
            </a:r>
            <a:r>
              <a:rPr lang="en-US" dirty="0" smtClean="0"/>
              <a:t>: compare-swap on following elements:</a:t>
            </a:r>
          </a:p>
          <a:p>
            <a:pPr marL="971550" lvl="2" indent="0">
              <a:buNone/>
            </a:pPr>
            <a:r>
              <a:rPr lang="en-US" dirty="0"/>
              <a:t> </a:t>
            </a:r>
            <a:r>
              <a:rPr lang="en-US" dirty="0" smtClean="0"/>
              <a:t>            (a[0], a[1]), (a[2], a[3]), (a[4], a[5]), …</a:t>
            </a:r>
          </a:p>
          <a:p>
            <a:pPr marL="1314450" lvl="2" indent="-342900"/>
            <a:r>
              <a:rPr lang="en-US" b="1" dirty="0" smtClean="0">
                <a:solidFill>
                  <a:srgbClr val="002060"/>
                </a:solidFill>
              </a:rPr>
              <a:t>Odd phase</a:t>
            </a:r>
            <a:r>
              <a:rPr lang="en-US" dirty="0" smtClean="0"/>
              <a:t>: compare-swap operations on following elements:</a:t>
            </a:r>
          </a:p>
          <a:p>
            <a:pPr marL="971550" lvl="2" indent="0">
              <a:buNone/>
            </a:pPr>
            <a:r>
              <a:rPr lang="en-US" dirty="0" smtClean="0"/>
              <a:t>              (a[1], a[2]), </a:t>
            </a:r>
            <a:r>
              <a:rPr lang="en-US" dirty="0"/>
              <a:t>(</a:t>
            </a:r>
            <a:r>
              <a:rPr lang="en-US" dirty="0" smtClean="0"/>
              <a:t>a[3], a[4]), </a:t>
            </a:r>
            <a:r>
              <a:rPr lang="en-US" dirty="0"/>
              <a:t>(</a:t>
            </a:r>
            <a:r>
              <a:rPr lang="en-US" dirty="0" smtClean="0"/>
              <a:t>a[5], a[6]), </a:t>
            </a:r>
            <a:r>
              <a:rPr lang="en-US" dirty="0"/>
              <a:t>…</a:t>
            </a:r>
          </a:p>
          <a:p>
            <a:pPr marL="971550" lvl="2" indent="0">
              <a:buNone/>
            </a:pPr>
            <a:endParaRPr lang="en-US" dirty="0"/>
          </a:p>
        </p:txBody>
      </p:sp>
    </p:spTree>
    <p:extLst>
      <p:ext uri="{BB962C8B-B14F-4D97-AF65-F5344CB8AC3E}">
        <p14:creationId xmlns:p14="http://schemas.microsoft.com/office/powerpoint/2010/main" val="377978256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424260" y="1508750"/>
            <a:ext cx="8180265" cy="5078313"/>
          </a:xfrm>
          <a:prstGeom prst="rect">
            <a:avLst/>
          </a:prstGeom>
          <a:solidFill>
            <a:schemeClr val="bg1">
              <a:lumMod val="75000"/>
            </a:schemeClr>
          </a:solidFill>
        </p:spPr>
        <p:txBody>
          <a:bodyPr wrap="square" rIns="0" rtlCol="0">
            <a:spAutoFit/>
          </a:bodyPr>
          <a:lstStyle/>
          <a:p>
            <a:r>
              <a:rPr lang="en-US" b="1" dirty="0" smtClean="0">
                <a:latin typeface="Courier New" pitchFamily="49" charset="0"/>
                <a:cs typeface="Courier New" pitchFamily="49" charset="0"/>
              </a:rPr>
              <a:t>void </a:t>
            </a:r>
            <a:r>
              <a:rPr lang="en-US" dirty="0" err="1" smtClean="0">
                <a:latin typeface="Courier New" pitchFamily="49" charset="0"/>
                <a:cs typeface="Courier New" pitchFamily="49" charset="0"/>
              </a:rPr>
              <a:t>Even_odd_sort</a:t>
            </a:r>
            <a:r>
              <a:rPr lang="en-US" dirty="0" smtClean="0">
                <a:latin typeface="Courier New" pitchFamily="49" charset="0"/>
                <a:cs typeface="Courier New" pitchFamily="49" charset="0"/>
              </a:rPr>
              <a:t>(</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n)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phase = 0; phase &lt; n; phase++)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(phase % 2 == 0) { </a:t>
            </a:r>
            <a:r>
              <a:rPr lang="en-US" i="1" dirty="0" smtClean="0">
                <a:solidFill>
                  <a:schemeClr val="tx1">
                    <a:lumMod val="65000"/>
                    <a:lumOff val="35000"/>
                  </a:schemeClr>
                </a:solidFill>
                <a:latin typeface="Courier New" pitchFamily="49" charset="0"/>
                <a:cs typeface="Courier New" pitchFamily="49" charset="0"/>
              </a:rPr>
              <a:t>// even phase</a:t>
            </a:r>
          </a:p>
          <a:p>
            <a:r>
              <a:rPr lang="en-US" b="1" dirty="0" smtClean="0">
                <a:latin typeface="Courier New" pitchFamily="49" charset="0"/>
                <a:cs typeface="Courier New" pitchFamily="49" charset="0"/>
              </a:rPr>
              <a:t>            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n-1;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2)</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&gt; a[i+1]) {</a:t>
            </a:r>
          </a:p>
          <a:p>
            <a:r>
              <a:rPr lang="en-US" dirty="0" smtClean="0">
                <a:latin typeface="Courier New" pitchFamily="49" charset="0"/>
                <a:cs typeface="Courier New" pitchFamily="49" charset="0"/>
              </a:rPr>
              <a:t>                    temp =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a[i+1]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a[i+1] = temp;</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else</a:t>
            </a:r>
            <a:r>
              <a:rPr lang="en-US" dirty="0" smtClean="0">
                <a:latin typeface="Courier New" pitchFamily="49" charset="0"/>
                <a:cs typeface="Courier New" pitchFamily="49" charset="0"/>
              </a:rPr>
              <a:t> {              </a:t>
            </a:r>
            <a:r>
              <a:rPr lang="en-US" i="1" dirty="0" smtClean="0">
                <a:solidFill>
                  <a:schemeClr val="tx1">
                    <a:lumMod val="65000"/>
                    <a:lumOff val="35000"/>
                  </a:schemeClr>
                </a:solidFill>
                <a:latin typeface="Courier New" pitchFamily="49" charset="0"/>
                <a:cs typeface="Courier New" pitchFamily="49" charset="0"/>
              </a:rPr>
              <a:t>// odd phase</a:t>
            </a:r>
          </a:p>
          <a:p>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for</a:t>
            </a:r>
            <a:r>
              <a:rPr lang="en-US" dirty="0">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int</a:t>
            </a:r>
            <a:r>
              <a:rPr lang="en-US" dirty="0">
                <a:solidFill>
                  <a:srgbClr val="002060"/>
                </a:solidFill>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1; </a:t>
            </a:r>
            <a:r>
              <a:rPr lang="en-US" dirty="0" err="1">
                <a:latin typeface="Courier New" pitchFamily="49" charset="0"/>
                <a:cs typeface="Courier New" pitchFamily="49" charset="0"/>
              </a:rPr>
              <a:t>i</a:t>
            </a:r>
            <a:r>
              <a:rPr lang="en-US" dirty="0">
                <a:latin typeface="Courier New" pitchFamily="49" charset="0"/>
                <a:cs typeface="Courier New" pitchFamily="49" charset="0"/>
              </a:rPr>
              <a:t> &lt; </a:t>
            </a:r>
            <a:r>
              <a:rPr lang="en-US" dirty="0" smtClean="0">
                <a:latin typeface="Courier New" pitchFamily="49" charset="0"/>
                <a:cs typeface="Courier New" pitchFamily="49" charset="0"/>
              </a:rPr>
              <a:t>n-1; </a:t>
            </a:r>
            <a:r>
              <a:rPr lang="en-US" dirty="0" err="1">
                <a:latin typeface="Courier New" pitchFamily="49" charset="0"/>
                <a:cs typeface="Courier New" pitchFamily="49" charset="0"/>
              </a:rPr>
              <a:t>i</a:t>
            </a:r>
            <a:r>
              <a:rPr lang="en-US" dirty="0" smtClean="0">
                <a:latin typeface="Courier New" pitchFamily="49" charset="0"/>
                <a:cs typeface="Courier New" pitchFamily="49" charset="0"/>
              </a:rPr>
              <a:t> += 2)</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b="1" dirty="0">
                <a:latin typeface="Courier New" pitchFamily="49" charset="0"/>
                <a:cs typeface="Courier New" pitchFamily="49" charset="0"/>
              </a:rPr>
              <a:t>if</a:t>
            </a:r>
            <a:r>
              <a:rPr lang="en-US" dirty="0">
                <a:latin typeface="Courier New" pitchFamily="49" charset="0"/>
                <a:cs typeface="Courier New" pitchFamily="49" charset="0"/>
              </a:rPr>
              <a:t> (a[</a:t>
            </a:r>
            <a:r>
              <a:rPr lang="en-US" dirty="0" err="1">
                <a:latin typeface="Courier New" pitchFamily="49" charset="0"/>
                <a:cs typeface="Courier New" pitchFamily="49" charset="0"/>
              </a:rPr>
              <a:t>i</a:t>
            </a:r>
            <a:r>
              <a:rPr lang="en-US" dirty="0">
                <a:latin typeface="Courier New" pitchFamily="49" charset="0"/>
                <a:cs typeface="Courier New" pitchFamily="49" charset="0"/>
              </a:rPr>
              <a:t>] &gt; a[i+1]) {</a:t>
            </a:r>
          </a:p>
          <a:p>
            <a:r>
              <a:rPr lang="en-US" dirty="0">
                <a:latin typeface="Courier New" pitchFamily="49" charset="0"/>
                <a:cs typeface="Courier New" pitchFamily="49" charset="0"/>
              </a:rPr>
              <a:t>                    temp = a[</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p>
          <a:p>
            <a:r>
              <a:rPr lang="en-US" dirty="0">
                <a:latin typeface="Courier New" pitchFamily="49" charset="0"/>
                <a:cs typeface="Courier New" pitchFamily="49" charset="0"/>
              </a:rPr>
              <a:t>                    a[</a:t>
            </a:r>
            <a:r>
              <a:rPr lang="en-US" dirty="0" err="1">
                <a:latin typeface="Courier New" pitchFamily="49" charset="0"/>
                <a:cs typeface="Courier New" pitchFamily="49" charset="0"/>
              </a:rPr>
              <a:t>i</a:t>
            </a:r>
            <a:r>
              <a:rPr lang="en-US" dirty="0">
                <a:latin typeface="Courier New" pitchFamily="49" charset="0"/>
                <a:cs typeface="Courier New" pitchFamily="49" charset="0"/>
              </a:rPr>
              <a:t>] = a[i+1]</a:t>
            </a:r>
          </a:p>
          <a:p>
            <a:r>
              <a:rPr lang="en-US" dirty="0">
                <a:latin typeface="Courier New" pitchFamily="49" charset="0"/>
                <a:cs typeface="Courier New" pitchFamily="49" charset="0"/>
              </a:rPr>
              <a:t>                    a[i+1] = temp;</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p:txBody>
      </p:sp>
      <p:sp>
        <p:nvSpPr>
          <p:cNvPr id="5" name="TextBox 4"/>
          <p:cNvSpPr txBox="1"/>
          <p:nvPr/>
        </p:nvSpPr>
        <p:spPr>
          <a:xfrm>
            <a:off x="309045" y="1024203"/>
            <a:ext cx="5379550" cy="430887"/>
          </a:xfrm>
          <a:prstGeom prst="rect">
            <a:avLst/>
          </a:prstGeom>
          <a:noFill/>
        </p:spPr>
        <p:txBody>
          <a:bodyPr wrap="none" rtlCol="0">
            <a:spAutoFit/>
          </a:bodyPr>
          <a:lstStyle/>
          <a:p>
            <a:r>
              <a:rPr lang="en-US" sz="2200" b="1" dirty="0" smtClean="0">
                <a:solidFill>
                  <a:srgbClr val="FF0000"/>
                </a:solidFill>
              </a:rPr>
              <a:t>Even-odd transposition sort </a:t>
            </a:r>
            <a:r>
              <a:rPr lang="en-US" sz="2200" dirty="0" smtClean="0"/>
              <a:t>algorithm: O(n</a:t>
            </a:r>
            <a:r>
              <a:rPr lang="en-US" sz="2200" baseline="30000" dirty="0" smtClean="0"/>
              <a:t>2</a:t>
            </a:r>
            <a:r>
              <a:rPr lang="en-US" sz="2200" dirty="0" smtClean="0"/>
              <a:t>)</a:t>
            </a:r>
            <a:endParaRPr lang="en-US" sz="2200" dirty="0"/>
          </a:p>
        </p:txBody>
      </p:sp>
      <p:sp>
        <p:nvSpPr>
          <p:cNvPr id="9" name="Right Brace 8"/>
          <p:cNvSpPr/>
          <p:nvPr/>
        </p:nvSpPr>
        <p:spPr>
          <a:xfrm>
            <a:off x="5543806" y="2704580"/>
            <a:ext cx="153620" cy="1338899"/>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786601" y="3189363"/>
            <a:ext cx="2751907" cy="369332"/>
          </a:xfrm>
          <a:prstGeom prst="rect">
            <a:avLst/>
          </a:prstGeom>
          <a:noFill/>
        </p:spPr>
        <p:txBody>
          <a:bodyPr wrap="none" rtlCol="0">
            <a:spAutoFit/>
          </a:bodyPr>
          <a:lstStyle/>
          <a:p>
            <a:r>
              <a:rPr lang="en-US" dirty="0" smtClean="0"/>
              <a:t>“Compare-swap” operation</a:t>
            </a:r>
            <a:endParaRPr lang="en-US" dirty="0"/>
          </a:p>
        </p:txBody>
      </p:sp>
      <p:sp>
        <p:nvSpPr>
          <p:cNvPr id="11" name="Right Brace 10"/>
          <p:cNvSpPr/>
          <p:nvPr/>
        </p:nvSpPr>
        <p:spPr>
          <a:xfrm>
            <a:off x="5571418" y="4619555"/>
            <a:ext cx="153620" cy="1338899"/>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814213" y="5104338"/>
            <a:ext cx="2751907" cy="369332"/>
          </a:xfrm>
          <a:prstGeom prst="rect">
            <a:avLst/>
          </a:prstGeom>
          <a:noFill/>
        </p:spPr>
        <p:txBody>
          <a:bodyPr wrap="none" rtlCol="0">
            <a:spAutoFit/>
          </a:bodyPr>
          <a:lstStyle/>
          <a:p>
            <a:r>
              <a:rPr lang="en-US" dirty="0" smtClean="0"/>
              <a:t>“Compare-swap” operation</a:t>
            </a:r>
            <a:endParaRPr lang="en-US" dirty="0"/>
          </a:p>
        </p:txBody>
      </p:sp>
      <p:sp>
        <p:nvSpPr>
          <p:cNvPr id="13" name="TextBox 12"/>
          <p:cNvSpPr txBox="1"/>
          <p:nvPr/>
        </p:nvSpPr>
        <p:spPr>
          <a:xfrm>
            <a:off x="5724150" y="6515373"/>
            <a:ext cx="3390865" cy="338554"/>
          </a:xfrm>
          <a:prstGeom prst="rect">
            <a:avLst/>
          </a:prstGeom>
          <a:noFill/>
        </p:spPr>
        <p:txBody>
          <a:bodyPr wrap="none" rtlCol="0">
            <a:spAutoFit/>
          </a:bodyPr>
          <a:lstStyle/>
          <a:p>
            <a:r>
              <a:rPr lang="en-US" sz="1600" dirty="0" smtClean="0">
                <a:solidFill>
                  <a:schemeClr val="bg1">
                    <a:lumMod val="65000"/>
                  </a:schemeClr>
                </a:solidFill>
              </a:rPr>
              <a:t>Algorithm reproduced from P. Pacheco</a:t>
            </a:r>
            <a:endParaRPr lang="en-US" sz="1600" dirty="0">
              <a:solidFill>
                <a:schemeClr val="bg1">
                  <a:lumMod val="65000"/>
                </a:schemeClr>
              </a:solidFill>
            </a:endParaRPr>
          </a:p>
        </p:txBody>
      </p:sp>
    </p:spTree>
    <p:extLst>
      <p:ext uri="{BB962C8B-B14F-4D97-AF65-F5344CB8AC3E}">
        <p14:creationId xmlns:p14="http://schemas.microsoft.com/office/powerpoint/2010/main" val="49583421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1463277" y="2104756"/>
            <a:ext cx="1227965" cy="430887"/>
          </a:xfrm>
          <a:prstGeom prst="rect">
            <a:avLst/>
          </a:prstGeom>
          <a:noFill/>
        </p:spPr>
        <p:txBody>
          <a:bodyPr wrap="none" rtlCol="0">
            <a:spAutoFit/>
          </a:bodyPr>
          <a:lstStyle/>
          <a:p>
            <a:r>
              <a:rPr lang="en-US" sz="2200" dirty="0" smtClean="0"/>
              <a:t>Example:</a:t>
            </a:r>
            <a:endParaRPr lang="en-US" sz="2200" dirty="0"/>
          </a:p>
        </p:txBody>
      </p:sp>
      <p:sp>
        <p:nvSpPr>
          <p:cNvPr id="5" name="TextBox 4"/>
          <p:cNvSpPr txBox="1"/>
          <p:nvPr/>
        </p:nvSpPr>
        <p:spPr>
          <a:xfrm>
            <a:off x="2879192" y="2104756"/>
            <a:ext cx="2723823" cy="1785104"/>
          </a:xfrm>
          <a:prstGeom prst="rect">
            <a:avLst/>
          </a:prstGeom>
          <a:noFill/>
        </p:spPr>
        <p:txBody>
          <a:bodyPr wrap="none" rtlCol="0">
            <a:spAutoFit/>
          </a:bodyPr>
          <a:lstStyle/>
          <a:p>
            <a:r>
              <a:rPr lang="en-US" sz="2200" dirty="0" smtClean="0"/>
              <a:t>5 2 4 8 1  </a:t>
            </a:r>
            <a:r>
              <a:rPr lang="en-US" sz="2200" dirty="0" smtClean="0">
                <a:sym typeface="Symbol"/>
              </a:rPr>
              <a:t>   2 5 4 8 1</a:t>
            </a:r>
          </a:p>
          <a:p>
            <a:r>
              <a:rPr lang="en-US" sz="2200" dirty="0" smtClean="0">
                <a:sym typeface="Symbol"/>
              </a:rPr>
              <a:t>                    2 4 5 1 </a:t>
            </a:r>
            <a:r>
              <a:rPr lang="en-US" sz="2200" dirty="0">
                <a:sym typeface="Symbol"/>
              </a:rPr>
              <a:t>8</a:t>
            </a:r>
          </a:p>
          <a:p>
            <a:r>
              <a:rPr lang="en-US" sz="2200" dirty="0" smtClean="0">
                <a:sym typeface="Symbol"/>
              </a:rPr>
              <a:t>                 </a:t>
            </a:r>
            <a:r>
              <a:rPr lang="en-US" sz="2200" dirty="0">
                <a:sym typeface="Symbol"/>
              </a:rPr>
              <a:t>   </a:t>
            </a:r>
            <a:r>
              <a:rPr lang="en-US" sz="2200" dirty="0" smtClean="0">
                <a:sym typeface="Symbol"/>
              </a:rPr>
              <a:t>2 4 1 </a:t>
            </a:r>
            <a:r>
              <a:rPr lang="en-US" sz="2200" dirty="0">
                <a:sym typeface="Symbol"/>
              </a:rPr>
              <a:t>5 </a:t>
            </a:r>
            <a:r>
              <a:rPr lang="en-US" sz="2200" dirty="0" smtClean="0">
                <a:sym typeface="Symbol"/>
              </a:rPr>
              <a:t>8</a:t>
            </a:r>
          </a:p>
          <a:p>
            <a:r>
              <a:rPr lang="en-US" sz="2200" dirty="0" smtClean="0">
                <a:sym typeface="Symbol"/>
              </a:rPr>
              <a:t>                    2 1 </a:t>
            </a:r>
            <a:r>
              <a:rPr lang="en-US" sz="2200" dirty="0">
                <a:sym typeface="Symbol"/>
              </a:rPr>
              <a:t>4 5 </a:t>
            </a:r>
            <a:r>
              <a:rPr lang="en-US" sz="2200" dirty="0" smtClean="0">
                <a:sym typeface="Symbol"/>
              </a:rPr>
              <a:t>8</a:t>
            </a:r>
          </a:p>
          <a:p>
            <a:r>
              <a:rPr lang="en-US" sz="2200" dirty="0" smtClean="0">
                <a:sym typeface="Symbol"/>
              </a:rPr>
              <a:t>                 </a:t>
            </a:r>
            <a:r>
              <a:rPr lang="en-US" sz="2200" dirty="0">
                <a:sym typeface="Symbol"/>
              </a:rPr>
              <a:t>   </a:t>
            </a:r>
            <a:r>
              <a:rPr lang="en-US" sz="2200" dirty="0" smtClean="0">
                <a:sym typeface="Symbol"/>
              </a:rPr>
              <a:t>1 2 </a:t>
            </a:r>
            <a:r>
              <a:rPr lang="en-US" sz="2200" dirty="0">
                <a:sym typeface="Symbol"/>
              </a:rPr>
              <a:t>4 5 8</a:t>
            </a:r>
            <a:endParaRPr lang="en-US" sz="2200" dirty="0"/>
          </a:p>
        </p:txBody>
      </p:sp>
      <p:sp>
        <p:nvSpPr>
          <p:cNvPr id="7" name="Rounded Rectangle 6"/>
          <p:cNvSpPr/>
          <p:nvPr/>
        </p:nvSpPr>
        <p:spPr>
          <a:xfrm>
            <a:off x="4497272" y="2185781"/>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919727" y="2185780"/>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94059" y="2527212"/>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116514" y="2527211"/>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497272" y="2862890"/>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919727" y="2862889"/>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694059" y="3204321"/>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16514" y="3204320"/>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485799" y="3525741"/>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908254" y="3525740"/>
            <a:ext cx="384050" cy="268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778149" y="2066351"/>
            <a:ext cx="1482201" cy="1785104"/>
          </a:xfrm>
          <a:prstGeom prst="rect">
            <a:avLst/>
          </a:prstGeom>
          <a:noFill/>
        </p:spPr>
        <p:txBody>
          <a:bodyPr wrap="none" rtlCol="0">
            <a:spAutoFit/>
          </a:bodyPr>
          <a:lstStyle/>
          <a:p>
            <a:r>
              <a:rPr lang="en-US" sz="2200" dirty="0" smtClean="0"/>
              <a:t>even phase</a:t>
            </a:r>
          </a:p>
          <a:p>
            <a:r>
              <a:rPr lang="en-US" sz="2200" dirty="0" smtClean="0"/>
              <a:t>odd phase</a:t>
            </a:r>
          </a:p>
          <a:p>
            <a:r>
              <a:rPr lang="en-US" sz="2200" dirty="0" smtClean="0"/>
              <a:t>even phase</a:t>
            </a:r>
          </a:p>
          <a:p>
            <a:r>
              <a:rPr lang="en-US" sz="2200" dirty="0" smtClean="0"/>
              <a:t>odd phase</a:t>
            </a:r>
          </a:p>
          <a:p>
            <a:r>
              <a:rPr lang="en-US" sz="2200" dirty="0" smtClean="0"/>
              <a:t>even phase</a:t>
            </a:r>
            <a:endParaRPr lang="en-US" sz="2200" dirty="0"/>
          </a:p>
        </p:txBody>
      </p:sp>
      <p:sp>
        <p:nvSpPr>
          <p:cNvPr id="18" name="TextBox 17"/>
          <p:cNvSpPr txBox="1"/>
          <p:nvPr/>
        </p:nvSpPr>
        <p:spPr>
          <a:xfrm>
            <a:off x="424260" y="1331443"/>
            <a:ext cx="5379550" cy="430887"/>
          </a:xfrm>
          <a:prstGeom prst="rect">
            <a:avLst/>
          </a:prstGeom>
          <a:noFill/>
        </p:spPr>
        <p:txBody>
          <a:bodyPr wrap="none" rtlCol="0">
            <a:spAutoFit/>
          </a:bodyPr>
          <a:lstStyle/>
          <a:p>
            <a:r>
              <a:rPr lang="en-US" sz="2200" b="1" dirty="0" smtClean="0">
                <a:solidFill>
                  <a:srgbClr val="FF0000"/>
                </a:solidFill>
              </a:rPr>
              <a:t>Even-odd transposition sort </a:t>
            </a:r>
            <a:r>
              <a:rPr lang="en-US" sz="2200" dirty="0" smtClean="0"/>
              <a:t>algorithm: O(n</a:t>
            </a:r>
            <a:r>
              <a:rPr lang="en-US" sz="2200" baseline="30000" dirty="0" smtClean="0"/>
              <a:t>2</a:t>
            </a:r>
            <a:r>
              <a:rPr lang="en-US" sz="2200" dirty="0" smtClean="0"/>
              <a:t>)</a:t>
            </a:r>
            <a:endParaRPr lang="en-US" sz="2200" dirty="0"/>
          </a:p>
        </p:txBody>
      </p:sp>
      <p:sp>
        <p:nvSpPr>
          <p:cNvPr id="19" name="TextBox 18"/>
          <p:cNvSpPr txBox="1"/>
          <p:nvPr/>
        </p:nvSpPr>
        <p:spPr>
          <a:xfrm>
            <a:off x="502114" y="4579809"/>
            <a:ext cx="8138575" cy="769441"/>
          </a:xfrm>
          <a:prstGeom prst="rect">
            <a:avLst/>
          </a:prstGeom>
          <a:solidFill>
            <a:schemeClr val="bg1">
              <a:lumMod val="85000"/>
            </a:schemeClr>
          </a:solidFill>
          <a:ln>
            <a:solidFill>
              <a:schemeClr val="tx1"/>
            </a:solidFill>
          </a:ln>
        </p:spPr>
        <p:txBody>
          <a:bodyPr wrap="none" rtlCol="0">
            <a:spAutoFit/>
          </a:bodyPr>
          <a:lstStyle/>
          <a:p>
            <a:r>
              <a:rPr lang="en-US" sz="2200" b="1" dirty="0" smtClean="0">
                <a:solidFill>
                  <a:srgbClr val="002060"/>
                </a:solidFill>
              </a:rPr>
              <a:t>Parallelism</a:t>
            </a:r>
            <a:r>
              <a:rPr lang="en-US" sz="2200" dirty="0" smtClean="0"/>
              <a:t> within each even or odd phase is now obvious:</a:t>
            </a:r>
          </a:p>
          <a:p>
            <a:r>
              <a:rPr lang="en-US" sz="2200" dirty="0" smtClean="0"/>
              <a:t>Compare-swap between (a[</a:t>
            </a:r>
            <a:r>
              <a:rPr lang="en-US" sz="2200" dirty="0" err="1" smtClean="0"/>
              <a:t>i</a:t>
            </a:r>
            <a:r>
              <a:rPr lang="en-US" sz="2200" dirty="0" smtClean="0"/>
              <a:t>], a[i+1]) independent from (a[i+2], a[i+3])</a:t>
            </a:r>
            <a:endParaRPr lang="en-US" sz="2200" dirty="0"/>
          </a:p>
        </p:txBody>
      </p:sp>
    </p:spTree>
    <p:extLst>
      <p:ext uri="{BB962C8B-B14F-4D97-AF65-F5344CB8AC3E}">
        <p14:creationId xmlns:p14="http://schemas.microsoft.com/office/powerpoint/2010/main" val="19542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Interface (MPI)</a:t>
            </a:r>
            <a:endParaRPr lang="en-US" dirty="0"/>
          </a:p>
        </p:txBody>
      </p:sp>
      <p:sp>
        <p:nvSpPr>
          <p:cNvPr id="3" name="Content Placeholder 2"/>
          <p:cNvSpPr>
            <a:spLocks noGrp="1"/>
          </p:cNvSpPr>
          <p:nvPr>
            <p:ph idx="1"/>
          </p:nvPr>
        </p:nvSpPr>
        <p:spPr>
          <a:xfrm>
            <a:off x="457200" y="1355130"/>
            <a:ext cx="8229600" cy="5093225"/>
          </a:xfrm>
        </p:spPr>
        <p:txBody>
          <a:bodyPr>
            <a:normAutofit/>
          </a:bodyPr>
          <a:lstStyle/>
          <a:p>
            <a:r>
              <a:rPr lang="en-US" dirty="0" smtClean="0"/>
              <a:t>MPI = </a:t>
            </a:r>
            <a:r>
              <a:rPr lang="en-US" b="1" dirty="0" smtClean="0">
                <a:solidFill>
                  <a:srgbClr val="FF0000"/>
                </a:solidFill>
              </a:rPr>
              <a:t>library specification</a:t>
            </a:r>
            <a:r>
              <a:rPr lang="en-US" dirty="0" smtClean="0"/>
              <a:t>, not an implementation</a:t>
            </a:r>
          </a:p>
          <a:p>
            <a:r>
              <a:rPr lang="en-US" dirty="0" smtClean="0"/>
              <a:t>Most important open implementation (GPL):</a:t>
            </a:r>
          </a:p>
          <a:p>
            <a:pPr lvl="1"/>
            <a:r>
              <a:rPr lang="en-US" dirty="0" smtClean="0">
                <a:solidFill>
                  <a:srgbClr val="002060"/>
                </a:solidFill>
              </a:rPr>
              <a:t>Open MPI</a:t>
            </a:r>
            <a:r>
              <a:rPr lang="en-US" dirty="0" smtClean="0"/>
              <a:t> (http://www.open-mpi.org, MPI-2 standard)</a:t>
            </a:r>
          </a:p>
          <a:p>
            <a:r>
              <a:rPr lang="en-US" dirty="0" smtClean="0"/>
              <a:t>Other important vendor-specific implementations:</a:t>
            </a:r>
          </a:p>
          <a:p>
            <a:pPr lvl="1"/>
            <a:r>
              <a:rPr lang="en-US" dirty="0" smtClean="0">
                <a:solidFill>
                  <a:srgbClr val="002060"/>
                </a:solidFill>
              </a:rPr>
              <a:t>Qlogic MPI</a:t>
            </a:r>
          </a:p>
          <a:p>
            <a:pPr lvl="1"/>
            <a:r>
              <a:rPr lang="en-US" dirty="0" smtClean="0">
                <a:solidFill>
                  <a:srgbClr val="002060"/>
                </a:solidFill>
              </a:rPr>
              <a:t>Intel MPI</a:t>
            </a:r>
          </a:p>
          <a:p>
            <a:r>
              <a:rPr lang="en-US" dirty="0" smtClean="0"/>
              <a:t>Specifies routines for (among others)</a:t>
            </a:r>
          </a:p>
          <a:p>
            <a:pPr lvl="1"/>
            <a:r>
              <a:rPr lang="en-US" dirty="0" smtClean="0">
                <a:solidFill>
                  <a:srgbClr val="002060"/>
                </a:solidFill>
              </a:rPr>
              <a:t>Point-to-point</a:t>
            </a:r>
            <a:r>
              <a:rPr lang="en-US" dirty="0" smtClean="0"/>
              <a:t> communication (between 2 processes)</a:t>
            </a:r>
          </a:p>
          <a:p>
            <a:pPr lvl="1"/>
            <a:r>
              <a:rPr lang="en-US" dirty="0" smtClean="0">
                <a:solidFill>
                  <a:srgbClr val="002060"/>
                </a:solidFill>
              </a:rPr>
              <a:t>Collective</a:t>
            </a:r>
            <a:r>
              <a:rPr lang="en-US" dirty="0" smtClean="0"/>
              <a:t> communication (&gt; 2 processes)</a:t>
            </a:r>
          </a:p>
          <a:p>
            <a:pPr lvl="1"/>
            <a:r>
              <a:rPr lang="en-US" dirty="0" smtClean="0">
                <a:solidFill>
                  <a:srgbClr val="002060"/>
                </a:solidFill>
              </a:rPr>
              <a:t>Topology</a:t>
            </a:r>
            <a:r>
              <a:rPr lang="en-US" dirty="0" smtClean="0"/>
              <a:t> </a:t>
            </a:r>
            <a:r>
              <a:rPr lang="en-US" dirty="0" smtClean="0">
                <a:solidFill>
                  <a:srgbClr val="002060"/>
                </a:solidFill>
              </a:rPr>
              <a:t>setup</a:t>
            </a:r>
          </a:p>
          <a:p>
            <a:pPr lvl="1"/>
            <a:r>
              <a:rPr lang="en-US" dirty="0" smtClean="0">
                <a:solidFill>
                  <a:srgbClr val="002060"/>
                </a:solidFill>
              </a:rPr>
              <a:t>Parallel I/O</a:t>
            </a:r>
          </a:p>
          <a:p>
            <a:r>
              <a:rPr lang="en-US" dirty="0" smtClean="0"/>
              <a:t>Bindings for C/C++ and Fortran</a:t>
            </a:r>
          </a:p>
        </p:txBody>
      </p:sp>
    </p:spTree>
    <p:extLst>
      <p:ext uri="{BB962C8B-B14F-4D97-AF65-F5344CB8AC3E}">
        <p14:creationId xmlns:p14="http://schemas.microsoft.com/office/powerpoint/2010/main" val="386332305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6088997" y="2637040"/>
            <a:ext cx="3026018" cy="103693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096649" y="2161635"/>
            <a:ext cx="1047351" cy="326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662692" y="1431940"/>
            <a:ext cx="6357125" cy="769441"/>
          </a:xfrm>
          <a:prstGeom prst="rect">
            <a:avLst/>
          </a:prstGeom>
          <a:noFill/>
        </p:spPr>
        <p:txBody>
          <a:bodyPr wrap="none" rtlCol="0">
            <a:spAutoFit/>
          </a:bodyPr>
          <a:lstStyle/>
          <a:p>
            <a:r>
              <a:rPr lang="en-US" sz="2200" b="1" dirty="0" smtClean="0">
                <a:solidFill>
                  <a:srgbClr val="FF0000"/>
                </a:solidFill>
              </a:rPr>
              <a:t>Parallel algorithm</a:t>
            </a:r>
          </a:p>
          <a:p>
            <a:pPr marL="800100" lvl="1" indent="-342900">
              <a:buFont typeface="Arial" pitchFamily="34" charset="0"/>
              <a:buChar char="•"/>
            </a:pPr>
            <a:r>
              <a:rPr lang="en-US" sz="2200" dirty="0" smtClean="0"/>
              <a:t>First, assume P == n (one element per process)</a:t>
            </a:r>
            <a:endParaRPr lang="en-US" sz="2200" dirty="0"/>
          </a:p>
        </p:txBody>
      </p:sp>
      <p:sp>
        <p:nvSpPr>
          <p:cNvPr id="3" name="Oval 2"/>
          <p:cNvSpPr/>
          <p:nvPr/>
        </p:nvSpPr>
        <p:spPr>
          <a:xfrm>
            <a:off x="2651750" y="2891330"/>
            <a:ext cx="1036935" cy="537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a[i-1]</a:t>
            </a:r>
            <a:endParaRPr lang="en-US" dirty="0">
              <a:solidFill>
                <a:schemeClr val="tx1"/>
              </a:solidFill>
            </a:endParaRPr>
          </a:p>
        </p:txBody>
      </p:sp>
      <p:sp>
        <p:nvSpPr>
          <p:cNvPr id="18" name="Oval 17"/>
          <p:cNvSpPr/>
          <p:nvPr/>
        </p:nvSpPr>
        <p:spPr>
          <a:xfrm>
            <a:off x="4418380" y="2891330"/>
            <a:ext cx="1036935" cy="537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dirty="0" err="1" smtClean="0">
                <a:solidFill>
                  <a:schemeClr val="tx1"/>
                </a:solidFill>
              </a:rPr>
              <a:t>i</a:t>
            </a:r>
            <a:r>
              <a:rPr lang="en-US" dirty="0" smtClean="0">
                <a:solidFill>
                  <a:schemeClr val="tx1"/>
                </a:solidFill>
              </a:rPr>
              <a:t>]</a:t>
            </a:r>
            <a:endParaRPr lang="en-US" dirty="0">
              <a:solidFill>
                <a:schemeClr val="tx1"/>
              </a:solidFill>
            </a:endParaRPr>
          </a:p>
        </p:txBody>
      </p:sp>
      <p:sp>
        <p:nvSpPr>
          <p:cNvPr id="19" name="Oval 18"/>
          <p:cNvSpPr/>
          <p:nvPr/>
        </p:nvSpPr>
        <p:spPr>
          <a:xfrm>
            <a:off x="6261820" y="2891330"/>
            <a:ext cx="1036935" cy="537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a[i+1]</a:t>
            </a:r>
            <a:endParaRPr lang="en-US" dirty="0">
              <a:solidFill>
                <a:schemeClr val="tx1"/>
              </a:solidFill>
            </a:endParaRPr>
          </a:p>
        </p:txBody>
      </p:sp>
      <p:sp>
        <p:nvSpPr>
          <p:cNvPr id="20" name="TextBox 19"/>
          <p:cNvSpPr txBox="1"/>
          <p:nvPr/>
        </p:nvSpPr>
        <p:spPr>
          <a:xfrm>
            <a:off x="6069046" y="6515373"/>
            <a:ext cx="3073149" cy="338554"/>
          </a:xfrm>
          <a:prstGeom prst="rect">
            <a:avLst/>
          </a:prstGeom>
          <a:noFill/>
        </p:spPr>
        <p:txBody>
          <a:bodyPr wrap="none" rtlCol="0">
            <a:spAutoFit/>
          </a:bodyPr>
          <a:lstStyle/>
          <a:p>
            <a:r>
              <a:rPr lang="en-US" sz="1600" dirty="0" smtClean="0">
                <a:solidFill>
                  <a:schemeClr val="bg1">
                    <a:lumMod val="65000"/>
                  </a:schemeClr>
                </a:solidFill>
              </a:rPr>
              <a:t>Image reproduced from P. Pacheco</a:t>
            </a:r>
            <a:endParaRPr lang="en-US" sz="1600" dirty="0">
              <a:solidFill>
                <a:schemeClr val="bg1">
                  <a:lumMod val="65000"/>
                </a:schemeClr>
              </a:solidFill>
            </a:endParaRPr>
          </a:p>
        </p:txBody>
      </p:sp>
      <p:cxnSp>
        <p:nvCxnSpPr>
          <p:cNvPr id="21" name="Straight Arrow Connector 20"/>
          <p:cNvCxnSpPr/>
          <p:nvPr/>
        </p:nvCxnSpPr>
        <p:spPr>
          <a:xfrm>
            <a:off x="3688685" y="3006545"/>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688685" y="3275380"/>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651750" y="4158695"/>
            <a:ext cx="1036935" cy="537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a[i-1]</a:t>
            </a:r>
            <a:endParaRPr lang="en-US" dirty="0">
              <a:solidFill>
                <a:schemeClr val="tx1"/>
              </a:solidFill>
            </a:endParaRPr>
          </a:p>
        </p:txBody>
      </p:sp>
      <p:sp>
        <p:nvSpPr>
          <p:cNvPr id="24" name="Oval 23"/>
          <p:cNvSpPr/>
          <p:nvPr/>
        </p:nvSpPr>
        <p:spPr>
          <a:xfrm>
            <a:off x="4418380" y="4158695"/>
            <a:ext cx="1036935" cy="537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dirty="0" err="1" smtClean="0">
                <a:solidFill>
                  <a:schemeClr val="tx1"/>
                </a:solidFill>
              </a:rPr>
              <a:t>i</a:t>
            </a:r>
            <a:r>
              <a:rPr lang="en-US" dirty="0" smtClean="0">
                <a:solidFill>
                  <a:schemeClr val="tx1"/>
                </a:solidFill>
              </a:rPr>
              <a:t>]</a:t>
            </a:r>
            <a:endParaRPr lang="en-US" dirty="0">
              <a:solidFill>
                <a:schemeClr val="tx1"/>
              </a:solidFill>
            </a:endParaRPr>
          </a:p>
        </p:txBody>
      </p:sp>
      <p:sp>
        <p:nvSpPr>
          <p:cNvPr id="25" name="Oval 24"/>
          <p:cNvSpPr/>
          <p:nvPr/>
        </p:nvSpPr>
        <p:spPr>
          <a:xfrm>
            <a:off x="6261820" y="4158695"/>
            <a:ext cx="1036935" cy="537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a[i+1]</a:t>
            </a:r>
            <a:endParaRPr lang="en-US" dirty="0">
              <a:solidFill>
                <a:schemeClr val="tx1"/>
              </a:solidFill>
            </a:endParaRPr>
          </a:p>
        </p:txBody>
      </p:sp>
      <p:cxnSp>
        <p:nvCxnSpPr>
          <p:cNvPr id="26" name="Straight Arrow Connector 25"/>
          <p:cNvCxnSpPr/>
          <p:nvPr/>
        </p:nvCxnSpPr>
        <p:spPr>
          <a:xfrm>
            <a:off x="5493720" y="4273910"/>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493720" y="4542745"/>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44177" y="3544215"/>
            <a:ext cx="1" cy="500485"/>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936846" y="3544215"/>
            <a:ext cx="1" cy="500485"/>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780286" y="3544214"/>
            <a:ext cx="1" cy="500485"/>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298755" y="3016211"/>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298755" y="3285046"/>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883650" y="4273910"/>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883650" y="4542745"/>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75465" y="3006545"/>
            <a:ext cx="851515" cy="369332"/>
          </a:xfrm>
          <a:prstGeom prst="rect">
            <a:avLst/>
          </a:prstGeom>
          <a:noFill/>
        </p:spPr>
        <p:txBody>
          <a:bodyPr wrap="none" rtlCol="0">
            <a:spAutoFit/>
          </a:bodyPr>
          <a:lstStyle/>
          <a:p>
            <a:r>
              <a:rPr lang="en-US" dirty="0" smtClean="0"/>
              <a:t>phase j</a:t>
            </a:r>
            <a:endParaRPr lang="en-US" dirty="0"/>
          </a:p>
        </p:txBody>
      </p:sp>
      <p:sp>
        <p:nvSpPr>
          <p:cNvPr id="37" name="TextBox 36"/>
          <p:cNvSpPr txBox="1"/>
          <p:nvPr/>
        </p:nvSpPr>
        <p:spPr>
          <a:xfrm>
            <a:off x="8096649" y="4197100"/>
            <a:ext cx="1083951" cy="369332"/>
          </a:xfrm>
          <a:prstGeom prst="rect">
            <a:avLst/>
          </a:prstGeom>
          <a:noFill/>
        </p:spPr>
        <p:txBody>
          <a:bodyPr wrap="none" rtlCol="0">
            <a:spAutoFit/>
          </a:bodyPr>
          <a:lstStyle/>
          <a:p>
            <a:r>
              <a:rPr lang="en-US" dirty="0" smtClean="0"/>
              <a:t>phase j+1</a:t>
            </a:r>
            <a:endParaRPr lang="en-US" dirty="0"/>
          </a:p>
        </p:txBody>
      </p:sp>
      <p:sp>
        <p:nvSpPr>
          <p:cNvPr id="45" name="TextBox 44"/>
          <p:cNvSpPr txBox="1"/>
          <p:nvPr/>
        </p:nvSpPr>
        <p:spPr>
          <a:xfrm>
            <a:off x="539475" y="5368135"/>
            <a:ext cx="6322628" cy="1107996"/>
          </a:xfrm>
          <a:prstGeom prst="rect">
            <a:avLst/>
          </a:prstGeom>
          <a:noFill/>
        </p:spPr>
        <p:txBody>
          <a:bodyPr wrap="none" rtlCol="0">
            <a:spAutoFit/>
          </a:bodyPr>
          <a:lstStyle/>
          <a:p>
            <a:r>
              <a:rPr lang="en-US" sz="2200" dirty="0" smtClean="0"/>
              <a:t>Communicate value with neighbor</a:t>
            </a:r>
          </a:p>
          <a:p>
            <a:pPr marL="742950" lvl="1" indent="-285750">
              <a:buFont typeface="Arial" pitchFamily="34" charset="0"/>
              <a:buChar char="•"/>
            </a:pPr>
            <a:r>
              <a:rPr lang="en-US" sz="2200" dirty="0" smtClean="0"/>
              <a:t>Right process (highest rank) keeps largest value</a:t>
            </a:r>
          </a:p>
          <a:p>
            <a:pPr marL="742950" lvl="1" indent="-285750">
              <a:buFont typeface="Arial" pitchFamily="34" charset="0"/>
              <a:buChar char="•"/>
            </a:pPr>
            <a:r>
              <a:rPr lang="en-US" sz="2200" dirty="0" smtClean="0"/>
              <a:t>Left process (lowest rank) keeps smallest value</a:t>
            </a:r>
            <a:endParaRPr lang="en-US" sz="2200" dirty="0"/>
          </a:p>
        </p:txBody>
      </p:sp>
      <p:sp>
        <p:nvSpPr>
          <p:cNvPr id="46" name="Oval 45"/>
          <p:cNvSpPr/>
          <p:nvPr/>
        </p:nvSpPr>
        <p:spPr>
          <a:xfrm>
            <a:off x="846715" y="2891330"/>
            <a:ext cx="1036935" cy="537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a[i-2]</a:t>
            </a:r>
            <a:endParaRPr lang="en-US" dirty="0">
              <a:solidFill>
                <a:schemeClr val="tx1"/>
              </a:solidFill>
            </a:endParaRPr>
          </a:p>
        </p:txBody>
      </p:sp>
      <p:sp>
        <p:nvSpPr>
          <p:cNvPr id="47" name="Oval 46"/>
          <p:cNvSpPr/>
          <p:nvPr/>
        </p:nvSpPr>
        <p:spPr>
          <a:xfrm>
            <a:off x="846715" y="4158695"/>
            <a:ext cx="1036935" cy="537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a[i-2]</a:t>
            </a:r>
            <a:endParaRPr lang="en-US" dirty="0">
              <a:solidFill>
                <a:schemeClr val="tx1"/>
              </a:solidFill>
            </a:endParaRPr>
          </a:p>
        </p:txBody>
      </p:sp>
      <p:cxnSp>
        <p:nvCxnSpPr>
          <p:cNvPr id="48" name="Straight Arrow Connector 47"/>
          <p:cNvCxnSpPr/>
          <p:nvPr/>
        </p:nvCxnSpPr>
        <p:spPr>
          <a:xfrm flipH="1">
            <a:off x="1339142" y="3544215"/>
            <a:ext cx="1" cy="500485"/>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1" name="Right Brace 50"/>
          <p:cNvSpPr/>
          <p:nvPr/>
        </p:nvSpPr>
        <p:spPr>
          <a:xfrm rot="5400000">
            <a:off x="2149227" y="3662688"/>
            <a:ext cx="351110" cy="2956134"/>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ounded Rectangle 51"/>
          <p:cNvSpPr/>
          <p:nvPr/>
        </p:nvSpPr>
        <p:spPr>
          <a:xfrm>
            <a:off x="2536535" y="2636933"/>
            <a:ext cx="3149210" cy="103693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1" y="2641697"/>
            <a:ext cx="2237297" cy="103693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750177" y="3882436"/>
            <a:ext cx="3149210" cy="103693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0372" y="3863298"/>
            <a:ext cx="3149210" cy="103693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 y="2412487"/>
            <a:ext cx="462665" cy="326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78615" y="3025877"/>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8615" y="3294712"/>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899387" y="4696365"/>
            <a:ext cx="903043" cy="6199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647339" y="4900233"/>
            <a:ext cx="1" cy="4160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703395" y="5259113"/>
            <a:ext cx="3500510" cy="369332"/>
          </a:xfrm>
          <a:prstGeom prst="rect">
            <a:avLst/>
          </a:prstGeom>
          <a:noFill/>
        </p:spPr>
        <p:txBody>
          <a:bodyPr wrap="none" rtlCol="0">
            <a:spAutoFit/>
          </a:bodyPr>
          <a:lstStyle/>
          <a:p>
            <a:r>
              <a:rPr lang="en-US" dirty="0" smtClean="0"/>
              <a:t>execute in parallel during </a:t>
            </a:r>
            <a:r>
              <a:rPr lang="en-US" b="1" dirty="0" smtClean="0">
                <a:solidFill>
                  <a:srgbClr val="FF0000"/>
                </a:solidFill>
              </a:rPr>
              <a:t>phase j+1</a:t>
            </a:r>
            <a:endParaRPr lang="en-US" b="1" dirty="0">
              <a:solidFill>
                <a:srgbClr val="FF0000"/>
              </a:solidFill>
            </a:endParaRPr>
          </a:p>
        </p:txBody>
      </p:sp>
      <p:cxnSp>
        <p:nvCxnSpPr>
          <p:cNvPr id="65" name="Straight Arrow Connector 64"/>
          <p:cNvCxnSpPr/>
          <p:nvPr/>
        </p:nvCxnSpPr>
        <p:spPr>
          <a:xfrm flipV="1">
            <a:off x="2237296" y="1623965"/>
            <a:ext cx="2699551" cy="10130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2" idx="0"/>
          </p:cNvCxnSpPr>
          <p:nvPr/>
        </p:nvCxnSpPr>
        <p:spPr>
          <a:xfrm flipV="1">
            <a:off x="4111140" y="1599998"/>
            <a:ext cx="1075340" cy="10369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flipV="1">
            <a:off x="5300475" y="1623965"/>
            <a:ext cx="1076560" cy="10130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46631" y="1250049"/>
            <a:ext cx="3268074" cy="369332"/>
          </a:xfrm>
          <a:prstGeom prst="rect">
            <a:avLst/>
          </a:prstGeom>
          <a:noFill/>
        </p:spPr>
        <p:txBody>
          <a:bodyPr wrap="none" rtlCol="0">
            <a:spAutoFit/>
          </a:bodyPr>
          <a:lstStyle/>
          <a:p>
            <a:r>
              <a:rPr lang="en-US" dirty="0" smtClean="0"/>
              <a:t>execute in parallel during </a:t>
            </a:r>
            <a:r>
              <a:rPr lang="en-US" b="1" dirty="0" smtClean="0">
                <a:solidFill>
                  <a:srgbClr val="FF0000"/>
                </a:solidFill>
              </a:rPr>
              <a:t>phase j</a:t>
            </a:r>
            <a:endParaRPr lang="en-US" b="1" dirty="0">
              <a:solidFill>
                <a:srgbClr val="FF0000"/>
              </a:solidFill>
            </a:endParaRPr>
          </a:p>
        </p:txBody>
      </p:sp>
    </p:spTree>
    <p:extLst>
      <p:ext uri="{BB962C8B-B14F-4D97-AF65-F5344CB8AC3E}">
        <p14:creationId xmlns:p14="http://schemas.microsoft.com/office/powerpoint/2010/main" val="93027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5" grpId="0"/>
      <p:bldP spid="51" grpId="0" animBg="1"/>
      <p:bldP spid="52" grpId="0" animBg="1"/>
      <p:bldP spid="53" grpId="0" animBg="1"/>
      <p:bldP spid="56" grpId="0" animBg="1"/>
      <p:bldP spid="57" grpId="0" animBg="1"/>
      <p:bldP spid="63" grpId="0"/>
      <p:bldP spid="7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662692" y="1393535"/>
            <a:ext cx="6263638" cy="1107996"/>
          </a:xfrm>
          <a:prstGeom prst="rect">
            <a:avLst/>
          </a:prstGeom>
          <a:noFill/>
        </p:spPr>
        <p:txBody>
          <a:bodyPr wrap="none" rtlCol="0">
            <a:spAutoFit/>
          </a:bodyPr>
          <a:lstStyle/>
          <a:p>
            <a:r>
              <a:rPr lang="en-US" sz="2200" b="1" dirty="0" smtClean="0">
                <a:solidFill>
                  <a:srgbClr val="FF0000"/>
                </a:solidFill>
              </a:rPr>
              <a:t>Parallel algorithm</a:t>
            </a:r>
          </a:p>
          <a:p>
            <a:pPr marL="800100" lvl="1" indent="-342900">
              <a:buFont typeface="Arial" pitchFamily="34" charset="0"/>
              <a:buChar char="•"/>
            </a:pPr>
            <a:r>
              <a:rPr lang="en-US" sz="2200" dirty="0" smtClean="0"/>
              <a:t>Now, assume </a:t>
            </a:r>
            <a:r>
              <a:rPr lang="en-US" sz="2200" b="1" dirty="0" smtClean="0">
                <a:solidFill>
                  <a:srgbClr val="002060"/>
                </a:solidFill>
              </a:rPr>
              <a:t>n/P &gt;&gt; 1</a:t>
            </a:r>
            <a:r>
              <a:rPr lang="en-US" sz="2200" dirty="0" smtClean="0"/>
              <a:t> (as is typically the case)</a:t>
            </a:r>
          </a:p>
          <a:p>
            <a:pPr marL="800100" lvl="1" indent="-342900">
              <a:buFont typeface="Arial" pitchFamily="34" charset="0"/>
              <a:buChar char="•"/>
            </a:pPr>
            <a:r>
              <a:rPr lang="en-US" sz="2200" dirty="0" smtClean="0"/>
              <a:t>Example: P = 4; n = 16</a:t>
            </a:r>
            <a:endParaRPr lang="en-US" sz="2200" dirty="0"/>
          </a:p>
        </p:txBody>
      </p:sp>
      <p:sp>
        <p:nvSpPr>
          <p:cNvPr id="20" name="TextBox 19"/>
          <p:cNvSpPr txBox="1"/>
          <p:nvPr/>
        </p:nvSpPr>
        <p:spPr>
          <a:xfrm>
            <a:off x="5724150" y="6515373"/>
            <a:ext cx="3390865" cy="338554"/>
          </a:xfrm>
          <a:prstGeom prst="rect">
            <a:avLst/>
          </a:prstGeom>
          <a:noFill/>
        </p:spPr>
        <p:txBody>
          <a:bodyPr wrap="none" rtlCol="0">
            <a:spAutoFit/>
          </a:bodyPr>
          <a:lstStyle/>
          <a:p>
            <a:r>
              <a:rPr lang="en-US" sz="1600" dirty="0" smtClean="0">
                <a:solidFill>
                  <a:schemeClr val="bg1">
                    <a:lumMod val="65000"/>
                  </a:schemeClr>
                </a:solidFill>
              </a:rPr>
              <a:t>Algorithm reproduced from P. Pacheco</a:t>
            </a:r>
            <a:endParaRPr lang="en-US" sz="1600" dirty="0">
              <a:solidFill>
                <a:schemeClr val="bg1">
                  <a:lumMod val="65000"/>
                </a:schemeClr>
              </a:solidFill>
            </a:endParaRPr>
          </a:p>
        </p:txBody>
      </p:sp>
      <p:cxnSp>
        <p:nvCxnSpPr>
          <p:cNvPr id="6" name="Straight Connector 5"/>
          <p:cNvCxnSpPr/>
          <p:nvPr/>
        </p:nvCxnSpPr>
        <p:spPr>
          <a:xfrm>
            <a:off x="3540530" y="3313785"/>
            <a:ext cx="0" cy="276516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345565" y="3313785"/>
            <a:ext cx="0" cy="276516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189005" y="3313785"/>
            <a:ext cx="0" cy="276516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743182" y="3313785"/>
            <a:ext cx="0" cy="276516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3830" y="3582620"/>
            <a:ext cx="1385123" cy="369332"/>
          </a:xfrm>
          <a:prstGeom prst="rect">
            <a:avLst/>
          </a:prstGeom>
          <a:noFill/>
        </p:spPr>
        <p:txBody>
          <a:bodyPr wrap="none" rtlCol="0">
            <a:spAutoFit/>
          </a:bodyPr>
          <a:lstStyle/>
          <a:p>
            <a:r>
              <a:rPr lang="en-US" b="1" dirty="0" smtClean="0">
                <a:solidFill>
                  <a:srgbClr val="002060"/>
                </a:solidFill>
              </a:rPr>
              <a:t>initial values</a:t>
            </a:r>
            <a:endParaRPr lang="en-US" b="1" dirty="0">
              <a:solidFill>
                <a:srgbClr val="002060"/>
              </a:solidFill>
            </a:endParaRPr>
          </a:p>
        </p:txBody>
      </p:sp>
      <p:sp>
        <p:nvSpPr>
          <p:cNvPr id="66" name="TextBox 65"/>
          <p:cNvSpPr txBox="1"/>
          <p:nvPr/>
        </p:nvSpPr>
        <p:spPr>
          <a:xfrm>
            <a:off x="1979555" y="3584450"/>
            <a:ext cx="1176925" cy="369332"/>
          </a:xfrm>
          <a:prstGeom prst="rect">
            <a:avLst/>
          </a:prstGeom>
          <a:noFill/>
        </p:spPr>
        <p:txBody>
          <a:bodyPr wrap="none" rtlCol="0">
            <a:spAutoFit/>
          </a:bodyPr>
          <a:lstStyle/>
          <a:p>
            <a:r>
              <a:rPr lang="en-US" dirty="0" smtClean="0"/>
              <a:t>15,11,9,16</a:t>
            </a:r>
            <a:endParaRPr lang="en-US" dirty="0"/>
          </a:p>
        </p:txBody>
      </p:sp>
      <p:sp>
        <p:nvSpPr>
          <p:cNvPr id="67" name="TextBox 66"/>
          <p:cNvSpPr txBox="1"/>
          <p:nvPr/>
        </p:nvSpPr>
        <p:spPr>
          <a:xfrm>
            <a:off x="3906726" y="3584450"/>
            <a:ext cx="942887" cy="369332"/>
          </a:xfrm>
          <a:prstGeom prst="rect">
            <a:avLst/>
          </a:prstGeom>
          <a:noFill/>
        </p:spPr>
        <p:txBody>
          <a:bodyPr wrap="none" rtlCol="0">
            <a:spAutoFit/>
          </a:bodyPr>
          <a:lstStyle/>
          <a:p>
            <a:r>
              <a:rPr lang="en-US" dirty="0" smtClean="0"/>
              <a:t>3,14,8,7</a:t>
            </a:r>
            <a:endParaRPr lang="en-US" dirty="0"/>
          </a:p>
        </p:txBody>
      </p:sp>
      <p:sp>
        <p:nvSpPr>
          <p:cNvPr id="69" name="TextBox 68"/>
          <p:cNvSpPr txBox="1"/>
          <p:nvPr/>
        </p:nvSpPr>
        <p:spPr>
          <a:xfrm>
            <a:off x="5803211" y="3584450"/>
            <a:ext cx="1059906" cy="369332"/>
          </a:xfrm>
          <a:prstGeom prst="rect">
            <a:avLst/>
          </a:prstGeom>
          <a:noFill/>
        </p:spPr>
        <p:txBody>
          <a:bodyPr wrap="none" rtlCol="0">
            <a:spAutoFit/>
          </a:bodyPr>
          <a:lstStyle/>
          <a:p>
            <a:r>
              <a:rPr lang="en-US" dirty="0" smtClean="0"/>
              <a:t>4,6,12,10</a:t>
            </a:r>
            <a:endParaRPr lang="en-US" dirty="0"/>
          </a:p>
        </p:txBody>
      </p:sp>
      <p:sp>
        <p:nvSpPr>
          <p:cNvPr id="70" name="TextBox 69"/>
          <p:cNvSpPr txBox="1"/>
          <p:nvPr/>
        </p:nvSpPr>
        <p:spPr>
          <a:xfrm>
            <a:off x="7633484" y="3582620"/>
            <a:ext cx="942887" cy="369332"/>
          </a:xfrm>
          <a:prstGeom prst="rect">
            <a:avLst/>
          </a:prstGeom>
          <a:noFill/>
        </p:spPr>
        <p:txBody>
          <a:bodyPr wrap="none" rtlCol="0">
            <a:spAutoFit/>
          </a:bodyPr>
          <a:lstStyle/>
          <a:p>
            <a:r>
              <a:rPr lang="en-US" dirty="0" smtClean="0"/>
              <a:t>5,2,13,1</a:t>
            </a:r>
            <a:endParaRPr lang="en-US" dirty="0"/>
          </a:p>
        </p:txBody>
      </p:sp>
      <p:sp>
        <p:nvSpPr>
          <p:cNvPr id="72" name="TextBox 71"/>
          <p:cNvSpPr txBox="1"/>
          <p:nvPr/>
        </p:nvSpPr>
        <p:spPr>
          <a:xfrm>
            <a:off x="199295" y="3966670"/>
            <a:ext cx="1347100" cy="369332"/>
          </a:xfrm>
          <a:prstGeom prst="rect">
            <a:avLst/>
          </a:prstGeom>
          <a:noFill/>
        </p:spPr>
        <p:txBody>
          <a:bodyPr wrap="none" rtlCol="0">
            <a:spAutoFit/>
          </a:bodyPr>
          <a:lstStyle/>
          <a:p>
            <a:r>
              <a:rPr lang="en-US" b="1" dirty="0" smtClean="0">
                <a:solidFill>
                  <a:srgbClr val="002060"/>
                </a:solidFill>
              </a:rPr>
              <a:t>local sorting</a:t>
            </a:r>
            <a:endParaRPr lang="en-US" b="1" dirty="0">
              <a:solidFill>
                <a:srgbClr val="002060"/>
              </a:solidFill>
            </a:endParaRPr>
          </a:p>
        </p:txBody>
      </p:sp>
      <p:sp>
        <p:nvSpPr>
          <p:cNvPr id="73" name="TextBox 72"/>
          <p:cNvSpPr txBox="1"/>
          <p:nvPr/>
        </p:nvSpPr>
        <p:spPr>
          <a:xfrm>
            <a:off x="1985020" y="3968500"/>
            <a:ext cx="1176925" cy="369332"/>
          </a:xfrm>
          <a:prstGeom prst="rect">
            <a:avLst/>
          </a:prstGeom>
          <a:noFill/>
        </p:spPr>
        <p:txBody>
          <a:bodyPr wrap="none" rtlCol="0">
            <a:spAutoFit/>
          </a:bodyPr>
          <a:lstStyle/>
          <a:p>
            <a:r>
              <a:rPr lang="en-US" dirty="0" smtClean="0"/>
              <a:t>9,11,15,16</a:t>
            </a:r>
            <a:endParaRPr lang="en-US" dirty="0"/>
          </a:p>
        </p:txBody>
      </p:sp>
      <p:sp>
        <p:nvSpPr>
          <p:cNvPr id="75" name="TextBox 74"/>
          <p:cNvSpPr txBox="1"/>
          <p:nvPr/>
        </p:nvSpPr>
        <p:spPr>
          <a:xfrm>
            <a:off x="3912191" y="3968500"/>
            <a:ext cx="942887" cy="369332"/>
          </a:xfrm>
          <a:prstGeom prst="rect">
            <a:avLst/>
          </a:prstGeom>
          <a:noFill/>
        </p:spPr>
        <p:txBody>
          <a:bodyPr wrap="none" rtlCol="0">
            <a:spAutoFit/>
          </a:bodyPr>
          <a:lstStyle/>
          <a:p>
            <a:r>
              <a:rPr lang="en-US" dirty="0" smtClean="0"/>
              <a:t>3,7,8,14</a:t>
            </a:r>
            <a:endParaRPr lang="en-US" dirty="0"/>
          </a:p>
        </p:txBody>
      </p:sp>
      <p:sp>
        <p:nvSpPr>
          <p:cNvPr id="76" name="TextBox 75"/>
          <p:cNvSpPr txBox="1"/>
          <p:nvPr/>
        </p:nvSpPr>
        <p:spPr>
          <a:xfrm>
            <a:off x="5808676" y="3968500"/>
            <a:ext cx="1059906" cy="369332"/>
          </a:xfrm>
          <a:prstGeom prst="rect">
            <a:avLst/>
          </a:prstGeom>
          <a:noFill/>
        </p:spPr>
        <p:txBody>
          <a:bodyPr wrap="none" rtlCol="0">
            <a:spAutoFit/>
          </a:bodyPr>
          <a:lstStyle/>
          <a:p>
            <a:r>
              <a:rPr lang="en-US" dirty="0" smtClean="0"/>
              <a:t>4,6,10,12</a:t>
            </a:r>
            <a:endParaRPr lang="en-US" dirty="0"/>
          </a:p>
        </p:txBody>
      </p:sp>
      <p:sp>
        <p:nvSpPr>
          <p:cNvPr id="77" name="TextBox 76"/>
          <p:cNvSpPr txBox="1"/>
          <p:nvPr/>
        </p:nvSpPr>
        <p:spPr>
          <a:xfrm>
            <a:off x="7638949" y="3966670"/>
            <a:ext cx="942887" cy="369332"/>
          </a:xfrm>
          <a:prstGeom prst="rect">
            <a:avLst/>
          </a:prstGeom>
          <a:noFill/>
        </p:spPr>
        <p:txBody>
          <a:bodyPr wrap="none" rtlCol="0">
            <a:spAutoFit/>
          </a:bodyPr>
          <a:lstStyle/>
          <a:p>
            <a:r>
              <a:rPr lang="en-US" dirty="0" smtClean="0"/>
              <a:t>1,2,5,13</a:t>
            </a:r>
            <a:endParaRPr lang="en-US" dirty="0"/>
          </a:p>
        </p:txBody>
      </p:sp>
      <p:sp>
        <p:nvSpPr>
          <p:cNvPr id="78" name="TextBox 77"/>
          <p:cNvSpPr txBox="1"/>
          <p:nvPr/>
        </p:nvSpPr>
        <p:spPr>
          <a:xfrm>
            <a:off x="199295" y="4363608"/>
            <a:ext cx="1579215" cy="369332"/>
          </a:xfrm>
          <a:prstGeom prst="rect">
            <a:avLst/>
          </a:prstGeom>
          <a:noFill/>
        </p:spPr>
        <p:txBody>
          <a:bodyPr wrap="none" rtlCol="0">
            <a:spAutoFit/>
          </a:bodyPr>
          <a:lstStyle/>
          <a:p>
            <a:r>
              <a:rPr lang="en-US" b="1" dirty="0" smtClean="0">
                <a:solidFill>
                  <a:srgbClr val="002060"/>
                </a:solidFill>
              </a:rPr>
              <a:t>phase 0 (even)</a:t>
            </a:r>
            <a:endParaRPr lang="en-US" b="1" dirty="0">
              <a:solidFill>
                <a:srgbClr val="002060"/>
              </a:solidFill>
            </a:endParaRPr>
          </a:p>
        </p:txBody>
      </p:sp>
      <p:sp>
        <p:nvSpPr>
          <p:cNvPr id="79" name="TextBox 78"/>
          <p:cNvSpPr txBox="1"/>
          <p:nvPr/>
        </p:nvSpPr>
        <p:spPr>
          <a:xfrm>
            <a:off x="2215398" y="4365438"/>
            <a:ext cx="825867" cy="369332"/>
          </a:xfrm>
          <a:prstGeom prst="rect">
            <a:avLst/>
          </a:prstGeom>
          <a:noFill/>
        </p:spPr>
        <p:txBody>
          <a:bodyPr wrap="none" rtlCol="0">
            <a:spAutoFit/>
          </a:bodyPr>
          <a:lstStyle/>
          <a:p>
            <a:r>
              <a:rPr lang="en-US" dirty="0" smtClean="0"/>
              <a:t>3,7,8,9</a:t>
            </a:r>
            <a:endParaRPr lang="en-US" dirty="0"/>
          </a:p>
        </p:txBody>
      </p:sp>
      <p:sp>
        <p:nvSpPr>
          <p:cNvPr id="80" name="TextBox 79"/>
          <p:cNvSpPr txBox="1"/>
          <p:nvPr/>
        </p:nvSpPr>
        <p:spPr>
          <a:xfrm>
            <a:off x="3736662" y="4363608"/>
            <a:ext cx="1293944" cy="369332"/>
          </a:xfrm>
          <a:prstGeom prst="rect">
            <a:avLst/>
          </a:prstGeom>
          <a:noFill/>
        </p:spPr>
        <p:txBody>
          <a:bodyPr wrap="none" rtlCol="0">
            <a:spAutoFit/>
          </a:bodyPr>
          <a:lstStyle/>
          <a:p>
            <a:r>
              <a:rPr lang="en-US" dirty="0" smtClean="0"/>
              <a:t>11,14,15,16</a:t>
            </a:r>
            <a:endParaRPr lang="en-US" dirty="0"/>
          </a:p>
        </p:txBody>
      </p:sp>
      <p:sp>
        <p:nvSpPr>
          <p:cNvPr id="81" name="TextBox 80"/>
          <p:cNvSpPr txBox="1"/>
          <p:nvPr/>
        </p:nvSpPr>
        <p:spPr>
          <a:xfrm>
            <a:off x="5863873" y="4365438"/>
            <a:ext cx="825867" cy="369332"/>
          </a:xfrm>
          <a:prstGeom prst="rect">
            <a:avLst/>
          </a:prstGeom>
          <a:noFill/>
        </p:spPr>
        <p:txBody>
          <a:bodyPr wrap="none" rtlCol="0">
            <a:spAutoFit/>
          </a:bodyPr>
          <a:lstStyle/>
          <a:p>
            <a:r>
              <a:rPr lang="en-US" dirty="0" smtClean="0"/>
              <a:t>1,2,4,5</a:t>
            </a:r>
            <a:endParaRPr lang="en-US" dirty="0"/>
          </a:p>
        </p:txBody>
      </p:sp>
      <p:sp>
        <p:nvSpPr>
          <p:cNvPr id="82" name="TextBox 81"/>
          <p:cNvSpPr txBox="1"/>
          <p:nvPr/>
        </p:nvSpPr>
        <p:spPr>
          <a:xfrm>
            <a:off x="7521929" y="4363608"/>
            <a:ext cx="1176925" cy="369332"/>
          </a:xfrm>
          <a:prstGeom prst="rect">
            <a:avLst/>
          </a:prstGeom>
          <a:noFill/>
        </p:spPr>
        <p:txBody>
          <a:bodyPr wrap="none" rtlCol="0">
            <a:spAutoFit/>
          </a:bodyPr>
          <a:lstStyle/>
          <a:p>
            <a:r>
              <a:rPr lang="en-US" dirty="0" smtClean="0"/>
              <a:t>6,10,12,13</a:t>
            </a:r>
            <a:endParaRPr lang="en-US" dirty="0"/>
          </a:p>
        </p:txBody>
      </p:sp>
      <p:sp>
        <p:nvSpPr>
          <p:cNvPr id="83" name="Rounded Rectangle 82"/>
          <p:cNvSpPr/>
          <p:nvPr/>
        </p:nvSpPr>
        <p:spPr>
          <a:xfrm>
            <a:off x="2061937" y="4402013"/>
            <a:ext cx="2968669" cy="30724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p:nvPr/>
        </p:nvCxnSpPr>
        <p:spPr>
          <a:xfrm>
            <a:off x="3041265" y="4517228"/>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3002860" y="4632443"/>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5729615" y="4402013"/>
            <a:ext cx="2968669" cy="30724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p:nvPr/>
        </p:nvCxnSpPr>
        <p:spPr>
          <a:xfrm>
            <a:off x="6830639" y="4478823"/>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6792234" y="4594038"/>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99295" y="4786063"/>
            <a:ext cx="1489510" cy="369332"/>
          </a:xfrm>
          <a:prstGeom prst="rect">
            <a:avLst/>
          </a:prstGeom>
          <a:noFill/>
        </p:spPr>
        <p:txBody>
          <a:bodyPr wrap="none" rtlCol="0">
            <a:spAutoFit/>
          </a:bodyPr>
          <a:lstStyle/>
          <a:p>
            <a:r>
              <a:rPr lang="en-US" b="1" dirty="0" smtClean="0">
                <a:solidFill>
                  <a:srgbClr val="002060"/>
                </a:solidFill>
              </a:rPr>
              <a:t>phase 1 (odd)</a:t>
            </a:r>
            <a:endParaRPr lang="en-US" b="1" dirty="0">
              <a:solidFill>
                <a:srgbClr val="002060"/>
              </a:solidFill>
            </a:endParaRPr>
          </a:p>
        </p:txBody>
      </p:sp>
      <p:sp>
        <p:nvSpPr>
          <p:cNvPr id="90" name="TextBox 89"/>
          <p:cNvSpPr txBox="1"/>
          <p:nvPr/>
        </p:nvSpPr>
        <p:spPr>
          <a:xfrm>
            <a:off x="2215398" y="4787893"/>
            <a:ext cx="825867" cy="369332"/>
          </a:xfrm>
          <a:prstGeom prst="rect">
            <a:avLst/>
          </a:prstGeom>
          <a:noFill/>
        </p:spPr>
        <p:txBody>
          <a:bodyPr wrap="none" rtlCol="0">
            <a:spAutoFit/>
          </a:bodyPr>
          <a:lstStyle/>
          <a:p>
            <a:r>
              <a:rPr lang="en-US" dirty="0" smtClean="0"/>
              <a:t>3,7,8,9</a:t>
            </a:r>
            <a:endParaRPr lang="en-US" dirty="0"/>
          </a:p>
        </p:txBody>
      </p:sp>
      <p:sp>
        <p:nvSpPr>
          <p:cNvPr id="91" name="TextBox 90"/>
          <p:cNvSpPr txBox="1"/>
          <p:nvPr/>
        </p:nvSpPr>
        <p:spPr>
          <a:xfrm>
            <a:off x="4020433" y="4786063"/>
            <a:ext cx="825867" cy="369332"/>
          </a:xfrm>
          <a:prstGeom prst="rect">
            <a:avLst/>
          </a:prstGeom>
          <a:noFill/>
        </p:spPr>
        <p:txBody>
          <a:bodyPr wrap="none" rtlCol="0">
            <a:spAutoFit/>
          </a:bodyPr>
          <a:lstStyle/>
          <a:p>
            <a:r>
              <a:rPr lang="en-US" dirty="0" smtClean="0"/>
              <a:t>1,2,4,5</a:t>
            </a:r>
            <a:endParaRPr lang="en-US" dirty="0"/>
          </a:p>
        </p:txBody>
      </p:sp>
      <p:sp>
        <p:nvSpPr>
          <p:cNvPr id="92" name="TextBox 91"/>
          <p:cNvSpPr txBox="1"/>
          <p:nvPr/>
        </p:nvSpPr>
        <p:spPr>
          <a:xfrm>
            <a:off x="5614400" y="4787893"/>
            <a:ext cx="1293944" cy="369332"/>
          </a:xfrm>
          <a:prstGeom prst="rect">
            <a:avLst/>
          </a:prstGeom>
          <a:noFill/>
        </p:spPr>
        <p:txBody>
          <a:bodyPr wrap="none" rtlCol="0">
            <a:spAutoFit/>
          </a:bodyPr>
          <a:lstStyle/>
          <a:p>
            <a:r>
              <a:rPr lang="en-US" dirty="0" smtClean="0"/>
              <a:t>11,14,15,16</a:t>
            </a:r>
            <a:endParaRPr lang="en-US" dirty="0"/>
          </a:p>
        </p:txBody>
      </p:sp>
      <p:sp>
        <p:nvSpPr>
          <p:cNvPr id="93" name="TextBox 92"/>
          <p:cNvSpPr txBox="1"/>
          <p:nvPr/>
        </p:nvSpPr>
        <p:spPr>
          <a:xfrm>
            <a:off x="7521929" y="4786063"/>
            <a:ext cx="1176925" cy="369332"/>
          </a:xfrm>
          <a:prstGeom prst="rect">
            <a:avLst/>
          </a:prstGeom>
          <a:noFill/>
        </p:spPr>
        <p:txBody>
          <a:bodyPr wrap="none" rtlCol="0">
            <a:spAutoFit/>
          </a:bodyPr>
          <a:lstStyle/>
          <a:p>
            <a:r>
              <a:rPr lang="en-US" dirty="0" smtClean="0"/>
              <a:t>6,10,12,13</a:t>
            </a:r>
            <a:endParaRPr lang="en-US" dirty="0"/>
          </a:p>
        </p:txBody>
      </p:sp>
      <p:sp>
        <p:nvSpPr>
          <p:cNvPr id="94" name="Rounded Rectangle 93"/>
          <p:cNvSpPr/>
          <p:nvPr/>
        </p:nvSpPr>
        <p:spPr>
          <a:xfrm>
            <a:off x="3989906" y="4824468"/>
            <a:ext cx="2968669" cy="30724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p:nvPr/>
        </p:nvCxnSpPr>
        <p:spPr>
          <a:xfrm>
            <a:off x="4961515" y="4939683"/>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4923110" y="5054898"/>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99295" y="5157225"/>
            <a:ext cx="1579215" cy="369332"/>
          </a:xfrm>
          <a:prstGeom prst="rect">
            <a:avLst/>
          </a:prstGeom>
          <a:noFill/>
        </p:spPr>
        <p:txBody>
          <a:bodyPr wrap="none" rtlCol="0">
            <a:spAutoFit/>
          </a:bodyPr>
          <a:lstStyle/>
          <a:p>
            <a:r>
              <a:rPr lang="en-US" b="1" dirty="0" smtClean="0">
                <a:solidFill>
                  <a:srgbClr val="002060"/>
                </a:solidFill>
              </a:rPr>
              <a:t>phase 2 (even)</a:t>
            </a:r>
            <a:endParaRPr lang="en-US" b="1" dirty="0">
              <a:solidFill>
                <a:srgbClr val="002060"/>
              </a:solidFill>
            </a:endParaRPr>
          </a:p>
        </p:txBody>
      </p:sp>
      <p:sp>
        <p:nvSpPr>
          <p:cNvPr id="101" name="TextBox 100"/>
          <p:cNvSpPr txBox="1"/>
          <p:nvPr/>
        </p:nvSpPr>
        <p:spPr>
          <a:xfrm>
            <a:off x="2215398" y="5159055"/>
            <a:ext cx="825867" cy="369332"/>
          </a:xfrm>
          <a:prstGeom prst="rect">
            <a:avLst/>
          </a:prstGeom>
          <a:noFill/>
        </p:spPr>
        <p:txBody>
          <a:bodyPr wrap="none" rtlCol="0">
            <a:spAutoFit/>
          </a:bodyPr>
          <a:lstStyle/>
          <a:p>
            <a:r>
              <a:rPr lang="en-US" dirty="0" smtClean="0"/>
              <a:t>1,2,3,4</a:t>
            </a:r>
            <a:endParaRPr lang="en-US" dirty="0"/>
          </a:p>
        </p:txBody>
      </p:sp>
      <p:sp>
        <p:nvSpPr>
          <p:cNvPr id="102" name="TextBox 101"/>
          <p:cNvSpPr txBox="1"/>
          <p:nvPr/>
        </p:nvSpPr>
        <p:spPr>
          <a:xfrm>
            <a:off x="4039795" y="5157225"/>
            <a:ext cx="825867" cy="369332"/>
          </a:xfrm>
          <a:prstGeom prst="rect">
            <a:avLst/>
          </a:prstGeom>
          <a:noFill/>
        </p:spPr>
        <p:txBody>
          <a:bodyPr wrap="none" rtlCol="0">
            <a:spAutoFit/>
          </a:bodyPr>
          <a:lstStyle/>
          <a:p>
            <a:r>
              <a:rPr lang="en-US" dirty="0" smtClean="0"/>
              <a:t>5,7,8,9</a:t>
            </a:r>
            <a:endParaRPr lang="en-US" dirty="0"/>
          </a:p>
        </p:txBody>
      </p:sp>
      <p:sp>
        <p:nvSpPr>
          <p:cNvPr id="103" name="TextBox 102"/>
          <p:cNvSpPr txBox="1"/>
          <p:nvPr/>
        </p:nvSpPr>
        <p:spPr>
          <a:xfrm>
            <a:off x="5691210" y="5159055"/>
            <a:ext cx="1176925" cy="369332"/>
          </a:xfrm>
          <a:prstGeom prst="rect">
            <a:avLst/>
          </a:prstGeom>
          <a:noFill/>
        </p:spPr>
        <p:txBody>
          <a:bodyPr wrap="none" rtlCol="0">
            <a:spAutoFit/>
          </a:bodyPr>
          <a:lstStyle/>
          <a:p>
            <a:r>
              <a:rPr lang="en-US" dirty="0" smtClean="0"/>
              <a:t>6,10,11,12</a:t>
            </a:r>
            <a:endParaRPr lang="en-US" dirty="0"/>
          </a:p>
        </p:txBody>
      </p:sp>
      <p:sp>
        <p:nvSpPr>
          <p:cNvPr id="104" name="TextBox 103"/>
          <p:cNvSpPr txBox="1"/>
          <p:nvPr/>
        </p:nvSpPr>
        <p:spPr>
          <a:xfrm>
            <a:off x="7508071" y="5157225"/>
            <a:ext cx="1370754" cy="369332"/>
          </a:xfrm>
          <a:prstGeom prst="rect">
            <a:avLst/>
          </a:prstGeom>
          <a:noFill/>
        </p:spPr>
        <p:txBody>
          <a:bodyPr wrap="square" rtlCol="0">
            <a:spAutoFit/>
          </a:bodyPr>
          <a:lstStyle/>
          <a:p>
            <a:r>
              <a:rPr lang="en-US" dirty="0" smtClean="0"/>
              <a:t>13,14,15,16</a:t>
            </a:r>
            <a:endParaRPr lang="en-US" dirty="0"/>
          </a:p>
        </p:txBody>
      </p:sp>
      <p:sp>
        <p:nvSpPr>
          <p:cNvPr id="105" name="Rounded Rectangle 104"/>
          <p:cNvSpPr/>
          <p:nvPr/>
        </p:nvSpPr>
        <p:spPr>
          <a:xfrm>
            <a:off x="2061937" y="5195630"/>
            <a:ext cx="2968669" cy="30724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Arrow Connector 105"/>
          <p:cNvCxnSpPr/>
          <p:nvPr/>
        </p:nvCxnSpPr>
        <p:spPr>
          <a:xfrm>
            <a:off x="3041265" y="5310845"/>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3002860" y="5426060"/>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5729615" y="5195630"/>
            <a:ext cx="3110805" cy="30724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p:nvPr/>
        </p:nvCxnSpPr>
        <p:spPr>
          <a:xfrm>
            <a:off x="6830639" y="5272440"/>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6792234" y="5387655"/>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99295" y="5554163"/>
            <a:ext cx="1489510" cy="369332"/>
          </a:xfrm>
          <a:prstGeom prst="rect">
            <a:avLst/>
          </a:prstGeom>
          <a:noFill/>
        </p:spPr>
        <p:txBody>
          <a:bodyPr wrap="none" rtlCol="0">
            <a:spAutoFit/>
          </a:bodyPr>
          <a:lstStyle/>
          <a:p>
            <a:r>
              <a:rPr lang="en-US" b="1" dirty="0" smtClean="0">
                <a:solidFill>
                  <a:srgbClr val="002060"/>
                </a:solidFill>
              </a:rPr>
              <a:t>phase 3 (odd)</a:t>
            </a:r>
            <a:endParaRPr lang="en-US" b="1" dirty="0">
              <a:solidFill>
                <a:srgbClr val="002060"/>
              </a:solidFill>
            </a:endParaRPr>
          </a:p>
        </p:txBody>
      </p:sp>
      <p:sp>
        <p:nvSpPr>
          <p:cNvPr id="112" name="TextBox 111"/>
          <p:cNvSpPr txBox="1"/>
          <p:nvPr/>
        </p:nvSpPr>
        <p:spPr>
          <a:xfrm>
            <a:off x="2215398" y="5555993"/>
            <a:ext cx="825867" cy="369332"/>
          </a:xfrm>
          <a:prstGeom prst="rect">
            <a:avLst/>
          </a:prstGeom>
          <a:noFill/>
        </p:spPr>
        <p:txBody>
          <a:bodyPr wrap="none" rtlCol="0">
            <a:spAutoFit/>
          </a:bodyPr>
          <a:lstStyle/>
          <a:p>
            <a:r>
              <a:rPr lang="en-US" dirty="0" smtClean="0"/>
              <a:t>1,2,3,4</a:t>
            </a:r>
            <a:endParaRPr lang="en-US" dirty="0"/>
          </a:p>
        </p:txBody>
      </p:sp>
      <p:sp>
        <p:nvSpPr>
          <p:cNvPr id="113" name="TextBox 112"/>
          <p:cNvSpPr txBox="1"/>
          <p:nvPr/>
        </p:nvSpPr>
        <p:spPr>
          <a:xfrm>
            <a:off x="4020433" y="5554163"/>
            <a:ext cx="825867" cy="369332"/>
          </a:xfrm>
          <a:prstGeom prst="rect">
            <a:avLst/>
          </a:prstGeom>
          <a:noFill/>
        </p:spPr>
        <p:txBody>
          <a:bodyPr wrap="none" rtlCol="0">
            <a:spAutoFit/>
          </a:bodyPr>
          <a:lstStyle/>
          <a:p>
            <a:r>
              <a:rPr lang="en-US" dirty="0" smtClean="0"/>
              <a:t>5,6,7,8</a:t>
            </a:r>
            <a:endParaRPr lang="en-US" dirty="0"/>
          </a:p>
        </p:txBody>
      </p:sp>
      <p:sp>
        <p:nvSpPr>
          <p:cNvPr id="114" name="TextBox 113"/>
          <p:cNvSpPr txBox="1"/>
          <p:nvPr/>
        </p:nvSpPr>
        <p:spPr>
          <a:xfrm>
            <a:off x="5743245" y="5555993"/>
            <a:ext cx="1176925" cy="369332"/>
          </a:xfrm>
          <a:prstGeom prst="rect">
            <a:avLst/>
          </a:prstGeom>
          <a:noFill/>
        </p:spPr>
        <p:txBody>
          <a:bodyPr wrap="none" rtlCol="0">
            <a:spAutoFit/>
          </a:bodyPr>
          <a:lstStyle/>
          <a:p>
            <a:r>
              <a:rPr lang="en-US" dirty="0" smtClean="0"/>
              <a:t>9,10,11,12</a:t>
            </a:r>
            <a:endParaRPr lang="en-US" dirty="0"/>
          </a:p>
        </p:txBody>
      </p:sp>
      <p:sp>
        <p:nvSpPr>
          <p:cNvPr id="115" name="TextBox 114"/>
          <p:cNvSpPr txBox="1"/>
          <p:nvPr/>
        </p:nvSpPr>
        <p:spPr>
          <a:xfrm>
            <a:off x="7521929" y="5554163"/>
            <a:ext cx="1293944" cy="369332"/>
          </a:xfrm>
          <a:prstGeom prst="rect">
            <a:avLst/>
          </a:prstGeom>
          <a:noFill/>
        </p:spPr>
        <p:txBody>
          <a:bodyPr wrap="none" rtlCol="0">
            <a:spAutoFit/>
          </a:bodyPr>
          <a:lstStyle/>
          <a:p>
            <a:r>
              <a:rPr lang="en-US" dirty="0" smtClean="0"/>
              <a:t>13,14,15,16</a:t>
            </a:r>
            <a:endParaRPr lang="en-US" dirty="0"/>
          </a:p>
        </p:txBody>
      </p:sp>
      <p:sp>
        <p:nvSpPr>
          <p:cNvPr id="116" name="Rounded Rectangle 115"/>
          <p:cNvSpPr/>
          <p:nvPr/>
        </p:nvSpPr>
        <p:spPr>
          <a:xfrm>
            <a:off x="3989906" y="5592568"/>
            <a:ext cx="2968669" cy="30724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a:off x="4961515" y="5707783"/>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4923110" y="5822998"/>
            <a:ext cx="729695" cy="0"/>
          </a:xfrm>
          <a:prstGeom prst="straightConnector1">
            <a:avLst/>
          </a:prstGeom>
          <a:ln w="1905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19545" y="2968140"/>
            <a:ext cx="1067408" cy="369332"/>
          </a:xfrm>
          <a:prstGeom prst="rect">
            <a:avLst/>
          </a:prstGeom>
          <a:noFill/>
        </p:spPr>
        <p:txBody>
          <a:bodyPr wrap="none" rtlCol="0">
            <a:spAutoFit/>
          </a:bodyPr>
          <a:lstStyle/>
          <a:p>
            <a:r>
              <a:rPr lang="en-US" b="1" dirty="0" smtClean="0">
                <a:solidFill>
                  <a:srgbClr val="002060"/>
                </a:solidFill>
              </a:rPr>
              <a:t>process 0</a:t>
            </a:r>
            <a:endParaRPr lang="en-US" b="1" dirty="0">
              <a:solidFill>
                <a:srgbClr val="002060"/>
              </a:solidFill>
            </a:endParaRPr>
          </a:p>
        </p:txBody>
      </p:sp>
      <p:sp>
        <p:nvSpPr>
          <p:cNvPr id="119" name="TextBox 118"/>
          <p:cNvSpPr txBox="1"/>
          <p:nvPr/>
        </p:nvSpPr>
        <p:spPr>
          <a:xfrm>
            <a:off x="3919024" y="2968140"/>
            <a:ext cx="1067408" cy="369332"/>
          </a:xfrm>
          <a:prstGeom prst="rect">
            <a:avLst/>
          </a:prstGeom>
          <a:noFill/>
        </p:spPr>
        <p:txBody>
          <a:bodyPr wrap="none" rtlCol="0">
            <a:spAutoFit/>
          </a:bodyPr>
          <a:lstStyle/>
          <a:p>
            <a:r>
              <a:rPr lang="en-US" b="1" dirty="0" smtClean="0">
                <a:solidFill>
                  <a:srgbClr val="002060"/>
                </a:solidFill>
              </a:rPr>
              <a:t>process 1</a:t>
            </a:r>
            <a:endParaRPr lang="en-US" b="1" dirty="0">
              <a:solidFill>
                <a:srgbClr val="002060"/>
              </a:solidFill>
            </a:endParaRPr>
          </a:p>
        </p:txBody>
      </p:sp>
      <p:sp>
        <p:nvSpPr>
          <p:cNvPr id="120" name="TextBox 119"/>
          <p:cNvSpPr txBox="1"/>
          <p:nvPr/>
        </p:nvSpPr>
        <p:spPr>
          <a:xfrm>
            <a:off x="5724826" y="2968140"/>
            <a:ext cx="1067408" cy="369332"/>
          </a:xfrm>
          <a:prstGeom prst="rect">
            <a:avLst/>
          </a:prstGeom>
          <a:noFill/>
        </p:spPr>
        <p:txBody>
          <a:bodyPr wrap="none" rtlCol="0">
            <a:spAutoFit/>
          </a:bodyPr>
          <a:lstStyle/>
          <a:p>
            <a:r>
              <a:rPr lang="en-US" b="1" dirty="0" smtClean="0">
                <a:solidFill>
                  <a:srgbClr val="002060"/>
                </a:solidFill>
              </a:rPr>
              <a:t>process 2</a:t>
            </a:r>
            <a:endParaRPr lang="en-US" b="1" dirty="0">
              <a:solidFill>
                <a:srgbClr val="002060"/>
              </a:solidFill>
            </a:endParaRPr>
          </a:p>
        </p:txBody>
      </p:sp>
      <p:sp>
        <p:nvSpPr>
          <p:cNvPr id="121" name="TextBox 120"/>
          <p:cNvSpPr txBox="1"/>
          <p:nvPr/>
        </p:nvSpPr>
        <p:spPr>
          <a:xfrm>
            <a:off x="7576687" y="2968140"/>
            <a:ext cx="1067408" cy="369332"/>
          </a:xfrm>
          <a:prstGeom prst="rect">
            <a:avLst/>
          </a:prstGeom>
          <a:noFill/>
        </p:spPr>
        <p:txBody>
          <a:bodyPr wrap="none" rtlCol="0">
            <a:spAutoFit/>
          </a:bodyPr>
          <a:lstStyle/>
          <a:p>
            <a:r>
              <a:rPr lang="en-US" b="1" dirty="0" smtClean="0">
                <a:solidFill>
                  <a:srgbClr val="002060"/>
                </a:solidFill>
              </a:rPr>
              <a:t>process 3</a:t>
            </a:r>
            <a:endParaRPr lang="en-US" b="1" dirty="0">
              <a:solidFill>
                <a:srgbClr val="002060"/>
              </a:solidFill>
            </a:endParaRPr>
          </a:p>
        </p:txBody>
      </p:sp>
    </p:spTree>
    <p:extLst>
      <p:ext uri="{BB962C8B-B14F-4D97-AF65-F5344CB8AC3E}">
        <p14:creationId xmlns:p14="http://schemas.microsoft.com/office/powerpoint/2010/main" val="148783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1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1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6" grpId="0"/>
      <p:bldP spid="67" grpId="0"/>
      <p:bldP spid="69" grpId="0"/>
      <p:bldP spid="70" grpId="0"/>
      <p:bldP spid="72" grpId="0"/>
      <p:bldP spid="73" grpId="0"/>
      <p:bldP spid="75" grpId="0"/>
      <p:bldP spid="76" grpId="0"/>
      <p:bldP spid="77" grpId="0"/>
      <p:bldP spid="78" grpId="0"/>
      <p:bldP spid="79" grpId="0"/>
      <p:bldP spid="80" grpId="0"/>
      <p:bldP spid="81" grpId="0"/>
      <p:bldP spid="82" grpId="0"/>
      <p:bldP spid="83" grpId="0" animBg="1"/>
      <p:bldP spid="86" grpId="0" animBg="1"/>
      <p:bldP spid="89" grpId="0"/>
      <p:bldP spid="90" grpId="0"/>
      <p:bldP spid="91" grpId="0"/>
      <p:bldP spid="92" grpId="0"/>
      <p:bldP spid="93" grpId="0"/>
      <p:bldP spid="94" grpId="0" animBg="1"/>
      <p:bldP spid="100" grpId="0"/>
      <p:bldP spid="101" grpId="0"/>
      <p:bldP spid="102" grpId="0"/>
      <p:bldP spid="103" grpId="0"/>
      <p:bldP spid="104" grpId="0"/>
      <p:bldP spid="105" grpId="0" animBg="1"/>
      <p:bldP spid="108" grpId="0" animBg="1"/>
      <p:bldP spid="111" grpId="0"/>
      <p:bldP spid="112" grpId="0"/>
      <p:bldP spid="113" grpId="0"/>
      <p:bldP spid="114" grpId="0"/>
      <p:bldP spid="115" grpId="0"/>
      <p:bldP spid="116" grpId="0" animBg="1"/>
      <p:bldP spid="8" grpId="0"/>
      <p:bldP spid="119" grpId="0"/>
      <p:bldP spid="120" grpId="0"/>
      <p:bldP spid="12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155425" y="2838207"/>
            <a:ext cx="8871555" cy="3416320"/>
          </a:xfrm>
          <a:prstGeom prst="rect">
            <a:avLst/>
          </a:prstGeom>
          <a:solidFill>
            <a:schemeClr val="bg1">
              <a:lumMod val="75000"/>
            </a:schemeClr>
          </a:solidFill>
        </p:spPr>
        <p:txBody>
          <a:bodyPr wrap="square" rIns="0" rtlCol="0">
            <a:spAutoFit/>
          </a:bodyPr>
          <a:lstStyle/>
          <a:p>
            <a:r>
              <a:rPr lang="en-US" dirty="0" smtClean="0">
                <a:latin typeface="Courier New" pitchFamily="49" charset="0"/>
                <a:cs typeface="Courier New" pitchFamily="49" charset="0"/>
              </a:rPr>
              <a:t>sort local keys</a:t>
            </a:r>
          </a:p>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phase = 0; phase &lt; P; phase++) {</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dirty="0" smtClean="0">
                <a:latin typeface="Courier New" pitchFamily="49" charset="0"/>
                <a:cs typeface="Courier New" pitchFamily="49" charset="0"/>
              </a:rPr>
              <a:t>neighbor = </a:t>
            </a:r>
            <a:r>
              <a:rPr lang="en-US" b="1" dirty="0" err="1" smtClean="0">
                <a:latin typeface="Courier New" pitchFamily="49" charset="0"/>
                <a:cs typeface="Courier New" pitchFamily="49" charset="0"/>
              </a:rPr>
              <a:t>computeNeighbor</a:t>
            </a:r>
            <a:r>
              <a:rPr lang="en-US" dirty="0" smtClean="0">
                <a:latin typeface="Courier New" pitchFamily="49" charset="0"/>
                <a:cs typeface="Courier New" pitchFamily="49" charset="0"/>
              </a:rPr>
              <a:t>(phase,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if (I’m not idle) { </a:t>
            </a:r>
            <a:r>
              <a:rPr lang="en-US" i="1" dirty="0" smtClean="0">
                <a:solidFill>
                  <a:schemeClr val="tx1">
                    <a:lumMod val="65000"/>
                    <a:lumOff val="35000"/>
                  </a:schemeClr>
                </a:solidFill>
                <a:latin typeface="Courier New" pitchFamily="49" charset="0"/>
                <a:cs typeface="Courier New" pitchFamily="49" charset="0"/>
              </a:rPr>
              <a:t>// first and/or last process may be idle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send</a:t>
            </a:r>
            <a:r>
              <a:rPr lang="en-US" dirty="0" smtClean="0">
                <a:latin typeface="Courier New" pitchFamily="49" charset="0"/>
                <a:cs typeface="Courier New" pitchFamily="49" charset="0"/>
              </a:rPr>
              <a:t> all my keys to neighbor</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receive</a:t>
            </a:r>
            <a:r>
              <a:rPr lang="en-US" dirty="0" smtClean="0">
                <a:latin typeface="Courier New" pitchFamily="49" charset="0"/>
                <a:cs typeface="Courier New" pitchFamily="49" charset="0"/>
              </a:rPr>
              <a:t> all keys from neighbor</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&lt; neighbor)</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keep smaller keys</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else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keep larger keys</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p:txBody>
      </p:sp>
      <p:sp>
        <p:nvSpPr>
          <p:cNvPr id="5" name="TextBox 4"/>
          <p:cNvSpPr txBox="1"/>
          <p:nvPr/>
        </p:nvSpPr>
        <p:spPr>
          <a:xfrm>
            <a:off x="309045" y="2353660"/>
            <a:ext cx="5712013" cy="430887"/>
          </a:xfrm>
          <a:prstGeom prst="rect">
            <a:avLst/>
          </a:prstGeom>
          <a:noFill/>
        </p:spPr>
        <p:txBody>
          <a:bodyPr wrap="none" rtlCol="0">
            <a:spAutoFit/>
          </a:bodyPr>
          <a:lstStyle/>
          <a:p>
            <a:r>
              <a:rPr lang="en-US" sz="2200" dirty="0" smtClean="0"/>
              <a:t>Parallel even-odd transposition sort </a:t>
            </a:r>
            <a:r>
              <a:rPr lang="en-US" sz="2200" b="1" dirty="0" err="1" smtClean="0">
                <a:solidFill>
                  <a:srgbClr val="002060"/>
                </a:solidFill>
              </a:rPr>
              <a:t>pseudocode</a:t>
            </a:r>
            <a:endParaRPr lang="en-US" sz="2200" b="1" dirty="0">
              <a:solidFill>
                <a:srgbClr val="002060"/>
              </a:solidFill>
            </a:endParaRPr>
          </a:p>
        </p:txBody>
      </p:sp>
      <p:sp>
        <p:nvSpPr>
          <p:cNvPr id="13" name="TextBox 12"/>
          <p:cNvSpPr txBox="1"/>
          <p:nvPr/>
        </p:nvSpPr>
        <p:spPr>
          <a:xfrm>
            <a:off x="5724150" y="6515373"/>
            <a:ext cx="3390865" cy="338554"/>
          </a:xfrm>
          <a:prstGeom prst="rect">
            <a:avLst/>
          </a:prstGeom>
          <a:noFill/>
        </p:spPr>
        <p:txBody>
          <a:bodyPr wrap="none" rtlCol="0">
            <a:spAutoFit/>
          </a:bodyPr>
          <a:lstStyle/>
          <a:p>
            <a:r>
              <a:rPr lang="en-US" sz="1600" dirty="0" smtClean="0">
                <a:solidFill>
                  <a:schemeClr val="bg1">
                    <a:lumMod val="65000"/>
                  </a:schemeClr>
                </a:solidFill>
              </a:rPr>
              <a:t>Algorithm reproduced from P. Pacheco</a:t>
            </a:r>
            <a:endParaRPr lang="en-US" sz="1600" dirty="0">
              <a:solidFill>
                <a:schemeClr val="bg1">
                  <a:lumMod val="65000"/>
                </a:schemeClr>
              </a:solidFill>
            </a:endParaRPr>
          </a:p>
        </p:txBody>
      </p:sp>
      <p:sp>
        <p:nvSpPr>
          <p:cNvPr id="14" name="TextBox 13"/>
          <p:cNvSpPr txBox="1"/>
          <p:nvPr/>
        </p:nvSpPr>
        <p:spPr>
          <a:xfrm>
            <a:off x="223296" y="1161764"/>
            <a:ext cx="8688469" cy="769441"/>
          </a:xfrm>
          <a:prstGeom prst="rect">
            <a:avLst/>
          </a:prstGeom>
          <a:solidFill>
            <a:schemeClr val="bg1">
              <a:lumMod val="85000"/>
            </a:schemeClr>
          </a:solidFill>
          <a:ln w="25400">
            <a:solidFill>
              <a:schemeClr val="tx1"/>
            </a:solidFill>
          </a:ln>
        </p:spPr>
        <p:txBody>
          <a:bodyPr wrap="none" rtlCol="0">
            <a:spAutoFit/>
          </a:bodyPr>
          <a:lstStyle/>
          <a:p>
            <a:r>
              <a:rPr lang="en-US" sz="2200" b="1" dirty="0" smtClean="0">
                <a:solidFill>
                  <a:srgbClr val="FF0000"/>
                </a:solidFill>
              </a:rPr>
              <a:t>Theorem:</a:t>
            </a:r>
            <a:r>
              <a:rPr lang="en-US" sz="2200" dirty="0" smtClean="0"/>
              <a:t> Parallel odd-even transposition sort algorithm will sort the input</a:t>
            </a:r>
          </a:p>
          <a:p>
            <a:r>
              <a:rPr lang="en-US" sz="2200" dirty="0" smtClean="0"/>
              <a:t>list after P (= number of processes) phases.</a:t>
            </a:r>
            <a:endParaRPr lang="en-US" sz="2200" dirty="0"/>
          </a:p>
        </p:txBody>
      </p:sp>
    </p:spTree>
    <p:extLst>
      <p:ext uri="{BB962C8B-B14F-4D97-AF65-F5344CB8AC3E}">
        <p14:creationId xmlns:p14="http://schemas.microsoft.com/office/powerpoint/2010/main" val="87442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155424" y="1508750"/>
            <a:ext cx="8871555" cy="4801314"/>
          </a:xfrm>
          <a:prstGeom prst="rect">
            <a:avLst/>
          </a:prstGeom>
          <a:solidFill>
            <a:schemeClr val="bg1">
              <a:lumMod val="75000"/>
            </a:schemeClr>
          </a:solidFill>
        </p:spPr>
        <p:txBody>
          <a:bodyPr wrap="square" rIns="0" rtlCol="0">
            <a:spAutoFit/>
          </a:bodyPr>
          <a:lstStyle/>
          <a:p>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b="1" dirty="0" err="1" smtClean="0">
                <a:latin typeface="Courier New" pitchFamily="49" charset="0"/>
                <a:cs typeface="Courier New" pitchFamily="49" charset="0"/>
              </a:rPr>
              <a:t>computeNeighbor</a:t>
            </a:r>
            <a:r>
              <a:rPr lang="en-US" dirty="0" smtClean="0">
                <a:latin typeface="Courier New" pitchFamily="49" charset="0"/>
                <a:cs typeface="Courier New" pitchFamily="49" charset="0"/>
              </a:rPr>
              <a:t>(</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phase,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neighbor;</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(phase % 2 == 0)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2 == 0)</a:t>
            </a:r>
          </a:p>
          <a:p>
            <a:r>
              <a:rPr lang="en-US" dirty="0" smtClean="0">
                <a:latin typeface="Courier New" pitchFamily="49" charset="0"/>
                <a:cs typeface="Courier New" pitchFamily="49" charset="0"/>
              </a:rPr>
              <a:t>            neighbor =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+ 1;</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else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neighbor =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- 1;</a:t>
            </a:r>
          </a:p>
          <a:p>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else</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2 == 0)</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neighbor =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1;</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a:latin typeface="Courier New" pitchFamily="49" charset="0"/>
                <a:cs typeface="Courier New" pitchFamily="49" charset="0"/>
              </a:rPr>
              <a:t>else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neighbor = </a:t>
            </a:r>
            <a:r>
              <a:rPr lang="en-US" dirty="0" err="1">
                <a:latin typeface="Courier New" pitchFamily="49" charset="0"/>
                <a:cs typeface="Courier New" pitchFamily="49" charset="0"/>
              </a:rPr>
              <a:t>myRank</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1;</a:t>
            </a:r>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(neighbor == -1 || neighbor == P-1)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neighbor = MPI_PROC_NULL;</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neigbor</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a:t>
            </a:r>
            <a:endParaRPr lang="en-US" dirty="0" smtClean="0">
              <a:latin typeface="Courier New" pitchFamily="49" charset="0"/>
              <a:cs typeface="Courier New" pitchFamily="49" charset="0"/>
            </a:endParaRPr>
          </a:p>
        </p:txBody>
      </p:sp>
      <p:sp>
        <p:nvSpPr>
          <p:cNvPr id="5" name="TextBox 4"/>
          <p:cNvSpPr txBox="1"/>
          <p:nvPr/>
        </p:nvSpPr>
        <p:spPr>
          <a:xfrm>
            <a:off x="307636" y="971080"/>
            <a:ext cx="5160708" cy="430887"/>
          </a:xfrm>
          <a:prstGeom prst="rect">
            <a:avLst/>
          </a:prstGeom>
          <a:noFill/>
        </p:spPr>
        <p:txBody>
          <a:bodyPr wrap="none" rtlCol="0">
            <a:spAutoFit/>
          </a:bodyPr>
          <a:lstStyle/>
          <a:p>
            <a:r>
              <a:rPr lang="en-US" sz="2200" dirty="0" smtClean="0"/>
              <a:t>Implementation of </a:t>
            </a:r>
            <a:r>
              <a:rPr lang="en-US" sz="2200" dirty="0" err="1" smtClean="0"/>
              <a:t>computeNeighbor</a:t>
            </a:r>
            <a:r>
              <a:rPr lang="en-US" sz="2200" dirty="0" smtClean="0"/>
              <a:t> (</a:t>
            </a:r>
            <a:r>
              <a:rPr lang="en-US" sz="2200" b="1" dirty="0" smtClean="0">
                <a:solidFill>
                  <a:srgbClr val="FF0000"/>
                </a:solidFill>
              </a:rPr>
              <a:t>MPI</a:t>
            </a:r>
            <a:r>
              <a:rPr lang="en-US" sz="2200" dirty="0" smtClean="0"/>
              <a:t>)</a:t>
            </a:r>
            <a:endParaRPr lang="en-US" sz="2200" b="1" dirty="0">
              <a:solidFill>
                <a:srgbClr val="002060"/>
              </a:solidFill>
            </a:endParaRPr>
          </a:p>
        </p:txBody>
      </p:sp>
      <p:sp>
        <p:nvSpPr>
          <p:cNvPr id="13" name="TextBox 12"/>
          <p:cNvSpPr txBox="1"/>
          <p:nvPr/>
        </p:nvSpPr>
        <p:spPr>
          <a:xfrm>
            <a:off x="5724150" y="6515373"/>
            <a:ext cx="3390865" cy="338554"/>
          </a:xfrm>
          <a:prstGeom prst="rect">
            <a:avLst/>
          </a:prstGeom>
          <a:noFill/>
        </p:spPr>
        <p:txBody>
          <a:bodyPr wrap="none" rtlCol="0">
            <a:spAutoFit/>
          </a:bodyPr>
          <a:lstStyle/>
          <a:p>
            <a:r>
              <a:rPr lang="en-US" sz="1600" dirty="0" smtClean="0">
                <a:solidFill>
                  <a:schemeClr val="bg1">
                    <a:lumMod val="65000"/>
                  </a:schemeClr>
                </a:solidFill>
              </a:rPr>
              <a:t>Algorithm reproduced from P. Pacheco</a:t>
            </a:r>
            <a:endParaRPr lang="en-US" sz="1600" dirty="0">
              <a:solidFill>
                <a:schemeClr val="bg1">
                  <a:lumMod val="65000"/>
                </a:schemeClr>
              </a:solidFill>
            </a:endParaRPr>
          </a:p>
        </p:txBody>
      </p:sp>
      <p:sp>
        <p:nvSpPr>
          <p:cNvPr id="3" name="Rounded Rectangle 2"/>
          <p:cNvSpPr/>
          <p:nvPr/>
        </p:nvSpPr>
        <p:spPr>
          <a:xfrm>
            <a:off x="2805369" y="5373298"/>
            <a:ext cx="1958655" cy="307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11875" y="5816664"/>
            <a:ext cx="5298245" cy="646331"/>
          </a:xfrm>
          <a:prstGeom prst="rect">
            <a:avLst/>
          </a:prstGeom>
          <a:solidFill>
            <a:schemeClr val="bg1"/>
          </a:solidFill>
          <a:ln w="25400">
            <a:solidFill>
              <a:schemeClr val="tx1"/>
            </a:solidFill>
          </a:ln>
        </p:spPr>
        <p:txBody>
          <a:bodyPr wrap="none" rtlCol="0">
            <a:spAutoFit/>
          </a:bodyPr>
          <a:lstStyle/>
          <a:p>
            <a:r>
              <a:rPr lang="en-US" dirty="0" smtClean="0"/>
              <a:t>When used as destination or source rank in </a:t>
            </a:r>
            <a:r>
              <a:rPr lang="en-US" dirty="0" err="1" smtClean="0"/>
              <a:t>MPI_Send</a:t>
            </a:r>
            <a:r>
              <a:rPr lang="en-US" dirty="0" smtClean="0"/>
              <a:t> </a:t>
            </a:r>
          </a:p>
          <a:p>
            <a:r>
              <a:rPr lang="en-US" dirty="0" smtClean="0"/>
              <a:t>or </a:t>
            </a:r>
            <a:r>
              <a:rPr lang="en-US" dirty="0" err="1" smtClean="0"/>
              <a:t>MPI_Recv</a:t>
            </a:r>
            <a:r>
              <a:rPr lang="en-US" dirty="0" smtClean="0"/>
              <a:t>, no communication takes place</a:t>
            </a:r>
            <a:endParaRPr lang="en-US" dirty="0"/>
          </a:p>
        </p:txBody>
      </p:sp>
      <p:cxnSp>
        <p:nvCxnSpPr>
          <p:cNvPr id="8" name="Straight Arrow Connector 7"/>
          <p:cNvCxnSpPr/>
          <p:nvPr/>
        </p:nvCxnSpPr>
        <p:spPr>
          <a:xfrm>
            <a:off x="4764024" y="5526918"/>
            <a:ext cx="175966" cy="2345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4907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961930" y="2660211"/>
            <a:ext cx="7450571" cy="2031325"/>
          </a:xfrm>
          <a:prstGeom prst="rect">
            <a:avLst/>
          </a:prstGeom>
          <a:solidFill>
            <a:schemeClr val="bg1">
              <a:lumMod val="75000"/>
            </a:schemeClr>
          </a:solidFill>
        </p:spPr>
        <p:txBody>
          <a:bodyPr wrap="square" rIns="0" rtlCol="0">
            <a:spAutoFit/>
          </a:bodyPr>
          <a:lstStyle/>
          <a:p>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2 == 0) {</a:t>
            </a:r>
          </a:p>
          <a:p>
            <a:r>
              <a:rPr lang="en-US" dirty="0" smtClean="0">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MPI_Send</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MPI_Recv</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else {</a:t>
            </a:r>
          </a:p>
          <a:p>
            <a:r>
              <a:rPr lang="en-US" dirty="0" smtClean="0">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MPI_Recv</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MPI_Send</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5" name="TextBox 4"/>
          <p:cNvSpPr txBox="1"/>
          <p:nvPr/>
        </p:nvSpPr>
        <p:spPr>
          <a:xfrm>
            <a:off x="717061" y="971080"/>
            <a:ext cx="8397953" cy="1446550"/>
          </a:xfrm>
          <a:prstGeom prst="rect">
            <a:avLst/>
          </a:prstGeom>
          <a:noFill/>
        </p:spPr>
        <p:txBody>
          <a:bodyPr wrap="square" rtlCol="0">
            <a:spAutoFit/>
          </a:bodyPr>
          <a:lstStyle/>
          <a:p>
            <a:r>
              <a:rPr lang="en-US" sz="2200" dirty="0" smtClean="0"/>
              <a:t>Implementation of </a:t>
            </a:r>
            <a:r>
              <a:rPr lang="en-US" sz="2200" b="1" dirty="0" smtClean="0">
                <a:solidFill>
                  <a:srgbClr val="FF0000"/>
                </a:solidFill>
              </a:rPr>
              <a:t>data exchange in MPI</a:t>
            </a:r>
          </a:p>
          <a:p>
            <a:pPr marL="800100" lvl="1" indent="-342900">
              <a:buFont typeface="Arial" pitchFamily="34" charset="0"/>
              <a:buChar char="•"/>
            </a:pPr>
            <a:r>
              <a:rPr lang="en-US" sz="2200" dirty="0" smtClean="0"/>
              <a:t>Be careful of </a:t>
            </a:r>
            <a:r>
              <a:rPr lang="en-US" sz="2200" b="1" dirty="0" smtClean="0">
                <a:solidFill>
                  <a:srgbClr val="002060"/>
                </a:solidFill>
              </a:rPr>
              <a:t>deadlocks</a:t>
            </a:r>
          </a:p>
          <a:p>
            <a:pPr marL="800100" lvl="1" indent="-342900">
              <a:buFont typeface="Arial" pitchFamily="34" charset="0"/>
              <a:buChar char="•"/>
            </a:pPr>
            <a:r>
              <a:rPr lang="en-US" sz="2200" dirty="0" smtClean="0"/>
              <a:t>In both even and odd phases, communication always takes place between a process with even, and a process with odd rank</a:t>
            </a:r>
            <a:endParaRPr lang="en-US" sz="2200" dirty="0"/>
          </a:p>
        </p:txBody>
      </p:sp>
      <p:sp>
        <p:nvSpPr>
          <p:cNvPr id="13" name="TextBox 12"/>
          <p:cNvSpPr txBox="1"/>
          <p:nvPr/>
        </p:nvSpPr>
        <p:spPr>
          <a:xfrm>
            <a:off x="5724150" y="6515373"/>
            <a:ext cx="3390865" cy="338554"/>
          </a:xfrm>
          <a:prstGeom prst="rect">
            <a:avLst/>
          </a:prstGeom>
          <a:noFill/>
        </p:spPr>
        <p:txBody>
          <a:bodyPr wrap="none" rtlCol="0">
            <a:spAutoFit/>
          </a:bodyPr>
          <a:lstStyle/>
          <a:p>
            <a:r>
              <a:rPr lang="en-US" sz="1600" dirty="0" smtClean="0">
                <a:solidFill>
                  <a:schemeClr val="bg1">
                    <a:lumMod val="65000"/>
                  </a:schemeClr>
                </a:solidFill>
              </a:rPr>
              <a:t>Algorithm reproduced from P. Pacheco</a:t>
            </a:r>
            <a:endParaRPr lang="en-US" sz="1600" dirty="0">
              <a:solidFill>
                <a:schemeClr val="bg1">
                  <a:lumMod val="65000"/>
                </a:schemeClr>
              </a:solidFill>
            </a:endParaRPr>
          </a:p>
        </p:txBody>
      </p:sp>
      <p:sp>
        <p:nvSpPr>
          <p:cNvPr id="3" name="Rounded Rectangle 2"/>
          <p:cNvSpPr/>
          <p:nvPr/>
        </p:nvSpPr>
        <p:spPr>
          <a:xfrm>
            <a:off x="1499601" y="3774645"/>
            <a:ext cx="1958655" cy="6912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99601" y="2968140"/>
            <a:ext cx="1958655" cy="6007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88430" y="3495534"/>
            <a:ext cx="3832781" cy="369332"/>
          </a:xfrm>
          <a:prstGeom prst="rect">
            <a:avLst/>
          </a:prstGeom>
          <a:solidFill>
            <a:schemeClr val="bg1"/>
          </a:solidFill>
          <a:ln w="25400">
            <a:solidFill>
              <a:schemeClr val="tx1"/>
            </a:solidFill>
          </a:ln>
        </p:spPr>
        <p:txBody>
          <a:bodyPr wrap="none" rtlCol="0">
            <a:spAutoFit/>
          </a:bodyPr>
          <a:lstStyle/>
          <a:p>
            <a:r>
              <a:rPr lang="en-US" b="1" dirty="0" smtClean="0"/>
              <a:t>Exchange order to prevent deadlocks !</a:t>
            </a:r>
            <a:endParaRPr lang="en-US" b="1" dirty="0"/>
          </a:p>
        </p:txBody>
      </p:sp>
      <p:cxnSp>
        <p:nvCxnSpPr>
          <p:cNvPr id="11" name="Straight Arrow Connector 10"/>
          <p:cNvCxnSpPr/>
          <p:nvPr/>
        </p:nvCxnSpPr>
        <p:spPr>
          <a:xfrm>
            <a:off x="3611549" y="3266372"/>
            <a:ext cx="175966" cy="2345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87983" y="3870576"/>
            <a:ext cx="175966" cy="2345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1930" y="5210348"/>
            <a:ext cx="7450572" cy="369332"/>
          </a:xfrm>
          <a:prstGeom prst="rect">
            <a:avLst/>
          </a:prstGeom>
          <a:solidFill>
            <a:schemeClr val="bg1">
              <a:lumMod val="75000"/>
            </a:schemeClr>
          </a:solidFill>
        </p:spPr>
        <p:txBody>
          <a:bodyPr wrap="square" rIns="0" rtlCol="0">
            <a:spAutoFit/>
          </a:bodyPr>
          <a:lstStyle/>
          <a:p>
            <a:r>
              <a:rPr lang="en-US" dirty="0" err="1" smtClean="0">
                <a:solidFill>
                  <a:srgbClr val="FF0000"/>
                </a:solidFill>
                <a:latin typeface="Courier New" pitchFamily="49" charset="0"/>
                <a:cs typeface="Courier New" pitchFamily="49" charset="0"/>
              </a:rPr>
              <a:t>MPI_Sendrecv</a:t>
            </a:r>
            <a:r>
              <a:rPr lang="en-US" dirty="0" smtClean="0">
                <a:latin typeface="Courier New" pitchFamily="49" charset="0"/>
                <a:cs typeface="Courier New" pitchFamily="49" charset="0"/>
              </a:rPr>
              <a:t>(...)</a:t>
            </a:r>
          </a:p>
        </p:txBody>
      </p:sp>
      <p:sp>
        <p:nvSpPr>
          <p:cNvPr id="10" name="TextBox 9"/>
          <p:cNvSpPr txBox="1"/>
          <p:nvPr/>
        </p:nvSpPr>
        <p:spPr>
          <a:xfrm>
            <a:off x="4498739" y="4734770"/>
            <a:ext cx="534121" cy="430887"/>
          </a:xfrm>
          <a:prstGeom prst="rect">
            <a:avLst/>
          </a:prstGeom>
          <a:noFill/>
        </p:spPr>
        <p:txBody>
          <a:bodyPr wrap="none" rtlCol="0">
            <a:spAutoFit/>
          </a:bodyPr>
          <a:lstStyle/>
          <a:p>
            <a:r>
              <a:rPr lang="en-US" sz="2200" b="1" dirty="0" smtClean="0"/>
              <a:t>OR</a:t>
            </a:r>
            <a:endParaRPr lang="en-US" sz="2200" b="1" dirty="0"/>
          </a:p>
        </p:txBody>
      </p:sp>
    </p:spTree>
    <p:extLst>
      <p:ext uri="{BB962C8B-B14F-4D97-AF65-F5344CB8AC3E}">
        <p14:creationId xmlns:p14="http://schemas.microsoft.com/office/powerpoint/2010/main" val="300118432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5" name="TextBox 4"/>
          <p:cNvSpPr txBox="1"/>
          <p:nvPr/>
        </p:nvSpPr>
        <p:spPr>
          <a:xfrm>
            <a:off x="717062" y="1501506"/>
            <a:ext cx="7733844" cy="4493538"/>
          </a:xfrm>
          <a:prstGeom prst="rect">
            <a:avLst/>
          </a:prstGeom>
          <a:noFill/>
        </p:spPr>
        <p:txBody>
          <a:bodyPr wrap="square" rtlCol="0">
            <a:spAutoFit/>
          </a:bodyPr>
          <a:lstStyle/>
          <a:p>
            <a:r>
              <a:rPr lang="en-US" sz="2200" dirty="0"/>
              <a:t>Parallel odd-even transposition sort algorithm </a:t>
            </a:r>
            <a:r>
              <a:rPr lang="en-US" sz="2200" b="1" dirty="0" smtClean="0">
                <a:solidFill>
                  <a:srgbClr val="FF0000"/>
                </a:solidFill>
              </a:rPr>
              <a:t>analysis</a:t>
            </a:r>
          </a:p>
          <a:p>
            <a:pPr marL="800100" lvl="1" indent="-342900">
              <a:buFont typeface="Arial" pitchFamily="34" charset="0"/>
              <a:buChar char="•"/>
            </a:pPr>
            <a:r>
              <a:rPr lang="en-US" sz="2200" b="1" dirty="0" smtClean="0">
                <a:solidFill>
                  <a:srgbClr val="002060"/>
                </a:solidFill>
              </a:rPr>
              <a:t>Initial sorting</a:t>
            </a:r>
            <a:r>
              <a:rPr lang="en-US" sz="2200" dirty="0" smtClean="0"/>
              <a:t>: O(n/P log(n/P) ) time</a:t>
            </a:r>
          </a:p>
          <a:p>
            <a:pPr marL="1257300" lvl="2" indent="-342900">
              <a:buFont typeface="Arial" pitchFamily="34" charset="0"/>
              <a:buChar char="•"/>
            </a:pPr>
            <a:r>
              <a:rPr lang="en-US" sz="2200" dirty="0" smtClean="0"/>
              <a:t>Use an efficient sequential sorting algorithm, e.g. </a:t>
            </a:r>
            <a:r>
              <a:rPr lang="en-US" sz="2200" dirty="0"/>
              <a:t>q</a:t>
            </a:r>
            <a:r>
              <a:rPr lang="en-US" sz="2200" dirty="0" smtClean="0"/>
              <a:t>uicksort or </a:t>
            </a:r>
            <a:r>
              <a:rPr lang="en-US" sz="2200" dirty="0" err="1"/>
              <a:t>m</a:t>
            </a:r>
            <a:r>
              <a:rPr lang="en-US" sz="2200" dirty="0" err="1" smtClean="0"/>
              <a:t>ergesort</a:t>
            </a:r>
            <a:endParaRPr lang="en-US" sz="2200" dirty="0" smtClean="0"/>
          </a:p>
          <a:p>
            <a:pPr marL="800100" lvl="1" indent="-342900">
              <a:buFont typeface="Arial" pitchFamily="34" charset="0"/>
              <a:buChar char="•"/>
            </a:pPr>
            <a:r>
              <a:rPr lang="en-US" sz="2200" b="1" dirty="0" smtClean="0">
                <a:solidFill>
                  <a:srgbClr val="002060"/>
                </a:solidFill>
              </a:rPr>
              <a:t>Per phase</a:t>
            </a:r>
            <a:r>
              <a:rPr lang="en-US" sz="2200" dirty="0" smtClean="0"/>
              <a:t>: 2(</a:t>
            </a:r>
            <a:r>
              <a:rPr lang="en-US" sz="2200" dirty="0" smtClean="0">
                <a:latin typeface="Symbol" pitchFamily="18" charset="2"/>
              </a:rPr>
              <a:t>a</a:t>
            </a:r>
            <a:r>
              <a:rPr lang="en-US" sz="2200" dirty="0" smtClean="0"/>
              <a:t> + n/P </a:t>
            </a:r>
            <a:r>
              <a:rPr lang="en-US" sz="2200" dirty="0" smtClean="0">
                <a:latin typeface="Symbol" pitchFamily="18" charset="2"/>
              </a:rPr>
              <a:t>b</a:t>
            </a:r>
            <a:r>
              <a:rPr lang="en-US" sz="2200" dirty="0" smtClean="0"/>
              <a:t>) + </a:t>
            </a:r>
            <a:r>
              <a:rPr lang="en-US" sz="2200" dirty="0" err="1" smtClean="0">
                <a:latin typeface="Symbol" pitchFamily="18" charset="2"/>
              </a:rPr>
              <a:t>g</a:t>
            </a:r>
            <a:r>
              <a:rPr lang="en-US" sz="2200" dirty="0" err="1" smtClean="0"/>
              <a:t>n</a:t>
            </a:r>
            <a:r>
              <a:rPr lang="en-US" sz="2200" dirty="0" smtClean="0"/>
              <a:t>/P</a:t>
            </a:r>
          </a:p>
          <a:p>
            <a:pPr marL="800100" lvl="1" indent="-342900">
              <a:buFont typeface="Arial" pitchFamily="34" charset="0"/>
              <a:buChar char="•"/>
            </a:pPr>
            <a:r>
              <a:rPr lang="en-US" sz="2200" b="1" dirty="0" smtClean="0">
                <a:solidFill>
                  <a:srgbClr val="002060"/>
                </a:solidFill>
              </a:rPr>
              <a:t>Total runtime </a:t>
            </a:r>
            <a:r>
              <a:rPr lang="en-US" sz="2200" dirty="0" smtClean="0"/>
              <a:t>T</a:t>
            </a:r>
            <a:r>
              <a:rPr lang="en-US" sz="2200" baseline="-25000" dirty="0" smtClean="0"/>
              <a:t>P</a:t>
            </a:r>
            <a:r>
              <a:rPr lang="en-US" sz="2200" dirty="0" smtClean="0"/>
              <a:t>(n) = O(n/P log(n/P) </a:t>
            </a:r>
            <a:r>
              <a:rPr lang="en-US" sz="2200" dirty="0"/>
              <a:t>+ </a:t>
            </a:r>
            <a:r>
              <a:rPr lang="en-US" sz="2200" dirty="0" smtClean="0"/>
              <a:t>2(</a:t>
            </a:r>
            <a:r>
              <a:rPr lang="en-US" sz="2200" dirty="0" err="1" smtClean="0">
                <a:latin typeface="Symbol" pitchFamily="18" charset="2"/>
              </a:rPr>
              <a:t>a</a:t>
            </a:r>
            <a:r>
              <a:rPr lang="en-US" sz="2200" dirty="0" err="1" smtClean="0"/>
              <a:t>P</a:t>
            </a:r>
            <a:r>
              <a:rPr lang="en-US" sz="2200" dirty="0" smtClean="0"/>
              <a:t> </a:t>
            </a:r>
            <a:r>
              <a:rPr lang="en-US" sz="2200" dirty="0"/>
              <a:t>+ </a:t>
            </a:r>
            <a:r>
              <a:rPr lang="en-US" sz="2200" dirty="0" err="1" smtClean="0"/>
              <a:t>n</a:t>
            </a:r>
            <a:r>
              <a:rPr lang="en-US" sz="2200" dirty="0" err="1" smtClean="0">
                <a:latin typeface="Symbol" pitchFamily="18" charset="2"/>
              </a:rPr>
              <a:t>b</a:t>
            </a:r>
            <a:r>
              <a:rPr lang="en-US" sz="2200" dirty="0"/>
              <a:t>) + </a:t>
            </a:r>
            <a:r>
              <a:rPr lang="en-US" sz="2200" dirty="0" err="1" smtClean="0">
                <a:latin typeface="Symbol" pitchFamily="18" charset="2"/>
              </a:rPr>
              <a:t>g</a:t>
            </a:r>
            <a:r>
              <a:rPr lang="en-US" sz="2200" dirty="0" err="1" smtClean="0"/>
              <a:t>n</a:t>
            </a:r>
            <a:endParaRPr lang="en-US" sz="2200" dirty="0" smtClean="0"/>
          </a:p>
          <a:p>
            <a:r>
              <a:rPr lang="en-US" sz="2200" dirty="0" smtClean="0"/>
              <a:t>                                                = 1/P O(n log n) + O(n)</a:t>
            </a:r>
          </a:p>
          <a:p>
            <a:pPr marL="800100" lvl="1" indent="-342900">
              <a:buFont typeface="Arial" pitchFamily="34" charset="0"/>
              <a:buChar char="•"/>
            </a:pPr>
            <a:r>
              <a:rPr lang="en-US" sz="2200" dirty="0" smtClean="0"/>
              <a:t>Linear speedup when P is small and n is large</a:t>
            </a:r>
          </a:p>
          <a:p>
            <a:pPr marL="800100" lvl="1" indent="-342900">
              <a:buFont typeface="Arial" pitchFamily="34" charset="0"/>
              <a:buChar char="•"/>
            </a:pPr>
            <a:r>
              <a:rPr lang="en-US" sz="2200" dirty="0" smtClean="0"/>
              <a:t>However, </a:t>
            </a:r>
            <a:r>
              <a:rPr lang="en-US" sz="2200" b="1" dirty="0" smtClean="0">
                <a:solidFill>
                  <a:srgbClr val="FF0000"/>
                </a:solidFill>
              </a:rPr>
              <a:t>bad asymptotic </a:t>
            </a:r>
            <a:r>
              <a:rPr lang="en-US" sz="2200" b="1" dirty="0" err="1" smtClean="0">
                <a:solidFill>
                  <a:srgbClr val="FF0000"/>
                </a:solidFill>
              </a:rPr>
              <a:t>behaviour</a:t>
            </a:r>
            <a:endParaRPr lang="en-US" sz="2200" b="1" dirty="0" smtClean="0">
              <a:solidFill>
                <a:srgbClr val="FF0000"/>
              </a:solidFill>
            </a:endParaRPr>
          </a:p>
          <a:p>
            <a:pPr marL="1257300" lvl="2" indent="-342900">
              <a:buFont typeface="Arial" pitchFamily="34" charset="0"/>
              <a:buChar char="•"/>
            </a:pPr>
            <a:r>
              <a:rPr lang="en-US" sz="2200" dirty="0" smtClean="0"/>
              <a:t>When n and P increase proportionally, runtime per process is O(n)</a:t>
            </a:r>
          </a:p>
          <a:p>
            <a:pPr marL="1257300" lvl="2" indent="-342900">
              <a:buFont typeface="Arial" pitchFamily="34" charset="0"/>
              <a:buChar char="•"/>
            </a:pPr>
            <a:r>
              <a:rPr lang="en-US" sz="2200" dirty="0" smtClean="0"/>
              <a:t>What we really want: O(log n)</a:t>
            </a:r>
          </a:p>
          <a:p>
            <a:pPr marL="1257300" lvl="2" indent="-342900">
              <a:buFont typeface="Arial" pitchFamily="34" charset="0"/>
              <a:buChar char="•"/>
            </a:pPr>
            <a:r>
              <a:rPr lang="en-US" sz="2200" dirty="0" smtClean="0"/>
              <a:t>Difficult!  (but possible!)</a:t>
            </a:r>
          </a:p>
        </p:txBody>
      </p:sp>
      <p:sp>
        <p:nvSpPr>
          <p:cNvPr id="13" name="TextBox 12"/>
          <p:cNvSpPr txBox="1"/>
          <p:nvPr/>
        </p:nvSpPr>
        <p:spPr>
          <a:xfrm>
            <a:off x="5724150" y="6515373"/>
            <a:ext cx="3390865" cy="338554"/>
          </a:xfrm>
          <a:prstGeom prst="rect">
            <a:avLst/>
          </a:prstGeom>
          <a:noFill/>
        </p:spPr>
        <p:txBody>
          <a:bodyPr wrap="none" rtlCol="0">
            <a:spAutoFit/>
          </a:bodyPr>
          <a:lstStyle/>
          <a:p>
            <a:r>
              <a:rPr lang="en-US" sz="1600" dirty="0" smtClean="0">
                <a:solidFill>
                  <a:schemeClr val="bg1">
                    <a:lumMod val="65000"/>
                  </a:schemeClr>
                </a:solidFill>
              </a:rPr>
              <a:t>Algorithm reproduced from P. Pacheco</a:t>
            </a:r>
            <a:endParaRPr lang="en-US" sz="1600" dirty="0">
              <a:solidFill>
                <a:schemeClr val="bg1">
                  <a:lumMod val="65000"/>
                </a:schemeClr>
              </a:solidFill>
            </a:endParaRPr>
          </a:p>
        </p:txBody>
      </p:sp>
    </p:spTree>
    <p:extLst>
      <p:ext uri="{BB962C8B-B14F-4D97-AF65-F5344CB8AC3E}">
        <p14:creationId xmlns:p14="http://schemas.microsoft.com/office/powerpoint/2010/main" val="412642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3" name="Content Placeholder 2"/>
          <p:cNvSpPr>
            <a:spLocks noGrp="1"/>
          </p:cNvSpPr>
          <p:nvPr>
            <p:ph idx="1"/>
          </p:nvPr>
        </p:nvSpPr>
        <p:spPr>
          <a:xfrm>
            <a:off x="385855" y="976908"/>
            <a:ext cx="8229600" cy="1338348"/>
          </a:xfrm>
        </p:spPr>
        <p:txBody>
          <a:bodyPr/>
          <a:lstStyle/>
          <a:p>
            <a:r>
              <a:rPr lang="en-US" b="1" dirty="0" smtClean="0">
                <a:solidFill>
                  <a:srgbClr val="FF0000"/>
                </a:solidFill>
              </a:rPr>
              <a:t>Sorting networks</a:t>
            </a:r>
            <a:r>
              <a:rPr lang="en-US" dirty="0" smtClean="0"/>
              <a:t> ( = graphical depiction of sorting algorithms)</a:t>
            </a:r>
          </a:p>
          <a:p>
            <a:pPr lvl="1"/>
            <a:r>
              <a:rPr lang="en-US" dirty="0" smtClean="0"/>
              <a:t>Number of horizontal “</a:t>
            </a:r>
            <a:r>
              <a:rPr lang="en-US" b="1" dirty="0" smtClean="0">
                <a:solidFill>
                  <a:srgbClr val="002060"/>
                </a:solidFill>
              </a:rPr>
              <a:t>wires</a:t>
            </a:r>
            <a:r>
              <a:rPr lang="en-US" dirty="0" smtClean="0"/>
              <a:t>” ( = elements to sort)</a:t>
            </a:r>
          </a:p>
          <a:p>
            <a:pPr lvl="1"/>
            <a:r>
              <a:rPr lang="en-US" dirty="0" smtClean="0"/>
              <a:t>Connected by vertical “</a:t>
            </a:r>
            <a:r>
              <a:rPr lang="en-US" b="1" dirty="0" smtClean="0">
                <a:solidFill>
                  <a:srgbClr val="002060"/>
                </a:solidFill>
              </a:rPr>
              <a:t>comparators</a:t>
            </a:r>
            <a:r>
              <a:rPr lang="en-US" dirty="0" smtClean="0"/>
              <a:t>” ( = compare and swap) </a:t>
            </a:r>
            <a:endParaRPr lang="en-US" dirty="0"/>
          </a:p>
        </p:txBody>
      </p:sp>
      <p:pic>
        <p:nvPicPr>
          <p:cNvPr id="1026" name="Picture 2" descr="File:SimpleSortingNetworkFullOpera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40" y="3736240"/>
            <a:ext cx="8725616" cy="2726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95190" y="3674147"/>
            <a:ext cx="4262955" cy="2419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462665" y="4019792"/>
            <a:ext cx="0" cy="19586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747243" y="4891264"/>
            <a:ext cx="2041393" cy="369332"/>
          </a:xfrm>
          <a:prstGeom prst="rect">
            <a:avLst/>
          </a:prstGeom>
          <a:noFill/>
        </p:spPr>
        <p:txBody>
          <a:bodyPr wrap="none" rtlCol="0">
            <a:spAutoFit/>
          </a:bodyPr>
          <a:lstStyle/>
          <a:p>
            <a:r>
              <a:rPr lang="en-US" dirty="0" smtClean="0"/>
              <a:t>elements to sort (n)</a:t>
            </a:r>
            <a:endParaRPr lang="en-US" dirty="0"/>
          </a:p>
        </p:txBody>
      </p:sp>
      <p:cxnSp>
        <p:nvCxnSpPr>
          <p:cNvPr id="9" name="Straight Arrow Connector 8"/>
          <p:cNvCxnSpPr/>
          <p:nvPr/>
        </p:nvCxnSpPr>
        <p:spPr>
          <a:xfrm>
            <a:off x="577880" y="6400903"/>
            <a:ext cx="422455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96134" y="6400903"/>
            <a:ext cx="614271" cy="369332"/>
          </a:xfrm>
          <a:prstGeom prst="rect">
            <a:avLst/>
          </a:prstGeom>
          <a:noFill/>
        </p:spPr>
        <p:txBody>
          <a:bodyPr wrap="none" rtlCol="0">
            <a:spAutoFit/>
          </a:bodyPr>
          <a:lstStyle/>
          <a:p>
            <a:r>
              <a:rPr lang="en-US" dirty="0" smtClean="0"/>
              <a:t>time</a:t>
            </a:r>
            <a:endParaRPr lang="en-US" dirty="0"/>
          </a:p>
        </p:txBody>
      </p:sp>
      <p:sp>
        <p:nvSpPr>
          <p:cNvPr id="10" name="TextBox 9"/>
          <p:cNvSpPr txBox="1"/>
          <p:nvPr/>
        </p:nvSpPr>
        <p:spPr>
          <a:xfrm>
            <a:off x="501070" y="3429000"/>
            <a:ext cx="3478003" cy="430887"/>
          </a:xfrm>
          <a:prstGeom prst="rect">
            <a:avLst/>
          </a:prstGeom>
          <a:noFill/>
        </p:spPr>
        <p:txBody>
          <a:bodyPr wrap="none" rtlCol="0">
            <a:spAutoFit/>
          </a:bodyPr>
          <a:lstStyle/>
          <a:p>
            <a:r>
              <a:rPr lang="en-US" sz="2200" dirty="0" smtClean="0"/>
              <a:t>Example (4 elements to sort)</a:t>
            </a:r>
            <a:endParaRPr lang="en-US" sz="2200" dirty="0"/>
          </a:p>
        </p:txBody>
      </p:sp>
      <p:cxnSp>
        <p:nvCxnSpPr>
          <p:cNvPr id="13" name="Straight Connector 12"/>
          <p:cNvCxnSpPr/>
          <p:nvPr/>
        </p:nvCxnSpPr>
        <p:spPr>
          <a:xfrm>
            <a:off x="3803900" y="2507280"/>
            <a:ext cx="165141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03900" y="3044950"/>
            <a:ext cx="165141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49019" y="2507280"/>
            <a:ext cx="0" cy="537670"/>
          </a:xfrm>
          <a:prstGeom prst="line">
            <a:avLst/>
          </a:prstGeom>
          <a:ln w="1905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35067" y="2291568"/>
            <a:ext cx="284052" cy="369332"/>
          </a:xfrm>
          <a:prstGeom prst="rect">
            <a:avLst/>
          </a:prstGeom>
          <a:noFill/>
        </p:spPr>
        <p:txBody>
          <a:bodyPr wrap="none" rtlCol="0">
            <a:spAutoFit/>
          </a:bodyPr>
          <a:lstStyle/>
          <a:p>
            <a:r>
              <a:rPr lang="en-US" dirty="0" smtClean="0"/>
              <a:t>x</a:t>
            </a:r>
            <a:endParaRPr lang="en-US" dirty="0"/>
          </a:p>
        </p:txBody>
      </p:sp>
      <p:sp>
        <p:nvSpPr>
          <p:cNvPr id="22" name="TextBox 21"/>
          <p:cNvSpPr txBox="1"/>
          <p:nvPr/>
        </p:nvSpPr>
        <p:spPr>
          <a:xfrm>
            <a:off x="3435067" y="2852925"/>
            <a:ext cx="288862" cy="369332"/>
          </a:xfrm>
          <a:prstGeom prst="rect">
            <a:avLst/>
          </a:prstGeom>
          <a:noFill/>
        </p:spPr>
        <p:txBody>
          <a:bodyPr wrap="none" rtlCol="0">
            <a:spAutoFit/>
          </a:bodyPr>
          <a:lstStyle/>
          <a:p>
            <a:r>
              <a:rPr lang="en-US" dirty="0" smtClean="0"/>
              <a:t>y</a:t>
            </a:r>
            <a:endParaRPr lang="en-US" dirty="0"/>
          </a:p>
        </p:txBody>
      </p:sp>
      <p:sp>
        <p:nvSpPr>
          <p:cNvPr id="23" name="TextBox 22"/>
          <p:cNvSpPr txBox="1"/>
          <p:nvPr/>
        </p:nvSpPr>
        <p:spPr>
          <a:xfrm>
            <a:off x="5493720" y="2291568"/>
            <a:ext cx="998991" cy="369332"/>
          </a:xfrm>
          <a:prstGeom prst="rect">
            <a:avLst/>
          </a:prstGeom>
          <a:noFill/>
        </p:spPr>
        <p:txBody>
          <a:bodyPr wrap="none" rtlCol="0">
            <a:spAutoFit/>
          </a:bodyPr>
          <a:lstStyle/>
          <a:p>
            <a:r>
              <a:rPr lang="en-US" dirty="0" smtClean="0"/>
              <a:t>min(x, y)</a:t>
            </a:r>
            <a:endParaRPr lang="en-US" dirty="0"/>
          </a:p>
        </p:txBody>
      </p:sp>
      <p:sp>
        <p:nvSpPr>
          <p:cNvPr id="24" name="TextBox 23"/>
          <p:cNvSpPr txBox="1"/>
          <p:nvPr/>
        </p:nvSpPr>
        <p:spPr>
          <a:xfrm>
            <a:off x="5493720" y="2829238"/>
            <a:ext cx="1032142" cy="369332"/>
          </a:xfrm>
          <a:prstGeom prst="rect">
            <a:avLst/>
          </a:prstGeom>
          <a:noFill/>
        </p:spPr>
        <p:txBody>
          <a:bodyPr wrap="none" rtlCol="0">
            <a:spAutoFit/>
          </a:bodyPr>
          <a:lstStyle/>
          <a:p>
            <a:r>
              <a:rPr lang="en-US" dirty="0" smtClean="0"/>
              <a:t>max(x, y)</a:t>
            </a:r>
            <a:endParaRPr lang="en-US" dirty="0"/>
          </a:p>
        </p:txBody>
      </p:sp>
    </p:spTree>
    <p:extLst>
      <p:ext uri="{BB962C8B-B14F-4D97-AF65-F5344CB8AC3E}">
        <p14:creationId xmlns:p14="http://schemas.microsoft.com/office/powerpoint/2010/main" val="19095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1" grpId="0"/>
      <p:bldP spid="10"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pic>
        <p:nvPicPr>
          <p:cNvPr id="2050" name="Picture 2" descr="File:Six-wire-bubble-sorting-netwo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40" y="1239915"/>
            <a:ext cx="4230711" cy="39473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Six-wire-pyramid-sorting-network.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963" y="1237492"/>
            <a:ext cx="4251422" cy="39666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4604" y="1124700"/>
            <a:ext cx="4067396" cy="430887"/>
          </a:xfrm>
          <a:prstGeom prst="rect">
            <a:avLst/>
          </a:prstGeom>
          <a:noFill/>
        </p:spPr>
        <p:txBody>
          <a:bodyPr wrap="none" rtlCol="0">
            <a:spAutoFit/>
          </a:bodyPr>
          <a:lstStyle/>
          <a:p>
            <a:r>
              <a:rPr lang="en-US" sz="2200" b="1" dirty="0" smtClean="0">
                <a:solidFill>
                  <a:srgbClr val="FF0000"/>
                </a:solidFill>
              </a:rPr>
              <a:t>Bubblesort</a:t>
            </a:r>
            <a:r>
              <a:rPr lang="en-US" sz="2200" dirty="0" smtClean="0">
                <a:solidFill>
                  <a:srgbClr val="FF0000"/>
                </a:solidFill>
              </a:rPr>
              <a:t> </a:t>
            </a:r>
            <a:r>
              <a:rPr lang="en-US" sz="2200" dirty="0" smtClean="0"/>
              <a:t>algorithm (sequential)</a:t>
            </a:r>
            <a:endParaRPr lang="en-US" sz="2200" dirty="0"/>
          </a:p>
        </p:txBody>
      </p:sp>
      <p:sp>
        <p:nvSpPr>
          <p:cNvPr id="7" name="TextBox 6"/>
          <p:cNvSpPr txBox="1"/>
          <p:nvPr/>
        </p:nvSpPr>
        <p:spPr>
          <a:xfrm>
            <a:off x="4814984" y="1130451"/>
            <a:ext cx="4408451" cy="430887"/>
          </a:xfrm>
          <a:prstGeom prst="rect">
            <a:avLst/>
          </a:prstGeom>
          <a:noFill/>
        </p:spPr>
        <p:txBody>
          <a:bodyPr wrap="none" rtlCol="0">
            <a:spAutoFit/>
          </a:bodyPr>
          <a:lstStyle/>
          <a:p>
            <a:r>
              <a:rPr lang="en-US" sz="2200" dirty="0" smtClean="0"/>
              <a:t>Same bubblesort algorithm (</a:t>
            </a:r>
            <a:r>
              <a:rPr lang="en-US" sz="2200" b="1" dirty="0" smtClean="0">
                <a:solidFill>
                  <a:srgbClr val="FF0000"/>
                </a:solidFill>
              </a:rPr>
              <a:t>parallel</a:t>
            </a:r>
            <a:r>
              <a:rPr lang="en-US" sz="2200" dirty="0" smtClean="0"/>
              <a:t>)</a:t>
            </a:r>
            <a:endParaRPr lang="en-US" sz="2200" dirty="0"/>
          </a:p>
        </p:txBody>
      </p:sp>
      <p:sp>
        <p:nvSpPr>
          <p:cNvPr id="5" name="TextBox 4"/>
          <p:cNvSpPr txBox="1"/>
          <p:nvPr/>
        </p:nvSpPr>
        <p:spPr>
          <a:xfrm>
            <a:off x="513392" y="5157225"/>
            <a:ext cx="3685817" cy="1446550"/>
          </a:xfrm>
          <a:prstGeom prst="rect">
            <a:avLst/>
          </a:prstGeom>
          <a:noFill/>
        </p:spPr>
        <p:txBody>
          <a:bodyPr wrap="none" rtlCol="0">
            <a:spAutoFit/>
          </a:bodyPr>
          <a:lstStyle/>
          <a:p>
            <a:pPr algn="ctr"/>
            <a:r>
              <a:rPr lang="en-US" sz="2200" dirty="0" smtClean="0"/>
              <a:t>Sequential runtime </a:t>
            </a:r>
          </a:p>
          <a:p>
            <a:pPr algn="ctr"/>
            <a:r>
              <a:rPr lang="en-US" sz="2200" dirty="0" smtClean="0"/>
              <a:t>= number of comparators </a:t>
            </a:r>
          </a:p>
          <a:p>
            <a:pPr algn="ctr"/>
            <a:r>
              <a:rPr lang="en-US" sz="2200" dirty="0" smtClean="0"/>
              <a:t>= “</a:t>
            </a:r>
            <a:r>
              <a:rPr lang="en-US" sz="2200" b="1" dirty="0" smtClean="0">
                <a:solidFill>
                  <a:srgbClr val="FF0000"/>
                </a:solidFill>
              </a:rPr>
              <a:t>size</a:t>
            </a:r>
            <a:r>
              <a:rPr lang="en-US" sz="2200" dirty="0" smtClean="0">
                <a:solidFill>
                  <a:srgbClr val="FF0000"/>
                </a:solidFill>
              </a:rPr>
              <a:t> </a:t>
            </a:r>
            <a:r>
              <a:rPr lang="en-US" sz="2200" dirty="0" smtClean="0"/>
              <a:t>of the sorting network”</a:t>
            </a:r>
          </a:p>
          <a:p>
            <a:pPr algn="ctr"/>
            <a:r>
              <a:rPr lang="en-US" sz="2200" dirty="0"/>
              <a:t> </a:t>
            </a:r>
            <a:r>
              <a:rPr lang="en-US" sz="2200" dirty="0" smtClean="0"/>
              <a:t>= n * (n – 1) / 2</a:t>
            </a:r>
            <a:endParaRPr lang="en-US" sz="2200" dirty="0"/>
          </a:p>
        </p:txBody>
      </p:sp>
      <p:sp>
        <p:nvSpPr>
          <p:cNvPr id="9" name="TextBox 8"/>
          <p:cNvSpPr txBox="1"/>
          <p:nvPr/>
        </p:nvSpPr>
        <p:spPr>
          <a:xfrm>
            <a:off x="5269595" y="5157225"/>
            <a:ext cx="3499228" cy="1446550"/>
          </a:xfrm>
          <a:prstGeom prst="rect">
            <a:avLst/>
          </a:prstGeom>
          <a:noFill/>
        </p:spPr>
        <p:txBody>
          <a:bodyPr wrap="none" rtlCol="0">
            <a:spAutoFit/>
          </a:bodyPr>
          <a:lstStyle/>
          <a:p>
            <a:pPr algn="ctr"/>
            <a:r>
              <a:rPr lang="en-US" sz="2200" dirty="0" smtClean="0"/>
              <a:t>Parallel runtime</a:t>
            </a:r>
          </a:p>
          <a:p>
            <a:pPr algn="ctr"/>
            <a:r>
              <a:rPr lang="en-US" sz="2200" dirty="0" smtClean="0"/>
              <a:t>(assume P == n processes)</a:t>
            </a:r>
          </a:p>
          <a:p>
            <a:pPr algn="ctr"/>
            <a:r>
              <a:rPr lang="en-US" sz="2200" dirty="0" smtClean="0"/>
              <a:t>= “</a:t>
            </a:r>
            <a:r>
              <a:rPr lang="en-US" sz="2200" b="1" dirty="0" smtClean="0">
                <a:solidFill>
                  <a:srgbClr val="FF0000"/>
                </a:solidFill>
              </a:rPr>
              <a:t>depth</a:t>
            </a:r>
            <a:r>
              <a:rPr lang="en-US" sz="2200" dirty="0" smtClean="0"/>
              <a:t> of sorting network”</a:t>
            </a:r>
          </a:p>
          <a:p>
            <a:pPr algn="ctr"/>
            <a:r>
              <a:rPr lang="en-US" sz="2200" dirty="0" smtClean="0"/>
              <a:t>= 2n – 3</a:t>
            </a:r>
            <a:endParaRPr lang="en-US" sz="2200" dirty="0"/>
          </a:p>
        </p:txBody>
      </p:sp>
    </p:spTree>
    <p:extLst>
      <p:ext uri="{BB962C8B-B14F-4D97-AF65-F5344CB8AC3E}">
        <p14:creationId xmlns:p14="http://schemas.microsoft.com/office/powerpoint/2010/main" val="7929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9"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418795" y="932675"/>
            <a:ext cx="8454565" cy="1785104"/>
          </a:xfrm>
          <a:prstGeom prst="rect">
            <a:avLst/>
          </a:prstGeom>
          <a:noFill/>
        </p:spPr>
        <p:txBody>
          <a:bodyPr wrap="square" rtlCol="0">
            <a:spAutoFit/>
          </a:bodyPr>
          <a:lstStyle/>
          <a:p>
            <a:r>
              <a:rPr lang="en-US" sz="2200" dirty="0" smtClean="0"/>
              <a:t>Definition: </a:t>
            </a:r>
            <a:r>
              <a:rPr lang="en-US" sz="2200" b="1" dirty="0" smtClean="0">
                <a:solidFill>
                  <a:srgbClr val="FF0000"/>
                </a:solidFill>
              </a:rPr>
              <a:t>depth of a sorting network</a:t>
            </a:r>
            <a:r>
              <a:rPr lang="en-US" sz="2200" dirty="0" smtClean="0"/>
              <a:t> (= parallel runtime)</a:t>
            </a:r>
          </a:p>
          <a:p>
            <a:pPr marL="742950" lvl="1" indent="-285750">
              <a:buFont typeface="Arial" pitchFamily="34" charset="0"/>
              <a:buChar char="•"/>
            </a:pPr>
            <a:r>
              <a:rPr lang="en-US" sz="2200" dirty="0" smtClean="0"/>
              <a:t>Zero at the inputs or each wire</a:t>
            </a:r>
          </a:p>
          <a:p>
            <a:pPr marL="742950" lvl="1" indent="-285750">
              <a:buFont typeface="Arial" pitchFamily="34" charset="0"/>
              <a:buChar char="•"/>
            </a:pPr>
            <a:r>
              <a:rPr lang="en-US" sz="2200" dirty="0" smtClean="0"/>
              <a:t>For a comparator with inputs with depth d</a:t>
            </a:r>
            <a:r>
              <a:rPr lang="en-US" sz="2200" baseline="-25000" dirty="0" smtClean="0"/>
              <a:t>1</a:t>
            </a:r>
            <a:r>
              <a:rPr lang="en-US" sz="2200" dirty="0" smtClean="0"/>
              <a:t> and d</a:t>
            </a:r>
            <a:r>
              <a:rPr lang="en-US" sz="2200" baseline="-25000" dirty="0" smtClean="0"/>
              <a:t>2</a:t>
            </a:r>
            <a:r>
              <a:rPr lang="en-US" sz="2200" dirty="0" smtClean="0"/>
              <a:t>, the depth of its output is </a:t>
            </a:r>
            <a:r>
              <a:rPr lang="en-US" sz="2200" b="1" dirty="0" smtClean="0">
                <a:solidFill>
                  <a:srgbClr val="002060"/>
                </a:solidFill>
              </a:rPr>
              <a:t>1 + max(d</a:t>
            </a:r>
            <a:r>
              <a:rPr lang="en-US" sz="2200" b="1" baseline="-25000" dirty="0" smtClean="0">
                <a:solidFill>
                  <a:srgbClr val="002060"/>
                </a:solidFill>
              </a:rPr>
              <a:t>1</a:t>
            </a:r>
            <a:r>
              <a:rPr lang="en-US" sz="2200" b="1" dirty="0" smtClean="0">
                <a:solidFill>
                  <a:srgbClr val="002060"/>
                </a:solidFill>
              </a:rPr>
              <a:t>, d</a:t>
            </a:r>
            <a:r>
              <a:rPr lang="en-US" sz="2200" b="1" baseline="-25000" dirty="0" smtClean="0">
                <a:solidFill>
                  <a:srgbClr val="002060"/>
                </a:solidFill>
              </a:rPr>
              <a:t>2</a:t>
            </a:r>
            <a:r>
              <a:rPr lang="en-US" sz="2200" b="1" dirty="0" smtClean="0">
                <a:solidFill>
                  <a:srgbClr val="002060"/>
                </a:solidFill>
              </a:rPr>
              <a:t>)</a:t>
            </a:r>
          </a:p>
          <a:p>
            <a:pPr marL="742950" lvl="1" indent="-285750">
              <a:buFont typeface="Arial" pitchFamily="34" charset="0"/>
              <a:buChar char="•"/>
            </a:pPr>
            <a:r>
              <a:rPr lang="en-US" sz="2200" dirty="0" smtClean="0"/>
              <a:t>Depth of the sorting network = maximum depth of each output</a:t>
            </a:r>
          </a:p>
        </p:txBody>
      </p:sp>
      <p:grpSp>
        <p:nvGrpSpPr>
          <p:cNvPr id="8" name="Group 7"/>
          <p:cNvGrpSpPr/>
          <p:nvPr/>
        </p:nvGrpSpPr>
        <p:grpSpPr>
          <a:xfrm>
            <a:off x="2319697" y="2652046"/>
            <a:ext cx="4825438" cy="4502239"/>
            <a:chOff x="2319697" y="2267996"/>
            <a:chExt cx="4825438" cy="4502239"/>
          </a:xfrm>
        </p:grpSpPr>
        <p:pic>
          <p:nvPicPr>
            <p:cNvPr id="2052" name="Picture 4" descr="File:Six-wire-pyramid-sorting-netwo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697" y="2267996"/>
              <a:ext cx="4825438" cy="45022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74940" y="2598808"/>
              <a:ext cx="301686" cy="369332"/>
            </a:xfrm>
            <a:prstGeom prst="rect">
              <a:avLst/>
            </a:prstGeom>
            <a:noFill/>
          </p:spPr>
          <p:txBody>
            <a:bodyPr wrap="none" rtlCol="0">
              <a:spAutoFit/>
            </a:bodyPr>
            <a:lstStyle/>
            <a:p>
              <a:r>
                <a:rPr lang="en-US" dirty="0" smtClean="0"/>
                <a:t>0</a:t>
              </a:r>
              <a:endParaRPr lang="en-US" dirty="0"/>
            </a:p>
          </p:txBody>
        </p:sp>
        <p:sp>
          <p:nvSpPr>
            <p:cNvPr id="10" name="TextBox 9"/>
            <p:cNvSpPr txBox="1"/>
            <p:nvPr/>
          </p:nvSpPr>
          <p:spPr>
            <a:xfrm>
              <a:off x="2574940" y="3213288"/>
              <a:ext cx="301686" cy="369332"/>
            </a:xfrm>
            <a:prstGeom prst="rect">
              <a:avLst/>
            </a:prstGeom>
            <a:noFill/>
          </p:spPr>
          <p:txBody>
            <a:bodyPr wrap="none" rtlCol="0">
              <a:spAutoFit/>
            </a:bodyPr>
            <a:lstStyle/>
            <a:p>
              <a:r>
                <a:rPr lang="en-US" dirty="0" smtClean="0"/>
                <a:t>0</a:t>
              </a:r>
              <a:endParaRPr lang="en-US" dirty="0"/>
            </a:p>
          </p:txBody>
        </p:sp>
        <p:sp>
          <p:nvSpPr>
            <p:cNvPr id="11" name="TextBox 10"/>
            <p:cNvSpPr txBox="1"/>
            <p:nvPr/>
          </p:nvSpPr>
          <p:spPr>
            <a:xfrm>
              <a:off x="2576497" y="3842486"/>
              <a:ext cx="301686" cy="369332"/>
            </a:xfrm>
            <a:prstGeom prst="rect">
              <a:avLst/>
            </a:prstGeom>
            <a:noFill/>
          </p:spPr>
          <p:txBody>
            <a:bodyPr wrap="none" rtlCol="0">
              <a:spAutoFit/>
            </a:bodyPr>
            <a:lstStyle/>
            <a:p>
              <a:r>
                <a:rPr lang="en-US" dirty="0" smtClean="0"/>
                <a:t>0</a:t>
              </a:r>
              <a:endParaRPr lang="en-US" dirty="0"/>
            </a:p>
          </p:txBody>
        </p:sp>
        <p:sp>
          <p:nvSpPr>
            <p:cNvPr id="12" name="TextBox 11"/>
            <p:cNvSpPr txBox="1"/>
            <p:nvPr/>
          </p:nvSpPr>
          <p:spPr>
            <a:xfrm>
              <a:off x="2574940" y="4507276"/>
              <a:ext cx="301686" cy="369332"/>
            </a:xfrm>
            <a:prstGeom prst="rect">
              <a:avLst/>
            </a:prstGeom>
            <a:noFill/>
          </p:spPr>
          <p:txBody>
            <a:bodyPr wrap="none" rtlCol="0">
              <a:spAutoFit/>
            </a:bodyPr>
            <a:lstStyle/>
            <a:p>
              <a:r>
                <a:rPr lang="en-US" dirty="0" smtClean="0"/>
                <a:t>0</a:t>
              </a:r>
              <a:endParaRPr lang="en-US" dirty="0"/>
            </a:p>
          </p:txBody>
        </p:sp>
        <p:sp>
          <p:nvSpPr>
            <p:cNvPr id="13" name="TextBox 12"/>
            <p:cNvSpPr txBox="1"/>
            <p:nvPr/>
          </p:nvSpPr>
          <p:spPr>
            <a:xfrm>
              <a:off x="2574940" y="5148256"/>
              <a:ext cx="301686" cy="369332"/>
            </a:xfrm>
            <a:prstGeom prst="rect">
              <a:avLst/>
            </a:prstGeom>
            <a:noFill/>
          </p:spPr>
          <p:txBody>
            <a:bodyPr wrap="none" rtlCol="0">
              <a:spAutoFit/>
            </a:bodyPr>
            <a:lstStyle/>
            <a:p>
              <a:r>
                <a:rPr lang="en-US" dirty="0" smtClean="0"/>
                <a:t>0</a:t>
              </a:r>
              <a:endParaRPr lang="en-US" dirty="0"/>
            </a:p>
          </p:txBody>
        </p:sp>
        <p:sp>
          <p:nvSpPr>
            <p:cNvPr id="14" name="TextBox 13"/>
            <p:cNvSpPr txBox="1"/>
            <p:nvPr/>
          </p:nvSpPr>
          <p:spPr>
            <a:xfrm>
              <a:off x="2574940" y="5786423"/>
              <a:ext cx="301686" cy="369332"/>
            </a:xfrm>
            <a:prstGeom prst="rect">
              <a:avLst/>
            </a:prstGeom>
            <a:noFill/>
          </p:spPr>
          <p:txBody>
            <a:bodyPr wrap="none" rtlCol="0">
              <a:spAutoFit/>
            </a:bodyPr>
            <a:lstStyle/>
            <a:p>
              <a:r>
                <a:rPr lang="en-US" dirty="0" smtClean="0"/>
                <a:t>0</a:t>
              </a:r>
              <a:endParaRPr lang="en-US" dirty="0"/>
            </a:p>
          </p:txBody>
        </p:sp>
        <p:sp>
          <p:nvSpPr>
            <p:cNvPr id="15" name="TextBox 14"/>
            <p:cNvSpPr txBox="1"/>
            <p:nvPr/>
          </p:nvSpPr>
          <p:spPr>
            <a:xfrm>
              <a:off x="3266230" y="3213288"/>
              <a:ext cx="301686" cy="369332"/>
            </a:xfrm>
            <a:prstGeom prst="rect">
              <a:avLst/>
            </a:prstGeom>
            <a:noFill/>
          </p:spPr>
          <p:txBody>
            <a:bodyPr wrap="none" rtlCol="0">
              <a:spAutoFit/>
            </a:bodyPr>
            <a:lstStyle/>
            <a:p>
              <a:r>
                <a:rPr lang="en-US" dirty="0" smtClean="0"/>
                <a:t>1</a:t>
              </a:r>
              <a:endParaRPr lang="en-US" dirty="0"/>
            </a:p>
          </p:txBody>
        </p:sp>
        <p:sp>
          <p:nvSpPr>
            <p:cNvPr id="16" name="TextBox 15"/>
            <p:cNvSpPr txBox="1"/>
            <p:nvPr/>
          </p:nvSpPr>
          <p:spPr>
            <a:xfrm>
              <a:off x="3243417" y="2598808"/>
              <a:ext cx="301686" cy="369332"/>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682977" y="3213288"/>
              <a:ext cx="301686" cy="369332"/>
            </a:xfrm>
            <a:prstGeom prst="rect">
              <a:avLst/>
            </a:prstGeom>
            <a:noFill/>
          </p:spPr>
          <p:txBody>
            <a:bodyPr wrap="none" rtlCol="0">
              <a:spAutoFit/>
            </a:bodyPr>
            <a:lstStyle/>
            <a:p>
              <a:r>
                <a:rPr lang="en-US" dirty="0" smtClean="0"/>
                <a:t>2</a:t>
              </a:r>
              <a:endParaRPr lang="en-US" dirty="0"/>
            </a:p>
          </p:txBody>
        </p:sp>
        <p:sp>
          <p:nvSpPr>
            <p:cNvPr id="18" name="TextBox 17"/>
            <p:cNvSpPr txBox="1"/>
            <p:nvPr/>
          </p:nvSpPr>
          <p:spPr>
            <a:xfrm>
              <a:off x="3995925" y="3213288"/>
              <a:ext cx="301686" cy="369332"/>
            </a:xfrm>
            <a:prstGeom prst="rect">
              <a:avLst/>
            </a:prstGeom>
            <a:noFill/>
          </p:spPr>
          <p:txBody>
            <a:bodyPr wrap="none" rtlCol="0">
              <a:spAutoFit/>
            </a:bodyPr>
            <a:lstStyle/>
            <a:p>
              <a:r>
                <a:rPr lang="en-US" dirty="0"/>
                <a:t>3</a:t>
              </a:r>
            </a:p>
          </p:txBody>
        </p:sp>
        <p:sp>
          <p:nvSpPr>
            <p:cNvPr id="19" name="TextBox 18"/>
            <p:cNvSpPr txBox="1"/>
            <p:nvPr/>
          </p:nvSpPr>
          <p:spPr>
            <a:xfrm>
              <a:off x="4430730" y="3213288"/>
              <a:ext cx="301686" cy="369332"/>
            </a:xfrm>
            <a:prstGeom prst="rect">
              <a:avLst/>
            </a:prstGeom>
            <a:noFill/>
          </p:spPr>
          <p:txBody>
            <a:bodyPr wrap="none" rtlCol="0">
              <a:spAutoFit/>
            </a:bodyPr>
            <a:lstStyle/>
            <a:p>
              <a:r>
                <a:rPr lang="en-US" dirty="0" smtClean="0"/>
                <a:t>4</a:t>
              </a:r>
              <a:endParaRPr lang="en-US" dirty="0"/>
            </a:p>
          </p:txBody>
        </p:sp>
        <p:sp>
          <p:nvSpPr>
            <p:cNvPr id="20" name="TextBox 19"/>
            <p:cNvSpPr txBox="1"/>
            <p:nvPr/>
          </p:nvSpPr>
          <p:spPr>
            <a:xfrm>
              <a:off x="4725620" y="3213288"/>
              <a:ext cx="301686" cy="369332"/>
            </a:xfrm>
            <a:prstGeom prst="rect">
              <a:avLst/>
            </a:prstGeom>
            <a:noFill/>
          </p:spPr>
          <p:txBody>
            <a:bodyPr wrap="none" rtlCol="0">
              <a:spAutoFit/>
            </a:bodyPr>
            <a:lstStyle/>
            <a:p>
              <a:r>
                <a:rPr lang="en-US" dirty="0"/>
                <a:t>5</a:t>
              </a:r>
            </a:p>
          </p:txBody>
        </p:sp>
        <p:sp>
          <p:nvSpPr>
            <p:cNvPr id="21" name="TextBox 20"/>
            <p:cNvSpPr txBox="1"/>
            <p:nvPr/>
          </p:nvSpPr>
          <p:spPr>
            <a:xfrm>
              <a:off x="5115224" y="3213288"/>
              <a:ext cx="301686" cy="369332"/>
            </a:xfrm>
            <a:prstGeom prst="rect">
              <a:avLst/>
            </a:prstGeom>
            <a:noFill/>
          </p:spPr>
          <p:txBody>
            <a:bodyPr wrap="none" rtlCol="0">
              <a:spAutoFit/>
            </a:bodyPr>
            <a:lstStyle/>
            <a:p>
              <a:r>
                <a:rPr lang="en-US" dirty="0" smtClean="0"/>
                <a:t>6</a:t>
              </a:r>
              <a:endParaRPr lang="en-US" dirty="0"/>
            </a:p>
          </p:txBody>
        </p:sp>
        <p:sp>
          <p:nvSpPr>
            <p:cNvPr id="22" name="TextBox 21"/>
            <p:cNvSpPr txBox="1"/>
            <p:nvPr/>
          </p:nvSpPr>
          <p:spPr>
            <a:xfrm>
              <a:off x="5499274" y="3213288"/>
              <a:ext cx="301686" cy="369332"/>
            </a:xfrm>
            <a:prstGeom prst="rect">
              <a:avLst/>
            </a:prstGeom>
            <a:noFill/>
          </p:spPr>
          <p:txBody>
            <a:bodyPr wrap="none" rtlCol="0">
              <a:spAutoFit/>
            </a:bodyPr>
            <a:lstStyle/>
            <a:p>
              <a:r>
                <a:rPr lang="en-US" dirty="0" smtClean="0"/>
                <a:t>7</a:t>
              </a:r>
              <a:endParaRPr lang="en-US" dirty="0"/>
            </a:p>
          </p:txBody>
        </p:sp>
        <p:sp>
          <p:nvSpPr>
            <p:cNvPr id="23" name="TextBox 22"/>
            <p:cNvSpPr txBox="1"/>
            <p:nvPr/>
          </p:nvSpPr>
          <p:spPr>
            <a:xfrm>
              <a:off x="5883324" y="3213288"/>
              <a:ext cx="301686" cy="369332"/>
            </a:xfrm>
            <a:prstGeom prst="rect">
              <a:avLst/>
            </a:prstGeom>
            <a:noFill/>
          </p:spPr>
          <p:txBody>
            <a:bodyPr wrap="none" rtlCol="0">
              <a:spAutoFit/>
            </a:bodyPr>
            <a:lstStyle/>
            <a:p>
              <a:r>
                <a:rPr lang="en-US" dirty="0"/>
                <a:t>8</a:t>
              </a:r>
            </a:p>
          </p:txBody>
        </p:sp>
        <p:sp>
          <p:nvSpPr>
            <p:cNvPr id="24" name="TextBox 23"/>
            <p:cNvSpPr txBox="1"/>
            <p:nvPr/>
          </p:nvSpPr>
          <p:spPr>
            <a:xfrm>
              <a:off x="6267374" y="3213288"/>
              <a:ext cx="301686" cy="369332"/>
            </a:xfrm>
            <a:prstGeom prst="rect">
              <a:avLst/>
            </a:prstGeom>
            <a:noFill/>
          </p:spPr>
          <p:txBody>
            <a:bodyPr wrap="none" rtlCol="0">
              <a:spAutoFit/>
            </a:bodyPr>
            <a:lstStyle/>
            <a:p>
              <a:r>
                <a:rPr lang="en-US" dirty="0" smtClean="0"/>
                <a:t>9</a:t>
              </a:r>
              <a:endParaRPr lang="en-US" dirty="0"/>
            </a:p>
          </p:txBody>
        </p:sp>
        <p:sp>
          <p:nvSpPr>
            <p:cNvPr id="25" name="TextBox 24"/>
            <p:cNvSpPr txBox="1"/>
            <p:nvPr/>
          </p:nvSpPr>
          <p:spPr>
            <a:xfrm>
              <a:off x="4001479" y="2598808"/>
              <a:ext cx="301686" cy="369332"/>
            </a:xfrm>
            <a:prstGeom prst="rect">
              <a:avLst/>
            </a:prstGeom>
            <a:noFill/>
          </p:spPr>
          <p:txBody>
            <a:bodyPr wrap="none" rtlCol="0">
              <a:spAutoFit/>
            </a:bodyPr>
            <a:lstStyle/>
            <a:p>
              <a:r>
                <a:rPr lang="en-US" dirty="0"/>
                <a:t>3</a:t>
              </a:r>
            </a:p>
          </p:txBody>
        </p:sp>
        <p:sp>
          <p:nvSpPr>
            <p:cNvPr id="26" name="TextBox 25"/>
            <p:cNvSpPr txBox="1"/>
            <p:nvPr/>
          </p:nvSpPr>
          <p:spPr>
            <a:xfrm>
              <a:off x="4743546" y="2598808"/>
              <a:ext cx="301686" cy="369332"/>
            </a:xfrm>
            <a:prstGeom prst="rect">
              <a:avLst/>
            </a:prstGeom>
            <a:noFill/>
          </p:spPr>
          <p:txBody>
            <a:bodyPr wrap="none" rtlCol="0">
              <a:spAutoFit/>
            </a:bodyPr>
            <a:lstStyle/>
            <a:p>
              <a:r>
                <a:rPr lang="en-US" dirty="0" smtClean="0"/>
                <a:t>5</a:t>
              </a:r>
              <a:endParaRPr lang="en-US" dirty="0"/>
            </a:p>
          </p:txBody>
        </p:sp>
        <p:sp>
          <p:nvSpPr>
            <p:cNvPr id="27" name="TextBox 26"/>
            <p:cNvSpPr txBox="1"/>
            <p:nvPr/>
          </p:nvSpPr>
          <p:spPr>
            <a:xfrm>
              <a:off x="5499274" y="2598808"/>
              <a:ext cx="301686" cy="369332"/>
            </a:xfrm>
            <a:prstGeom prst="rect">
              <a:avLst/>
            </a:prstGeom>
            <a:noFill/>
          </p:spPr>
          <p:txBody>
            <a:bodyPr wrap="none" rtlCol="0">
              <a:spAutoFit/>
            </a:bodyPr>
            <a:lstStyle/>
            <a:p>
              <a:r>
                <a:rPr lang="en-US" dirty="0" smtClean="0"/>
                <a:t>7</a:t>
              </a:r>
              <a:endParaRPr lang="en-US" dirty="0"/>
            </a:p>
          </p:txBody>
        </p:sp>
        <p:sp>
          <p:nvSpPr>
            <p:cNvPr id="28" name="TextBox 27"/>
            <p:cNvSpPr txBox="1"/>
            <p:nvPr/>
          </p:nvSpPr>
          <p:spPr>
            <a:xfrm>
              <a:off x="6226970" y="2575121"/>
              <a:ext cx="382493" cy="369332"/>
            </a:xfrm>
            <a:prstGeom prst="rect">
              <a:avLst/>
            </a:prstGeom>
            <a:noFill/>
          </p:spPr>
          <p:txBody>
            <a:bodyPr wrap="square" rtlCol="0">
              <a:spAutoFit/>
            </a:bodyPr>
            <a:lstStyle/>
            <a:p>
              <a:r>
                <a:rPr lang="en-US" dirty="0" smtClean="0"/>
                <a:t>9</a:t>
              </a:r>
              <a:endParaRPr lang="en-US" dirty="0"/>
            </a:p>
          </p:txBody>
        </p:sp>
        <p:sp>
          <p:nvSpPr>
            <p:cNvPr id="29" name="TextBox 28"/>
            <p:cNvSpPr txBox="1"/>
            <p:nvPr/>
          </p:nvSpPr>
          <p:spPr>
            <a:xfrm>
              <a:off x="3682977" y="3842486"/>
              <a:ext cx="301686" cy="369332"/>
            </a:xfrm>
            <a:prstGeom prst="rect">
              <a:avLst/>
            </a:prstGeom>
            <a:noFill/>
          </p:spPr>
          <p:txBody>
            <a:bodyPr wrap="none" rtlCol="0">
              <a:spAutoFit/>
            </a:bodyPr>
            <a:lstStyle/>
            <a:p>
              <a:r>
                <a:rPr lang="en-US" dirty="0" smtClean="0"/>
                <a:t>2</a:t>
              </a:r>
              <a:endParaRPr lang="en-US" dirty="0"/>
            </a:p>
          </p:txBody>
        </p:sp>
        <p:sp>
          <p:nvSpPr>
            <p:cNvPr id="30" name="TextBox 29"/>
            <p:cNvSpPr txBox="1"/>
            <p:nvPr/>
          </p:nvSpPr>
          <p:spPr>
            <a:xfrm>
              <a:off x="4385529" y="3842486"/>
              <a:ext cx="301686" cy="369332"/>
            </a:xfrm>
            <a:prstGeom prst="rect">
              <a:avLst/>
            </a:prstGeom>
            <a:noFill/>
          </p:spPr>
          <p:txBody>
            <a:bodyPr wrap="none" rtlCol="0">
              <a:spAutoFit/>
            </a:bodyPr>
            <a:lstStyle/>
            <a:p>
              <a:r>
                <a:rPr lang="en-US" dirty="0" smtClean="0"/>
                <a:t>4</a:t>
              </a:r>
              <a:endParaRPr lang="en-US" dirty="0"/>
            </a:p>
          </p:txBody>
        </p:sp>
        <p:sp>
          <p:nvSpPr>
            <p:cNvPr id="31" name="TextBox 30"/>
            <p:cNvSpPr txBox="1"/>
            <p:nvPr/>
          </p:nvSpPr>
          <p:spPr>
            <a:xfrm>
              <a:off x="5115224" y="3842486"/>
              <a:ext cx="301686" cy="369332"/>
            </a:xfrm>
            <a:prstGeom prst="rect">
              <a:avLst/>
            </a:prstGeom>
            <a:noFill/>
          </p:spPr>
          <p:txBody>
            <a:bodyPr wrap="none" rtlCol="0">
              <a:spAutoFit/>
            </a:bodyPr>
            <a:lstStyle/>
            <a:p>
              <a:r>
                <a:rPr lang="en-US" dirty="0" smtClean="0"/>
                <a:t>6</a:t>
              </a:r>
              <a:endParaRPr lang="en-US" dirty="0"/>
            </a:p>
          </p:txBody>
        </p:sp>
        <p:sp>
          <p:nvSpPr>
            <p:cNvPr id="32" name="TextBox 31"/>
            <p:cNvSpPr txBox="1"/>
            <p:nvPr/>
          </p:nvSpPr>
          <p:spPr>
            <a:xfrm>
              <a:off x="5883324" y="3842486"/>
              <a:ext cx="301686" cy="369332"/>
            </a:xfrm>
            <a:prstGeom prst="rect">
              <a:avLst/>
            </a:prstGeom>
            <a:noFill/>
          </p:spPr>
          <p:txBody>
            <a:bodyPr wrap="none" rtlCol="0">
              <a:spAutoFit/>
            </a:bodyPr>
            <a:lstStyle/>
            <a:p>
              <a:r>
                <a:rPr lang="en-US" dirty="0" smtClean="0"/>
                <a:t>8</a:t>
              </a:r>
              <a:endParaRPr lang="en-US" dirty="0"/>
            </a:p>
          </p:txBody>
        </p:sp>
        <p:sp>
          <p:nvSpPr>
            <p:cNvPr id="33" name="TextBox 32"/>
            <p:cNvSpPr txBox="1"/>
            <p:nvPr/>
          </p:nvSpPr>
          <p:spPr>
            <a:xfrm>
              <a:off x="3990217" y="4507276"/>
              <a:ext cx="301686" cy="369332"/>
            </a:xfrm>
            <a:prstGeom prst="rect">
              <a:avLst/>
            </a:prstGeom>
            <a:noFill/>
          </p:spPr>
          <p:txBody>
            <a:bodyPr wrap="none" rtlCol="0">
              <a:spAutoFit/>
            </a:bodyPr>
            <a:lstStyle/>
            <a:p>
              <a:r>
                <a:rPr lang="en-US" dirty="0" smtClean="0"/>
                <a:t>3</a:t>
              </a:r>
              <a:endParaRPr lang="en-US" dirty="0"/>
            </a:p>
          </p:txBody>
        </p:sp>
        <p:sp>
          <p:nvSpPr>
            <p:cNvPr id="34" name="TextBox 33"/>
            <p:cNvSpPr txBox="1"/>
            <p:nvPr/>
          </p:nvSpPr>
          <p:spPr>
            <a:xfrm>
              <a:off x="4731174" y="4507276"/>
              <a:ext cx="301686" cy="369332"/>
            </a:xfrm>
            <a:prstGeom prst="rect">
              <a:avLst/>
            </a:prstGeom>
            <a:noFill/>
          </p:spPr>
          <p:txBody>
            <a:bodyPr wrap="none" rtlCol="0">
              <a:spAutoFit/>
            </a:bodyPr>
            <a:lstStyle/>
            <a:p>
              <a:r>
                <a:rPr lang="en-US" dirty="0"/>
                <a:t>5</a:t>
              </a:r>
            </a:p>
          </p:txBody>
        </p:sp>
        <p:sp>
          <p:nvSpPr>
            <p:cNvPr id="35" name="TextBox 34"/>
            <p:cNvSpPr txBox="1"/>
            <p:nvPr/>
          </p:nvSpPr>
          <p:spPr>
            <a:xfrm>
              <a:off x="5455315" y="4507276"/>
              <a:ext cx="301686" cy="369332"/>
            </a:xfrm>
            <a:prstGeom prst="rect">
              <a:avLst/>
            </a:prstGeom>
            <a:noFill/>
          </p:spPr>
          <p:txBody>
            <a:bodyPr wrap="none" rtlCol="0">
              <a:spAutoFit/>
            </a:bodyPr>
            <a:lstStyle/>
            <a:p>
              <a:r>
                <a:rPr lang="en-US" dirty="0" smtClean="0"/>
                <a:t>7</a:t>
              </a:r>
              <a:endParaRPr lang="en-US" dirty="0"/>
            </a:p>
          </p:txBody>
        </p:sp>
        <p:sp>
          <p:nvSpPr>
            <p:cNvPr id="37" name="TextBox 36"/>
            <p:cNvSpPr txBox="1"/>
            <p:nvPr/>
          </p:nvSpPr>
          <p:spPr>
            <a:xfrm>
              <a:off x="4384840" y="5148256"/>
              <a:ext cx="301686" cy="369332"/>
            </a:xfrm>
            <a:prstGeom prst="rect">
              <a:avLst/>
            </a:prstGeom>
            <a:noFill/>
          </p:spPr>
          <p:txBody>
            <a:bodyPr wrap="none" rtlCol="0">
              <a:spAutoFit/>
            </a:bodyPr>
            <a:lstStyle/>
            <a:p>
              <a:r>
                <a:rPr lang="en-US" dirty="0" smtClean="0"/>
                <a:t>4</a:t>
              </a:r>
              <a:endParaRPr lang="en-US" dirty="0"/>
            </a:p>
          </p:txBody>
        </p:sp>
        <p:sp>
          <p:nvSpPr>
            <p:cNvPr id="38" name="TextBox 37"/>
            <p:cNvSpPr txBox="1"/>
            <p:nvPr/>
          </p:nvSpPr>
          <p:spPr>
            <a:xfrm>
              <a:off x="5115224" y="5148256"/>
              <a:ext cx="301686" cy="369332"/>
            </a:xfrm>
            <a:prstGeom prst="rect">
              <a:avLst/>
            </a:prstGeom>
            <a:noFill/>
          </p:spPr>
          <p:txBody>
            <a:bodyPr wrap="none" rtlCol="0">
              <a:spAutoFit/>
            </a:bodyPr>
            <a:lstStyle/>
            <a:p>
              <a:r>
                <a:rPr lang="en-US" dirty="0" smtClean="0"/>
                <a:t>6</a:t>
              </a:r>
              <a:endParaRPr lang="en-US" dirty="0"/>
            </a:p>
          </p:txBody>
        </p:sp>
        <p:sp>
          <p:nvSpPr>
            <p:cNvPr id="39" name="TextBox 38"/>
            <p:cNvSpPr txBox="1"/>
            <p:nvPr/>
          </p:nvSpPr>
          <p:spPr>
            <a:xfrm>
              <a:off x="4725620" y="5786423"/>
              <a:ext cx="301686" cy="369332"/>
            </a:xfrm>
            <a:prstGeom prst="rect">
              <a:avLst/>
            </a:prstGeom>
            <a:noFill/>
          </p:spPr>
          <p:txBody>
            <a:bodyPr wrap="none" rtlCol="0">
              <a:spAutoFit/>
            </a:bodyPr>
            <a:lstStyle/>
            <a:p>
              <a:r>
                <a:rPr lang="en-US" dirty="0" smtClean="0"/>
                <a:t>5</a:t>
              </a:r>
              <a:endParaRPr lang="en-US" dirty="0"/>
            </a:p>
          </p:txBody>
        </p:sp>
        <p:sp>
          <p:nvSpPr>
            <p:cNvPr id="40" name="TextBox 39"/>
            <p:cNvSpPr txBox="1"/>
            <p:nvPr/>
          </p:nvSpPr>
          <p:spPr>
            <a:xfrm>
              <a:off x="4028622" y="3842486"/>
              <a:ext cx="301686" cy="369332"/>
            </a:xfrm>
            <a:prstGeom prst="rect">
              <a:avLst/>
            </a:prstGeom>
            <a:noFill/>
          </p:spPr>
          <p:txBody>
            <a:bodyPr wrap="none" rtlCol="0">
              <a:spAutoFit/>
            </a:bodyPr>
            <a:lstStyle/>
            <a:p>
              <a:r>
                <a:rPr lang="en-US" dirty="0" smtClean="0"/>
                <a:t>3</a:t>
              </a:r>
              <a:endParaRPr lang="en-US" dirty="0"/>
            </a:p>
          </p:txBody>
        </p:sp>
        <p:sp>
          <p:nvSpPr>
            <p:cNvPr id="41" name="TextBox 40"/>
            <p:cNvSpPr txBox="1"/>
            <p:nvPr/>
          </p:nvSpPr>
          <p:spPr>
            <a:xfrm>
              <a:off x="4731174" y="3842486"/>
              <a:ext cx="301686" cy="369332"/>
            </a:xfrm>
            <a:prstGeom prst="rect">
              <a:avLst/>
            </a:prstGeom>
            <a:noFill/>
          </p:spPr>
          <p:txBody>
            <a:bodyPr wrap="none" rtlCol="0">
              <a:spAutoFit/>
            </a:bodyPr>
            <a:lstStyle/>
            <a:p>
              <a:r>
                <a:rPr lang="en-US" dirty="0"/>
                <a:t>5</a:t>
              </a:r>
            </a:p>
          </p:txBody>
        </p:sp>
        <p:sp>
          <p:nvSpPr>
            <p:cNvPr id="42" name="TextBox 41"/>
            <p:cNvSpPr txBox="1"/>
            <p:nvPr/>
          </p:nvSpPr>
          <p:spPr>
            <a:xfrm>
              <a:off x="5499274" y="3842486"/>
              <a:ext cx="301686" cy="369332"/>
            </a:xfrm>
            <a:prstGeom prst="rect">
              <a:avLst/>
            </a:prstGeom>
            <a:noFill/>
          </p:spPr>
          <p:txBody>
            <a:bodyPr wrap="none" rtlCol="0">
              <a:spAutoFit/>
            </a:bodyPr>
            <a:lstStyle/>
            <a:p>
              <a:r>
                <a:rPr lang="en-US" dirty="0" smtClean="0"/>
                <a:t>7</a:t>
              </a:r>
              <a:endParaRPr lang="en-US" dirty="0"/>
            </a:p>
          </p:txBody>
        </p:sp>
        <p:sp>
          <p:nvSpPr>
            <p:cNvPr id="43" name="TextBox 42"/>
            <p:cNvSpPr txBox="1"/>
            <p:nvPr/>
          </p:nvSpPr>
          <p:spPr>
            <a:xfrm>
              <a:off x="4385529" y="4507276"/>
              <a:ext cx="301686" cy="369332"/>
            </a:xfrm>
            <a:prstGeom prst="rect">
              <a:avLst/>
            </a:prstGeom>
            <a:noFill/>
          </p:spPr>
          <p:txBody>
            <a:bodyPr wrap="none" rtlCol="0">
              <a:spAutoFit/>
            </a:bodyPr>
            <a:lstStyle/>
            <a:p>
              <a:r>
                <a:rPr lang="en-US" dirty="0" smtClean="0"/>
                <a:t>4</a:t>
              </a:r>
              <a:endParaRPr lang="en-US" dirty="0"/>
            </a:p>
          </p:txBody>
        </p:sp>
        <p:sp>
          <p:nvSpPr>
            <p:cNvPr id="44" name="TextBox 43"/>
            <p:cNvSpPr txBox="1"/>
            <p:nvPr/>
          </p:nvSpPr>
          <p:spPr>
            <a:xfrm>
              <a:off x="5115224" y="4507276"/>
              <a:ext cx="301686" cy="369332"/>
            </a:xfrm>
            <a:prstGeom prst="rect">
              <a:avLst/>
            </a:prstGeom>
            <a:noFill/>
          </p:spPr>
          <p:txBody>
            <a:bodyPr wrap="none" rtlCol="0">
              <a:spAutoFit/>
            </a:bodyPr>
            <a:lstStyle/>
            <a:p>
              <a:r>
                <a:rPr lang="en-US" dirty="0" smtClean="0"/>
                <a:t>6</a:t>
              </a:r>
              <a:endParaRPr lang="en-US" dirty="0"/>
            </a:p>
          </p:txBody>
        </p:sp>
        <p:sp>
          <p:nvSpPr>
            <p:cNvPr id="45" name="TextBox 44"/>
            <p:cNvSpPr txBox="1"/>
            <p:nvPr/>
          </p:nvSpPr>
          <p:spPr>
            <a:xfrm>
              <a:off x="4769579" y="5133538"/>
              <a:ext cx="301686" cy="369332"/>
            </a:xfrm>
            <a:prstGeom prst="rect">
              <a:avLst/>
            </a:prstGeom>
            <a:noFill/>
          </p:spPr>
          <p:txBody>
            <a:bodyPr wrap="none" rtlCol="0">
              <a:spAutoFit/>
            </a:bodyPr>
            <a:lstStyle/>
            <a:p>
              <a:r>
                <a:rPr lang="en-US" dirty="0"/>
                <a:t>5</a:t>
              </a:r>
            </a:p>
          </p:txBody>
        </p:sp>
      </p:grpSp>
    </p:spTree>
    <p:extLst>
      <p:ext uri="{BB962C8B-B14F-4D97-AF65-F5344CB8AC3E}">
        <p14:creationId xmlns:p14="http://schemas.microsoft.com/office/powerpoint/2010/main" val="104773702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4" name="TextBox 3"/>
          <p:cNvSpPr txBox="1"/>
          <p:nvPr/>
        </p:nvSpPr>
        <p:spPr>
          <a:xfrm>
            <a:off x="885120" y="1047890"/>
            <a:ext cx="7801680" cy="707886"/>
          </a:xfrm>
          <a:prstGeom prst="rect">
            <a:avLst/>
          </a:prstGeom>
          <a:noFill/>
        </p:spPr>
        <p:txBody>
          <a:bodyPr wrap="square" rtlCol="0">
            <a:spAutoFit/>
          </a:bodyPr>
          <a:lstStyle/>
          <a:p>
            <a:pPr marL="342900" indent="-342900">
              <a:buFont typeface="Arial" pitchFamily="34" charset="0"/>
              <a:buChar char="•"/>
            </a:pPr>
            <a:r>
              <a:rPr lang="en-US" sz="2000" dirty="0"/>
              <a:t>Sorting network of </a:t>
            </a:r>
            <a:r>
              <a:rPr lang="en-US" sz="2000" b="1" dirty="0">
                <a:solidFill>
                  <a:srgbClr val="FF0000"/>
                </a:solidFill>
              </a:rPr>
              <a:t>odd-even transposition sort</a:t>
            </a:r>
          </a:p>
          <a:p>
            <a:endParaRPr lang="en-US" sz="2000" dirty="0" smtClean="0"/>
          </a:p>
        </p:txBody>
      </p:sp>
      <p:cxnSp>
        <p:nvCxnSpPr>
          <p:cNvPr id="5" name="Straight Connector 4"/>
          <p:cNvCxnSpPr/>
          <p:nvPr/>
        </p:nvCxnSpPr>
        <p:spPr>
          <a:xfrm>
            <a:off x="3035800" y="1892800"/>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36645" y="3210676"/>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74315" y="3867174"/>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34955" y="4518547"/>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498131" y="1892800"/>
            <a:ext cx="395571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498128" y="2549298"/>
            <a:ext cx="395571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498131" y="3205796"/>
            <a:ext cx="3955714" cy="488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00850" y="3867174"/>
            <a:ext cx="3952995" cy="45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73470" y="2549298"/>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500850" y="4518547"/>
            <a:ext cx="3952995" cy="512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500850" y="5175045"/>
            <a:ext cx="39529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87950" y="1892800"/>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188795" y="3210676"/>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26465" y="3867174"/>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87105" y="4518547"/>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25620" y="2549298"/>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40945" y="1892800"/>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341790" y="3210676"/>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79460" y="3867174"/>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340100" y="4518547"/>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78615" y="2549298"/>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84275" y="5512750"/>
            <a:ext cx="6605659" cy="769441"/>
          </a:xfrm>
          <a:prstGeom prst="rect">
            <a:avLst/>
          </a:prstGeom>
          <a:noFill/>
        </p:spPr>
        <p:txBody>
          <a:bodyPr wrap="square" rtlCol="0">
            <a:spAutoFit/>
          </a:bodyPr>
          <a:lstStyle/>
          <a:p>
            <a:pPr marL="285750" indent="-285750">
              <a:buFont typeface="Arial" pitchFamily="34" charset="0"/>
              <a:buChar char="•"/>
            </a:pPr>
            <a:r>
              <a:rPr lang="en-US" sz="2200" dirty="0" smtClean="0"/>
              <a:t>Parallel runtime = “</a:t>
            </a:r>
            <a:r>
              <a:rPr lang="en-US" sz="2200" b="1" dirty="0" smtClean="0">
                <a:solidFill>
                  <a:srgbClr val="FF0000"/>
                </a:solidFill>
              </a:rPr>
              <a:t>depth</a:t>
            </a:r>
            <a:r>
              <a:rPr lang="en-US" sz="2200" dirty="0" smtClean="0"/>
              <a:t> of sorting network” = n</a:t>
            </a:r>
          </a:p>
          <a:p>
            <a:pPr marL="285750" indent="-285750">
              <a:buFont typeface="Arial" pitchFamily="34" charset="0"/>
              <a:buChar char="•"/>
            </a:pPr>
            <a:r>
              <a:rPr lang="en-US" sz="2200" dirty="0" smtClean="0"/>
              <a:t>… or P (we assume n == P)</a:t>
            </a:r>
          </a:p>
        </p:txBody>
      </p:sp>
    </p:spTree>
    <p:extLst>
      <p:ext uri="{BB962C8B-B14F-4D97-AF65-F5344CB8AC3E}">
        <p14:creationId xmlns:p14="http://schemas.microsoft.com/office/powerpoint/2010/main" val="397343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reference works</a:t>
            </a:r>
            <a:endParaRPr lang="en-US" dirty="0"/>
          </a:p>
        </p:txBody>
      </p:sp>
      <p:sp>
        <p:nvSpPr>
          <p:cNvPr id="3" name="Content Placeholder 2"/>
          <p:cNvSpPr>
            <a:spLocks noGrp="1"/>
          </p:cNvSpPr>
          <p:nvPr>
            <p:ph idx="1"/>
          </p:nvPr>
        </p:nvSpPr>
        <p:spPr>
          <a:xfrm>
            <a:off x="1609350" y="1600200"/>
            <a:ext cx="7302415" cy="4525963"/>
          </a:xfrm>
        </p:spPr>
        <p:txBody>
          <a:bodyPr>
            <a:normAutofit/>
          </a:bodyPr>
          <a:lstStyle/>
          <a:p>
            <a:r>
              <a:rPr lang="en-US" b="1" dirty="0" smtClean="0">
                <a:solidFill>
                  <a:srgbClr val="FF0000"/>
                </a:solidFill>
              </a:rPr>
              <a:t>MPI standards: </a:t>
            </a:r>
            <a:r>
              <a:rPr lang="en-US" dirty="0" smtClean="0">
                <a:solidFill>
                  <a:srgbClr val="FF0000"/>
                </a:solidFill>
                <a:hlinkClick r:id="rId3"/>
              </a:rPr>
              <a:t>http</a:t>
            </a:r>
            <a:r>
              <a:rPr lang="en-US" dirty="0">
                <a:solidFill>
                  <a:srgbClr val="FF0000"/>
                </a:solidFill>
                <a:hlinkClick r:id="rId3"/>
              </a:rPr>
              <a:t>://www.mpi-forum.org/docs</a:t>
            </a:r>
            <a:r>
              <a:rPr lang="en-US" dirty="0" smtClean="0">
                <a:solidFill>
                  <a:srgbClr val="FF0000"/>
                </a:solidFill>
                <a:hlinkClick r:id="rId3"/>
              </a:rPr>
              <a:t>/</a:t>
            </a:r>
            <a:endParaRPr lang="en-US" b="1" dirty="0" smtClean="0">
              <a:solidFill>
                <a:srgbClr val="FF0000"/>
              </a:solidFill>
            </a:endParaRPr>
          </a:p>
          <a:p>
            <a:endParaRPr lang="en-US" b="1" dirty="0">
              <a:solidFill>
                <a:srgbClr val="FF0000"/>
              </a:solidFill>
            </a:endParaRPr>
          </a:p>
          <a:p>
            <a:r>
              <a:rPr lang="en-US" b="1" dirty="0" smtClean="0">
                <a:solidFill>
                  <a:srgbClr val="FF0000"/>
                </a:solidFill>
              </a:rPr>
              <a:t>MPI</a:t>
            </a:r>
            <a:r>
              <a:rPr lang="en-US" b="1" dirty="0">
                <a:solidFill>
                  <a:srgbClr val="FF0000"/>
                </a:solidFill>
              </a:rPr>
              <a:t>: The Complete </a:t>
            </a:r>
            <a:r>
              <a:rPr lang="en-US" b="1" dirty="0" smtClean="0">
                <a:solidFill>
                  <a:srgbClr val="FF0000"/>
                </a:solidFill>
              </a:rPr>
              <a:t>Reference</a:t>
            </a:r>
            <a:r>
              <a:rPr lang="en-US" dirty="0" smtClean="0"/>
              <a:t> </a:t>
            </a:r>
            <a:r>
              <a:rPr lang="en-US" dirty="0"/>
              <a:t>(M. </a:t>
            </a:r>
            <a:r>
              <a:rPr lang="en-US" dirty="0" err="1"/>
              <a:t>Snir</a:t>
            </a:r>
            <a:r>
              <a:rPr lang="en-US" dirty="0"/>
              <a:t>, S. Otto, S Huss-Lederman, D</a:t>
            </a:r>
            <a:r>
              <a:rPr lang="en-US" dirty="0" smtClean="0"/>
              <a:t>. Walker</a:t>
            </a:r>
            <a:r>
              <a:rPr lang="en-US" dirty="0"/>
              <a:t>, J. </a:t>
            </a:r>
            <a:r>
              <a:rPr lang="en-US" dirty="0" err="1" smtClean="0"/>
              <a:t>Dongarra</a:t>
            </a:r>
            <a:r>
              <a:rPr lang="en-US" dirty="0" smtClean="0"/>
              <a:t>)</a:t>
            </a:r>
            <a:br>
              <a:rPr lang="en-US" dirty="0" smtClean="0"/>
            </a:br>
            <a:r>
              <a:rPr lang="en-US" dirty="0" smtClean="0"/>
              <a:t>Available from </a:t>
            </a:r>
            <a:r>
              <a:rPr lang="en-US" dirty="0" smtClean="0">
                <a:hlinkClick r:id="rId4"/>
              </a:rPr>
              <a:t>http</a:t>
            </a:r>
            <a:r>
              <a:rPr lang="en-US" dirty="0">
                <a:hlinkClick r:id="rId4"/>
              </a:rPr>
              <a:t>://</a:t>
            </a:r>
            <a:r>
              <a:rPr lang="en-US" dirty="0" smtClean="0">
                <a:hlinkClick r:id="rId4"/>
              </a:rPr>
              <a:t>switzernet.com/people/emin-gabrielyan/060708-thesis-ref/papers/Snir96.pdf</a:t>
            </a:r>
            <a:endParaRPr lang="en-US" dirty="0" smtClean="0"/>
          </a:p>
          <a:p>
            <a:pPr marL="0" indent="0">
              <a:buNone/>
            </a:pPr>
            <a:endParaRPr lang="en-US" dirty="0" smtClean="0"/>
          </a:p>
          <a:p>
            <a:r>
              <a:rPr lang="en-US" b="1" dirty="0" smtClean="0">
                <a:solidFill>
                  <a:srgbClr val="FF0000"/>
                </a:solidFill>
              </a:rPr>
              <a:t>Using MPI: Portable Parallel Programming with the Message Passing Interface</a:t>
            </a:r>
            <a:r>
              <a:rPr lang="en-US" dirty="0" smtClean="0"/>
              <a:t>, 2</a:t>
            </a:r>
            <a:r>
              <a:rPr lang="en-US" baseline="30000" dirty="0" smtClean="0"/>
              <a:t>nd</a:t>
            </a:r>
            <a:r>
              <a:rPr lang="en-US" dirty="0" smtClean="0"/>
              <a:t> ed. (W. </a:t>
            </a:r>
            <a:r>
              <a:rPr lang="en-US" dirty="0" err="1" smtClean="0"/>
              <a:t>Gropp</a:t>
            </a:r>
            <a:r>
              <a:rPr lang="en-US" dirty="0" smtClean="0"/>
              <a:t>, E. Lusk, A. </a:t>
            </a:r>
            <a:r>
              <a:rPr lang="en-US" dirty="0" err="1" smtClean="0"/>
              <a:t>Skjellum</a:t>
            </a:r>
            <a:r>
              <a:rPr lang="en-US" dirty="0" smtClean="0"/>
              <a:t>).</a:t>
            </a:r>
          </a:p>
          <a:p>
            <a:endParaRPr lang="en-US" dirty="0"/>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235" y="2476370"/>
            <a:ext cx="1267365" cy="168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6">
            <a:lum/>
            <a:alphaModFix/>
          </a:blip>
          <a:srcRect/>
          <a:stretch>
            <a:fillRect/>
          </a:stretch>
        </p:blipFill>
        <p:spPr>
          <a:xfrm>
            <a:off x="232234" y="4278623"/>
            <a:ext cx="1267365" cy="1646702"/>
          </a:xfrm>
          <a:prstGeom prst="rect">
            <a:avLst/>
          </a:prstGeom>
          <a:noFill/>
          <a:ln>
            <a:noFill/>
          </a:ln>
        </p:spPr>
      </p:pic>
    </p:spTree>
    <p:extLst>
      <p:ext uri="{BB962C8B-B14F-4D97-AF65-F5344CB8AC3E}">
        <p14:creationId xmlns:p14="http://schemas.microsoft.com/office/powerpoint/2010/main" val="245157727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sorting algorithm</a:t>
            </a:r>
            <a:endParaRPr lang="en-US" dirty="0"/>
          </a:p>
        </p:txBody>
      </p:sp>
      <p:sp>
        <p:nvSpPr>
          <p:cNvPr id="4" name="TextBox 3"/>
          <p:cNvSpPr txBox="1"/>
          <p:nvPr/>
        </p:nvSpPr>
        <p:spPr>
          <a:xfrm>
            <a:off x="347450" y="1609631"/>
            <a:ext cx="8679530" cy="3816429"/>
          </a:xfrm>
          <a:prstGeom prst="rect">
            <a:avLst/>
          </a:prstGeom>
          <a:noFill/>
        </p:spPr>
        <p:txBody>
          <a:bodyPr wrap="square" rtlCol="0">
            <a:spAutoFit/>
          </a:bodyPr>
          <a:lstStyle/>
          <a:p>
            <a:pPr marL="342900" indent="-342900">
              <a:buFont typeface="Arial" pitchFamily="34" charset="0"/>
              <a:buChar char="•"/>
            </a:pPr>
            <a:r>
              <a:rPr lang="en-US" sz="2200" b="1" dirty="0" smtClean="0">
                <a:solidFill>
                  <a:srgbClr val="FF0000"/>
                </a:solidFill>
              </a:rPr>
              <a:t>Can we do better?</a:t>
            </a:r>
          </a:p>
          <a:p>
            <a:pPr marL="800100" lvl="1" indent="-342900">
              <a:buFont typeface="Arial" pitchFamily="34" charset="0"/>
              <a:buChar char="•"/>
            </a:pPr>
            <a:r>
              <a:rPr lang="en-US" sz="2200" dirty="0" smtClean="0"/>
              <a:t>Sequential sorting algorithms are </a:t>
            </a:r>
            <a:r>
              <a:rPr lang="en-US" sz="2200" b="1" dirty="0" smtClean="0">
                <a:solidFill>
                  <a:srgbClr val="002060"/>
                </a:solidFill>
              </a:rPr>
              <a:t>O(n log n)</a:t>
            </a:r>
          </a:p>
          <a:p>
            <a:pPr marL="800100" lvl="1" indent="-342900">
              <a:buFont typeface="Arial" pitchFamily="34" charset="0"/>
              <a:buChar char="•"/>
            </a:pPr>
            <a:r>
              <a:rPr lang="en-US" sz="2200" dirty="0" smtClean="0"/>
              <a:t>Ideally, P and n can scale proportionally: </a:t>
            </a:r>
            <a:r>
              <a:rPr lang="en-US" sz="2200" b="1" dirty="0" smtClean="0">
                <a:solidFill>
                  <a:srgbClr val="002060"/>
                </a:solidFill>
              </a:rPr>
              <a:t>P = O(n)</a:t>
            </a:r>
          </a:p>
          <a:p>
            <a:pPr marL="800100" lvl="1" indent="-342900">
              <a:buFont typeface="Arial" pitchFamily="34" charset="0"/>
              <a:buChar char="•"/>
            </a:pPr>
            <a:r>
              <a:rPr lang="en-US" sz="2200" dirty="0" smtClean="0"/>
              <a:t>That means that we want to </a:t>
            </a:r>
            <a:r>
              <a:rPr lang="en-US" sz="2200" b="1" dirty="0" smtClean="0">
                <a:solidFill>
                  <a:srgbClr val="FF0000"/>
                </a:solidFill>
              </a:rPr>
              <a:t>sort n numbers in O(log n) time</a:t>
            </a:r>
          </a:p>
          <a:p>
            <a:pPr marL="1257300" lvl="2" indent="-342900">
              <a:buFont typeface="Arial" pitchFamily="34" charset="0"/>
              <a:buChar char="•"/>
            </a:pPr>
            <a:r>
              <a:rPr lang="en-US" sz="2200" dirty="0" smtClean="0"/>
              <a:t>This is possible (!), however, big constant pre-factor</a:t>
            </a:r>
          </a:p>
          <a:p>
            <a:pPr marL="800100" lvl="1" indent="-342900">
              <a:buFont typeface="Arial" pitchFamily="34" charset="0"/>
              <a:buChar char="•"/>
            </a:pPr>
            <a:r>
              <a:rPr lang="en-US" sz="2200" dirty="0" smtClean="0"/>
              <a:t>We will describe an algorithm that can sort n numbers in </a:t>
            </a:r>
            <a:r>
              <a:rPr lang="en-US" sz="2200" b="1" dirty="0" smtClean="0">
                <a:solidFill>
                  <a:srgbClr val="002060"/>
                </a:solidFill>
              </a:rPr>
              <a:t>O(log</a:t>
            </a:r>
            <a:r>
              <a:rPr lang="en-US" sz="2200" b="1" baseline="30000" dirty="0" smtClean="0">
                <a:solidFill>
                  <a:srgbClr val="002060"/>
                </a:solidFill>
              </a:rPr>
              <a:t>2</a:t>
            </a:r>
            <a:r>
              <a:rPr lang="en-US" sz="2200" b="1" dirty="0" smtClean="0">
                <a:solidFill>
                  <a:srgbClr val="002060"/>
                </a:solidFill>
              </a:rPr>
              <a:t> </a:t>
            </a:r>
            <a:r>
              <a:rPr lang="en-US" sz="2200" b="1" dirty="0">
                <a:solidFill>
                  <a:srgbClr val="002060"/>
                </a:solidFill>
              </a:rPr>
              <a:t>n)</a:t>
            </a:r>
            <a:r>
              <a:rPr lang="en-US" sz="2200" dirty="0"/>
              <a:t> </a:t>
            </a:r>
            <a:r>
              <a:rPr lang="en-US" sz="2200" dirty="0" smtClean="0"/>
              <a:t>parallel time (using P = O(n) processes)</a:t>
            </a:r>
          </a:p>
          <a:p>
            <a:pPr marL="1257300" lvl="2" indent="-342900">
              <a:buFont typeface="Arial" pitchFamily="34" charset="0"/>
              <a:buChar char="•"/>
            </a:pPr>
            <a:r>
              <a:rPr lang="en-US" sz="2200" dirty="0" smtClean="0"/>
              <a:t>This algorithm has </a:t>
            </a:r>
            <a:r>
              <a:rPr lang="en-US" sz="2200" b="1" dirty="0" smtClean="0">
                <a:solidFill>
                  <a:srgbClr val="FF0000"/>
                </a:solidFill>
              </a:rPr>
              <a:t>best performance in practice</a:t>
            </a:r>
          </a:p>
          <a:p>
            <a:pPr marL="1257300" lvl="2" indent="-342900">
              <a:buFont typeface="Arial" pitchFamily="34" charset="0"/>
              <a:buChar char="•"/>
            </a:pPr>
            <a:r>
              <a:rPr lang="en-US" sz="2200" dirty="0" smtClean="0"/>
              <a:t>… </a:t>
            </a:r>
            <a:r>
              <a:rPr lang="en-US" sz="2200" dirty="0"/>
              <a:t>u</a:t>
            </a:r>
            <a:r>
              <a:rPr lang="en-US" sz="2200" dirty="0" smtClean="0"/>
              <a:t>nless n becomes huge</a:t>
            </a:r>
            <a:r>
              <a:rPr lang="en-US" sz="2200" dirty="0"/>
              <a:t> </a:t>
            </a:r>
            <a:r>
              <a:rPr lang="en-US" sz="2200" dirty="0" smtClean="0"/>
              <a:t>(n &gt; 2</a:t>
            </a:r>
            <a:r>
              <a:rPr lang="en-US" sz="2200" baseline="30000" dirty="0" smtClean="0"/>
              <a:t>2000</a:t>
            </a:r>
            <a:r>
              <a:rPr lang="en-US" sz="2200" dirty="0" smtClean="0"/>
              <a:t>)</a:t>
            </a:r>
          </a:p>
          <a:p>
            <a:pPr marL="1257300" lvl="2" indent="-342900">
              <a:buFont typeface="Arial" pitchFamily="34" charset="0"/>
              <a:buChar char="•"/>
            </a:pPr>
            <a:r>
              <a:rPr lang="en-US" sz="2200" dirty="0" smtClean="0"/>
              <a:t>Nobody wants to sort that many numbers</a:t>
            </a:r>
            <a:endParaRPr lang="en-US" sz="2200" dirty="0"/>
          </a:p>
          <a:p>
            <a:endParaRPr lang="en-US" sz="2200" dirty="0" smtClean="0"/>
          </a:p>
        </p:txBody>
      </p:sp>
    </p:spTree>
    <p:extLst>
      <p:ext uri="{BB962C8B-B14F-4D97-AF65-F5344CB8AC3E}">
        <p14:creationId xmlns:p14="http://schemas.microsoft.com/office/powerpoint/2010/main" val="15720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3" name="Content Placeholder 2"/>
          <p:cNvSpPr>
            <a:spLocks noGrp="1"/>
          </p:cNvSpPr>
          <p:nvPr>
            <p:ph idx="1"/>
          </p:nvPr>
        </p:nvSpPr>
        <p:spPr>
          <a:xfrm>
            <a:off x="457200" y="1216150"/>
            <a:ext cx="8229600" cy="1137510"/>
          </a:xfrm>
          <a:solidFill>
            <a:schemeClr val="bg1">
              <a:lumMod val="85000"/>
            </a:schemeClr>
          </a:solidFill>
          <a:ln w="25400">
            <a:solidFill>
              <a:schemeClr val="tx1"/>
            </a:solidFill>
          </a:ln>
        </p:spPr>
        <p:txBody>
          <a:bodyPr>
            <a:normAutofit lnSpcReduction="10000"/>
          </a:bodyPr>
          <a:lstStyle/>
          <a:p>
            <a:r>
              <a:rPr lang="en-US" b="1" dirty="0" smtClean="0">
                <a:solidFill>
                  <a:srgbClr val="FF0000"/>
                </a:solidFill>
              </a:rPr>
              <a:t>Theorem (zero-one principle)</a:t>
            </a:r>
            <a:r>
              <a:rPr lang="en-US" dirty="0" smtClean="0"/>
              <a:t>: If a sorting network with n inputs sorts all 2</a:t>
            </a:r>
            <a:r>
              <a:rPr lang="en-US" baseline="30000" dirty="0" smtClean="0"/>
              <a:t>n</a:t>
            </a:r>
            <a:r>
              <a:rPr lang="en-US" dirty="0" smtClean="0"/>
              <a:t> binary strings of length n correctly, then it sorts all sequences correctly </a:t>
            </a:r>
            <a:r>
              <a:rPr lang="en-US" i="1" dirty="0" smtClean="0"/>
              <a:t>(proof: see references)</a:t>
            </a:r>
            <a:r>
              <a:rPr lang="en-US" dirty="0" smtClean="0"/>
              <a:t>.</a:t>
            </a:r>
          </a:p>
          <a:p>
            <a:endParaRPr lang="en-US" dirty="0"/>
          </a:p>
        </p:txBody>
      </p:sp>
      <p:cxnSp>
        <p:nvCxnSpPr>
          <p:cNvPr id="4" name="Straight Connector 3"/>
          <p:cNvCxnSpPr/>
          <p:nvPr/>
        </p:nvCxnSpPr>
        <p:spPr>
          <a:xfrm>
            <a:off x="3151015" y="2697276"/>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151860" y="4015152"/>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689530" y="4671650"/>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50170" y="5323023"/>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613346" y="2697276"/>
            <a:ext cx="395571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613343" y="3353774"/>
            <a:ext cx="395571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613346" y="4010272"/>
            <a:ext cx="3955714" cy="488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616065" y="4671650"/>
            <a:ext cx="3952995" cy="45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88685" y="3353774"/>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616065" y="5323023"/>
            <a:ext cx="3952995" cy="512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616065" y="5979521"/>
            <a:ext cx="39529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03165" y="2697276"/>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04010" y="4015152"/>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41680" y="4671650"/>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302320" y="5323023"/>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40835" y="3353774"/>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56160" y="2697276"/>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57005" y="4015152"/>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94675" y="4671650"/>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55315" y="5323023"/>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93830" y="3353774"/>
            <a:ext cx="845" cy="65649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29295" y="2468875"/>
            <a:ext cx="327334" cy="430887"/>
          </a:xfrm>
          <a:prstGeom prst="rect">
            <a:avLst/>
          </a:prstGeom>
          <a:noFill/>
        </p:spPr>
        <p:txBody>
          <a:bodyPr wrap="none" rtlCol="0">
            <a:spAutoFit/>
          </a:bodyPr>
          <a:lstStyle/>
          <a:p>
            <a:r>
              <a:rPr lang="en-US" sz="2200" dirty="0"/>
              <a:t>1</a:t>
            </a:r>
          </a:p>
        </p:txBody>
      </p:sp>
      <p:sp>
        <p:nvSpPr>
          <p:cNvPr id="47" name="TextBox 46"/>
          <p:cNvSpPr txBox="1"/>
          <p:nvPr/>
        </p:nvSpPr>
        <p:spPr>
          <a:xfrm>
            <a:off x="2230852" y="4432788"/>
            <a:ext cx="327334" cy="430887"/>
          </a:xfrm>
          <a:prstGeom prst="rect">
            <a:avLst/>
          </a:prstGeom>
          <a:noFill/>
        </p:spPr>
        <p:txBody>
          <a:bodyPr wrap="none" rtlCol="0">
            <a:spAutoFit/>
          </a:bodyPr>
          <a:lstStyle/>
          <a:p>
            <a:r>
              <a:rPr lang="en-US" sz="2200" dirty="0"/>
              <a:t>1</a:t>
            </a:r>
          </a:p>
        </p:txBody>
      </p:sp>
      <p:sp>
        <p:nvSpPr>
          <p:cNvPr id="48" name="TextBox 47"/>
          <p:cNvSpPr txBox="1"/>
          <p:nvPr/>
        </p:nvSpPr>
        <p:spPr>
          <a:xfrm>
            <a:off x="2232409" y="5740659"/>
            <a:ext cx="327334" cy="430887"/>
          </a:xfrm>
          <a:prstGeom prst="rect">
            <a:avLst/>
          </a:prstGeom>
          <a:noFill/>
        </p:spPr>
        <p:txBody>
          <a:bodyPr wrap="none" rtlCol="0">
            <a:spAutoFit/>
          </a:bodyPr>
          <a:lstStyle/>
          <a:p>
            <a:r>
              <a:rPr lang="en-US" sz="2200" dirty="0" smtClean="0"/>
              <a:t>1</a:t>
            </a:r>
            <a:endParaRPr lang="en-US" sz="2200" dirty="0"/>
          </a:p>
        </p:txBody>
      </p:sp>
      <p:sp>
        <p:nvSpPr>
          <p:cNvPr id="49" name="TextBox 48"/>
          <p:cNvSpPr txBox="1"/>
          <p:nvPr/>
        </p:nvSpPr>
        <p:spPr>
          <a:xfrm>
            <a:off x="2229295" y="5089286"/>
            <a:ext cx="327334" cy="430887"/>
          </a:xfrm>
          <a:prstGeom prst="rect">
            <a:avLst/>
          </a:prstGeom>
          <a:noFill/>
        </p:spPr>
        <p:txBody>
          <a:bodyPr wrap="none" rtlCol="0">
            <a:spAutoFit/>
          </a:bodyPr>
          <a:lstStyle/>
          <a:p>
            <a:r>
              <a:rPr lang="en-US" sz="2200" dirty="0" smtClean="0"/>
              <a:t>0</a:t>
            </a:r>
            <a:endParaRPr lang="en-US" sz="2200" dirty="0"/>
          </a:p>
        </p:txBody>
      </p:sp>
      <p:sp>
        <p:nvSpPr>
          <p:cNvPr id="50" name="TextBox 49"/>
          <p:cNvSpPr txBox="1"/>
          <p:nvPr/>
        </p:nvSpPr>
        <p:spPr>
          <a:xfrm>
            <a:off x="2234849" y="3774645"/>
            <a:ext cx="327334" cy="430887"/>
          </a:xfrm>
          <a:prstGeom prst="rect">
            <a:avLst/>
          </a:prstGeom>
          <a:noFill/>
        </p:spPr>
        <p:txBody>
          <a:bodyPr wrap="none" rtlCol="0">
            <a:spAutoFit/>
          </a:bodyPr>
          <a:lstStyle/>
          <a:p>
            <a:r>
              <a:rPr lang="en-US" sz="2200" dirty="0" smtClean="0"/>
              <a:t>0</a:t>
            </a:r>
            <a:endParaRPr lang="en-US" sz="2200" dirty="0"/>
          </a:p>
        </p:txBody>
      </p:sp>
      <p:sp>
        <p:nvSpPr>
          <p:cNvPr id="51" name="TextBox 50"/>
          <p:cNvSpPr txBox="1"/>
          <p:nvPr/>
        </p:nvSpPr>
        <p:spPr>
          <a:xfrm>
            <a:off x="2236406" y="3098073"/>
            <a:ext cx="327334" cy="430887"/>
          </a:xfrm>
          <a:prstGeom prst="rect">
            <a:avLst/>
          </a:prstGeom>
          <a:noFill/>
        </p:spPr>
        <p:txBody>
          <a:bodyPr wrap="none" rtlCol="0">
            <a:spAutoFit/>
          </a:bodyPr>
          <a:lstStyle/>
          <a:p>
            <a:r>
              <a:rPr lang="en-US" sz="2200" dirty="0" smtClean="0"/>
              <a:t>0</a:t>
            </a:r>
            <a:endParaRPr lang="en-US" sz="2200" dirty="0"/>
          </a:p>
        </p:txBody>
      </p:sp>
      <p:sp>
        <p:nvSpPr>
          <p:cNvPr id="52" name="TextBox 51"/>
          <p:cNvSpPr txBox="1"/>
          <p:nvPr/>
        </p:nvSpPr>
        <p:spPr>
          <a:xfrm>
            <a:off x="6607465" y="2468875"/>
            <a:ext cx="327334" cy="430887"/>
          </a:xfrm>
          <a:prstGeom prst="rect">
            <a:avLst/>
          </a:prstGeom>
          <a:noFill/>
        </p:spPr>
        <p:txBody>
          <a:bodyPr wrap="none" rtlCol="0">
            <a:spAutoFit/>
          </a:bodyPr>
          <a:lstStyle/>
          <a:p>
            <a:r>
              <a:rPr lang="en-US" sz="2200" dirty="0" smtClean="0"/>
              <a:t>0</a:t>
            </a:r>
            <a:endParaRPr lang="en-US" sz="2200" dirty="0"/>
          </a:p>
        </p:txBody>
      </p:sp>
      <p:sp>
        <p:nvSpPr>
          <p:cNvPr id="53" name="TextBox 52"/>
          <p:cNvSpPr txBox="1"/>
          <p:nvPr/>
        </p:nvSpPr>
        <p:spPr>
          <a:xfrm>
            <a:off x="6609022" y="4432788"/>
            <a:ext cx="327334" cy="430887"/>
          </a:xfrm>
          <a:prstGeom prst="rect">
            <a:avLst/>
          </a:prstGeom>
          <a:noFill/>
        </p:spPr>
        <p:txBody>
          <a:bodyPr wrap="none" rtlCol="0">
            <a:spAutoFit/>
          </a:bodyPr>
          <a:lstStyle/>
          <a:p>
            <a:r>
              <a:rPr lang="en-US" sz="2200" dirty="0"/>
              <a:t>1</a:t>
            </a:r>
          </a:p>
        </p:txBody>
      </p:sp>
      <p:sp>
        <p:nvSpPr>
          <p:cNvPr id="54" name="TextBox 53"/>
          <p:cNvSpPr txBox="1"/>
          <p:nvPr/>
        </p:nvSpPr>
        <p:spPr>
          <a:xfrm>
            <a:off x="6610579" y="5740659"/>
            <a:ext cx="327334" cy="430887"/>
          </a:xfrm>
          <a:prstGeom prst="rect">
            <a:avLst/>
          </a:prstGeom>
          <a:noFill/>
        </p:spPr>
        <p:txBody>
          <a:bodyPr wrap="none" rtlCol="0">
            <a:spAutoFit/>
          </a:bodyPr>
          <a:lstStyle/>
          <a:p>
            <a:r>
              <a:rPr lang="en-US" sz="2200" dirty="0" smtClean="0"/>
              <a:t>1</a:t>
            </a:r>
            <a:endParaRPr lang="en-US" sz="2200" dirty="0"/>
          </a:p>
        </p:txBody>
      </p:sp>
      <p:sp>
        <p:nvSpPr>
          <p:cNvPr id="55" name="TextBox 54"/>
          <p:cNvSpPr txBox="1"/>
          <p:nvPr/>
        </p:nvSpPr>
        <p:spPr>
          <a:xfrm>
            <a:off x="6607465" y="5089286"/>
            <a:ext cx="327334" cy="430887"/>
          </a:xfrm>
          <a:prstGeom prst="rect">
            <a:avLst/>
          </a:prstGeom>
          <a:noFill/>
        </p:spPr>
        <p:txBody>
          <a:bodyPr wrap="none" rtlCol="0">
            <a:spAutoFit/>
          </a:bodyPr>
          <a:lstStyle/>
          <a:p>
            <a:r>
              <a:rPr lang="en-US" sz="2200" dirty="0"/>
              <a:t>1</a:t>
            </a:r>
          </a:p>
        </p:txBody>
      </p:sp>
      <p:sp>
        <p:nvSpPr>
          <p:cNvPr id="56" name="TextBox 55"/>
          <p:cNvSpPr txBox="1"/>
          <p:nvPr/>
        </p:nvSpPr>
        <p:spPr>
          <a:xfrm>
            <a:off x="6613019" y="3774645"/>
            <a:ext cx="327334" cy="430887"/>
          </a:xfrm>
          <a:prstGeom prst="rect">
            <a:avLst/>
          </a:prstGeom>
          <a:noFill/>
        </p:spPr>
        <p:txBody>
          <a:bodyPr wrap="none" rtlCol="0">
            <a:spAutoFit/>
          </a:bodyPr>
          <a:lstStyle/>
          <a:p>
            <a:r>
              <a:rPr lang="en-US" sz="2200" dirty="0" smtClean="0"/>
              <a:t>0</a:t>
            </a:r>
            <a:endParaRPr lang="en-US" sz="2200" dirty="0"/>
          </a:p>
        </p:txBody>
      </p:sp>
      <p:sp>
        <p:nvSpPr>
          <p:cNvPr id="57" name="TextBox 56"/>
          <p:cNvSpPr txBox="1"/>
          <p:nvPr/>
        </p:nvSpPr>
        <p:spPr>
          <a:xfrm>
            <a:off x="6614576" y="3098073"/>
            <a:ext cx="327334" cy="430887"/>
          </a:xfrm>
          <a:prstGeom prst="rect">
            <a:avLst/>
          </a:prstGeom>
          <a:noFill/>
        </p:spPr>
        <p:txBody>
          <a:bodyPr wrap="none" rtlCol="0">
            <a:spAutoFit/>
          </a:bodyPr>
          <a:lstStyle/>
          <a:p>
            <a:r>
              <a:rPr lang="en-US" sz="2200" dirty="0" smtClean="0"/>
              <a:t>0</a:t>
            </a:r>
            <a:endParaRPr lang="en-US" sz="2200" dirty="0"/>
          </a:p>
        </p:txBody>
      </p:sp>
      <p:sp>
        <p:nvSpPr>
          <p:cNvPr id="58" name="TextBox 57"/>
          <p:cNvSpPr txBox="1"/>
          <p:nvPr/>
        </p:nvSpPr>
        <p:spPr>
          <a:xfrm>
            <a:off x="155425" y="6377753"/>
            <a:ext cx="8889100" cy="430887"/>
          </a:xfrm>
          <a:prstGeom prst="rect">
            <a:avLst/>
          </a:prstGeom>
          <a:noFill/>
        </p:spPr>
        <p:txBody>
          <a:bodyPr wrap="none" rtlCol="0">
            <a:spAutoFit/>
          </a:bodyPr>
          <a:lstStyle/>
          <a:p>
            <a:r>
              <a:rPr lang="en-US" sz="2200" dirty="0" smtClean="0"/>
              <a:t>We will design an algorithm that can sort binary sequences in </a:t>
            </a:r>
            <a:r>
              <a:rPr lang="en-US" sz="2200" b="1" dirty="0" smtClean="0">
                <a:solidFill>
                  <a:srgbClr val="FF0000"/>
                </a:solidFill>
              </a:rPr>
              <a:t>O(log</a:t>
            </a:r>
            <a:r>
              <a:rPr lang="en-US" sz="2200" b="1" baseline="-25000" dirty="0" smtClean="0">
                <a:solidFill>
                  <a:srgbClr val="FF0000"/>
                </a:solidFill>
              </a:rPr>
              <a:t>2</a:t>
            </a:r>
            <a:r>
              <a:rPr lang="en-US" sz="2200" b="1" baseline="30000" dirty="0" smtClean="0">
                <a:solidFill>
                  <a:srgbClr val="FF0000"/>
                </a:solidFill>
              </a:rPr>
              <a:t>2</a:t>
            </a:r>
            <a:r>
              <a:rPr lang="en-US" sz="2200" b="1" dirty="0" smtClean="0">
                <a:solidFill>
                  <a:srgbClr val="FF0000"/>
                </a:solidFill>
              </a:rPr>
              <a:t>n)</a:t>
            </a:r>
            <a:r>
              <a:rPr lang="en-US" sz="2200" dirty="0" smtClean="0"/>
              <a:t> time</a:t>
            </a:r>
            <a:endParaRPr lang="en-US" sz="2200" dirty="0"/>
          </a:p>
        </p:txBody>
      </p:sp>
      <p:sp>
        <p:nvSpPr>
          <p:cNvPr id="59" name="TextBox 58"/>
          <p:cNvSpPr txBox="1"/>
          <p:nvPr/>
        </p:nvSpPr>
        <p:spPr>
          <a:xfrm>
            <a:off x="539475" y="2776115"/>
            <a:ext cx="1152623" cy="430887"/>
          </a:xfrm>
          <a:prstGeom prst="rect">
            <a:avLst/>
          </a:prstGeom>
          <a:noFill/>
        </p:spPr>
        <p:txBody>
          <a:bodyPr wrap="none" rtlCol="0">
            <a:spAutoFit/>
          </a:bodyPr>
          <a:lstStyle/>
          <a:p>
            <a:r>
              <a:rPr lang="en-US" sz="2200" dirty="0" smtClean="0"/>
              <a:t>Example</a:t>
            </a:r>
            <a:endParaRPr lang="en-US" sz="2200" dirty="0"/>
          </a:p>
        </p:txBody>
      </p:sp>
    </p:spTree>
    <p:extLst>
      <p:ext uri="{BB962C8B-B14F-4D97-AF65-F5344CB8AC3E}">
        <p14:creationId xmlns:p14="http://schemas.microsoft.com/office/powerpoint/2010/main" val="198122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7" grpId="0"/>
      <p:bldP spid="48" grpId="0"/>
      <p:bldP spid="49" grpId="0"/>
      <p:bldP spid="50" grpId="0"/>
      <p:bldP spid="51" grpId="0"/>
      <p:bldP spid="52" grpId="0"/>
      <p:bldP spid="53" grpId="0"/>
      <p:bldP spid="54" grpId="0"/>
      <p:bldP spid="55" grpId="0"/>
      <p:bldP spid="56" grpId="0"/>
      <p:bldP spid="57" grpId="0"/>
      <p:bldP spid="58" grpId="0"/>
      <p:bldP spid="59"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3" name="Content Placeholder 2"/>
          <p:cNvSpPr>
            <a:spLocks noGrp="1"/>
          </p:cNvSpPr>
          <p:nvPr>
            <p:ph idx="1"/>
          </p:nvPr>
        </p:nvSpPr>
        <p:spPr/>
        <p:txBody>
          <a:bodyPr/>
          <a:lstStyle/>
          <a:p>
            <a:r>
              <a:rPr lang="en-US" b="1" dirty="0" smtClean="0">
                <a:solidFill>
                  <a:srgbClr val="FF0000"/>
                </a:solidFill>
              </a:rPr>
              <a:t>Step 1:</a:t>
            </a:r>
            <a:r>
              <a:rPr lang="en-US" dirty="0" smtClean="0"/>
              <a:t> create a sorting network that sorts bitonic sequences</a:t>
            </a:r>
          </a:p>
          <a:p>
            <a:r>
              <a:rPr lang="en-US" b="1" dirty="0" smtClean="0">
                <a:solidFill>
                  <a:srgbClr val="002060"/>
                </a:solidFill>
              </a:rPr>
              <a:t>Definition</a:t>
            </a:r>
            <a:r>
              <a:rPr lang="en-US" dirty="0" smtClean="0"/>
              <a:t>: A </a:t>
            </a:r>
            <a:r>
              <a:rPr lang="en-US" b="1" dirty="0" smtClean="0">
                <a:solidFill>
                  <a:srgbClr val="FF0000"/>
                </a:solidFill>
              </a:rPr>
              <a:t>bitonic sequence </a:t>
            </a:r>
            <a:r>
              <a:rPr lang="en-US" dirty="0" smtClean="0"/>
              <a:t>is a sequence which is first increasing and then decreasing, or can be circularly shifted to become so.</a:t>
            </a:r>
          </a:p>
          <a:p>
            <a:pPr lvl="1"/>
            <a:r>
              <a:rPr lang="en-US" dirty="0" smtClean="0"/>
              <a:t>(1, 2, 3, 3.14, 5, 4, 3, 2, 1) is bitonic</a:t>
            </a:r>
          </a:p>
          <a:p>
            <a:pPr lvl="1"/>
            <a:r>
              <a:rPr lang="en-US" dirty="0" smtClean="0"/>
              <a:t>(4, 5, 4, 3, 2, 1, 1, 2, 3) is bitonic</a:t>
            </a:r>
          </a:p>
          <a:p>
            <a:pPr lvl="1"/>
            <a:r>
              <a:rPr lang="en-US" dirty="0" smtClean="0"/>
              <a:t>(1, 2, 1, 2) is not bitonic</a:t>
            </a:r>
          </a:p>
          <a:p>
            <a:r>
              <a:rPr lang="en-US" dirty="0" smtClean="0"/>
              <a:t>Over zeros and ones, a bitonic sequence is of the form</a:t>
            </a:r>
          </a:p>
          <a:p>
            <a:pPr lvl="1"/>
            <a:r>
              <a:rPr lang="en-US" dirty="0" smtClean="0"/>
              <a:t>0</a:t>
            </a:r>
            <a:r>
              <a:rPr lang="en-US" baseline="30000" dirty="0" smtClean="0"/>
              <a:t>i</a:t>
            </a:r>
            <a:r>
              <a:rPr lang="en-US" dirty="0" smtClean="0"/>
              <a:t>1</a:t>
            </a:r>
            <a:r>
              <a:rPr lang="en-US" baseline="30000" dirty="0" smtClean="0"/>
              <a:t>j</a:t>
            </a:r>
            <a:r>
              <a:rPr lang="en-US" dirty="0" smtClean="0"/>
              <a:t>0</a:t>
            </a:r>
            <a:r>
              <a:rPr lang="en-US" baseline="30000" dirty="0" smtClean="0"/>
              <a:t>k</a:t>
            </a:r>
            <a:r>
              <a:rPr lang="en-US" dirty="0" smtClean="0"/>
              <a:t> or 1</a:t>
            </a:r>
            <a:r>
              <a:rPr lang="en-US" baseline="30000" dirty="0" smtClean="0"/>
              <a:t>i</a:t>
            </a:r>
            <a:r>
              <a:rPr lang="en-US" dirty="0" smtClean="0"/>
              <a:t>0</a:t>
            </a:r>
            <a:r>
              <a:rPr lang="en-US" baseline="30000" dirty="0" smtClean="0"/>
              <a:t>j</a:t>
            </a:r>
            <a:r>
              <a:rPr lang="en-US" dirty="0" smtClean="0"/>
              <a:t>1</a:t>
            </a:r>
            <a:r>
              <a:rPr lang="en-US" baseline="30000" dirty="0" smtClean="0"/>
              <a:t>k      </a:t>
            </a:r>
            <a:r>
              <a:rPr lang="en-US" dirty="0" smtClean="0"/>
              <a:t>(with e.g. 0</a:t>
            </a:r>
            <a:r>
              <a:rPr lang="en-US" baseline="30000" dirty="0" smtClean="0"/>
              <a:t>i  </a:t>
            </a:r>
            <a:r>
              <a:rPr lang="en-US" dirty="0" smtClean="0"/>
              <a:t>= 0000…0 = </a:t>
            </a:r>
            <a:r>
              <a:rPr lang="en-US" dirty="0" err="1" smtClean="0"/>
              <a:t>i</a:t>
            </a:r>
            <a:r>
              <a:rPr lang="en-US" dirty="0" smtClean="0"/>
              <a:t> consecutive zeros)</a:t>
            </a:r>
          </a:p>
          <a:p>
            <a:pPr lvl="1"/>
            <a:r>
              <a:rPr lang="en-US" dirty="0" err="1" smtClean="0"/>
              <a:t>i</a:t>
            </a:r>
            <a:r>
              <a:rPr lang="en-US" dirty="0" smtClean="0"/>
              <a:t>, j or k can be zero</a:t>
            </a:r>
            <a:endParaRPr lang="en-US" baseline="30000" dirty="0" smtClean="0"/>
          </a:p>
          <a:p>
            <a:pPr marL="0" indent="0">
              <a:buNone/>
            </a:pPr>
            <a:endParaRPr lang="en-US" baseline="30000" dirty="0"/>
          </a:p>
          <a:p>
            <a:pPr lvl="1"/>
            <a:endParaRPr lang="en-US" baseline="30000" dirty="0"/>
          </a:p>
        </p:txBody>
      </p:sp>
    </p:spTree>
    <p:extLst>
      <p:ext uri="{BB962C8B-B14F-4D97-AF65-F5344CB8AC3E}">
        <p14:creationId xmlns:p14="http://schemas.microsoft.com/office/powerpoint/2010/main" val="109720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3" name="Content Placeholder 2"/>
          <p:cNvSpPr>
            <a:spLocks noGrp="1"/>
          </p:cNvSpPr>
          <p:nvPr>
            <p:ph idx="1"/>
          </p:nvPr>
        </p:nvSpPr>
        <p:spPr>
          <a:xfrm>
            <a:off x="232235" y="1124700"/>
            <a:ext cx="8531375" cy="5453510"/>
          </a:xfrm>
        </p:spPr>
        <p:txBody>
          <a:bodyPr>
            <a:normAutofit fontScale="92500" lnSpcReduction="10000"/>
          </a:bodyPr>
          <a:lstStyle/>
          <a:p>
            <a:r>
              <a:rPr lang="en-US" sz="2200" dirty="0" smtClean="0"/>
              <a:t>Now, let’s create a sorting network that sorts a </a:t>
            </a:r>
            <a:r>
              <a:rPr lang="en-US" sz="2200" b="1" dirty="0" smtClean="0">
                <a:solidFill>
                  <a:srgbClr val="FF0000"/>
                </a:solidFill>
              </a:rPr>
              <a:t>bitonic sequence</a:t>
            </a:r>
            <a:r>
              <a:rPr lang="en-US" sz="2200" dirty="0" smtClean="0"/>
              <a:t>.</a:t>
            </a:r>
          </a:p>
          <a:p>
            <a:r>
              <a:rPr lang="en-US" sz="2200" dirty="0" smtClean="0"/>
              <a:t>A </a:t>
            </a:r>
            <a:r>
              <a:rPr lang="en-US" sz="2200" b="1" dirty="0" smtClean="0">
                <a:solidFill>
                  <a:srgbClr val="FF0000"/>
                </a:solidFill>
              </a:rPr>
              <a:t>half-cleaner</a:t>
            </a:r>
            <a:r>
              <a:rPr lang="en-US" sz="2200" dirty="0" smtClean="0"/>
              <a:t> network connects line </a:t>
            </a:r>
            <a:r>
              <a:rPr lang="en-US" sz="2200" dirty="0" err="1" smtClean="0"/>
              <a:t>i</a:t>
            </a:r>
            <a:r>
              <a:rPr lang="en-US" sz="2200" dirty="0" smtClean="0"/>
              <a:t> with line </a:t>
            </a:r>
            <a:r>
              <a:rPr lang="en-US" sz="2200" dirty="0" err="1" smtClean="0"/>
              <a:t>i</a:t>
            </a:r>
            <a:r>
              <a:rPr lang="en-US" sz="2200" dirty="0" smtClean="0"/>
              <a:t> + n/2</a:t>
            </a:r>
          </a:p>
          <a:p>
            <a:endParaRPr lang="en-US" sz="2200" dirty="0" smtClean="0"/>
          </a:p>
          <a:p>
            <a:endParaRPr lang="en-US" sz="2200" dirty="0"/>
          </a:p>
          <a:p>
            <a:endParaRPr lang="en-US" sz="2200" dirty="0" smtClean="0"/>
          </a:p>
          <a:p>
            <a:endParaRPr lang="en-US" sz="2200" dirty="0"/>
          </a:p>
          <a:p>
            <a:endParaRPr lang="en-US" sz="2200" dirty="0" smtClean="0"/>
          </a:p>
          <a:p>
            <a:endParaRPr lang="en-US" sz="2200" dirty="0" smtClean="0"/>
          </a:p>
          <a:p>
            <a:endParaRPr lang="en-US" sz="2200" dirty="0" smtClean="0"/>
          </a:p>
          <a:p>
            <a:endParaRPr lang="en-US" sz="2200" dirty="0"/>
          </a:p>
          <a:p>
            <a:r>
              <a:rPr lang="en-US" sz="2200" dirty="0" smtClean="0"/>
              <a:t>If the input is a binary bitonic sequence then for the output</a:t>
            </a:r>
          </a:p>
          <a:p>
            <a:pPr lvl="1"/>
            <a:r>
              <a:rPr lang="en-US" dirty="0" smtClean="0"/>
              <a:t>Elements in the </a:t>
            </a:r>
            <a:r>
              <a:rPr lang="en-US" b="1" dirty="0" smtClean="0">
                <a:solidFill>
                  <a:srgbClr val="FF0000"/>
                </a:solidFill>
              </a:rPr>
              <a:t>top half are at least as small </a:t>
            </a:r>
            <a:r>
              <a:rPr lang="en-US" dirty="0" smtClean="0"/>
              <a:t>as the corresponding elements in the </a:t>
            </a:r>
            <a:r>
              <a:rPr lang="en-US" b="1" dirty="0" smtClean="0">
                <a:solidFill>
                  <a:srgbClr val="FF0000"/>
                </a:solidFill>
              </a:rPr>
              <a:t>bottom half, </a:t>
            </a:r>
            <a:r>
              <a:rPr lang="en-US" dirty="0" smtClean="0"/>
              <a:t>i.e. halves are relatively sorted.</a:t>
            </a:r>
          </a:p>
          <a:p>
            <a:pPr lvl="1"/>
            <a:r>
              <a:rPr lang="en-US" dirty="0" smtClean="0"/>
              <a:t>Bottom and top half are </a:t>
            </a:r>
            <a:r>
              <a:rPr lang="en-US" b="1" dirty="0" smtClean="0">
                <a:solidFill>
                  <a:srgbClr val="FF0000"/>
                </a:solidFill>
              </a:rPr>
              <a:t>bitonic</a:t>
            </a:r>
            <a:r>
              <a:rPr lang="en-US" dirty="0" smtClean="0"/>
              <a:t>.</a:t>
            </a:r>
          </a:p>
          <a:p>
            <a:pPr lvl="1"/>
            <a:r>
              <a:rPr lang="en-US" dirty="0" smtClean="0"/>
              <a:t>One of the halves of the output consists of </a:t>
            </a:r>
            <a:r>
              <a:rPr lang="en-US" b="1" dirty="0" smtClean="0">
                <a:solidFill>
                  <a:srgbClr val="FF0000"/>
                </a:solidFill>
              </a:rPr>
              <a:t>only zeros or ones </a:t>
            </a:r>
            <a:r>
              <a:rPr lang="en-US" dirty="0" smtClean="0"/>
              <a:t>(i.e. is “clean”).</a:t>
            </a:r>
          </a:p>
          <a:p>
            <a:pPr lvl="1"/>
            <a:endParaRPr lang="en-US" dirty="0" smtClean="0"/>
          </a:p>
        </p:txBody>
      </p:sp>
      <p:cxnSp>
        <p:nvCxnSpPr>
          <p:cNvPr id="8" name="Straight Connector 7"/>
          <p:cNvCxnSpPr/>
          <p:nvPr/>
        </p:nvCxnSpPr>
        <p:spPr>
          <a:xfrm flipH="1">
            <a:off x="3304635" y="2301861"/>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304635" y="258409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304635" y="289133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304635" y="319857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04635" y="3492416"/>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304635" y="377464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304635" y="408188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304635" y="438912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36291" y="2301861"/>
            <a:ext cx="0" cy="119055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807472" y="2584090"/>
            <a:ext cx="0" cy="119055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979735" y="2891330"/>
            <a:ext cx="0" cy="119055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51998" y="3198570"/>
            <a:ext cx="0" cy="119055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0186" y="2966799"/>
            <a:ext cx="1816779" cy="769441"/>
          </a:xfrm>
          <a:prstGeom prst="rect">
            <a:avLst/>
          </a:prstGeom>
          <a:noFill/>
        </p:spPr>
        <p:txBody>
          <a:bodyPr wrap="none" rtlCol="0">
            <a:spAutoFit/>
          </a:bodyPr>
          <a:lstStyle/>
          <a:p>
            <a:r>
              <a:rPr lang="en-US" sz="2200" b="1" dirty="0" smtClean="0">
                <a:solidFill>
                  <a:srgbClr val="002060"/>
                </a:solidFill>
              </a:rPr>
              <a:t>Half-cleaner</a:t>
            </a:r>
          </a:p>
          <a:p>
            <a:r>
              <a:rPr lang="en-US" sz="2200" dirty="0" smtClean="0"/>
              <a:t>example (n=8)</a:t>
            </a:r>
            <a:endParaRPr lang="en-US" sz="2200" dirty="0"/>
          </a:p>
        </p:txBody>
      </p:sp>
    </p:spTree>
    <p:extLst>
      <p:ext uri="{BB962C8B-B14F-4D97-AF65-F5344CB8AC3E}">
        <p14:creationId xmlns:p14="http://schemas.microsoft.com/office/powerpoint/2010/main" val="109720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4696886" y="2104103"/>
            <a:ext cx="334445" cy="18914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96886" y="4070972"/>
            <a:ext cx="334445" cy="18914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175430" y="2123230"/>
            <a:ext cx="334445" cy="3782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Case study: parallel sorting algorithm</a:t>
            </a:r>
            <a:endParaRPr lang="en-US" dirty="0"/>
          </a:p>
        </p:txBody>
      </p:sp>
      <p:sp>
        <p:nvSpPr>
          <p:cNvPr id="3" name="Content Placeholder 2"/>
          <p:cNvSpPr>
            <a:spLocks noGrp="1"/>
          </p:cNvSpPr>
          <p:nvPr>
            <p:ph idx="1"/>
          </p:nvPr>
        </p:nvSpPr>
        <p:spPr>
          <a:xfrm>
            <a:off x="457200" y="1201510"/>
            <a:ext cx="8229600" cy="561435"/>
          </a:xfrm>
        </p:spPr>
        <p:txBody>
          <a:bodyPr/>
          <a:lstStyle/>
          <a:p>
            <a:r>
              <a:rPr lang="en-US" dirty="0" smtClean="0"/>
              <a:t>Example of a </a:t>
            </a:r>
            <a:r>
              <a:rPr lang="en-US" b="1" dirty="0" smtClean="0">
                <a:solidFill>
                  <a:srgbClr val="FF0000"/>
                </a:solidFill>
              </a:rPr>
              <a:t>half-cleaner[n] network</a:t>
            </a:r>
            <a:endParaRPr lang="en-US" b="1" dirty="0">
              <a:solidFill>
                <a:srgbClr val="FF0000"/>
              </a:solidFill>
            </a:endParaRPr>
          </a:p>
        </p:txBody>
      </p:sp>
      <p:grpSp>
        <p:nvGrpSpPr>
          <p:cNvPr id="41" name="Group 40"/>
          <p:cNvGrpSpPr/>
          <p:nvPr/>
        </p:nvGrpSpPr>
        <p:grpSpPr>
          <a:xfrm>
            <a:off x="2597885" y="2356068"/>
            <a:ext cx="1901047" cy="3334538"/>
            <a:chOff x="2451011" y="2356068"/>
            <a:chExt cx="3802095" cy="3334538"/>
          </a:xfrm>
        </p:grpSpPr>
        <p:cxnSp>
          <p:nvCxnSpPr>
            <p:cNvPr id="4" name="Straight Connector 3"/>
            <p:cNvCxnSpPr/>
            <p:nvPr/>
          </p:nvCxnSpPr>
          <p:spPr>
            <a:xfrm flipH="1">
              <a:off x="2451011" y="2356068"/>
              <a:ext cx="38020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451011" y="2806947"/>
              <a:ext cx="38020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451011" y="3297783"/>
              <a:ext cx="38020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451011" y="3788618"/>
              <a:ext cx="38020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451011" y="4258056"/>
              <a:ext cx="38020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451011" y="4708935"/>
              <a:ext cx="38020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451011" y="5199770"/>
              <a:ext cx="38020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451011" y="5690606"/>
              <a:ext cx="38020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a:off x="3095369" y="2356068"/>
            <a:ext cx="0" cy="190198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2141" y="2806947"/>
            <a:ext cx="0" cy="190198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10535" y="3297783"/>
            <a:ext cx="0" cy="190198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68930" y="3788618"/>
            <a:ext cx="0" cy="190198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75430" y="2123230"/>
            <a:ext cx="327334" cy="430887"/>
          </a:xfrm>
          <a:prstGeom prst="rect">
            <a:avLst/>
          </a:prstGeom>
          <a:noFill/>
        </p:spPr>
        <p:txBody>
          <a:bodyPr wrap="none" rtlCol="0">
            <a:spAutoFit/>
          </a:bodyPr>
          <a:lstStyle/>
          <a:p>
            <a:r>
              <a:rPr lang="en-US" sz="2200" dirty="0" smtClean="0"/>
              <a:t>0</a:t>
            </a:r>
            <a:endParaRPr lang="en-US" sz="2200" dirty="0"/>
          </a:p>
        </p:txBody>
      </p:sp>
      <p:sp>
        <p:nvSpPr>
          <p:cNvPr id="18" name="TextBox 17"/>
          <p:cNvSpPr txBox="1"/>
          <p:nvPr/>
        </p:nvSpPr>
        <p:spPr>
          <a:xfrm>
            <a:off x="2176987" y="3582620"/>
            <a:ext cx="327334" cy="430887"/>
          </a:xfrm>
          <a:prstGeom prst="rect">
            <a:avLst/>
          </a:prstGeom>
          <a:noFill/>
        </p:spPr>
        <p:txBody>
          <a:bodyPr wrap="none" rtlCol="0">
            <a:spAutoFit/>
          </a:bodyPr>
          <a:lstStyle/>
          <a:p>
            <a:r>
              <a:rPr lang="en-US" sz="2200" dirty="0"/>
              <a:t>1</a:t>
            </a:r>
          </a:p>
        </p:txBody>
      </p:sp>
      <p:sp>
        <p:nvSpPr>
          <p:cNvPr id="19" name="TextBox 18"/>
          <p:cNvSpPr txBox="1"/>
          <p:nvPr/>
        </p:nvSpPr>
        <p:spPr>
          <a:xfrm>
            <a:off x="2178544" y="4495908"/>
            <a:ext cx="327334" cy="430887"/>
          </a:xfrm>
          <a:prstGeom prst="rect">
            <a:avLst/>
          </a:prstGeom>
          <a:noFill/>
        </p:spPr>
        <p:txBody>
          <a:bodyPr wrap="none" rtlCol="0">
            <a:spAutoFit/>
          </a:bodyPr>
          <a:lstStyle/>
          <a:p>
            <a:r>
              <a:rPr lang="en-US" sz="2200" dirty="0" smtClean="0"/>
              <a:t>0</a:t>
            </a:r>
            <a:endParaRPr lang="en-US" sz="2200" dirty="0"/>
          </a:p>
        </p:txBody>
      </p:sp>
      <p:sp>
        <p:nvSpPr>
          <p:cNvPr id="20" name="TextBox 19"/>
          <p:cNvSpPr txBox="1"/>
          <p:nvPr/>
        </p:nvSpPr>
        <p:spPr>
          <a:xfrm>
            <a:off x="2175430" y="4043480"/>
            <a:ext cx="327334" cy="430887"/>
          </a:xfrm>
          <a:prstGeom prst="rect">
            <a:avLst/>
          </a:prstGeom>
          <a:noFill/>
        </p:spPr>
        <p:txBody>
          <a:bodyPr wrap="none" rtlCol="0">
            <a:spAutoFit/>
          </a:bodyPr>
          <a:lstStyle/>
          <a:p>
            <a:r>
              <a:rPr lang="en-US" sz="2200" dirty="0"/>
              <a:t>1</a:t>
            </a:r>
          </a:p>
        </p:txBody>
      </p:sp>
      <p:sp>
        <p:nvSpPr>
          <p:cNvPr id="21" name="TextBox 20"/>
          <p:cNvSpPr txBox="1"/>
          <p:nvPr/>
        </p:nvSpPr>
        <p:spPr>
          <a:xfrm>
            <a:off x="2180984" y="3083355"/>
            <a:ext cx="327334" cy="430887"/>
          </a:xfrm>
          <a:prstGeom prst="rect">
            <a:avLst/>
          </a:prstGeom>
          <a:noFill/>
        </p:spPr>
        <p:txBody>
          <a:bodyPr wrap="none" rtlCol="0">
            <a:spAutoFit/>
          </a:bodyPr>
          <a:lstStyle/>
          <a:p>
            <a:r>
              <a:rPr lang="en-US" sz="2200" dirty="0"/>
              <a:t>1</a:t>
            </a:r>
          </a:p>
        </p:txBody>
      </p:sp>
      <p:sp>
        <p:nvSpPr>
          <p:cNvPr id="22" name="TextBox 21"/>
          <p:cNvSpPr txBox="1"/>
          <p:nvPr/>
        </p:nvSpPr>
        <p:spPr>
          <a:xfrm>
            <a:off x="2182541" y="2614063"/>
            <a:ext cx="327334" cy="430887"/>
          </a:xfrm>
          <a:prstGeom prst="rect">
            <a:avLst/>
          </a:prstGeom>
          <a:noFill/>
        </p:spPr>
        <p:txBody>
          <a:bodyPr wrap="none" rtlCol="0">
            <a:spAutoFit/>
          </a:bodyPr>
          <a:lstStyle/>
          <a:p>
            <a:r>
              <a:rPr lang="en-US" sz="2200" dirty="0" smtClean="0"/>
              <a:t>0</a:t>
            </a:r>
            <a:endParaRPr lang="en-US" sz="2200" dirty="0"/>
          </a:p>
        </p:txBody>
      </p:sp>
      <p:sp>
        <p:nvSpPr>
          <p:cNvPr id="23" name="TextBox 22"/>
          <p:cNvSpPr txBox="1"/>
          <p:nvPr/>
        </p:nvSpPr>
        <p:spPr>
          <a:xfrm>
            <a:off x="2175430" y="4965200"/>
            <a:ext cx="406038" cy="430887"/>
          </a:xfrm>
          <a:prstGeom prst="rect">
            <a:avLst/>
          </a:prstGeom>
          <a:noFill/>
        </p:spPr>
        <p:txBody>
          <a:bodyPr wrap="square" rtlCol="0">
            <a:spAutoFit/>
          </a:bodyPr>
          <a:lstStyle/>
          <a:p>
            <a:r>
              <a:rPr lang="en-US" sz="2200" dirty="0" smtClean="0"/>
              <a:t>0</a:t>
            </a:r>
            <a:endParaRPr lang="en-US" sz="2200" dirty="0"/>
          </a:p>
        </p:txBody>
      </p:sp>
      <p:sp>
        <p:nvSpPr>
          <p:cNvPr id="24" name="TextBox 23"/>
          <p:cNvSpPr txBox="1"/>
          <p:nvPr/>
        </p:nvSpPr>
        <p:spPr>
          <a:xfrm>
            <a:off x="2175430" y="5456035"/>
            <a:ext cx="406038" cy="430887"/>
          </a:xfrm>
          <a:prstGeom prst="rect">
            <a:avLst/>
          </a:prstGeom>
          <a:noFill/>
        </p:spPr>
        <p:txBody>
          <a:bodyPr wrap="square" rtlCol="0">
            <a:spAutoFit/>
          </a:bodyPr>
          <a:lstStyle/>
          <a:p>
            <a:r>
              <a:rPr lang="en-US" sz="2200" dirty="0"/>
              <a:t>0</a:t>
            </a:r>
          </a:p>
        </p:txBody>
      </p:sp>
      <p:sp>
        <p:nvSpPr>
          <p:cNvPr id="25" name="TextBox 24"/>
          <p:cNvSpPr txBox="1"/>
          <p:nvPr/>
        </p:nvSpPr>
        <p:spPr>
          <a:xfrm>
            <a:off x="4680469" y="2123230"/>
            <a:ext cx="327334" cy="430887"/>
          </a:xfrm>
          <a:prstGeom prst="rect">
            <a:avLst/>
          </a:prstGeom>
          <a:noFill/>
        </p:spPr>
        <p:txBody>
          <a:bodyPr wrap="none" rtlCol="0">
            <a:spAutoFit/>
          </a:bodyPr>
          <a:lstStyle/>
          <a:p>
            <a:r>
              <a:rPr lang="en-US" sz="2200" dirty="0" smtClean="0"/>
              <a:t>0</a:t>
            </a:r>
            <a:endParaRPr lang="en-US" sz="2200" dirty="0"/>
          </a:p>
        </p:txBody>
      </p:sp>
      <p:sp>
        <p:nvSpPr>
          <p:cNvPr id="26" name="TextBox 25"/>
          <p:cNvSpPr txBox="1"/>
          <p:nvPr/>
        </p:nvSpPr>
        <p:spPr>
          <a:xfrm>
            <a:off x="4682026" y="3582620"/>
            <a:ext cx="327334" cy="430887"/>
          </a:xfrm>
          <a:prstGeom prst="rect">
            <a:avLst/>
          </a:prstGeom>
          <a:noFill/>
        </p:spPr>
        <p:txBody>
          <a:bodyPr wrap="none" rtlCol="0">
            <a:spAutoFit/>
          </a:bodyPr>
          <a:lstStyle/>
          <a:p>
            <a:r>
              <a:rPr lang="en-US" sz="2200" dirty="0" smtClean="0"/>
              <a:t>0</a:t>
            </a:r>
            <a:endParaRPr lang="en-US" sz="2200" dirty="0"/>
          </a:p>
        </p:txBody>
      </p:sp>
      <p:sp>
        <p:nvSpPr>
          <p:cNvPr id="27" name="TextBox 26"/>
          <p:cNvSpPr txBox="1"/>
          <p:nvPr/>
        </p:nvSpPr>
        <p:spPr>
          <a:xfrm>
            <a:off x="4683583" y="4495908"/>
            <a:ext cx="327334" cy="430887"/>
          </a:xfrm>
          <a:prstGeom prst="rect">
            <a:avLst/>
          </a:prstGeom>
          <a:noFill/>
        </p:spPr>
        <p:txBody>
          <a:bodyPr wrap="none" rtlCol="0">
            <a:spAutoFit/>
          </a:bodyPr>
          <a:lstStyle/>
          <a:p>
            <a:r>
              <a:rPr lang="en-US" sz="2200" dirty="0"/>
              <a:t>0</a:t>
            </a:r>
          </a:p>
        </p:txBody>
      </p:sp>
      <p:sp>
        <p:nvSpPr>
          <p:cNvPr id="28" name="TextBox 27"/>
          <p:cNvSpPr txBox="1"/>
          <p:nvPr/>
        </p:nvSpPr>
        <p:spPr>
          <a:xfrm>
            <a:off x="4680469" y="4073453"/>
            <a:ext cx="327334" cy="430887"/>
          </a:xfrm>
          <a:prstGeom prst="rect">
            <a:avLst/>
          </a:prstGeom>
          <a:noFill/>
        </p:spPr>
        <p:txBody>
          <a:bodyPr wrap="none" rtlCol="0">
            <a:spAutoFit/>
          </a:bodyPr>
          <a:lstStyle/>
          <a:p>
            <a:r>
              <a:rPr lang="en-US" sz="2200" dirty="0"/>
              <a:t>1</a:t>
            </a:r>
          </a:p>
        </p:txBody>
      </p:sp>
      <p:sp>
        <p:nvSpPr>
          <p:cNvPr id="29" name="TextBox 28"/>
          <p:cNvSpPr txBox="1"/>
          <p:nvPr/>
        </p:nvSpPr>
        <p:spPr>
          <a:xfrm>
            <a:off x="4686023" y="3083355"/>
            <a:ext cx="327334" cy="430887"/>
          </a:xfrm>
          <a:prstGeom prst="rect">
            <a:avLst/>
          </a:prstGeom>
          <a:noFill/>
        </p:spPr>
        <p:txBody>
          <a:bodyPr wrap="none" rtlCol="0">
            <a:spAutoFit/>
          </a:bodyPr>
          <a:lstStyle/>
          <a:p>
            <a:r>
              <a:rPr lang="en-US" sz="2200" dirty="0" smtClean="0"/>
              <a:t>0</a:t>
            </a:r>
            <a:endParaRPr lang="en-US" sz="2200" dirty="0"/>
          </a:p>
        </p:txBody>
      </p:sp>
      <p:sp>
        <p:nvSpPr>
          <p:cNvPr id="30" name="TextBox 29"/>
          <p:cNvSpPr txBox="1"/>
          <p:nvPr/>
        </p:nvSpPr>
        <p:spPr>
          <a:xfrm>
            <a:off x="4687580" y="2614063"/>
            <a:ext cx="327334" cy="430887"/>
          </a:xfrm>
          <a:prstGeom prst="rect">
            <a:avLst/>
          </a:prstGeom>
          <a:noFill/>
        </p:spPr>
        <p:txBody>
          <a:bodyPr wrap="none" rtlCol="0">
            <a:spAutoFit/>
          </a:bodyPr>
          <a:lstStyle/>
          <a:p>
            <a:r>
              <a:rPr lang="en-US" sz="2200" dirty="0" smtClean="0"/>
              <a:t>0</a:t>
            </a:r>
            <a:endParaRPr lang="en-US" sz="2200" dirty="0"/>
          </a:p>
        </p:txBody>
      </p:sp>
      <p:sp>
        <p:nvSpPr>
          <p:cNvPr id="31" name="TextBox 30"/>
          <p:cNvSpPr txBox="1"/>
          <p:nvPr/>
        </p:nvSpPr>
        <p:spPr>
          <a:xfrm>
            <a:off x="4696886" y="4984327"/>
            <a:ext cx="406038" cy="430887"/>
          </a:xfrm>
          <a:prstGeom prst="rect">
            <a:avLst/>
          </a:prstGeom>
          <a:noFill/>
        </p:spPr>
        <p:txBody>
          <a:bodyPr wrap="square" rtlCol="0">
            <a:spAutoFit/>
          </a:bodyPr>
          <a:lstStyle/>
          <a:p>
            <a:r>
              <a:rPr lang="en-US" sz="2200" dirty="0"/>
              <a:t>1</a:t>
            </a:r>
          </a:p>
        </p:txBody>
      </p:sp>
      <p:sp>
        <p:nvSpPr>
          <p:cNvPr id="32" name="TextBox 31"/>
          <p:cNvSpPr txBox="1"/>
          <p:nvPr/>
        </p:nvSpPr>
        <p:spPr>
          <a:xfrm>
            <a:off x="4696886" y="5475162"/>
            <a:ext cx="406038" cy="430887"/>
          </a:xfrm>
          <a:prstGeom prst="rect">
            <a:avLst/>
          </a:prstGeom>
          <a:noFill/>
        </p:spPr>
        <p:txBody>
          <a:bodyPr wrap="square" rtlCol="0">
            <a:spAutoFit/>
          </a:bodyPr>
          <a:lstStyle/>
          <a:p>
            <a:r>
              <a:rPr lang="en-US" sz="2200" dirty="0" smtClean="0"/>
              <a:t>1</a:t>
            </a:r>
            <a:endParaRPr lang="en-US" sz="2200" dirty="0"/>
          </a:p>
        </p:txBody>
      </p:sp>
      <p:sp>
        <p:nvSpPr>
          <p:cNvPr id="33" name="TextBox 32"/>
          <p:cNvSpPr txBox="1"/>
          <p:nvPr/>
        </p:nvSpPr>
        <p:spPr>
          <a:xfrm>
            <a:off x="5486974" y="4618214"/>
            <a:ext cx="1332031" cy="769441"/>
          </a:xfrm>
          <a:prstGeom prst="rect">
            <a:avLst/>
          </a:prstGeom>
          <a:noFill/>
        </p:spPr>
        <p:txBody>
          <a:bodyPr wrap="none" rtlCol="0">
            <a:spAutoFit/>
          </a:bodyPr>
          <a:lstStyle/>
          <a:p>
            <a:r>
              <a:rPr lang="en-US" sz="2200" dirty="0" smtClean="0"/>
              <a:t>lower half</a:t>
            </a:r>
          </a:p>
          <a:p>
            <a:r>
              <a:rPr lang="en-US" sz="2200" dirty="0" smtClean="0"/>
              <a:t>is bitonic</a:t>
            </a:r>
            <a:endParaRPr lang="en-US" sz="2200" dirty="0"/>
          </a:p>
        </p:txBody>
      </p:sp>
      <p:sp>
        <p:nvSpPr>
          <p:cNvPr id="34" name="TextBox 33"/>
          <p:cNvSpPr txBox="1"/>
          <p:nvPr/>
        </p:nvSpPr>
        <p:spPr>
          <a:xfrm>
            <a:off x="5486974" y="2699305"/>
            <a:ext cx="1362874" cy="769441"/>
          </a:xfrm>
          <a:prstGeom prst="rect">
            <a:avLst/>
          </a:prstGeom>
          <a:noFill/>
        </p:spPr>
        <p:txBody>
          <a:bodyPr wrap="none" rtlCol="0">
            <a:spAutoFit/>
          </a:bodyPr>
          <a:lstStyle/>
          <a:p>
            <a:r>
              <a:rPr lang="en-US" sz="2200" dirty="0" smtClean="0"/>
              <a:t>upper half</a:t>
            </a:r>
          </a:p>
          <a:p>
            <a:r>
              <a:rPr lang="en-US" sz="2200" dirty="0" smtClean="0"/>
              <a:t>is “clean”</a:t>
            </a:r>
            <a:endParaRPr lang="en-US" sz="2200" dirty="0"/>
          </a:p>
        </p:txBody>
      </p:sp>
      <p:sp>
        <p:nvSpPr>
          <p:cNvPr id="35" name="Right Brace 34"/>
          <p:cNvSpPr/>
          <p:nvPr/>
        </p:nvSpPr>
        <p:spPr>
          <a:xfrm>
            <a:off x="5194011" y="2238445"/>
            <a:ext cx="172283" cy="1651415"/>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5212674" y="4158619"/>
            <a:ext cx="172283" cy="1651415"/>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455919" y="3348932"/>
            <a:ext cx="1279517" cy="1107996"/>
          </a:xfrm>
          <a:prstGeom prst="rect">
            <a:avLst/>
          </a:prstGeom>
          <a:noFill/>
        </p:spPr>
        <p:txBody>
          <a:bodyPr wrap="none" rtlCol="0">
            <a:spAutoFit/>
          </a:bodyPr>
          <a:lstStyle/>
          <a:p>
            <a:pPr algn="ctr"/>
            <a:r>
              <a:rPr lang="en-US" sz="2200" dirty="0" smtClean="0"/>
              <a:t>input = </a:t>
            </a:r>
          </a:p>
          <a:p>
            <a:pPr algn="ctr"/>
            <a:r>
              <a:rPr lang="en-US" sz="2200" dirty="0" smtClean="0"/>
              <a:t>bitonic  </a:t>
            </a:r>
          </a:p>
          <a:p>
            <a:pPr algn="ctr"/>
            <a:r>
              <a:rPr lang="en-US" sz="2200" dirty="0" smtClean="0"/>
              <a:t>sequence</a:t>
            </a:r>
            <a:endParaRPr lang="en-US" sz="2200" dirty="0"/>
          </a:p>
        </p:txBody>
      </p:sp>
      <p:sp>
        <p:nvSpPr>
          <p:cNvPr id="42" name="TextBox 41"/>
          <p:cNvSpPr txBox="1"/>
          <p:nvPr/>
        </p:nvSpPr>
        <p:spPr>
          <a:xfrm>
            <a:off x="7215199" y="3505810"/>
            <a:ext cx="1850186" cy="1107996"/>
          </a:xfrm>
          <a:prstGeom prst="rect">
            <a:avLst/>
          </a:prstGeom>
          <a:noFill/>
        </p:spPr>
        <p:txBody>
          <a:bodyPr wrap="none" rtlCol="0">
            <a:spAutoFit/>
          </a:bodyPr>
          <a:lstStyle/>
          <a:p>
            <a:r>
              <a:rPr lang="en-US" sz="2200" dirty="0" smtClean="0"/>
              <a:t>upper half</a:t>
            </a:r>
          </a:p>
          <a:p>
            <a:r>
              <a:rPr lang="en-US" sz="2200" dirty="0" smtClean="0"/>
              <a:t>is smaller than</a:t>
            </a:r>
          </a:p>
          <a:p>
            <a:r>
              <a:rPr lang="en-US" sz="2200" dirty="0" smtClean="0"/>
              <a:t>lower half</a:t>
            </a:r>
            <a:endParaRPr lang="en-US" sz="2200" dirty="0"/>
          </a:p>
        </p:txBody>
      </p:sp>
    </p:spTree>
    <p:extLst>
      <p:ext uri="{BB962C8B-B14F-4D97-AF65-F5344CB8AC3E}">
        <p14:creationId xmlns:p14="http://schemas.microsoft.com/office/powerpoint/2010/main" val="44581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25" grpId="0"/>
      <p:bldP spid="26" grpId="0"/>
      <p:bldP spid="27" grpId="0"/>
      <p:bldP spid="28" grpId="0"/>
      <p:bldP spid="29" grpId="0"/>
      <p:bldP spid="30" grpId="0"/>
      <p:bldP spid="31" grpId="0"/>
      <p:bldP spid="32" grpId="0"/>
      <p:bldP spid="33" grpId="0"/>
      <p:bldP spid="34" grpId="0"/>
      <p:bldP spid="35" grpId="0" animBg="1"/>
      <p:bldP spid="36" grpId="0" animBg="1"/>
      <p:bldP spid="42"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721210" y="2776115"/>
            <a:ext cx="288037" cy="499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42" name="Rectangle 41"/>
          <p:cNvSpPr/>
          <p:nvPr/>
        </p:nvSpPr>
        <p:spPr>
          <a:xfrm>
            <a:off x="7721210" y="3380500"/>
            <a:ext cx="288037" cy="499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44" name="Rectangle 43"/>
          <p:cNvSpPr/>
          <p:nvPr/>
        </p:nvSpPr>
        <p:spPr>
          <a:xfrm>
            <a:off x="7729591" y="4016050"/>
            <a:ext cx="288037" cy="499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45" name="Rectangle 44"/>
          <p:cNvSpPr/>
          <p:nvPr/>
        </p:nvSpPr>
        <p:spPr>
          <a:xfrm>
            <a:off x="7729591" y="4620435"/>
            <a:ext cx="288037" cy="499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40" name="Rectangle 39"/>
          <p:cNvSpPr/>
          <p:nvPr/>
        </p:nvSpPr>
        <p:spPr>
          <a:xfrm>
            <a:off x="6837895" y="3966670"/>
            <a:ext cx="576075" cy="115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39" name="Rectangle 38"/>
          <p:cNvSpPr/>
          <p:nvPr/>
        </p:nvSpPr>
        <p:spPr>
          <a:xfrm>
            <a:off x="6837895" y="2776115"/>
            <a:ext cx="576075" cy="115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38" name="Rectangle 37"/>
          <p:cNvSpPr/>
          <p:nvPr/>
        </p:nvSpPr>
        <p:spPr>
          <a:xfrm>
            <a:off x="5340100" y="2776115"/>
            <a:ext cx="1152150" cy="230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Case study: parallel sorting algorithm</a:t>
            </a:r>
          </a:p>
        </p:txBody>
      </p:sp>
      <p:sp>
        <p:nvSpPr>
          <p:cNvPr id="3" name="Content Placeholder 2"/>
          <p:cNvSpPr>
            <a:spLocks noGrp="1"/>
          </p:cNvSpPr>
          <p:nvPr>
            <p:ph idx="1"/>
          </p:nvPr>
        </p:nvSpPr>
        <p:spPr>
          <a:xfrm>
            <a:off x="457200" y="1600201"/>
            <a:ext cx="8229600" cy="1060700"/>
          </a:xfrm>
        </p:spPr>
        <p:txBody>
          <a:bodyPr/>
          <a:lstStyle/>
          <a:p>
            <a:r>
              <a:rPr lang="en-US" dirty="0" smtClean="0"/>
              <a:t>Therefore, a </a:t>
            </a:r>
            <a:r>
              <a:rPr lang="en-US" b="1" dirty="0" smtClean="0">
                <a:solidFill>
                  <a:srgbClr val="FF0000"/>
                </a:solidFill>
              </a:rPr>
              <a:t>bitonic sorter[n]</a:t>
            </a:r>
            <a:r>
              <a:rPr lang="en-US" dirty="0" smtClean="0"/>
              <a:t> (i.e. network that sorts a bitonic sequence of length n) is easily obtained by recursion:</a:t>
            </a:r>
            <a:endParaRPr lang="en-US" dirty="0"/>
          </a:p>
        </p:txBody>
      </p:sp>
      <p:grpSp>
        <p:nvGrpSpPr>
          <p:cNvPr id="26" name="Group 25"/>
          <p:cNvGrpSpPr/>
          <p:nvPr/>
        </p:nvGrpSpPr>
        <p:grpSpPr>
          <a:xfrm>
            <a:off x="1269170" y="2885521"/>
            <a:ext cx="3264426" cy="2087264"/>
            <a:chOff x="1576410" y="2731901"/>
            <a:chExt cx="2534730" cy="2087264"/>
          </a:xfrm>
        </p:grpSpPr>
        <p:cxnSp>
          <p:nvCxnSpPr>
            <p:cNvPr id="5" name="Straight Connector 4"/>
            <p:cNvCxnSpPr/>
            <p:nvPr/>
          </p:nvCxnSpPr>
          <p:spPr>
            <a:xfrm flipH="1">
              <a:off x="1576410" y="2731901"/>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576410" y="301413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576410" y="332137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576410" y="362861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576410" y="3922456"/>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576410" y="420468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576410" y="451192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576410" y="481916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1461195" y="2776115"/>
            <a:ext cx="1152150" cy="230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Half-cleaner[n]</a:t>
            </a:r>
            <a:endParaRPr lang="en-US" dirty="0"/>
          </a:p>
        </p:txBody>
      </p:sp>
      <p:sp>
        <p:nvSpPr>
          <p:cNvPr id="27" name="Rectangle 26"/>
          <p:cNvSpPr/>
          <p:nvPr/>
        </p:nvSpPr>
        <p:spPr>
          <a:xfrm>
            <a:off x="2958990" y="2776115"/>
            <a:ext cx="1152150" cy="115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a:t>Bitonic</a:t>
            </a:r>
            <a:r>
              <a:rPr lang="en-US" dirty="0"/>
              <a:t>-sorter[n/2]</a:t>
            </a:r>
          </a:p>
        </p:txBody>
      </p:sp>
      <p:sp>
        <p:nvSpPr>
          <p:cNvPr id="28" name="Rectangle 27"/>
          <p:cNvSpPr/>
          <p:nvPr/>
        </p:nvSpPr>
        <p:spPr>
          <a:xfrm>
            <a:off x="2958990" y="3959709"/>
            <a:ext cx="1152150" cy="115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t>Bitonic</a:t>
            </a:r>
            <a:r>
              <a:rPr lang="en-US" dirty="0" smtClean="0"/>
              <a:t>-sorter[n/2]</a:t>
            </a:r>
            <a:endParaRPr lang="en-US" dirty="0"/>
          </a:p>
        </p:txBody>
      </p:sp>
      <p:grpSp>
        <p:nvGrpSpPr>
          <p:cNvPr id="29" name="Group 28"/>
          <p:cNvGrpSpPr/>
          <p:nvPr/>
        </p:nvGrpSpPr>
        <p:grpSpPr>
          <a:xfrm>
            <a:off x="5148075" y="2885521"/>
            <a:ext cx="3322033" cy="2087264"/>
            <a:chOff x="1576410" y="2731901"/>
            <a:chExt cx="2579460" cy="2087264"/>
          </a:xfrm>
        </p:grpSpPr>
        <p:cxnSp>
          <p:nvCxnSpPr>
            <p:cNvPr id="30" name="Straight Connector 29"/>
            <p:cNvCxnSpPr/>
            <p:nvPr/>
          </p:nvCxnSpPr>
          <p:spPr>
            <a:xfrm flipH="1">
              <a:off x="1576410" y="2731901"/>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576410" y="301413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576410" y="332137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576410" y="362861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576410" y="3922456"/>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576410" y="420468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621140" y="451192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576410" y="481916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5630898" y="2885521"/>
            <a:ext cx="0" cy="119055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802079" y="3167750"/>
            <a:ext cx="0" cy="119055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974342" y="3474990"/>
            <a:ext cx="0" cy="119055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146605" y="3782230"/>
            <a:ext cx="0" cy="119055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037325" y="4081885"/>
            <a:ext cx="0" cy="59527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183540" y="4369923"/>
            <a:ext cx="0" cy="59527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037325" y="2879713"/>
            <a:ext cx="0" cy="59527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83540" y="3167751"/>
            <a:ext cx="0" cy="59527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862888" y="2883694"/>
            <a:ext cx="0" cy="28098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862847" y="3474990"/>
            <a:ext cx="0" cy="28098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873609" y="4076076"/>
            <a:ext cx="0" cy="28098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873609" y="4667561"/>
            <a:ext cx="0" cy="28098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46715" y="5502870"/>
            <a:ext cx="7348487" cy="1107996"/>
          </a:xfrm>
          <a:prstGeom prst="rect">
            <a:avLst/>
          </a:prstGeom>
          <a:noFill/>
        </p:spPr>
        <p:txBody>
          <a:bodyPr wrap="none" rtlCol="0">
            <a:spAutoFit/>
          </a:bodyPr>
          <a:lstStyle/>
          <a:p>
            <a:r>
              <a:rPr lang="en-US" sz="2200" dirty="0" smtClean="0"/>
              <a:t>A bitonic sorter sorts a bitonic sequence of length n = 2</a:t>
            </a:r>
            <a:r>
              <a:rPr lang="en-US" sz="2200" baseline="30000" dirty="0" smtClean="0"/>
              <a:t>k</a:t>
            </a:r>
            <a:r>
              <a:rPr lang="en-US" sz="2200" dirty="0" smtClean="0"/>
              <a:t> using </a:t>
            </a:r>
          </a:p>
          <a:p>
            <a:pPr marL="742950" lvl="1" indent="-285750">
              <a:buFont typeface="Arial" pitchFamily="34" charset="0"/>
              <a:buChar char="•"/>
            </a:pPr>
            <a:r>
              <a:rPr lang="en-US" sz="2200" dirty="0" smtClean="0"/>
              <a:t>size = </a:t>
            </a:r>
            <a:r>
              <a:rPr lang="en-US" sz="2200" dirty="0" err="1" smtClean="0"/>
              <a:t>nk</a:t>
            </a:r>
            <a:r>
              <a:rPr lang="en-US" sz="2200" dirty="0" smtClean="0"/>
              <a:t>/2 = n/2 log</a:t>
            </a:r>
            <a:r>
              <a:rPr lang="en-US" sz="2200" baseline="-25000" dirty="0" smtClean="0"/>
              <a:t>2</a:t>
            </a:r>
            <a:r>
              <a:rPr lang="en-US" sz="2200" dirty="0" smtClean="0"/>
              <a:t>n comparators (= sequential time)</a:t>
            </a:r>
          </a:p>
          <a:p>
            <a:pPr marL="742950" lvl="1" indent="-285750">
              <a:buFont typeface="Arial" pitchFamily="34" charset="0"/>
              <a:buChar char="•"/>
            </a:pPr>
            <a:r>
              <a:rPr lang="en-US" sz="2200" dirty="0" smtClean="0"/>
              <a:t>depth = k = log</a:t>
            </a:r>
            <a:r>
              <a:rPr lang="en-US" sz="2200" baseline="-25000" dirty="0" smtClean="0"/>
              <a:t>2</a:t>
            </a:r>
            <a:r>
              <a:rPr lang="en-US" sz="2200" dirty="0" smtClean="0"/>
              <a:t>n  (= parallel time)</a:t>
            </a:r>
            <a:endParaRPr lang="en-US" sz="2200" dirty="0"/>
          </a:p>
        </p:txBody>
      </p:sp>
    </p:spTree>
    <p:extLst>
      <p:ext uri="{BB962C8B-B14F-4D97-AF65-F5344CB8AC3E}">
        <p14:creationId xmlns:p14="http://schemas.microsoft.com/office/powerpoint/2010/main" val="109720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4" grpId="0" animBg="1"/>
      <p:bldP spid="45" grpId="0" animBg="1"/>
      <p:bldP spid="40" grpId="0" animBg="1"/>
      <p:bldP spid="39" grpId="0" animBg="1"/>
      <p:bldP spid="38" grpId="0" animBg="1"/>
      <p:bldP spid="67"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sorting algorithm</a:t>
            </a:r>
            <a:endParaRPr lang="en-US" dirty="0"/>
          </a:p>
        </p:txBody>
      </p:sp>
      <p:sp>
        <p:nvSpPr>
          <p:cNvPr id="4" name="Content Placeholder 2"/>
          <p:cNvSpPr>
            <a:spLocks noGrp="1"/>
          </p:cNvSpPr>
          <p:nvPr>
            <p:ph idx="1"/>
          </p:nvPr>
        </p:nvSpPr>
        <p:spPr>
          <a:xfrm>
            <a:off x="457200" y="855865"/>
            <a:ext cx="8229600" cy="1683993"/>
          </a:xfrm>
        </p:spPr>
        <p:txBody>
          <a:bodyPr/>
          <a:lstStyle/>
          <a:p>
            <a:r>
              <a:rPr lang="en-US" b="1" dirty="0" smtClean="0">
                <a:solidFill>
                  <a:srgbClr val="FF0000"/>
                </a:solidFill>
              </a:rPr>
              <a:t>Step 2</a:t>
            </a:r>
            <a:r>
              <a:rPr lang="en-US" dirty="0" smtClean="0"/>
              <a:t>: Build a network </a:t>
            </a:r>
            <a:r>
              <a:rPr lang="en-US" b="1" dirty="0" smtClean="0">
                <a:solidFill>
                  <a:srgbClr val="FF0000"/>
                </a:solidFill>
              </a:rPr>
              <a:t>merger[n]</a:t>
            </a:r>
            <a:r>
              <a:rPr lang="en-US" dirty="0" smtClean="0"/>
              <a:t> that </a:t>
            </a:r>
            <a:r>
              <a:rPr lang="en-US" b="1" dirty="0" smtClean="0">
                <a:solidFill>
                  <a:srgbClr val="002060"/>
                </a:solidFill>
              </a:rPr>
              <a:t>merges two sorted sequences</a:t>
            </a:r>
            <a:r>
              <a:rPr lang="en-US" dirty="0" smtClean="0"/>
              <a:t> of length n/2 so that the output is sorted</a:t>
            </a:r>
          </a:p>
          <a:p>
            <a:pPr lvl="1"/>
            <a:r>
              <a:rPr lang="en-US" dirty="0" smtClean="0"/>
              <a:t>Flip second sequence and concatenate first and flipped second</a:t>
            </a:r>
          </a:p>
          <a:p>
            <a:pPr lvl="1"/>
            <a:r>
              <a:rPr lang="en-US" dirty="0" smtClean="0"/>
              <a:t>Concatenated sequence is </a:t>
            </a:r>
            <a:r>
              <a:rPr lang="en-US" b="1" dirty="0" smtClean="0">
                <a:solidFill>
                  <a:srgbClr val="002060"/>
                </a:solidFill>
              </a:rPr>
              <a:t>bitonic</a:t>
            </a:r>
            <a:r>
              <a:rPr lang="en-US" dirty="0" smtClean="0"/>
              <a:t>, sort using step 1</a:t>
            </a:r>
          </a:p>
        </p:txBody>
      </p:sp>
      <p:sp>
        <p:nvSpPr>
          <p:cNvPr id="5" name="TextBox 4"/>
          <p:cNvSpPr txBox="1"/>
          <p:nvPr/>
        </p:nvSpPr>
        <p:spPr>
          <a:xfrm>
            <a:off x="289425" y="2737710"/>
            <a:ext cx="1671035" cy="430887"/>
          </a:xfrm>
          <a:prstGeom prst="rect">
            <a:avLst/>
          </a:prstGeom>
          <a:solidFill>
            <a:schemeClr val="bg1">
              <a:lumMod val="85000"/>
            </a:schemeClr>
          </a:solidFill>
          <a:ln w="25400">
            <a:solidFill>
              <a:schemeClr val="tx1"/>
            </a:solidFill>
          </a:ln>
        </p:spPr>
        <p:txBody>
          <a:bodyPr wrap="none" rtlCol="0">
            <a:spAutoFit/>
          </a:bodyPr>
          <a:lstStyle/>
          <a:p>
            <a:r>
              <a:rPr lang="en-US" sz="2200" dirty="0" smtClean="0"/>
              <a:t>Conceptually</a:t>
            </a:r>
            <a:endParaRPr lang="en-US" sz="2200" dirty="0"/>
          </a:p>
        </p:txBody>
      </p:sp>
      <p:sp>
        <p:nvSpPr>
          <p:cNvPr id="6" name="Rounded Rectangle 5"/>
          <p:cNvSpPr/>
          <p:nvPr/>
        </p:nvSpPr>
        <p:spPr>
          <a:xfrm>
            <a:off x="2312229" y="4850702"/>
            <a:ext cx="334445" cy="187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323974" y="2931085"/>
            <a:ext cx="334445" cy="187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323974" y="2931084"/>
            <a:ext cx="327334" cy="430887"/>
          </a:xfrm>
          <a:prstGeom prst="rect">
            <a:avLst/>
          </a:prstGeom>
          <a:noFill/>
        </p:spPr>
        <p:txBody>
          <a:bodyPr wrap="none" rtlCol="0">
            <a:spAutoFit/>
          </a:bodyPr>
          <a:lstStyle/>
          <a:p>
            <a:r>
              <a:rPr lang="en-US" sz="2200" dirty="0" smtClean="0"/>
              <a:t>0</a:t>
            </a:r>
            <a:endParaRPr lang="en-US" sz="2200" dirty="0"/>
          </a:p>
        </p:txBody>
      </p:sp>
      <p:sp>
        <p:nvSpPr>
          <p:cNvPr id="24" name="TextBox 23"/>
          <p:cNvSpPr txBox="1"/>
          <p:nvPr/>
        </p:nvSpPr>
        <p:spPr>
          <a:xfrm>
            <a:off x="2325531" y="4390474"/>
            <a:ext cx="327334" cy="430887"/>
          </a:xfrm>
          <a:prstGeom prst="rect">
            <a:avLst/>
          </a:prstGeom>
          <a:noFill/>
        </p:spPr>
        <p:txBody>
          <a:bodyPr wrap="none" rtlCol="0">
            <a:spAutoFit/>
          </a:bodyPr>
          <a:lstStyle/>
          <a:p>
            <a:r>
              <a:rPr lang="en-US" sz="2200" dirty="0"/>
              <a:t>1</a:t>
            </a:r>
          </a:p>
        </p:txBody>
      </p:sp>
      <p:sp>
        <p:nvSpPr>
          <p:cNvPr id="25" name="TextBox 24"/>
          <p:cNvSpPr txBox="1"/>
          <p:nvPr/>
        </p:nvSpPr>
        <p:spPr>
          <a:xfrm>
            <a:off x="2327088" y="5303762"/>
            <a:ext cx="327334" cy="430887"/>
          </a:xfrm>
          <a:prstGeom prst="rect">
            <a:avLst/>
          </a:prstGeom>
          <a:noFill/>
        </p:spPr>
        <p:txBody>
          <a:bodyPr wrap="none" rtlCol="0">
            <a:spAutoFit/>
          </a:bodyPr>
          <a:lstStyle/>
          <a:p>
            <a:r>
              <a:rPr lang="en-US" sz="2200" dirty="0" smtClean="0"/>
              <a:t>1</a:t>
            </a:r>
            <a:endParaRPr lang="en-US" sz="2200" dirty="0"/>
          </a:p>
        </p:txBody>
      </p:sp>
      <p:sp>
        <p:nvSpPr>
          <p:cNvPr id="26" name="TextBox 25"/>
          <p:cNvSpPr txBox="1"/>
          <p:nvPr/>
        </p:nvSpPr>
        <p:spPr>
          <a:xfrm>
            <a:off x="2323974" y="4851334"/>
            <a:ext cx="327334" cy="430887"/>
          </a:xfrm>
          <a:prstGeom prst="rect">
            <a:avLst/>
          </a:prstGeom>
          <a:noFill/>
        </p:spPr>
        <p:txBody>
          <a:bodyPr wrap="none" rtlCol="0">
            <a:spAutoFit/>
          </a:bodyPr>
          <a:lstStyle/>
          <a:p>
            <a:r>
              <a:rPr lang="en-US" sz="2200" dirty="0" smtClean="0"/>
              <a:t>0</a:t>
            </a:r>
            <a:endParaRPr lang="en-US" sz="2200" dirty="0"/>
          </a:p>
        </p:txBody>
      </p:sp>
      <p:sp>
        <p:nvSpPr>
          <p:cNvPr id="27" name="TextBox 26"/>
          <p:cNvSpPr txBox="1"/>
          <p:nvPr/>
        </p:nvSpPr>
        <p:spPr>
          <a:xfrm>
            <a:off x="2329528" y="3891209"/>
            <a:ext cx="327334" cy="430887"/>
          </a:xfrm>
          <a:prstGeom prst="rect">
            <a:avLst/>
          </a:prstGeom>
          <a:noFill/>
        </p:spPr>
        <p:txBody>
          <a:bodyPr wrap="none" rtlCol="0">
            <a:spAutoFit/>
          </a:bodyPr>
          <a:lstStyle/>
          <a:p>
            <a:r>
              <a:rPr lang="en-US" sz="2200" dirty="0"/>
              <a:t>1</a:t>
            </a:r>
          </a:p>
        </p:txBody>
      </p:sp>
      <p:sp>
        <p:nvSpPr>
          <p:cNvPr id="28" name="TextBox 27"/>
          <p:cNvSpPr txBox="1"/>
          <p:nvPr/>
        </p:nvSpPr>
        <p:spPr>
          <a:xfrm>
            <a:off x="2331085" y="3421917"/>
            <a:ext cx="327334" cy="430887"/>
          </a:xfrm>
          <a:prstGeom prst="rect">
            <a:avLst/>
          </a:prstGeom>
          <a:noFill/>
        </p:spPr>
        <p:txBody>
          <a:bodyPr wrap="none" rtlCol="0">
            <a:spAutoFit/>
          </a:bodyPr>
          <a:lstStyle/>
          <a:p>
            <a:r>
              <a:rPr lang="en-US" sz="2200" dirty="0" smtClean="0"/>
              <a:t>0</a:t>
            </a:r>
            <a:endParaRPr lang="en-US" sz="2200" dirty="0"/>
          </a:p>
        </p:txBody>
      </p:sp>
      <p:sp>
        <p:nvSpPr>
          <p:cNvPr id="29" name="TextBox 28"/>
          <p:cNvSpPr txBox="1"/>
          <p:nvPr/>
        </p:nvSpPr>
        <p:spPr>
          <a:xfrm>
            <a:off x="2323974" y="5773054"/>
            <a:ext cx="406038" cy="430887"/>
          </a:xfrm>
          <a:prstGeom prst="rect">
            <a:avLst/>
          </a:prstGeom>
          <a:noFill/>
        </p:spPr>
        <p:txBody>
          <a:bodyPr wrap="square" rtlCol="0">
            <a:spAutoFit/>
          </a:bodyPr>
          <a:lstStyle/>
          <a:p>
            <a:r>
              <a:rPr lang="en-US" sz="2200" dirty="0"/>
              <a:t>1</a:t>
            </a:r>
          </a:p>
        </p:txBody>
      </p:sp>
      <p:sp>
        <p:nvSpPr>
          <p:cNvPr id="30" name="TextBox 29"/>
          <p:cNvSpPr txBox="1"/>
          <p:nvPr/>
        </p:nvSpPr>
        <p:spPr>
          <a:xfrm>
            <a:off x="2323974" y="6263889"/>
            <a:ext cx="406038" cy="430887"/>
          </a:xfrm>
          <a:prstGeom prst="rect">
            <a:avLst/>
          </a:prstGeom>
          <a:noFill/>
        </p:spPr>
        <p:txBody>
          <a:bodyPr wrap="square" rtlCol="0">
            <a:spAutoFit/>
          </a:bodyPr>
          <a:lstStyle/>
          <a:p>
            <a:r>
              <a:rPr lang="en-US" sz="2200" dirty="0" smtClean="0"/>
              <a:t>1</a:t>
            </a:r>
            <a:endParaRPr lang="en-US" sz="2200" dirty="0"/>
          </a:p>
        </p:txBody>
      </p:sp>
      <p:sp>
        <p:nvSpPr>
          <p:cNvPr id="42" name="TextBox 41"/>
          <p:cNvSpPr txBox="1"/>
          <p:nvPr/>
        </p:nvSpPr>
        <p:spPr>
          <a:xfrm>
            <a:off x="627776" y="3504469"/>
            <a:ext cx="1486304" cy="769441"/>
          </a:xfrm>
          <a:prstGeom prst="rect">
            <a:avLst/>
          </a:prstGeom>
          <a:noFill/>
        </p:spPr>
        <p:txBody>
          <a:bodyPr wrap="none" rtlCol="0">
            <a:spAutoFit/>
          </a:bodyPr>
          <a:lstStyle/>
          <a:p>
            <a:pPr algn="ctr"/>
            <a:r>
              <a:rPr lang="en-US" sz="2200" dirty="0" smtClean="0"/>
              <a:t>sorted</a:t>
            </a:r>
          </a:p>
          <a:p>
            <a:pPr algn="ctr"/>
            <a:r>
              <a:rPr lang="en-US" sz="2200" dirty="0" smtClean="0"/>
              <a:t>sequence 1</a:t>
            </a:r>
            <a:endParaRPr lang="en-US" sz="2200" dirty="0"/>
          </a:p>
        </p:txBody>
      </p:sp>
      <p:sp>
        <p:nvSpPr>
          <p:cNvPr id="43" name="TextBox 42"/>
          <p:cNvSpPr txBox="1"/>
          <p:nvPr/>
        </p:nvSpPr>
        <p:spPr>
          <a:xfrm>
            <a:off x="627776" y="5347909"/>
            <a:ext cx="1486304" cy="769441"/>
          </a:xfrm>
          <a:prstGeom prst="rect">
            <a:avLst/>
          </a:prstGeom>
          <a:noFill/>
        </p:spPr>
        <p:txBody>
          <a:bodyPr wrap="none" rtlCol="0">
            <a:spAutoFit/>
          </a:bodyPr>
          <a:lstStyle/>
          <a:p>
            <a:pPr algn="ctr"/>
            <a:r>
              <a:rPr lang="en-US" sz="2200" dirty="0" smtClean="0"/>
              <a:t>sorted</a:t>
            </a:r>
          </a:p>
          <a:p>
            <a:pPr algn="ctr"/>
            <a:r>
              <a:rPr lang="en-US" sz="2200" dirty="0" smtClean="0"/>
              <a:t>sequence 2</a:t>
            </a:r>
            <a:endParaRPr lang="en-US" sz="2200" dirty="0"/>
          </a:p>
        </p:txBody>
      </p:sp>
      <p:grpSp>
        <p:nvGrpSpPr>
          <p:cNvPr id="22" name="Group 21"/>
          <p:cNvGrpSpPr/>
          <p:nvPr/>
        </p:nvGrpSpPr>
        <p:grpSpPr>
          <a:xfrm>
            <a:off x="2920585" y="2911957"/>
            <a:ext cx="2880375" cy="3801946"/>
            <a:chOff x="2920585" y="2911957"/>
            <a:chExt cx="2880375" cy="3801946"/>
          </a:xfrm>
        </p:grpSpPr>
        <p:sp>
          <p:nvSpPr>
            <p:cNvPr id="7" name="Rounded Rectangle 6"/>
            <p:cNvSpPr/>
            <p:nvPr/>
          </p:nvSpPr>
          <p:spPr>
            <a:xfrm>
              <a:off x="5394922" y="2911957"/>
              <a:ext cx="334445" cy="3801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2920585" y="3163922"/>
              <a:ext cx="2189085" cy="1432550"/>
              <a:chOff x="2536536" y="2971897"/>
              <a:chExt cx="2945060" cy="1432550"/>
            </a:xfrm>
          </p:grpSpPr>
          <p:cxnSp>
            <p:nvCxnSpPr>
              <p:cNvPr id="11" name="Straight Connector 10"/>
              <p:cNvCxnSpPr/>
              <p:nvPr/>
            </p:nvCxnSpPr>
            <p:spPr>
              <a:xfrm flipH="1">
                <a:off x="2536536" y="2971897"/>
                <a:ext cx="29450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536536" y="3422776"/>
                <a:ext cx="29450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536536" y="3913612"/>
                <a:ext cx="29450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536536" y="4404447"/>
                <a:ext cx="29450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5378505" y="2931084"/>
              <a:ext cx="327334" cy="430887"/>
            </a:xfrm>
            <a:prstGeom prst="rect">
              <a:avLst/>
            </a:prstGeom>
            <a:noFill/>
          </p:spPr>
          <p:txBody>
            <a:bodyPr wrap="none" rtlCol="0">
              <a:spAutoFit/>
            </a:bodyPr>
            <a:lstStyle/>
            <a:p>
              <a:r>
                <a:rPr lang="en-US" sz="2200" dirty="0" smtClean="0"/>
                <a:t>0</a:t>
              </a:r>
              <a:endParaRPr lang="en-US" sz="2200" dirty="0"/>
            </a:p>
          </p:txBody>
        </p:sp>
        <p:sp>
          <p:nvSpPr>
            <p:cNvPr id="32" name="TextBox 31"/>
            <p:cNvSpPr txBox="1"/>
            <p:nvPr/>
          </p:nvSpPr>
          <p:spPr>
            <a:xfrm>
              <a:off x="5380062" y="4390474"/>
              <a:ext cx="327334" cy="430887"/>
            </a:xfrm>
            <a:prstGeom prst="rect">
              <a:avLst/>
            </a:prstGeom>
            <a:noFill/>
          </p:spPr>
          <p:txBody>
            <a:bodyPr wrap="none" rtlCol="0">
              <a:spAutoFit/>
            </a:bodyPr>
            <a:lstStyle/>
            <a:p>
              <a:r>
                <a:rPr lang="en-US" sz="2200" dirty="0"/>
                <a:t>1</a:t>
              </a:r>
            </a:p>
          </p:txBody>
        </p:sp>
        <p:sp>
          <p:nvSpPr>
            <p:cNvPr id="33" name="TextBox 32"/>
            <p:cNvSpPr txBox="1"/>
            <p:nvPr/>
          </p:nvSpPr>
          <p:spPr>
            <a:xfrm>
              <a:off x="5381619" y="5303762"/>
              <a:ext cx="327334" cy="430887"/>
            </a:xfrm>
            <a:prstGeom prst="rect">
              <a:avLst/>
            </a:prstGeom>
            <a:noFill/>
          </p:spPr>
          <p:txBody>
            <a:bodyPr wrap="none" rtlCol="0">
              <a:spAutoFit/>
            </a:bodyPr>
            <a:lstStyle/>
            <a:p>
              <a:r>
                <a:rPr lang="en-US" sz="2200" dirty="0" smtClean="0"/>
                <a:t>1</a:t>
              </a:r>
              <a:endParaRPr lang="en-US" sz="2200" dirty="0"/>
            </a:p>
          </p:txBody>
        </p:sp>
        <p:sp>
          <p:nvSpPr>
            <p:cNvPr id="34" name="TextBox 33"/>
            <p:cNvSpPr txBox="1"/>
            <p:nvPr/>
          </p:nvSpPr>
          <p:spPr>
            <a:xfrm>
              <a:off x="5378505" y="4881307"/>
              <a:ext cx="327334" cy="430887"/>
            </a:xfrm>
            <a:prstGeom prst="rect">
              <a:avLst/>
            </a:prstGeom>
            <a:noFill/>
          </p:spPr>
          <p:txBody>
            <a:bodyPr wrap="none" rtlCol="0">
              <a:spAutoFit/>
            </a:bodyPr>
            <a:lstStyle/>
            <a:p>
              <a:r>
                <a:rPr lang="en-US" sz="2200" dirty="0"/>
                <a:t>1</a:t>
              </a:r>
            </a:p>
          </p:txBody>
        </p:sp>
        <p:sp>
          <p:nvSpPr>
            <p:cNvPr id="35" name="TextBox 34"/>
            <p:cNvSpPr txBox="1"/>
            <p:nvPr/>
          </p:nvSpPr>
          <p:spPr>
            <a:xfrm>
              <a:off x="5384059" y="3891209"/>
              <a:ext cx="327334" cy="430887"/>
            </a:xfrm>
            <a:prstGeom prst="rect">
              <a:avLst/>
            </a:prstGeom>
            <a:noFill/>
          </p:spPr>
          <p:txBody>
            <a:bodyPr wrap="none" rtlCol="0">
              <a:spAutoFit/>
            </a:bodyPr>
            <a:lstStyle/>
            <a:p>
              <a:r>
                <a:rPr lang="en-US" sz="2200" dirty="0" smtClean="0"/>
                <a:t>1</a:t>
              </a:r>
              <a:endParaRPr lang="en-US" sz="2200" dirty="0"/>
            </a:p>
          </p:txBody>
        </p:sp>
        <p:sp>
          <p:nvSpPr>
            <p:cNvPr id="36" name="TextBox 35"/>
            <p:cNvSpPr txBox="1"/>
            <p:nvPr/>
          </p:nvSpPr>
          <p:spPr>
            <a:xfrm>
              <a:off x="5385616" y="3421917"/>
              <a:ext cx="327334" cy="430887"/>
            </a:xfrm>
            <a:prstGeom prst="rect">
              <a:avLst/>
            </a:prstGeom>
            <a:noFill/>
          </p:spPr>
          <p:txBody>
            <a:bodyPr wrap="none" rtlCol="0">
              <a:spAutoFit/>
            </a:bodyPr>
            <a:lstStyle/>
            <a:p>
              <a:r>
                <a:rPr lang="en-US" sz="2200" dirty="0" smtClean="0"/>
                <a:t>0</a:t>
              </a:r>
              <a:endParaRPr lang="en-US" sz="2200" dirty="0"/>
            </a:p>
          </p:txBody>
        </p:sp>
        <p:sp>
          <p:nvSpPr>
            <p:cNvPr id="37" name="TextBox 36"/>
            <p:cNvSpPr txBox="1"/>
            <p:nvPr/>
          </p:nvSpPr>
          <p:spPr>
            <a:xfrm>
              <a:off x="5380351" y="5771705"/>
              <a:ext cx="406038" cy="430887"/>
            </a:xfrm>
            <a:prstGeom prst="rect">
              <a:avLst/>
            </a:prstGeom>
            <a:noFill/>
          </p:spPr>
          <p:txBody>
            <a:bodyPr wrap="square" rtlCol="0">
              <a:spAutoFit/>
            </a:bodyPr>
            <a:lstStyle/>
            <a:p>
              <a:r>
                <a:rPr lang="en-US" sz="2200" dirty="0" smtClean="0"/>
                <a:t>1</a:t>
              </a:r>
              <a:endParaRPr lang="en-US" sz="2200" dirty="0"/>
            </a:p>
          </p:txBody>
        </p:sp>
        <p:sp>
          <p:nvSpPr>
            <p:cNvPr id="38" name="TextBox 37"/>
            <p:cNvSpPr txBox="1"/>
            <p:nvPr/>
          </p:nvSpPr>
          <p:spPr>
            <a:xfrm>
              <a:off x="5394922" y="6283016"/>
              <a:ext cx="406038" cy="430887"/>
            </a:xfrm>
            <a:prstGeom prst="rect">
              <a:avLst/>
            </a:prstGeom>
            <a:noFill/>
          </p:spPr>
          <p:txBody>
            <a:bodyPr wrap="square" rtlCol="0">
              <a:spAutoFit/>
            </a:bodyPr>
            <a:lstStyle/>
            <a:p>
              <a:r>
                <a:rPr lang="en-US" sz="2200" dirty="0" smtClean="0"/>
                <a:t>0</a:t>
              </a:r>
              <a:endParaRPr lang="en-US" sz="2200" dirty="0"/>
            </a:p>
          </p:txBody>
        </p:sp>
        <p:grpSp>
          <p:nvGrpSpPr>
            <p:cNvPr id="62" name="Group 61"/>
            <p:cNvGrpSpPr/>
            <p:nvPr/>
          </p:nvGrpSpPr>
          <p:grpSpPr>
            <a:xfrm>
              <a:off x="2920585" y="5066777"/>
              <a:ext cx="642712" cy="1432550"/>
              <a:chOff x="2162659" y="4874752"/>
              <a:chExt cx="1600886" cy="1432550"/>
            </a:xfrm>
          </p:grpSpPr>
          <p:cxnSp>
            <p:nvCxnSpPr>
              <p:cNvPr id="58" name="Straight Connector 57"/>
              <p:cNvCxnSpPr/>
              <p:nvPr/>
            </p:nvCxnSpPr>
            <p:spPr>
              <a:xfrm flipH="1">
                <a:off x="2162659" y="487475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162659" y="5325631"/>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2162659" y="5816467"/>
                <a:ext cx="1600886"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2162659" y="630730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4531645" y="5055430"/>
              <a:ext cx="578025" cy="1432550"/>
              <a:chOff x="2162659" y="4874752"/>
              <a:chExt cx="1600886" cy="1432550"/>
            </a:xfrm>
          </p:grpSpPr>
          <p:cxnSp>
            <p:nvCxnSpPr>
              <p:cNvPr id="64" name="Straight Connector 63"/>
              <p:cNvCxnSpPr/>
              <p:nvPr/>
            </p:nvCxnSpPr>
            <p:spPr>
              <a:xfrm flipH="1">
                <a:off x="2162659" y="487475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2162659" y="5325631"/>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2162659" y="5816467"/>
                <a:ext cx="1600886"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162659" y="630730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69" name="Straight Connector 68"/>
            <p:cNvCxnSpPr/>
            <p:nvPr/>
          </p:nvCxnSpPr>
          <p:spPr>
            <a:xfrm>
              <a:off x="3563297" y="5066777"/>
              <a:ext cx="968348" cy="142120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563297" y="5517656"/>
              <a:ext cx="968348" cy="47949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563297" y="5506309"/>
              <a:ext cx="968348" cy="50218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563297" y="5048250"/>
              <a:ext cx="980128" cy="1453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914224" y="2931084"/>
            <a:ext cx="2383061" cy="3686803"/>
            <a:chOff x="5914224" y="2931084"/>
            <a:chExt cx="2383061" cy="3686803"/>
          </a:xfrm>
        </p:grpSpPr>
        <p:sp>
          <p:nvSpPr>
            <p:cNvPr id="82" name="Rectangle 81"/>
            <p:cNvSpPr/>
            <p:nvPr/>
          </p:nvSpPr>
          <p:spPr>
            <a:xfrm>
              <a:off x="6684275" y="2931084"/>
              <a:ext cx="1613010" cy="3686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Bitonic sorter[n]</a:t>
              </a:r>
              <a:endParaRPr lang="en-US" sz="2200" dirty="0"/>
            </a:p>
          </p:txBody>
        </p:sp>
        <p:grpSp>
          <p:nvGrpSpPr>
            <p:cNvPr id="83" name="Group 82"/>
            <p:cNvGrpSpPr/>
            <p:nvPr/>
          </p:nvGrpSpPr>
          <p:grpSpPr>
            <a:xfrm>
              <a:off x="5914225" y="5068850"/>
              <a:ext cx="578025" cy="1432550"/>
              <a:chOff x="2162659" y="4874752"/>
              <a:chExt cx="1600886" cy="1432550"/>
            </a:xfrm>
          </p:grpSpPr>
          <p:cxnSp>
            <p:nvCxnSpPr>
              <p:cNvPr id="84" name="Straight Connector 83"/>
              <p:cNvCxnSpPr/>
              <p:nvPr/>
            </p:nvCxnSpPr>
            <p:spPr>
              <a:xfrm flipH="1">
                <a:off x="2162659" y="487475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162659" y="5325631"/>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2162659" y="5816467"/>
                <a:ext cx="1600886"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2162659" y="630730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5914224" y="3161289"/>
              <a:ext cx="578025" cy="1432550"/>
              <a:chOff x="2162659" y="4874752"/>
              <a:chExt cx="1600886" cy="1432550"/>
            </a:xfrm>
          </p:grpSpPr>
          <p:cxnSp>
            <p:nvCxnSpPr>
              <p:cNvPr id="89" name="Straight Connector 88"/>
              <p:cNvCxnSpPr/>
              <p:nvPr/>
            </p:nvCxnSpPr>
            <p:spPr>
              <a:xfrm flipH="1">
                <a:off x="2162659" y="487475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2162659" y="5325631"/>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2162659" y="5816467"/>
                <a:ext cx="1600886"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2162659" y="630730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5733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5186480" y="2207035"/>
            <a:ext cx="1459390" cy="374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Title 1"/>
          <p:cNvSpPr>
            <a:spLocks noGrp="1"/>
          </p:cNvSpPr>
          <p:nvPr>
            <p:ph type="title"/>
          </p:nvPr>
        </p:nvSpPr>
        <p:spPr/>
        <p:txBody>
          <a:bodyPr/>
          <a:lstStyle/>
          <a:p>
            <a:r>
              <a:rPr lang="en-US" dirty="0" smtClean="0"/>
              <a:t>Case study: parallel sorting algorithm</a:t>
            </a:r>
            <a:endParaRPr lang="en-US" dirty="0"/>
          </a:p>
        </p:txBody>
      </p:sp>
      <p:sp>
        <p:nvSpPr>
          <p:cNvPr id="4" name="Content Placeholder 2"/>
          <p:cNvSpPr>
            <a:spLocks noGrp="1"/>
          </p:cNvSpPr>
          <p:nvPr>
            <p:ph idx="1"/>
          </p:nvPr>
        </p:nvSpPr>
        <p:spPr>
          <a:xfrm>
            <a:off x="457200" y="855865"/>
            <a:ext cx="8229600" cy="1305770"/>
          </a:xfrm>
        </p:spPr>
        <p:txBody>
          <a:bodyPr>
            <a:normAutofit/>
          </a:bodyPr>
          <a:lstStyle/>
          <a:p>
            <a:r>
              <a:rPr lang="en-US" b="1" dirty="0" smtClean="0">
                <a:solidFill>
                  <a:srgbClr val="FF0000"/>
                </a:solidFill>
              </a:rPr>
              <a:t>Merger[n] scheme</a:t>
            </a:r>
          </a:p>
          <a:p>
            <a:pPr lvl="1"/>
            <a:r>
              <a:rPr lang="en-US" dirty="0" smtClean="0"/>
              <a:t>Same scheme as in previous slide</a:t>
            </a:r>
          </a:p>
        </p:txBody>
      </p:sp>
      <p:sp>
        <p:nvSpPr>
          <p:cNvPr id="6" name="Rounded Rectangle 5"/>
          <p:cNvSpPr/>
          <p:nvPr/>
        </p:nvSpPr>
        <p:spPr>
          <a:xfrm>
            <a:off x="2185523" y="4081253"/>
            <a:ext cx="334445" cy="187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197268" y="2161636"/>
            <a:ext cx="334445" cy="187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197268" y="2161635"/>
            <a:ext cx="327334" cy="430887"/>
          </a:xfrm>
          <a:prstGeom prst="rect">
            <a:avLst/>
          </a:prstGeom>
          <a:noFill/>
        </p:spPr>
        <p:txBody>
          <a:bodyPr wrap="none" rtlCol="0">
            <a:spAutoFit/>
          </a:bodyPr>
          <a:lstStyle/>
          <a:p>
            <a:r>
              <a:rPr lang="en-US" sz="2200" dirty="0" smtClean="0"/>
              <a:t>0</a:t>
            </a:r>
            <a:endParaRPr lang="en-US" sz="2200" dirty="0"/>
          </a:p>
        </p:txBody>
      </p:sp>
      <p:sp>
        <p:nvSpPr>
          <p:cNvPr id="24" name="TextBox 23"/>
          <p:cNvSpPr txBox="1"/>
          <p:nvPr/>
        </p:nvSpPr>
        <p:spPr>
          <a:xfrm>
            <a:off x="2198825" y="3621025"/>
            <a:ext cx="327334" cy="430887"/>
          </a:xfrm>
          <a:prstGeom prst="rect">
            <a:avLst/>
          </a:prstGeom>
          <a:noFill/>
        </p:spPr>
        <p:txBody>
          <a:bodyPr wrap="none" rtlCol="0">
            <a:spAutoFit/>
          </a:bodyPr>
          <a:lstStyle/>
          <a:p>
            <a:r>
              <a:rPr lang="en-US" sz="2200" dirty="0"/>
              <a:t>1</a:t>
            </a:r>
          </a:p>
        </p:txBody>
      </p:sp>
      <p:sp>
        <p:nvSpPr>
          <p:cNvPr id="25" name="TextBox 24"/>
          <p:cNvSpPr txBox="1"/>
          <p:nvPr/>
        </p:nvSpPr>
        <p:spPr>
          <a:xfrm>
            <a:off x="2200382" y="4534313"/>
            <a:ext cx="327334" cy="430887"/>
          </a:xfrm>
          <a:prstGeom prst="rect">
            <a:avLst/>
          </a:prstGeom>
          <a:noFill/>
        </p:spPr>
        <p:txBody>
          <a:bodyPr wrap="none" rtlCol="0">
            <a:spAutoFit/>
          </a:bodyPr>
          <a:lstStyle/>
          <a:p>
            <a:r>
              <a:rPr lang="en-US" sz="2200" dirty="0" smtClean="0"/>
              <a:t>1</a:t>
            </a:r>
            <a:endParaRPr lang="en-US" sz="2200" dirty="0"/>
          </a:p>
        </p:txBody>
      </p:sp>
      <p:sp>
        <p:nvSpPr>
          <p:cNvPr id="26" name="TextBox 25"/>
          <p:cNvSpPr txBox="1"/>
          <p:nvPr/>
        </p:nvSpPr>
        <p:spPr>
          <a:xfrm>
            <a:off x="2197268" y="4081885"/>
            <a:ext cx="327334" cy="430887"/>
          </a:xfrm>
          <a:prstGeom prst="rect">
            <a:avLst/>
          </a:prstGeom>
          <a:noFill/>
        </p:spPr>
        <p:txBody>
          <a:bodyPr wrap="none" rtlCol="0">
            <a:spAutoFit/>
          </a:bodyPr>
          <a:lstStyle/>
          <a:p>
            <a:r>
              <a:rPr lang="en-US" sz="2200" dirty="0" smtClean="0"/>
              <a:t>0</a:t>
            </a:r>
            <a:endParaRPr lang="en-US" sz="2200" dirty="0"/>
          </a:p>
        </p:txBody>
      </p:sp>
      <p:sp>
        <p:nvSpPr>
          <p:cNvPr id="27" name="TextBox 26"/>
          <p:cNvSpPr txBox="1"/>
          <p:nvPr/>
        </p:nvSpPr>
        <p:spPr>
          <a:xfrm>
            <a:off x="2202822" y="3121760"/>
            <a:ext cx="327334" cy="430887"/>
          </a:xfrm>
          <a:prstGeom prst="rect">
            <a:avLst/>
          </a:prstGeom>
          <a:noFill/>
        </p:spPr>
        <p:txBody>
          <a:bodyPr wrap="none" rtlCol="0">
            <a:spAutoFit/>
          </a:bodyPr>
          <a:lstStyle/>
          <a:p>
            <a:r>
              <a:rPr lang="en-US" sz="2200" dirty="0"/>
              <a:t>1</a:t>
            </a:r>
          </a:p>
        </p:txBody>
      </p:sp>
      <p:sp>
        <p:nvSpPr>
          <p:cNvPr id="28" name="TextBox 27"/>
          <p:cNvSpPr txBox="1"/>
          <p:nvPr/>
        </p:nvSpPr>
        <p:spPr>
          <a:xfrm>
            <a:off x="2204379" y="2652468"/>
            <a:ext cx="327334" cy="430887"/>
          </a:xfrm>
          <a:prstGeom prst="rect">
            <a:avLst/>
          </a:prstGeom>
          <a:noFill/>
        </p:spPr>
        <p:txBody>
          <a:bodyPr wrap="none" rtlCol="0">
            <a:spAutoFit/>
          </a:bodyPr>
          <a:lstStyle/>
          <a:p>
            <a:r>
              <a:rPr lang="en-US" sz="2200" dirty="0" smtClean="0"/>
              <a:t>0</a:t>
            </a:r>
            <a:endParaRPr lang="en-US" sz="2200" dirty="0"/>
          </a:p>
        </p:txBody>
      </p:sp>
      <p:sp>
        <p:nvSpPr>
          <p:cNvPr id="29" name="TextBox 28"/>
          <p:cNvSpPr txBox="1"/>
          <p:nvPr/>
        </p:nvSpPr>
        <p:spPr>
          <a:xfrm>
            <a:off x="2197268" y="5003605"/>
            <a:ext cx="406038" cy="430887"/>
          </a:xfrm>
          <a:prstGeom prst="rect">
            <a:avLst/>
          </a:prstGeom>
          <a:noFill/>
        </p:spPr>
        <p:txBody>
          <a:bodyPr wrap="square" rtlCol="0">
            <a:spAutoFit/>
          </a:bodyPr>
          <a:lstStyle/>
          <a:p>
            <a:r>
              <a:rPr lang="en-US" sz="2200" dirty="0"/>
              <a:t>1</a:t>
            </a:r>
          </a:p>
        </p:txBody>
      </p:sp>
      <p:sp>
        <p:nvSpPr>
          <p:cNvPr id="30" name="TextBox 29"/>
          <p:cNvSpPr txBox="1"/>
          <p:nvPr/>
        </p:nvSpPr>
        <p:spPr>
          <a:xfrm>
            <a:off x="2197268" y="5494440"/>
            <a:ext cx="406038" cy="430887"/>
          </a:xfrm>
          <a:prstGeom prst="rect">
            <a:avLst/>
          </a:prstGeom>
          <a:noFill/>
        </p:spPr>
        <p:txBody>
          <a:bodyPr wrap="square" rtlCol="0">
            <a:spAutoFit/>
          </a:bodyPr>
          <a:lstStyle/>
          <a:p>
            <a:r>
              <a:rPr lang="en-US" sz="2200" dirty="0" smtClean="0"/>
              <a:t>1</a:t>
            </a:r>
            <a:endParaRPr lang="en-US" sz="2200" dirty="0"/>
          </a:p>
        </p:txBody>
      </p:sp>
      <p:sp>
        <p:nvSpPr>
          <p:cNvPr id="42" name="TextBox 41"/>
          <p:cNvSpPr txBox="1"/>
          <p:nvPr/>
        </p:nvSpPr>
        <p:spPr>
          <a:xfrm>
            <a:off x="501070" y="2735020"/>
            <a:ext cx="1486304" cy="769441"/>
          </a:xfrm>
          <a:prstGeom prst="rect">
            <a:avLst/>
          </a:prstGeom>
          <a:noFill/>
        </p:spPr>
        <p:txBody>
          <a:bodyPr wrap="none" rtlCol="0">
            <a:spAutoFit/>
          </a:bodyPr>
          <a:lstStyle/>
          <a:p>
            <a:pPr algn="ctr"/>
            <a:r>
              <a:rPr lang="en-US" sz="2200" dirty="0" smtClean="0"/>
              <a:t>sorted</a:t>
            </a:r>
          </a:p>
          <a:p>
            <a:pPr algn="ctr"/>
            <a:r>
              <a:rPr lang="en-US" sz="2200" dirty="0" smtClean="0"/>
              <a:t>sequence 1</a:t>
            </a:r>
            <a:endParaRPr lang="en-US" sz="2200" dirty="0"/>
          </a:p>
        </p:txBody>
      </p:sp>
      <p:sp>
        <p:nvSpPr>
          <p:cNvPr id="43" name="TextBox 42"/>
          <p:cNvSpPr txBox="1"/>
          <p:nvPr/>
        </p:nvSpPr>
        <p:spPr>
          <a:xfrm>
            <a:off x="501070" y="4578460"/>
            <a:ext cx="1486304" cy="769441"/>
          </a:xfrm>
          <a:prstGeom prst="rect">
            <a:avLst/>
          </a:prstGeom>
          <a:noFill/>
        </p:spPr>
        <p:txBody>
          <a:bodyPr wrap="none" rtlCol="0">
            <a:spAutoFit/>
          </a:bodyPr>
          <a:lstStyle/>
          <a:p>
            <a:pPr algn="ctr"/>
            <a:r>
              <a:rPr lang="en-US" sz="2200" dirty="0" smtClean="0"/>
              <a:t>sorted</a:t>
            </a:r>
          </a:p>
          <a:p>
            <a:pPr algn="ctr"/>
            <a:r>
              <a:rPr lang="en-US" sz="2200" dirty="0" smtClean="0"/>
              <a:t>sequence 2</a:t>
            </a:r>
            <a:endParaRPr lang="en-US" sz="2200" dirty="0"/>
          </a:p>
        </p:txBody>
      </p:sp>
      <p:grpSp>
        <p:nvGrpSpPr>
          <p:cNvPr id="62" name="Group 61"/>
          <p:cNvGrpSpPr/>
          <p:nvPr/>
        </p:nvGrpSpPr>
        <p:grpSpPr>
          <a:xfrm>
            <a:off x="2793879" y="4297328"/>
            <a:ext cx="642712" cy="1432550"/>
            <a:chOff x="2162659" y="4874752"/>
            <a:chExt cx="1600886" cy="1432550"/>
          </a:xfrm>
        </p:grpSpPr>
        <p:cxnSp>
          <p:nvCxnSpPr>
            <p:cNvPr id="58" name="Straight Connector 57"/>
            <p:cNvCxnSpPr/>
            <p:nvPr/>
          </p:nvCxnSpPr>
          <p:spPr>
            <a:xfrm flipH="1">
              <a:off x="2162659" y="487475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162659" y="5325631"/>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2162659" y="5816467"/>
              <a:ext cx="1600886"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2162659" y="630730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4404939" y="4285981"/>
            <a:ext cx="578025" cy="1432550"/>
            <a:chOff x="2162659" y="4874752"/>
            <a:chExt cx="1600886" cy="1432550"/>
          </a:xfrm>
        </p:grpSpPr>
        <p:cxnSp>
          <p:nvCxnSpPr>
            <p:cNvPr id="64" name="Straight Connector 63"/>
            <p:cNvCxnSpPr/>
            <p:nvPr/>
          </p:nvCxnSpPr>
          <p:spPr>
            <a:xfrm flipH="1">
              <a:off x="2162659" y="487475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2162659" y="5325631"/>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2162659" y="5816467"/>
              <a:ext cx="1600886"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162659" y="630730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69" name="Straight Connector 68"/>
          <p:cNvCxnSpPr/>
          <p:nvPr/>
        </p:nvCxnSpPr>
        <p:spPr>
          <a:xfrm>
            <a:off x="3436591" y="4297328"/>
            <a:ext cx="968348" cy="142120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436591" y="4748207"/>
            <a:ext cx="968348" cy="47948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36591" y="4736860"/>
            <a:ext cx="968348" cy="50218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436591" y="4285981"/>
            <a:ext cx="968348" cy="144303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991515" y="2208511"/>
            <a:ext cx="1613010" cy="1825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Bitonic sorter[n/2]</a:t>
            </a:r>
            <a:endParaRPr lang="en-US" sz="2200" dirty="0"/>
          </a:p>
        </p:txBody>
      </p:sp>
      <p:cxnSp>
        <p:nvCxnSpPr>
          <p:cNvPr id="68" name="Straight Connector 67"/>
          <p:cNvCxnSpPr/>
          <p:nvPr/>
        </p:nvCxnSpPr>
        <p:spPr>
          <a:xfrm flipH="1">
            <a:off x="2793879" y="2397413"/>
            <a:ext cx="409013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2793879" y="2848292"/>
            <a:ext cx="409013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2793879" y="3339128"/>
            <a:ext cx="409013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2793879" y="3827023"/>
            <a:ext cx="409013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4943302" y="4285983"/>
            <a:ext cx="190104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4943302" y="4736862"/>
            <a:ext cx="190104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943302" y="5227697"/>
            <a:ext cx="190104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943302" y="5718533"/>
            <a:ext cx="190104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480448" y="2397413"/>
            <a:ext cx="0" cy="190198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737220" y="2848292"/>
            <a:ext cx="0" cy="190198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995614" y="3339128"/>
            <a:ext cx="0" cy="190198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254009" y="3827023"/>
            <a:ext cx="0" cy="190198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6991515" y="4125803"/>
            <a:ext cx="1613010" cy="1825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Bitonic sorter[n/2]</a:t>
            </a:r>
            <a:endParaRPr lang="en-US" sz="2200" dirty="0"/>
          </a:p>
        </p:txBody>
      </p:sp>
      <p:sp>
        <p:nvSpPr>
          <p:cNvPr id="98" name="TextBox 97"/>
          <p:cNvSpPr txBox="1"/>
          <p:nvPr/>
        </p:nvSpPr>
        <p:spPr>
          <a:xfrm>
            <a:off x="4959116" y="5986199"/>
            <a:ext cx="1869423" cy="430887"/>
          </a:xfrm>
          <a:prstGeom prst="rect">
            <a:avLst/>
          </a:prstGeom>
          <a:noFill/>
        </p:spPr>
        <p:txBody>
          <a:bodyPr wrap="none" rtlCol="0">
            <a:spAutoFit/>
          </a:bodyPr>
          <a:lstStyle/>
          <a:p>
            <a:pPr algn="ctr"/>
            <a:r>
              <a:rPr lang="en-US" sz="2200" dirty="0" smtClean="0"/>
              <a:t>half-cleaner[n]</a:t>
            </a:r>
            <a:endParaRPr lang="en-US" sz="2200" dirty="0"/>
          </a:p>
        </p:txBody>
      </p:sp>
    </p:spTree>
    <p:extLst>
      <p:ext uri="{BB962C8B-B14F-4D97-AF65-F5344CB8AC3E}">
        <p14:creationId xmlns:p14="http://schemas.microsoft.com/office/powerpoint/2010/main" val="13168955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640108" y="2205110"/>
            <a:ext cx="1459390" cy="374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Title 1"/>
          <p:cNvSpPr>
            <a:spLocks noGrp="1"/>
          </p:cNvSpPr>
          <p:nvPr>
            <p:ph type="title"/>
          </p:nvPr>
        </p:nvSpPr>
        <p:spPr/>
        <p:txBody>
          <a:bodyPr/>
          <a:lstStyle/>
          <a:p>
            <a:r>
              <a:rPr lang="en-US" dirty="0" smtClean="0"/>
              <a:t>Case study: parallel sorting algorithm</a:t>
            </a:r>
            <a:endParaRPr lang="en-US" dirty="0"/>
          </a:p>
        </p:txBody>
      </p:sp>
      <p:sp>
        <p:nvSpPr>
          <p:cNvPr id="4" name="Content Placeholder 2"/>
          <p:cNvSpPr>
            <a:spLocks noGrp="1"/>
          </p:cNvSpPr>
          <p:nvPr>
            <p:ph idx="1"/>
          </p:nvPr>
        </p:nvSpPr>
        <p:spPr>
          <a:xfrm>
            <a:off x="457200" y="855865"/>
            <a:ext cx="8229600" cy="921719"/>
          </a:xfrm>
        </p:spPr>
        <p:txBody>
          <a:bodyPr>
            <a:normAutofit/>
          </a:bodyPr>
          <a:lstStyle/>
          <a:p>
            <a:r>
              <a:rPr lang="en-US" b="1" dirty="0" smtClean="0">
                <a:solidFill>
                  <a:srgbClr val="FF0000"/>
                </a:solidFill>
              </a:rPr>
              <a:t>Merger[n] scheme</a:t>
            </a:r>
          </a:p>
          <a:p>
            <a:pPr lvl="1"/>
            <a:r>
              <a:rPr lang="en-US" dirty="0"/>
              <a:t>Same scheme as in previous </a:t>
            </a:r>
            <a:r>
              <a:rPr lang="en-US" dirty="0" smtClean="0"/>
              <a:t>slide (only drawn differently)</a:t>
            </a:r>
            <a:endParaRPr lang="en-US" dirty="0"/>
          </a:p>
        </p:txBody>
      </p:sp>
      <p:sp>
        <p:nvSpPr>
          <p:cNvPr id="6" name="Rounded Rectangle 5"/>
          <p:cNvSpPr/>
          <p:nvPr/>
        </p:nvSpPr>
        <p:spPr>
          <a:xfrm>
            <a:off x="2185523" y="4081253"/>
            <a:ext cx="334445" cy="187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197268" y="2161636"/>
            <a:ext cx="334445" cy="187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2793879" y="2394473"/>
            <a:ext cx="4082421" cy="1432550"/>
            <a:chOff x="2536536" y="2971897"/>
            <a:chExt cx="3386723" cy="1432550"/>
          </a:xfrm>
        </p:grpSpPr>
        <p:cxnSp>
          <p:nvCxnSpPr>
            <p:cNvPr id="11" name="Straight Connector 10"/>
            <p:cNvCxnSpPr/>
            <p:nvPr/>
          </p:nvCxnSpPr>
          <p:spPr>
            <a:xfrm flipH="1">
              <a:off x="2536537" y="2971897"/>
              <a:ext cx="338672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536537" y="3422776"/>
              <a:ext cx="338672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536537" y="3913612"/>
              <a:ext cx="338672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536536" y="4404447"/>
              <a:ext cx="338672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197268" y="2161635"/>
            <a:ext cx="327334" cy="430887"/>
          </a:xfrm>
          <a:prstGeom prst="rect">
            <a:avLst/>
          </a:prstGeom>
          <a:noFill/>
        </p:spPr>
        <p:txBody>
          <a:bodyPr wrap="none" rtlCol="0">
            <a:spAutoFit/>
          </a:bodyPr>
          <a:lstStyle/>
          <a:p>
            <a:r>
              <a:rPr lang="en-US" sz="2200" dirty="0" smtClean="0"/>
              <a:t>0</a:t>
            </a:r>
            <a:endParaRPr lang="en-US" sz="2200" dirty="0"/>
          </a:p>
        </p:txBody>
      </p:sp>
      <p:sp>
        <p:nvSpPr>
          <p:cNvPr id="24" name="TextBox 23"/>
          <p:cNvSpPr txBox="1"/>
          <p:nvPr/>
        </p:nvSpPr>
        <p:spPr>
          <a:xfrm>
            <a:off x="2198825" y="3621025"/>
            <a:ext cx="327334" cy="430887"/>
          </a:xfrm>
          <a:prstGeom prst="rect">
            <a:avLst/>
          </a:prstGeom>
          <a:noFill/>
        </p:spPr>
        <p:txBody>
          <a:bodyPr wrap="none" rtlCol="0">
            <a:spAutoFit/>
          </a:bodyPr>
          <a:lstStyle/>
          <a:p>
            <a:r>
              <a:rPr lang="en-US" sz="2200" dirty="0"/>
              <a:t>1</a:t>
            </a:r>
          </a:p>
        </p:txBody>
      </p:sp>
      <p:sp>
        <p:nvSpPr>
          <p:cNvPr id="25" name="TextBox 24"/>
          <p:cNvSpPr txBox="1"/>
          <p:nvPr/>
        </p:nvSpPr>
        <p:spPr>
          <a:xfrm>
            <a:off x="2200382" y="4534313"/>
            <a:ext cx="327334" cy="430887"/>
          </a:xfrm>
          <a:prstGeom prst="rect">
            <a:avLst/>
          </a:prstGeom>
          <a:noFill/>
        </p:spPr>
        <p:txBody>
          <a:bodyPr wrap="none" rtlCol="0">
            <a:spAutoFit/>
          </a:bodyPr>
          <a:lstStyle/>
          <a:p>
            <a:r>
              <a:rPr lang="en-US" sz="2200" dirty="0" smtClean="0"/>
              <a:t>1</a:t>
            </a:r>
            <a:endParaRPr lang="en-US" sz="2200" dirty="0"/>
          </a:p>
        </p:txBody>
      </p:sp>
      <p:sp>
        <p:nvSpPr>
          <p:cNvPr id="26" name="TextBox 25"/>
          <p:cNvSpPr txBox="1"/>
          <p:nvPr/>
        </p:nvSpPr>
        <p:spPr>
          <a:xfrm>
            <a:off x="2197268" y="4081885"/>
            <a:ext cx="327334" cy="430887"/>
          </a:xfrm>
          <a:prstGeom prst="rect">
            <a:avLst/>
          </a:prstGeom>
          <a:noFill/>
        </p:spPr>
        <p:txBody>
          <a:bodyPr wrap="none" rtlCol="0">
            <a:spAutoFit/>
          </a:bodyPr>
          <a:lstStyle/>
          <a:p>
            <a:r>
              <a:rPr lang="en-US" sz="2200" dirty="0" smtClean="0"/>
              <a:t>0</a:t>
            </a:r>
            <a:endParaRPr lang="en-US" sz="2200" dirty="0"/>
          </a:p>
        </p:txBody>
      </p:sp>
      <p:sp>
        <p:nvSpPr>
          <p:cNvPr id="27" name="TextBox 26"/>
          <p:cNvSpPr txBox="1"/>
          <p:nvPr/>
        </p:nvSpPr>
        <p:spPr>
          <a:xfrm>
            <a:off x="2202822" y="3121760"/>
            <a:ext cx="327334" cy="430887"/>
          </a:xfrm>
          <a:prstGeom prst="rect">
            <a:avLst/>
          </a:prstGeom>
          <a:noFill/>
        </p:spPr>
        <p:txBody>
          <a:bodyPr wrap="none" rtlCol="0">
            <a:spAutoFit/>
          </a:bodyPr>
          <a:lstStyle/>
          <a:p>
            <a:r>
              <a:rPr lang="en-US" sz="2200" dirty="0"/>
              <a:t>1</a:t>
            </a:r>
          </a:p>
        </p:txBody>
      </p:sp>
      <p:sp>
        <p:nvSpPr>
          <p:cNvPr id="28" name="TextBox 27"/>
          <p:cNvSpPr txBox="1"/>
          <p:nvPr/>
        </p:nvSpPr>
        <p:spPr>
          <a:xfrm>
            <a:off x="2204379" y="2652468"/>
            <a:ext cx="327334" cy="430887"/>
          </a:xfrm>
          <a:prstGeom prst="rect">
            <a:avLst/>
          </a:prstGeom>
          <a:noFill/>
        </p:spPr>
        <p:txBody>
          <a:bodyPr wrap="none" rtlCol="0">
            <a:spAutoFit/>
          </a:bodyPr>
          <a:lstStyle/>
          <a:p>
            <a:r>
              <a:rPr lang="en-US" sz="2200" dirty="0" smtClean="0"/>
              <a:t>0</a:t>
            </a:r>
            <a:endParaRPr lang="en-US" sz="2200" dirty="0"/>
          </a:p>
        </p:txBody>
      </p:sp>
      <p:sp>
        <p:nvSpPr>
          <p:cNvPr id="29" name="TextBox 28"/>
          <p:cNvSpPr txBox="1"/>
          <p:nvPr/>
        </p:nvSpPr>
        <p:spPr>
          <a:xfrm>
            <a:off x="2197268" y="5003605"/>
            <a:ext cx="406038" cy="430887"/>
          </a:xfrm>
          <a:prstGeom prst="rect">
            <a:avLst/>
          </a:prstGeom>
          <a:noFill/>
        </p:spPr>
        <p:txBody>
          <a:bodyPr wrap="square" rtlCol="0">
            <a:spAutoFit/>
          </a:bodyPr>
          <a:lstStyle/>
          <a:p>
            <a:r>
              <a:rPr lang="en-US" sz="2200" dirty="0"/>
              <a:t>1</a:t>
            </a:r>
          </a:p>
        </p:txBody>
      </p:sp>
      <p:sp>
        <p:nvSpPr>
          <p:cNvPr id="30" name="TextBox 29"/>
          <p:cNvSpPr txBox="1"/>
          <p:nvPr/>
        </p:nvSpPr>
        <p:spPr>
          <a:xfrm>
            <a:off x="2197268" y="5494440"/>
            <a:ext cx="406038" cy="430887"/>
          </a:xfrm>
          <a:prstGeom prst="rect">
            <a:avLst/>
          </a:prstGeom>
          <a:noFill/>
        </p:spPr>
        <p:txBody>
          <a:bodyPr wrap="square" rtlCol="0">
            <a:spAutoFit/>
          </a:bodyPr>
          <a:lstStyle/>
          <a:p>
            <a:r>
              <a:rPr lang="en-US" sz="2200" dirty="0" smtClean="0"/>
              <a:t>1</a:t>
            </a:r>
            <a:endParaRPr lang="en-US" sz="2200" dirty="0"/>
          </a:p>
        </p:txBody>
      </p:sp>
      <p:sp>
        <p:nvSpPr>
          <p:cNvPr id="42" name="TextBox 41"/>
          <p:cNvSpPr txBox="1"/>
          <p:nvPr/>
        </p:nvSpPr>
        <p:spPr>
          <a:xfrm>
            <a:off x="501070" y="2735020"/>
            <a:ext cx="1486304" cy="769441"/>
          </a:xfrm>
          <a:prstGeom prst="rect">
            <a:avLst/>
          </a:prstGeom>
          <a:noFill/>
        </p:spPr>
        <p:txBody>
          <a:bodyPr wrap="none" rtlCol="0">
            <a:spAutoFit/>
          </a:bodyPr>
          <a:lstStyle/>
          <a:p>
            <a:pPr algn="ctr"/>
            <a:r>
              <a:rPr lang="en-US" sz="2200" dirty="0" smtClean="0"/>
              <a:t>sorted</a:t>
            </a:r>
          </a:p>
          <a:p>
            <a:pPr algn="ctr"/>
            <a:r>
              <a:rPr lang="en-US" sz="2200" dirty="0" smtClean="0"/>
              <a:t>sequence 1</a:t>
            </a:r>
            <a:endParaRPr lang="en-US" sz="2200" dirty="0"/>
          </a:p>
        </p:txBody>
      </p:sp>
      <p:sp>
        <p:nvSpPr>
          <p:cNvPr id="43" name="TextBox 42"/>
          <p:cNvSpPr txBox="1"/>
          <p:nvPr/>
        </p:nvSpPr>
        <p:spPr>
          <a:xfrm>
            <a:off x="501070" y="4578460"/>
            <a:ext cx="1486304" cy="769441"/>
          </a:xfrm>
          <a:prstGeom prst="rect">
            <a:avLst/>
          </a:prstGeom>
          <a:noFill/>
        </p:spPr>
        <p:txBody>
          <a:bodyPr wrap="none" rtlCol="0">
            <a:spAutoFit/>
          </a:bodyPr>
          <a:lstStyle/>
          <a:p>
            <a:pPr algn="ctr"/>
            <a:r>
              <a:rPr lang="en-US" sz="2200" dirty="0" smtClean="0"/>
              <a:t>sorted</a:t>
            </a:r>
          </a:p>
          <a:p>
            <a:pPr algn="ctr"/>
            <a:r>
              <a:rPr lang="en-US" sz="2200" dirty="0" smtClean="0"/>
              <a:t>sequence 2</a:t>
            </a:r>
            <a:endParaRPr lang="en-US" sz="2200" dirty="0"/>
          </a:p>
        </p:txBody>
      </p:sp>
      <p:grpSp>
        <p:nvGrpSpPr>
          <p:cNvPr id="62" name="Group 61"/>
          <p:cNvGrpSpPr/>
          <p:nvPr/>
        </p:nvGrpSpPr>
        <p:grpSpPr>
          <a:xfrm>
            <a:off x="2793878" y="4297328"/>
            <a:ext cx="2584625" cy="1432550"/>
            <a:chOff x="2162659" y="4874752"/>
            <a:chExt cx="1600886" cy="1432550"/>
          </a:xfrm>
        </p:grpSpPr>
        <p:cxnSp>
          <p:nvCxnSpPr>
            <p:cNvPr id="58" name="Straight Connector 57"/>
            <p:cNvCxnSpPr/>
            <p:nvPr/>
          </p:nvCxnSpPr>
          <p:spPr>
            <a:xfrm flipH="1">
              <a:off x="2162659" y="487475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162659" y="5325631"/>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2162659" y="5816467"/>
              <a:ext cx="1600886"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2162659" y="6307302"/>
              <a:ext cx="160088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5375563" y="4282706"/>
            <a:ext cx="968348" cy="1443897"/>
            <a:chOff x="3436591" y="4285981"/>
            <a:chExt cx="968348" cy="1443897"/>
          </a:xfrm>
        </p:grpSpPr>
        <p:cxnSp>
          <p:nvCxnSpPr>
            <p:cNvPr id="69" name="Straight Connector 68"/>
            <p:cNvCxnSpPr/>
            <p:nvPr/>
          </p:nvCxnSpPr>
          <p:spPr>
            <a:xfrm>
              <a:off x="3436591" y="4297328"/>
              <a:ext cx="968348" cy="14325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436591" y="4748207"/>
              <a:ext cx="968348" cy="49083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36591" y="4748208"/>
              <a:ext cx="968348" cy="49083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436591" y="4285981"/>
              <a:ext cx="968348" cy="142390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6991515" y="2208511"/>
            <a:ext cx="1613010" cy="1825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Bitonic sorter[n/2]</a:t>
            </a:r>
            <a:endParaRPr lang="en-US" sz="2200" dirty="0"/>
          </a:p>
        </p:txBody>
      </p:sp>
      <p:sp>
        <p:nvSpPr>
          <p:cNvPr id="96" name="Rectangle 95"/>
          <p:cNvSpPr/>
          <p:nvPr/>
        </p:nvSpPr>
        <p:spPr>
          <a:xfrm>
            <a:off x="6991515" y="4125803"/>
            <a:ext cx="1613010" cy="1825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Bitonic sorter[n/2]</a:t>
            </a:r>
            <a:endParaRPr lang="en-US" sz="2200" dirty="0"/>
          </a:p>
        </p:txBody>
      </p:sp>
      <p:sp>
        <p:nvSpPr>
          <p:cNvPr id="98" name="TextBox 97"/>
          <p:cNvSpPr txBox="1"/>
          <p:nvPr/>
        </p:nvSpPr>
        <p:spPr>
          <a:xfrm>
            <a:off x="3470356" y="6078945"/>
            <a:ext cx="1798890" cy="430887"/>
          </a:xfrm>
          <a:prstGeom prst="rect">
            <a:avLst/>
          </a:prstGeom>
          <a:noFill/>
        </p:spPr>
        <p:txBody>
          <a:bodyPr wrap="none" rtlCol="0">
            <a:spAutoFit/>
          </a:bodyPr>
          <a:lstStyle/>
          <a:p>
            <a:pPr algn="ctr"/>
            <a:r>
              <a:rPr lang="en-US" sz="2200" dirty="0" smtClean="0"/>
              <a:t>flip-cleaner[n]</a:t>
            </a:r>
            <a:endParaRPr lang="en-US" sz="2200" dirty="0"/>
          </a:p>
        </p:txBody>
      </p:sp>
      <p:cxnSp>
        <p:nvCxnSpPr>
          <p:cNvPr id="52" name="Straight Connector 51"/>
          <p:cNvCxnSpPr/>
          <p:nvPr/>
        </p:nvCxnSpPr>
        <p:spPr>
          <a:xfrm>
            <a:off x="3990464" y="2392065"/>
            <a:ext cx="0" cy="333453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247236" y="2842944"/>
            <a:ext cx="0" cy="2392824"/>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05630" y="3333780"/>
            <a:ext cx="0" cy="1411152"/>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764025" y="3824615"/>
            <a:ext cx="0" cy="47030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6343911" y="4297328"/>
            <a:ext cx="532389"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343911" y="4744932"/>
            <a:ext cx="532389"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343910" y="5231000"/>
            <a:ext cx="532389"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343909" y="5726603"/>
            <a:ext cx="532389"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3559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640108" y="2205110"/>
            <a:ext cx="1459390" cy="374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Title 1"/>
          <p:cNvSpPr>
            <a:spLocks noGrp="1"/>
          </p:cNvSpPr>
          <p:nvPr>
            <p:ph type="title"/>
          </p:nvPr>
        </p:nvSpPr>
        <p:spPr/>
        <p:txBody>
          <a:bodyPr/>
          <a:lstStyle/>
          <a:p>
            <a:r>
              <a:rPr lang="en-US" dirty="0" smtClean="0"/>
              <a:t>Case study: parallel sorting algorithm</a:t>
            </a:r>
            <a:endParaRPr lang="en-US" dirty="0"/>
          </a:p>
        </p:txBody>
      </p:sp>
      <p:sp>
        <p:nvSpPr>
          <p:cNvPr id="4" name="Content Placeholder 2"/>
          <p:cNvSpPr>
            <a:spLocks noGrp="1"/>
          </p:cNvSpPr>
          <p:nvPr>
            <p:ph idx="1"/>
          </p:nvPr>
        </p:nvSpPr>
        <p:spPr>
          <a:xfrm>
            <a:off x="457200" y="855865"/>
            <a:ext cx="8229600" cy="921719"/>
          </a:xfrm>
        </p:spPr>
        <p:txBody>
          <a:bodyPr>
            <a:normAutofit/>
          </a:bodyPr>
          <a:lstStyle/>
          <a:p>
            <a:r>
              <a:rPr lang="en-US" b="1" dirty="0" smtClean="0">
                <a:solidFill>
                  <a:srgbClr val="FF0000"/>
                </a:solidFill>
              </a:rPr>
              <a:t>Merger[n] scheme</a:t>
            </a:r>
          </a:p>
          <a:p>
            <a:pPr lvl="1"/>
            <a:r>
              <a:rPr lang="en-US" dirty="0" smtClean="0"/>
              <a:t>Flipping a bitonic sequence is again a bitonic sequence</a:t>
            </a:r>
          </a:p>
        </p:txBody>
      </p:sp>
      <p:sp>
        <p:nvSpPr>
          <p:cNvPr id="6" name="Rounded Rectangle 5"/>
          <p:cNvSpPr/>
          <p:nvPr/>
        </p:nvSpPr>
        <p:spPr>
          <a:xfrm>
            <a:off x="2185523" y="4081253"/>
            <a:ext cx="334445" cy="187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197268" y="2161636"/>
            <a:ext cx="334445" cy="187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197268" y="2161635"/>
            <a:ext cx="327334" cy="430887"/>
          </a:xfrm>
          <a:prstGeom prst="rect">
            <a:avLst/>
          </a:prstGeom>
          <a:noFill/>
        </p:spPr>
        <p:txBody>
          <a:bodyPr wrap="none" rtlCol="0">
            <a:spAutoFit/>
          </a:bodyPr>
          <a:lstStyle/>
          <a:p>
            <a:r>
              <a:rPr lang="en-US" sz="2200" dirty="0" smtClean="0"/>
              <a:t>0</a:t>
            </a:r>
            <a:endParaRPr lang="en-US" sz="2200" dirty="0"/>
          </a:p>
        </p:txBody>
      </p:sp>
      <p:sp>
        <p:nvSpPr>
          <p:cNvPr id="24" name="TextBox 23"/>
          <p:cNvSpPr txBox="1"/>
          <p:nvPr/>
        </p:nvSpPr>
        <p:spPr>
          <a:xfrm>
            <a:off x="2198825" y="3621025"/>
            <a:ext cx="327334" cy="430887"/>
          </a:xfrm>
          <a:prstGeom prst="rect">
            <a:avLst/>
          </a:prstGeom>
          <a:noFill/>
        </p:spPr>
        <p:txBody>
          <a:bodyPr wrap="none" rtlCol="0">
            <a:spAutoFit/>
          </a:bodyPr>
          <a:lstStyle/>
          <a:p>
            <a:r>
              <a:rPr lang="en-US" sz="2200" dirty="0"/>
              <a:t>1</a:t>
            </a:r>
          </a:p>
        </p:txBody>
      </p:sp>
      <p:sp>
        <p:nvSpPr>
          <p:cNvPr id="25" name="TextBox 24"/>
          <p:cNvSpPr txBox="1"/>
          <p:nvPr/>
        </p:nvSpPr>
        <p:spPr>
          <a:xfrm>
            <a:off x="2200382" y="4534313"/>
            <a:ext cx="327334" cy="430887"/>
          </a:xfrm>
          <a:prstGeom prst="rect">
            <a:avLst/>
          </a:prstGeom>
          <a:noFill/>
        </p:spPr>
        <p:txBody>
          <a:bodyPr wrap="none" rtlCol="0">
            <a:spAutoFit/>
          </a:bodyPr>
          <a:lstStyle/>
          <a:p>
            <a:r>
              <a:rPr lang="en-US" sz="2200" dirty="0" smtClean="0"/>
              <a:t>1</a:t>
            </a:r>
            <a:endParaRPr lang="en-US" sz="2200" dirty="0"/>
          </a:p>
        </p:txBody>
      </p:sp>
      <p:sp>
        <p:nvSpPr>
          <p:cNvPr id="26" name="TextBox 25"/>
          <p:cNvSpPr txBox="1"/>
          <p:nvPr/>
        </p:nvSpPr>
        <p:spPr>
          <a:xfrm>
            <a:off x="2197268" y="4081885"/>
            <a:ext cx="327334" cy="430887"/>
          </a:xfrm>
          <a:prstGeom prst="rect">
            <a:avLst/>
          </a:prstGeom>
          <a:noFill/>
        </p:spPr>
        <p:txBody>
          <a:bodyPr wrap="none" rtlCol="0">
            <a:spAutoFit/>
          </a:bodyPr>
          <a:lstStyle/>
          <a:p>
            <a:r>
              <a:rPr lang="en-US" sz="2200" dirty="0" smtClean="0"/>
              <a:t>0</a:t>
            </a:r>
            <a:endParaRPr lang="en-US" sz="2200" dirty="0"/>
          </a:p>
        </p:txBody>
      </p:sp>
      <p:sp>
        <p:nvSpPr>
          <p:cNvPr id="27" name="TextBox 26"/>
          <p:cNvSpPr txBox="1"/>
          <p:nvPr/>
        </p:nvSpPr>
        <p:spPr>
          <a:xfrm>
            <a:off x="2202822" y="3121760"/>
            <a:ext cx="327334" cy="430887"/>
          </a:xfrm>
          <a:prstGeom prst="rect">
            <a:avLst/>
          </a:prstGeom>
          <a:noFill/>
        </p:spPr>
        <p:txBody>
          <a:bodyPr wrap="none" rtlCol="0">
            <a:spAutoFit/>
          </a:bodyPr>
          <a:lstStyle/>
          <a:p>
            <a:r>
              <a:rPr lang="en-US" sz="2200" dirty="0"/>
              <a:t>1</a:t>
            </a:r>
          </a:p>
        </p:txBody>
      </p:sp>
      <p:sp>
        <p:nvSpPr>
          <p:cNvPr id="28" name="TextBox 27"/>
          <p:cNvSpPr txBox="1"/>
          <p:nvPr/>
        </p:nvSpPr>
        <p:spPr>
          <a:xfrm>
            <a:off x="2204379" y="2652468"/>
            <a:ext cx="327334" cy="430887"/>
          </a:xfrm>
          <a:prstGeom prst="rect">
            <a:avLst/>
          </a:prstGeom>
          <a:noFill/>
        </p:spPr>
        <p:txBody>
          <a:bodyPr wrap="none" rtlCol="0">
            <a:spAutoFit/>
          </a:bodyPr>
          <a:lstStyle/>
          <a:p>
            <a:r>
              <a:rPr lang="en-US" sz="2200" dirty="0" smtClean="0"/>
              <a:t>0</a:t>
            </a:r>
            <a:endParaRPr lang="en-US" sz="2200" dirty="0"/>
          </a:p>
        </p:txBody>
      </p:sp>
      <p:sp>
        <p:nvSpPr>
          <p:cNvPr id="29" name="TextBox 28"/>
          <p:cNvSpPr txBox="1"/>
          <p:nvPr/>
        </p:nvSpPr>
        <p:spPr>
          <a:xfrm>
            <a:off x="2197268" y="5003605"/>
            <a:ext cx="406038" cy="430887"/>
          </a:xfrm>
          <a:prstGeom prst="rect">
            <a:avLst/>
          </a:prstGeom>
          <a:noFill/>
        </p:spPr>
        <p:txBody>
          <a:bodyPr wrap="square" rtlCol="0">
            <a:spAutoFit/>
          </a:bodyPr>
          <a:lstStyle/>
          <a:p>
            <a:r>
              <a:rPr lang="en-US" sz="2200" dirty="0"/>
              <a:t>1</a:t>
            </a:r>
          </a:p>
        </p:txBody>
      </p:sp>
      <p:sp>
        <p:nvSpPr>
          <p:cNvPr id="30" name="TextBox 29"/>
          <p:cNvSpPr txBox="1"/>
          <p:nvPr/>
        </p:nvSpPr>
        <p:spPr>
          <a:xfrm>
            <a:off x="2197268" y="5494440"/>
            <a:ext cx="406038" cy="430887"/>
          </a:xfrm>
          <a:prstGeom prst="rect">
            <a:avLst/>
          </a:prstGeom>
          <a:noFill/>
        </p:spPr>
        <p:txBody>
          <a:bodyPr wrap="square" rtlCol="0">
            <a:spAutoFit/>
          </a:bodyPr>
          <a:lstStyle/>
          <a:p>
            <a:r>
              <a:rPr lang="en-US" sz="2200" dirty="0" smtClean="0"/>
              <a:t>1</a:t>
            </a:r>
            <a:endParaRPr lang="en-US" sz="2200" dirty="0"/>
          </a:p>
        </p:txBody>
      </p:sp>
      <p:sp>
        <p:nvSpPr>
          <p:cNvPr id="42" name="TextBox 41"/>
          <p:cNvSpPr txBox="1"/>
          <p:nvPr/>
        </p:nvSpPr>
        <p:spPr>
          <a:xfrm>
            <a:off x="501070" y="2735020"/>
            <a:ext cx="1486304" cy="769441"/>
          </a:xfrm>
          <a:prstGeom prst="rect">
            <a:avLst/>
          </a:prstGeom>
          <a:noFill/>
        </p:spPr>
        <p:txBody>
          <a:bodyPr wrap="none" rtlCol="0">
            <a:spAutoFit/>
          </a:bodyPr>
          <a:lstStyle/>
          <a:p>
            <a:pPr algn="ctr"/>
            <a:r>
              <a:rPr lang="en-US" sz="2200" dirty="0" smtClean="0"/>
              <a:t>sorted</a:t>
            </a:r>
          </a:p>
          <a:p>
            <a:pPr algn="ctr"/>
            <a:r>
              <a:rPr lang="en-US" sz="2200" dirty="0" smtClean="0"/>
              <a:t>sequence 1</a:t>
            </a:r>
            <a:endParaRPr lang="en-US" sz="2200" dirty="0"/>
          </a:p>
        </p:txBody>
      </p:sp>
      <p:sp>
        <p:nvSpPr>
          <p:cNvPr id="43" name="TextBox 42"/>
          <p:cNvSpPr txBox="1"/>
          <p:nvPr/>
        </p:nvSpPr>
        <p:spPr>
          <a:xfrm>
            <a:off x="501070" y="4578460"/>
            <a:ext cx="1486304" cy="769441"/>
          </a:xfrm>
          <a:prstGeom prst="rect">
            <a:avLst/>
          </a:prstGeom>
          <a:noFill/>
        </p:spPr>
        <p:txBody>
          <a:bodyPr wrap="none" rtlCol="0">
            <a:spAutoFit/>
          </a:bodyPr>
          <a:lstStyle/>
          <a:p>
            <a:pPr algn="ctr"/>
            <a:r>
              <a:rPr lang="en-US" sz="2200" dirty="0" smtClean="0"/>
              <a:t>sorted</a:t>
            </a:r>
          </a:p>
          <a:p>
            <a:pPr algn="ctr"/>
            <a:r>
              <a:rPr lang="en-US" sz="2200" dirty="0" smtClean="0"/>
              <a:t>sequence 2</a:t>
            </a:r>
            <a:endParaRPr lang="en-US" sz="2200" dirty="0"/>
          </a:p>
        </p:txBody>
      </p:sp>
      <p:grpSp>
        <p:nvGrpSpPr>
          <p:cNvPr id="62" name="Group 61"/>
          <p:cNvGrpSpPr/>
          <p:nvPr/>
        </p:nvGrpSpPr>
        <p:grpSpPr>
          <a:xfrm>
            <a:off x="2793879" y="4297328"/>
            <a:ext cx="4082421" cy="1432550"/>
            <a:chOff x="2162660" y="4874752"/>
            <a:chExt cx="2528603" cy="1432550"/>
          </a:xfrm>
        </p:grpSpPr>
        <p:cxnSp>
          <p:nvCxnSpPr>
            <p:cNvPr id="58" name="Straight Connector 57"/>
            <p:cNvCxnSpPr/>
            <p:nvPr/>
          </p:nvCxnSpPr>
          <p:spPr>
            <a:xfrm flipH="1">
              <a:off x="2162661" y="4874752"/>
              <a:ext cx="252860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162660" y="5325631"/>
              <a:ext cx="252860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162660" y="5816467"/>
              <a:ext cx="2528603"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2162660" y="6307302"/>
              <a:ext cx="252860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6991515" y="2208511"/>
            <a:ext cx="1613010" cy="1825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Bitonic sorter[n/2]</a:t>
            </a:r>
            <a:endParaRPr lang="en-US" sz="2200" dirty="0"/>
          </a:p>
        </p:txBody>
      </p:sp>
      <p:sp>
        <p:nvSpPr>
          <p:cNvPr id="96" name="Rectangle 95"/>
          <p:cNvSpPr/>
          <p:nvPr/>
        </p:nvSpPr>
        <p:spPr>
          <a:xfrm>
            <a:off x="6991515" y="4125803"/>
            <a:ext cx="1613010" cy="1825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Bitonic sorter[n/2]</a:t>
            </a:r>
            <a:endParaRPr lang="en-US" sz="2200" dirty="0"/>
          </a:p>
        </p:txBody>
      </p:sp>
      <p:sp>
        <p:nvSpPr>
          <p:cNvPr id="98" name="TextBox 97"/>
          <p:cNvSpPr txBox="1"/>
          <p:nvPr/>
        </p:nvSpPr>
        <p:spPr>
          <a:xfrm>
            <a:off x="3470356" y="6078945"/>
            <a:ext cx="1798890" cy="430887"/>
          </a:xfrm>
          <a:prstGeom prst="rect">
            <a:avLst/>
          </a:prstGeom>
          <a:noFill/>
        </p:spPr>
        <p:txBody>
          <a:bodyPr wrap="none" rtlCol="0">
            <a:spAutoFit/>
          </a:bodyPr>
          <a:lstStyle/>
          <a:p>
            <a:pPr algn="ctr"/>
            <a:r>
              <a:rPr lang="en-US" sz="2200" dirty="0" smtClean="0"/>
              <a:t>flip-cleaner[n]</a:t>
            </a:r>
            <a:endParaRPr lang="en-US" sz="2200" dirty="0"/>
          </a:p>
        </p:txBody>
      </p:sp>
      <p:cxnSp>
        <p:nvCxnSpPr>
          <p:cNvPr id="52" name="Straight Connector 51"/>
          <p:cNvCxnSpPr/>
          <p:nvPr/>
        </p:nvCxnSpPr>
        <p:spPr>
          <a:xfrm>
            <a:off x="3990464" y="2392065"/>
            <a:ext cx="0" cy="3334538"/>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247236" y="2842944"/>
            <a:ext cx="0" cy="2392824"/>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05630" y="3333780"/>
            <a:ext cx="0" cy="1411152"/>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764025" y="3824615"/>
            <a:ext cx="0" cy="470305"/>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793879" y="2394473"/>
            <a:ext cx="4082421" cy="1432550"/>
            <a:chOff x="2536536" y="2971897"/>
            <a:chExt cx="3386723" cy="1432550"/>
          </a:xfrm>
        </p:grpSpPr>
        <p:cxnSp>
          <p:nvCxnSpPr>
            <p:cNvPr id="47" name="Straight Connector 46"/>
            <p:cNvCxnSpPr/>
            <p:nvPr/>
          </p:nvCxnSpPr>
          <p:spPr>
            <a:xfrm flipH="1">
              <a:off x="2536537" y="2971897"/>
              <a:ext cx="338672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536537" y="3422776"/>
              <a:ext cx="338672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536537" y="3913612"/>
              <a:ext cx="338672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536536" y="4404447"/>
              <a:ext cx="338672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3906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standard</a:t>
            </a:r>
            <a:endParaRPr lang="en-US" dirty="0"/>
          </a:p>
        </p:txBody>
      </p:sp>
      <p:sp>
        <p:nvSpPr>
          <p:cNvPr id="4" name="Text Placeholder 2"/>
          <p:cNvSpPr txBox="1">
            <a:spLocks noGrp="1"/>
          </p:cNvSpPr>
          <p:nvPr/>
        </p:nvSpPr>
        <p:spPr>
          <a:xfrm>
            <a:off x="348456" y="1201510"/>
            <a:ext cx="8447088" cy="5370550"/>
          </a:xfrm>
          <a:prstGeom prst="rect">
            <a:avLst/>
          </a:prstGeom>
        </p:spPr>
        <p:txBody>
          <a:bodyPr/>
          <a:lstStyle>
            <a:lvl1pPr marL="0" marR="0" indent="0" algn="l" rtl="0" hangingPunct="1">
              <a:lnSpc>
                <a:spcPct val="100000"/>
              </a:lnSpc>
              <a:spcBef>
                <a:spcPts val="598"/>
              </a:spcBef>
              <a:spcAft>
                <a:spcPts val="0"/>
              </a:spcAft>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18"/>
                <a:ea typeface="DejaVu Sans" pitchFamily="2"/>
              </a:defRPr>
            </a:lvl1pPr>
          </a:lstStyle>
          <a:p>
            <a:pPr marL="285750" indent="-285750">
              <a:buFont typeface="Arial" pitchFamily="34" charset="0"/>
              <a:buChar char="•"/>
            </a:pPr>
            <a:r>
              <a:rPr lang="en-US" b="0" dirty="0" smtClean="0">
                <a:latin typeface="+mj-lt"/>
              </a:rPr>
              <a:t>Started in 1992 (Workshop </a:t>
            </a:r>
            <a:r>
              <a:rPr lang="en-US" b="0" dirty="0">
                <a:latin typeface="+mj-lt"/>
              </a:rPr>
              <a:t>on Standards for </a:t>
            </a:r>
            <a:r>
              <a:rPr lang="en-US" b="0" dirty="0" smtClean="0">
                <a:latin typeface="+mj-lt"/>
              </a:rPr>
              <a:t>Message-Passing </a:t>
            </a:r>
            <a:r>
              <a:rPr lang="en-US" b="0" dirty="0">
                <a:latin typeface="+mj-lt"/>
              </a:rPr>
              <a:t>in a Distributed Memory </a:t>
            </a:r>
            <a:r>
              <a:rPr lang="en-US" b="0" dirty="0" smtClean="0">
                <a:latin typeface="+mj-lt"/>
              </a:rPr>
              <a:t>Environment)</a:t>
            </a:r>
            <a:endParaRPr lang="en-GB" b="0" dirty="0">
              <a:latin typeface="+mj-lt"/>
            </a:endParaRPr>
          </a:p>
          <a:p>
            <a:pPr marL="285750" indent="-285750">
              <a:buFont typeface="Arial" pitchFamily="34" charset="0"/>
              <a:buChar char="•"/>
            </a:pPr>
            <a:r>
              <a:rPr lang="en-GB" b="0" dirty="0" smtClean="0">
                <a:latin typeface="+mj-lt"/>
              </a:rPr>
              <a:t>Support </a:t>
            </a:r>
            <a:r>
              <a:rPr lang="en-GB" b="0" dirty="0">
                <a:latin typeface="+mj-lt"/>
              </a:rPr>
              <a:t>from </a:t>
            </a:r>
            <a:r>
              <a:rPr lang="en-GB" b="0" dirty="0" smtClean="0">
                <a:latin typeface="+mj-lt"/>
              </a:rPr>
              <a:t>over 40 vendors </a:t>
            </a:r>
            <a:r>
              <a:rPr lang="en-GB" b="0" dirty="0">
                <a:latin typeface="+mj-lt"/>
              </a:rPr>
              <a:t>(IBM, Intel, Cray, ...), library writers </a:t>
            </a:r>
            <a:r>
              <a:rPr lang="en-GB" b="0" dirty="0" smtClean="0">
                <a:latin typeface="+mj-lt"/>
              </a:rPr>
              <a:t>and academia</a:t>
            </a:r>
          </a:p>
          <a:p>
            <a:pPr marL="285750" indent="-285750">
              <a:buFont typeface="Arial" pitchFamily="34" charset="0"/>
              <a:buChar char="•"/>
            </a:pPr>
            <a:r>
              <a:rPr lang="en-GB" dirty="0" smtClean="0">
                <a:solidFill>
                  <a:srgbClr val="FF0000"/>
                </a:solidFill>
                <a:latin typeface="+mj-lt"/>
              </a:rPr>
              <a:t>MPI version 1.0 </a:t>
            </a:r>
            <a:r>
              <a:rPr lang="en-GB" b="0" dirty="0" smtClean="0">
                <a:solidFill>
                  <a:schemeClr val="tx2"/>
                </a:solidFill>
                <a:latin typeface="+mj-lt"/>
              </a:rPr>
              <a:t>(May 1994)</a:t>
            </a:r>
          </a:p>
          <a:p>
            <a:pPr marL="742950" lvl="1" indent="-285750">
              <a:buFont typeface="Arial" pitchFamily="34" charset="0"/>
              <a:buChar char="•"/>
            </a:pPr>
            <a:r>
              <a:rPr lang="en-GB" sz="2200" dirty="0" smtClean="0">
                <a:latin typeface="+mj-lt"/>
              </a:rPr>
              <a:t>Final pre-draft in 1993 (Supercomputing ‘93 conference)</a:t>
            </a:r>
          </a:p>
          <a:p>
            <a:pPr marL="742950" lvl="1" indent="-285750">
              <a:buFont typeface="Arial" pitchFamily="34" charset="0"/>
              <a:buChar char="•"/>
            </a:pPr>
            <a:r>
              <a:rPr lang="en-GB" sz="2200" dirty="0" smtClean="0">
                <a:latin typeface="+mj-lt"/>
              </a:rPr>
              <a:t>Final version June 1994</a:t>
            </a:r>
          </a:p>
          <a:p>
            <a:pPr marL="285750" indent="-285750">
              <a:buFont typeface="Arial" pitchFamily="34" charset="0"/>
              <a:buChar char="•"/>
            </a:pPr>
            <a:r>
              <a:rPr lang="en-GB" dirty="0" smtClean="0">
                <a:solidFill>
                  <a:srgbClr val="FF0000"/>
                </a:solidFill>
                <a:latin typeface="+mj-lt"/>
              </a:rPr>
              <a:t>MPI version 2.0</a:t>
            </a:r>
            <a:r>
              <a:rPr lang="en-GB" sz="3200" dirty="0">
                <a:solidFill>
                  <a:srgbClr val="FF0000"/>
                </a:solidFill>
                <a:latin typeface="+mj-lt"/>
              </a:rPr>
              <a:t> </a:t>
            </a:r>
            <a:r>
              <a:rPr lang="en-GB" b="0" dirty="0" smtClean="0">
                <a:solidFill>
                  <a:schemeClr val="tx2"/>
                </a:solidFill>
                <a:latin typeface="+mj-lt"/>
              </a:rPr>
              <a:t>(July 1997)</a:t>
            </a:r>
            <a:endParaRPr lang="en-GB" dirty="0" smtClean="0">
              <a:solidFill>
                <a:srgbClr val="FF0000"/>
              </a:solidFill>
              <a:latin typeface="+mj-lt"/>
            </a:endParaRPr>
          </a:p>
          <a:p>
            <a:pPr marL="742950" lvl="1" indent="-285750">
              <a:buFont typeface="Arial" pitchFamily="34" charset="0"/>
              <a:buChar char="•"/>
            </a:pPr>
            <a:r>
              <a:rPr lang="en-GB" sz="2200" dirty="0" smtClean="0">
                <a:latin typeface="+mj-lt"/>
              </a:rPr>
              <a:t>Support for one-sided communication</a:t>
            </a:r>
          </a:p>
          <a:p>
            <a:pPr marL="742950" lvl="1" indent="-285750">
              <a:buFont typeface="Arial" pitchFamily="34" charset="0"/>
              <a:buChar char="•"/>
            </a:pPr>
            <a:r>
              <a:rPr lang="en-GB" sz="2200" dirty="0" smtClean="0">
                <a:latin typeface="+mj-lt"/>
              </a:rPr>
              <a:t>Support for process management</a:t>
            </a:r>
          </a:p>
          <a:p>
            <a:pPr marL="742950" lvl="1" indent="-285750">
              <a:buFont typeface="Arial" pitchFamily="34" charset="0"/>
              <a:buChar char="•"/>
            </a:pPr>
            <a:r>
              <a:rPr lang="en-GB" sz="2200" dirty="0" smtClean="0">
                <a:latin typeface="+mj-lt"/>
              </a:rPr>
              <a:t>Support for parallel I/O</a:t>
            </a:r>
          </a:p>
          <a:p>
            <a:pPr marL="285750" indent="-285750">
              <a:buFont typeface="Arial" pitchFamily="34" charset="0"/>
              <a:buChar char="•"/>
            </a:pPr>
            <a:r>
              <a:rPr lang="en-GB" dirty="0" smtClean="0">
                <a:solidFill>
                  <a:srgbClr val="FF0000"/>
                </a:solidFill>
                <a:latin typeface="+mj-lt"/>
              </a:rPr>
              <a:t>MPI  version 3.0 </a:t>
            </a:r>
            <a:r>
              <a:rPr lang="en-GB" b="0" dirty="0" smtClean="0">
                <a:solidFill>
                  <a:schemeClr val="tx2"/>
                </a:solidFill>
                <a:latin typeface="+mj-lt"/>
              </a:rPr>
              <a:t>(September 2012)</a:t>
            </a:r>
          </a:p>
          <a:p>
            <a:pPr marL="742950" lvl="1" indent="-285750">
              <a:buFont typeface="Arial" pitchFamily="34" charset="0"/>
              <a:buChar char="•"/>
            </a:pPr>
            <a:r>
              <a:rPr lang="en-GB" sz="2200" dirty="0" smtClean="0">
                <a:latin typeface="+mj-lt"/>
              </a:rPr>
              <a:t>Support for non-blocking collective communication</a:t>
            </a:r>
          </a:p>
          <a:p>
            <a:pPr marL="742950" lvl="1" indent="-285750">
              <a:buFont typeface="Arial" pitchFamily="34" charset="0"/>
              <a:buChar char="•"/>
            </a:pPr>
            <a:r>
              <a:rPr lang="en-GB" sz="2200" dirty="0" smtClean="0">
                <a:latin typeface="+mj-lt"/>
              </a:rPr>
              <a:t>Fortran 2008 bindings</a:t>
            </a:r>
          </a:p>
          <a:p>
            <a:pPr marL="742950" lvl="1" indent="-285750">
              <a:buFont typeface="Arial" pitchFamily="34" charset="0"/>
              <a:buChar char="•"/>
            </a:pPr>
            <a:r>
              <a:rPr lang="en-GB" sz="2200" dirty="0" smtClean="0">
                <a:latin typeface="+mj-lt"/>
              </a:rPr>
              <a:t>New one-sided communication routines</a:t>
            </a:r>
          </a:p>
          <a:p>
            <a:pPr lvl="0">
              <a:spcBef>
                <a:spcPts val="499"/>
              </a:spcBef>
              <a:buNone/>
            </a:pPr>
            <a:endParaRPr lang="en-GB" sz="2000" dirty="0">
              <a:latin typeface="Comic Sans MS" pitchFamily="18"/>
            </a:endParaRPr>
          </a:p>
        </p:txBody>
      </p:sp>
    </p:spTree>
    <p:extLst>
      <p:ext uri="{BB962C8B-B14F-4D97-AF65-F5344CB8AC3E}">
        <p14:creationId xmlns:p14="http://schemas.microsoft.com/office/powerpoint/2010/main" val="22372558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sorting algorithm</a:t>
            </a:r>
            <a:endParaRPr lang="en-US" dirty="0"/>
          </a:p>
        </p:txBody>
      </p:sp>
      <p:sp>
        <p:nvSpPr>
          <p:cNvPr id="3" name="Content Placeholder 2"/>
          <p:cNvSpPr>
            <a:spLocks noGrp="1"/>
          </p:cNvSpPr>
          <p:nvPr>
            <p:ph idx="1"/>
          </p:nvPr>
        </p:nvSpPr>
        <p:spPr>
          <a:xfrm>
            <a:off x="347450" y="1393535"/>
            <a:ext cx="8454565" cy="1459390"/>
          </a:xfrm>
        </p:spPr>
        <p:txBody>
          <a:bodyPr/>
          <a:lstStyle/>
          <a:p>
            <a:r>
              <a:rPr lang="en-US" b="1" dirty="0" smtClean="0">
                <a:solidFill>
                  <a:srgbClr val="FF0000"/>
                </a:solidFill>
              </a:rPr>
              <a:t>Step 3</a:t>
            </a:r>
            <a:r>
              <a:rPr lang="en-US" dirty="0" smtClean="0"/>
              <a:t>: Build a </a:t>
            </a:r>
            <a:r>
              <a:rPr lang="en-US" b="1" dirty="0" smtClean="0">
                <a:solidFill>
                  <a:srgbClr val="FF0000"/>
                </a:solidFill>
              </a:rPr>
              <a:t>sorter[n]</a:t>
            </a:r>
            <a:r>
              <a:rPr lang="en-US" dirty="0" smtClean="0"/>
              <a:t> network that sorts arbitrary sequences </a:t>
            </a:r>
          </a:p>
          <a:p>
            <a:pPr lvl="1"/>
            <a:r>
              <a:rPr lang="en-US" dirty="0" smtClean="0"/>
              <a:t>Do this recursively from merger[n] building blocks</a:t>
            </a:r>
          </a:p>
          <a:p>
            <a:pPr lvl="1"/>
            <a:r>
              <a:rPr lang="en-US" dirty="0" smtClean="0"/>
              <a:t>Depth: D(1) = 0 and D(n) = D(n/2) + log</a:t>
            </a:r>
            <a:r>
              <a:rPr lang="en-US" baseline="-25000" dirty="0" smtClean="0"/>
              <a:t>2</a:t>
            </a:r>
            <a:r>
              <a:rPr lang="en-US" dirty="0" smtClean="0"/>
              <a:t>n = O(log</a:t>
            </a:r>
            <a:r>
              <a:rPr lang="en-US" baseline="-25000" dirty="0" smtClean="0"/>
              <a:t>2</a:t>
            </a:r>
            <a:r>
              <a:rPr lang="en-US" baseline="30000" dirty="0" smtClean="0"/>
              <a:t>2</a:t>
            </a:r>
            <a:r>
              <a:rPr lang="en-US" dirty="0" smtClean="0"/>
              <a:t>n)</a:t>
            </a:r>
            <a:endParaRPr lang="en-US" dirty="0"/>
          </a:p>
        </p:txBody>
      </p:sp>
      <p:grpSp>
        <p:nvGrpSpPr>
          <p:cNvPr id="12" name="Group 11"/>
          <p:cNvGrpSpPr/>
          <p:nvPr/>
        </p:nvGrpSpPr>
        <p:grpSpPr>
          <a:xfrm>
            <a:off x="2690155" y="3006545"/>
            <a:ext cx="3917310" cy="3192799"/>
            <a:chOff x="3112610" y="3270196"/>
            <a:chExt cx="2803565" cy="2309484"/>
          </a:xfrm>
        </p:grpSpPr>
        <p:grpSp>
          <p:nvGrpSpPr>
            <p:cNvPr id="16" name="Group 15"/>
            <p:cNvGrpSpPr/>
            <p:nvPr/>
          </p:nvGrpSpPr>
          <p:grpSpPr>
            <a:xfrm>
              <a:off x="3112610" y="3423816"/>
              <a:ext cx="2803565" cy="2087264"/>
              <a:chOff x="2882180" y="3006545"/>
              <a:chExt cx="2534730" cy="2087264"/>
            </a:xfrm>
          </p:grpSpPr>
          <p:cxnSp>
            <p:nvCxnSpPr>
              <p:cNvPr id="4" name="Straight Connector 3"/>
              <p:cNvCxnSpPr/>
              <p:nvPr/>
            </p:nvCxnSpPr>
            <p:spPr>
              <a:xfrm flipH="1">
                <a:off x="2882180" y="3006545"/>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882180" y="3288774"/>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882180" y="3596014"/>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82180" y="3903254"/>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882180" y="4197100"/>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882180" y="4479329"/>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882180" y="4786569"/>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882180" y="5093809"/>
                <a:ext cx="253473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4572001" y="3270196"/>
              <a:ext cx="1152150" cy="230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merger[n]</a:t>
              </a:r>
            </a:p>
            <a:p>
              <a:pPr algn="ctr"/>
              <a:r>
                <a:rPr lang="en-US" dirty="0" smtClean="0"/>
                <a:t>(from Step 2)</a:t>
              </a:r>
              <a:endParaRPr lang="en-US" dirty="0"/>
            </a:p>
          </p:txBody>
        </p:sp>
        <p:sp>
          <p:nvSpPr>
            <p:cNvPr id="25" name="Rectangle 24"/>
            <p:cNvSpPr/>
            <p:nvPr/>
          </p:nvSpPr>
          <p:spPr>
            <a:xfrm>
              <a:off x="3343041" y="3270196"/>
              <a:ext cx="1152150" cy="1143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sorter[n/2]</a:t>
              </a:r>
              <a:endParaRPr lang="en-US" dirty="0"/>
            </a:p>
          </p:txBody>
        </p:sp>
        <p:sp>
          <p:nvSpPr>
            <p:cNvPr id="26" name="Rectangle 25"/>
            <p:cNvSpPr/>
            <p:nvPr/>
          </p:nvSpPr>
          <p:spPr>
            <a:xfrm>
              <a:off x="3343041" y="4499155"/>
              <a:ext cx="1152150" cy="108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sorter[n/2]</a:t>
              </a:r>
              <a:endParaRPr lang="en-US" dirty="0"/>
            </a:p>
          </p:txBody>
        </p:sp>
      </p:grpSp>
    </p:spTree>
    <p:extLst>
      <p:ext uri="{BB962C8B-B14F-4D97-AF65-F5344CB8AC3E}">
        <p14:creationId xmlns:p14="http://schemas.microsoft.com/office/powerpoint/2010/main" val="307921398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pic>
        <p:nvPicPr>
          <p:cNvPr id="1026" name="Picture 2" descr="http://upload.wikimedia.org/wikipedia/commons/thumb/c/c6/BitonicSort.svg/843px-BitonicSort.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56" y="2346301"/>
            <a:ext cx="8766824" cy="268835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p:cNvSpPr/>
          <p:nvPr/>
        </p:nvSpPr>
        <p:spPr>
          <a:xfrm rot="5400000">
            <a:off x="6706210" y="3476516"/>
            <a:ext cx="230430" cy="3730750"/>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31838" y="1316725"/>
            <a:ext cx="2464714" cy="430887"/>
          </a:xfrm>
          <a:prstGeom prst="rect">
            <a:avLst/>
          </a:prstGeom>
          <a:noFill/>
        </p:spPr>
        <p:txBody>
          <a:bodyPr wrap="none" rtlCol="0">
            <a:spAutoFit/>
          </a:bodyPr>
          <a:lstStyle/>
          <a:p>
            <a:r>
              <a:rPr lang="en-US" sz="2200" b="1" dirty="0" smtClean="0">
                <a:solidFill>
                  <a:srgbClr val="002060"/>
                </a:solidFill>
              </a:rPr>
              <a:t>Example</a:t>
            </a:r>
            <a:r>
              <a:rPr lang="en-US" sz="2200" dirty="0" smtClean="0"/>
              <a:t>: sorter[16]</a:t>
            </a:r>
            <a:endParaRPr lang="en-US" sz="2200" dirty="0"/>
          </a:p>
        </p:txBody>
      </p:sp>
      <p:sp>
        <p:nvSpPr>
          <p:cNvPr id="6" name="TextBox 5"/>
          <p:cNvSpPr txBox="1"/>
          <p:nvPr/>
        </p:nvSpPr>
        <p:spPr>
          <a:xfrm>
            <a:off x="6223415" y="5418701"/>
            <a:ext cx="1239185" cy="369332"/>
          </a:xfrm>
          <a:prstGeom prst="rect">
            <a:avLst/>
          </a:prstGeom>
          <a:noFill/>
        </p:spPr>
        <p:txBody>
          <a:bodyPr wrap="none" rtlCol="0">
            <a:spAutoFit/>
          </a:bodyPr>
          <a:lstStyle/>
          <a:p>
            <a:r>
              <a:rPr lang="en-US" dirty="0" smtClean="0"/>
              <a:t>merger[16]</a:t>
            </a:r>
            <a:endParaRPr lang="en-US" dirty="0"/>
          </a:p>
        </p:txBody>
      </p:sp>
      <p:sp>
        <p:nvSpPr>
          <p:cNvPr id="9" name="TextBox 8"/>
          <p:cNvSpPr txBox="1"/>
          <p:nvPr/>
        </p:nvSpPr>
        <p:spPr>
          <a:xfrm>
            <a:off x="4305611" y="1854395"/>
            <a:ext cx="1122167" cy="369332"/>
          </a:xfrm>
          <a:prstGeom prst="rect">
            <a:avLst/>
          </a:prstGeom>
          <a:noFill/>
        </p:spPr>
        <p:txBody>
          <a:bodyPr wrap="none" rtlCol="0">
            <a:spAutoFit/>
          </a:bodyPr>
          <a:lstStyle/>
          <a:p>
            <a:r>
              <a:rPr lang="en-US" dirty="0" smtClean="0"/>
              <a:t>merger[8]</a:t>
            </a:r>
            <a:endParaRPr lang="en-US" dirty="0"/>
          </a:p>
        </p:txBody>
      </p:sp>
      <p:sp>
        <p:nvSpPr>
          <p:cNvPr id="10" name="TextBox 9"/>
          <p:cNvSpPr txBox="1"/>
          <p:nvPr/>
        </p:nvSpPr>
        <p:spPr>
          <a:xfrm>
            <a:off x="1978736" y="5226676"/>
            <a:ext cx="1122167" cy="369332"/>
          </a:xfrm>
          <a:prstGeom prst="rect">
            <a:avLst/>
          </a:prstGeom>
          <a:noFill/>
        </p:spPr>
        <p:txBody>
          <a:bodyPr wrap="none" rtlCol="0">
            <a:spAutoFit/>
          </a:bodyPr>
          <a:lstStyle/>
          <a:p>
            <a:r>
              <a:rPr lang="en-US" dirty="0" smtClean="0"/>
              <a:t>merger[4]</a:t>
            </a:r>
            <a:endParaRPr lang="en-US" dirty="0"/>
          </a:p>
        </p:txBody>
      </p:sp>
      <p:cxnSp>
        <p:nvCxnSpPr>
          <p:cNvPr id="12" name="Straight Arrow Connector 11"/>
          <p:cNvCxnSpPr/>
          <p:nvPr/>
        </p:nvCxnSpPr>
        <p:spPr>
          <a:xfrm flipV="1">
            <a:off x="3679371" y="2165374"/>
            <a:ext cx="626240" cy="23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2"/>
          </p:cNvCxnSpPr>
          <p:nvPr/>
        </p:nvCxnSpPr>
        <p:spPr>
          <a:xfrm flipV="1">
            <a:off x="4648811" y="2223727"/>
            <a:ext cx="217884" cy="18123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67700" y="2768756"/>
            <a:ext cx="499265" cy="24579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267700" y="3383236"/>
            <a:ext cx="356742" cy="18434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67700" y="3997716"/>
            <a:ext cx="178371" cy="12289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267700" y="4764596"/>
            <a:ext cx="0" cy="4620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3884" y="5073056"/>
            <a:ext cx="1122167" cy="369332"/>
          </a:xfrm>
          <a:prstGeom prst="rect">
            <a:avLst/>
          </a:prstGeom>
          <a:noFill/>
        </p:spPr>
        <p:txBody>
          <a:bodyPr wrap="none" rtlCol="0">
            <a:spAutoFit/>
          </a:bodyPr>
          <a:lstStyle/>
          <a:p>
            <a:r>
              <a:rPr lang="en-US" dirty="0" smtClean="0"/>
              <a:t>merger[2]</a:t>
            </a:r>
            <a:endParaRPr lang="en-US" dirty="0"/>
          </a:p>
        </p:txBody>
      </p:sp>
      <p:sp>
        <p:nvSpPr>
          <p:cNvPr id="16" name="TextBox 15"/>
          <p:cNvSpPr txBox="1"/>
          <p:nvPr/>
        </p:nvSpPr>
        <p:spPr>
          <a:xfrm>
            <a:off x="5720840" y="1316725"/>
            <a:ext cx="1675459" cy="369332"/>
          </a:xfrm>
          <a:prstGeom prst="rect">
            <a:avLst/>
          </a:prstGeom>
          <a:noFill/>
        </p:spPr>
        <p:txBody>
          <a:bodyPr wrap="none" rtlCol="0">
            <a:spAutoFit/>
          </a:bodyPr>
          <a:lstStyle/>
          <a:p>
            <a:r>
              <a:rPr lang="en-US" dirty="0" smtClean="0"/>
              <a:t>flip-cleaner[16]</a:t>
            </a:r>
            <a:endParaRPr lang="en-US" dirty="0"/>
          </a:p>
        </p:txBody>
      </p:sp>
      <p:cxnSp>
        <p:nvCxnSpPr>
          <p:cNvPr id="17" name="Straight Arrow Connector 16"/>
          <p:cNvCxnSpPr/>
          <p:nvPr/>
        </p:nvCxnSpPr>
        <p:spPr>
          <a:xfrm flipV="1">
            <a:off x="6031390" y="1728666"/>
            <a:ext cx="313178" cy="7786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60198" y="1728049"/>
            <a:ext cx="1563248" cy="369332"/>
          </a:xfrm>
          <a:prstGeom prst="rect">
            <a:avLst/>
          </a:prstGeom>
          <a:noFill/>
        </p:spPr>
        <p:txBody>
          <a:bodyPr wrap="none" rtlCol="0">
            <a:spAutoFit/>
          </a:bodyPr>
          <a:lstStyle/>
          <a:p>
            <a:r>
              <a:rPr lang="en-US" dirty="0" smtClean="0"/>
              <a:t>half-cleaner[8]</a:t>
            </a:r>
            <a:endParaRPr lang="en-US" dirty="0"/>
          </a:p>
        </p:txBody>
      </p:sp>
      <p:cxnSp>
        <p:nvCxnSpPr>
          <p:cNvPr id="22" name="Straight Arrow Connector 21"/>
          <p:cNvCxnSpPr/>
          <p:nvPr/>
        </p:nvCxnSpPr>
        <p:spPr>
          <a:xfrm flipV="1">
            <a:off x="7183540" y="2097381"/>
            <a:ext cx="115215" cy="4098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27189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parallel sorting algorithm</a:t>
            </a:r>
          </a:p>
        </p:txBody>
      </p:sp>
      <p:sp>
        <p:nvSpPr>
          <p:cNvPr id="3" name="Content Placeholder 2"/>
          <p:cNvSpPr>
            <a:spLocks noGrp="1"/>
          </p:cNvSpPr>
          <p:nvPr>
            <p:ph idx="1"/>
          </p:nvPr>
        </p:nvSpPr>
        <p:spPr/>
        <p:txBody>
          <a:bodyPr/>
          <a:lstStyle/>
          <a:p>
            <a:r>
              <a:rPr lang="en-US" b="1" dirty="0" smtClean="0">
                <a:solidFill>
                  <a:srgbClr val="FF0000"/>
                </a:solidFill>
              </a:rPr>
              <a:t>Further reading</a:t>
            </a:r>
            <a:r>
              <a:rPr lang="en-US" dirty="0" smtClean="0"/>
              <a:t> of bitonic networks:</a:t>
            </a:r>
          </a:p>
          <a:p>
            <a:pPr lvl="1"/>
            <a:r>
              <a:rPr lang="en-US" dirty="0"/>
              <a:t>http://valis.cs.uiuc.edu/~</a:t>
            </a:r>
            <a:r>
              <a:rPr lang="en-US" dirty="0" smtClean="0"/>
              <a:t>sariel/teach/2004/b/</a:t>
            </a:r>
            <a:br>
              <a:rPr lang="en-US" dirty="0" smtClean="0"/>
            </a:br>
            <a:r>
              <a:rPr lang="en-US" dirty="0" smtClean="0"/>
              <a:t>webpage/</a:t>
            </a:r>
            <a:r>
              <a:rPr lang="en-US" dirty="0" err="1" smtClean="0"/>
              <a:t>lec</a:t>
            </a:r>
            <a:r>
              <a:rPr lang="en-US" dirty="0" smtClean="0"/>
              <a:t>/14_sortnet_notes.pdf</a:t>
            </a:r>
            <a:endParaRPr lang="en-US" dirty="0"/>
          </a:p>
          <a:p>
            <a:r>
              <a:rPr lang="en-US" dirty="0" smtClean="0"/>
              <a:t>In case </a:t>
            </a:r>
            <a:r>
              <a:rPr lang="en-US" b="1" dirty="0" smtClean="0">
                <a:solidFill>
                  <a:srgbClr val="FF0000"/>
                </a:solidFill>
              </a:rPr>
              <a:t>n is not a power of two</a:t>
            </a:r>
            <a:r>
              <a:rPr lang="en-US" dirty="0" smtClean="0"/>
              <a:t>: </a:t>
            </a:r>
          </a:p>
          <a:p>
            <a:pPr lvl="1"/>
            <a:r>
              <a:rPr lang="en-US" dirty="0" smtClean="0"/>
              <a:t>http</a:t>
            </a:r>
            <a:r>
              <a:rPr lang="en-US" dirty="0"/>
              <a:t>://www.iti.fh-flensburg.de/lang/algorithmen</a:t>
            </a:r>
            <a:r>
              <a:rPr lang="en-US" dirty="0" smtClean="0"/>
              <a:t>/ </a:t>
            </a:r>
            <a:r>
              <a:rPr lang="en-US" dirty="0" err="1" smtClean="0"/>
              <a:t>sortieren</a:t>
            </a:r>
            <a:r>
              <a:rPr lang="en-US" dirty="0" smtClean="0"/>
              <a:t>/</a:t>
            </a:r>
            <a:r>
              <a:rPr lang="en-US" dirty="0" err="1" smtClean="0"/>
              <a:t>bitonic</a:t>
            </a:r>
            <a:r>
              <a:rPr lang="en-US" dirty="0" smtClean="0"/>
              <a:t>/oddn.htm</a:t>
            </a:r>
            <a:endParaRPr lang="en-US" dirty="0"/>
          </a:p>
        </p:txBody>
      </p:sp>
    </p:spTree>
    <p:extLst>
      <p:ext uri="{BB962C8B-B14F-4D97-AF65-F5344CB8AC3E}">
        <p14:creationId xmlns:p14="http://schemas.microsoft.com/office/powerpoint/2010/main" val="93657337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4.bp.blogspot.com/-tS8zQXy_-xU/TuFtHYdJBjI/AAAAAAAAALU/UWF-wb1tht8/s1600/work.4583926.2.flat%252C550x550%252C075%252Cf.two-doo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790" y="1585560"/>
            <a:ext cx="52387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43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example in MPI</a:t>
            </a:r>
            <a:endParaRPr lang="en-US" dirty="0"/>
          </a:p>
        </p:txBody>
      </p:sp>
      <p:sp>
        <p:nvSpPr>
          <p:cNvPr id="4" name="TextBox 3"/>
          <p:cNvSpPr txBox="1"/>
          <p:nvPr/>
        </p:nvSpPr>
        <p:spPr>
          <a:xfrm>
            <a:off x="232235" y="855865"/>
            <a:ext cx="8756340" cy="4278094"/>
          </a:xfrm>
          <a:prstGeom prst="rect">
            <a:avLst/>
          </a:prstGeom>
          <a:solidFill>
            <a:schemeClr val="bg1">
              <a:lumMod val="85000"/>
            </a:schemeClr>
          </a:solidFill>
          <a:ln w="19050">
            <a:solidFill>
              <a:schemeClr val="tx1"/>
            </a:solidFill>
          </a:ln>
        </p:spPr>
        <p:txBody>
          <a:bodyPr wrap="square" rtlCol="0">
            <a:spAutoFit/>
          </a:bodyPr>
          <a:lstStyle/>
          <a:p>
            <a:r>
              <a:rPr lang="en-US" sz="1600" b="1" dirty="0">
                <a:solidFill>
                  <a:srgbClr val="FF0000"/>
                </a:solidFill>
                <a:latin typeface="Courier New" pitchFamily="49" charset="0"/>
                <a:cs typeface="Courier New" pitchFamily="49" charset="0"/>
              </a:rPr>
              <a:t>#include &lt;</a:t>
            </a:r>
            <a:r>
              <a:rPr lang="en-US" sz="1600" b="1" dirty="0" err="1">
                <a:solidFill>
                  <a:srgbClr val="FF0000"/>
                </a:solidFill>
                <a:latin typeface="Courier New" pitchFamily="49" charset="0"/>
                <a:cs typeface="Courier New" pitchFamily="49" charset="0"/>
              </a:rPr>
              <a:t>mpi.h</a:t>
            </a:r>
            <a:r>
              <a:rPr lang="en-US" sz="1600" b="1" dirty="0">
                <a:solidFill>
                  <a:srgbClr val="FF0000"/>
                </a:solidFill>
                <a:latin typeface="Courier New" pitchFamily="49" charset="0"/>
                <a:cs typeface="Courier New" pitchFamily="49" charset="0"/>
              </a:rPr>
              <a:t>&gt;</a:t>
            </a:r>
          </a:p>
          <a:p>
            <a:r>
              <a:rPr lang="en-US" sz="1600" dirty="0" smtClean="0">
                <a:solidFill>
                  <a:srgbClr val="002060"/>
                </a:solidFill>
                <a:latin typeface="Courier New" pitchFamily="49" charset="0"/>
                <a:cs typeface="Courier New" pitchFamily="49" charset="0"/>
              </a:rPr>
              <a:t>#</a:t>
            </a:r>
            <a:r>
              <a:rPr lang="en-US" sz="1600" dirty="0">
                <a:solidFill>
                  <a:srgbClr val="002060"/>
                </a:solidFill>
                <a:latin typeface="Courier New" pitchFamily="49" charset="0"/>
                <a:cs typeface="Courier New" pitchFamily="49" charset="0"/>
              </a:rPr>
              <a:t>include </a:t>
            </a:r>
            <a:r>
              <a:rPr lang="en-US" sz="1600" dirty="0" smtClean="0">
                <a:solidFill>
                  <a:srgbClr val="002060"/>
                </a:solidFill>
                <a:latin typeface="Courier New" pitchFamily="49" charset="0"/>
                <a:cs typeface="Courier New" pitchFamily="49" charset="0"/>
              </a:rPr>
              <a:t>&lt;</a:t>
            </a:r>
            <a:r>
              <a:rPr lang="en-US" sz="1600" dirty="0" err="1" smtClean="0">
                <a:solidFill>
                  <a:srgbClr val="002060"/>
                </a:solidFill>
                <a:latin typeface="Courier New" pitchFamily="49" charset="0"/>
                <a:cs typeface="Courier New" pitchFamily="49" charset="0"/>
              </a:rPr>
              <a:t>iostream</a:t>
            </a:r>
            <a:r>
              <a:rPr lang="en-US" sz="1600" dirty="0" smtClean="0">
                <a:solidFill>
                  <a:srgbClr val="002060"/>
                </a:solidFill>
                <a:latin typeface="Courier New" pitchFamily="49" charset="0"/>
                <a:cs typeface="Courier New" pitchFamily="49" charset="0"/>
              </a:rPr>
              <a:t>&gt;</a:t>
            </a:r>
            <a:endParaRPr lang="en-US" sz="1600" dirty="0">
              <a:solidFill>
                <a:srgbClr val="002060"/>
              </a:solidFill>
              <a:latin typeface="Courier New" pitchFamily="49" charset="0"/>
              <a:cs typeface="Courier New" pitchFamily="49" charset="0"/>
            </a:endParaRPr>
          </a:p>
          <a:p>
            <a:r>
              <a:rPr lang="en-US" sz="1600" dirty="0">
                <a:solidFill>
                  <a:srgbClr val="002060"/>
                </a:solidFill>
                <a:latin typeface="Courier New" pitchFamily="49" charset="0"/>
                <a:cs typeface="Courier New" pitchFamily="49" charset="0"/>
              </a:rPr>
              <a:t>#include </a:t>
            </a:r>
            <a:r>
              <a:rPr lang="en-US" sz="1600" dirty="0" smtClean="0">
                <a:solidFill>
                  <a:srgbClr val="002060"/>
                </a:solidFill>
                <a:latin typeface="Courier New" pitchFamily="49" charset="0"/>
                <a:cs typeface="Courier New" pitchFamily="49" charset="0"/>
              </a:rPr>
              <a:t>&lt;</a:t>
            </a:r>
            <a:r>
              <a:rPr lang="en-US" sz="1600" dirty="0" err="1" smtClean="0">
                <a:solidFill>
                  <a:srgbClr val="002060"/>
                </a:solidFill>
                <a:latin typeface="Courier New" pitchFamily="49" charset="0"/>
                <a:cs typeface="Courier New" pitchFamily="49" charset="0"/>
              </a:rPr>
              <a:t>cstdlib</a:t>
            </a:r>
            <a:r>
              <a:rPr lang="en-US" sz="1600" dirty="0" smtClean="0">
                <a:solidFill>
                  <a:srgbClr val="002060"/>
                </a:solidFill>
                <a:latin typeface="Courier New" pitchFamily="49" charset="0"/>
                <a:cs typeface="Courier New" pitchFamily="49" charset="0"/>
              </a:rPr>
              <a:t>&gt;</a:t>
            </a:r>
          </a:p>
          <a:p>
            <a:endParaRPr lang="en-US" sz="1600" dirty="0">
              <a:solidFill>
                <a:srgbClr val="002060"/>
              </a:solidFill>
              <a:latin typeface="Courier New" pitchFamily="49" charset="0"/>
              <a:cs typeface="Courier New" pitchFamily="49" charset="0"/>
            </a:endParaRPr>
          </a:p>
          <a:p>
            <a:r>
              <a:rPr lang="en-US" sz="1600" dirty="0" smtClean="0">
                <a:solidFill>
                  <a:srgbClr val="002060"/>
                </a:solidFill>
                <a:latin typeface="Courier New" pitchFamily="49" charset="0"/>
                <a:cs typeface="Courier New" pitchFamily="49" charset="0"/>
              </a:rPr>
              <a:t>using namespace </a:t>
            </a:r>
            <a:r>
              <a:rPr lang="en-US" sz="1600" dirty="0" err="1" smtClean="0">
                <a:latin typeface="Courier New" pitchFamily="49" charset="0"/>
                <a:cs typeface="Courier New" pitchFamily="49" charset="0"/>
              </a:rPr>
              <a:t>std</a:t>
            </a:r>
            <a:r>
              <a:rPr lang="en-US" sz="1600" dirty="0" smtClean="0">
                <a:solidFill>
                  <a:srgbClr val="002060"/>
                </a:solidFill>
                <a:latin typeface="Courier New" pitchFamily="49" charset="0"/>
                <a:cs typeface="Courier New" pitchFamily="49" charset="0"/>
              </a:rPr>
              <a:t>;</a:t>
            </a:r>
            <a:endParaRPr lang="en-US" sz="1600" dirty="0">
              <a:solidFill>
                <a:srgbClr val="002060"/>
              </a:solidFill>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err="1">
                <a:solidFill>
                  <a:srgbClr val="002060"/>
                </a:solidFill>
                <a:latin typeface="Courier New" pitchFamily="49" charset="0"/>
                <a:cs typeface="Courier New" pitchFamily="49" charset="0"/>
              </a:rPr>
              <a:t>int</a:t>
            </a:r>
            <a:r>
              <a:rPr lang="en-US" sz="1600" dirty="0">
                <a:solidFill>
                  <a:srgbClr val="002060"/>
                </a:solidFill>
                <a:latin typeface="Courier New" pitchFamily="49" charset="0"/>
                <a:cs typeface="Courier New" pitchFamily="49" charset="0"/>
              </a:rPr>
              <a:t> </a:t>
            </a:r>
            <a:r>
              <a:rPr lang="en-US" sz="1600" dirty="0">
                <a:latin typeface="Courier New" pitchFamily="49" charset="0"/>
                <a:cs typeface="Courier New" pitchFamily="49" charset="0"/>
              </a:rPr>
              <a:t>main(</a:t>
            </a:r>
            <a:r>
              <a:rPr lang="en-US" sz="1600" dirty="0" err="1">
                <a:solidFill>
                  <a:srgbClr val="002060"/>
                </a:solidFill>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argc</a:t>
            </a:r>
            <a:r>
              <a:rPr lang="en-US" sz="1600" dirty="0">
                <a:latin typeface="Courier New" pitchFamily="49" charset="0"/>
                <a:cs typeface="Courier New" pitchFamily="49" charset="0"/>
              </a:rPr>
              <a:t>, </a:t>
            </a:r>
            <a:r>
              <a:rPr lang="en-US" sz="1600" dirty="0">
                <a:solidFill>
                  <a:srgbClr val="002060"/>
                </a:solidFill>
                <a:latin typeface="Courier New" pitchFamily="49" charset="0"/>
                <a:cs typeface="Courier New" pitchFamily="49" charset="0"/>
              </a:rPr>
              <a:t>char*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argv</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solidFill>
                  <a:srgbClr val="002060"/>
                </a:solidFill>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rank, size</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MPI_Init</a:t>
            </a:r>
            <a:r>
              <a:rPr lang="en-US" sz="1600" b="1" dirty="0">
                <a:latin typeface="Courier New" pitchFamily="49" charset="0"/>
                <a:cs typeface="Courier New" pitchFamily="49" charset="0"/>
              </a:rPr>
              <a:t>( &amp;</a:t>
            </a:r>
            <a:r>
              <a:rPr lang="en-US" sz="1600" b="1" dirty="0" err="1">
                <a:latin typeface="Courier New" pitchFamily="49" charset="0"/>
                <a:cs typeface="Courier New" pitchFamily="49" charset="0"/>
              </a:rPr>
              <a:t>argc</a:t>
            </a:r>
            <a:r>
              <a:rPr lang="en-US" sz="1600" b="1" dirty="0">
                <a:latin typeface="Courier New" pitchFamily="49" charset="0"/>
                <a:cs typeface="Courier New" pitchFamily="49" charset="0"/>
              </a:rPr>
              <a:t>, &amp;</a:t>
            </a:r>
            <a:r>
              <a:rPr lang="en-US" sz="1600" b="1" dirty="0" err="1">
                <a:latin typeface="Courier New" pitchFamily="49" charset="0"/>
                <a:cs typeface="Courier New" pitchFamily="49" charset="0"/>
              </a:rPr>
              <a:t>argv</a:t>
            </a:r>
            <a:r>
              <a:rPr lang="en-US" sz="1600" b="1" dirty="0">
                <a:latin typeface="Courier New" pitchFamily="49" charset="0"/>
                <a:cs typeface="Courier New" pitchFamily="49" charset="0"/>
              </a:rPr>
              <a:t>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MPI_Comm_rank</a:t>
            </a:r>
            <a:r>
              <a:rPr lang="en-US" sz="1600" b="1" dirty="0">
                <a:latin typeface="Courier New" pitchFamily="49" charset="0"/>
                <a:cs typeface="Courier New" pitchFamily="49" charset="0"/>
              </a:rPr>
              <a:t>( MPI_COMM_WORLD, &amp;rank );</a:t>
            </a:r>
          </a:p>
          <a:p>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MPI_Comm_size</a:t>
            </a:r>
            <a:r>
              <a:rPr lang="en-US" sz="1600" b="1" dirty="0">
                <a:latin typeface="Courier New" pitchFamily="49" charset="0"/>
                <a:cs typeface="Courier New" pitchFamily="49" charset="0"/>
              </a:rPr>
              <a:t>( MPI_COMM_WORLD, &amp;size </a:t>
            </a:r>
            <a:r>
              <a:rPr lang="en-US" sz="1600" b="1" dirty="0" smtClean="0">
                <a:latin typeface="Courier New" pitchFamily="49" charset="0"/>
                <a:cs typeface="Courier New" pitchFamily="49" charset="0"/>
              </a:rPr>
              <a:t>);</a:t>
            </a:r>
          </a:p>
          <a:p>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cout</a:t>
            </a:r>
            <a:r>
              <a:rPr lang="en-US" sz="1600" dirty="0" smtClean="0">
                <a:latin typeface="Courier New" pitchFamily="49" charset="0"/>
                <a:cs typeface="Courier New" pitchFamily="49" charset="0"/>
              </a:rPr>
              <a:t> &lt;&lt; “Hello </a:t>
            </a:r>
            <a:r>
              <a:rPr lang="en-US" sz="1600" dirty="0">
                <a:latin typeface="Courier New" pitchFamily="49" charset="0"/>
                <a:cs typeface="Courier New" pitchFamily="49" charset="0"/>
              </a:rPr>
              <a:t>World from </a:t>
            </a:r>
            <a:r>
              <a:rPr lang="en-US" sz="1600" dirty="0" smtClean="0">
                <a:latin typeface="Courier New" pitchFamily="49" charset="0"/>
                <a:cs typeface="Courier New" pitchFamily="49" charset="0"/>
              </a:rPr>
              <a:t>process” &lt;&lt; rank &lt;&lt; “/” &lt;&lt; size &lt;&lt; </a:t>
            </a:r>
            <a:r>
              <a:rPr lang="en-US" sz="1600" dirty="0" err="1" smtClean="0">
                <a:latin typeface="Courier New" pitchFamily="49" charset="0"/>
                <a:cs typeface="Courier New" pitchFamily="49" charset="0"/>
              </a:rPr>
              <a:t>endl</a:t>
            </a:r>
            <a:r>
              <a:rPr lang="en-US" sz="1600" dirty="0" smtClean="0">
                <a:latin typeface="Courier New" pitchFamily="49" charset="0"/>
                <a:cs typeface="Courier New" pitchFamily="49" charset="0"/>
              </a:rPr>
              <a:t>;</a:t>
            </a:r>
          </a:p>
          <a:p>
            <a:endParaRPr lang="en-US" sz="1600" dirty="0" smtClean="0">
              <a:latin typeface="Courier New" pitchFamily="49" charset="0"/>
              <a:cs typeface="Courier New" pitchFamily="49" charset="0"/>
            </a:endParaRPr>
          </a:p>
          <a:p>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MPI_Finalize</a:t>
            </a:r>
            <a:r>
              <a:rPr lang="en-US" sz="1600" b="1"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return </a:t>
            </a:r>
            <a:r>
              <a:rPr lang="en-US" sz="1600" dirty="0">
                <a:latin typeface="Courier New" pitchFamily="49" charset="0"/>
                <a:cs typeface="Courier New" pitchFamily="49" charset="0"/>
              </a:rPr>
              <a:t>EXIT_SUCCESS;</a:t>
            </a:r>
          </a:p>
          <a:p>
            <a:r>
              <a:rPr lang="en-US" sz="1600" dirty="0">
                <a:latin typeface="Courier New" pitchFamily="49" charset="0"/>
                <a:cs typeface="Courier New" pitchFamily="49" charset="0"/>
              </a:rPr>
              <a:t>}</a:t>
            </a:r>
          </a:p>
        </p:txBody>
      </p:sp>
      <p:sp>
        <p:nvSpPr>
          <p:cNvPr id="5" name="TextBox 4"/>
          <p:cNvSpPr txBox="1"/>
          <p:nvPr/>
        </p:nvSpPr>
        <p:spPr>
          <a:xfrm>
            <a:off x="3535065" y="5369986"/>
            <a:ext cx="5421790" cy="1323439"/>
          </a:xfrm>
          <a:prstGeom prst="rect">
            <a:avLst/>
          </a:prstGeom>
          <a:solidFill>
            <a:schemeClr val="bg1">
              <a:lumMod val="85000"/>
            </a:schemeClr>
          </a:solidFill>
          <a:ln w="19050">
            <a:solidFill>
              <a:schemeClr val="tx1"/>
            </a:solidFill>
          </a:ln>
        </p:spPr>
        <p:txBody>
          <a:bodyPr wrap="square" rtlCol="0">
            <a:spAutoFit/>
          </a:bodyPr>
          <a:lstStyle/>
          <a:p>
            <a:r>
              <a:rPr lang="en-US" sz="1600" b="1" dirty="0" err="1" smtClean="0">
                <a:solidFill>
                  <a:srgbClr val="002060"/>
                </a:solidFill>
                <a:latin typeface="Courier New" pitchFamily="49" charset="0"/>
                <a:cs typeface="Courier New" pitchFamily="49" charset="0"/>
              </a:rPr>
              <a:t>john@doe</a:t>
            </a:r>
            <a:r>
              <a:rPr lang="en-US" sz="1600" b="1" dirty="0" smtClean="0">
                <a:solidFill>
                  <a:srgbClr val="002060"/>
                </a:solidFill>
                <a:latin typeface="Courier New" pitchFamily="49" charset="0"/>
                <a:cs typeface="Courier New" pitchFamily="49" charset="0"/>
              </a:rPr>
              <a:t> ~]$ </a:t>
            </a:r>
            <a:r>
              <a:rPr lang="en-US" sz="1600" b="1" dirty="0" err="1" smtClean="0">
                <a:solidFill>
                  <a:srgbClr val="002060"/>
                </a:solidFill>
                <a:latin typeface="Courier New" pitchFamily="49" charset="0"/>
                <a:cs typeface="Courier New" pitchFamily="49" charset="0"/>
              </a:rPr>
              <a:t>mpirun</a:t>
            </a:r>
            <a:r>
              <a:rPr lang="en-US" sz="1600" b="1" dirty="0" smtClean="0">
                <a:solidFill>
                  <a:srgbClr val="002060"/>
                </a:solidFill>
                <a:latin typeface="Courier New" pitchFamily="49" charset="0"/>
                <a:cs typeface="Courier New" pitchFamily="49" charset="0"/>
              </a:rPr>
              <a:t> –</a:t>
            </a:r>
            <a:r>
              <a:rPr lang="en-US" sz="1600" b="1" dirty="0" err="1" smtClean="0">
                <a:solidFill>
                  <a:srgbClr val="002060"/>
                </a:solidFill>
                <a:latin typeface="Courier New" pitchFamily="49" charset="0"/>
                <a:cs typeface="Courier New" pitchFamily="49" charset="0"/>
              </a:rPr>
              <a:t>np</a:t>
            </a:r>
            <a:r>
              <a:rPr lang="en-US" sz="1600" b="1" dirty="0" smtClean="0">
                <a:solidFill>
                  <a:srgbClr val="002060"/>
                </a:solidFill>
                <a:latin typeface="Courier New" pitchFamily="49" charset="0"/>
                <a:cs typeface="Courier New" pitchFamily="49" charset="0"/>
              </a:rPr>
              <a:t> 4 ./</a:t>
            </a:r>
            <a:r>
              <a:rPr lang="en-US" sz="1600" b="1" dirty="0" err="1" smtClean="0">
                <a:solidFill>
                  <a:srgbClr val="002060"/>
                </a:solidFill>
                <a:latin typeface="Courier New" pitchFamily="49" charset="0"/>
                <a:cs typeface="Courier New" pitchFamily="49" charset="0"/>
              </a:rPr>
              <a:t>helloWorld</a:t>
            </a:r>
            <a:endParaRPr lang="en-US" sz="1600" b="1" dirty="0" smtClean="0">
              <a:solidFill>
                <a:srgbClr val="002060"/>
              </a:solidFill>
              <a:latin typeface="Courier New" pitchFamily="49" charset="0"/>
              <a:cs typeface="Courier New" pitchFamily="49" charset="0"/>
            </a:endParaRPr>
          </a:p>
          <a:p>
            <a:r>
              <a:rPr lang="en-US" sz="1600" b="1" dirty="0" smtClean="0">
                <a:latin typeface="Courier New" pitchFamily="49" charset="0"/>
                <a:cs typeface="Courier New" pitchFamily="49" charset="0"/>
              </a:rPr>
              <a:t>Hello World from process 2/4</a:t>
            </a:r>
          </a:p>
          <a:p>
            <a:r>
              <a:rPr lang="en-US" sz="1600" b="1" dirty="0">
                <a:latin typeface="Courier New" pitchFamily="49" charset="0"/>
                <a:cs typeface="Courier New" pitchFamily="49" charset="0"/>
              </a:rPr>
              <a:t>Hello World from process </a:t>
            </a:r>
            <a:r>
              <a:rPr lang="en-US" sz="1600" b="1" dirty="0" smtClean="0">
                <a:latin typeface="Courier New" pitchFamily="49" charset="0"/>
                <a:cs typeface="Courier New" pitchFamily="49" charset="0"/>
              </a:rPr>
              <a:t>3/4</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Hello World from process </a:t>
            </a:r>
            <a:r>
              <a:rPr lang="en-US" sz="1600" b="1" dirty="0" smtClean="0">
                <a:latin typeface="Courier New" pitchFamily="49" charset="0"/>
                <a:cs typeface="Courier New" pitchFamily="49" charset="0"/>
              </a:rPr>
              <a:t>0/4</a:t>
            </a:r>
            <a:endParaRPr lang="en-US" sz="1600" b="1" dirty="0">
              <a:latin typeface="Courier New" pitchFamily="49" charset="0"/>
              <a:cs typeface="Courier New" pitchFamily="49" charset="0"/>
            </a:endParaRPr>
          </a:p>
          <a:p>
            <a:r>
              <a:rPr lang="en-US" sz="1600" b="1" dirty="0" smtClean="0">
                <a:latin typeface="Courier New" pitchFamily="49" charset="0"/>
                <a:cs typeface="Courier New" pitchFamily="49" charset="0"/>
              </a:rPr>
              <a:t>Hello </a:t>
            </a:r>
            <a:r>
              <a:rPr lang="en-US" sz="1600" b="1" dirty="0">
                <a:latin typeface="Courier New" pitchFamily="49" charset="0"/>
                <a:cs typeface="Courier New" pitchFamily="49" charset="0"/>
              </a:rPr>
              <a:t>World from process </a:t>
            </a:r>
            <a:r>
              <a:rPr lang="en-US" sz="1600" b="1" dirty="0" smtClean="0">
                <a:latin typeface="Courier New" pitchFamily="49" charset="0"/>
                <a:cs typeface="Courier New" pitchFamily="49" charset="0"/>
              </a:rPr>
              <a:t>1/4</a:t>
            </a:r>
            <a:endParaRPr lang="en-US" sz="1600" b="1" dirty="0">
              <a:latin typeface="Courier New" pitchFamily="49" charset="0"/>
              <a:cs typeface="Courier New" pitchFamily="49" charset="0"/>
            </a:endParaRPr>
          </a:p>
        </p:txBody>
      </p:sp>
      <p:sp>
        <p:nvSpPr>
          <p:cNvPr id="6" name="TextBox 5"/>
          <p:cNvSpPr txBox="1"/>
          <p:nvPr/>
        </p:nvSpPr>
        <p:spPr>
          <a:xfrm>
            <a:off x="1238501" y="5656490"/>
            <a:ext cx="1950919" cy="769441"/>
          </a:xfrm>
          <a:prstGeom prst="rect">
            <a:avLst/>
          </a:prstGeom>
          <a:noFill/>
        </p:spPr>
        <p:txBody>
          <a:bodyPr wrap="none" rtlCol="0">
            <a:spAutoFit/>
          </a:bodyPr>
          <a:lstStyle/>
          <a:p>
            <a:pPr algn="ctr"/>
            <a:r>
              <a:rPr lang="en-US" sz="2200" dirty="0" smtClean="0"/>
              <a:t>Output </a:t>
            </a:r>
            <a:r>
              <a:rPr lang="en-US" sz="2200" b="1" dirty="0" smtClean="0">
                <a:solidFill>
                  <a:srgbClr val="FF0000"/>
                </a:solidFill>
              </a:rPr>
              <a:t>order</a:t>
            </a:r>
            <a:r>
              <a:rPr lang="en-US" sz="2200" dirty="0" smtClean="0"/>
              <a:t> is</a:t>
            </a:r>
          </a:p>
          <a:p>
            <a:pPr algn="ctr"/>
            <a:r>
              <a:rPr lang="en-US" sz="2200" dirty="0" smtClean="0"/>
              <a:t>random</a:t>
            </a:r>
            <a:endParaRPr lang="en-US" sz="2200" dirty="0"/>
          </a:p>
        </p:txBody>
      </p:sp>
    </p:spTree>
    <p:extLst>
      <p:ext uri="{BB962C8B-B14F-4D97-AF65-F5344CB8AC3E}">
        <p14:creationId xmlns:p14="http://schemas.microsoft.com/office/powerpoint/2010/main" val="55179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MPI routines</a:t>
            </a:r>
            <a:endParaRPr lang="en-US" dirty="0"/>
          </a:p>
        </p:txBody>
      </p:sp>
      <p:sp>
        <p:nvSpPr>
          <p:cNvPr id="3" name="Content Placeholder 2"/>
          <p:cNvSpPr>
            <a:spLocks noGrp="1"/>
          </p:cNvSpPr>
          <p:nvPr>
            <p:ph idx="1"/>
          </p:nvPr>
        </p:nvSpPr>
        <p:spPr>
          <a:xfrm>
            <a:off x="457200" y="1600200"/>
            <a:ext cx="8492970" cy="4525963"/>
          </a:xfrm>
        </p:spPr>
        <p:txBody>
          <a:bodyPr>
            <a:normAutofit fontScale="85000" lnSpcReduction="10000"/>
          </a:bodyPr>
          <a:lstStyle/>
          <a:p>
            <a:r>
              <a:rPr lang="en-US" b="1" dirty="0" err="1">
                <a:solidFill>
                  <a:srgbClr val="002060"/>
                </a:solidFill>
                <a:latin typeface="Courier New" pitchFamily="49" charset="0"/>
                <a:cs typeface="Courier New" pitchFamily="49" charset="0"/>
              </a:rPr>
              <a:t>int</a:t>
            </a:r>
            <a:r>
              <a:rPr lang="en-US" b="1" dirty="0">
                <a:solidFill>
                  <a:srgbClr val="00206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MPI_Init</a:t>
            </a:r>
            <a:r>
              <a:rPr lang="en-US" b="1" dirty="0" smtClean="0">
                <a:latin typeface="Courier New" pitchFamily="49" charset="0"/>
                <a:cs typeface="Courier New" pitchFamily="49" charset="0"/>
              </a:rPr>
              <a:t>(</a:t>
            </a:r>
            <a:r>
              <a:rPr lang="en-US" b="1" dirty="0" err="1" smtClean="0">
                <a:solidFill>
                  <a:srgbClr val="002060"/>
                </a:solidFill>
                <a:latin typeface="Courier New" pitchFamily="49" charset="0"/>
                <a:cs typeface="Courier New" pitchFamily="49" charset="0"/>
              </a:rPr>
              <a:t>int</a:t>
            </a:r>
            <a:r>
              <a:rPr lang="en-US" b="1" dirty="0" smtClean="0">
                <a:solidFill>
                  <a:srgbClr val="002060"/>
                </a:solidFill>
                <a:latin typeface="Courier New" pitchFamily="49" charset="0"/>
                <a:cs typeface="Courier New" pitchFamily="49" charset="0"/>
              </a:rPr>
              <a:t> *</a:t>
            </a:r>
            <a:r>
              <a:rPr lang="en-US" b="1" dirty="0" err="1" smtClean="0">
                <a:solidFill>
                  <a:srgbClr val="002060"/>
                </a:solidFill>
                <a:latin typeface="Courier New" pitchFamily="49" charset="0"/>
                <a:cs typeface="Courier New" pitchFamily="49" charset="0"/>
              </a:rPr>
              <a:t>argc</a:t>
            </a:r>
            <a:r>
              <a:rPr lang="en-US" b="1" dirty="0" smtClean="0">
                <a:solidFill>
                  <a:srgbClr val="002060"/>
                </a:solidFill>
                <a:latin typeface="Courier New" pitchFamily="49" charset="0"/>
                <a:cs typeface="Courier New" pitchFamily="49" charset="0"/>
              </a:rPr>
              <a:t>, char ***</a:t>
            </a:r>
            <a:r>
              <a:rPr lang="en-US" b="1" dirty="0" err="1" smtClean="0">
                <a:solidFill>
                  <a:srgbClr val="002060"/>
                </a:solidFill>
                <a:latin typeface="Courier New" pitchFamily="49" charset="0"/>
                <a:cs typeface="Courier New" pitchFamily="49" charset="0"/>
              </a:rPr>
              <a:t>argc</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sz="2400" dirty="0"/>
              <a:t>Initialization: all processes must call this prior to any other MPI routine.</a:t>
            </a:r>
          </a:p>
          <a:p>
            <a:pPr lvl="1"/>
            <a:r>
              <a:rPr lang="en-US" sz="2400" dirty="0"/>
              <a:t>Strips of (possible) arguments provided by “</a:t>
            </a:r>
            <a:r>
              <a:rPr lang="en-US" sz="2400" dirty="0" err="1"/>
              <a:t>mpirun</a:t>
            </a:r>
            <a:r>
              <a:rPr lang="en-US" sz="2400" dirty="0"/>
              <a:t>”.</a:t>
            </a:r>
          </a:p>
          <a:p>
            <a:r>
              <a:rPr lang="en-US" b="1" dirty="0" err="1">
                <a:solidFill>
                  <a:srgbClr val="002060"/>
                </a:solidFill>
                <a:latin typeface="Courier New" pitchFamily="49" charset="0"/>
                <a:cs typeface="Courier New" pitchFamily="49" charset="0"/>
              </a:rPr>
              <a:t>int</a:t>
            </a:r>
            <a:r>
              <a:rPr lang="en-US" b="1" dirty="0">
                <a:solidFill>
                  <a:srgbClr val="00206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MPI_Finalize</a:t>
            </a:r>
            <a:r>
              <a:rPr lang="en-US" b="1" dirty="0" smtClean="0">
                <a:latin typeface="Courier New" pitchFamily="49" charset="0"/>
                <a:cs typeface="Courier New" pitchFamily="49" charset="0"/>
              </a:rPr>
              <a:t>(</a:t>
            </a:r>
            <a:r>
              <a:rPr lang="en-US" b="1" dirty="0" smtClean="0">
                <a:solidFill>
                  <a:srgbClr val="002060"/>
                </a:solidFill>
                <a:latin typeface="Courier New" pitchFamily="49" charset="0"/>
                <a:cs typeface="Courier New" pitchFamily="49" charset="0"/>
              </a:rPr>
              <a:t>void</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sz="2400" dirty="0"/>
              <a:t>Cleanup: all processes must call this routine at the end of the program.</a:t>
            </a:r>
          </a:p>
          <a:p>
            <a:pPr lvl="1"/>
            <a:r>
              <a:rPr lang="en-US" sz="2400" dirty="0"/>
              <a:t>All pending communication should have finished before calling this.</a:t>
            </a:r>
          </a:p>
          <a:p>
            <a:r>
              <a:rPr lang="en-US" b="1" dirty="0" err="1">
                <a:solidFill>
                  <a:srgbClr val="002060"/>
                </a:solidFill>
                <a:latin typeface="Courier New" pitchFamily="49" charset="0"/>
                <a:cs typeface="Courier New" pitchFamily="49" charset="0"/>
              </a:rPr>
              <a:t>int</a:t>
            </a:r>
            <a:r>
              <a:rPr lang="en-US" b="1" dirty="0">
                <a:solidFill>
                  <a:srgbClr val="00206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MPI_Comm_size</a:t>
            </a:r>
            <a:r>
              <a:rPr lang="en-US" b="1" dirty="0" smtClean="0">
                <a:latin typeface="Courier New" pitchFamily="49" charset="0"/>
                <a:cs typeface="Courier New" pitchFamily="49" charset="0"/>
              </a:rPr>
              <a:t>(</a:t>
            </a:r>
            <a:r>
              <a:rPr lang="en-US" b="1" dirty="0" err="1" smtClean="0">
                <a:solidFill>
                  <a:srgbClr val="002060"/>
                </a:solidFill>
                <a:latin typeface="Courier New" pitchFamily="49" charset="0"/>
                <a:cs typeface="Courier New" pitchFamily="49" charset="0"/>
              </a:rPr>
              <a:t>MPI_Comm</a:t>
            </a:r>
            <a:r>
              <a:rPr lang="en-US" b="1" dirty="0" smtClean="0">
                <a:solidFill>
                  <a:srgbClr val="002060"/>
                </a:solidFill>
                <a:latin typeface="Courier New" pitchFamily="49" charset="0"/>
                <a:cs typeface="Courier New" pitchFamily="49" charset="0"/>
              </a:rPr>
              <a:t> </a:t>
            </a:r>
            <a:r>
              <a:rPr lang="en-US" b="1" dirty="0">
                <a:solidFill>
                  <a:srgbClr val="002060"/>
                </a:solidFill>
                <a:latin typeface="Courier New" pitchFamily="49" charset="0"/>
                <a:cs typeface="Courier New" pitchFamily="49" charset="0"/>
              </a:rPr>
              <a:t>comm, </a:t>
            </a:r>
            <a:r>
              <a:rPr lang="en-US" b="1" dirty="0" err="1">
                <a:solidFill>
                  <a:srgbClr val="002060"/>
                </a:solidFill>
                <a:latin typeface="Courier New" pitchFamily="49" charset="0"/>
                <a:cs typeface="Courier New" pitchFamily="49" charset="0"/>
              </a:rPr>
              <a:t>int</a:t>
            </a:r>
            <a:r>
              <a:rPr lang="en-US" b="1" dirty="0">
                <a:solidFill>
                  <a:srgbClr val="00206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size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sz="2400" dirty="0"/>
              <a:t>Returns the size of the </a:t>
            </a:r>
            <a:r>
              <a:rPr lang="en-US" sz="2400" dirty="0" smtClean="0"/>
              <a:t>“Communicator</a:t>
            </a:r>
            <a:r>
              <a:rPr lang="en-US" sz="2400" dirty="0"/>
              <a:t>” associated with “comm”</a:t>
            </a:r>
          </a:p>
          <a:p>
            <a:pPr lvl="1"/>
            <a:r>
              <a:rPr lang="en-US" sz="2400" dirty="0"/>
              <a:t>Communicator = user defined subset of processes</a:t>
            </a:r>
          </a:p>
          <a:p>
            <a:pPr lvl="1"/>
            <a:r>
              <a:rPr lang="en-US" sz="2400" dirty="0"/>
              <a:t>MPI_COMM_WORLD = communicator that involves all processes</a:t>
            </a:r>
          </a:p>
          <a:p>
            <a:r>
              <a:rPr lang="en-US" b="1" dirty="0" err="1">
                <a:solidFill>
                  <a:srgbClr val="002060"/>
                </a:solidFill>
                <a:latin typeface="Courier New" pitchFamily="49" charset="0"/>
                <a:cs typeface="Courier New" pitchFamily="49" charset="0"/>
              </a:rPr>
              <a:t>int</a:t>
            </a:r>
            <a:r>
              <a:rPr lang="en-US" b="1" dirty="0">
                <a:solidFill>
                  <a:srgbClr val="00206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MPI_Comm_rank</a:t>
            </a:r>
            <a:r>
              <a:rPr lang="en-US" b="1" dirty="0" smtClean="0">
                <a:latin typeface="Courier New" pitchFamily="49" charset="0"/>
                <a:cs typeface="Courier New" pitchFamily="49" charset="0"/>
              </a:rPr>
              <a:t>(</a:t>
            </a:r>
            <a:r>
              <a:rPr lang="en-US" b="1" dirty="0" err="1" smtClean="0">
                <a:solidFill>
                  <a:srgbClr val="002060"/>
                </a:solidFill>
                <a:latin typeface="Courier New" pitchFamily="49" charset="0"/>
                <a:cs typeface="Courier New" pitchFamily="49" charset="0"/>
              </a:rPr>
              <a:t>MPI_Comm</a:t>
            </a:r>
            <a:r>
              <a:rPr lang="en-US" b="1" dirty="0" smtClean="0">
                <a:solidFill>
                  <a:srgbClr val="002060"/>
                </a:solidFill>
                <a:latin typeface="Courier New" pitchFamily="49" charset="0"/>
                <a:cs typeface="Courier New" pitchFamily="49" charset="0"/>
              </a:rPr>
              <a:t> </a:t>
            </a:r>
            <a:r>
              <a:rPr lang="en-US" b="1" dirty="0">
                <a:solidFill>
                  <a:srgbClr val="002060"/>
                </a:solidFill>
                <a:latin typeface="Courier New" pitchFamily="49" charset="0"/>
                <a:cs typeface="Courier New" pitchFamily="49" charset="0"/>
              </a:rPr>
              <a:t>comm, </a:t>
            </a:r>
            <a:r>
              <a:rPr lang="en-US" b="1" dirty="0" err="1">
                <a:solidFill>
                  <a:srgbClr val="002060"/>
                </a:solidFill>
                <a:latin typeface="Courier New" pitchFamily="49" charset="0"/>
                <a:cs typeface="Courier New" pitchFamily="49" charset="0"/>
              </a:rPr>
              <a:t>int</a:t>
            </a:r>
            <a:r>
              <a:rPr lang="en-US" b="1" dirty="0">
                <a:solidFill>
                  <a:srgbClr val="00206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rank</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sz="2400" dirty="0"/>
              <a:t>Return the rank of the process in the Communicator</a:t>
            </a:r>
          </a:p>
          <a:p>
            <a:pPr lvl="1"/>
            <a:r>
              <a:rPr lang="en-US" sz="2400" dirty="0"/>
              <a:t>Range: [0 ... size – </a:t>
            </a:r>
            <a:r>
              <a:rPr lang="en-US" sz="2400" dirty="0" smtClean="0"/>
              <a:t>1]</a:t>
            </a:r>
            <a:endParaRPr lang="en-US" sz="2400" dirty="0"/>
          </a:p>
          <a:p>
            <a:endParaRPr lang="en-US" dirty="0"/>
          </a:p>
        </p:txBody>
      </p:sp>
    </p:spTree>
    <p:extLst>
      <p:ext uri="{BB962C8B-B14F-4D97-AF65-F5344CB8AC3E}">
        <p14:creationId xmlns:p14="http://schemas.microsoft.com/office/powerpoint/2010/main" val="162374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Interface Mechanisms</a:t>
            </a:r>
            <a:endParaRPr lang="en-US" dirty="0"/>
          </a:p>
        </p:txBody>
      </p:sp>
      <p:sp>
        <p:nvSpPr>
          <p:cNvPr id="4" name="Rectangle 3"/>
          <p:cNvSpPr/>
          <p:nvPr/>
        </p:nvSpPr>
        <p:spPr>
          <a:xfrm>
            <a:off x="457200" y="1991772"/>
            <a:ext cx="1772095" cy="2570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47451" y="5406856"/>
            <a:ext cx="8339350" cy="4416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Interconnection network (e.g. Gigabit Ethernet, Infiniband, </a:t>
            </a:r>
            <a:r>
              <a:rPr lang="en-US" dirty="0" err="1" smtClean="0"/>
              <a:t>Myrinet</a:t>
            </a:r>
            <a:r>
              <a:rPr lang="en-US" dirty="0" smtClean="0"/>
              <a:t>, …)</a:t>
            </a:r>
            <a:endParaRPr lang="en-US" dirty="0"/>
          </a:p>
        </p:txBody>
      </p:sp>
      <p:sp>
        <p:nvSpPr>
          <p:cNvPr id="6" name="TextBox 5"/>
          <p:cNvSpPr txBox="1"/>
          <p:nvPr/>
        </p:nvSpPr>
        <p:spPr>
          <a:xfrm>
            <a:off x="459954" y="4187684"/>
            <a:ext cx="1002197" cy="369332"/>
          </a:xfrm>
          <a:prstGeom prst="rect">
            <a:avLst/>
          </a:prstGeom>
          <a:noFill/>
        </p:spPr>
        <p:txBody>
          <a:bodyPr wrap="none" rtlCol="0">
            <a:spAutoFit/>
          </a:bodyPr>
          <a:lstStyle/>
          <a:p>
            <a:r>
              <a:rPr lang="en-US" dirty="0" smtClean="0"/>
              <a:t>Machine</a:t>
            </a:r>
            <a:endParaRPr lang="en-US" dirty="0"/>
          </a:p>
        </p:txBody>
      </p:sp>
      <p:sp>
        <p:nvSpPr>
          <p:cNvPr id="9" name="Up-Down Arrow 8"/>
          <p:cNvSpPr/>
          <p:nvPr/>
        </p:nvSpPr>
        <p:spPr>
          <a:xfrm rot="10800000">
            <a:off x="1208829" y="4562970"/>
            <a:ext cx="268836" cy="8363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28587" y="1992797"/>
            <a:ext cx="1772095" cy="2570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431341" y="4188709"/>
            <a:ext cx="1002197" cy="369332"/>
          </a:xfrm>
          <a:prstGeom prst="rect">
            <a:avLst/>
          </a:prstGeom>
          <a:noFill/>
        </p:spPr>
        <p:txBody>
          <a:bodyPr wrap="none" rtlCol="0">
            <a:spAutoFit/>
          </a:bodyPr>
          <a:lstStyle/>
          <a:p>
            <a:r>
              <a:rPr lang="en-US" dirty="0" smtClean="0"/>
              <a:t>Machine</a:t>
            </a:r>
            <a:endParaRPr lang="en-US" dirty="0"/>
          </a:p>
        </p:txBody>
      </p:sp>
      <p:sp>
        <p:nvSpPr>
          <p:cNvPr id="14" name="Up-Down Arrow 13"/>
          <p:cNvSpPr/>
          <p:nvPr/>
        </p:nvSpPr>
        <p:spPr>
          <a:xfrm rot="10800000">
            <a:off x="3200796" y="4571171"/>
            <a:ext cx="268836" cy="8281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74510" y="1986843"/>
            <a:ext cx="1772095" cy="2570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377264" y="4182755"/>
            <a:ext cx="1002197" cy="369332"/>
          </a:xfrm>
          <a:prstGeom prst="rect">
            <a:avLst/>
          </a:prstGeom>
          <a:noFill/>
        </p:spPr>
        <p:txBody>
          <a:bodyPr wrap="none" rtlCol="0">
            <a:spAutoFit/>
          </a:bodyPr>
          <a:lstStyle/>
          <a:p>
            <a:r>
              <a:rPr lang="en-US" dirty="0" smtClean="0"/>
              <a:t>Machine</a:t>
            </a:r>
            <a:endParaRPr lang="en-US" dirty="0"/>
          </a:p>
        </p:txBody>
      </p:sp>
      <p:sp>
        <p:nvSpPr>
          <p:cNvPr id="19" name="Up-Down Arrow 18"/>
          <p:cNvSpPr/>
          <p:nvPr/>
        </p:nvSpPr>
        <p:spPr>
          <a:xfrm rot="10800000">
            <a:off x="5146719" y="4561945"/>
            <a:ext cx="232742" cy="8373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00225" y="3179366"/>
            <a:ext cx="348172" cy="369332"/>
          </a:xfrm>
          <a:prstGeom prst="rect">
            <a:avLst/>
          </a:prstGeom>
          <a:noFill/>
        </p:spPr>
        <p:txBody>
          <a:bodyPr wrap="none" rtlCol="0">
            <a:spAutoFit/>
          </a:bodyPr>
          <a:lstStyle/>
          <a:p>
            <a:r>
              <a:rPr lang="en-US" b="1" dirty="0" smtClean="0"/>
              <a:t>…</a:t>
            </a:r>
            <a:endParaRPr lang="en-US" b="1" dirty="0"/>
          </a:p>
        </p:txBody>
      </p:sp>
      <p:sp>
        <p:nvSpPr>
          <p:cNvPr id="24" name="Rectangle 23"/>
          <p:cNvSpPr/>
          <p:nvPr/>
        </p:nvSpPr>
        <p:spPr>
          <a:xfrm>
            <a:off x="6761728" y="1987868"/>
            <a:ext cx="1772095" cy="2570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764482" y="4183780"/>
            <a:ext cx="1002197" cy="369332"/>
          </a:xfrm>
          <a:prstGeom prst="rect">
            <a:avLst/>
          </a:prstGeom>
          <a:noFill/>
        </p:spPr>
        <p:txBody>
          <a:bodyPr wrap="none" rtlCol="0">
            <a:spAutoFit/>
          </a:bodyPr>
          <a:lstStyle/>
          <a:p>
            <a:r>
              <a:rPr lang="en-US" dirty="0" smtClean="0"/>
              <a:t>Machine</a:t>
            </a:r>
            <a:endParaRPr lang="en-US" dirty="0"/>
          </a:p>
        </p:txBody>
      </p:sp>
      <p:sp>
        <p:nvSpPr>
          <p:cNvPr id="29" name="Up-Down Arrow 28"/>
          <p:cNvSpPr/>
          <p:nvPr/>
        </p:nvSpPr>
        <p:spPr>
          <a:xfrm rot="10800000">
            <a:off x="7570030" y="4562970"/>
            <a:ext cx="232742" cy="8373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63264" y="2255678"/>
            <a:ext cx="1550815" cy="82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Hello World process</a:t>
            </a:r>
          </a:p>
        </p:txBody>
      </p:sp>
      <p:sp>
        <p:nvSpPr>
          <p:cNvPr id="31" name="Rectangle 30"/>
          <p:cNvSpPr/>
          <p:nvPr/>
        </p:nvSpPr>
        <p:spPr>
          <a:xfrm>
            <a:off x="2539226" y="2255678"/>
            <a:ext cx="1550815" cy="82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Hello World</a:t>
            </a:r>
          </a:p>
          <a:p>
            <a:pPr algn="ctr"/>
            <a:r>
              <a:rPr lang="en-US" b="1" dirty="0" smtClean="0"/>
              <a:t>process</a:t>
            </a:r>
          </a:p>
        </p:txBody>
      </p:sp>
      <p:sp>
        <p:nvSpPr>
          <p:cNvPr id="32" name="Rectangle 31"/>
          <p:cNvSpPr/>
          <p:nvPr/>
        </p:nvSpPr>
        <p:spPr>
          <a:xfrm>
            <a:off x="4487681" y="2255678"/>
            <a:ext cx="1550815" cy="82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Hello World</a:t>
            </a:r>
          </a:p>
          <a:p>
            <a:pPr algn="ctr"/>
            <a:r>
              <a:rPr lang="en-US" b="1" dirty="0" smtClean="0"/>
              <a:t>process</a:t>
            </a:r>
          </a:p>
        </p:txBody>
      </p:sp>
      <p:sp>
        <p:nvSpPr>
          <p:cNvPr id="33" name="Rectangle 32"/>
          <p:cNvSpPr/>
          <p:nvPr/>
        </p:nvSpPr>
        <p:spPr>
          <a:xfrm>
            <a:off x="6872367" y="2255678"/>
            <a:ext cx="1550815" cy="82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Hello World</a:t>
            </a:r>
          </a:p>
          <a:p>
            <a:pPr algn="ctr"/>
            <a:r>
              <a:rPr lang="en-US" b="1" dirty="0" smtClean="0"/>
              <a:t>process</a:t>
            </a:r>
          </a:p>
        </p:txBody>
      </p:sp>
      <p:cxnSp>
        <p:nvCxnSpPr>
          <p:cNvPr id="35" name="Straight Arrow Connector 34"/>
          <p:cNvCxnSpPr/>
          <p:nvPr/>
        </p:nvCxnSpPr>
        <p:spPr>
          <a:xfrm>
            <a:off x="3335213" y="1378817"/>
            <a:ext cx="1" cy="8523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91626" y="1378817"/>
            <a:ext cx="537669" cy="8768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499600" y="1009485"/>
            <a:ext cx="6569747" cy="430887"/>
          </a:xfrm>
          <a:prstGeom prst="rect">
            <a:avLst/>
          </a:prstGeom>
          <a:noFill/>
        </p:spPr>
        <p:txBody>
          <a:bodyPr wrap="none" rtlCol="0">
            <a:spAutoFit/>
          </a:bodyPr>
          <a:lstStyle/>
          <a:p>
            <a:r>
              <a:rPr lang="en-US" sz="2200" dirty="0" smtClean="0"/>
              <a:t>P processes (or instances) of the “Hello World” program</a:t>
            </a:r>
            <a:endParaRPr lang="en-US" sz="2200" dirty="0"/>
          </a:p>
        </p:txBody>
      </p:sp>
      <p:cxnSp>
        <p:nvCxnSpPr>
          <p:cNvPr id="40" name="Straight Arrow Connector 39"/>
          <p:cNvCxnSpPr/>
          <p:nvPr/>
        </p:nvCxnSpPr>
        <p:spPr>
          <a:xfrm>
            <a:off x="5242473" y="1378817"/>
            <a:ext cx="0" cy="87258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872367" y="1378817"/>
            <a:ext cx="685744" cy="8523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200" y="6117350"/>
            <a:ext cx="7934929" cy="707886"/>
          </a:xfrm>
          <a:prstGeom prst="rect">
            <a:avLst/>
          </a:prstGeom>
          <a:noFill/>
        </p:spPr>
        <p:txBody>
          <a:bodyPr wrap="none" rtlCol="0">
            <a:spAutoFit/>
          </a:bodyPr>
          <a:lstStyle/>
          <a:p>
            <a:r>
              <a:rPr lang="en-US" sz="2000" dirty="0" err="1" smtClean="0">
                <a:latin typeface="Courier New" pitchFamily="49" charset="0"/>
                <a:cs typeface="Courier New" pitchFamily="49" charset="0"/>
              </a:rPr>
              <a:t>mpirun</a:t>
            </a:r>
            <a:r>
              <a:rPr lang="en-US" sz="2000" dirty="0" smtClean="0"/>
              <a:t> launches P </a:t>
            </a:r>
            <a:r>
              <a:rPr lang="en-US" sz="2000" b="1" dirty="0" smtClean="0">
                <a:solidFill>
                  <a:srgbClr val="FF0000"/>
                </a:solidFill>
              </a:rPr>
              <a:t>independent</a:t>
            </a:r>
            <a:r>
              <a:rPr lang="en-US" sz="2000" dirty="0" smtClean="0"/>
              <a:t> </a:t>
            </a:r>
            <a:r>
              <a:rPr lang="en-US" sz="2000" b="1" dirty="0" smtClean="0">
                <a:solidFill>
                  <a:srgbClr val="FF0000"/>
                </a:solidFill>
              </a:rPr>
              <a:t>processes</a:t>
            </a:r>
            <a:r>
              <a:rPr lang="en-US" sz="2000" dirty="0" smtClean="0">
                <a:solidFill>
                  <a:srgbClr val="FF0000"/>
                </a:solidFill>
              </a:rPr>
              <a:t> </a:t>
            </a:r>
            <a:r>
              <a:rPr lang="en-US" sz="2000" dirty="0" smtClean="0"/>
              <a:t>across the different machines</a:t>
            </a:r>
          </a:p>
          <a:p>
            <a:pPr marL="800100" lvl="1" indent="-342900">
              <a:buFont typeface="Arial" pitchFamily="34" charset="0"/>
              <a:buChar char="•"/>
            </a:pPr>
            <a:r>
              <a:rPr lang="en-US" sz="2000" dirty="0" smtClean="0"/>
              <a:t>Each process is a instance of the </a:t>
            </a:r>
            <a:r>
              <a:rPr lang="en-US" sz="2000" b="1" dirty="0" smtClean="0"/>
              <a:t>same program</a:t>
            </a:r>
            <a:endParaRPr lang="en-US" sz="2000" b="1" dirty="0"/>
          </a:p>
        </p:txBody>
      </p:sp>
      <p:sp>
        <p:nvSpPr>
          <p:cNvPr id="49" name="Rectangle 48"/>
          <p:cNvSpPr/>
          <p:nvPr/>
        </p:nvSpPr>
        <p:spPr>
          <a:xfrm>
            <a:off x="567839" y="3083355"/>
            <a:ext cx="1550815" cy="9305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Stack variables:</a:t>
            </a:r>
          </a:p>
          <a:p>
            <a:pPr algn="ctr"/>
            <a:r>
              <a:rPr lang="en-US" dirty="0" smtClean="0">
                <a:solidFill>
                  <a:schemeClr val="tx1"/>
                </a:solidFill>
              </a:rPr>
              <a:t>rank = 0</a:t>
            </a:r>
          </a:p>
          <a:p>
            <a:pPr algn="ctr"/>
            <a:r>
              <a:rPr lang="en-US" dirty="0" smtClean="0">
                <a:solidFill>
                  <a:schemeClr val="tx1"/>
                </a:solidFill>
              </a:rPr>
              <a:t>size = P</a:t>
            </a:r>
            <a:endParaRPr lang="en-US" dirty="0">
              <a:solidFill>
                <a:schemeClr val="tx1"/>
              </a:solidFill>
            </a:endParaRPr>
          </a:p>
        </p:txBody>
      </p:sp>
      <p:sp>
        <p:nvSpPr>
          <p:cNvPr id="50" name="Rectangle 49"/>
          <p:cNvSpPr/>
          <p:nvPr/>
        </p:nvSpPr>
        <p:spPr>
          <a:xfrm>
            <a:off x="2539225" y="3083407"/>
            <a:ext cx="1550815" cy="9305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Stack variables:</a:t>
            </a:r>
          </a:p>
          <a:p>
            <a:pPr algn="ctr"/>
            <a:r>
              <a:rPr lang="en-US" dirty="0" smtClean="0">
                <a:solidFill>
                  <a:schemeClr val="tx1"/>
                </a:solidFill>
              </a:rPr>
              <a:t>rank = 1</a:t>
            </a:r>
          </a:p>
          <a:p>
            <a:pPr algn="ctr"/>
            <a:r>
              <a:rPr lang="en-US" dirty="0" smtClean="0">
                <a:solidFill>
                  <a:schemeClr val="tx1"/>
                </a:solidFill>
              </a:rPr>
              <a:t>size = P</a:t>
            </a:r>
            <a:endParaRPr lang="en-US" dirty="0">
              <a:solidFill>
                <a:schemeClr val="tx1"/>
              </a:solidFill>
            </a:endParaRPr>
          </a:p>
        </p:txBody>
      </p:sp>
      <p:sp>
        <p:nvSpPr>
          <p:cNvPr id="51" name="Rectangle 50"/>
          <p:cNvSpPr/>
          <p:nvPr/>
        </p:nvSpPr>
        <p:spPr>
          <a:xfrm>
            <a:off x="4485149" y="3083407"/>
            <a:ext cx="1550815" cy="9305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Stack variables:</a:t>
            </a:r>
          </a:p>
          <a:p>
            <a:pPr algn="ctr"/>
            <a:r>
              <a:rPr lang="en-US" dirty="0" smtClean="0">
                <a:solidFill>
                  <a:schemeClr val="tx1"/>
                </a:solidFill>
              </a:rPr>
              <a:t>rank = 2</a:t>
            </a:r>
          </a:p>
          <a:p>
            <a:pPr algn="ctr"/>
            <a:r>
              <a:rPr lang="en-US" dirty="0" smtClean="0">
                <a:solidFill>
                  <a:schemeClr val="tx1"/>
                </a:solidFill>
              </a:rPr>
              <a:t>size = P</a:t>
            </a:r>
            <a:endParaRPr lang="en-US" dirty="0">
              <a:solidFill>
                <a:schemeClr val="tx1"/>
              </a:solidFill>
            </a:endParaRPr>
          </a:p>
        </p:txBody>
      </p:sp>
      <p:sp>
        <p:nvSpPr>
          <p:cNvPr id="52" name="Rectangle 51"/>
          <p:cNvSpPr/>
          <p:nvPr/>
        </p:nvSpPr>
        <p:spPr>
          <a:xfrm>
            <a:off x="6872366" y="3083407"/>
            <a:ext cx="1550815" cy="9305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Stack variables:</a:t>
            </a:r>
          </a:p>
          <a:p>
            <a:pPr algn="ctr"/>
            <a:r>
              <a:rPr lang="en-US" dirty="0" smtClean="0">
                <a:solidFill>
                  <a:schemeClr val="tx1"/>
                </a:solidFill>
              </a:rPr>
              <a:t>rank = P-1</a:t>
            </a:r>
          </a:p>
          <a:p>
            <a:pPr algn="ctr"/>
            <a:r>
              <a:rPr lang="en-US" dirty="0" smtClean="0">
                <a:solidFill>
                  <a:schemeClr val="tx1"/>
                </a:solidFill>
              </a:rPr>
              <a:t>size = P</a:t>
            </a:r>
            <a:endParaRPr lang="en-US" dirty="0">
              <a:solidFill>
                <a:schemeClr val="tx1"/>
              </a:solidFill>
            </a:endParaRPr>
          </a:p>
        </p:txBody>
      </p:sp>
      <p:sp>
        <p:nvSpPr>
          <p:cNvPr id="53" name="Oval Callout 52"/>
          <p:cNvSpPr/>
          <p:nvPr/>
        </p:nvSpPr>
        <p:spPr>
          <a:xfrm>
            <a:off x="1653220" y="1544263"/>
            <a:ext cx="1075341" cy="913289"/>
          </a:xfrm>
          <a:prstGeom prst="wedgeEllipseCallout">
            <a:avLst/>
          </a:prstGeom>
          <a:solidFill>
            <a:schemeClr val="bg1">
              <a:lumMod val="8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“Hello World”</a:t>
            </a:r>
            <a:endParaRPr lang="en-US" dirty="0">
              <a:solidFill>
                <a:schemeClr val="tx1"/>
              </a:solidFill>
            </a:endParaRPr>
          </a:p>
        </p:txBody>
      </p:sp>
      <p:sp>
        <p:nvSpPr>
          <p:cNvPr id="54" name="Oval Callout 53"/>
          <p:cNvSpPr/>
          <p:nvPr/>
        </p:nvSpPr>
        <p:spPr>
          <a:xfrm>
            <a:off x="3552369" y="1517181"/>
            <a:ext cx="1075341" cy="913289"/>
          </a:xfrm>
          <a:prstGeom prst="wedgeEllipseCallout">
            <a:avLst/>
          </a:prstGeom>
          <a:solidFill>
            <a:schemeClr val="bg1">
              <a:lumMod val="8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“Hello World”</a:t>
            </a:r>
            <a:endParaRPr lang="en-US" dirty="0">
              <a:solidFill>
                <a:schemeClr val="tx1"/>
              </a:solidFill>
            </a:endParaRPr>
          </a:p>
        </p:txBody>
      </p:sp>
      <p:sp>
        <p:nvSpPr>
          <p:cNvPr id="55" name="Oval Callout 54"/>
          <p:cNvSpPr/>
          <p:nvPr/>
        </p:nvSpPr>
        <p:spPr>
          <a:xfrm>
            <a:off x="5498293" y="1517181"/>
            <a:ext cx="1075341" cy="913289"/>
          </a:xfrm>
          <a:prstGeom prst="wedgeEllipseCallout">
            <a:avLst/>
          </a:prstGeom>
          <a:solidFill>
            <a:schemeClr val="bg1">
              <a:lumMod val="8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“Hello World”</a:t>
            </a:r>
            <a:endParaRPr lang="en-US" dirty="0">
              <a:solidFill>
                <a:schemeClr val="tx1"/>
              </a:solidFill>
            </a:endParaRPr>
          </a:p>
        </p:txBody>
      </p:sp>
      <p:sp>
        <p:nvSpPr>
          <p:cNvPr id="56" name="Oval Callout 55"/>
          <p:cNvSpPr/>
          <p:nvPr/>
        </p:nvSpPr>
        <p:spPr>
          <a:xfrm>
            <a:off x="7913234" y="1517181"/>
            <a:ext cx="1075341" cy="913289"/>
          </a:xfrm>
          <a:prstGeom prst="wedgeEllipseCallout">
            <a:avLst/>
          </a:prstGeom>
          <a:solidFill>
            <a:schemeClr val="bg1">
              <a:lumMod val="8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“Hello World”</a:t>
            </a:r>
            <a:endParaRPr lang="en-US" dirty="0">
              <a:solidFill>
                <a:schemeClr val="tx1"/>
              </a:solidFill>
            </a:endParaRPr>
          </a:p>
        </p:txBody>
      </p:sp>
    </p:spTree>
    <p:extLst>
      <p:ext uri="{BB962C8B-B14F-4D97-AF65-F5344CB8AC3E}">
        <p14:creationId xmlns:p14="http://schemas.microsoft.com/office/powerpoint/2010/main" val="80122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Interface (MPI)</a:t>
            </a:r>
            <a:endParaRPr lang="en-US" dirty="0"/>
          </a:p>
        </p:txBody>
      </p:sp>
      <p:sp>
        <p:nvSpPr>
          <p:cNvPr id="4" name="Text Placeholder 2"/>
          <p:cNvSpPr txBox="1">
            <a:spLocks/>
          </p:cNvSpPr>
          <p:nvPr/>
        </p:nvSpPr>
        <p:spPr>
          <a:xfrm>
            <a:off x="270640" y="932675"/>
            <a:ext cx="7820705" cy="5925325"/>
          </a:xfrm>
          <a:prstGeom prst="rect">
            <a:avLst/>
          </a:prstGeom>
        </p:spPr>
        <p:txBody>
          <a:bodyPr vert="horz" lIns="91440" tIns="45720" rIns="91440" bIns="45720" rtlCol="0">
            <a:normAutofit/>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defTabSz="914400" rtl="0" eaLnBrk="1" latinLnBrk="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kern="1200" baseline="0">
                <a:ln>
                  <a:noFill/>
                </a:ln>
                <a:solidFill>
                  <a:srgbClr val="000000"/>
                </a:solidFill>
                <a:latin typeface="Arial" pitchFamily="2"/>
                <a:ea typeface="DejaVu Sans" pitchFamily="2"/>
                <a:cs typeface="Lohit Hindi" pitchFamily="2"/>
              </a:defRPr>
            </a:lvl1pPr>
            <a:lvl2pPr marL="742680" marR="0" lvl="1" indent="-285480" algn="l" defTabSz="914400" rtl="0" eaLnBrk="1" latinLnBrk="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kern="1200" baseline="0">
                <a:ln>
                  <a:noFill/>
                </a:ln>
                <a:solidFill>
                  <a:srgbClr val="000000"/>
                </a:solidFill>
                <a:latin typeface="Arial" pitchFamily="2"/>
                <a:ea typeface="DejaVu Sans" pitchFamily="2"/>
                <a:cs typeface="Lohit Hindi" pitchFamily="2"/>
              </a:defRPr>
            </a:lvl2pPr>
            <a:lvl3pPr marL="1143000" marR="0" lvl="2" indent="-228600" algn="l" defTabSz="914400" rtl="0" eaLnBrk="1" latinLnBrk="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kern="1200" baseline="0">
                <a:ln>
                  <a:noFill/>
                </a:ln>
                <a:solidFill>
                  <a:srgbClr val="000080"/>
                </a:solidFill>
                <a:latin typeface="Arial" pitchFamily="2"/>
                <a:ea typeface="DejaVu Sans" pitchFamily="2"/>
                <a:cs typeface="Lohit Hindi" pitchFamily="2"/>
              </a:defRPr>
            </a:lvl3pPr>
            <a:lvl4pPr marL="1600199" marR="0" lvl="3" indent="-228600" algn="l" defTabSz="914400" rtl="0" eaLnBrk="1" latinLnBrk="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kern="1200" baseline="0">
                <a:ln>
                  <a:noFill/>
                </a:ln>
                <a:solidFill>
                  <a:srgbClr val="000000"/>
                </a:solidFill>
                <a:latin typeface="Arial" pitchFamily="2"/>
                <a:ea typeface="DejaVu Sans" pitchFamily="2"/>
                <a:cs typeface="Lohit Hindi" pitchFamily="2"/>
              </a:defRPr>
            </a:lvl4pPr>
            <a:lvl5pPr marL="2057400" marR="0" lvl="4" indent="-228600" algn="l" defTabSz="914400" rtl="0" eaLnBrk="1" latinLnBrk="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kern="1200" baseline="0">
                <a:ln>
                  <a:noFill/>
                </a:ln>
                <a:solidFill>
                  <a:srgbClr val="000000"/>
                </a:solidFill>
                <a:latin typeface="Arial" pitchFamily="2"/>
                <a:ea typeface="DejaVu Sans" pitchFamily="2"/>
                <a:cs typeface="Lohit Hindi" pitchFamily="2"/>
              </a:defRPr>
            </a:lvl5pPr>
            <a:lvl6pPr marL="2057400" marR="0" lvl="5" indent="-228600" algn="l" defTabSz="914400" rtl="0" eaLnBrk="1" latinLnBrk="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kern="1200" baseline="0">
                <a:ln>
                  <a:noFill/>
                </a:ln>
                <a:solidFill>
                  <a:srgbClr val="000000"/>
                </a:solidFill>
                <a:latin typeface="Arial" pitchFamily="2"/>
                <a:ea typeface="DejaVu Sans" pitchFamily="2"/>
                <a:cs typeface="Lohit Hindi" pitchFamily="2"/>
              </a:defRPr>
            </a:lvl6pPr>
            <a:lvl7pPr marL="2057400" marR="0" lvl="6" indent="-228600" algn="l" defTabSz="914400" rtl="0" eaLnBrk="1" latinLnBrk="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kern="1200" baseline="0">
                <a:ln>
                  <a:noFill/>
                </a:ln>
                <a:solidFill>
                  <a:srgbClr val="000000"/>
                </a:solidFill>
                <a:latin typeface="Arial" pitchFamily="2"/>
                <a:ea typeface="DejaVu Sans" pitchFamily="2"/>
                <a:cs typeface="Lohit Hindi" pitchFamily="2"/>
              </a:defRPr>
            </a:lvl7pPr>
            <a:lvl8pPr marL="2057400" marR="0" lvl="7" indent="-228600" algn="l" defTabSz="914400" rtl="0" eaLnBrk="1" latinLnBrk="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kern="1200" baseline="0">
                <a:ln>
                  <a:noFill/>
                </a:ln>
                <a:solidFill>
                  <a:srgbClr val="000000"/>
                </a:solidFill>
                <a:latin typeface="Arial" pitchFamily="2"/>
                <a:ea typeface="DejaVu Sans" pitchFamily="2"/>
                <a:cs typeface="Lohit Hindi" pitchFamily="2"/>
              </a:defRPr>
            </a:lvl8pPr>
            <a:lvl9pPr marL="2057400" marR="0" lvl="8" indent="-228600" algn="l" defTabSz="914400" rtl="0" eaLnBrk="1" latinLnBrk="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kern="1200" baseline="0">
                <a:ln>
                  <a:noFill/>
                </a:ln>
                <a:solidFill>
                  <a:srgbClr val="000000"/>
                </a:solidFill>
                <a:latin typeface="Arial" pitchFamily="2"/>
                <a:ea typeface="DejaVu Sans" pitchFamily="2"/>
                <a:cs typeface="Lohit Hindi" pitchFamily="2"/>
              </a:defRPr>
            </a:lvl9pPr>
          </a:lstStyle>
          <a:p>
            <a:r>
              <a:rPr lang="en-US" dirty="0" smtClean="0">
                <a:latin typeface="+mn-lt"/>
              </a:rPr>
              <a:t>MPI </a:t>
            </a:r>
            <a:r>
              <a:rPr lang="en-US" dirty="0" smtClean="0">
                <a:solidFill>
                  <a:srgbClr val="FF420E"/>
                </a:solidFill>
                <a:latin typeface="+mn-lt"/>
              </a:rPr>
              <a:t>mechanisms</a:t>
            </a:r>
            <a:r>
              <a:rPr lang="en-US" dirty="0" smtClean="0">
                <a:latin typeface="+mn-lt"/>
              </a:rPr>
              <a:t> (depends on implementation)</a:t>
            </a:r>
          </a:p>
          <a:p>
            <a:pPr lvl="1"/>
            <a:r>
              <a:rPr lang="en-US" dirty="0" smtClean="0">
                <a:latin typeface="+mn-lt"/>
              </a:rPr>
              <a:t>Compiling an MPI program from source</a:t>
            </a:r>
          </a:p>
          <a:p>
            <a:pPr lvl="2"/>
            <a:r>
              <a:rPr lang="en-US" dirty="0" err="1" smtClean="0">
                <a:latin typeface="+mn-lt"/>
              </a:rPr>
              <a:t>mpicc</a:t>
            </a:r>
            <a:r>
              <a:rPr lang="en-US" dirty="0" smtClean="0">
                <a:latin typeface="+mn-lt"/>
              </a:rPr>
              <a:t> -O3 main.cpp -o main</a:t>
            </a:r>
          </a:p>
          <a:p>
            <a:pPr lvl="3">
              <a:buFont typeface="Arial" pitchFamily="34"/>
              <a:buNone/>
            </a:pPr>
            <a:r>
              <a:rPr lang="en-US" i="0" dirty="0" smtClean="0">
                <a:latin typeface="+mn-lt"/>
              </a:rPr>
              <a:t>                </a:t>
            </a:r>
            <a:r>
              <a:rPr lang="en-US" i="0" dirty="0" err="1" smtClean="0">
                <a:latin typeface="+mn-lt"/>
              </a:rPr>
              <a:t>gcc</a:t>
            </a:r>
            <a:r>
              <a:rPr lang="en-US" i="0" dirty="0" smtClean="0">
                <a:latin typeface="+mn-lt"/>
              </a:rPr>
              <a:t> -O3 main.cpp -o main -L&lt;</a:t>
            </a:r>
            <a:r>
              <a:rPr lang="en-US" i="0" dirty="0" err="1" smtClean="0">
                <a:latin typeface="+mn-lt"/>
              </a:rPr>
              <a:t>IncludeDir</a:t>
            </a:r>
            <a:r>
              <a:rPr lang="en-US" i="0" dirty="0" smtClean="0">
                <a:latin typeface="+mn-lt"/>
              </a:rPr>
              <a:t>&gt; -l&lt;</a:t>
            </a:r>
            <a:r>
              <a:rPr lang="en-US" i="0" dirty="0" err="1" smtClean="0">
                <a:latin typeface="+mn-lt"/>
              </a:rPr>
              <a:t>mpiLibs</a:t>
            </a:r>
            <a:r>
              <a:rPr lang="en-US" i="0" dirty="0" smtClean="0">
                <a:latin typeface="+mn-lt"/>
              </a:rPr>
              <a:t>&gt;</a:t>
            </a:r>
          </a:p>
          <a:p>
            <a:pPr lvl="2"/>
            <a:r>
              <a:rPr lang="en-US" dirty="0" smtClean="0">
                <a:latin typeface="+mn-lt"/>
              </a:rPr>
              <a:t>Also </a:t>
            </a:r>
            <a:r>
              <a:rPr lang="en-US" dirty="0" err="1" smtClean="0">
                <a:latin typeface="+mn-lt"/>
              </a:rPr>
              <a:t>mpic</a:t>
            </a:r>
            <a:r>
              <a:rPr lang="en-US" dirty="0" smtClean="0">
                <a:latin typeface="+mn-lt"/>
              </a:rPr>
              <a:t>++ (or </a:t>
            </a:r>
            <a:r>
              <a:rPr lang="en-US" dirty="0" err="1" smtClean="0">
                <a:latin typeface="+mn-lt"/>
              </a:rPr>
              <a:t>mpicxx</a:t>
            </a:r>
            <a:r>
              <a:rPr lang="en-US" dirty="0" smtClean="0">
                <a:latin typeface="+mn-lt"/>
              </a:rPr>
              <a:t>), mpif77, mpif90, etc.</a:t>
            </a:r>
          </a:p>
          <a:p>
            <a:pPr lvl="1"/>
            <a:r>
              <a:rPr lang="en-US" dirty="0" smtClean="0">
                <a:latin typeface="+mn-lt"/>
              </a:rPr>
              <a:t>Running MPI applications</a:t>
            </a:r>
          </a:p>
          <a:p>
            <a:pPr lvl="2"/>
            <a:r>
              <a:rPr lang="en-US" dirty="0" err="1" smtClean="0">
                <a:latin typeface="+mn-lt"/>
              </a:rPr>
              <a:t>mpirun</a:t>
            </a:r>
            <a:r>
              <a:rPr lang="en-US" dirty="0" smtClean="0">
                <a:latin typeface="+mn-lt"/>
              </a:rPr>
              <a:t> -</a:t>
            </a:r>
            <a:r>
              <a:rPr lang="en-US" dirty="0" err="1" smtClean="0">
                <a:latin typeface="+mn-lt"/>
              </a:rPr>
              <a:t>np</a:t>
            </a:r>
            <a:r>
              <a:rPr lang="en-US" dirty="0" smtClean="0">
                <a:latin typeface="+mn-lt"/>
              </a:rPr>
              <a:t> &lt;number of program instances&gt; &lt;your program&gt;</a:t>
            </a:r>
          </a:p>
          <a:p>
            <a:pPr lvl="2"/>
            <a:r>
              <a:rPr lang="en-US" dirty="0" smtClean="0">
                <a:latin typeface="+mn-lt"/>
              </a:rPr>
              <a:t>List of worker nodes specified in some </a:t>
            </a:r>
            <a:r>
              <a:rPr lang="en-US" dirty="0" err="1" smtClean="0">
                <a:latin typeface="+mn-lt"/>
              </a:rPr>
              <a:t>config</a:t>
            </a:r>
            <a:r>
              <a:rPr lang="en-US" dirty="0" smtClean="0">
                <a:latin typeface="+mn-lt"/>
              </a:rPr>
              <a:t> file.</a:t>
            </a:r>
          </a:p>
          <a:p>
            <a:r>
              <a:rPr lang="en-US" dirty="0" smtClean="0">
                <a:latin typeface="+mn-lt"/>
              </a:rPr>
              <a:t>Using MPI on the </a:t>
            </a:r>
            <a:r>
              <a:rPr lang="en-US" dirty="0" smtClean="0">
                <a:solidFill>
                  <a:srgbClr val="FF420E"/>
                </a:solidFill>
                <a:latin typeface="+mn-lt"/>
              </a:rPr>
              <a:t>Ugent HPC cluster</a:t>
            </a:r>
          </a:p>
          <a:p>
            <a:pPr lvl="1"/>
            <a:r>
              <a:rPr lang="en-US" dirty="0" smtClean="0">
                <a:latin typeface="+mn-lt"/>
              </a:rPr>
              <a:t>Load appropriate module first, e.g.</a:t>
            </a:r>
          </a:p>
          <a:p>
            <a:pPr lvl="2"/>
            <a:r>
              <a:rPr lang="en-US" dirty="0" smtClean="0">
                <a:solidFill>
                  <a:srgbClr val="FF420E"/>
                </a:solidFill>
                <a:latin typeface="+mn-lt"/>
              </a:rPr>
              <a:t>module load </a:t>
            </a:r>
            <a:r>
              <a:rPr lang="en-US" dirty="0" err="1" smtClean="0">
                <a:solidFill>
                  <a:srgbClr val="FF420E"/>
                </a:solidFill>
                <a:latin typeface="+mn-lt"/>
              </a:rPr>
              <a:t>ictce</a:t>
            </a:r>
            <a:endParaRPr lang="en-US" dirty="0" smtClean="0">
              <a:solidFill>
                <a:srgbClr val="FF420E"/>
              </a:solidFill>
              <a:latin typeface="+mn-lt"/>
            </a:endParaRPr>
          </a:p>
          <a:p>
            <a:pPr lvl="1"/>
            <a:r>
              <a:rPr lang="en-US" dirty="0" smtClean="0">
                <a:latin typeface="+mn-lt"/>
              </a:rPr>
              <a:t>Compiling an MPI program from source</a:t>
            </a:r>
          </a:p>
          <a:p>
            <a:pPr lvl="2">
              <a:lnSpc>
                <a:spcPct val="85000"/>
              </a:lnSpc>
            </a:pPr>
            <a:r>
              <a:rPr lang="en-US" dirty="0" err="1" smtClean="0">
                <a:solidFill>
                  <a:srgbClr val="FF420E"/>
                </a:solidFill>
                <a:latin typeface="+mn-lt"/>
              </a:rPr>
              <a:t>mpigcc</a:t>
            </a:r>
            <a:r>
              <a:rPr lang="en-US" dirty="0" smtClean="0">
                <a:solidFill>
                  <a:srgbClr val="000000"/>
                </a:solidFill>
                <a:latin typeface="+mn-lt"/>
              </a:rPr>
              <a:t> </a:t>
            </a:r>
            <a:r>
              <a:rPr lang="en-US" dirty="0" smtClean="0">
                <a:solidFill>
                  <a:srgbClr val="4C4C4C"/>
                </a:solidFill>
                <a:latin typeface="+mn-lt"/>
              </a:rPr>
              <a:t>(uses the GNU “</a:t>
            </a:r>
            <a:r>
              <a:rPr lang="en-US" dirty="0" err="1" smtClean="0">
                <a:solidFill>
                  <a:srgbClr val="4C4C4C"/>
                </a:solidFill>
                <a:latin typeface="+mn-lt"/>
              </a:rPr>
              <a:t>gcc</a:t>
            </a:r>
            <a:r>
              <a:rPr lang="en-US" dirty="0" smtClean="0">
                <a:solidFill>
                  <a:srgbClr val="4C4C4C"/>
                </a:solidFill>
                <a:latin typeface="+mn-lt"/>
              </a:rPr>
              <a:t>” C compiler)</a:t>
            </a:r>
          </a:p>
          <a:p>
            <a:pPr lvl="2">
              <a:lnSpc>
                <a:spcPct val="85000"/>
              </a:lnSpc>
            </a:pPr>
            <a:r>
              <a:rPr lang="en-US" dirty="0" err="1" smtClean="0">
                <a:solidFill>
                  <a:srgbClr val="FF420E"/>
                </a:solidFill>
                <a:latin typeface="+mn-lt"/>
              </a:rPr>
              <a:t>mpiicc</a:t>
            </a:r>
            <a:r>
              <a:rPr lang="en-US" dirty="0" smtClean="0">
                <a:solidFill>
                  <a:srgbClr val="000000"/>
                </a:solidFill>
                <a:latin typeface="+mn-lt"/>
              </a:rPr>
              <a:t> </a:t>
            </a:r>
            <a:r>
              <a:rPr lang="en-US" dirty="0" smtClean="0">
                <a:solidFill>
                  <a:srgbClr val="4C4C4C"/>
                </a:solidFill>
                <a:latin typeface="+mn-lt"/>
              </a:rPr>
              <a:t>(uses the Intel “</a:t>
            </a:r>
            <a:r>
              <a:rPr lang="en-US" dirty="0" err="1" smtClean="0">
                <a:solidFill>
                  <a:srgbClr val="4C4C4C"/>
                </a:solidFill>
                <a:latin typeface="+mn-lt"/>
              </a:rPr>
              <a:t>icc</a:t>
            </a:r>
            <a:r>
              <a:rPr lang="en-US" dirty="0" smtClean="0">
                <a:solidFill>
                  <a:srgbClr val="4C4C4C"/>
                </a:solidFill>
                <a:latin typeface="+mn-lt"/>
              </a:rPr>
              <a:t>” C compiler)</a:t>
            </a:r>
          </a:p>
          <a:p>
            <a:pPr lvl="2">
              <a:lnSpc>
                <a:spcPct val="85000"/>
              </a:lnSpc>
            </a:pPr>
            <a:r>
              <a:rPr lang="en-US" dirty="0" err="1" smtClean="0">
                <a:solidFill>
                  <a:srgbClr val="FF420E"/>
                </a:solidFill>
                <a:latin typeface="+mn-lt"/>
              </a:rPr>
              <a:t>mpigxx</a:t>
            </a:r>
            <a:r>
              <a:rPr lang="en-US" dirty="0" smtClean="0">
                <a:solidFill>
                  <a:srgbClr val="000000"/>
                </a:solidFill>
                <a:latin typeface="+mn-lt"/>
              </a:rPr>
              <a:t> </a:t>
            </a:r>
            <a:r>
              <a:rPr lang="en-US" dirty="0" smtClean="0">
                <a:solidFill>
                  <a:srgbClr val="4C4C4C"/>
                </a:solidFill>
                <a:latin typeface="+mn-lt"/>
              </a:rPr>
              <a:t>(uses the GNU “g++” C++ compiler)</a:t>
            </a:r>
          </a:p>
          <a:p>
            <a:pPr lvl="2">
              <a:lnSpc>
                <a:spcPct val="85000"/>
              </a:lnSpc>
            </a:pPr>
            <a:r>
              <a:rPr lang="en-US" dirty="0" err="1" smtClean="0">
                <a:solidFill>
                  <a:srgbClr val="FF420E"/>
                </a:solidFill>
                <a:latin typeface="+mn-lt"/>
              </a:rPr>
              <a:t>mpiicpc</a:t>
            </a:r>
            <a:r>
              <a:rPr lang="en-US" dirty="0" smtClean="0">
                <a:solidFill>
                  <a:srgbClr val="000000"/>
                </a:solidFill>
                <a:latin typeface="+mn-lt"/>
              </a:rPr>
              <a:t> </a:t>
            </a:r>
            <a:r>
              <a:rPr lang="en-US" dirty="0" smtClean="0">
                <a:solidFill>
                  <a:srgbClr val="4C4C4C"/>
                </a:solidFill>
                <a:latin typeface="+mn-lt"/>
              </a:rPr>
              <a:t>(uses the Intel “</a:t>
            </a:r>
            <a:r>
              <a:rPr lang="en-US" dirty="0" err="1" smtClean="0">
                <a:solidFill>
                  <a:srgbClr val="4C4C4C"/>
                </a:solidFill>
                <a:latin typeface="+mn-lt"/>
              </a:rPr>
              <a:t>icpc</a:t>
            </a:r>
            <a:r>
              <a:rPr lang="en-US" dirty="0" smtClean="0">
                <a:solidFill>
                  <a:srgbClr val="4C4C4C"/>
                </a:solidFill>
                <a:latin typeface="+mn-lt"/>
              </a:rPr>
              <a:t>” C++ compiler)</a:t>
            </a:r>
          </a:p>
          <a:p>
            <a:pPr lvl="1">
              <a:lnSpc>
                <a:spcPct val="85000"/>
              </a:lnSpc>
            </a:pPr>
            <a:r>
              <a:rPr lang="en-US" dirty="0" smtClean="0">
                <a:solidFill>
                  <a:schemeClr val="tx1"/>
                </a:solidFill>
                <a:latin typeface="+mn-lt"/>
              </a:rPr>
              <a:t>Submit job using a </a:t>
            </a:r>
            <a:r>
              <a:rPr lang="en-US" dirty="0" err="1" smtClean="0">
                <a:solidFill>
                  <a:schemeClr val="tx1"/>
                </a:solidFill>
                <a:latin typeface="+mn-lt"/>
              </a:rPr>
              <a:t>jobscript</a:t>
            </a:r>
            <a:r>
              <a:rPr lang="en-US" dirty="0" smtClean="0">
                <a:solidFill>
                  <a:schemeClr val="tx1"/>
                </a:solidFill>
                <a:latin typeface="+mn-lt"/>
              </a:rPr>
              <a:t> (see project assignment)</a:t>
            </a:r>
            <a:endParaRPr lang="en-US" dirty="0">
              <a:solidFill>
                <a:schemeClr val="tx1"/>
              </a:solidFill>
              <a:latin typeface="+mn-lt"/>
            </a:endParaRPr>
          </a:p>
        </p:txBody>
      </p:sp>
      <p:sp>
        <p:nvSpPr>
          <p:cNvPr id="5" name="Freeform 4"/>
          <p:cNvSpPr/>
          <p:nvPr/>
        </p:nvSpPr>
        <p:spPr>
          <a:xfrm flipH="1">
            <a:off x="1075255" y="5349250"/>
            <a:ext cx="82440" cy="446759"/>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p:spPr>
        <p:txBody>
          <a:bodyPr vert="horz" wrap="none" lIns="90000" tIns="45000" rIns="90000" bIns="45000" anchor="ctr"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6" name="Freeform 5"/>
          <p:cNvSpPr/>
          <p:nvPr/>
        </p:nvSpPr>
        <p:spPr>
          <a:xfrm flipH="1">
            <a:off x="1075615" y="5902209"/>
            <a:ext cx="82440" cy="446759"/>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p:spPr>
        <p:txBody>
          <a:bodyPr vert="horz" wrap="none" lIns="90000" tIns="45000" rIns="90000" bIns="45000" anchor="ctr"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7" name="TextBox 6"/>
          <p:cNvSpPr txBox="1"/>
          <p:nvPr/>
        </p:nvSpPr>
        <p:spPr>
          <a:xfrm>
            <a:off x="672415" y="5382369"/>
            <a:ext cx="34524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latin typeface="Arial" pitchFamily="18"/>
                <a:ea typeface="DejaVu Sans" pitchFamily="2"/>
                <a:cs typeface="Lohit Hindi" pitchFamily="2"/>
              </a:rPr>
              <a:t>C</a:t>
            </a:r>
          </a:p>
        </p:txBody>
      </p:sp>
      <p:sp>
        <p:nvSpPr>
          <p:cNvPr id="8" name="TextBox 7"/>
          <p:cNvSpPr txBox="1"/>
          <p:nvPr/>
        </p:nvSpPr>
        <p:spPr>
          <a:xfrm>
            <a:off x="385855" y="5943969"/>
            <a:ext cx="613439"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C++</a:t>
            </a:r>
          </a:p>
        </p:txBody>
      </p:sp>
      <p:sp>
        <p:nvSpPr>
          <p:cNvPr id="9" name="TextBox 8"/>
          <p:cNvSpPr txBox="1"/>
          <p:nvPr/>
        </p:nvSpPr>
        <p:spPr>
          <a:xfrm>
            <a:off x="6705720" y="5401541"/>
            <a:ext cx="1782360" cy="638999"/>
          </a:xfrm>
          <a:prstGeom prst="rect">
            <a:avLst/>
          </a:prstGeom>
          <a:noFill/>
          <a:ln w="0">
            <a:solidFill>
              <a:srgbClr val="000000"/>
            </a:solidFill>
            <a:prstDash val="solid"/>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err="1">
                <a:ln>
                  <a:noFill/>
                </a:ln>
                <a:solidFill>
                  <a:srgbClr val="000080"/>
                </a:solidFill>
                <a:latin typeface="Arial" pitchFamily="18"/>
                <a:ea typeface="DejaVu Sans" pitchFamily="2"/>
                <a:cs typeface="Lohit Hindi" pitchFamily="2"/>
              </a:rPr>
              <a:t>mpicc</a:t>
            </a:r>
            <a:r>
              <a:rPr lang="en-US" sz="1800" b="0" i="0" u="none" strike="noStrike" baseline="0" dirty="0">
                <a:ln>
                  <a:noFill/>
                </a:ln>
                <a:solidFill>
                  <a:srgbClr val="000080"/>
                </a:solidFill>
                <a:latin typeface="Arial" pitchFamily="18"/>
                <a:ea typeface="DejaVu Sans" pitchFamily="2"/>
                <a:cs typeface="Lohit Hindi" pitchFamily="2"/>
              </a:rPr>
              <a:t> / </a:t>
            </a:r>
            <a:r>
              <a:rPr lang="en-US" sz="1800" b="0" i="0" u="none" strike="noStrike" baseline="0" dirty="0" err="1">
                <a:ln>
                  <a:noFill/>
                </a:ln>
                <a:solidFill>
                  <a:srgbClr val="000080"/>
                </a:solidFill>
                <a:latin typeface="Arial" pitchFamily="18"/>
                <a:ea typeface="DejaVu Sans" pitchFamily="2"/>
                <a:cs typeface="Lohit Hindi" pitchFamily="2"/>
              </a:rPr>
              <a:t>mpic</a:t>
            </a:r>
            <a:r>
              <a:rPr lang="en-US" sz="1800" b="0" i="0" u="none" strike="noStrike" baseline="0" dirty="0">
                <a:ln>
                  <a:noFill/>
                </a:ln>
                <a:solidFill>
                  <a:srgbClr val="000080"/>
                </a:solidFill>
                <a:latin typeface="Arial" pitchFamily="18"/>
                <a:ea typeface="DejaVu Sans" pitchFamily="2"/>
                <a:cs typeface="Lohit Hindi" pitchFamily="2"/>
              </a:rPr>
              <a:t>++</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latin typeface="Arial" pitchFamily="18"/>
                <a:ea typeface="DejaVu Sans" pitchFamily="2"/>
                <a:cs typeface="Lohit Hindi" pitchFamily="2"/>
              </a:rPr>
              <a:t>defaults to </a:t>
            </a:r>
            <a:r>
              <a:rPr lang="en-US" sz="1800" b="0" i="0" u="none" strike="noStrike" baseline="0" dirty="0" err="1">
                <a:ln>
                  <a:noFill/>
                </a:ln>
                <a:solidFill>
                  <a:srgbClr val="000000"/>
                </a:solidFill>
                <a:latin typeface="Arial" pitchFamily="18"/>
                <a:ea typeface="DejaVu Sans" pitchFamily="2"/>
                <a:cs typeface="Lohit Hindi" pitchFamily="2"/>
              </a:rPr>
              <a:t>gcc</a:t>
            </a:r>
            <a:endParaRPr lang="en-US" sz="1800" b="0" i="0" u="none" strike="noStrike" baseline="0" dirty="0">
              <a:ln>
                <a:noFill/>
              </a:ln>
              <a:solidFill>
                <a:srgbClr val="000000"/>
              </a:solidFill>
              <a:latin typeface="Arial" pitchFamily="18"/>
              <a:ea typeface="DejaVu Sans" pitchFamily="2"/>
              <a:cs typeface="Lohit Hindi" pitchFamily="2"/>
            </a:endParaRPr>
          </a:p>
        </p:txBody>
      </p:sp>
    </p:spTree>
    <p:extLst>
      <p:ext uri="{BB962C8B-B14F-4D97-AF65-F5344CB8AC3E}">
        <p14:creationId xmlns:p14="http://schemas.microsoft.com/office/powerpoint/2010/main" val="287869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6" end="1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t>Distributed-memory architecture: general considerations</a:t>
            </a:r>
          </a:p>
          <a:p>
            <a:r>
              <a:rPr lang="en-US" sz="2200" dirty="0" smtClean="0"/>
              <a:t>Programming model: Message Passing Interface (MPI)</a:t>
            </a:r>
          </a:p>
          <a:p>
            <a:pPr lvl="1"/>
            <a:r>
              <a:rPr lang="en-US" dirty="0" smtClean="0"/>
              <a:t>Point-to-point communication</a:t>
            </a:r>
          </a:p>
          <a:p>
            <a:pPr lvl="2"/>
            <a:r>
              <a:rPr lang="en-US" dirty="0" smtClean="0"/>
              <a:t>Blocking communication</a:t>
            </a:r>
          </a:p>
          <a:p>
            <a:pPr lvl="2"/>
            <a:r>
              <a:rPr lang="en-US" dirty="0" smtClean="0"/>
              <a:t>Point to point network performance</a:t>
            </a:r>
          </a:p>
          <a:p>
            <a:pPr lvl="2"/>
            <a:r>
              <a:rPr lang="en-US" dirty="0" smtClean="0"/>
              <a:t>Non-blocking communication</a:t>
            </a:r>
          </a:p>
          <a:p>
            <a:pPr lvl="1"/>
            <a:r>
              <a:rPr lang="en-US" dirty="0" smtClean="0"/>
              <a:t>Collective communication</a:t>
            </a:r>
          </a:p>
          <a:p>
            <a:pPr lvl="2"/>
            <a:r>
              <a:rPr lang="en-US" dirty="0" smtClean="0"/>
              <a:t>Collective communication algorithms</a:t>
            </a:r>
          </a:p>
          <a:p>
            <a:pPr lvl="2"/>
            <a:r>
              <a:rPr lang="en-US" dirty="0" smtClean="0"/>
              <a:t>Global network performance</a:t>
            </a:r>
          </a:p>
          <a:p>
            <a:r>
              <a:rPr lang="en-US" sz="2200" dirty="0" smtClean="0"/>
              <a:t>Parallel program performance evaluation</a:t>
            </a:r>
          </a:p>
          <a:p>
            <a:pPr lvl="1"/>
            <a:r>
              <a:rPr lang="en-US" dirty="0" smtClean="0"/>
              <a:t>Amdahl’s law</a:t>
            </a:r>
          </a:p>
          <a:p>
            <a:pPr lvl="1"/>
            <a:r>
              <a:rPr lang="en-US" dirty="0" smtClean="0"/>
              <a:t>Gustafson’s law</a:t>
            </a:r>
          </a:p>
          <a:p>
            <a:r>
              <a:rPr lang="en-US" sz="2200" dirty="0" smtClean="0"/>
              <a:t>Parallel program development: case studies</a:t>
            </a:r>
          </a:p>
          <a:p>
            <a:pPr lvl="1"/>
            <a:endParaRPr lang="en-US" dirty="0"/>
          </a:p>
        </p:txBody>
      </p:sp>
    </p:spTree>
    <p:extLst>
      <p:ext uri="{BB962C8B-B14F-4D97-AF65-F5344CB8AC3E}">
        <p14:creationId xmlns:p14="http://schemas.microsoft.com/office/powerpoint/2010/main" val="1717256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MPI point-to-point communication</a:t>
            </a:r>
            <a:endParaRPr lang="en-US" dirty="0"/>
          </a:p>
        </p:txBody>
      </p:sp>
      <p:sp>
        <p:nvSpPr>
          <p:cNvPr id="4" name="TextBox 3"/>
          <p:cNvSpPr txBox="1"/>
          <p:nvPr/>
        </p:nvSpPr>
        <p:spPr>
          <a:xfrm>
            <a:off x="40211" y="817460"/>
            <a:ext cx="8993456" cy="4524315"/>
          </a:xfrm>
          <a:prstGeom prst="rect">
            <a:avLst/>
          </a:prstGeom>
          <a:solidFill>
            <a:schemeClr val="bg1">
              <a:lumMod val="85000"/>
            </a:schemeClr>
          </a:solidFill>
          <a:ln w="19050">
            <a:solidFill>
              <a:schemeClr val="tx1"/>
            </a:solidFill>
          </a:ln>
        </p:spPr>
        <p:txBody>
          <a:bodyPr wrap="square" rIns="0" rtlCol="0">
            <a:spAutoFit/>
          </a:bodyPr>
          <a:lstStyle/>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err="1" smtClean="0">
                <a:solidFill>
                  <a:srgbClr val="002060"/>
                </a:solidFill>
                <a:latin typeface="Courier New" pitchFamily="49" charset="0"/>
                <a:cs typeface="Courier New" pitchFamily="49" charset="0"/>
              </a:rPr>
              <a:t>int</a:t>
            </a:r>
            <a:r>
              <a:rPr lang="en-US" sz="1600" dirty="0" smtClean="0">
                <a:solidFill>
                  <a:srgbClr val="002060"/>
                </a:solidFill>
                <a:latin typeface="Courier New" pitchFamily="49" charset="0"/>
                <a:cs typeface="Courier New" pitchFamily="49" charset="0"/>
              </a:rPr>
              <a:t> </a:t>
            </a:r>
            <a:r>
              <a:rPr lang="en-US" sz="1600" dirty="0">
                <a:latin typeface="Courier New" pitchFamily="49" charset="0"/>
                <a:cs typeface="Courier New" pitchFamily="49" charset="0"/>
              </a:rPr>
              <a:t>rank, </a:t>
            </a:r>
            <a:r>
              <a:rPr lang="en-US" sz="1600" dirty="0" smtClean="0">
                <a:latin typeface="Courier New" pitchFamily="49" charset="0"/>
                <a:cs typeface="Courier New" pitchFamily="49" charset="0"/>
              </a:rPr>
              <a:t>size, count;</a:t>
            </a:r>
          </a:p>
          <a:p>
            <a:r>
              <a:rPr lang="en-US" sz="1600" dirty="0" smtClean="0">
                <a:solidFill>
                  <a:srgbClr val="002060"/>
                </a:solidFill>
                <a:latin typeface="Courier New" pitchFamily="49" charset="0"/>
                <a:cs typeface="Courier New" pitchFamily="49" charset="0"/>
              </a:rPr>
              <a:t>char</a:t>
            </a:r>
            <a:r>
              <a:rPr lang="en-US" sz="1600" dirty="0" smtClean="0">
                <a:latin typeface="Courier New" pitchFamily="49" charset="0"/>
                <a:cs typeface="Courier New" pitchFamily="49" charset="0"/>
              </a:rPr>
              <a:t> b[40];</a:t>
            </a:r>
          </a:p>
          <a:p>
            <a:r>
              <a:rPr lang="en-US" sz="1600" b="1" dirty="0" err="1" smtClean="0">
                <a:solidFill>
                  <a:srgbClr val="FF0000"/>
                </a:solidFill>
                <a:latin typeface="Courier New" pitchFamily="49" charset="0"/>
                <a:cs typeface="Courier New" pitchFamily="49" charset="0"/>
              </a:rPr>
              <a:t>MPI_Status</a:t>
            </a:r>
            <a:r>
              <a:rPr lang="en-US" sz="1600" dirty="0" smtClean="0">
                <a:latin typeface="Courier New" pitchFamily="49" charset="0"/>
                <a:cs typeface="Courier New" pitchFamily="49" charset="0"/>
              </a:rPr>
              <a:t> status;</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smtClean="0">
                <a:solidFill>
                  <a:schemeClr val="tx1">
                    <a:lumMod val="75000"/>
                    <a:lumOff val="25000"/>
                  </a:schemeClr>
                </a:solidFill>
                <a:latin typeface="Courier New" pitchFamily="49" charset="0"/>
                <a:cs typeface="Courier New" pitchFamily="49" charset="0"/>
              </a:rPr>
              <a:t>// </a:t>
            </a:r>
            <a:r>
              <a:rPr lang="en-US" sz="1600" dirty="0" err="1" smtClean="0">
                <a:solidFill>
                  <a:schemeClr val="tx1">
                    <a:lumMod val="75000"/>
                    <a:lumOff val="25000"/>
                  </a:schemeClr>
                </a:solidFill>
                <a:latin typeface="Courier New" pitchFamily="49" charset="0"/>
                <a:cs typeface="Courier New" pitchFamily="49" charset="0"/>
              </a:rPr>
              <a:t>init</a:t>
            </a:r>
            <a:r>
              <a:rPr lang="en-US" sz="1600" dirty="0" smtClean="0">
                <a:solidFill>
                  <a:schemeClr val="tx1">
                    <a:lumMod val="75000"/>
                    <a:lumOff val="25000"/>
                  </a:schemeClr>
                </a:solidFill>
                <a:latin typeface="Courier New" pitchFamily="49" charset="0"/>
                <a:cs typeface="Courier New" pitchFamily="49" charset="0"/>
              </a:rPr>
              <a:t> MPI and rank and size variables</a:t>
            </a:r>
            <a:endParaRPr lang="en-US" sz="1600" dirty="0">
              <a:solidFill>
                <a:schemeClr val="tx1">
                  <a:lumMod val="75000"/>
                  <a:lumOff val="25000"/>
                </a:schemeClr>
              </a:solidFill>
              <a:latin typeface="Courier New" pitchFamily="49" charset="0"/>
              <a:cs typeface="Courier New" pitchFamily="49" charset="0"/>
            </a:endParaRPr>
          </a:p>
          <a:p>
            <a:endParaRPr lang="en-US" sz="1600" b="1" dirty="0">
              <a:latin typeface="Courier New" pitchFamily="49" charset="0"/>
              <a:cs typeface="Courier New" pitchFamily="49" charset="0"/>
            </a:endParaRPr>
          </a:p>
          <a:p>
            <a:r>
              <a:rPr lang="en-US" sz="1600" b="1" dirty="0" smtClean="0">
                <a:latin typeface="Courier New" pitchFamily="49" charset="0"/>
                <a:cs typeface="Courier New" pitchFamily="49" charset="0"/>
              </a:rPr>
              <a:t>if</a:t>
            </a:r>
            <a:r>
              <a:rPr lang="en-US" sz="1600" dirty="0" smtClean="0">
                <a:latin typeface="Courier New" pitchFamily="49" charset="0"/>
                <a:cs typeface="Courier New" pitchFamily="49" charset="0"/>
              </a:rPr>
              <a:t> (rank != 0)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MPI_Send</a:t>
            </a:r>
            <a:r>
              <a:rPr lang="en-US" sz="1600" b="1" dirty="0" smtClean="0">
                <a:latin typeface="Courier New" pitchFamily="49" charset="0"/>
                <a:cs typeface="Courier New" pitchFamily="49" charset="0"/>
              </a:rPr>
              <a:t>(“Hello World”, 12, MPI_CHAR, 0, 123, MPI_COMM_WORLD);</a:t>
            </a:r>
            <a:endParaRPr lang="en-US" sz="1600" b="1" dirty="0">
              <a:latin typeface="Courier New" pitchFamily="49" charset="0"/>
              <a:cs typeface="Courier New" pitchFamily="49" charset="0"/>
            </a:endParaRPr>
          </a:p>
          <a:p>
            <a:r>
              <a:rPr lang="en-US" sz="1600" dirty="0" smtClean="0">
                <a:latin typeface="Courier New" pitchFamily="49" charset="0"/>
                <a:cs typeface="Courier New" pitchFamily="49" charset="0"/>
              </a:rPr>
              <a:t>} else {</a:t>
            </a: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err="1" smtClean="0">
                <a:solidFill>
                  <a:srgbClr val="002060"/>
                </a:solidFill>
                <a:latin typeface="Courier New" pitchFamily="49" charset="0"/>
                <a:cs typeface="Courier New" pitchFamily="49" charset="0"/>
              </a:rPr>
              <a:t>int</a:t>
            </a:r>
            <a:r>
              <a:rPr lang="en-US" sz="1600" dirty="0" smtClean="0">
                <a:solidFill>
                  <a:srgbClr val="002060"/>
                </a:solidFill>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1;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 size;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MPI_Recv</a:t>
            </a:r>
            <a:r>
              <a:rPr lang="en-US" sz="1600" b="1" dirty="0" smtClean="0">
                <a:latin typeface="Courier New" pitchFamily="49" charset="0"/>
                <a:cs typeface="Courier New" pitchFamily="49" charset="0"/>
              </a:rPr>
              <a:t>(b, 40, MPI_CHAR,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MPI_ANY_TAG, MPI_COMM_WORLD, &amp;status);</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MPI_Get_count</a:t>
            </a:r>
            <a:r>
              <a:rPr lang="en-US" sz="1600" b="1" dirty="0" smtClean="0">
                <a:latin typeface="Courier New" pitchFamily="49" charset="0"/>
                <a:cs typeface="Courier New" pitchFamily="49" charset="0"/>
              </a:rPr>
              <a:t>(&amp;status, MPI_CHAR, &amp;count);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(“I received %s from process %d with size %d and tag %d\n”,</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b, </a:t>
            </a:r>
            <a:r>
              <a:rPr lang="en-US" sz="1600" dirty="0" err="1" smtClean="0">
                <a:latin typeface="Courier New" pitchFamily="49" charset="0"/>
                <a:cs typeface="Courier New" pitchFamily="49" charset="0"/>
              </a:rPr>
              <a:t>status.MPI_SOURCE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cout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status.MPI_TAG</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5" name="TextBox 4"/>
          <p:cNvSpPr txBox="1"/>
          <p:nvPr/>
        </p:nvSpPr>
        <p:spPr>
          <a:xfrm>
            <a:off x="846715" y="5579680"/>
            <a:ext cx="8186951" cy="1077218"/>
          </a:xfrm>
          <a:prstGeom prst="rect">
            <a:avLst/>
          </a:prstGeom>
          <a:solidFill>
            <a:schemeClr val="bg1">
              <a:lumMod val="85000"/>
            </a:schemeClr>
          </a:solidFill>
          <a:ln w="19050">
            <a:solidFill>
              <a:schemeClr val="tx1"/>
            </a:solidFill>
          </a:ln>
        </p:spPr>
        <p:txBody>
          <a:bodyPr wrap="square" rtlCol="0">
            <a:spAutoFit/>
          </a:bodyPr>
          <a:lstStyle/>
          <a:p>
            <a:r>
              <a:rPr lang="en-US" sz="1600" b="1" dirty="0" err="1" smtClean="0">
                <a:solidFill>
                  <a:srgbClr val="002060"/>
                </a:solidFill>
                <a:latin typeface="Courier New" pitchFamily="49" charset="0"/>
                <a:cs typeface="Courier New" pitchFamily="49" charset="0"/>
              </a:rPr>
              <a:t>john@doe</a:t>
            </a:r>
            <a:r>
              <a:rPr lang="en-US" sz="1600" b="1" dirty="0" smtClean="0">
                <a:solidFill>
                  <a:srgbClr val="002060"/>
                </a:solidFill>
                <a:latin typeface="Courier New" pitchFamily="49" charset="0"/>
                <a:cs typeface="Courier New" pitchFamily="49" charset="0"/>
              </a:rPr>
              <a:t> ~]$ </a:t>
            </a:r>
            <a:r>
              <a:rPr lang="en-US" sz="1600" b="1" dirty="0" err="1" smtClean="0">
                <a:solidFill>
                  <a:srgbClr val="002060"/>
                </a:solidFill>
                <a:latin typeface="Courier New" pitchFamily="49" charset="0"/>
                <a:cs typeface="Courier New" pitchFamily="49" charset="0"/>
              </a:rPr>
              <a:t>mpirun</a:t>
            </a:r>
            <a:r>
              <a:rPr lang="en-US" sz="1600" b="1" dirty="0" smtClean="0">
                <a:solidFill>
                  <a:srgbClr val="002060"/>
                </a:solidFill>
                <a:latin typeface="Courier New" pitchFamily="49" charset="0"/>
                <a:cs typeface="Courier New" pitchFamily="49" charset="0"/>
              </a:rPr>
              <a:t> –</a:t>
            </a:r>
            <a:r>
              <a:rPr lang="en-US" sz="1600" b="1" dirty="0" err="1" smtClean="0">
                <a:solidFill>
                  <a:srgbClr val="002060"/>
                </a:solidFill>
                <a:latin typeface="Courier New" pitchFamily="49" charset="0"/>
                <a:cs typeface="Courier New" pitchFamily="49" charset="0"/>
              </a:rPr>
              <a:t>np</a:t>
            </a:r>
            <a:r>
              <a:rPr lang="en-US" sz="1600" b="1" dirty="0" smtClean="0">
                <a:solidFill>
                  <a:srgbClr val="002060"/>
                </a:solidFill>
                <a:latin typeface="Courier New" pitchFamily="49" charset="0"/>
                <a:cs typeface="Courier New" pitchFamily="49" charset="0"/>
              </a:rPr>
              <a:t> 4 ./</a:t>
            </a:r>
            <a:r>
              <a:rPr lang="en-US" sz="1600" b="1" dirty="0" err="1" smtClean="0">
                <a:solidFill>
                  <a:srgbClr val="002060"/>
                </a:solidFill>
                <a:latin typeface="Courier New" pitchFamily="49" charset="0"/>
                <a:cs typeface="Courier New" pitchFamily="49" charset="0"/>
              </a:rPr>
              <a:t>ptpcomm</a:t>
            </a:r>
            <a:endParaRPr lang="en-US" sz="1600" b="1" dirty="0" smtClean="0">
              <a:solidFill>
                <a:srgbClr val="002060"/>
              </a:solidFill>
              <a:latin typeface="Courier New" pitchFamily="49" charset="0"/>
              <a:cs typeface="Courier New" pitchFamily="49" charset="0"/>
            </a:endParaRPr>
          </a:p>
          <a:p>
            <a:r>
              <a:rPr lang="en-US" sz="1600" b="1" dirty="0" smtClean="0">
                <a:latin typeface="Courier New" pitchFamily="49" charset="0"/>
                <a:cs typeface="Courier New" pitchFamily="49" charset="0"/>
              </a:rPr>
              <a:t>I received Hello World from process 1 with size 12 and tag 123</a:t>
            </a:r>
          </a:p>
          <a:p>
            <a:r>
              <a:rPr lang="en-US" sz="1600" b="1" dirty="0">
                <a:latin typeface="Courier New" pitchFamily="49" charset="0"/>
                <a:cs typeface="Courier New" pitchFamily="49" charset="0"/>
              </a:rPr>
              <a:t>I received Hello World from process </a:t>
            </a:r>
            <a:r>
              <a:rPr lang="en-US" sz="1600" b="1" dirty="0" smtClean="0">
                <a:latin typeface="Courier New" pitchFamily="49" charset="0"/>
                <a:cs typeface="Courier New" pitchFamily="49" charset="0"/>
              </a:rPr>
              <a:t>2 </a:t>
            </a:r>
            <a:r>
              <a:rPr lang="en-US" sz="1600" b="1" dirty="0">
                <a:latin typeface="Courier New" pitchFamily="49" charset="0"/>
                <a:cs typeface="Courier New" pitchFamily="49" charset="0"/>
              </a:rPr>
              <a:t>with size 12 and tag 123</a:t>
            </a:r>
          </a:p>
          <a:p>
            <a:r>
              <a:rPr lang="en-US" sz="1600" b="1" dirty="0" smtClean="0">
                <a:latin typeface="Courier New" pitchFamily="49" charset="0"/>
                <a:cs typeface="Courier New" pitchFamily="49" charset="0"/>
              </a:rPr>
              <a:t>I </a:t>
            </a:r>
            <a:r>
              <a:rPr lang="en-US" sz="1600" b="1" dirty="0">
                <a:latin typeface="Courier New" pitchFamily="49" charset="0"/>
                <a:cs typeface="Courier New" pitchFamily="49" charset="0"/>
              </a:rPr>
              <a:t>received Hello World from process </a:t>
            </a:r>
            <a:r>
              <a:rPr lang="en-US" sz="1600" b="1" dirty="0" smtClean="0">
                <a:latin typeface="Courier New" pitchFamily="49" charset="0"/>
                <a:cs typeface="Courier New" pitchFamily="49" charset="0"/>
              </a:rPr>
              <a:t>3 </a:t>
            </a:r>
            <a:r>
              <a:rPr lang="en-US" sz="1600" b="1" dirty="0">
                <a:latin typeface="Courier New" pitchFamily="49" charset="0"/>
                <a:cs typeface="Courier New" pitchFamily="49" charset="0"/>
              </a:rPr>
              <a:t>with size 12 and tag </a:t>
            </a:r>
            <a:r>
              <a:rPr lang="en-US" sz="1600" b="1" dirty="0" smtClean="0">
                <a:latin typeface="Courier New" pitchFamily="49" charset="0"/>
                <a:cs typeface="Courier New" pitchFamily="49" charset="0"/>
              </a:rPr>
              <a:t>123</a:t>
            </a:r>
            <a:endParaRPr lang="en-US" sz="1600" b="1" dirty="0">
              <a:latin typeface="Courier New" pitchFamily="49" charset="0"/>
              <a:cs typeface="Courier New" pitchFamily="49" charset="0"/>
            </a:endParaRPr>
          </a:p>
        </p:txBody>
      </p:sp>
      <p:sp>
        <p:nvSpPr>
          <p:cNvPr id="3" name="TextBox 2"/>
          <p:cNvSpPr txBox="1"/>
          <p:nvPr/>
        </p:nvSpPr>
        <p:spPr>
          <a:xfrm>
            <a:off x="3763874" y="2353660"/>
            <a:ext cx="1879169" cy="369332"/>
          </a:xfrm>
          <a:prstGeom prst="rect">
            <a:avLst/>
          </a:prstGeom>
          <a:solidFill>
            <a:schemeClr val="bg1">
              <a:lumMod val="95000"/>
            </a:schemeClr>
          </a:solidFill>
          <a:ln w="19050">
            <a:solidFill>
              <a:schemeClr val="tx1"/>
            </a:solidFill>
          </a:ln>
        </p:spPr>
        <p:txBody>
          <a:bodyPr wrap="none" rtlCol="0">
            <a:spAutoFit/>
          </a:bodyPr>
          <a:lstStyle/>
          <a:p>
            <a:r>
              <a:rPr lang="en-US" dirty="0" smtClean="0"/>
              <a:t>branching on rank</a:t>
            </a:r>
            <a:endParaRPr lang="en-US" dirty="0"/>
          </a:p>
        </p:txBody>
      </p:sp>
      <p:cxnSp>
        <p:nvCxnSpPr>
          <p:cNvPr id="7" name="Straight Arrow Connector 6"/>
          <p:cNvCxnSpPr>
            <a:stCxn id="3" idx="1"/>
          </p:cNvCxnSpPr>
          <p:nvPr/>
        </p:nvCxnSpPr>
        <p:spPr>
          <a:xfrm flipH="1">
            <a:off x="2306105" y="2538326"/>
            <a:ext cx="1457769" cy="18466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1"/>
          </p:cNvCxnSpPr>
          <p:nvPr/>
        </p:nvCxnSpPr>
        <p:spPr>
          <a:xfrm flipH="1">
            <a:off x="2306105" y="2538326"/>
            <a:ext cx="1457769" cy="660244"/>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74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Interface Mechanisms</a:t>
            </a:r>
            <a:endParaRPr lang="en-US" dirty="0"/>
          </a:p>
        </p:txBody>
      </p:sp>
      <p:sp>
        <p:nvSpPr>
          <p:cNvPr id="4" name="Rectangle 3"/>
          <p:cNvSpPr/>
          <p:nvPr/>
        </p:nvSpPr>
        <p:spPr>
          <a:xfrm>
            <a:off x="457200" y="1991772"/>
            <a:ext cx="1772095" cy="2570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47451" y="5406856"/>
            <a:ext cx="8339350" cy="4416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Interconnection network (e.g. Gigabit Ethernet, Infiniband, </a:t>
            </a:r>
            <a:r>
              <a:rPr lang="en-US" dirty="0" err="1" smtClean="0"/>
              <a:t>Myrinet</a:t>
            </a:r>
            <a:r>
              <a:rPr lang="en-US" dirty="0" smtClean="0"/>
              <a:t>, …)</a:t>
            </a:r>
            <a:endParaRPr lang="en-US" dirty="0"/>
          </a:p>
        </p:txBody>
      </p:sp>
      <p:sp>
        <p:nvSpPr>
          <p:cNvPr id="6" name="TextBox 5"/>
          <p:cNvSpPr txBox="1"/>
          <p:nvPr/>
        </p:nvSpPr>
        <p:spPr>
          <a:xfrm>
            <a:off x="459954" y="4187684"/>
            <a:ext cx="1002197" cy="369332"/>
          </a:xfrm>
          <a:prstGeom prst="rect">
            <a:avLst/>
          </a:prstGeom>
          <a:noFill/>
        </p:spPr>
        <p:txBody>
          <a:bodyPr wrap="none" rtlCol="0">
            <a:spAutoFit/>
          </a:bodyPr>
          <a:lstStyle/>
          <a:p>
            <a:r>
              <a:rPr lang="en-US" dirty="0" smtClean="0"/>
              <a:t>Machine</a:t>
            </a:r>
            <a:endParaRPr lang="en-US" dirty="0"/>
          </a:p>
        </p:txBody>
      </p:sp>
      <p:sp>
        <p:nvSpPr>
          <p:cNvPr id="9" name="Up-Down Arrow 8"/>
          <p:cNvSpPr/>
          <p:nvPr/>
        </p:nvSpPr>
        <p:spPr>
          <a:xfrm rot="10800000">
            <a:off x="1208829" y="4562970"/>
            <a:ext cx="268836" cy="8363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28587" y="1992797"/>
            <a:ext cx="1772095" cy="2570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431341" y="4188709"/>
            <a:ext cx="1002197" cy="369332"/>
          </a:xfrm>
          <a:prstGeom prst="rect">
            <a:avLst/>
          </a:prstGeom>
          <a:noFill/>
        </p:spPr>
        <p:txBody>
          <a:bodyPr wrap="none" rtlCol="0">
            <a:spAutoFit/>
          </a:bodyPr>
          <a:lstStyle/>
          <a:p>
            <a:r>
              <a:rPr lang="en-US" dirty="0" smtClean="0"/>
              <a:t>Machine</a:t>
            </a:r>
            <a:endParaRPr lang="en-US" dirty="0"/>
          </a:p>
        </p:txBody>
      </p:sp>
      <p:sp>
        <p:nvSpPr>
          <p:cNvPr id="14" name="Up-Down Arrow 13"/>
          <p:cNvSpPr/>
          <p:nvPr/>
        </p:nvSpPr>
        <p:spPr>
          <a:xfrm rot="10800000">
            <a:off x="3200796" y="4571171"/>
            <a:ext cx="268836" cy="8281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74510" y="1986843"/>
            <a:ext cx="1772095" cy="2570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377264" y="4182755"/>
            <a:ext cx="1002197" cy="369332"/>
          </a:xfrm>
          <a:prstGeom prst="rect">
            <a:avLst/>
          </a:prstGeom>
          <a:noFill/>
        </p:spPr>
        <p:txBody>
          <a:bodyPr wrap="none" rtlCol="0">
            <a:spAutoFit/>
          </a:bodyPr>
          <a:lstStyle/>
          <a:p>
            <a:r>
              <a:rPr lang="en-US" dirty="0" smtClean="0"/>
              <a:t>Machine</a:t>
            </a:r>
            <a:endParaRPr lang="en-US" dirty="0"/>
          </a:p>
        </p:txBody>
      </p:sp>
      <p:sp>
        <p:nvSpPr>
          <p:cNvPr id="19" name="Up-Down Arrow 18"/>
          <p:cNvSpPr/>
          <p:nvPr/>
        </p:nvSpPr>
        <p:spPr>
          <a:xfrm rot="10800000">
            <a:off x="5146719" y="4561945"/>
            <a:ext cx="232742" cy="8373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00225" y="3179366"/>
            <a:ext cx="348172" cy="369332"/>
          </a:xfrm>
          <a:prstGeom prst="rect">
            <a:avLst/>
          </a:prstGeom>
          <a:noFill/>
        </p:spPr>
        <p:txBody>
          <a:bodyPr wrap="none" rtlCol="0">
            <a:spAutoFit/>
          </a:bodyPr>
          <a:lstStyle/>
          <a:p>
            <a:r>
              <a:rPr lang="en-US" b="1" dirty="0" smtClean="0"/>
              <a:t>…</a:t>
            </a:r>
            <a:endParaRPr lang="en-US" b="1" dirty="0"/>
          </a:p>
        </p:txBody>
      </p:sp>
      <p:sp>
        <p:nvSpPr>
          <p:cNvPr id="24" name="Rectangle 23"/>
          <p:cNvSpPr/>
          <p:nvPr/>
        </p:nvSpPr>
        <p:spPr>
          <a:xfrm>
            <a:off x="6761728" y="1987868"/>
            <a:ext cx="1772095" cy="2570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764482" y="4183780"/>
            <a:ext cx="1002197" cy="369332"/>
          </a:xfrm>
          <a:prstGeom prst="rect">
            <a:avLst/>
          </a:prstGeom>
          <a:noFill/>
        </p:spPr>
        <p:txBody>
          <a:bodyPr wrap="none" rtlCol="0">
            <a:spAutoFit/>
          </a:bodyPr>
          <a:lstStyle/>
          <a:p>
            <a:r>
              <a:rPr lang="en-US" dirty="0" smtClean="0"/>
              <a:t>Machine</a:t>
            </a:r>
            <a:endParaRPr lang="en-US" dirty="0"/>
          </a:p>
        </p:txBody>
      </p:sp>
      <p:sp>
        <p:nvSpPr>
          <p:cNvPr id="29" name="Up-Down Arrow 28"/>
          <p:cNvSpPr/>
          <p:nvPr/>
        </p:nvSpPr>
        <p:spPr>
          <a:xfrm rot="10800000">
            <a:off x="7570030" y="4562970"/>
            <a:ext cx="232742" cy="8373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63264" y="2255678"/>
            <a:ext cx="1550815" cy="82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Hello World process</a:t>
            </a:r>
          </a:p>
        </p:txBody>
      </p:sp>
      <p:sp>
        <p:nvSpPr>
          <p:cNvPr id="31" name="Rectangle 30"/>
          <p:cNvSpPr/>
          <p:nvPr/>
        </p:nvSpPr>
        <p:spPr>
          <a:xfrm>
            <a:off x="2539226" y="2255678"/>
            <a:ext cx="1550815" cy="82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Hello World</a:t>
            </a:r>
          </a:p>
          <a:p>
            <a:pPr algn="ctr"/>
            <a:r>
              <a:rPr lang="en-US" b="1" dirty="0" smtClean="0"/>
              <a:t>process</a:t>
            </a:r>
          </a:p>
        </p:txBody>
      </p:sp>
      <p:sp>
        <p:nvSpPr>
          <p:cNvPr id="32" name="Rectangle 31"/>
          <p:cNvSpPr/>
          <p:nvPr/>
        </p:nvSpPr>
        <p:spPr>
          <a:xfrm>
            <a:off x="4487681" y="2255678"/>
            <a:ext cx="1550815" cy="82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Hello World</a:t>
            </a:r>
          </a:p>
          <a:p>
            <a:pPr algn="ctr"/>
            <a:r>
              <a:rPr lang="en-US" b="1" dirty="0" smtClean="0"/>
              <a:t>process</a:t>
            </a:r>
          </a:p>
        </p:txBody>
      </p:sp>
      <p:sp>
        <p:nvSpPr>
          <p:cNvPr id="33" name="Rectangle 32"/>
          <p:cNvSpPr/>
          <p:nvPr/>
        </p:nvSpPr>
        <p:spPr>
          <a:xfrm>
            <a:off x="6872367" y="2255678"/>
            <a:ext cx="1550815" cy="82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Hello World</a:t>
            </a:r>
          </a:p>
          <a:p>
            <a:pPr algn="ctr"/>
            <a:r>
              <a:rPr lang="en-US" b="1" dirty="0" smtClean="0"/>
              <a:t>process</a:t>
            </a:r>
          </a:p>
        </p:txBody>
      </p:sp>
      <p:cxnSp>
        <p:nvCxnSpPr>
          <p:cNvPr id="35" name="Straight Arrow Connector 34"/>
          <p:cNvCxnSpPr/>
          <p:nvPr/>
        </p:nvCxnSpPr>
        <p:spPr>
          <a:xfrm>
            <a:off x="3335213" y="1378817"/>
            <a:ext cx="1" cy="8523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91626" y="1378817"/>
            <a:ext cx="537669" cy="8768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499600" y="1009485"/>
            <a:ext cx="6569747" cy="430887"/>
          </a:xfrm>
          <a:prstGeom prst="rect">
            <a:avLst/>
          </a:prstGeom>
          <a:noFill/>
        </p:spPr>
        <p:txBody>
          <a:bodyPr wrap="none" rtlCol="0">
            <a:spAutoFit/>
          </a:bodyPr>
          <a:lstStyle/>
          <a:p>
            <a:r>
              <a:rPr lang="en-US" sz="2200" dirty="0" smtClean="0"/>
              <a:t>P processes (or instances) of the “Hello World” program</a:t>
            </a:r>
            <a:endParaRPr lang="en-US" sz="2200" dirty="0"/>
          </a:p>
        </p:txBody>
      </p:sp>
      <p:cxnSp>
        <p:nvCxnSpPr>
          <p:cNvPr id="40" name="Straight Arrow Connector 39"/>
          <p:cNvCxnSpPr/>
          <p:nvPr/>
        </p:nvCxnSpPr>
        <p:spPr>
          <a:xfrm>
            <a:off x="5242473" y="1378817"/>
            <a:ext cx="0" cy="87258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872367" y="1378817"/>
            <a:ext cx="685744" cy="8523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200" y="6117350"/>
            <a:ext cx="7934929" cy="707886"/>
          </a:xfrm>
          <a:prstGeom prst="rect">
            <a:avLst/>
          </a:prstGeom>
          <a:noFill/>
        </p:spPr>
        <p:txBody>
          <a:bodyPr wrap="none" rtlCol="0">
            <a:spAutoFit/>
          </a:bodyPr>
          <a:lstStyle/>
          <a:p>
            <a:r>
              <a:rPr lang="en-US" sz="2000" dirty="0" err="1" smtClean="0">
                <a:latin typeface="Courier New" pitchFamily="49" charset="0"/>
                <a:cs typeface="Courier New" pitchFamily="49" charset="0"/>
              </a:rPr>
              <a:t>mpirun</a:t>
            </a:r>
            <a:r>
              <a:rPr lang="en-US" sz="2000" dirty="0" smtClean="0"/>
              <a:t> launches P </a:t>
            </a:r>
            <a:r>
              <a:rPr lang="en-US" sz="2000" b="1" dirty="0" smtClean="0">
                <a:solidFill>
                  <a:srgbClr val="FF0000"/>
                </a:solidFill>
              </a:rPr>
              <a:t>independent</a:t>
            </a:r>
            <a:r>
              <a:rPr lang="en-US" sz="2000" dirty="0" smtClean="0"/>
              <a:t> </a:t>
            </a:r>
            <a:r>
              <a:rPr lang="en-US" sz="2000" b="1" dirty="0" smtClean="0">
                <a:solidFill>
                  <a:srgbClr val="FF0000"/>
                </a:solidFill>
              </a:rPr>
              <a:t>processes</a:t>
            </a:r>
            <a:r>
              <a:rPr lang="en-US" sz="2000" dirty="0" smtClean="0">
                <a:solidFill>
                  <a:srgbClr val="FF0000"/>
                </a:solidFill>
              </a:rPr>
              <a:t> </a:t>
            </a:r>
            <a:r>
              <a:rPr lang="en-US" sz="2000" dirty="0" smtClean="0"/>
              <a:t>across the different machines</a:t>
            </a:r>
          </a:p>
          <a:p>
            <a:pPr marL="800100" lvl="1" indent="-342900">
              <a:buFont typeface="Arial" pitchFamily="34" charset="0"/>
              <a:buChar char="•"/>
            </a:pPr>
            <a:r>
              <a:rPr lang="en-US" sz="2000" dirty="0" smtClean="0"/>
              <a:t>Each process is a instance of the </a:t>
            </a:r>
            <a:r>
              <a:rPr lang="en-US" sz="2000" b="1" dirty="0" smtClean="0"/>
              <a:t>same program</a:t>
            </a:r>
            <a:endParaRPr lang="en-US" sz="2000" b="1" dirty="0"/>
          </a:p>
        </p:txBody>
      </p:sp>
      <p:sp>
        <p:nvSpPr>
          <p:cNvPr id="49" name="Rectangle 48"/>
          <p:cNvSpPr/>
          <p:nvPr/>
        </p:nvSpPr>
        <p:spPr>
          <a:xfrm>
            <a:off x="567840" y="3083355"/>
            <a:ext cx="1546240" cy="9305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rank = 0</a:t>
            </a:r>
          </a:p>
          <a:p>
            <a:pPr algn="ctr"/>
            <a:r>
              <a:rPr lang="en-US" b="1" dirty="0" err="1" smtClean="0">
                <a:solidFill>
                  <a:schemeClr val="tx1"/>
                </a:solidFill>
              </a:rPr>
              <a:t>Recv</a:t>
            </a:r>
            <a:r>
              <a:rPr lang="en-US" b="1" dirty="0" smtClean="0">
                <a:solidFill>
                  <a:schemeClr val="tx1"/>
                </a:solidFill>
              </a:rPr>
              <a:t> 3x</a:t>
            </a:r>
            <a:endParaRPr lang="en-US" b="1" dirty="0">
              <a:solidFill>
                <a:schemeClr val="tx1"/>
              </a:solidFill>
            </a:endParaRPr>
          </a:p>
        </p:txBody>
      </p:sp>
      <p:sp>
        <p:nvSpPr>
          <p:cNvPr id="50" name="Rectangle 49"/>
          <p:cNvSpPr/>
          <p:nvPr/>
        </p:nvSpPr>
        <p:spPr>
          <a:xfrm>
            <a:off x="2539225" y="3083407"/>
            <a:ext cx="1550815" cy="9305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rank = 1</a:t>
            </a:r>
          </a:p>
          <a:p>
            <a:pPr algn="ctr"/>
            <a:r>
              <a:rPr lang="en-US" b="1" dirty="0" smtClean="0">
                <a:solidFill>
                  <a:schemeClr val="tx1"/>
                </a:solidFill>
              </a:rPr>
              <a:t>Send</a:t>
            </a:r>
            <a:endParaRPr lang="en-US" dirty="0">
              <a:solidFill>
                <a:schemeClr val="tx1"/>
              </a:solidFill>
            </a:endParaRPr>
          </a:p>
        </p:txBody>
      </p:sp>
      <p:sp>
        <p:nvSpPr>
          <p:cNvPr id="51" name="Rectangle 50"/>
          <p:cNvSpPr/>
          <p:nvPr/>
        </p:nvSpPr>
        <p:spPr>
          <a:xfrm>
            <a:off x="4485149" y="3083407"/>
            <a:ext cx="1550815" cy="9305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rank = 2</a:t>
            </a:r>
          </a:p>
          <a:p>
            <a:pPr algn="ctr"/>
            <a:r>
              <a:rPr lang="en-US" b="1" dirty="0" smtClean="0">
                <a:solidFill>
                  <a:schemeClr val="tx1"/>
                </a:solidFill>
              </a:rPr>
              <a:t>Send</a:t>
            </a:r>
            <a:endParaRPr lang="en-US" dirty="0">
              <a:solidFill>
                <a:schemeClr val="tx1"/>
              </a:solidFill>
            </a:endParaRPr>
          </a:p>
        </p:txBody>
      </p:sp>
      <p:sp>
        <p:nvSpPr>
          <p:cNvPr id="52" name="Rectangle 51"/>
          <p:cNvSpPr/>
          <p:nvPr/>
        </p:nvSpPr>
        <p:spPr>
          <a:xfrm>
            <a:off x="6872366" y="3083407"/>
            <a:ext cx="1550815" cy="9305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rank = P-1</a:t>
            </a:r>
          </a:p>
          <a:p>
            <a:pPr algn="ctr"/>
            <a:r>
              <a:rPr lang="en-US" b="1" dirty="0" smtClean="0">
                <a:solidFill>
                  <a:schemeClr val="tx1"/>
                </a:solidFill>
              </a:rPr>
              <a:t>Send</a:t>
            </a:r>
            <a:endParaRPr lang="en-US" dirty="0">
              <a:solidFill>
                <a:schemeClr val="tx1"/>
              </a:solidFill>
            </a:endParaRPr>
          </a:p>
        </p:txBody>
      </p:sp>
      <p:cxnSp>
        <p:nvCxnSpPr>
          <p:cNvPr id="7" name="Curved Connector 6"/>
          <p:cNvCxnSpPr>
            <a:stCxn id="14" idx="4"/>
            <a:endCxn id="9" idx="4"/>
          </p:cNvCxnSpPr>
          <p:nvPr/>
        </p:nvCxnSpPr>
        <p:spPr>
          <a:xfrm rot="16200000" flipV="1">
            <a:off x="2335131" y="3571087"/>
            <a:ext cx="8201" cy="1991967"/>
          </a:xfrm>
          <a:prstGeom prst="curvedConnector3">
            <a:avLst>
              <a:gd name="adj1" fmla="val -1376095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9" idx="4"/>
            <a:endCxn id="9" idx="4"/>
          </p:cNvCxnSpPr>
          <p:nvPr/>
        </p:nvCxnSpPr>
        <p:spPr>
          <a:xfrm rot="16200000" flipH="1" flipV="1">
            <a:off x="3302656" y="2602535"/>
            <a:ext cx="1025" cy="3919843"/>
          </a:xfrm>
          <a:prstGeom prst="curvedConnector3">
            <a:avLst>
              <a:gd name="adj1" fmla="val 113345268"/>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29" idx="4"/>
            <a:endCxn id="9" idx="4"/>
          </p:cNvCxnSpPr>
          <p:nvPr/>
        </p:nvCxnSpPr>
        <p:spPr>
          <a:xfrm rot="16200000" flipV="1">
            <a:off x="4514824" y="1391393"/>
            <a:ext cx="12700" cy="6343154"/>
          </a:xfrm>
          <a:prstGeom prst="curvedConnector3">
            <a:avLst>
              <a:gd name="adj1" fmla="val -845753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58159" y="4657960"/>
            <a:ext cx="1486241" cy="369332"/>
          </a:xfrm>
          <a:prstGeom prst="rect">
            <a:avLst/>
          </a:prstGeom>
          <a:noFill/>
        </p:spPr>
        <p:txBody>
          <a:bodyPr wrap="none" rtlCol="0">
            <a:spAutoFit/>
          </a:bodyPr>
          <a:lstStyle/>
          <a:p>
            <a:r>
              <a:rPr lang="en-US" dirty="0" smtClean="0"/>
              <a:t>“Hello World”</a:t>
            </a:r>
            <a:endParaRPr lang="en-US" dirty="0"/>
          </a:p>
        </p:txBody>
      </p:sp>
      <p:sp>
        <p:nvSpPr>
          <p:cNvPr id="45" name="TextBox 44"/>
          <p:cNvSpPr txBox="1"/>
          <p:nvPr/>
        </p:nvSpPr>
        <p:spPr>
          <a:xfrm>
            <a:off x="3803900" y="4664403"/>
            <a:ext cx="1486241" cy="369332"/>
          </a:xfrm>
          <a:prstGeom prst="rect">
            <a:avLst/>
          </a:prstGeom>
          <a:noFill/>
        </p:spPr>
        <p:txBody>
          <a:bodyPr wrap="none" rtlCol="0">
            <a:spAutoFit/>
          </a:bodyPr>
          <a:lstStyle/>
          <a:p>
            <a:r>
              <a:rPr lang="en-US" dirty="0" smtClean="0"/>
              <a:t>“Hello World”</a:t>
            </a:r>
            <a:endParaRPr lang="en-US" dirty="0"/>
          </a:p>
        </p:txBody>
      </p:sp>
      <p:sp>
        <p:nvSpPr>
          <p:cNvPr id="46" name="TextBox 45"/>
          <p:cNvSpPr txBox="1"/>
          <p:nvPr/>
        </p:nvSpPr>
        <p:spPr>
          <a:xfrm>
            <a:off x="1845245" y="4734770"/>
            <a:ext cx="1486241" cy="369332"/>
          </a:xfrm>
          <a:prstGeom prst="rect">
            <a:avLst/>
          </a:prstGeom>
          <a:noFill/>
        </p:spPr>
        <p:txBody>
          <a:bodyPr wrap="none" rtlCol="0">
            <a:spAutoFit/>
          </a:bodyPr>
          <a:lstStyle/>
          <a:p>
            <a:r>
              <a:rPr lang="en-US" dirty="0" smtClean="0"/>
              <a:t>“Hello World”</a:t>
            </a:r>
            <a:endParaRPr lang="en-US" dirty="0"/>
          </a:p>
        </p:txBody>
      </p:sp>
      <p:sp>
        <p:nvSpPr>
          <p:cNvPr id="47" name="Oval Callout 46"/>
          <p:cNvSpPr/>
          <p:nvPr/>
        </p:nvSpPr>
        <p:spPr>
          <a:xfrm>
            <a:off x="1614815" y="1508750"/>
            <a:ext cx="1075341" cy="913289"/>
          </a:xfrm>
          <a:prstGeom prst="wedgeEllipseCallout">
            <a:avLst/>
          </a:prstGeom>
          <a:solidFill>
            <a:schemeClr val="bg1">
              <a:lumMod val="8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“Hello World”</a:t>
            </a:r>
            <a:endParaRPr lang="en-US" dirty="0">
              <a:solidFill>
                <a:schemeClr val="tx1"/>
              </a:solidFill>
            </a:endParaRPr>
          </a:p>
        </p:txBody>
      </p:sp>
      <p:sp>
        <p:nvSpPr>
          <p:cNvPr id="53" name="Oval Callout 52"/>
          <p:cNvSpPr/>
          <p:nvPr/>
        </p:nvSpPr>
        <p:spPr>
          <a:xfrm>
            <a:off x="1767215" y="1661150"/>
            <a:ext cx="1075341" cy="913289"/>
          </a:xfrm>
          <a:prstGeom prst="wedgeEllipseCallout">
            <a:avLst/>
          </a:prstGeom>
          <a:solidFill>
            <a:schemeClr val="bg1">
              <a:lumMod val="8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“Hello World”</a:t>
            </a:r>
            <a:endParaRPr lang="en-US" dirty="0">
              <a:solidFill>
                <a:schemeClr val="tx1"/>
              </a:solidFill>
            </a:endParaRPr>
          </a:p>
        </p:txBody>
      </p:sp>
      <p:sp>
        <p:nvSpPr>
          <p:cNvPr id="54" name="Oval Callout 53"/>
          <p:cNvSpPr/>
          <p:nvPr/>
        </p:nvSpPr>
        <p:spPr>
          <a:xfrm>
            <a:off x="1919615" y="1813550"/>
            <a:ext cx="1075341" cy="913289"/>
          </a:xfrm>
          <a:prstGeom prst="wedgeEllipseCallout">
            <a:avLst/>
          </a:prstGeom>
          <a:solidFill>
            <a:schemeClr val="bg1">
              <a:lumMod val="8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“Hello World”</a:t>
            </a:r>
            <a:endParaRPr lang="en-US" dirty="0">
              <a:solidFill>
                <a:schemeClr val="tx1"/>
              </a:solidFill>
            </a:endParaRPr>
          </a:p>
        </p:txBody>
      </p:sp>
    </p:spTree>
    <p:extLst>
      <p:ext uri="{BB962C8B-B14F-4D97-AF65-F5344CB8AC3E}">
        <p14:creationId xmlns:p14="http://schemas.microsoft.com/office/powerpoint/2010/main" val="366467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P spid="46" grpId="0"/>
      <p:bldP spid="47" grpId="0" animBg="1"/>
      <p:bldP spid="53"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Blocking send </a:t>
            </a:r>
            <a:r>
              <a:rPr lang="en-US" dirty="0"/>
              <a:t>and </a:t>
            </a:r>
            <a:r>
              <a:rPr lang="en-US" dirty="0" smtClean="0"/>
              <a:t>receive</a:t>
            </a:r>
            <a:endParaRPr lang="en-US" dirty="0"/>
          </a:p>
        </p:txBody>
      </p:sp>
      <p:sp>
        <p:nvSpPr>
          <p:cNvPr id="3" name="Text Placeholder 2"/>
          <p:cNvSpPr txBox="1">
            <a:spLocks noGrp="1"/>
          </p:cNvSpPr>
          <p:nvPr>
            <p:ph type="body" idx="4294967295"/>
          </p:nvPr>
        </p:nvSpPr>
        <p:spPr>
          <a:xfrm>
            <a:off x="426758" y="1178020"/>
            <a:ext cx="8369792" cy="5515405"/>
          </a:xfrm>
          <a:prstGeom prst="rect">
            <a:avLst/>
          </a:prstGeom>
        </p:spPr>
        <p:txBody>
          <a:bodyPr>
            <a:normAutofit lnSpcReduction="10000"/>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lvl="0" indent="0">
              <a:lnSpc>
                <a:spcPct val="80000"/>
              </a:lnSpc>
              <a:buNone/>
            </a:pPr>
            <a:r>
              <a:rPr lang="en-US" sz="1800" dirty="0" err="1">
                <a:latin typeface="Courier New" pitchFamily="49"/>
              </a:rPr>
              <a:t>int</a:t>
            </a:r>
            <a:r>
              <a:rPr lang="en-US" sz="1800" dirty="0">
                <a:latin typeface="Courier New" pitchFamily="49"/>
              </a:rPr>
              <a:t> </a:t>
            </a:r>
            <a:r>
              <a:rPr lang="en-US" sz="1800" dirty="0" err="1" smtClean="0">
                <a:solidFill>
                  <a:srgbClr val="FF420E"/>
                </a:solidFill>
                <a:latin typeface="Courier New" pitchFamily="49"/>
              </a:rPr>
              <a:t>MPI_Send</a:t>
            </a:r>
            <a:r>
              <a:rPr lang="en-US" sz="1800" dirty="0" smtClean="0">
                <a:latin typeface="Courier New" pitchFamily="49"/>
              </a:rPr>
              <a:t>(</a:t>
            </a:r>
            <a:r>
              <a:rPr lang="en-US" sz="1800" dirty="0" smtClean="0">
                <a:solidFill>
                  <a:srgbClr val="000080"/>
                </a:solidFill>
                <a:latin typeface="Courier New" pitchFamily="49"/>
              </a:rPr>
              <a:t>void </a:t>
            </a:r>
            <a:r>
              <a:rPr lang="en-US" sz="1800" dirty="0">
                <a:solidFill>
                  <a:srgbClr val="000080"/>
                </a:solidFill>
                <a:latin typeface="Courier New" pitchFamily="49"/>
              </a:rPr>
              <a:t>*</a:t>
            </a:r>
            <a:r>
              <a:rPr lang="en-US" sz="1800" dirty="0" err="1">
                <a:solidFill>
                  <a:srgbClr val="000080"/>
                </a:solidFill>
                <a:latin typeface="Courier New" pitchFamily="49"/>
              </a:rPr>
              <a:t>buf</a:t>
            </a:r>
            <a:r>
              <a:rPr lang="en-US" sz="1800" dirty="0">
                <a:solidFill>
                  <a:srgbClr val="000080"/>
                </a:solidFill>
                <a:latin typeface="Courier New" pitchFamily="49"/>
              </a:rPr>
              <a:t>, </a:t>
            </a:r>
            <a:r>
              <a:rPr lang="en-US" sz="1800" dirty="0" err="1">
                <a:solidFill>
                  <a:srgbClr val="000080"/>
                </a:solidFill>
                <a:latin typeface="Courier New" pitchFamily="49"/>
              </a:rPr>
              <a:t>int</a:t>
            </a:r>
            <a:r>
              <a:rPr lang="en-US" sz="1800" dirty="0">
                <a:solidFill>
                  <a:srgbClr val="000080"/>
                </a:solidFill>
                <a:latin typeface="Courier New" pitchFamily="49"/>
              </a:rPr>
              <a:t> count, </a:t>
            </a:r>
            <a:r>
              <a:rPr lang="en-US" sz="1800" dirty="0" err="1">
                <a:solidFill>
                  <a:srgbClr val="000080"/>
                </a:solidFill>
                <a:latin typeface="Courier New" pitchFamily="49"/>
              </a:rPr>
              <a:t>MPI_Datatype</a:t>
            </a:r>
            <a:r>
              <a:rPr lang="en-US" sz="1800" dirty="0">
                <a:solidFill>
                  <a:srgbClr val="000080"/>
                </a:solidFill>
                <a:latin typeface="Courier New" pitchFamily="49"/>
              </a:rPr>
              <a:t> datatype,</a:t>
            </a:r>
          </a:p>
          <a:p>
            <a:pPr marL="0" lvl="0" indent="0">
              <a:lnSpc>
                <a:spcPct val="80000"/>
              </a:lnSpc>
              <a:buNone/>
            </a:pPr>
            <a:r>
              <a:rPr lang="en-US" sz="1800" dirty="0">
                <a:solidFill>
                  <a:srgbClr val="000080"/>
                </a:solidFill>
                <a:latin typeface="Courier New" pitchFamily="49"/>
              </a:rPr>
              <a:t>            </a:t>
            </a:r>
            <a:r>
              <a:rPr lang="en-US" sz="1800" dirty="0" smtClean="0">
                <a:solidFill>
                  <a:srgbClr val="000080"/>
                </a:solidFill>
                <a:latin typeface="Courier New" pitchFamily="49"/>
              </a:rPr>
              <a:t> </a:t>
            </a:r>
            <a:r>
              <a:rPr lang="en-US" sz="1800" dirty="0" err="1" smtClean="0">
                <a:solidFill>
                  <a:srgbClr val="000080"/>
                </a:solidFill>
                <a:latin typeface="Courier New" pitchFamily="49"/>
              </a:rPr>
              <a:t>int</a:t>
            </a:r>
            <a:r>
              <a:rPr lang="en-US" sz="1800" dirty="0" smtClean="0">
                <a:solidFill>
                  <a:srgbClr val="000080"/>
                </a:solidFill>
                <a:latin typeface="Courier New" pitchFamily="49"/>
              </a:rPr>
              <a:t> dest, </a:t>
            </a:r>
            <a:r>
              <a:rPr lang="en-US" sz="1800" dirty="0" err="1">
                <a:solidFill>
                  <a:srgbClr val="000080"/>
                </a:solidFill>
                <a:latin typeface="Courier New" pitchFamily="49"/>
              </a:rPr>
              <a:t>int</a:t>
            </a:r>
            <a:r>
              <a:rPr lang="en-US" sz="1800" dirty="0">
                <a:solidFill>
                  <a:srgbClr val="000080"/>
                </a:solidFill>
                <a:latin typeface="Courier New" pitchFamily="49"/>
              </a:rPr>
              <a:t> tag, </a:t>
            </a:r>
            <a:r>
              <a:rPr lang="en-US" sz="1800" dirty="0" err="1">
                <a:solidFill>
                  <a:srgbClr val="000080"/>
                </a:solidFill>
                <a:latin typeface="Courier New" pitchFamily="49"/>
              </a:rPr>
              <a:t>MPI_Comm</a:t>
            </a:r>
            <a:r>
              <a:rPr lang="en-US" sz="1800" dirty="0">
                <a:solidFill>
                  <a:srgbClr val="000080"/>
                </a:solidFill>
                <a:latin typeface="Courier New" pitchFamily="49"/>
              </a:rPr>
              <a:t> </a:t>
            </a:r>
            <a:r>
              <a:rPr lang="en-US" sz="1800" dirty="0" smtClean="0">
                <a:solidFill>
                  <a:srgbClr val="000080"/>
                </a:solidFill>
                <a:latin typeface="Courier New" pitchFamily="49"/>
              </a:rPr>
              <a:t>comm</a:t>
            </a:r>
            <a:r>
              <a:rPr lang="en-US" sz="1800" dirty="0" smtClean="0">
                <a:latin typeface="Courier New" pitchFamily="49"/>
              </a:rPr>
              <a:t>)</a:t>
            </a:r>
            <a:endParaRPr lang="en-US" sz="1800" dirty="0">
              <a:latin typeface="Courier New" pitchFamily="49"/>
            </a:endParaRPr>
          </a:p>
          <a:p>
            <a:pPr lvl="1">
              <a:lnSpc>
                <a:spcPct val="80000"/>
              </a:lnSpc>
            </a:pPr>
            <a:r>
              <a:rPr lang="en-US" sz="1800" b="1" dirty="0" err="1">
                <a:solidFill>
                  <a:srgbClr val="4C4C4C"/>
                </a:solidFill>
                <a:latin typeface="+mn-lt"/>
              </a:rPr>
              <a:t>buf</a:t>
            </a:r>
            <a:r>
              <a:rPr lang="en-US" sz="1800" dirty="0">
                <a:latin typeface="+mn-lt"/>
              </a:rPr>
              <a:t>: pointer to the message to send</a:t>
            </a:r>
          </a:p>
          <a:p>
            <a:pPr lvl="1">
              <a:lnSpc>
                <a:spcPct val="80000"/>
              </a:lnSpc>
            </a:pPr>
            <a:r>
              <a:rPr lang="en-US" sz="1800" b="1" dirty="0">
                <a:solidFill>
                  <a:srgbClr val="4C4C4C"/>
                </a:solidFill>
                <a:latin typeface="+mn-lt"/>
              </a:rPr>
              <a:t>count</a:t>
            </a:r>
            <a:r>
              <a:rPr lang="en-US" sz="1800" dirty="0">
                <a:latin typeface="+mn-lt"/>
              </a:rPr>
              <a:t>: number of items to send</a:t>
            </a:r>
          </a:p>
          <a:p>
            <a:pPr lvl="1">
              <a:lnSpc>
                <a:spcPct val="80000"/>
              </a:lnSpc>
            </a:pPr>
            <a:r>
              <a:rPr lang="en-US" sz="1800" b="1" dirty="0">
                <a:solidFill>
                  <a:srgbClr val="4C4C4C"/>
                </a:solidFill>
                <a:latin typeface="+mn-lt"/>
              </a:rPr>
              <a:t>datatype</a:t>
            </a:r>
            <a:r>
              <a:rPr lang="en-US" sz="1800" dirty="0">
                <a:latin typeface="+mn-lt"/>
              </a:rPr>
              <a:t>: datatype of each item</a:t>
            </a:r>
          </a:p>
          <a:p>
            <a:pPr lvl="3">
              <a:lnSpc>
                <a:spcPct val="80000"/>
              </a:lnSpc>
            </a:pPr>
            <a:r>
              <a:rPr lang="en-US" sz="1800" dirty="0">
                <a:latin typeface="+mn-lt"/>
              </a:rPr>
              <a:t>number of bytes sent: count * </a:t>
            </a:r>
            <a:r>
              <a:rPr lang="en-US" sz="1800" dirty="0" err="1">
                <a:latin typeface="+mn-lt"/>
              </a:rPr>
              <a:t>sizeof</a:t>
            </a:r>
            <a:r>
              <a:rPr lang="en-US" sz="1800" dirty="0">
                <a:latin typeface="+mn-lt"/>
              </a:rPr>
              <a:t>(</a:t>
            </a:r>
            <a:r>
              <a:rPr lang="en-US" sz="1800" dirty="0" err="1">
                <a:latin typeface="+mn-lt"/>
              </a:rPr>
              <a:t>datatype</a:t>
            </a:r>
            <a:r>
              <a:rPr lang="en-US" sz="1800" dirty="0">
                <a:latin typeface="+mn-lt"/>
              </a:rPr>
              <a:t>)</a:t>
            </a:r>
          </a:p>
          <a:p>
            <a:pPr lvl="1">
              <a:lnSpc>
                <a:spcPct val="80000"/>
              </a:lnSpc>
            </a:pPr>
            <a:r>
              <a:rPr lang="en-US" sz="1800" b="1" dirty="0" smtClean="0">
                <a:solidFill>
                  <a:srgbClr val="4C4C4C"/>
                </a:solidFill>
                <a:latin typeface="+mn-lt"/>
              </a:rPr>
              <a:t>dest</a:t>
            </a:r>
            <a:r>
              <a:rPr lang="en-US" sz="1800" dirty="0" smtClean="0">
                <a:latin typeface="+mn-lt"/>
              </a:rPr>
              <a:t>: </a:t>
            </a:r>
            <a:r>
              <a:rPr lang="en-US" sz="1800" dirty="0">
                <a:latin typeface="+mn-lt"/>
              </a:rPr>
              <a:t>rank of destination process</a:t>
            </a:r>
          </a:p>
          <a:p>
            <a:pPr lvl="1">
              <a:lnSpc>
                <a:spcPct val="80000"/>
              </a:lnSpc>
            </a:pPr>
            <a:r>
              <a:rPr lang="en-US" sz="1800" b="1" dirty="0">
                <a:solidFill>
                  <a:srgbClr val="4C4C4C"/>
                </a:solidFill>
                <a:latin typeface="+mn-lt"/>
              </a:rPr>
              <a:t>tag</a:t>
            </a:r>
            <a:r>
              <a:rPr lang="en-US" sz="1800" dirty="0">
                <a:latin typeface="+mn-lt"/>
              </a:rPr>
              <a:t>: value to identify the message [0 ... at least (32 767) ]</a:t>
            </a:r>
          </a:p>
          <a:p>
            <a:pPr lvl="1">
              <a:lnSpc>
                <a:spcPct val="80000"/>
              </a:lnSpc>
            </a:pPr>
            <a:r>
              <a:rPr lang="en-US" sz="1800" b="1" dirty="0">
                <a:solidFill>
                  <a:srgbClr val="4C4C4C"/>
                </a:solidFill>
                <a:latin typeface="+mn-lt"/>
              </a:rPr>
              <a:t>comm</a:t>
            </a:r>
            <a:r>
              <a:rPr lang="en-US" sz="1800" dirty="0">
                <a:latin typeface="+mn-lt"/>
              </a:rPr>
              <a:t>: communicator specification (e.g. </a:t>
            </a:r>
            <a:r>
              <a:rPr lang="en-US" sz="1800" dirty="0">
                <a:solidFill>
                  <a:srgbClr val="000080"/>
                </a:solidFill>
                <a:latin typeface="+mn-lt"/>
              </a:rPr>
              <a:t>MPI_COMM_WORLD</a:t>
            </a:r>
            <a:r>
              <a:rPr lang="en-US" sz="1800" dirty="0">
                <a:latin typeface="+mn-lt"/>
              </a:rPr>
              <a:t>)</a:t>
            </a:r>
          </a:p>
          <a:p>
            <a:pPr lvl="1">
              <a:lnSpc>
                <a:spcPct val="80000"/>
              </a:lnSpc>
            </a:pPr>
            <a:endParaRPr lang="en-US" sz="1800" dirty="0">
              <a:latin typeface="Arial" pitchFamily="34"/>
            </a:endParaRPr>
          </a:p>
          <a:p>
            <a:pPr marL="0" lvl="0" indent="0">
              <a:lnSpc>
                <a:spcPct val="80000"/>
              </a:lnSpc>
              <a:buNone/>
            </a:pPr>
            <a:r>
              <a:rPr lang="en-US" sz="1800" dirty="0" err="1">
                <a:latin typeface="Courier New" pitchFamily="49"/>
              </a:rPr>
              <a:t>int</a:t>
            </a:r>
            <a:r>
              <a:rPr lang="en-US" sz="1800" dirty="0">
                <a:latin typeface="Courier New" pitchFamily="49"/>
              </a:rPr>
              <a:t> </a:t>
            </a:r>
            <a:r>
              <a:rPr lang="en-US" sz="1800" dirty="0" err="1" smtClean="0">
                <a:solidFill>
                  <a:srgbClr val="FF420E"/>
                </a:solidFill>
                <a:latin typeface="Courier New" pitchFamily="49"/>
              </a:rPr>
              <a:t>MPI_Recv</a:t>
            </a:r>
            <a:r>
              <a:rPr lang="en-US" sz="1800" dirty="0" smtClean="0">
                <a:latin typeface="Courier New" pitchFamily="49"/>
              </a:rPr>
              <a:t>(</a:t>
            </a:r>
            <a:r>
              <a:rPr lang="en-US" sz="1800" dirty="0" smtClean="0">
                <a:solidFill>
                  <a:srgbClr val="000080"/>
                </a:solidFill>
                <a:latin typeface="Courier New" pitchFamily="49"/>
              </a:rPr>
              <a:t>void </a:t>
            </a:r>
            <a:r>
              <a:rPr lang="en-US" sz="1800" dirty="0">
                <a:solidFill>
                  <a:srgbClr val="000080"/>
                </a:solidFill>
                <a:latin typeface="Courier New" pitchFamily="49"/>
              </a:rPr>
              <a:t>*</a:t>
            </a:r>
            <a:r>
              <a:rPr lang="en-US" sz="1800" dirty="0" err="1">
                <a:solidFill>
                  <a:srgbClr val="000080"/>
                </a:solidFill>
                <a:latin typeface="Courier New" pitchFamily="49"/>
              </a:rPr>
              <a:t>buf</a:t>
            </a:r>
            <a:r>
              <a:rPr lang="en-US" sz="1800" dirty="0">
                <a:solidFill>
                  <a:srgbClr val="000080"/>
                </a:solidFill>
                <a:latin typeface="Courier New" pitchFamily="49"/>
              </a:rPr>
              <a:t>, </a:t>
            </a:r>
            <a:r>
              <a:rPr lang="en-US" sz="1800" dirty="0" err="1">
                <a:solidFill>
                  <a:srgbClr val="000080"/>
                </a:solidFill>
                <a:latin typeface="Courier New" pitchFamily="49"/>
              </a:rPr>
              <a:t>int</a:t>
            </a:r>
            <a:r>
              <a:rPr lang="en-US" sz="1800" dirty="0">
                <a:solidFill>
                  <a:srgbClr val="000080"/>
                </a:solidFill>
                <a:latin typeface="Courier New" pitchFamily="49"/>
              </a:rPr>
              <a:t> count, </a:t>
            </a:r>
            <a:r>
              <a:rPr lang="en-US" sz="1800" dirty="0" err="1">
                <a:solidFill>
                  <a:srgbClr val="000080"/>
                </a:solidFill>
                <a:latin typeface="Courier New" pitchFamily="49"/>
              </a:rPr>
              <a:t>MPI_Datatype</a:t>
            </a:r>
            <a:r>
              <a:rPr lang="en-US" sz="1800" dirty="0">
                <a:solidFill>
                  <a:srgbClr val="000080"/>
                </a:solidFill>
                <a:latin typeface="Courier New" pitchFamily="49"/>
              </a:rPr>
              <a:t> datatype,</a:t>
            </a:r>
          </a:p>
          <a:p>
            <a:pPr marL="0" lvl="0" indent="0">
              <a:lnSpc>
                <a:spcPct val="80000"/>
              </a:lnSpc>
              <a:buNone/>
            </a:pPr>
            <a:r>
              <a:rPr lang="en-US" sz="1800" dirty="0">
                <a:solidFill>
                  <a:srgbClr val="000080"/>
                </a:solidFill>
                <a:latin typeface="Courier New" pitchFamily="49"/>
              </a:rPr>
              <a:t>            </a:t>
            </a:r>
            <a:r>
              <a:rPr lang="en-US" sz="1800" dirty="0" smtClean="0">
                <a:solidFill>
                  <a:srgbClr val="000080"/>
                </a:solidFill>
                <a:latin typeface="Courier New" pitchFamily="49"/>
              </a:rPr>
              <a:t> </a:t>
            </a:r>
            <a:r>
              <a:rPr lang="en-US" sz="1800" dirty="0" err="1" smtClean="0">
                <a:solidFill>
                  <a:srgbClr val="000080"/>
                </a:solidFill>
                <a:latin typeface="Courier New" pitchFamily="49"/>
              </a:rPr>
              <a:t>int</a:t>
            </a:r>
            <a:r>
              <a:rPr lang="en-US" sz="1800" dirty="0" smtClean="0">
                <a:solidFill>
                  <a:srgbClr val="000080"/>
                </a:solidFill>
                <a:latin typeface="Courier New" pitchFamily="49"/>
              </a:rPr>
              <a:t> source, </a:t>
            </a:r>
            <a:r>
              <a:rPr lang="en-US" sz="1800" dirty="0" err="1">
                <a:solidFill>
                  <a:srgbClr val="000080"/>
                </a:solidFill>
                <a:latin typeface="Courier New" pitchFamily="49"/>
              </a:rPr>
              <a:t>int</a:t>
            </a:r>
            <a:r>
              <a:rPr lang="en-US" sz="1800" dirty="0">
                <a:solidFill>
                  <a:srgbClr val="000080"/>
                </a:solidFill>
                <a:latin typeface="Courier New" pitchFamily="49"/>
              </a:rPr>
              <a:t> tag, </a:t>
            </a:r>
            <a:r>
              <a:rPr lang="en-US" sz="1800" dirty="0" err="1">
                <a:solidFill>
                  <a:srgbClr val="000080"/>
                </a:solidFill>
                <a:latin typeface="Courier New" pitchFamily="49"/>
              </a:rPr>
              <a:t>MPI_Comm</a:t>
            </a:r>
            <a:r>
              <a:rPr lang="en-US" sz="1800" dirty="0">
                <a:solidFill>
                  <a:srgbClr val="000080"/>
                </a:solidFill>
                <a:latin typeface="Courier New" pitchFamily="49"/>
              </a:rPr>
              <a:t> </a:t>
            </a:r>
            <a:r>
              <a:rPr lang="en-US" sz="1800" dirty="0" smtClean="0">
                <a:solidFill>
                  <a:srgbClr val="000080"/>
                </a:solidFill>
                <a:latin typeface="Courier New" pitchFamily="49"/>
              </a:rPr>
              <a:t>comm,</a:t>
            </a:r>
          </a:p>
          <a:p>
            <a:pPr marL="0" lvl="0" indent="0">
              <a:lnSpc>
                <a:spcPct val="80000"/>
              </a:lnSpc>
              <a:buNone/>
            </a:pPr>
            <a:r>
              <a:rPr lang="en-US" sz="1800" dirty="0">
                <a:solidFill>
                  <a:srgbClr val="000080"/>
                </a:solidFill>
                <a:latin typeface="Courier New" pitchFamily="49"/>
              </a:rPr>
              <a:t> </a:t>
            </a:r>
            <a:r>
              <a:rPr lang="en-US" sz="1800" dirty="0" smtClean="0">
                <a:solidFill>
                  <a:srgbClr val="000080"/>
                </a:solidFill>
                <a:latin typeface="Courier New" pitchFamily="49"/>
              </a:rPr>
              <a:t>            </a:t>
            </a:r>
            <a:r>
              <a:rPr lang="en-US" sz="1800" dirty="0" err="1" smtClean="0">
                <a:solidFill>
                  <a:srgbClr val="000080"/>
                </a:solidFill>
                <a:latin typeface="Courier New" pitchFamily="49"/>
              </a:rPr>
              <a:t>MPI_Status</a:t>
            </a:r>
            <a:r>
              <a:rPr lang="en-US" sz="1800" dirty="0" smtClean="0">
                <a:solidFill>
                  <a:srgbClr val="000080"/>
                </a:solidFill>
                <a:latin typeface="Courier New" pitchFamily="49"/>
              </a:rPr>
              <a:t> </a:t>
            </a:r>
            <a:r>
              <a:rPr lang="en-US" sz="1800" dirty="0">
                <a:solidFill>
                  <a:srgbClr val="000080"/>
                </a:solidFill>
                <a:latin typeface="Courier New" pitchFamily="49"/>
              </a:rPr>
              <a:t>*</a:t>
            </a:r>
            <a:r>
              <a:rPr lang="en-US" sz="1800" dirty="0" smtClean="0">
                <a:solidFill>
                  <a:srgbClr val="000080"/>
                </a:solidFill>
                <a:latin typeface="Courier New" pitchFamily="49"/>
              </a:rPr>
              <a:t>status</a:t>
            </a:r>
            <a:r>
              <a:rPr lang="en-US" sz="1800" dirty="0" smtClean="0">
                <a:latin typeface="Courier New" pitchFamily="49"/>
              </a:rPr>
              <a:t>)</a:t>
            </a:r>
            <a:endParaRPr lang="en-US" sz="1800" dirty="0">
              <a:latin typeface="Courier New" pitchFamily="49"/>
            </a:endParaRPr>
          </a:p>
          <a:p>
            <a:pPr lvl="1">
              <a:lnSpc>
                <a:spcPct val="80000"/>
              </a:lnSpc>
            </a:pPr>
            <a:r>
              <a:rPr lang="en-US" sz="1800" b="1" dirty="0" err="1">
                <a:solidFill>
                  <a:srgbClr val="4C4C4C"/>
                </a:solidFill>
                <a:latin typeface="+mn-lt"/>
              </a:rPr>
              <a:t>buf</a:t>
            </a:r>
            <a:r>
              <a:rPr lang="en-US" sz="1800" b="1" dirty="0">
                <a:latin typeface="+mn-lt"/>
              </a:rPr>
              <a:t>: </a:t>
            </a:r>
            <a:r>
              <a:rPr lang="en-US" sz="1800" dirty="0">
                <a:latin typeface="+mn-lt"/>
              </a:rPr>
              <a:t>pointer to the buffer to store received data</a:t>
            </a:r>
          </a:p>
          <a:p>
            <a:pPr lvl="1">
              <a:lnSpc>
                <a:spcPct val="80000"/>
              </a:lnSpc>
            </a:pPr>
            <a:r>
              <a:rPr lang="en-US" sz="1800" b="1" dirty="0">
                <a:solidFill>
                  <a:srgbClr val="4C4C4C"/>
                </a:solidFill>
                <a:latin typeface="+mn-lt"/>
              </a:rPr>
              <a:t>count</a:t>
            </a:r>
            <a:r>
              <a:rPr lang="en-US" sz="1800" dirty="0">
                <a:latin typeface="+mn-lt"/>
              </a:rPr>
              <a:t>: upper bound (!) of the number of items to receive</a:t>
            </a:r>
          </a:p>
          <a:p>
            <a:pPr lvl="1">
              <a:lnSpc>
                <a:spcPct val="80000"/>
              </a:lnSpc>
            </a:pPr>
            <a:r>
              <a:rPr lang="en-US" sz="1800" b="1" dirty="0">
                <a:solidFill>
                  <a:srgbClr val="4C4C4C"/>
                </a:solidFill>
                <a:latin typeface="+mn-lt"/>
              </a:rPr>
              <a:t>datatype</a:t>
            </a:r>
            <a:r>
              <a:rPr lang="en-US" sz="1800" dirty="0">
                <a:latin typeface="+mn-lt"/>
              </a:rPr>
              <a:t>: datatype of each item</a:t>
            </a:r>
          </a:p>
          <a:p>
            <a:pPr lvl="1">
              <a:lnSpc>
                <a:spcPct val="80000"/>
              </a:lnSpc>
            </a:pPr>
            <a:r>
              <a:rPr lang="en-US" sz="1800" b="1" dirty="0" smtClean="0">
                <a:solidFill>
                  <a:srgbClr val="4C4C4C"/>
                </a:solidFill>
                <a:latin typeface="+mn-lt"/>
              </a:rPr>
              <a:t>source</a:t>
            </a:r>
            <a:r>
              <a:rPr lang="en-US" sz="1800" dirty="0" smtClean="0">
                <a:latin typeface="+mn-lt"/>
              </a:rPr>
              <a:t>: </a:t>
            </a:r>
            <a:r>
              <a:rPr lang="en-US" sz="1800" dirty="0">
                <a:latin typeface="+mn-lt"/>
              </a:rPr>
              <a:t>rank of source process (or </a:t>
            </a:r>
            <a:r>
              <a:rPr lang="en-US" sz="1800" dirty="0">
                <a:solidFill>
                  <a:srgbClr val="000080"/>
                </a:solidFill>
                <a:latin typeface="+mn-lt"/>
              </a:rPr>
              <a:t>MPI_ANY_SOURCE</a:t>
            </a:r>
            <a:r>
              <a:rPr lang="en-US" sz="1800" dirty="0">
                <a:latin typeface="+mn-lt"/>
              </a:rPr>
              <a:t>)</a:t>
            </a:r>
          </a:p>
          <a:p>
            <a:pPr lvl="1">
              <a:lnSpc>
                <a:spcPct val="80000"/>
              </a:lnSpc>
            </a:pPr>
            <a:r>
              <a:rPr lang="en-US" sz="1800" b="1" dirty="0">
                <a:solidFill>
                  <a:srgbClr val="4C4C4C"/>
                </a:solidFill>
                <a:latin typeface="+mn-lt"/>
              </a:rPr>
              <a:t>tag</a:t>
            </a:r>
            <a:r>
              <a:rPr lang="en-US" sz="1800" dirty="0">
                <a:latin typeface="+mn-lt"/>
              </a:rPr>
              <a:t>: value to identify the message (or </a:t>
            </a:r>
            <a:r>
              <a:rPr lang="en-US" sz="1800" dirty="0">
                <a:solidFill>
                  <a:srgbClr val="000080"/>
                </a:solidFill>
                <a:latin typeface="+mn-lt"/>
              </a:rPr>
              <a:t>MPI_ANY_TAG</a:t>
            </a:r>
            <a:r>
              <a:rPr lang="en-US" sz="1800" dirty="0">
                <a:latin typeface="+mn-lt"/>
              </a:rPr>
              <a:t>)</a:t>
            </a:r>
          </a:p>
          <a:p>
            <a:pPr lvl="1">
              <a:lnSpc>
                <a:spcPct val="80000"/>
              </a:lnSpc>
            </a:pPr>
            <a:r>
              <a:rPr lang="en-US" sz="1800" b="1" dirty="0">
                <a:solidFill>
                  <a:srgbClr val="4C4C4C"/>
                </a:solidFill>
                <a:latin typeface="+mn-lt"/>
              </a:rPr>
              <a:t>comm</a:t>
            </a:r>
            <a:r>
              <a:rPr lang="en-US" sz="1800" dirty="0">
                <a:latin typeface="+mn-lt"/>
              </a:rPr>
              <a:t>: communicator specification (e.g. </a:t>
            </a:r>
            <a:r>
              <a:rPr lang="en-US" sz="1800" dirty="0">
                <a:solidFill>
                  <a:srgbClr val="000080"/>
                </a:solidFill>
                <a:latin typeface="+mn-lt"/>
              </a:rPr>
              <a:t>MPI_COMM_WORLD</a:t>
            </a:r>
            <a:r>
              <a:rPr lang="en-US" sz="1800" dirty="0">
                <a:latin typeface="+mn-lt"/>
              </a:rPr>
              <a:t>)</a:t>
            </a:r>
          </a:p>
          <a:p>
            <a:pPr lvl="1">
              <a:lnSpc>
                <a:spcPct val="80000"/>
              </a:lnSpc>
            </a:pPr>
            <a:r>
              <a:rPr lang="en-US" sz="1800" b="1" dirty="0">
                <a:solidFill>
                  <a:srgbClr val="4C4C4C"/>
                </a:solidFill>
                <a:latin typeface="+mn-lt"/>
              </a:rPr>
              <a:t>status</a:t>
            </a:r>
            <a:r>
              <a:rPr lang="en-US" sz="1800" dirty="0">
                <a:latin typeface="+mn-lt"/>
              </a:rPr>
              <a:t>: structure that contains { </a:t>
            </a:r>
            <a:r>
              <a:rPr lang="en-US" sz="1800" dirty="0">
                <a:solidFill>
                  <a:srgbClr val="000080"/>
                </a:solidFill>
                <a:latin typeface="+mn-lt"/>
              </a:rPr>
              <a:t>MPI_SOURCE</a:t>
            </a:r>
            <a:r>
              <a:rPr lang="en-US" sz="1800" dirty="0">
                <a:latin typeface="+mn-lt"/>
              </a:rPr>
              <a:t>,</a:t>
            </a:r>
            <a:r>
              <a:rPr lang="en-US" sz="1800" dirty="0">
                <a:solidFill>
                  <a:srgbClr val="000080"/>
                </a:solidFill>
                <a:latin typeface="+mn-lt"/>
              </a:rPr>
              <a:t> MPI_TAG</a:t>
            </a:r>
            <a:r>
              <a:rPr lang="en-US" sz="1800" dirty="0">
                <a:latin typeface="+mn-lt"/>
              </a:rPr>
              <a:t>,</a:t>
            </a:r>
            <a:r>
              <a:rPr lang="en-US" sz="1800" dirty="0">
                <a:solidFill>
                  <a:srgbClr val="000080"/>
                </a:solidFill>
                <a:latin typeface="+mn-lt"/>
              </a:rPr>
              <a:t> MPI_ERROR</a:t>
            </a:r>
            <a:r>
              <a:rPr lang="en-US" sz="1800" dirty="0">
                <a:latin typeface="+mn-lt"/>
              </a:rPr>
              <a:t> }</a:t>
            </a:r>
          </a:p>
        </p:txBody>
      </p:sp>
    </p:spTree>
    <p:extLst>
      <p:ext uri="{BB962C8B-B14F-4D97-AF65-F5344CB8AC3E}">
        <p14:creationId xmlns:p14="http://schemas.microsoft.com/office/powerpoint/2010/main" val="46634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7" end="1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8" end="1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Sending and receiving</a:t>
            </a:r>
          </a:p>
        </p:txBody>
      </p:sp>
      <p:sp>
        <p:nvSpPr>
          <p:cNvPr id="3" name="Text Placeholder 2"/>
          <p:cNvSpPr txBox="1">
            <a:spLocks noGrp="1"/>
          </p:cNvSpPr>
          <p:nvPr>
            <p:ph type="body" idx="4294967295"/>
          </p:nvPr>
        </p:nvSpPr>
        <p:spPr>
          <a:xfrm>
            <a:off x="533400" y="916230"/>
            <a:ext cx="7772400" cy="5738790"/>
          </a:xfrm>
          <a:prstGeom prst="rect">
            <a:avLst/>
          </a:prstGeom>
        </p:spPr>
        <p:txBody>
          <a:bodyPr>
            <a:normAutofit lnSpcReduction="10000"/>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lvl="0">
              <a:buNone/>
            </a:pPr>
            <a:r>
              <a:rPr lang="en-US" dirty="0">
                <a:solidFill>
                  <a:srgbClr val="FF420E"/>
                </a:solidFill>
                <a:latin typeface="+mn-lt"/>
              </a:rPr>
              <a:t>Two-sided</a:t>
            </a:r>
            <a:r>
              <a:rPr lang="en-US" dirty="0">
                <a:latin typeface="+mn-lt"/>
              </a:rPr>
              <a:t> communication:</a:t>
            </a:r>
          </a:p>
          <a:p>
            <a:pPr lvl="1"/>
            <a:r>
              <a:rPr lang="en-US" dirty="0">
                <a:latin typeface="+mn-lt"/>
              </a:rPr>
              <a:t>Both the sender and receiver involved in data transfer</a:t>
            </a:r>
          </a:p>
          <a:p>
            <a:pPr lvl="2">
              <a:buNone/>
            </a:pPr>
            <a:r>
              <a:rPr lang="en-US" dirty="0">
                <a:latin typeface="+mn-lt"/>
              </a:rPr>
              <a:t>As opposed to one-sided communication</a:t>
            </a:r>
          </a:p>
          <a:p>
            <a:pPr lvl="1"/>
            <a:r>
              <a:rPr lang="en-US" dirty="0">
                <a:latin typeface="+mn-lt"/>
              </a:rPr>
              <a:t>Posted send must match receive</a:t>
            </a:r>
          </a:p>
          <a:p>
            <a:pPr lvl="0">
              <a:buNone/>
            </a:pPr>
            <a:r>
              <a:rPr lang="en-US" dirty="0">
                <a:latin typeface="+mn-lt"/>
              </a:rPr>
              <a:t>When do MPI_Send and </a:t>
            </a:r>
            <a:r>
              <a:rPr lang="en-US" dirty="0" err="1" smtClean="0">
                <a:latin typeface="+mn-lt"/>
              </a:rPr>
              <a:t>MPI_Recv</a:t>
            </a:r>
            <a:r>
              <a:rPr lang="en-US" dirty="0" smtClean="0">
                <a:latin typeface="+mn-lt"/>
              </a:rPr>
              <a:t> </a:t>
            </a:r>
            <a:r>
              <a:rPr lang="en-US" dirty="0">
                <a:solidFill>
                  <a:srgbClr val="FF420E"/>
                </a:solidFill>
                <a:latin typeface="+mn-lt"/>
              </a:rPr>
              <a:t>match</a:t>
            </a:r>
            <a:r>
              <a:rPr lang="en-US" dirty="0">
                <a:latin typeface="+mn-lt"/>
              </a:rPr>
              <a:t> ?</a:t>
            </a:r>
          </a:p>
          <a:p>
            <a:pPr lvl="1"/>
            <a:r>
              <a:rPr lang="en-US" dirty="0">
                <a:latin typeface="+mn-lt"/>
              </a:rPr>
              <a:t>1. Rank of </a:t>
            </a:r>
            <a:r>
              <a:rPr lang="en-US" i="1" dirty="0">
                <a:latin typeface="+mn-lt"/>
              </a:rPr>
              <a:t>receiver</a:t>
            </a:r>
            <a:r>
              <a:rPr lang="en-US" dirty="0">
                <a:latin typeface="+mn-lt"/>
              </a:rPr>
              <a:t> process</a:t>
            </a:r>
          </a:p>
          <a:p>
            <a:pPr lvl="1"/>
            <a:r>
              <a:rPr lang="en-US" dirty="0">
                <a:latin typeface="+mn-lt"/>
              </a:rPr>
              <a:t>2. Rank of </a:t>
            </a:r>
            <a:r>
              <a:rPr lang="en-US" i="1" dirty="0">
                <a:latin typeface="+mn-lt"/>
              </a:rPr>
              <a:t>sending</a:t>
            </a:r>
            <a:r>
              <a:rPr lang="en-US" dirty="0">
                <a:latin typeface="+mn-lt"/>
              </a:rPr>
              <a:t> process</a:t>
            </a:r>
          </a:p>
          <a:p>
            <a:pPr lvl="1"/>
            <a:r>
              <a:rPr lang="en-US" dirty="0">
                <a:latin typeface="+mn-lt"/>
              </a:rPr>
              <a:t>3. </a:t>
            </a:r>
            <a:r>
              <a:rPr lang="en-US" i="1" dirty="0">
                <a:latin typeface="+mn-lt"/>
              </a:rPr>
              <a:t>Tag</a:t>
            </a:r>
            <a:r>
              <a:rPr lang="en-US" dirty="0">
                <a:latin typeface="+mn-lt"/>
              </a:rPr>
              <a:t>  </a:t>
            </a:r>
          </a:p>
          <a:p>
            <a:pPr lvl="2">
              <a:buNone/>
            </a:pPr>
            <a:r>
              <a:rPr lang="en-US" dirty="0">
                <a:latin typeface="+mn-lt"/>
              </a:rPr>
              <a:t>- custom value to distinguish messages from same sender</a:t>
            </a:r>
          </a:p>
          <a:p>
            <a:pPr lvl="1"/>
            <a:r>
              <a:rPr lang="en-US" dirty="0">
                <a:latin typeface="+mn-lt"/>
              </a:rPr>
              <a:t>4. </a:t>
            </a:r>
            <a:r>
              <a:rPr lang="en-US" i="1" dirty="0">
                <a:latin typeface="+mn-lt"/>
              </a:rPr>
              <a:t>Communicator</a:t>
            </a:r>
          </a:p>
          <a:p>
            <a:pPr lvl="0">
              <a:buNone/>
            </a:pPr>
            <a:r>
              <a:rPr lang="en-US" dirty="0">
                <a:latin typeface="+mn-lt"/>
              </a:rPr>
              <a:t>Rationale for Communicators</a:t>
            </a:r>
          </a:p>
          <a:p>
            <a:pPr lvl="1"/>
            <a:r>
              <a:rPr lang="en-US" dirty="0" smtClean="0">
                <a:latin typeface="+mn-lt"/>
              </a:rPr>
              <a:t>Used to create subsets of processes</a:t>
            </a:r>
          </a:p>
          <a:p>
            <a:pPr lvl="1"/>
            <a:r>
              <a:rPr lang="en-US" dirty="0" smtClean="0">
                <a:latin typeface="+mn-lt"/>
              </a:rPr>
              <a:t>Transparent </a:t>
            </a:r>
            <a:r>
              <a:rPr lang="en-US" dirty="0">
                <a:latin typeface="+mn-lt"/>
              </a:rPr>
              <a:t>use of tags</a:t>
            </a:r>
          </a:p>
          <a:p>
            <a:pPr lvl="2">
              <a:buFontTx/>
              <a:buChar char="-"/>
            </a:pPr>
            <a:r>
              <a:rPr lang="en-US" dirty="0" smtClean="0">
                <a:latin typeface="+mn-lt"/>
              </a:rPr>
              <a:t>modules </a:t>
            </a:r>
            <a:r>
              <a:rPr lang="en-US" dirty="0">
                <a:latin typeface="+mn-lt"/>
              </a:rPr>
              <a:t>can be written in </a:t>
            </a:r>
            <a:r>
              <a:rPr lang="en-US" dirty="0" smtClean="0">
                <a:latin typeface="+mn-lt"/>
              </a:rPr>
              <a:t>isolation</a:t>
            </a:r>
          </a:p>
          <a:p>
            <a:pPr lvl="2">
              <a:buFontTx/>
              <a:buChar char="-"/>
            </a:pPr>
            <a:r>
              <a:rPr lang="en-US" dirty="0" smtClean="0">
                <a:latin typeface="+mn-lt"/>
              </a:rPr>
              <a:t>communication </a:t>
            </a:r>
            <a:r>
              <a:rPr lang="en-US" dirty="0">
                <a:latin typeface="+mn-lt"/>
              </a:rPr>
              <a:t>within module through own </a:t>
            </a:r>
            <a:r>
              <a:rPr lang="en-US" dirty="0" smtClean="0">
                <a:latin typeface="+mn-lt"/>
              </a:rPr>
              <a:t>Communicator</a:t>
            </a:r>
          </a:p>
          <a:p>
            <a:pPr lvl="2">
              <a:buFontTx/>
              <a:buChar char="-"/>
            </a:pPr>
            <a:r>
              <a:rPr lang="en-US" dirty="0" smtClean="0">
                <a:latin typeface="+mn-lt"/>
              </a:rPr>
              <a:t>communication </a:t>
            </a:r>
            <a:r>
              <a:rPr lang="en-US" dirty="0">
                <a:latin typeface="+mn-lt"/>
              </a:rPr>
              <a:t>between modules through shared </a:t>
            </a:r>
            <a:r>
              <a:rPr lang="en-US" dirty="0" smtClean="0">
                <a:latin typeface="+mn-lt"/>
              </a:rPr>
              <a:t>Communicator</a:t>
            </a:r>
          </a:p>
          <a:p>
            <a:pPr marL="457200" lvl="1" indent="0">
              <a:buNone/>
            </a:pPr>
            <a:endParaRPr lang="en-US" dirty="0">
              <a:latin typeface="+mn-lt"/>
            </a:endParaRPr>
          </a:p>
        </p:txBody>
      </p:sp>
    </p:spTree>
    <p:extLst>
      <p:ext uri="{BB962C8B-B14F-4D97-AF65-F5344CB8AC3E}">
        <p14:creationId xmlns:p14="http://schemas.microsoft.com/office/powerpoint/2010/main" val="3202479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t>
            </a:r>
            <a:r>
              <a:rPr lang="en-US" dirty="0" err="1" smtClean="0"/>
              <a:t>Datatypes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2815946"/>
              </p:ext>
            </p:extLst>
          </p:nvPr>
        </p:nvGraphicFramePr>
        <p:xfrm>
          <a:off x="1524000" y="1163105"/>
          <a:ext cx="6096000" cy="54610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b="1" dirty="0" err="1" smtClean="0">
                          <a:solidFill>
                            <a:srgbClr val="FF0000"/>
                          </a:solidFill>
                        </a:rPr>
                        <a:t>MPI_Datatype</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smtClean="0">
                          <a:solidFill>
                            <a:srgbClr val="FF0000"/>
                          </a:solidFill>
                        </a:rPr>
                        <a:t>C datatype</a:t>
                      </a:r>
                      <a:endParaRPr lang="en-US" b="1"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70840">
                <a:tc>
                  <a:txBody>
                    <a:bodyPr/>
                    <a:lstStyle/>
                    <a:p>
                      <a:r>
                        <a:rPr lang="en-US" b="1" dirty="0" smtClean="0">
                          <a:solidFill>
                            <a:srgbClr val="002060"/>
                          </a:solidFill>
                        </a:rPr>
                        <a:t>MPI_CHAR</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signed char</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MPI_SHORT</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signed short </a:t>
                      </a:r>
                      <a:r>
                        <a:rPr lang="en-US" b="0" dirty="0" err="1" smtClean="0">
                          <a:solidFill>
                            <a:schemeClr val="tx1"/>
                          </a:solidFill>
                        </a:rPr>
                        <a:t>int</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MPI_INT</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signed </a:t>
                      </a:r>
                      <a:r>
                        <a:rPr lang="en-US" b="0" dirty="0" err="1" smtClean="0">
                          <a:solidFill>
                            <a:schemeClr val="tx1"/>
                          </a:solidFill>
                        </a:rPr>
                        <a:t>int</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MPI_LONG</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signed long in</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MPI_UNSIGNED_CHAR</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unsigned char</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MPI_UNSIGNED_SHORT</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unsigned short </a:t>
                      </a:r>
                      <a:r>
                        <a:rPr lang="en-US" b="0" dirty="0" err="1" smtClean="0">
                          <a:solidFill>
                            <a:schemeClr val="tx1"/>
                          </a:solidFill>
                        </a:rPr>
                        <a:t>int</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MPI_UNSIGNED</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unsigned</a:t>
                      </a:r>
                      <a:r>
                        <a:rPr lang="en-US" b="0" baseline="0" dirty="0" smtClean="0">
                          <a:solidFill>
                            <a:schemeClr val="tx1"/>
                          </a:solidFill>
                        </a:rPr>
                        <a:t> </a:t>
                      </a:r>
                      <a:r>
                        <a:rPr lang="en-US" b="0" baseline="0" dirty="0" err="1" smtClean="0">
                          <a:solidFill>
                            <a:schemeClr val="tx1"/>
                          </a:solidFill>
                        </a:rPr>
                        <a:t>int</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MPI_UNSIGNED_LONG</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unsigned long </a:t>
                      </a:r>
                      <a:r>
                        <a:rPr lang="en-US" b="0" dirty="0" err="1" smtClean="0">
                          <a:solidFill>
                            <a:schemeClr val="tx1"/>
                          </a:solidFill>
                        </a:rPr>
                        <a:t>int</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MPI_FLOAT</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float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MPI_DOUBLE</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double</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MPI_LONG_DOUBLE</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long double</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MPI_BYTE</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no conversion, </a:t>
                      </a:r>
                      <a:r>
                        <a:rPr lang="en-US" b="0" dirty="0" err="1" smtClean="0">
                          <a:solidFill>
                            <a:schemeClr val="tx1"/>
                          </a:solidFill>
                        </a:rPr>
                        <a:t>bitpattern</a:t>
                      </a:r>
                      <a:r>
                        <a:rPr lang="en-US" b="0" baseline="0" dirty="0" smtClean="0">
                          <a:solidFill>
                            <a:schemeClr val="tx1"/>
                          </a:solidFill>
                        </a:rPr>
                        <a:t> transferred as is</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MPI_PACKED</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grouped messages</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529771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Querying for information</a:t>
            </a:r>
          </a:p>
        </p:txBody>
      </p:sp>
      <p:sp>
        <p:nvSpPr>
          <p:cNvPr id="3" name="Text Placeholder 2"/>
          <p:cNvSpPr txBox="1">
            <a:spLocks noGrp="1"/>
          </p:cNvSpPr>
          <p:nvPr>
            <p:ph type="body" idx="4294967295"/>
          </p:nvPr>
        </p:nvSpPr>
        <p:spPr>
          <a:xfrm>
            <a:off x="544512" y="1108255"/>
            <a:ext cx="8447088" cy="5277930"/>
          </a:xfrm>
          <a:prstGeom prst="rect">
            <a:avLst/>
          </a:prstGeom>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lvl="0">
              <a:buNone/>
            </a:pPr>
            <a:endParaRPr lang="en-US" sz="2000" dirty="0">
              <a:solidFill>
                <a:srgbClr val="FF420E"/>
              </a:solidFill>
              <a:latin typeface="" pitchFamily="16"/>
            </a:endParaRPr>
          </a:p>
          <a:p>
            <a:pPr lvl="0"/>
            <a:r>
              <a:rPr lang="en-US" sz="2000" dirty="0" err="1">
                <a:solidFill>
                  <a:srgbClr val="FF420E"/>
                </a:solidFill>
                <a:latin typeface="Courier New" pitchFamily="49" charset="0"/>
                <a:cs typeface="Courier New" pitchFamily="49" charset="0"/>
              </a:rPr>
              <a:t>MPI_Status</a:t>
            </a:r>
            <a:endParaRPr lang="en-US" sz="2000" dirty="0">
              <a:solidFill>
                <a:srgbClr val="FF420E"/>
              </a:solidFill>
              <a:latin typeface="Courier New" pitchFamily="49" charset="0"/>
              <a:cs typeface="Courier New" pitchFamily="49" charset="0"/>
            </a:endParaRPr>
          </a:p>
          <a:p>
            <a:pPr lvl="1"/>
            <a:r>
              <a:rPr lang="en-US" dirty="0">
                <a:latin typeface="+mn-lt"/>
              </a:rPr>
              <a:t>Stores information about the </a:t>
            </a:r>
            <a:r>
              <a:rPr lang="en-US" dirty="0" err="1">
                <a:latin typeface="+mn-lt"/>
              </a:rPr>
              <a:t>MPI_Recv</a:t>
            </a:r>
            <a:r>
              <a:rPr lang="en-US" dirty="0">
                <a:latin typeface="+mn-lt"/>
              </a:rPr>
              <a:t> operation</a:t>
            </a:r>
          </a:p>
          <a:p>
            <a:pPr lvl="2">
              <a:buNone/>
            </a:pPr>
            <a:r>
              <a:rPr lang="en-US" b="1" dirty="0" err="1">
                <a:latin typeface="Courier New" pitchFamily="49"/>
              </a:rPr>
              <a:t>typedef</a:t>
            </a:r>
            <a:r>
              <a:rPr lang="en-US" b="1" dirty="0">
                <a:latin typeface="Courier New" pitchFamily="49"/>
              </a:rPr>
              <a:t> </a:t>
            </a:r>
            <a:r>
              <a:rPr lang="en-US" b="1" dirty="0" err="1">
                <a:latin typeface="Courier New" pitchFamily="49"/>
              </a:rPr>
              <a:t>struct</a:t>
            </a:r>
            <a:r>
              <a:rPr lang="en-US" b="1" dirty="0">
                <a:latin typeface="Courier New" pitchFamily="49"/>
              </a:rPr>
              <a:t> </a:t>
            </a:r>
            <a:r>
              <a:rPr lang="en-US" b="1" dirty="0" err="1">
                <a:latin typeface="Courier New" pitchFamily="49"/>
              </a:rPr>
              <a:t>MPI_Status</a:t>
            </a:r>
            <a:r>
              <a:rPr lang="en-US" b="1" dirty="0">
                <a:latin typeface="Courier New" pitchFamily="49"/>
              </a:rPr>
              <a:t> {</a:t>
            </a:r>
          </a:p>
          <a:p>
            <a:pPr lvl="3">
              <a:buNone/>
            </a:pPr>
            <a:r>
              <a:rPr lang="en-US" b="1" i="0" dirty="0" err="1">
                <a:latin typeface="Courier New" pitchFamily="49"/>
              </a:rPr>
              <a:t>int</a:t>
            </a:r>
            <a:r>
              <a:rPr lang="en-US" b="1" i="0" dirty="0">
                <a:latin typeface="Courier New" pitchFamily="49"/>
              </a:rPr>
              <a:t> MPI_SOURCE;</a:t>
            </a:r>
          </a:p>
          <a:p>
            <a:pPr lvl="3">
              <a:buNone/>
            </a:pPr>
            <a:r>
              <a:rPr lang="en-US" b="1" i="0" dirty="0" err="1">
                <a:latin typeface="Courier New" pitchFamily="49"/>
              </a:rPr>
              <a:t>int</a:t>
            </a:r>
            <a:r>
              <a:rPr lang="en-US" b="1" i="0" dirty="0">
                <a:latin typeface="Courier New" pitchFamily="49"/>
              </a:rPr>
              <a:t> MPI_TAG;</a:t>
            </a:r>
          </a:p>
          <a:p>
            <a:pPr lvl="3">
              <a:buNone/>
            </a:pPr>
            <a:r>
              <a:rPr lang="en-US" b="1" i="0" dirty="0" err="1">
                <a:latin typeface="Courier New" pitchFamily="49"/>
              </a:rPr>
              <a:t>int</a:t>
            </a:r>
            <a:r>
              <a:rPr lang="en-US" b="1" i="0" dirty="0">
                <a:latin typeface="Courier New" pitchFamily="49"/>
              </a:rPr>
              <a:t> MPI_ERROR;</a:t>
            </a:r>
          </a:p>
          <a:p>
            <a:pPr lvl="2">
              <a:buNone/>
            </a:pPr>
            <a:r>
              <a:rPr lang="en-US" b="1" dirty="0">
                <a:latin typeface="Courier New" pitchFamily="49"/>
              </a:rPr>
              <a:t>}</a:t>
            </a:r>
          </a:p>
          <a:p>
            <a:pPr lvl="1">
              <a:lnSpc>
                <a:spcPct val="80000"/>
              </a:lnSpc>
            </a:pPr>
            <a:r>
              <a:rPr lang="en-US" dirty="0">
                <a:latin typeface="+mn-lt"/>
              </a:rPr>
              <a:t>Does not contain the size of the received message</a:t>
            </a:r>
          </a:p>
          <a:p>
            <a:pPr lvl="0"/>
            <a:endParaRPr lang="en-US" dirty="0">
              <a:latin typeface="" pitchFamily="16"/>
            </a:endParaRPr>
          </a:p>
          <a:p>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smtClean="0">
                <a:solidFill>
                  <a:srgbClr val="FF420E"/>
                </a:solidFill>
                <a:latin typeface="Courier New" pitchFamily="49" charset="0"/>
                <a:cs typeface="Courier New" pitchFamily="49" charset="0"/>
              </a:rPr>
              <a:t>MPI_Get_count</a:t>
            </a:r>
            <a:r>
              <a:rPr lang="en-US" sz="1800" dirty="0" smtClean="0">
                <a:solidFill>
                  <a:srgbClr val="FF420E"/>
                </a:solidFill>
                <a:latin typeface="Courier New" pitchFamily="49" charset="0"/>
                <a:cs typeface="Courier New" pitchFamily="49" charset="0"/>
              </a:rPr>
              <a:t> </a:t>
            </a:r>
            <a:r>
              <a:rPr lang="en-US" sz="1800" dirty="0" smtClean="0">
                <a:latin typeface="Courier New" pitchFamily="49" charset="0"/>
                <a:cs typeface="Courier New" pitchFamily="49" charset="0"/>
              </a:rPr>
              <a:t>(</a:t>
            </a:r>
            <a:r>
              <a:rPr lang="en-US" sz="1800" dirty="0" err="1" smtClean="0">
                <a:solidFill>
                  <a:srgbClr val="000080"/>
                </a:solidFill>
                <a:latin typeface="Courier New" pitchFamily="49" charset="0"/>
                <a:cs typeface="Courier New" pitchFamily="49" charset="0"/>
              </a:rPr>
              <a:t>MPI_Status</a:t>
            </a:r>
            <a:r>
              <a:rPr lang="en-US" sz="1800" dirty="0" smtClean="0">
                <a:solidFill>
                  <a:srgbClr val="000080"/>
                </a:solidFill>
                <a:latin typeface="Courier New" pitchFamily="49" charset="0"/>
                <a:cs typeface="Courier New" pitchFamily="49" charset="0"/>
              </a:rPr>
              <a:t> </a:t>
            </a:r>
            <a:r>
              <a:rPr lang="en-US" sz="1800" dirty="0">
                <a:solidFill>
                  <a:srgbClr val="000080"/>
                </a:solidFill>
                <a:latin typeface="Courier New" pitchFamily="49" charset="0"/>
                <a:cs typeface="Courier New" pitchFamily="49" charset="0"/>
              </a:rPr>
              <a:t>*status, </a:t>
            </a:r>
            <a:r>
              <a:rPr lang="en-US" sz="1800" dirty="0" err="1" smtClean="0">
                <a:solidFill>
                  <a:srgbClr val="000080"/>
                </a:solidFill>
                <a:latin typeface="Courier New" pitchFamily="49" charset="0"/>
                <a:cs typeface="Courier New" pitchFamily="49" charset="0"/>
              </a:rPr>
              <a:t>MPI_Datatype</a:t>
            </a:r>
            <a:endParaRPr lang="en-US" sz="1800" dirty="0" smtClean="0">
              <a:solidFill>
                <a:srgbClr val="000080"/>
              </a:solidFill>
              <a:latin typeface="Courier New" pitchFamily="49" charset="0"/>
              <a:cs typeface="Courier New" pitchFamily="49" charset="0"/>
            </a:endParaRPr>
          </a:p>
          <a:p>
            <a:pPr marL="0" indent="0">
              <a:buNone/>
            </a:pPr>
            <a:r>
              <a:rPr lang="en-US" sz="1800" dirty="0" smtClean="0">
                <a:solidFill>
                  <a:srgbClr val="000080"/>
                </a:solidFill>
                <a:latin typeface="Courier New" pitchFamily="49" charset="0"/>
                <a:cs typeface="Courier New" pitchFamily="49" charset="0"/>
              </a:rPr>
              <a:t>                      </a:t>
            </a:r>
            <a:r>
              <a:rPr lang="en-US" sz="1800" dirty="0" err="1" smtClean="0">
                <a:solidFill>
                  <a:srgbClr val="000080"/>
                </a:solidFill>
                <a:latin typeface="Courier New" pitchFamily="49" charset="0"/>
                <a:cs typeface="Courier New" pitchFamily="49" charset="0"/>
              </a:rPr>
              <a:t>datatype</a:t>
            </a:r>
            <a:r>
              <a:rPr lang="en-US" sz="1800" dirty="0" smtClean="0">
                <a:solidFill>
                  <a:srgbClr val="000080"/>
                </a:solidFill>
                <a:latin typeface="Courier New" pitchFamily="49" charset="0"/>
                <a:cs typeface="Courier New" pitchFamily="49" charset="0"/>
              </a:rPr>
              <a:t>, </a:t>
            </a:r>
            <a:r>
              <a:rPr lang="en-US" sz="1800" b="1" dirty="0" err="1" smtClean="0">
                <a:solidFill>
                  <a:srgbClr val="000080"/>
                </a:solidFill>
                <a:latin typeface="Courier New" pitchFamily="49" charset="0"/>
                <a:cs typeface="Courier New" pitchFamily="49" charset="0"/>
              </a:rPr>
              <a:t>int</a:t>
            </a:r>
            <a:r>
              <a:rPr lang="en-US" sz="1800" b="1" dirty="0" smtClean="0">
                <a:solidFill>
                  <a:srgbClr val="000080"/>
                </a:solidFill>
                <a:latin typeface="Courier New" pitchFamily="49" charset="0"/>
                <a:cs typeface="Courier New" pitchFamily="49" charset="0"/>
              </a:rPr>
              <a:t> </a:t>
            </a:r>
            <a:r>
              <a:rPr lang="en-US" sz="1800" b="1" dirty="0">
                <a:solidFill>
                  <a:srgbClr val="000080"/>
                </a:solidFill>
                <a:latin typeface="Courier New" pitchFamily="49" charset="0"/>
                <a:cs typeface="Courier New" pitchFamily="49" charset="0"/>
              </a:rPr>
              <a:t>*</a:t>
            </a:r>
            <a:r>
              <a:rPr lang="en-US" sz="1800" b="1" dirty="0" smtClean="0">
                <a:solidFill>
                  <a:srgbClr val="000080"/>
                </a:solidFill>
                <a:latin typeface="Courier New" pitchFamily="49" charset="0"/>
                <a:cs typeface="Courier New" pitchFamily="49" charset="0"/>
              </a:rPr>
              <a:t>count</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lvl="1"/>
            <a:r>
              <a:rPr lang="en-US" dirty="0">
                <a:latin typeface="+mn-lt"/>
              </a:rPr>
              <a:t>returns the </a:t>
            </a:r>
            <a:r>
              <a:rPr lang="en-US" dirty="0" smtClean="0">
                <a:latin typeface="+mn-lt"/>
              </a:rPr>
              <a:t>number of </a:t>
            </a:r>
            <a:r>
              <a:rPr lang="en-US" dirty="0">
                <a:latin typeface="+mn-lt"/>
              </a:rPr>
              <a:t>data items </a:t>
            </a:r>
            <a:r>
              <a:rPr lang="en-US" dirty="0" smtClean="0">
                <a:latin typeface="+mn-lt"/>
              </a:rPr>
              <a:t>received in the count variable</a:t>
            </a:r>
            <a:endParaRPr lang="en-US" dirty="0">
              <a:latin typeface="+mn-lt"/>
            </a:endParaRPr>
          </a:p>
          <a:p>
            <a:pPr lvl="1"/>
            <a:r>
              <a:rPr lang="en-US" dirty="0">
                <a:latin typeface="+mn-lt"/>
              </a:rPr>
              <a:t>not directly accessible from status variable</a:t>
            </a:r>
          </a:p>
          <a:p>
            <a:pPr lvl="0"/>
            <a:endParaRPr lang="en-US" dirty="0">
              <a:latin typeface="" pitchFamily="16"/>
            </a:endParaRPr>
          </a:p>
        </p:txBody>
      </p:sp>
    </p:spTree>
    <p:extLst>
      <p:ext uri="{BB962C8B-B14F-4D97-AF65-F5344CB8AC3E}">
        <p14:creationId xmlns:p14="http://schemas.microsoft.com/office/powerpoint/2010/main" val="338060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send and receive</a:t>
            </a:r>
            <a:endParaRPr lang="en-US" dirty="0"/>
          </a:p>
        </p:txBody>
      </p:sp>
      <p:grpSp>
        <p:nvGrpSpPr>
          <p:cNvPr id="16" name="Group 15"/>
          <p:cNvGrpSpPr/>
          <p:nvPr/>
        </p:nvGrpSpPr>
        <p:grpSpPr>
          <a:xfrm>
            <a:off x="43841" y="1009485"/>
            <a:ext cx="3404900" cy="5500079"/>
            <a:chOff x="43841" y="1009485"/>
            <a:chExt cx="3404900" cy="5500079"/>
          </a:xfrm>
        </p:grpSpPr>
        <p:cxnSp>
          <p:nvCxnSpPr>
            <p:cNvPr id="5" name="Straight Arrow Connector 4"/>
            <p:cNvCxnSpPr/>
            <p:nvPr/>
          </p:nvCxnSpPr>
          <p:spPr>
            <a:xfrm>
              <a:off x="117020" y="1009485"/>
              <a:ext cx="0" cy="422450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841" y="5253355"/>
              <a:ext cx="614271" cy="369332"/>
            </a:xfrm>
            <a:prstGeom prst="rect">
              <a:avLst/>
            </a:prstGeom>
            <a:noFill/>
          </p:spPr>
          <p:txBody>
            <a:bodyPr wrap="none" rtlCol="0">
              <a:spAutoFit/>
            </a:bodyPr>
            <a:lstStyle/>
            <a:p>
              <a:r>
                <a:rPr lang="en-US" dirty="0" smtClean="0"/>
                <a:t>time</a:t>
              </a:r>
              <a:endParaRPr lang="en-US" dirty="0"/>
            </a:p>
          </p:txBody>
        </p:sp>
        <p:sp>
          <p:nvSpPr>
            <p:cNvPr id="7" name="TextBox 6"/>
            <p:cNvSpPr txBox="1"/>
            <p:nvPr/>
          </p:nvSpPr>
          <p:spPr>
            <a:xfrm>
              <a:off x="736965" y="5586234"/>
              <a:ext cx="2711776" cy="923330"/>
            </a:xfrm>
            <a:prstGeom prst="rect">
              <a:avLst/>
            </a:prstGeom>
            <a:noFill/>
          </p:spPr>
          <p:txBody>
            <a:bodyPr wrap="square" rtlCol="0">
              <a:spAutoFit/>
            </a:bodyPr>
            <a:lstStyle/>
            <a:p>
              <a:pPr marL="342900" indent="-342900">
                <a:buFont typeface="+mj-lt"/>
                <a:buAutoNum type="alphaLcParenR"/>
              </a:pPr>
              <a:r>
                <a:rPr lang="en-US" dirty="0" smtClean="0"/>
                <a:t>sender comes first, </a:t>
              </a:r>
              <a:r>
                <a:rPr lang="en-US" b="1" dirty="0" smtClean="0">
                  <a:solidFill>
                    <a:srgbClr val="FF0000"/>
                  </a:solidFill>
                </a:rPr>
                <a:t>idling at sender </a:t>
              </a:r>
              <a:r>
                <a:rPr lang="en-US" dirty="0" smtClean="0"/>
                <a:t>(no buffering of message)</a:t>
              </a:r>
            </a:p>
          </p:txBody>
        </p:sp>
        <p:sp>
          <p:nvSpPr>
            <p:cNvPr id="10" name="Rectangle 9"/>
            <p:cNvSpPr/>
            <p:nvPr/>
          </p:nvSpPr>
          <p:spPr>
            <a:xfrm>
              <a:off x="731291" y="1009485"/>
              <a:ext cx="345854" cy="18050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7020" y="2622495"/>
              <a:ext cx="633507" cy="369332"/>
            </a:xfrm>
            <a:prstGeom prst="rect">
              <a:avLst/>
            </a:prstGeom>
            <a:noFill/>
          </p:spPr>
          <p:txBody>
            <a:bodyPr wrap="none" rtlCol="0">
              <a:spAutoFit/>
            </a:bodyPr>
            <a:lstStyle/>
            <a:p>
              <a:r>
                <a:rPr lang="en-US" dirty="0" smtClean="0">
                  <a:solidFill>
                    <a:srgbClr val="FF0000"/>
                  </a:solidFill>
                </a:rPr>
                <a:t>send</a:t>
              </a:r>
              <a:endParaRPr lang="en-US" dirty="0">
                <a:solidFill>
                  <a:srgbClr val="FF0000"/>
                </a:solidFill>
              </a:endParaRPr>
            </a:p>
          </p:txBody>
        </p:sp>
        <p:sp>
          <p:nvSpPr>
            <p:cNvPr id="12" name="Rectangle 11"/>
            <p:cNvSpPr/>
            <p:nvPr/>
          </p:nvSpPr>
          <p:spPr>
            <a:xfrm>
              <a:off x="731291" y="2891419"/>
              <a:ext cx="345854" cy="6912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1291" y="3640942"/>
              <a:ext cx="345854" cy="82499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1291"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1261390" y="3784603"/>
              <a:ext cx="729695" cy="537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17" name="Straight Arrow Connector 16"/>
            <p:cNvCxnSpPr/>
            <p:nvPr/>
          </p:nvCxnSpPr>
          <p:spPr>
            <a:xfrm>
              <a:off x="1230765" y="2891419"/>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230765" y="3603358"/>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29086" y="1009485"/>
              <a:ext cx="345854" cy="25731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29086" y="3640942"/>
              <a:ext cx="345854" cy="82499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229086"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17486" y="2545685"/>
              <a:ext cx="1250214" cy="369332"/>
            </a:xfrm>
            <a:prstGeom prst="rect">
              <a:avLst/>
            </a:prstGeom>
            <a:noFill/>
          </p:spPr>
          <p:txBody>
            <a:bodyPr wrap="none" rtlCol="0">
              <a:spAutoFit/>
            </a:bodyPr>
            <a:lstStyle/>
            <a:p>
              <a:r>
                <a:rPr lang="en-US" dirty="0" smtClean="0"/>
                <a:t>req to send</a:t>
              </a:r>
              <a:endParaRPr lang="en-US" dirty="0"/>
            </a:p>
          </p:txBody>
        </p:sp>
        <p:sp>
          <p:nvSpPr>
            <p:cNvPr id="26" name="TextBox 25"/>
            <p:cNvSpPr txBox="1"/>
            <p:nvPr/>
          </p:nvSpPr>
          <p:spPr>
            <a:xfrm>
              <a:off x="1077145" y="3236975"/>
              <a:ext cx="1161857" cy="369332"/>
            </a:xfrm>
            <a:prstGeom prst="rect">
              <a:avLst/>
            </a:prstGeom>
            <a:noFill/>
          </p:spPr>
          <p:txBody>
            <a:bodyPr wrap="none" rtlCol="0">
              <a:spAutoFit/>
            </a:bodyPr>
            <a:lstStyle/>
            <a:p>
              <a:r>
                <a:rPr lang="en-US" dirty="0" smtClean="0"/>
                <a:t>ok to send</a:t>
              </a:r>
              <a:endParaRPr lang="en-US" dirty="0"/>
            </a:p>
          </p:txBody>
        </p:sp>
        <p:sp>
          <p:nvSpPr>
            <p:cNvPr id="27" name="TextBox 26"/>
            <p:cNvSpPr txBox="1"/>
            <p:nvPr/>
          </p:nvSpPr>
          <p:spPr>
            <a:xfrm>
              <a:off x="2536535" y="3434361"/>
              <a:ext cx="579198" cy="369332"/>
            </a:xfrm>
            <a:prstGeom prst="rect">
              <a:avLst/>
            </a:prstGeom>
            <a:noFill/>
          </p:spPr>
          <p:txBody>
            <a:bodyPr wrap="none" rtlCol="0">
              <a:spAutoFit/>
            </a:bodyPr>
            <a:lstStyle/>
            <a:p>
              <a:r>
                <a:rPr lang="en-US" dirty="0" err="1" smtClean="0">
                  <a:solidFill>
                    <a:srgbClr val="FF0000"/>
                  </a:solidFill>
                </a:rPr>
                <a:t>recv</a:t>
              </a:r>
              <a:endParaRPr lang="en-US" dirty="0">
                <a:solidFill>
                  <a:srgbClr val="FF0000"/>
                </a:solidFill>
              </a:endParaRPr>
            </a:p>
          </p:txBody>
        </p:sp>
      </p:grpSp>
      <p:grpSp>
        <p:nvGrpSpPr>
          <p:cNvPr id="3" name="Group 2"/>
          <p:cNvGrpSpPr/>
          <p:nvPr/>
        </p:nvGrpSpPr>
        <p:grpSpPr>
          <a:xfrm>
            <a:off x="3093583" y="1009485"/>
            <a:ext cx="3091427" cy="5500079"/>
            <a:chOff x="3093583" y="1009485"/>
            <a:chExt cx="3091427" cy="5500079"/>
          </a:xfrm>
        </p:grpSpPr>
        <p:sp>
          <p:nvSpPr>
            <p:cNvPr id="8" name="TextBox 7"/>
            <p:cNvSpPr txBox="1"/>
            <p:nvPr/>
          </p:nvSpPr>
          <p:spPr>
            <a:xfrm>
              <a:off x="3611875" y="5586234"/>
              <a:ext cx="2573135" cy="923330"/>
            </a:xfrm>
            <a:prstGeom prst="rect">
              <a:avLst/>
            </a:prstGeom>
            <a:noFill/>
          </p:spPr>
          <p:txBody>
            <a:bodyPr wrap="square" rtlCol="0">
              <a:spAutoFit/>
            </a:bodyPr>
            <a:lstStyle/>
            <a:p>
              <a:pPr marL="342900" indent="-342900">
                <a:buFont typeface="+mj-lt"/>
                <a:buAutoNum type="alphaLcParenR" startAt="2"/>
              </a:pPr>
              <a:r>
                <a:rPr lang="en-US" dirty="0" smtClean="0"/>
                <a:t>sending/receiving </a:t>
              </a:r>
              <a:r>
                <a:rPr lang="en-US" dirty="0"/>
                <a:t>at about the same </a:t>
              </a:r>
              <a:r>
                <a:rPr lang="en-US" dirty="0" smtClean="0"/>
                <a:t>time,</a:t>
              </a:r>
              <a:r>
                <a:rPr lang="en-US" dirty="0"/>
                <a:t> </a:t>
              </a:r>
              <a:r>
                <a:rPr lang="en-US" b="1" dirty="0" smtClean="0">
                  <a:solidFill>
                    <a:srgbClr val="FF0000"/>
                  </a:solidFill>
                </a:rPr>
                <a:t>idling minimized</a:t>
              </a:r>
            </a:p>
          </p:txBody>
        </p:sp>
        <p:sp>
          <p:nvSpPr>
            <p:cNvPr id="28" name="Rectangle 27"/>
            <p:cNvSpPr/>
            <p:nvPr/>
          </p:nvSpPr>
          <p:spPr>
            <a:xfrm>
              <a:off x="3692759" y="1009485"/>
              <a:ext cx="345854" cy="25731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92759" y="3640942"/>
              <a:ext cx="345854" cy="82499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92759"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4222858" y="3784603"/>
              <a:ext cx="729695" cy="537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33" name="Straight Arrow Connector 32"/>
            <p:cNvCxnSpPr/>
            <p:nvPr/>
          </p:nvCxnSpPr>
          <p:spPr>
            <a:xfrm>
              <a:off x="4192233" y="3458525"/>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192233" y="3771696"/>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190554" y="1009485"/>
              <a:ext cx="345854" cy="25731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190554" y="3640942"/>
              <a:ext cx="345854" cy="82499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190554"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978954" y="3098073"/>
              <a:ext cx="1250214" cy="369332"/>
            </a:xfrm>
            <a:prstGeom prst="rect">
              <a:avLst/>
            </a:prstGeom>
            <a:noFill/>
          </p:spPr>
          <p:txBody>
            <a:bodyPr wrap="none" rtlCol="0">
              <a:spAutoFit/>
            </a:bodyPr>
            <a:lstStyle/>
            <a:p>
              <a:r>
                <a:rPr lang="en-US" dirty="0" smtClean="0"/>
                <a:t>req to send</a:t>
              </a:r>
              <a:endParaRPr lang="en-US" dirty="0"/>
            </a:p>
          </p:txBody>
        </p:sp>
        <p:sp>
          <p:nvSpPr>
            <p:cNvPr id="40" name="TextBox 39"/>
            <p:cNvSpPr txBox="1"/>
            <p:nvPr/>
          </p:nvSpPr>
          <p:spPr>
            <a:xfrm>
              <a:off x="4038613" y="3405313"/>
              <a:ext cx="1161857" cy="369332"/>
            </a:xfrm>
            <a:prstGeom prst="rect">
              <a:avLst/>
            </a:prstGeom>
            <a:noFill/>
          </p:spPr>
          <p:txBody>
            <a:bodyPr wrap="none" rtlCol="0">
              <a:spAutoFit/>
            </a:bodyPr>
            <a:lstStyle/>
            <a:p>
              <a:r>
                <a:rPr lang="en-US" dirty="0" smtClean="0"/>
                <a:t>ok to send</a:t>
              </a:r>
              <a:endParaRPr lang="en-US" dirty="0"/>
            </a:p>
          </p:txBody>
        </p:sp>
        <p:sp>
          <p:nvSpPr>
            <p:cNvPr id="41" name="TextBox 40"/>
            <p:cNvSpPr txBox="1"/>
            <p:nvPr/>
          </p:nvSpPr>
          <p:spPr>
            <a:xfrm>
              <a:off x="5555786" y="3434361"/>
              <a:ext cx="579198" cy="369332"/>
            </a:xfrm>
            <a:prstGeom prst="rect">
              <a:avLst/>
            </a:prstGeom>
            <a:noFill/>
          </p:spPr>
          <p:txBody>
            <a:bodyPr wrap="none" rtlCol="0">
              <a:spAutoFit/>
            </a:bodyPr>
            <a:lstStyle/>
            <a:p>
              <a:r>
                <a:rPr lang="en-US" dirty="0" err="1" smtClean="0">
                  <a:solidFill>
                    <a:srgbClr val="FF0000"/>
                  </a:solidFill>
                </a:rPr>
                <a:t>recv</a:t>
              </a:r>
              <a:endParaRPr lang="en-US" dirty="0">
                <a:solidFill>
                  <a:srgbClr val="FF0000"/>
                </a:solidFill>
              </a:endParaRPr>
            </a:p>
          </p:txBody>
        </p:sp>
        <p:sp>
          <p:nvSpPr>
            <p:cNvPr id="57" name="TextBox 56"/>
            <p:cNvSpPr txBox="1"/>
            <p:nvPr/>
          </p:nvSpPr>
          <p:spPr>
            <a:xfrm>
              <a:off x="3093583" y="3434361"/>
              <a:ext cx="633507" cy="369332"/>
            </a:xfrm>
            <a:prstGeom prst="rect">
              <a:avLst/>
            </a:prstGeom>
            <a:noFill/>
          </p:spPr>
          <p:txBody>
            <a:bodyPr wrap="none" rtlCol="0">
              <a:spAutoFit/>
            </a:bodyPr>
            <a:lstStyle/>
            <a:p>
              <a:r>
                <a:rPr lang="en-US" dirty="0" smtClean="0">
                  <a:solidFill>
                    <a:srgbClr val="FF0000"/>
                  </a:solidFill>
                </a:rPr>
                <a:t>send</a:t>
              </a:r>
              <a:endParaRPr lang="en-US" dirty="0">
                <a:solidFill>
                  <a:srgbClr val="FF0000"/>
                </a:solidFill>
              </a:endParaRPr>
            </a:p>
          </p:txBody>
        </p:sp>
      </p:grpSp>
      <p:grpSp>
        <p:nvGrpSpPr>
          <p:cNvPr id="4" name="Group 3"/>
          <p:cNvGrpSpPr/>
          <p:nvPr/>
        </p:nvGrpSpPr>
        <p:grpSpPr>
          <a:xfrm>
            <a:off x="6124896" y="1009485"/>
            <a:ext cx="3055704" cy="5223080"/>
            <a:chOff x="6124896" y="1009485"/>
            <a:chExt cx="3055704" cy="5223080"/>
          </a:xfrm>
        </p:grpSpPr>
        <p:sp>
          <p:nvSpPr>
            <p:cNvPr id="9" name="TextBox 8"/>
            <p:cNvSpPr txBox="1"/>
            <p:nvPr/>
          </p:nvSpPr>
          <p:spPr>
            <a:xfrm>
              <a:off x="6377035" y="5586234"/>
              <a:ext cx="2419515" cy="646331"/>
            </a:xfrm>
            <a:prstGeom prst="rect">
              <a:avLst/>
            </a:prstGeom>
            <a:noFill/>
          </p:spPr>
          <p:txBody>
            <a:bodyPr wrap="square" rtlCol="0">
              <a:spAutoFit/>
            </a:bodyPr>
            <a:lstStyle/>
            <a:p>
              <a:pPr marL="342900" indent="-342900">
                <a:buFont typeface="+mj-lt"/>
                <a:buAutoNum type="alphaLcParenR" startAt="3"/>
              </a:pPr>
              <a:r>
                <a:rPr lang="en-US" dirty="0" smtClean="0"/>
                <a:t>receiver comes first,</a:t>
              </a:r>
              <a:r>
                <a:rPr lang="en-US" dirty="0"/>
                <a:t> </a:t>
              </a:r>
              <a:r>
                <a:rPr lang="en-US" b="1" dirty="0" smtClean="0">
                  <a:solidFill>
                    <a:srgbClr val="FF0000"/>
                  </a:solidFill>
                </a:rPr>
                <a:t>idling at receiver</a:t>
              </a:r>
            </a:p>
          </p:txBody>
        </p:sp>
        <p:sp>
          <p:nvSpPr>
            <p:cNvPr id="42" name="Rectangle 41"/>
            <p:cNvSpPr/>
            <p:nvPr/>
          </p:nvSpPr>
          <p:spPr>
            <a:xfrm>
              <a:off x="6776780" y="1009485"/>
              <a:ext cx="345854" cy="25731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76780" y="3640942"/>
              <a:ext cx="345854" cy="82499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776780"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7298755" y="3784603"/>
              <a:ext cx="729695" cy="537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9" name="Rectangle 48"/>
            <p:cNvSpPr/>
            <p:nvPr/>
          </p:nvSpPr>
          <p:spPr>
            <a:xfrm>
              <a:off x="8274575" y="1009485"/>
              <a:ext cx="345854" cy="18050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274575" y="2891419"/>
              <a:ext cx="345854" cy="6912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274575" y="3640942"/>
              <a:ext cx="345854" cy="82499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274575"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601402" y="2752428"/>
              <a:ext cx="579198" cy="369332"/>
            </a:xfrm>
            <a:prstGeom prst="rect">
              <a:avLst/>
            </a:prstGeom>
            <a:noFill/>
          </p:spPr>
          <p:txBody>
            <a:bodyPr wrap="none" rtlCol="0">
              <a:spAutoFit/>
            </a:bodyPr>
            <a:lstStyle/>
            <a:p>
              <a:r>
                <a:rPr lang="en-US" dirty="0" err="1" smtClean="0">
                  <a:solidFill>
                    <a:srgbClr val="FF0000"/>
                  </a:solidFill>
                </a:rPr>
                <a:t>recv</a:t>
              </a:r>
              <a:endParaRPr lang="en-US" dirty="0">
                <a:solidFill>
                  <a:srgbClr val="FF0000"/>
                </a:solidFill>
              </a:endParaRPr>
            </a:p>
          </p:txBody>
        </p:sp>
        <p:sp>
          <p:nvSpPr>
            <p:cNvPr id="58" name="TextBox 57"/>
            <p:cNvSpPr txBox="1"/>
            <p:nvPr/>
          </p:nvSpPr>
          <p:spPr>
            <a:xfrm>
              <a:off x="6124896" y="3434361"/>
              <a:ext cx="633507" cy="369332"/>
            </a:xfrm>
            <a:prstGeom prst="rect">
              <a:avLst/>
            </a:prstGeom>
            <a:noFill/>
          </p:spPr>
          <p:txBody>
            <a:bodyPr wrap="none" rtlCol="0">
              <a:spAutoFit/>
            </a:bodyPr>
            <a:lstStyle/>
            <a:p>
              <a:r>
                <a:rPr lang="en-US" dirty="0" smtClean="0">
                  <a:solidFill>
                    <a:srgbClr val="FF0000"/>
                  </a:solidFill>
                </a:rPr>
                <a:t>send</a:t>
              </a:r>
              <a:endParaRPr lang="en-US" dirty="0">
                <a:solidFill>
                  <a:srgbClr val="FF0000"/>
                </a:solidFill>
              </a:endParaRPr>
            </a:p>
          </p:txBody>
        </p:sp>
        <p:cxnSp>
          <p:nvCxnSpPr>
            <p:cNvPr id="59" name="Straight Arrow Connector 58"/>
            <p:cNvCxnSpPr/>
            <p:nvPr/>
          </p:nvCxnSpPr>
          <p:spPr>
            <a:xfrm>
              <a:off x="7241895" y="3458525"/>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7260350" y="3771696"/>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68325" y="3098073"/>
              <a:ext cx="1250214" cy="369332"/>
            </a:xfrm>
            <a:prstGeom prst="rect">
              <a:avLst/>
            </a:prstGeom>
            <a:noFill/>
          </p:spPr>
          <p:txBody>
            <a:bodyPr wrap="none" rtlCol="0">
              <a:spAutoFit/>
            </a:bodyPr>
            <a:lstStyle/>
            <a:p>
              <a:r>
                <a:rPr lang="en-US" dirty="0" smtClean="0"/>
                <a:t>req to send</a:t>
              </a:r>
              <a:endParaRPr lang="en-US" dirty="0"/>
            </a:p>
          </p:txBody>
        </p:sp>
        <p:sp>
          <p:nvSpPr>
            <p:cNvPr id="62" name="TextBox 61"/>
            <p:cNvSpPr txBox="1"/>
            <p:nvPr/>
          </p:nvSpPr>
          <p:spPr>
            <a:xfrm>
              <a:off x="7068325" y="3405313"/>
              <a:ext cx="1161857" cy="369332"/>
            </a:xfrm>
            <a:prstGeom prst="rect">
              <a:avLst/>
            </a:prstGeom>
            <a:noFill/>
          </p:spPr>
          <p:txBody>
            <a:bodyPr wrap="none" rtlCol="0">
              <a:spAutoFit/>
            </a:bodyPr>
            <a:lstStyle/>
            <a:p>
              <a:r>
                <a:rPr lang="en-US" dirty="0" smtClean="0"/>
                <a:t>ok to send</a:t>
              </a:r>
              <a:endParaRPr lang="en-US" dirty="0"/>
            </a:p>
          </p:txBody>
        </p:sp>
      </p:grpSp>
      <p:sp>
        <p:nvSpPr>
          <p:cNvPr id="63" name="TextBox 62"/>
          <p:cNvSpPr txBox="1"/>
          <p:nvPr/>
        </p:nvSpPr>
        <p:spPr>
          <a:xfrm>
            <a:off x="4260548" y="6519446"/>
            <a:ext cx="4876912" cy="338554"/>
          </a:xfrm>
          <a:prstGeom prst="rect">
            <a:avLst/>
          </a:prstGeom>
          <a:noFill/>
        </p:spPr>
        <p:txBody>
          <a:bodyPr wrap="none" rtlCol="0">
            <a:spAutoFit/>
          </a:bodyPr>
          <a:lstStyle/>
          <a:p>
            <a:r>
              <a:rPr lang="en-US" sz="1600" dirty="0" smtClean="0">
                <a:solidFill>
                  <a:schemeClr val="bg1">
                    <a:lumMod val="65000"/>
                  </a:schemeClr>
                </a:solidFill>
              </a:rPr>
              <a:t>Slide reproduced from slides by John Mellor - </a:t>
            </a:r>
            <a:r>
              <a:rPr lang="en-US" sz="1600" dirty="0" err="1" smtClean="0">
                <a:solidFill>
                  <a:schemeClr val="bg1">
                    <a:lumMod val="65000"/>
                  </a:schemeClr>
                </a:solidFill>
              </a:rPr>
              <a:t>Crummey</a:t>
            </a:r>
            <a:endParaRPr lang="en-US" sz="1600" dirty="0">
              <a:solidFill>
                <a:schemeClr val="bg1">
                  <a:lumMod val="65000"/>
                </a:schemeClr>
              </a:solidFill>
            </a:endParaRPr>
          </a:p>
        </p:txBody>
      </p:sp>
    </p:spTree>
    <p:extLst>
      <p:ext uri="{BB962C8B-B14F-4D97-AF65-F5344CB8AC3E}">
        <p14:creationId xmlns:p14="http://schemas.microsoft.com/office/powerpoint/2010/main" val="384022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Deadlocks</a:t>
            </a:r>
            <a:endParaRPr lang="en-US" dirty="0"/>
          </a:p>
        </p:txBody>
      </p:sp>
      <p:sp>
        <p:nvSpPr>
          <p:cNvPr id="3" name="Text Placeholder 2"/>
          <p:cNvSpPr txBox="1">
            <a:spLocks noGrp="1"/>
          </p:cNvSpPr>
          <p:nvPr>
            <p:ph type="body" idx="4294967295"/>
          </p:nvPr>
        </p:nvSpPr>
        <p:spPr>
          <a:xfrm>
            <a:off x="731500" y="1245915"/>
            <a:ext cx="7681000" cy="3104806"/>
          </a:xfrm>
          <a:prstGeom prst="rect">
            <a:avLst/>
          </a:prstGeom>
          <a:solidFill>
            <a:schemeClr val="bg1">
              <a:lumMod val="85000"/>
            </a:schemeClr>
          </a:solidFill>
          <a:ln w="19050">
            <a:solidFill>
              <a:schemeClr val="tx1"/>
            </a:solidFill>
          </a:ln>
        </p:spPr>
        <p:txBody>
          <a:bodyPr>
            <a:normAutofit lnSpcReduction="10000"/>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lvl="0" indent="0">
              <a:lnSpc>
                <a:spcPct val="80000"/>
              </a:lnSpc>
              <a:buNone/>
            </a:pPr>
            <a:r>
              <a:rPr lang="en-US" sz="1600" b="0" dirty="0" err="1" smtClean="0">
                <a:latin typeface="Courier New" pitchFamily="49"/>
              </a:rPr>
              <a:t>int</a:t>
            </a:r>
            <a:r>
              <a:rPr lang="en-US" sz="1600" b="0" dirty="0" smtClean="0">
                <a:latin typeface="Courier New" pitchFamily="49"/>
              </a:rPr>
              <a:t> </a:t>
            </a:r>
            <a:r>
              <a:rPr lang="en-US" sz="1600" b="0" dirty="0">
                <a:latin typeface="Courier New" pitchFamily="49"/>
              </a:rPr>
              <a:t>a[10], b[10], </a:t>
            </a:r>
            <a:r>
              <a:rPr lang="en-US" sz="1600" b="0" dirty="0" err="1">
                <a:latin typeface="Courier New" pitchFamily="49"/>
              </a:rPr>
              <a:t>myRank</a:t>
            </a:r>
            <a:r>
              <a:rPr lang="en-US" sz="1600" b="0" dirty="0">
                <a:latin typeface="Courier New" pitchFamily="49"/>
              </a:rPr>
              <a:t>;</a:t>
            </a:r>
          </a:p>
          <a:p>
            <a:pPr marL="0" lvl="0" indent="0">
              <a:lnSpc>
                <a:spcPct val="80000"/>
              </a:lnSpc>
              <a:buNone/>
            </a:pPr>
            <a:r>
              <a:rPr lang="en-US" sz="1600" b="0" dirty="0" err="1">
                <a:latin typeface="Courier New" pitchFamily="49"/>
              </a:rPr>
              <a:t>MPI_Status</a:t>
            </a:r>
            <a:r>
              <a:rPr lang="en-US" sz="1600" b="0" dirty="0">
                <a:latin typeface="Courier New" pitchFamily="49"/>
              </a:rPr>
              <a:t> s1, s2;</a:t>
            </a:r>
          </a:p>
          <a:p>
            <a:pPr marL="0" lvl="0" indent="0">
              <a:lnSpc>
                <a:spcPct val="80000"/>
              </a:lnSpc>
              <a:buNone/>
            </a:pPr>
            <a:r>
              <a:rPr lang="en-US" sz="1600" b="0" dirty="0" err="1">
                <a:latin typeface="Courier New" pitchFamily="49"/>
              </a:rPr>
              <a:t>MPI_Comm_rank</a:t>
            </a:r>
            <a:r>
              <a:rPr lang="en-US" sz="1600" b="0" dirty="0">
                <a:latin typeface="Courier New" pitchFamily="49"/>
              </a:rPr>
              <a:t>( MPI_COMM_WORLD, &amp;</a:t>
            </a:r>
            <a:r>
              <a:rPr lang="en-US" sz="1600" b="0" dirty="0" err="1">
                <a:latin typeface="Courier New" pitchFamily="49"/>
              </a:rPr>
              <a:t>myRank</a:t>
            </a:r>
            <a:r>
              <a:rPr lang="en-US" sz="1600" b="0" dirty="0" smtClean="0">
                <a:latin typeface="Courier New" pitchFamily="49"/>
              </a:rPr>
              <a:t>);</a:t>
            </a:r>
          </a:p>
          <a:p>
            <a:pPr marL="0" lvl="0" indent="0">
              <a:lnSpc>
                <a:spcPct val="80000"/>
              </a:lnSpc>
              <a:buNone/>
            </a:pPr>
            <a:endParaRPr lang="en-US" sz="1600" b="0" dirty="0">
              <a:latin typeface="Courier New" pitchFamily="49"/>
            </a:endParaRPr>
          </a:p>
          <a:p>
            <a:pPr marL="0" lvl="0" indent="0">
              <a:lnSpc>
                <a:spcPct val="80000"/>
              </a:lnSpc>
              <a:buNone/>
            </a:pPr>
            <a:r>
              <a:rPr lang="en-US" sz="1600" dirty="0">
                <a:latin typeface="Courier New" pitchFamily="49"/>
              </a:rPr>
              <a:t>if ( </a:t>
            </a:r>
            <a:r>
              <a:rPr lang="en-US" sz="1600" dirty="0" err="1">
                <a:latin typeface="Courier New" pitchFamily="49"/>
              </a:rPr>
              <a:t>myRank</a:t>
            </a:r>
            <a:r>
              <a:rPr lang="en-US" sz="1600" dirty="0">
                <a:latin typeface="Courier New" pitchFamily="49"/>
              </a:rPr>
              <a:t> == 0 ) {</a:t>
            </a:r>
          </a:p>
          <a:p>
            <a:pPr marL="457200" lvl="1" indent="0">
              <a:lnSpc>
                <a:spcPct val="80000"/>
              </a:lnSpc>
              <a:buNone/>
            </a:pPr>
            <a:r>
              <a:rPr lang="en-US" sz="1600" b="1" dirty="0">
                <a:solidFill>
                  <a:srgbClr val="FF420E"/>
                </a:solidFill>
                <a:latin typeface="Courier New" pitchFamily="49"/>
              </a:rPr>
              <a:t>MPI_Send</a:t>
            </a:r>
            <a:r>
              <a:rPr lang="en-US" sz="1600" b="1" dirty="0">
                <a:latin typeface="Courier New" pitchFamily="49"/>
              </a:rPr>
              <a:t>( </a:t>
            </a:r>
            <a:r>
              <a:rPr lang="en-US" sz="1600" b="1" dirty="0">
                <a:solidFill>
                  <a:srgbClr val="000080"/>
                </a:solidFill>
                <a:latin typeface="Courier New" pitchFamily="49"/>
              </a:rPr>
              <a:t>a, 10, MPI_INT, 1, 1, MPI_COMM_WORLD</a:t>
            </a:r>
            <a:r>
              <a:rPr lang="en-US" sz="1600" b="1" dirty="0">
                <a:latin typeface="Courier New" pitchFamily="49"/>
              </a:rPr>
              <a:t> );</a:t>
            </a:r>
          </a:p>
          <a:p>
            <a:pPr marL="457200" lvl="1" indent="0">
              <a:lnSpc>
                <a:spcPct val="80000"/>
              </a:lnSpc>
              <a:buNone/>
            </a:pPr>
            <a:r>
              <a:rPr lang="en-US" sz="1600" b="1" dirty="0">
                <a:solidFill>
                  <a:srgbClr val="FF420E"/>
                </a:solidFill>
                <a:latin typeface="Courier New" pitchFamily="49"/>
              </a:rPr>
              <a:t>MPI_Send</a:t>
            </a:r>
            <a:r>
              <a:rPr lang="en-US" sz="1600" b="1" dirty="0">
                <a:latin typeface="Courier New" pitchFamily="49"/>
              </a:rPr>
              <a:t>( </a:t>
            </a:r>
            <a:r>
              <a:rPr lang="en-US" sz="1600" b="1" dirty="0">
                <a:solidFill>
                  <a:srgbClr val="000080"/>
                </a:solidFill>
                <a:latin typeface="Courier New" pitchFamily="49"/>
              </a:rPr>
              <a:t>b, 10, MPI_INT, 1, 2, MPI_COMM_WORLD</a:t>
            </a:r>
            <a:r>
              <a:rPr lang="en-US" sz="1600" b="1" dirty="0">
                <a:latin typeface="Courier New" pitchFamily="49"/>
              </a:rPr>
              <a:t> );</a:t>
            </a:r>
          </a:p>
          <a:p>
            <a:pPr marL="0" lvl="0" indent="0">
              <a:lnSpc>
                <a:spcPct val="80000"/>
              </a:lnSpc>
              <a:buNone/>
            </a:pPr>
            <a:r>
              <a:rPr lang="en-US" sz="1600" dirty="0">
                <a:latin typeface="Courier New" pitchFamily="49"/>
              </a:rPr>
              <a:t>}</a:t>
            </a:r>
          </a:p>
          <a:p>
            <a:pPr marL="0" lvl="0" indent="0">
              <a:lnSpc>
                <a:spcPct val="80000"/>
              </a:lnSpc>
              <a:buNone/>
            </a:pPr>
            <a:r>
              <a:rPr lang="en-US" sz="1600" dirty="0">
                <a:latin typeface="Courier New" pitchFamily="49"/>
              </a:rPr>
              <a:t>else if ( </a:t>
            </a:r>
            <a:r>
              <a:rPr lang="en-US" sz="1600" dirty="0" err="1">
                <a:latin typeface="Courier New" pitchFamily="49"/>
              </a:rPr>
              <a:t>myRank</a:t>
            </a:r>
            <a:r>
              <a:rPr lang="en-US" sz="1600" dirty="0">
                <a:latin typeface="Courier New" pitchFamily="49"/>
              </a:rPr>
              <a:t> == 1 ) {</a:t>
            </a:r>
          </a:p>
          <a:p>
            <a:pPr marL="457200" lvl="1" indent="0">
              <a:lnSpc>
                <a:spcPct val="80000"/>
              </a:lnSpc>
              <a:buNone/>
            </a:pPr>
            <a:r>
              <a:rPr lang="en-US" sz="1600" b="1" dirty="0" err="1">
                <a:solidFill>
                  <a:srgbClr val="FF420E"/>
                </a:solidFill>
                <a:latin typeface="Courier New" pitchFamily="49"/>
              </a:rPr>
              <a:t>MPI_Recv</a:t>
            </a:r>
            <a:r>
              <a:rPr lang="en-US" sz="1600" b="1" dirty="0">
                <a:latin typeface="Courier New" pitchFamily="49"/>
              </a:rPr>
              <a:t>( </a:t>
            </a:r>
            <a:r>
              <a:rPr lang="en-US" sz="1600" b="1" dirty="0">
                <a:solidFill>
                  <a:srgbClr val="000080"/>
                </a:solidFill>
                <a:latin typeface="Courier New" pitchFamily="49"/>
              </a:rPr>
              <a:t>b, 10, MPI_INT, 0, 2, MPI_COMM_WORLD, &amp;s1</a:t>
            </a:r>
            <a:r>
              <a:rPr lang="en-US" sz="1600" b="1" dirty="0">
                <a:latin typeface="Courier New" pitchFamily="49"/>
              </a:rPr>
              <a:t> );</a:t>
            </a:r>
          </a:p>
          <a:p>
            <a:pPr marL="457200" lvl="1" indent="0">
              <a:lnSpc>
                <a:spcPct val="80000"/>
              </a:lnSpc>
              <a:buNone/>
            </a:pPr>
            <a:r>
              <a:rPr lang="en-US" sz="1600" b="1" dirty="0" err="1">
                <a:solidFill>
                  <a:srgbClr val="FF420E"/>
                </a:solidFill>
                <a:latin typeface="Courier New" pitchFamily="49"/>
              </a:rPr>
              <a:t>MPI_Recv</a:t>
            </a:r>
            <a:r>
              <a:rPr lang="en-US" sz="1600" b="1" dirty="0">
                <a:latin typeface="Courier New" pitchFamily="49"/>
              </a:rPr>
              <a:t>( </a:t>
            </a:r>
            <a:r>
              <a:rPr lang="en-US" sz="1600" b="1" dirty="0">
                <a:solidFill>
                  <a:srgbClr val="000080"/>
                </a:solidFill>
                <a:latin typeface="Courier New" pitchFamily="49"/>
              </a:rPr>
              <a:t>a, 10, MPI_INT, 0, 1, MPI_COMM_WORLD, &amp;s2</a:t>
            </a:r>
            <a:r>
              <a:rPr lang="en-US" sz="1600" b="1" dirty="0">
                <a:latin typeface="Courier New" pitchFamily="49"/>
              </a:rPr>
              <a:t> );</a:t>
            </a:r>
          </a:p>
          <a:p>
            <a:pPr marL="0" lvl="0" indent="0">
              <a:lnSpc>
                <a:spcPct val="80000"/>
              </a:lnSpc>
              <a:buNone/>
            </a:pPr>
            <a:r>
              <a:rPr lang="en-US" sz="1600" dirty="0" smtClean="0">
                <a:latin typeface="Courier New" pitchFamily="49"/>
              </a:rPr>
              <a:t>}</a:t>
            </a:r>
            <a:endParaRPr lang="en-US" sz="1300" dirty="0">
              <a:latin typeface="Courier New" pitchFamily="49"/>
            </a:endParaRPr>
          </a:p>
          <a:p>
            <a:pPr lvl="1"/>
            <a:endParaRPr lang="en-US" sz="1800" dirty="0">
              <a:latin typeface="Arial" pitchFamily="34"/>
            </a:endParaRPr>
          </a:p>
        </p:txBody>
      </p:sp>
      <p:sp>
        <p:nvSpPr>
          <p:cNvPr id="4" name="Freeform 3"/>
          <p:cNvSpPr/>
          <p:nvPr/>
        </p:nvSpPr>
        <p:spPr>
          <a:xfrm>
            <a:off x="4379975" y="2158061"/>
            <a:ext cx="294480" cy="2039039"/>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9050">
            <a:solidFill>
              <a:srgbClr val="FF420E"/>
            </a:solidFill>
            <a:custDash>
              <a:ds d="100000" sp="100000"/>
              <a:ds d="100000" sp="100000"/>
            </a:custDash>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 name="Freeform 4"/>
          <p:cNvSpPr/>
          <p:nvPr/>
        </p:nvSpPr>
        <p:spPr>
          <a:xfrm>
            <a:off x="4725620" y="2158061"/>
            <a:ext cx="294480" cy="2039039"/>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9050">
            <a:solidFill>
              <a:srgbClr val="FF420E"/>
            </a:solidFill>
            <a:custDash>
              <a:ds d="100000" sp="100000"/>
              <a:ds d="100000" sp="100000"/>
            </a:custDash>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6" name="Rectangle 5"/>
          <p:cNvSpPr/>
          <p:nvPr/>
        </p:nvSpPr>
        <p:spPr>
          <a:xfrm>
            <a:off x="5667469" y="6547086"/>
            <a:ext cx="3491661" cy="307777"/>
          </a:xfrm>
          <a:prstGeom prst="rect">
            <a:avLst/>
          </a:prstGeom>
        </p:spPr>
        <p:txBody>
          <a:bodyPr wrap="none">
            <a:spAutoFit/>
          </a:bodyPr>
          <a:lstStyle/>
          <a:p>
            <a:pPr lvl="1"/>
            <a:r>
              <a:rPr lang="en-US" sz="1400" dirty="0">
                <a:solidFill>
                  <a:schemeClr val="bg1">
                    <a:lumMod val="65000"/>
                  </a:schemeClr>
                </a:solidFill>
                <a:latin typeface="Arial" pitchFamily="34"/>
              </a:rPr>
              <a:t>Slide credit: John Mellor - </a:t>
            </a:r>
            <a:r>
              <a:rPr lang="en-US" sz="1400" dirty="0" err="1">
                <a:solidFill>
                  <a:schemeClr val="bg1">
                    <a:lumMod val="65000"/>
                  </a:schemeClr>
                </a:solidFill>
                <a:latin typeface="Arial" pitchFamily="34"/>
              </a:rPr>
              <a:t>Crummey</a:t>
            </a:r>
            <a:endParaRPr lang="en-US" sz="1400" dirty="0">
              <a:solidFill>
                <a:schemeClr val="bg1">
                  <a:lumMod val="65000"/>
                </a:schemeClr>
              </a:solidFill>
              <a:latin typeface="Arial" pitchFamily="34"/>
            </a:endParaRPr>
          </a:p>
        </p:txBody>
      </p:sp>
      <p:sp>
        <p:nvSpPr>
          <p:cNvPr id="7" name="Rectangle 6"/>
          <p:cNvSpPr/>
          <p:nvPr/>
        </p:nvSpPr>
        <p:spPr>
          <a:xfrm>
            <a:off x="654690" y="5003605"/>
            <a:ext cx="7955301" cy="954107"/>
          </a:xfrm>
          <a:prstGeom prst="rect">
            <a:avLst/>
          </a:prstGeom>
        </p:spPr>
        <p:txBody>
          <a:bodyPr wrap="square">
            <a:spAutoFit/>
          </a:bodyPr>
          <a:lstStyle/>
          <a:p>
            <a:pPr lvl="0"/>
            <a:r>
              <a:rPr lang="en-US" sz="2000" dirty="0"/>
              <a:t>If MPI_Send is blocking (handshake protocol), this program will </a:t>
            </a:r>
            <a:r>
              <a:rPr lang="en-US" sz="2000" b="1" dirty="0">
                <a:solidFill>
                  <a:srgbClr val="FF0000"/>
                </a:solidFill>
              </a:rPr>
              <a:t>deadlock</a:t>
            </a:r>
          </a:p>
          <a:p>
            <a:pPr marL="742950" lvl="1" indent="-285750">
              <a:buFont typeface="Arial" pitchFamily="34" charset="0"/>
              <a:buChar char="•"/>
            </a:pPr>
            <a:r>
              <a:rPr lang="en-US" dirty="0"/>
              <a:t>If 'eager' protocol is used, it may run</a:t>
            </a:r>
          </a:p>
          <a:p>
            <a:pPr marL="742950" lvl="1" indent="-285750">
              <a:buFont typeface="Arial" pitchFamily="34" charset="0"/>
              <a:buChar char="•"/>
            </a:pPr>
            <a:r>
              <a:rPr lang="en-US" dirty="0"/>
              <a:t>Depends on message size</a:t>
            </a:r>
          </a:p>
        </p:txBody>
      </p:sp>
    </p:spTree>
    <p:extLst>
      <p:ext uri="{BB962C8B-B14F-4D97-AF65-F5344CB8AC3E}">
        <p14:creationId xmlns:p14="http://schemas.microsoft.com/office/powerpoint/2010/main" val="59855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85000"/>
                  </a:schemeClr>
                </a:solidFill>
              </a:rPr>
              <a:t>Distributed-memory architecture: general considerations</a:t>
            </a:r>
          </a:p>
          <a:p>
            <a:r>
              <a:rPr lang="en-US" sz="2200" dirty="0" smtClean="0"/>
              <a:t>Programming model: Message Passing Interface (MPI)</a:t>
            </a:r>
          </a:p>
          <a:p>
            <a:pPr lvl="1"/>
            <a:r>
              <a:rPr lang="en-US" dirty="0" smtClean="0">
                <a:solidFill>
                  <a:schemeClr val="bg1">
                    <a:lumMod val="85000"/>
                  </a:schemeClr>
                </a:solidFill>
              </a:rPr>
              <a:t>Point-to-point communication</a:t>
            </a:r>
          </a:p>
          <a:p>
            <a:pPr lvl="2"/>
            <a:r>
              <a:rPr lang="en-US" dirty="0" smtClean="0">
                <a:solidFill>
                  <a:schemeClr val="bg1">
                    <a:lumMod val="85000"/>
                  </a:schemeClr>
                </a:solidFill>
              </a:rPr>
              <a:t>Blocking communication</a:t>
            </a:r>
          </a:p>
          <a:p>
            <a:pPr lvl="2"/>
            <a:r>
              <a:rPr lang="en-US" dirty="0" smtClean="0"/>
              <a:t>Point to point network performance</a:t>
            </a:r>
          </a:p>
          <a:p>
            <a:pPr lvl="2"/>
            <a:r>
              <a:rPr lang="en-US" dirty="0" smtClean="0">
                <a:solidFill>
                  <a:schemeClr val="bg1">
                    <a:lumMod val="85000"/>
                  </a:schemeClr>
                </a:solidFill>
              </a:rPr>
              <a:t>Non-blocking communication</a:t>
            </a:r>
          </a:p>
          <a:p>
            <a:pPr lvl="1"/>
            <a:r>
              <a:rPr lang="en-US" dirty="0" smtClean="0">
                <a:solidFill>
                  <a:schemeClr val="bg1">
                    <a:lumMod val="85000"/>
                  </a:schemeClr>
                </a:solidFill>
              </a:rPr>
              <a:t>Collective communication</a:t>
            </a:r>
          </a:p>
          <a:p>
            <a:pPr lvl="2"/>
            <a:r>
              <a:rPr lang="en-US" dirty="0" smtClean="0">
                <a:solidFill>
                  <a:schemeClr val="bg1">
                    <a:lumMod val="85000"/>
                  </a:schemeClr>
                </a:solidFill>
              </a:rPr>
              <a:t>Collective communication algorithms</a:t>
            </a:r>
          </a:p>
          <a:p>
            <a:pPr lvl="2"/>
            <a:r>
              <a:rPr lang="en-US" dirty="0" smtClean="0">
                <a:solidFill>
                  <a:schemeClr val="bg1">
                    <a:lumMod val="85000"/>
                  </a:schemeClr>
                </a:solidFill>
              </a:rPr>
              <a:t>Global network performance</a:t>
            </a:r>
          </a:p>
          <a:p>
            <a:r>
              <a:rPr lang="en-US" sz="2200" dirty="0" smtClean="0">
                <a:solidFill>
                  <a:schemeClr val="bg1">
                    <a:lumMod val="85000"/>
                  </a:schemeClr>
                </a:solidFill>
              </a:rPr>
              <a:t>Parallel program performance evaluation</a:t>
            </a:r>
          </a:p>
          <a:p>
            <a:pPr lvl="1"/>
            <a:r>
              <a:rPr lang="en-US" dirty="0" smtClean="0">
                <a:solidFill>
                  <a:schemeClr val="bg1">
                    <a:lumMod val="85000"/>
                  </a:schemeClr>
                </a:solidFill>
              </a:rPr>
              <a:t>Amdahl’s law</a:t>
            </a:r>
          </a:p>
          <a:p>
            <a:pPr lvl="1"/>
            <a:r>
              <a:rPr lang="en-US" dirty="0" smtClean="0">
                <a:solidFill>
                  <a:schemeClr val="bg1">
                    <a:lumMod val="85000"/>
                  </a:schemeClr>
                </a:solidFill>
              </a:rPr>
              <a:t>Gustafson’s law</a:t>
            </a:r>
          </a:p>
          <a:p>
            <a:r>
              <a:rPr lang="en-US" sz="2200" dirty="0" smtClean="0">
                <a:solidFill>
                  <a:schemeClr val="bg1">
                    <a:lumMod val="85000"/>
                  </a:schemeClr>
                </a:solidFill>
              </a:rPr>
              <a:t>Parallel program development: case studies</a:t>
            </a:r>
          </a:p>
          <a:p>
            <a:pPr lvl="1"/>
            <a:endParaRPr lang="en-US" dirty="0"/>
          </a:p>
        </p:txBody>
      </p:sp>
    </p:spTree>
    <p:extLst>
      <p:ext uri="{BB962C8B-B14F-4D97-AF65-F5344CB8AC3E}">
        <p14:creationId xmlns:p14="http://schemas.microsoft.com/office/powerpoint/2010/main" val="3155175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cost modeling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508751"/>
                <a:ext cx="8229600" cy="5031054"/>
              </a:xfrm>
            </p:spPr>
            <p:txBody>
              <a:bodyPr>
                <a:normAutofit/>
              </a:bodyPr>
              <a:lstStyle/>
              <a:p>
                <a:r>
                  <a:rPr lang="en-US" dirty="0" smtClean="0"/>
                  <a:t>Various choices of </a:t>
                </a:r>
                <a:r>
                  <a:rPr lang="en-US" b="1" dirty="0" smtClean="0">
                    <a:solidFill>
                      <a:srgbClr val="FF0000"/>
                    </a:solidFill>
                  </a:rPr>
                  <a:t>interconnection network</a:t>
                </a:r>
              </a:p>
              <a:p>
                <a:pPr lvl="1"/>
                <a:r>
                  <a:rPr lang="en-US" b="1" dirty="0" smtClean="0">
                    <a:solidFill>
                      <a:srgbClr val="002060"/>
                    </a:solidFill>
                  </a:rPr>
                  <a:t>Gigabit Ethernet</a:t>
                </a:r>
                <a:r>
                  <a:rPr lang="en-US" dirty="0" smtClean="0"/>
                  <a:t>: cheap, but far too slow for HPC applications</a:t>
                </a:r>
              </a:p>
              <a:p>
                <a:pPr lvl="1"/>
                <a:r>
                  <a:rPr lang="en-US" b="1" dirty="0" err="1" smtClean="0">
                    <a:solidFill>
                      <a:srgbClr val="002060"/>
                    </a:solidFill>
                  </a:rPr>
                  <a:t>Infiniband</a:t>
                </a:r>
                <a:r>
                  <a:rPr lang="en-US" b="1" dirty="0" smtClean="0">
                    <a:solidFill>
                      <a:srgbClr val="002060"/>
                    </a:solidFill>
                  </a:rPr>
                  <a:t> /</a:t>
                </a:r>
                <a:r>
                  <a:rPr lang="en-US" b="1" dirty="0" err="1" smtClean="0">
                    <a:solidFill>
                      <a:srgbClr val="002060"/>
                    </a:solidFill>
                  </a:rPr>
                  <a:t>Myrinet</a:t>
                </a:r>
                <a:r>
                  <a:rPr lang="en-US" dirty="0" smtClean="0"/>
                  <a:t>: high speed interconnect</a:t>
                </a:r>
              </a:p>
              <a:p>
                <a:r>
                  <a:rPr lang="en-US" b="1" dirty="0" smtClean="0">
                    <a:solidFill>
                      <a:srgbClr val="FF0000"/>
                    </a:solidFill>
                  </a:rPr>
                  <a:t>Simple performance model</a:t>
                </a:r>
                <a:r>
                  <a:rPr lang="en-US" dirty="0" smtClean="0"/>
                  <a:t> for point-to-point communication</a:t>
                </a:r>
              </a:p>
              <a:p>
                <a:pPr marL="457200" lvl="1" indent="0" algn="ctr">
                  <a:buNone/>
                </a:pPr>
                <a:r>
                  <a:rPr lang="en-US" b="1" dirty="0" smtClean="0">
                    <a:solidFill>
                      <a:srgbClr val="002060"/>
                    </a:solidFill>
                  </a:rPr>
                  <a:t>T</a:t>
                </a:r>
                <a:r>
                  <a:rPr lang="en-US" b="1" baseline="-25000" dirty="0" smtClean="0">
                    <a:solidFill>
                      <a:srgbClr val="002060"/>
                    </a:solidFill>
                  </a:rPr>
                  <a:t>comm</a:t>
                </a:r>
                <a:r>
                  <a:rPr lang="en-US" b="1" dirty="0" smtClean="0">
                    <a:solidFill>
                      <a:srgbClr val="002060"/>
                    </a:solidFill>
                  </a:rPr>
                  <a:t> = </a:t>
                </a:r>
                <a:r>
                  <a:rPr lang="en-US" b="1" dirty="0" smtClean="0">
                    <a:solidFill>
                      <a:srgbClr val="002060"/>
                    </a:solidFill>
                    <a:latin typeface="Symbol" pitchFamily="18" charset="2"/>
                  </a:rPr>
                  <a:t>a</a:t>
                </a:r>
                <a:r>
                  <a:rPr lang="en-US" b="1" dirty="0" smtClean="0">
                    <a:solidFill>
                      <a:srgbClr val="002060"/>
                    </a:solidFill>
                  </a:rPr>
                  <a:t> </a:t>
                </a:r>
                <a:r>
                  <a:rPr lang="en-US" b="1" dirty="0">
                    <a:solidFill>
                      <a:srgbClr val="002060"/>
                    </a:solidFill>
                  </a:rPr>
                  <a:t>+ </a:t>
                </a:r>
                <a:r>
                  <a:rPr lang="en-US" b="1" dirty="0" smtClean="0">
                    <a:solidFill>
                      <a:srgbClr val="002060"/>
                    </a:solidFill>
                    <a:latin typeface="Symbol" pitchFamily="18" charset="2"/>
                  </a:rPr>
                  <a:t>b</a:t>
                </a:r>
                <a:r>
                  <a:rPr lang="en-US" b="1" dirty="0" smtClean="0">
                    <a:solidFill>
                      <a:srgbClr val="002060"/>
                    </a:solidFill>
                  </a:rPr>
                  <a:t>*n</a:t>
                </a:r>
              </a:p>
              <a:p>
                <a:pPr lvl="1"/>
                <a:r>
                  <a:rPr lang="en-US" dirty="0" smtClean="0">
                    <a:latin typeface="Symbol" pitchFamily="18" charset="2"/>
                  </a:rPr>
                  <a:t>a </a:t>
                </a:r>
                <a:r>
                  <a:rPr lang="en-US" dirty="0" smtClean="0">
                    <a:latin typeface="+mj-lt"/>
                  </a:rPr>
                  <a:t>= latency</a:t>
                </a:r>
              </a:p>
              <a:p>
                <a:pPr lvl="1"/>
                <a:r>
                  <a:rPr lang="en-US" dirty="0" smtClean="0">
                    <a:latin typeface="+mj-lt"/>
                  </a:rPr>
                  <a:t>B = 1/</a:t>
                </a:r>
                <a:r>
                  <a:rPr lang="en-US" dirty="0" smtClean="0">
                    <a:latin typeface="Symbol" pitchFamily="18" charset="2"/>
                  </a:rPr>
                  <a:t>b</a:t>
                </a:r>
                <a:r>
                  <a:rPr lang="en-US" dirty="0" smtClean="0">
                    <a:latin typeface="+mj-lt"/>
                  </a:rPr>
                  <a:t> = saturation (asymptotic) bandwidth (bytes/s)</a:t>
                </a:r>
              </a:p>
              <a:p>
                <a:pPr lvl="1"/>
                <a:r>
                  <a:rPr lang="en-US" dirty="0" smtClean="0">
                    <a:latin typeface="+mj-lt"/>
                  </a:rPr>
                  <a:t>n</a:t>
                </a:r>
                <a:r>
                  <a:rPr lang="en-US" dirty="0" smtClean="0">
                    <a:latin typeface="Symbol" pitchFamily="18" charset="2"/>
                  </a:rPr>
                  <a:t> </a:t>
                </a:r>
                <a:r>
                  <a:rPr lang="en-US" dirty="0" smtClean="0">
                    <a:latin typeface="+mj-lt"/>
                  </a:rPr>
                  <a:t>= number of bytes to transmit</a:t>
                </a:r>
              </a:p>
              <a:p>
                <a:pPr lvl="1"/>
                <a:r>
                  <a:rPr lang="en-US" dirty="0" smtClean="0">
                    <a:latin typeface="+mj-lt"/>
                  </a:rPr>
                  <a:t>Effective bandwidth </a:t>
                </a:r>
                <a:r>
                  <a:rPr lang="en-US" dirty="0" err="1" smtClean="0">
                    <a:latin typeface="+mj-lt"/>
                  </a:rPr>
                  <a:t>B</a:t>
                </a:r>
                <a:r>
                  <a:rPr lang="en-US" baseline="-25000" dirty="0" err="1" smtClean="0">
                    <a:latin typeface="+mj-lt"/>
                  </a:rPr>
                  <a:t>eff</a:t>
                </a:r>
                <a:r>
                  <a:rPr lang="en-US" dirty="0" smtClean="0">
                    <a:latin typeface="+mj-lt"/>
                  </a:rPr>
                  <a:t>(n):</a:t>
                </a:r>
                <a:endParaRPr lang="en-US" dirty="0" smtClean="0">
                  <a:latin typeface="+mj-lt"/>
                </a:endParaRPr>
              </a:p>
              <a:p>
                <a:pPr marL="457200" lvl="1" indent="0" algn="ctr">
                  <a:buNone/>
                </a:pPr>
                <a:r>
                  <a:rPr lang="en-US" sz="2400" b="1" dirty="0" err="1" smtClean="0">
                    <a:solidFill>
                      <a:srgbClr val="002060"/>
                    </a:solidFill>
                  </a:rPr>
                  <a:t>B</a:t>
                </a:r>
                <a:r>
                  <a:rPr lang="en-US" sz="2400" b="1" baseline="-25000" dirty="0" err="1" smtClean="0">
                    <a:solidFill>
                      <a:srgbClr val="002060"/>
                    </a:solidFill>
                  </a:rPr>
                  <a:t>eff</a:t>
                </a:r>
                <a:r>
                  <a:rPr lang="en-US" sz="2400" b="1" dirty="0" smtClean="0">
                    <a:solidFill>
                      <a:srgbClr val="002060"/>
                    </a:solidFill>
                  </a:rPr>
                  <a:t>(n)</a:t>
                </a:r>
                <a:r>
                  <a:rPr lang="en-US" sz="2400" b="1" dirty="0" smtClean="0">
                    <a:solidFill>
                      <a:srgbClr val="002060"/>
                    </a:solidFill>
                    <a:latin typeface="+mj-lt"/>
                  </a:rPr>
                  <a:t> </a:t>
                </a:r>
                <a:r>
                  <a:rPr lang="en-US" sz="2400" b="1" dirty="0" smtClean="0">
                    <a:solidFill>
                      <a:srgbClr val="002060"/>
                    </a:solidFill>
                    <a:latin typeface="+mj-lt"/>
                  </a:rPr>
                  <a:t>= </a:t>
                </a:r>
                <a14:m>
                  <m:oMath xmlns:m="http://schemas.openxmlformats.org/officeDocument/2006/math">
                    <m:f>
                      <m:fPr>
                        <m:ctrlPr>
                          <a:rPr lang="en-US" sz="2400" b="1" i="1" smtClean="0">
                            <a:solidFill>
                              <a:srgbClr val="002060"/>
                            </a:solidFill>
                            <a:latin typeface="Cambria Math"/>
                          </a:rPr>
                        </m:ctrlPr>
                      </m:fPr>
                      <m:num>
                        <m:r>
                          <m:rPr>
                            <m:nor/>
                          </m:rPr>
                          <a:rPr lang="en-US" sz="2400" b="1" dirty="0">
                            <a:solidFill>
                              <a:srgbClr val="002060"/>
                            </a:solidFill>
                          </a:rPr>
                          <m:t>n</m:t>
                        </m:r>
                      </m:num>
                      <m:den>
                        <m:r>
                          <m:rPr>
                            <m:nor/>
                          </m:rPr>
                          <a:rPr lang="en-US" sz="2400" b="1" dirty="0">
                            <a:solidFill>
                              <a:srgbClr val="002060"/>
                            </a:solidFill>
                            <a:latin typeface="Symbol" pitchFamily="18" charset="2"/>
                          </a:rPr>
                          <m:t>a</m:t>
                        </m:r>
                        <m:r>
                          <m:rPr>
                            <m:nor/>
                          </m:rPr>
                          <a:rPr lang="en-US" sz="2400" b="1" dirty="0">
                            <a:solidFill>
                              <a:srgbClr val="002060"/>
                            </a:solidFill>
                          </a:rPr>
                          <m:t> + </m:t>
                        </m:r>
                        <m:r>
                          <m:rPr>
                            <m:nor/>
                          </m:rPr>
                          <a:rPr lang="en-US" sz="2400" b="1" dirty="0">
                            <a:solidFill>
                              <a:srgbClr val="002060"/>
                            </a:solidFill>
                            <a:latin typeface="Symbol" pitchFamily="18" charset="2"/>
                          </a:rPr>
                          <m:t>b</m:t>
                        </m:r>
                        <m:r>
                          <m:rPr>
                            <m:nor/>
                          </m:rPr>
                          <a:rPr lang="en-US" sz="2400" b="1" dirty="0">
                            <a:solidFill>
                              <a:srgbClr val="002060"/>
                            </a:solidFill>
                          </a:rPr>
                          <m:t>∗</m:t>
                        </m:r>
                        <m:r>
                          <m:rPr>
                            <m:nor/>
                          </m:rPr>
                          <a:rPr lang="en-US" sz="2400" b="1" dirty="0">
                            <a:solidFill>
                              <a:srgbClr val="002060"/>
                            </a:solidFill>
                          </a:rPr>
                          <m:t>n</m:t>
                        </m:r>
                      </m:den>
                    </m:f>
                  </m:oMath>
                </a14:m>
                <a:r>
                  <a:rPr lang="en-US" sz="2400" b="1" dirty="0" smtClean="0">
                    <a:solidFill>
                      <a:srgbClr val="002060"/>
                    </a:solidFill>
                    <a:latin typeface="+mj-lt"/>
                  </a:rPr>
                  <a:t> =</a:t>
                </a:r>
                <a:r>
                  <a:rPr lang="en-US" sz="2400" b="1" dirty="0">
                    <a:solidFill>
                      <a:srgbClr val="002060"/>
                    </a:solidFill>
                  </a:rPr>
                  <a:t> </a:t>
                </a:r>
                <a14:m>
                  <m:oMath xmlns:m="http://schemas.openxmlformats.org/officeDocument/2006/math">
                    <m:f>
                      <m:fPr>
                        <m:ctrlPr>
                          <a:rPr lang="en-US" sz="2400" b="1" i="1" smtClean="0">
                            <a:solidFill>
                              <a:srgbClr val="002060"/>
                            </a:solidFill>
                            <a:latin typeface="Cambria Math"/>
                          </a:rPr>
                        </m:ctrlPr>
                      </m:fPr>
                      <m:num>
                        <m:r>
                          <m:rPr>
                            <m:nor/>
                          </m:rPr>
                          <a:rPr lang="en-US" sz="2400" b="1" dirty="0">
                            <a:solidFill>
                              <a:srgbClr val="002060"/>
                            </a:solidFill>
                          </a:rPr>
                          <m:t>n</m:t>
                        </m:r>
                      </m:num>
                      <m:den>
                        <m:r>
                          <m:rPr>
                            <m:nor/>
                          </m:rPr>
                          <a:rPr lang="en-US" sz="2400" b="1" dirty="0">
                            <a:solidFill>
                              <a:srgbClr val="002060"/>
                            </a:solidFill>
                            <a:latin typeface="Symbol" pitchFamily="18" charset="2"/>
                          </a:rPr>
                          <m:t>a</m:t>
                        </m:r>
                        <m:r>
                          <m:rPr>
                            <m:nor/>
                          </m:rPr>
                          <a:rPr lang="en-US" sz="2400" b="1" dirty="0">
                            <a:solidFill>
                              <a:srgbClr val="002060"/>
                            </a:solidFill>
                          </a:rPr>
                          <m:t> + </m:t>
                        </m:r>
                        <m:f>
                          <m:fPr>
                            <m:ctrlPr>
                              <a:rPr lang="en-US" sz="2400" b="1" i="1" dirty="0" smtClean="0">
                                <a:solidFill>
                                  <a:srgbClr val="002060"/>
                                </a:solidFill>
                                <a:latin typeface="Cambria Math"/>
                              </a:rPr>
                            </m:ctrlPr>
                          </m:fPr>
                          <m:num>
                            <m:r>
                              <m:rPr>
                                <m:nor/>
                              </m:rPr>
                              <a:rPr lang="en-US" sz="2400" b="1" dirty="0">
                                <a:solidFill>
                                  <a:srgbClr val="002060"/>
                                </a:solidFill>
                              </a:rPr>
                              <m:t>n</m:t>
                            </m:r>
                          </m:num>
                          <m:den>
                            <m:r>
                              <m:rPr>
                                <m:nor/>
                              </m:rPr>
                              <a:rPr lang="en-US" sz="2400" b="1" i="0" dirty="0" smtClean="0">
                                <a:solidFill>
                                  <a:srgbClr val="002060"/>
                                </a:solidFill>
                              </a:rPr>
                              <m:t>B</m:t>
                            </m:r>
                          </m:den>
                        </m:f>
                      </m:den>
                    </m:f>
                  </m:oMath>
                </a14:m>
                <a:r>
                  <a:rPr lang="en-US" sz="2400" b="1" dirty="0">
                    <a:solidFill>
                      <a:srgbClr val="002060"/>
                    </a:solidFill>
                  </a:rPr>
                  <a:t> </a:t>
                </a:r>
                <a:endParaRPr lang="en-US" sz="2400" b="1" dirty="0" smtClean="0">
                  <a:solidFill>
                    <a:srgbClr val="002060"/>
                  </a:solidFill>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508751"/>
                <a:ext cx="8229600" cy="5031054"/>
              </a:xfrm>
              <a:blipFill rotWithShape="1">
                <a:blip r:embed="rId3"/>
                <a:stretch>
                  <a:fillRect l="-963" t="-969" r="-519"/>
                </a:stretch>
              </a:blipFill>
            </p:spPr>
            <p:txBody>
              <a:bodyPr/>
              <a:lstStyle/>
              <a:p>
                <a:r>
                  <a:rPr lang="en-US">
                    <a:noFill/>
                  </a:rPr>
                  <a:t> </a:t>
                </a:r>
              </a:p>
            </p:txBody>
          </p:sp>
        </mc:Fallback>
      </mc:AlternateContent>
    </p:spTree>
    <p:extLst>
      <p:ext uri="{BB962C8B-B14F-4D97-AF65-F5344CB8AC3E}">
        <p14:creationId xmlns:p14="http://schemas.microsoft.com/office/powerpoint/2010/main" val="331418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t>Distributed-memory architecture: general considerations</a:t>
            </a:r>
          </a:p>
          <a:p>
            <a:r>
              <a:rPr lang="en-US" sz="2200" dirty="0" smtClean="0">
                <a:solidFill>
                  <a:schemeClr val="bg1">
                    <a:lumMod val="85000"/>
                  </a:schemeClr>
                </a:solidFill>
              </a:rPr>
              <a:t>Programming model: Message Passing Interface (MPI)</a:t>
            </a:r>
          </a:p>
          <a:p>
            <a:pPr lvl="1"/>
            <a:r>
              <a:rPr lang="en-US" dirty="0" smtClean="0">
                <a:solidFill>
                  <a:schemeClr val="bg1">
                    <a:lumMod val="85000"/>
                  </a:schemeClr>
                </a:solidFill>
              </a:rPr>
              <a:t>Point-to-point communication</a:t>
            </a:r>
          </a:p>
          <a:p>
            <a:pPr lvl="2"/>
            <a:r>
              <a:rPr lang="en-US" dirty="0" smtClean="0">
                <a:solidFill>
                  <a:schemeClr val="bg1">
                    <a:lumMod val="85000"/>
                  </a:schemeClr>
                </a:solidFill>
              </a:rPr>
              <a:t>Blocking communication</a:t>
            </a:r>
          </a:p>
          <a:p>
            <a:pPr lvl="2"/>
            <a:r>
              <a:rPr lang="en-US" dirty="0" smtClean="0">
                <a:solidFill>
                  <a:schemeClr val="bg1">
                    <a:lumMod val="85000"/>
                  </a:schemeClr>
                </a:solidFill>
              </a:rPr>
              <a:t>Point to point network performance</a:t>
            </a:r>
          </a:p>
          <a:p>
            <a:pPr lvl="2"/>
            <a:r>
              <a:rPr lang="en-US" dirty="0" smtClean="0">
                <a:solidFill>
                  <a:schemeClr val="bg1">
                    <a:lumMod val="85000"/>
                  </a:schemeClr>
                </a:solidFill>
              </a:rPr>
              <a:t>Non-blocking communication</a:t>
            </a:r>
          </a:p>
          <a:p>
            <a:pPr lvl="1"/>
            <a:r>
              <a:rPr lang="en-US" dirty="0" smtClean="0">
                <a:solidFill>
                  <a:schemeClr val="bg1">
                    <a:lumMod val="85000"/>
                  </a:schemeClr>
                </a:solidFill>
              </a:rPr>
              <a:t>Collective communication</a:t>
            </a:r>
          </a:p>
          <a:p>
            <a:pPr lvl="2"/>
            <a:r>
              <a:rPr lang="en-US" dirty="0" smtClean="0">
                <a:solidFill>
                  <a:schemeClr val="bg1">
                    <a:lumMod val="85000"/>
                  </a:schemeClr>
                </a:solidFill>
              </a:rPr>
              <a:t>Collective communication algorithms</a:t>
            </a:r>
          </a:p>
          <a:p>
            <a:pPr lvl="2"/>
            <a:r>
              <a:rPr lang="en-US" dirty="0" smtClean="0">
                <a:solidFill>
                  <a:schemeClr val="bg1">
                    <a:lumMod val="85000"/>
                  </a:schemeClr>
                </a:solidFill>
              </a:rPr>
              <a:t>Global network performance</a:t>
            </a:r>
          </a:p>
          <a:p>
            <a:r>
              <a:rPr lang="en-US" sz="2200" dirty="0" smtClean="0">
                <a:solidFill>
                  <a:schemeClr val="bg1">
                    <a:lumMod val="85000"/>
                  </a:schemeClr>
                </a:solidFill>
              </a:rPr>
              <a:t>Parallel program performance evaluation</a:t>
            </a:r>
          </a:p>
          <a:p>
            <a:pPr lvl="1"/>
            <a:r>
              <a:rPr lang="en-US" dirty="0" smtClean="0">
                <a:solidFill>
                  <a:schemeClr val="bg1">
                    <a:lumMod val="85000"/>
                  </a:schemeClr>
                </a:solidFill>
              </a:rPr>
              <a:t>Amdahl’s law</a:t>
            </a:r>
          </a:p>
          <a:p>
            <a:pPr lvl="1"/>
            <a:r>
              <a:rPr lang="en-US" dirty="0" smtClean="0">
                <a:solidFill>
                  <a:schemeClr val="bg1">
                    <a:lumMod val="85000"/>
                  </a:schemeClr>
                </a:solidFill>
              </a:rPr>
              <a:t>Gustafson’s law</a:t>
            </a:r>
          </a:p>
          <a:p>
            <a:r>
              <a:rPr lang="en-US" sz="2200" dirty="0" smtClean="0">
                <a:solidFill>
                  <a:schemeClr val="bg1">
                    <a:lumMod val="85000"/>
                  </a:schemeClr>
                </a:solidFill>
              </a:rPr>
              <a:t>Parallel program development: case studies</a:t>
            </a:r>
          </a:p>
          <a:p>
            <a:pPr lvl="1"/>
            <a:endParaRPr lang="en-US" dirty="0"/>
          </a:p>
        </p:txBody>
      </p:sp>
    </p:spTree>
    <p:extLst>
      <p:ext uri="{BB962C8B-B14F-4D97-AF65-F5344CB8AC3E}">
        <p14:creationId xmlns:p14="http://schemas.microsoft.com/office/powerpoint/2010/main" val="3155175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flipV="1">
            <a:off x="7680600" y="1275480"/>
            <a:ext cx="936000" cy="4785479"/>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a:moveTo>
                  <a:pt x="f15" y="f6"/>
                </a:moveTo>
                <a:lnTo>
                  <a:pt x="f7" y="f7"/>
                </a:lnTo>
                <a:lnTo>
                  <a:pt x="f6" y="f7"/>
                </a:lnTo>
                <a:close/>
              </a:path>
            </a:pathLst>
          </a:custGeom>
          <a:solidFill>
            <a:srgbClr val="E6E6E6"/>
          </a:solidFill>
          <a:ln w="0">
            <a:solidFill>
              <a:srgbClr val="999999"/>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 name="Rectangle 2"/>
          <p:cNvSpPr/>
          <p:nvPr/>
        </p:nvSpPr>
        <p:spPr>
          <a:xfrm>
            <a:off x="283680" y="3479039"/>
            <a:ext cx="2927879" cy="259019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4" name="Title 3"/>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The case of </a:t>
            </a:r>
            <a:r>
              <a:rPr lang="en-US" dirty="0" smtClean="0"/>
              <a:t>Gengar (</a:t>
            </a:r>
            <a:r>
              <a:rPr lang="en-US" dirty="0" err="1" smtClean="0"/>
              <a:t>UGent</a:t>
            </a:r>
            <a:r>
              <a:rPr lang="en-US" dirty="0" smtClean="0"/>
              <a:t> cluster)</a:t>
            </a:r>
            <a:endParaRPr lang="en-US" dirty="0"/>
          </a:p>
        </p:txBody>
      </p:sp>
      <p:sp>
        <p:nvSpPr>
          <p:cNvPr id="5" name="Text Placeholder 4"/>
          <p:cNvSpPr txBox="1">
            <a:spLocks noGrp="1"/>
          </p:cNvSpPr>
          <p:nvPr>
            <p:ph type="body" idx="4294967295"/>
          </p:nvPr>
        </p:nvSpPr>
        <p:spPr>
          <a:xfrm>
            <a:off x="392112" y="826300"/>
            <a:ext cx="2906928" cy="490425"/>
          </a:xfrm>
          <a:prstGeom prst="rect">
            <a:avLst/>
          </a:prstGeom>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lvl="0" indent="0">
              <a:buNone/>
            </a:pPr>
            <a:r>
              <a:rPr lang="en-US" dirty="0">
                <a:latin typeface="+mn-lt"/>
              </a:rPr>
              <a:t>Bandwidth and latency</a:t>
            </a:r>
          </a:p>
        </p:txBody>
      </p:sp>
      <p:sp>
        <p:nvSpPr>
          <p:cNvPr id="6" name="Rectangle 5"/>
          <p:cNvSpPr/>
          <p:nvPr/>
        </p:nvSpPr>
        <p:spPr>
          <a:xfrm>
            <a:off x="430200" y="5213880"/>
            <a:ext cx="1258199" cy="72899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ea typeface="DejaVu Sans" pitchFamily="2"/>
                <a:cs typeface="Lohit Hindi" pitchFamily="2"/>
              </a:rPr>
              <a:t>core 3 &amp;</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ea typeface="DejaVu Sans" pitchFamily="2"/>
                <a:cs typeface="Lohit Hindi" pitchFamily="2"/>
              </a:rPr>
              <a:t> L1 cache</a:t>
            </a:r>
          </a:p>
        </p:txBody>
      </p:sp>
      <p:sp>
        <p:nvSpPr>
          <p:cNvPr id="7" name="Rectangle 6"/>
          <p:cNvSpPr/>
          <p:nvPr/>
        </p:nvSpPr>
        <p:spPr>
          <a:xfrm>
            <a:off x="441359" y="3684430"/>
            <a:ext cx="2657880" cy="28224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ea typeface="DejaVu Sans" pitchFamily="2"/>
                <a:cs typeface="Lohit Hindi" pitchFamily="2"/>
              </a:rPr>
              <a:t>6 </a:t>
            </a:r>
            <a:r>
              <a:rPr lang="en-US" sz="1800" b="0" i="0" u="none" strike="noStrike" baseline="0" dirty="0" err="1">
                <a:ln>
                  <a:noFill/>
                </a:ln>
                <a:solidFill>
                  <a:srgbClr val="000000"/>
                </a:solidFill>
                <a:ea typeface="DejaVu Sans" pitchFamily="2"/>
                <a:cs typeface="Lohit Hindi" pitchFamily="2"/>
              </a:rPr>
              <a:t>MByte</a:t>
            </a:r>
            <a:r>
              <a:rPr lang="en-US" sz="1800" b="0" i="0" u="none" strike="noStrike" baseline="0" dirty="0">
                <a:ln>
                  <a:noFill/>
                </a:ln>
                <a:solidFill>
                  <a:srgbClr val="000000"/>
                </a:solidFill>
                <a:ea typeface="DejaVu Sans" pitchFamily="2"/>
                <a:cs typeface="Lohit Hindi" pitchFamily="2"/>
              </a:rPr>
              <a:t> of L2 cache</a:t>
            </a:r>
          </a:p>
        </p:txBody>
      </p:sp>
      <p:sp>
        <p:nvSpPr>
          <p:cNvPr id="8" name="Rectangle 7"/>
          <p:cNvSpPr/>
          <p:nvPr/>
        </p:nvSpPr>
        <p:spPr>
          <a:xfrm>
            <a:off x="1834199" y="5213880"/>
            <a:ext cx="1258199" cy="72899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core 4 &amp;</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 L1 cache</a:t>
            </a:r>
          </a:p>
        </p:txBody>
      </p:sp>
      <p:sp>
        <p:nvSpPr>
          <p:cNvPr id="9" name="Rectangle 8"/>
          <p:cNvSpPr/>
          <p:nvPr/>
        </p:nvSpPr>
        <p:spPr>
          <a:xfrm>
            <a:off x="1834199" y="3989880"/>
            <a:ext cx="1258199" cy="72899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core 2 &amp;</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 L1 cache</a:t>
            </a:r>
          </a:p>
        </p:txBody>
      </p:sp>
      <p:sp>
        <p:nvSpPr>
          <p:cNvPr id="10" name="Rectangle 9"/>
          <p:cNvSpPr/>
          <p:nvPr/>
        </p:nvSpPr>
        <p:spPr>
          <a:xfrm>
            <a:off x="430200" y="3989880"/>
            <a:ext cx="1258199" cy="72899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core 1 &amp;</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 L1 cache</a:t>
            </a:r>
          </a:p>
        </p:txBody>
      </p:sp>
      <p:sp>
        <p:nvSpPr>
          <p:cNvPr id="11" name="Rectangle 10"/>
          <p:cNvSpPr/>
          <p:nvPr/>
        </p:nvSpPr>
        <p:spPr>
          <a:xfrm>
            <a:off x="298080" y="2770199"/>
            <a:ext cx="6001920" cy="3711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16 GByte of RAM</a:t>
            </a:r>
          </a:p>
        </p:txBody>
      </p:sp>
      <p:sp>
        <p:nvSpPr>
          <p:cNvPr id="12" name="Rectangle 11"/>
          <p:cNvSpPr/>
          <p:nvPr/>
        </p:nvSpPr>
        <p:spPr>
          <a:xfrm>
            <a:off x="317520" y="2010960"/>
            <a:ext cx="5997240" cy="4467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ea typeface="DejaVu Sans" pitchFamily="2"/>
                <a:cs typeface="Lohit Hindi" pitchFamily="2"/>
              </a:rPr>
              <a:t>Non-blocking Infiniband (switched fabric)</a:t>
            </a:r>
          </a:p>
        </p:txBody>
      </p:sp>
      <p:sp>
        <p:nvSpPr>
          <p:cNvPr id="13" name="Rectangle 12"/>
          <p:cNvSpPr/>
          <p:nvPr/>
        </p:nvSpPr>
        <p:spPr>
          <a:xfrm>
            <a:off x="441719" y="4913390"/>
            <a:ext cx="2657880" cy="28224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ea typeface="DejaVu Sans" pitchFamily="2"/>
                <a:cs typeface="Lohit Hindi" pitchFamily="2"/>
              </a:rPr>
              <a:t>6 Mbyte of L2 cache</a:t>
            </a:r>
          </a:p>
        </p:txBody>
      </p:sp>
      <p:sp>
        <p:nvSpPr>
          <p:cNvPr id="14" name="Rectangle 13"/>
          <p:cNvSpPr/>
          <p:nvPr/>
        </p:nvSpPr>
        <p:spPr>
          <a:xfrm>
            <a:off x="3380040" y="3479400"/>
            <a:ext cx="2927879" cy="259019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15" name="Rectangle 14"/>
          <p:cNvSpPr/>
          <p:nvPr/>
        </p:nvSpPr>
        <p:spPr>
          <a:xfrm>
            <a:off x="3526559" y="5214239"/>
            <a:ext cx="1258199" cy="72899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core 3 &amp;</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 L1 cache</a:t>
            </a:r>
          </a:p>
        </p:txBody>
      </p:sp>
      <p:sp>
        <p:nvSpPr>
          <p:cNvPr id="16" name="Rectangle 15"/>
          <p:cNvSpPr/>
          <p:nvPr/>
        </p:nvSpPr>
        <p:spPr>
          <a:xfrm>
            <a:off x="3537719" y="3684430"/>
            <a:ext cx="2657880" cy="28224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ea typeface="DejaVu Sans" pitchFamily="2"/>
                <a:cs typeface="Lohit Hindi" pitchFamily="2"/>
              </a:rPr>
              <a:t>6 Mbyte of L2 cache</a:t>
            </a:r>
          </a:p>
        </p:txBody>
      </p:sp>
      <p:sp>
        <p:nvSpPr>
          <p:cNvPr id="17" name="Rectangle 16"/>
          <p:cNvSpPr/>
          <p:nvPr/>
        </p:nvSpPr>
        <p:spPr>
          <a:xfrm>
            <a:off x="4930559" y="5214239"/>
            <a:ext cx="1258199" cy="72899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core 4 &amp;</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 L1 cache</a:t>
            </a:r>
          </a:p>
        </p:txBody>
      </p:sp>
      <p:sp>
        <p:nvSpPr>
          <p:cNvPr id="18" name="Rectangle 17"/>
          <p:cNvSpPr/>
          <p:nvPr/>
        </p:nvSpPr>
        <p:spPr>
          <a:xfrm>
            <a:off x="4930559" y="3990239"/>
            <a:ext cx="1258199" cy="72899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core 2 &amp;</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 L1 cache</a:t>
            </a:r>
          </a:p>
        </p:txBody>
      </p:sp>
      <p:sp>
        <p:nvSpPr>
          <p:cNvPr id="19" name="Rectangle 18"/>
          <p:cNvSpPr/>
          <p:nvPr/>
        </p:nvSpPr>
        <p:spPr>
          <a:xfrm>
            <a:off x="3526559" y="3990239"/>
            <a:ext cx="1258199" cy="72899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core 1 &amp;</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 L1 cache</a:t>
            </a:r>
          </a:p>
        </p:txBody>
      </p:sp>
      <p:sp>
        <p:nvSpPr>
          <p:cNvPr id="20" name="Rectangle 19"/>
          <p:cNvSpPr/>
          <p:nvPr/>
        </p:nvSpPr>
        <p:spPr>
          <a:xfrm>
            <a:off x="3538079" y="4913390"/>
            <a:ext cx="2657880" cy="28224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ea typeface="DejaVu Sans" pitchFamily="2"/>
                <a:cs typeface="Lohit Hindi" pitchFamily="2"/>
              </a:rPr>
              <a:t>6 Mbyte of L2 cache</a:t>
            </a:r>
          </a:p>
        </p:txBody>
      </p:sp>
      <p:sp>
        <p:nvSpPr>
          <p:cNvPr id="21" name="Freeform 20"/>
          <p:cNvSpPr/>
          <p:nvPr/>
        </p:nvSpPr>
        <p:spPr>
          <a:xfrm>
            <a:off x="6564599" y="1286639"/>
            <a:ext cx="936000" cy="4785479"/>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a:moveTo>
                  <a:pt x="f15" y="f6"/>
                </a:moveTo>
                <a:lnTo>
                  <a:pt x="f7" y="f7"/>
                </a:lnTo>
                <a:lnTo>
                  <a:pt x="f6" y="f7"/>
                </a:lnTo>
                <a:close/>
              </a:path>
            </a:pathLst>
          </a:custGeom>
          <a:solidFill>
            <a:srgbClr val="E6E6E6"/>
          </a:solidFill>
          <a:ln w="0">
            <a:solidFill>
              <a:srgbClr val="999999"/>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22" name="TextBox 21"/>
          <p:cNvSpPr txBox="1"/>
          <p:nvPr/>
        </p:nvSpPr>
        <p:spPr>
          <a:xfrm>
            <a:off x="6435000" y="6031440"/>
            <a:ext cx="1239839"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Bandwidth</a:t>
            </a:r>
          </a:p>
        </p:txBody>
      </p:sp>
      <p:sp>
        <p:nvSpPr>
          <p:cNvPr id="23" name="TextBox 22"/>
          <p:cNvSpPr txBox="1"/>
          <p:nvPr/>
        </p:nvSpPr>
        <p:spPr>
          <a:xfrm>
            <a:off x="7658999" y="6031799"/>
            <a:ext cx="901698" cy="367878"/>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Latency</a:t>
            </a:r>
          </a:p>
        </p:txBody>
      </p:sp>
      <p:sp>
        <p:nvSpPr>
          <p:cNvPr id="24" name="TextBox 23"/>
          <p:cNvSpPr txBox="1"/>
          <p:nvPr/>
        </p:nvSpPr>
        <p:spPr>
          <a:xfrm>
            <a:off x="7860600" y="4789440"/>
            <a:ext cx="510374" cy="367878"/>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2ns</a:t>
            </a:r>
          </a:p>
        </p:txBody>
      </p:sp>
      <p:sp>
        <p:nvSpPr>
          <p:cNvPr id="25" name="TextBox 24"/>
          <p:cNvSpPr txBox="1"/>
          <p:nvPr/>
        </p:nvSpPr>
        <p:spPr>
          <a:xfrm>
            <a:off x="7798020" y="3061800"/>
            <a:ext cx="627393" cy="367878"/>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dirty="0" smtClean="0">
                <a:solidFill>
                  <a:srgbClr val="000000"/>
                </a:solidFill>
                <a:ea typeface="DejaVu Sans" pitchFamily="2"/>
                <a:cs typeface="Lohit Hindi" pitchFamily="2"/>
              </a:rPr>
              <a:t>50</a:t>
            </a:r>
            <a:r>
              <a:rPr lang="en-US" sz="1800" b="0" i="0" u="none" strike="noStrike" baseline="0" dirty="0" smtClean="0">
                <a:ln>
                  <a:noFill/>
                </a:ln>
                <a:solidFill>
                  <a:srgbClr val="000000"/>
                </a:solidFill>
                <a:ea typeface="DejaVu Sans" pitchFamily="2"/>
                <a:cs typeface="Lohit Hindi" pitchFamily="2"/>
              </a:rPr>
              <a:t>ns</a:t>
            </a:r>
            <a:endParaRPr lang="en-US" sz="1800" b="0" i="0" u="none" strike="noStrike" baseline="0" dirty="0">
              <a:ln>
                <a:noFill/>
              </a:ln>
              <a:solidFill>
                <a:srgbClr val="000000"/>
              </a:solidFill>
              <a:ea typeface="DejaVu Sans" pitchFamily="2"/>
              <a:cs typeface="Lohit Hindi" pitchFamily="2"/>
            </a:endParaRPr>
          </a:p>
        </p:txBody>
      </p:sp>
      <p:sp>
        <p:nvSpPr>
          <p:cNvPr id="26" name="TextBox 25"/>
          <p:cNvSpPr txBox="1"/>
          <p:nvPr/>
        </p:nvSpPr>
        <p:spPr>
          <a:xfrm>
            <a:off x="6338630" y="3062160"/>
            <a:ext cx="1273788" cy="367878"/>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smtClean="0">
                <a:ln>
                  <a:noFill/>
                </a:ln>
                <a:solidFill>
                  <a:srgbClr val="000000"/>
                </a:solidFill>
                <a:ea typeface="DejaVu Sans" pitchFamily="2"/>
                <a:cs typeface="Lohit Hindi" pitchFamily="2"/>
              </a:rPr>
              <a:t>~100 </a:t>
            </a:r>
            <a:r>
              <a:rPr lang="en-US" sz="1800" b="0" i="0" u="none" strike="noStrike" baseline="0" dirty="0" err="1">
                <a:ln>
                  <a:noFill/>
                </a:ln>
                <a:solidFill>
                  <a:srgbClr val="000000"/>
                </a:solidFill>
                <a:ea typeface="DejaVu Sans" pitchFamily="2"/>
                <a:cs typeface="Lohit Hindi" pitchFamily="2"/>
              </a:rPr>
              <a:t>Gbit</a:t>
            </a:r>
            <a:r>
              <a:rPr lang="en-US" sz="1800" b="0" i="0" u="none" strike="noStrike" baseline="0" dirty="0">
                <a:ln>
                  <a:noFill/>
                </a:ln>
                <a:solidFill>
                  <a:srgbClr val="000000"/>
                </a:solidFill>
                <a:ea typeface="DejaVu Sans" pitchFamily="2"/>
                <a:cs typeface="Lohit Hindi" pitchFamily="2"/>
              </a:rPr>
              <a:t>/s</a:t>
            </a:r>
          </a:p>
        </p:txBody>
      </p:sp>
      <p:sp>
        <p:nvSpPr>
          <p:cNvPr id="27" name="TextBox 26"/>
          <p:cNvSpPr txBox="1"/>
          <p:nvPr/>
        </p:nvSpPr>
        <p:spPr>
          <a:xfrm>
            <a:off x="6377035" y="1622519"/>
            <a:ext cx="1156768" cy="367878"/>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smtClean="0">
                <a:ln>
                  <a:noFill/>
                </a:ln>
                <a:solidFill>
                  <a:srgbClr val="000000"/>
                </a:solidFill>
                <a:ea typeface="DejaVu Sans" pitchFamily="2"/>
                <a:cs typeface="Lohit Hindi" pitchFamily="2"/>
              </a:rPr>
              <a:t>~20 </a:t>
            </a:r>
            <a:r>
              <a:rPr lang="en-US" sz="1800" b="0" i="0" u="none" strike="noStrike" baseline="0" dirty="0" err="1">
                <a:ln>
                  <a:noFill/>
                </a:ln>
                <a:solidFill>
                  <a:srgbClr val="000000"/>
                </a:solidFill>
                <a:ea typeface="DejaVu Sans" pitchFamily="2"/>
                <a:cs typeface="Lohit Hindi" pitchFamily="2"/>
              </a:rPr>
              <a:t>Gbit</a:t>
            </a:r>
            <a:r>
              <a:rPr lang="en-US" sz="1800" b="0" i="0" u="none" strike="noStrike" baseline="0" dirty="0">
                <a:ln>
                  <a:noFill/>
                </a:ln>
                <a:solidFill>
                  <a:srgbClr val="000000"/>
                </a:solidFill>
                <a:ea typeface="DejaVu Sans" pitchFamily="2"/>
                <a:cs typeface="Lohit Hindi" pitchFamily="2"/>
              </a:rPr>
              <a:t>/s</a:t>
            </a:r>
          </a:p>
        </p:txBody>
      </p:sp>
      <p:sp>
        <p:nvSpPr>
          <p:cNvPr id="28" name="TextBox 27"/>
          <p:cNvSpPr txBox="1"/>
          <p:nvPr/>
        </p:nvSpPr>
        <p:spPr>
          <a:xfrm>
            <a:off x="7796194" y="1622519"/>
            <a:ext cx="630599" cy="367878"/>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smtClean="0">
                <a:ln>
                  <a:noFill/>
                </a:ln>
                <a:solidFill>
                  <a:srgbClr val="000000"/>
                </a:solidFill>
                <a:ea typeface="Arial" pitchFamily="34"/>
                <a:cs typeface="Arial" pitchFamily="34"/>
              </a:rPr>
              <a:t>~1μ</a:t>
            </a:r>
            <a:r>
              <a:rPr lang="en-US" sz="1800" b="0" i="0" u="none" strike="noStrike" baseline="0" dirty="0" smtClean="0">
                <a:ln>
                  <a:noFill/>
                </a:ln>
                <a:solidFill>
                  <a:srgbClr val="000000"/>
                </a:solidFill>
                <a:ea typeface="DejaVu Sans" pitchFamily="2"/>
                <a:cs typeface="Lohit Hindi" pitchFamily="2"/>
              </a:rPr>
              <a:t>s</a:t>
            </a:r>
            <a:endParaRPr lang="en-US" sz="1800" b="0" i="0" u="none" strike="noStrike" baseline="0" dirty="0">
              <a:ln>
                <a:noFill/>
              </a:ln>
              <a:solidFill>
                <a:srgbClr val="000000"/>
              </a:solidFill>
              <a:ea typeface="DejaVu Sans" pitchFamily="2"/>
              <a:cs typeface="Lohit Hindi" pitchFamily="2"/>
            </a:endParaRPr>
          </a:p>
        </p:txBody>
      </p:sp>
      <p:sp>
        <p:nvSpPr>
          <p:cNvPr id="29" name="Straight Connector 28"/>
          <p:cNvSpPr/>
          <p:nvPr/>
        </p:nvSpPr>
        <p:spPr>
          <a:xfrm flipV="1">
            <a:off x="985679" y="1686599"/>
            <a:ext cx="0" cy="324361"/>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0" name="Straight Connector 29"/>
          <p:cNvSpPr/>
          <p:nvPr/>
        </p:nvSpPr>
        <p:spPr>
          <a:xfrm flipV="1">
            <a:off x="1417679" y="1686959"/>
            <a:ext cx="0" cy="324360"/>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1" name="Straight Connector 30"/>
          <p:cNvSpPr/>
          <p:nvPr/>
        </p:nvSpPr>
        <p:spPr>
          <a:xfrm flipV="1">
            <a:off x="1849679" y="1686599"/>
            <a:ext cx="0" cy="324361"/>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2" name="Straight Connector 31"/>
          <p:cNvSpPr/>
          <p:nvPr/>
        </p:nvSpPr>
        <p:spPr>
          <a:xfrm flipV="1">
            <a:off x="2281680" y="1686959"/>
            <a:ext cx="0" cy="324360"/>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3" name="Straight Connector 32"/>
          <p:cNvSpPr/>
          <p:nvPr/>
        </p:nvSpPr>
        <p:spPr>
          <a:xfrm flipV="1">
            <a:off x="2677680" y="1686599"/>
            <a:ext cx="0" cy="324361"/>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4" name="Straight Connector 33"/>
          <p:cNvSpPr/>
          <p:nvPr/>
        </p:nvSpPr>
        <p:spPr>
          <a:xfrm flipV="1">
            <a:off x="3109679" y="1686959"/>
            <a:ext cx="0" cy="324360"/>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5" name="Straight Connector 34"/>
          <p:cNvSpPr/>
          <p:nvPr/>
        </p:nvSpPr>
        <p:spPr>
          <a:xfrm flipV="1">
            <a:off x="3505679" y="1686599"/>
            <a:ext cx="0" cy="324361"/>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6" name="Straight Connector 35"/>
          <p:cNvSpPr/>
          <p:nvPr/>
        </p:nvSpPr>
        <p:spPr>
          <a:xfrm flipV="1">
            <a:off x="3937679" y="1686959"/>
            <a:ext cx="0" cy="324360"/>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7" name="Straight Connector 36"/>
          <p:cNvSpPr/>
          <p:nvPr/>
        </p:nvSpPr>
        <p:spPr>
          <a:xfrm flipV="1">
            <a:off x="4369679" y="1686599"/>
            <a:ext cx="0" cy="324361"/>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8" name="Straight Connector 37"/>
          <p:cNvSpPr/>
          <p:nvPr/>
        </p:nvSpPr>
        <p:spPr>
          <a:xfrm flipV="1">
            <a:off x="4801679" y="1686959"/>
            <a:ext cx="0" cy="324360"/>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39" name="Straight Connector 38"/>
          <p:cNvSpPr/>
          <p:nvPr/>
        </p:nvSpPr>
        <p:spPr>
          <a:xfrm flipV="1">
            <a:off x="5197679" y="1686599"/>
            <a:ext cx="0" cy="324361"/>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40" name="Straight Connector 39"/>
          <p:cNvSpPr/>
          <p:nvPr/>
        </p:nvSpPr>
        <p:spPr>
          <a:xfrm flipV="1">
            <a:off x="5629679" y="1686959"/>
            <a:ext cx="0" cy="324360"/>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41" name="TextBox 40"/>
          <p:cNvSpPr txBox="1"/>
          <p:nvPr/>
        </p:nvSpPr>
        <p:spPr>
          <a:xfrm>
            <a:off x="2004119" y="1342440"/>
            <a:ext cx="2665771" cy="367878"/>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to the 193 other machines</a:t>
            </a:r>
          </a:p>
        </p:txBody>
      </p:sp>
      <p:sp>
        <p:nvSpPr>
          <p:cNvPr id="42" name="Straight Connector 41"/>
          <p:cNvSpPr/>
          <p:nvPr/>
        </p:nvSpPr>
        <p:spPr>
          <a:xfrm flipH="1" flipV="1">
            <a:off x="3310198" y="2457719"/>
            <a:ext cx="5760" cy="312480"/>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43" name="Straight Connector 42"/>
          <p:cNvSpPr/>
          <p:nvPr/>
        </p:nvSpPr>
        <p:spPr>
          <a:xfrm flipV="1">
            <a:off x="1799280" y="3141359"/>
            <a:ext cx="0" cy="473400"/>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44" name="Straight Connector 43"/>
          <p:cNvSpPr/>
          <p:nvPr/>
        </p:nvSpPr>
        <p:spPr>
          <a:xfrm flipH="1" flipV="1">
            <a:off x="4856220" y="3141359"/>
            <a:ext cx="3420" cy="473400"/>
          </a:xfrm>
          <a:prstGeom prst="line">
            <a:avLst/>
          </a:prstGeom>
          <a:noFill/>
          <a:ln w="1905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ea typeface="DejaVu Sans" pitchFamily="2"/>
              <a:cs typeface="Lohit Hindi" pitchFamily="2"/>
            </a:endParaRPr>
          </a:p>
        </p:txBody>
      </p:sp>
      <p:sp>
        <p:nvSpPr>
          <p:cNvPr id="45" name="TextBox 44"/>
          <p:cNvSpPr txBox="1"/>
          <p:nvPr/>
        </p:nvSpPr>
        <p:spPr>
          <a:xfrm>
            <a:off x="1409759" y="6052320"/>
            <a:ext cx="741206" cy="367878"/>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CPU 1</a:t>
            </a:r>
          </a:p>
        </p:txBody>
      </p:sp>
      <p:sp>
        <p:nvSpPr>
          <p:cNvPr id="46" name="TextBox 45"/>
          <p:cNvSpPr txBox="1"/>
          <p:nvPr/>
        </p:nvSpPr>
        <p:spPr>
          <a:xfrm>
            <a:off x="4434120" y="6052680"/>
            <a:ext cx="741206" cy="367878"/>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ea typeface="DejaVu Sans" pitchFamily="2"/>
                <a:cs typeface="Lohit Hindi" pitchFamily="2"/>
              </a:rPr>
              <a:t>CPU 2</a:t>
            </a:r>
          </a:p>
        </p:txBody>
      </p:sp>
    </p:spTree>
    <p:extLst>
      <p:ext uri="{BB962C8B-B14F-4D97-AF65-F5344CB8AC3E}">
        <p14:creationId xmlns:p14="http://schemas.microsoft.com/office/powerpoint/2010/main" val="1721621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Measure effective bandwidth: </a:t>
            </a:r>
            <a:r>
              <a:rPr lang="en-US" dirty="0" err="1" smtClean="0"/>
              <a:t>ringtest</a:t>
            </a:r>
            <a:endParaRPr lang="en-US" dirty="0"/>
          </a:p>
        </p:txBody>
      </p:sp>
      <p:sp>
        <p:nvSpPr>
          <p:cNvPr id="3" name="Text Placeholder 2"/>
          <p:cNvSpPr txBox="1">
            <a:spLocks noGrp="1"/>
          </p:cNvSpPr>
          <p:nvPr>
            <p:ph type="body" idx="4294967295"/>
          </p:nvPr>
        </p:nvSpPr>
        <p:spPr>
          <a:xfrm>
            <a:off x="541487" y="1108255"/>
            <a:ext cx="7678988" cy="5085905"/>
          </a:xfrm>
          <a:prstGeom prst="rect">
            <a:avLst/>
          </a:prstGeom>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indent="0">
              <a:buNone/>
            </a:pPr>
            <a:r>
              <a:rPr lang="en-US" dirty="0" smtClean="0">
                <a:latin typeface="+mn-lt"/>
              </a:rPr>
              <a:t>Idea</a:t>
            </a:r>
            <a:r>
              <a:rPr lang="en-US" dirty="0">
                <a:latin typeface="+mn-lt"/>
              </a:rPr>
              <a:t>: send </a:t>
            </a:r>
            <a:r>
              <a:rPr lang="en-US" dirty="0" smtClean="0">
                <a:latin typeface="+mn-lt"/>
              </a:rPr>
              <a:t>a single message</a:t>
            </a:r>
            <a:r>
              <a:rPr lang="en-US" sz="1800" dirty="0"/>
              <a:t> of size N</a:t>
            </a:r>
            <a:r>
              <a:rPr lang="en-US" dirty="0" smtClean="0">
                <a:latin typeface="+mn-lt"/>
              </a:rPr>
              <a:t> </a:t>
            </a:r>
            <a:r>
              <a:rPr lang="en-US" dirty="0">
                <a:latin typeface="+mn-lt"/>
              </a:rPr>
              <a:t>in a circle</a:t>
            </a: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a:p>
            <a:pPr marL="457200" lvl="1" indent="0">
              <a:buNone/>
            </a:pPr>
            <a:endParaRPr lang="en-US" dirty="0" smtClean="0">
              <a:latin typeface="+mn-lt"/>
            </a:endParaRPr>
          </a:p>
          <a:p>
            <a:pPr marL="457200" lvl="1" indent="0">
              <a:buNone/>
            </a:pPr>
            <a:endParaRPr lang="en-US" dirty="0" smtClean="0">
              <a:latin typeface="+mn-lt"/>
            </a:endParaRPr>
          </a:p>
          <a:p>
            <a:pPr lvl="1"/>
            <a:r>
              <a:rPr lang="en-US" dirty="0" smtClean="0">
                <a:latin typeface="+mn-lt"/>
              </a:rPr>
              <a:t>Increase </a:t>
            </a:r>
            <a:r>
              <a:rPr lang="en-US" dirty="0">
                <a:latin typeface="+mn-lt"/>
              </a:rPr>
              <a:t>the message N size exponentially</a:t>
            </a:r>
          </a:p>
          <a:p>
            <a:pPr lvl="2"/>
            <a:r>
              <a:rPr lang="en-US" dirty="0">
                <a:latin typeface="+mn-lt"/>
              </a:rPr>
              <a:t>1 byte, 2 bytes, 4 bytes, ... 1024 bytes, 2048 bytes, 4096 bytes</a:t>
            </a:r>
          </a:p>
          <a:p>
            <a:pPr lvl="1"/>
            <a:r>
              <a:rPr lang="en-US" dirty="0">
                <a:latin typeface="+mn-lt"/>
              </a:rPr>
              <a:t>Benchmark the results (measure wall clock time </a:t>
            </a:r>
            <a:r>
              <a:rPr lang="en-US" dirty="0" smtClean="0">
                <a:latin typeface="+mn-lt"/>
              </a:rPr>
              <a:t>T), …</a:t>
            </a:r>
            <a:endParaRPr lang="en-US" dirty="0">
              <a:latin typeface="+mn-lt"/>
            </a:endParaRPr>
          </a:p>
          <a:p>
            <a:pPr lvl="2"/>
            <a:r>
              <a:rPr lang="en-US" dirty="0">
                <a:latin typeface="+mn-lt"/>
              </a:rPr>
              <a:t>Bandwidth = N * P / </a:t>
            </a:r>
            <a:r>
              <a:rPr lang="en-US" dirty="0" smtClean="0">
                <a:latin typeface="+mn-lt"/>
              </a:rPr>
              <a:t>T</a:t>
            </a:r>
            <a:endParaRPr lang="en-US" dirty="0">
              <a:latin typeface="+mn-lt"/>
            </a:endParaRPr>
          </a:p>
        </p:txBody>
      </p:sp>
      <p:sp>
        <p:nvSpPr>
          <p:cNvPr id="4" name="Freeform 3"/>
          <p:cNvSpPr/>
          <p:nvPr/>
        </p:nvSpPr>
        <p:spPr>
          <a:xfrm>
            <a:off x="3110399" y="2752289"/>
            <a:ext cx="564480" cy="576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420E"/>
          </a:solidFill>
          <a:ln w="18360">
            <a:solidFill>
              <a:srgbClr val="000000"/>
            </a:solidFill>
            <a:prstDash val="solid"/>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0</a:t>
            </a:r>
          </a:p>
        </p:txBody>
      </p:sp>
      <p:sp>
        <p:nvSpPr>
          <p:cNvPr id="5" name="Freeform 4"/>
          <p:cNvSpPr/>
          <p:nvPr/>
        </p:nvSpPr>
        <p:spPr>
          <a:xfrm>
            <a:off x="3686399" y="3544290"/>
            <a:ext cx="564480" cy="576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420E"/>
          </a:solidFill>
          <a:ln w="18360">
            <a:solidFill>
              <a:srgbClr val="000000"/>
            </a:solidFill>
            <a:prstDash val="solid"/>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1</a:t>
            </a:r>
          </a:p>
        </p:txBody>
      </p:sp>
      <p:sp>
        <p:nvSpPr>
          <p:cNvPr id="6" name="Freeform 5"/>
          <p:cNvSpPr/>
          <p:nvPr/>
        </p:nvSpPr>
        <p:spPr>
          <a:xfrm>
            <a:off x="4658399" y="3544290"/>
            <a:ext cx="564480" cy="576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420E"/>
          </a:solidFill>
          <a:ln w="18360">
            <a:solidFill>
              <a:srgbClr val="000000"/>
            </a:solidFill>
            <a:prstDash val="solid"/>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2</a:t>
            </a:r>
          </a:p>
        </p:txBody>
      </p:sp>
      <p:sp>
        <p:nvSpPr>
          <p:cNvPr id="7" name="Freeform 6"/>
          <p:cNvSpPr/>
          <p:nvPr/>
        </p:nvSpPr>
        <p:spPr>
          <a:xfrm>
            <a:off x="5198399" y="2752289"/>
            <a:ext cx="564480" cy="576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420E"/>
          </a:solidFill>
          <a:ln w="18360">
            <a:solidFill>
              <a:srgbClr val="000000"/>
            </a:solidFill>
            <a:prstDash val="solid"/>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3</a:t>
            </a:r>
          </a:p>
        </p:txBody>
      </p:sp>
      <p:sp>
        <p:nvSpPr>
          <p:cNvPr id="8" name="Freeform 7"/>
          <p:cNvSpPr/>
          <p:nvPr/>
        </p:nvSpPr>
        <p:spPr>
          <a:xfrm>
            <a:off x="3650399" y="1924290"/>
            <a:ext cx="564480" cy="576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420E"/>
          </a:solidFill>
          <a:ln w="18360">
            <a:solidFill>
              <a:srgbClr val="000000"/>
            </a:solidFill>
            <a:prstDash val="solid"/>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P-1</a:t>
            </a:r>
          </a:p>
        </p:txBody>
      </p:sp>
      <p:sp>
        <p:nvSpPr>
          <p:cNvPr id="9" name="Freeform 8"/>
          <p:cNvSpPr/>
          <p:nvPr/>
        </p:nvSpPr>
        <p:spPr>
          <a:xfrm>
            <a:off x="4622399" y="1924290"/>
            <a:ext cx="564480" cy="576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420E"/>
          </a:solidFill>
          <a:ln w="18360">
            <a:solidFill>
              <a:srgbClr val="000000"/>
            </a:solidFill>
            <a:prstDash val="solid"/>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00"/>
                </a:solidFill>
                <a:latin typeface="Arial" pitchFamily="18"/>
                <a:ea typeface="DejaVu Sans" pitchFamily="2"/>
                <a:cs typeface="Lohit Hindi" pitchFamily="2"/>
              </a:rPr>
              <a:t>...</a:t>
            </a:r>
          </a:p>
        </p:txBody>
      </p:sp>
      <p:sp>
        <p:nvSpPr>
          <p:cNvPr id="10" name="Straight Connector 9"/>
          <p:cNvSpPr/>
          <p:nvPr/>
        </p:nvSpPr>
        <p:spPr>
          <a:xfrm>
            <a:off x="3569039" y="3292289"/>
            <a:ext cx="223200" cy="291241"/>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1" name="Straight Connector 10"/>
          <p:cNvSpPr/>
          <p:nvPr/>
        </p:nvSpPr>
        <p:spPr>
          <a:xfrm flipH="1">
            <a:off x="3533400" y="2461049"/>
            <a:ext cx="223200" cy="29124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2" name="Straight Connector 11"/>
          <p:cNvSpPr/>
          <p:nvPr/>
        </p:nvSpPr>
        <p:spPr>
          <a:xfrm flipV="1">
            <a:off x="4286879" y="3884129"/>
            <a:ext cx="33552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3" name="Straight Connector 12"/>
          <p:cNvSpPr/>
          <p:nvPr/>
        </p:nvSpPr>
        <p:spPr>
          <a:xfrm flipH="1" flipV="1">
            <a:off x="4214879" y="2192129"/>
            <a:ext cx="36936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4" name="Straight Connector 13"/>
          <p:cNvSpPr/>
          <p:nvPr/>
        </p:nvSpPr>
        <p:spPr>
          <a:xfrm flipH="1" flipV="1">
            <a:off x="5117399" y="2425049"/>
            <a:ext cx="223201" cy="291241"/>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5" name="Straight Connector 14"/>
          <p:cNvSpPr/>
          <p:nvPr/>
        </p:nvSpPr>
        <p:spPr>
          <a:xfrm flipV="1">
            <a:off x="5189039" y="3328289"/>
            <a:ext cx="223200" cy="29124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Tree>
    <p:extLst>
      <p:ext uri="{BB962C8B-B14F-4D97-AF65-F5344CB8AC3E}">
        <p14:creationId xmlns:p14="http://schemas.microsoft.com/office/powerpoint/2010/main" val="210957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Ringtest in MPI</a:t>
            </a:r>
            <a:endParaRPr lang="en-US" dirty="0"/>
          </a:p>
        </p:txBody>
      </p:sp>
      <p:sp>
        <p:nvSpPr>
          <p:cNvPr id="3" name="Text Placeholder 2"/>
          <p:cNvSpPr txBox="1">
            <a:spLocks noGrp="1"/>
          </p:cNvSpPr>
          <p:nvPr>
            <p:ph type="body" idx="4294967295"/>
          </p:nvPr>
        </p:nvSpPr>
        <p:spPr>
          <a:xfrm>
            <a:off x="385855" y="1163105"/>
            <a:ext cx="8447088" cy="5453510"/>
          </a:xfrm>
          <a:prstGeom prst="rect">
            <a:avLst/>
          </a:prstGeom>
          <a:solidFill>
            <a:schemeClr val="bg1">
              <a:lumMod val="85000"/>
            </a:schemeClr>
          </a:solidFill>
          <a:ln w="19050">
            <a:solidFill>
              <a:schemeClr val="tx1"/>
            </a:solidFill>
          </a:ln>
        </p:spPr>
        <p:txBody>
          <a:bodyPr>
            <a:normAutofit/>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lvl="0" indent="0">
              <a:buNone/>
            </a:pPr>
            <a:endParaRPr lang="en-US" sz="1000" b="0" dirty="0">
              <a:latin typeface="" pitchFamily="16"/>
            </a:endParaRPr>
          </a:p>
          <a:p>
            <a:pPr marL="0" lvl="0" indent="0">
              <a:lnSpc>
                <a:spcPct val="80000"/>
              </a:lnSpc>
              <a:buNone/>
            </a:pPr>
            <a:r>
              <a:rPr lang="en-US" sz="1600" dirty="0">
                <a:latin typeface="Courier New" pitchFamily="49"/>
              </a:rPr>
              <a:t>void </a:t>
            </a:r>
            <a:r>
              <a:rPr lang="en-US" sz="1600" dirty="0" err="1">
                <a:solidFill>
                  <a:srgbClr val="FF420E"/>
                </a:solidFill>
                <a:latin typeface="Courier New" pitchFamily="49"/>
              </a:rPr>
              <a:t>sendRing</a:t>
            </a:r>
            <a:r>
              <a:rPr lang="en-US" sz="1600" dirty="0">
                <a:latin typeface="Courier New" pitchFamily="49"/>
              </a:rPr>
              <a:t>( </a:t>
            </a:r>
            <a:r>
              <a:rPr lang="en-US" sz="1600" dirty="0">
                <a:solidFill>
                  <a:srgbClr val="002060"/>
                </a:solidFill>
                <a:latin typeface="Courier New" pitchFamily="49"/>
              </a:rPr>
              <a:t>char</a:t>
            </a:r>
            <a:r>
              <a:rPr lang="en-US" sz="1600" dirty="0">
                <a:solidFill>
                  <a:srgbClr val="000080"/>
                </a:solidFill>
                <a:latin typeface="Courier New" pitchFamily="49"/>
              </a:rPr>
              <a:t> *buffer, </a:t>
            </a:r>
            <a:r>
              <a:rPr lang="en-US" sz="1600" dirty="0" err="1">
                <a:solidFill>
                  <a:srgbClr val="000080"/>
                </a:solidFill>
                <a:latin typeface="Courier New" pitchFamily="49"/>
              </a:rPr>
              <a:t>int</a:t>
            </a:r>
            <a:r>
              <a:rPr lang="en-US" sz="1600" dirty="0">
                <a:solidFill>
                  <a:srgbClr val="000080"/>
                </a:solidFill>
                <a:latin typeface="Courier New" pitchFamily="49"/>
              </a:rPr>
              <a:t> length</a:t>
            </a:r>
            <a:r>
              <a:rPr lang="en-US" sz="1600" dirty="0">
                <a:latin typeface="Courier New" pitchFamily="49"/>
              </a:rPr>
              <a:t> )</a:t>
            </a:r>
            <a:r>
              <a:rPr lang="en-US" sz="1600" b="0" dirty="0">
                <a:latin typeface="Courier New" pitchFamily="49"/>
              </a:rPr>
              <a:t> {</a:t>
            </a:r>
          </a:p>
          <a:p>
            <a:pPr marL="457200" lvl="1" indent="0">
              <a:lnSpc>
                <a:spcPct val="80000"/>
              </a:lnSpc>
              <a:buNone/>
            </a:pPr>
            <a:r>
              <a:rPr lang="en-US" sz="1600" dirty="0">
                <a:solidFill>
                  <a:srgbClr val="4C4C4C"/>
                </a:solidFill>
                <a:latin typeface="Courier New" pitchFamily="49"/>
              </a:rPr>
              <a:t>/* send message in a ring here */</a:t>
            </a:r>
          </a:p>
          <a:p>
            <a:pPr marL="0" lvl="0" indent="0">
              <a:lnSpc>
                <a:spcPct val="80000"/>
              </a:lnSpc>
              <a:buNone/>
            </a:pPr>
            <a:r>
              <a:rPr lang="en-US" sz="1600" b="0" dirty="0">
                <a:latin typeface="Courier New" pitchFamily="49"/>
              </a:rPr>
              <a:t>}</a:t>
            </a:r>
          </a:p>
          <a:p>
            <a:pPr marL="0" lvl="0" indent="0">
              <a:lnSpc>
                <a:spcPct val="80000"/>
              </a:lnSpc>
              <a:buNone/>
            </a:pPr>
            <a:endParaRPr lang="en-US" sz="1600" b="0" dirty="0">
              <a:latin typeface="Courier New" pitchFamily="49"/>
            </a:endParaRPr>
          </a:p>
          <a:p>
            <a:pPr marL="0" lvl="0" indent="0">
              <a:lnSpc>
                <a:spcPct val="80000"/>
              </a:lnSpc>
              <a:buNone/>
            </a:pPr>
            <a:r>
              <a:rPr lang="en-US" sz="1600" b="0" dirty="0" err="1">
                <a:solidFill>
                  <a:srgbClr val="002060"/>
                </a:solidFill>
                <a:latin typeface="Courier New" pitchFamily="49"/>
              </a:rPr>
              <a:t>int</a:t>
            </a:r>
            <a:r>
              <a:rPr lang="en-US" sz="1600" b="0" dirty="0">
                <a:solidFill>
                  <a:srgbClr val="002060"/>
                </a:solidFill>
                <a:latin typeface="Courier New" pitchFamily="49"/>
              </a:rPr>
              <a:t> </a:t>
            </a:r>
            <a:r>
              <a:rPr lang="en-US" sz="1600" dirty="0">
                <a:latin typeface="Courier New" pitchFamily="49"/>
              </a:rPr>
              <a:t>main</a:t>
            </a:r>
            <a:r>
              <a:rPr lang="en-US" sz="1600" b="0" dirty="0">
                <a:latin typeface="Courier New" pitchFamily="49"/>
              </a:rPr>
              <a:t>( </a:t>
            </a:r>
            <a:r>
              <a:rPr lang="en-US" sz="1600" b="0" dirty="0" err="1">
                <a:solidFill>
                  <a:srgbClr val="002060"/>
                </a:solidFill>
                <a:latin typeface="Courier New" pitchFamily="49"/>
              </a:rPr>
              <a:t>int</a:t>
            </a:r>
            <a:r>
              <a:rPr lang="en-US" sz="1600" b="0" dirty="0">
                <a:solidFill>
                  <a:srgbClr val="002060"/>
                </a:solidFill>
                <a:latin typeface="Courier New" pitchFamily="49"/>
              </a:rPr>
              <a:t> </a:t>
            </a:r>
            <a:r>
              <a:rPr lang="en-US" sz="1600" b="0" dirty="0" err="1">
                <a:solidFill>
                  <a:srgbClr val="002060"/>
                </a:solidFill>
                <a:latin typeface="Courier New" pitchFamily="49"/>
              </a:rPr>
              <a:t>argc</a:t>
            </a:r>
            <a:r>
              <a:rPr lang="en-US" sz="1600" b="0" dirty="0">
                <a:solidFill>
                  <a:srgbClr val="002060"/>
                </a:solidFill>
                <a:latin typeface="Courier New" pitchFamily="49"/>
              </a:rPr>
              <a:t>, char * </a:t>
            </a:r>
            <a:r>
              <a:rPr lang="en-US" sz="1600" b="0" dirty="0" err="1">
                <a:solidFill>
                  <a:srgbClr val="002060"/>
                </a:solidFill>
                <a:latin typeface="Courier New" pitchFamily="49"/>
              </a:rPr>
              <a:t>argv</a:t>
            </a:r>
            <a:r>
              <a:rPr lang="en-US" sz="1600" b="0" dirty="0">
                <a:solidFill>
                  <a:srgbClr val="002060"/>
                </a:solidFill>
                <a:latin typeface="Courier New" pitchFamily="49"/>
              </a:rPr>
              <a:t>[]</a:t>
            </a:r>
            <a:r>
              <a:rPr lang="en-US" sz="1600" b="0" dirty="0">
                <a:latin typeface="Courier New" pitchFamily="49"/>
              </a:rPr>
              <a:t> </a:t>
            </a:r>
            <a:r>
              <a:rPr lang="en-US" sz="1600" b="0" dirty="0" smtClean="0">
                <a:latin typeface="Courier New" pitchFamily="49"/>
              </a:rPr>
              <a:t>)</a:t>
            </a:r>
          </a:p>
          <a:p>
            <a:pPr marL="0" lvl="0" indent="0">
              <a:lnSpc>
                <a:spcPct val="80000"/>
              </a:lnSpc>
              <a:buNone/>
            </a:pPr>
            <a:r>
              <a:rPr lang="en-US" sz="1600" b="0" dirty="0">
                <a:latin typeface="Courier New" pitchFamily="49"/>
              </a:rPr>
              <a:t>{</a:t>
            </a:r>
          </a:p>
          <a:p>
            <a:pPr marL="0" lvl="0" indent="0">
              <a:lnSpc>
                <a:spcPct val="80000"/>
              </a:lnSpc>
              <a:buNone/>
            </a:pPr>
            <a:r>
              <a:rPr lang="en-US" sz="1600" b="0" dirty="0">
                <a:latin typeface="Courier New" pitchFamily="49"/>
              </a:rPr>
              <a:t>...</a:t>
            </a:r>
          </a:p>
          <a:p>
            <a:pPr marL="0" lvl="0" indent="0">
              <a:lnSpc>
                <a:spcPct val="80000"/>
              </a:lnSpc>
              <a:buNone/>
            </a:pPr>
            <a:r>
              <a:rPr lang="en-US" sz="1600" b="0" dirty="0" smtClean="0">
                <a:latin typeface="Courier New" pitchFamily="49"/>
              </a:rPr>
              <a:t>    </a:t>
            </a:r>
            <a:r>
              <a:rPr lang="en-US" sz="1600" b="0" dirty="0" smtClean="0">
                <a:solidFill>
                  <a:srgbClr val="002060"/>
                </a:solidFill>
                <a:latin typeface="Courier New" pitchFamily="49"/>
              </a:rPr>
              <a:t>char</a:t>
            </a:r>
            <a:r>
              <a:rPr lang="en-US" sz="1600" b="0" dirty="0" smtClean="0">
                <a:latin typeface="Courier New" pitchFamily="49"/>
              </a:rPr>
              <a:t> </a:t>
            </a:r>
            <a:r>
              <a:rPr lang="en-US" sz="1600" b="0" dirty="0">
                <a:latin typeface="Courier New" pitchFamily="49"/>
              </a:rPr>
              <a:t>buffer = (</a:t>
            </a:r>
            <a:r>
              <a:rPr lang="en-US" sz="1600" b="0" dirty="0">
                <a:solidFill>
                  <a:srgbClr val="002060"/>
                </a:solidFill>
                <a:latin typeface="Courier New" pitchFamily="49"/>
              </a:rPr>
              <a:t>char</a:t>
            </a:r>
            <a:r>
              <a:rPr lang="en-US" sz="1600" b="0" dirty="0">
                <a:latin typeface="Courier New" pitchFamily="49"/>
              </a:rPr>
              <a:t>*) </a:t>
            </a:r>
            <a:r>
              <a:rPr lang="en-US" sz="1600" b="0" dirty="0" err="1">
                <a:latin typeface="Courier New" pitchFamily="49"/>
              </a:rPr>
              <a:t>calloc</a:t>
            </a:r>
            <a:r>
              <a:rPr lang="en-US" sz="1600" b="0" dirty="0">
                <a:latin typeface="Courier New" pitchFamily="49"/>
              </a:rPr>
              <a:t> ( 1048576, </a:t>
            </a:r>
            <a:r>
              <a:rPr lang="en-US" sz="1600" dirty="0" err="1">
                <a:latin typeface="Courier New" pitchFamily="49"/>
              </a:rPr>
              <a:t>sizeof</a:t>
            </a:r>
            <a:r>
              <a:rPr lang="en-US" sz="1600" b="0" dirty="0">
                <a:latin typeface="Courier New" pitchFamily="49"/>
              </a:rPr>
              <a:t>(</a:t>
            </a:r>
            <a:r>
              <a:rPr lang="en-US" sz="1600" b="0" dirty="0">
                <a:solidFill>
                  <a:srgbClr val="002060"/>
                </a:solidFill>
                <a:latin typeface="Courier New" pitchFamily="49"/>
              </a:rPr>
              <a:t>char</a:t>
            </a:r>
            <a:r>
              <a:rPr lang="en-US" sz="1600" b="0" dirty="0">
                <a:latin typeface="Courier New" pitchFamily="49"/>
              </a:rPr>
              <a:t>) );</a:t>
            </a:r>
          </a:p>
          <a:p>
            <a:pPr marL="0" lvl="0" indent="0">
              <a:lnSpc>
                <a:spcPct val="80000"/>
              </a:lnSpc>
              <a:buNone/>
            </a:pPr>
            <a:r>
              <a:rPr lang="en-US" sz="1600" b="0" dirty="0" smtClean="0">
                <a:latin typeface="Courier New" pitchFamily="49"/>
              </a:rPr>
              <a:t>    </a:t>
            </a:r>
            <a:r>
              <a:rPr lang="en-US" sz="1600" b="0" dirty="0" err="1" smtClean="0">
                <a:solidFill>
                  <a:srgbClr val="002060"/>
                </a:solidFill>
                <a:latin typeface="Courier New" pitchFamily="49"/>
              </a:rPr>
              <a:t>int</a:t>
            </a:r>
            <a:r>
              <a:rPr lang="en-US" sz="1600" b="0" dirty="0" smtClean="0">
                <a:solidFill>
                  <a:srgbClr val="002060"/>
                </a:solidFill>
                <a:latin typeface="Courier New" pitchFamily="49"/>
              </a:rPr>
              <a:t> </a:t>
            </a:r>
            <a:r>
              <a:rPr lang="en-US" sz="1600" b="0" dirty="0" err="1">
                <a:latin typeface="Courier New" pitchFamily="49"/>
              </a:rPr>
              <a:t>msgLen</a:t>
            </a:r>
            <a:r>
              <a:rPr lang="en-US" sz="1600" b="0" dirty="0">
                <a:latin typeface="Courier New" pitchFamily="49"/>
              </a:rPr>
              <a:t> = 8;</a:t>
            </a:r>
          </a:p>
          <a:p>
            <a:pPr marL="0" lvl="0" indent="0">
              <a:lnSpc>
                <a:spcPct val="80000"/>
              </a:lnSpc>
              <a:buNone/>
            </a:pPr>
            <a:r>
              <a:rPr lang="en-US" sz="1600" b="0" dirty="0" smtClean="0">
                <a:latin typeface="Courier New" pitchFamily="49"/>
              </a:rPr>
              <a:t>    </a:t>
            </a:r>
            <a:r>
              <a:rPr lang="en-US" sz="1600" dirty="0" smtClean="0">
                <a:latin typeface="Courier New" pitchFamily="49"/>
              </a:rPr>
              <a:t>for</a:t>
            </a:r>
            <a:r>
              <a:rPr lang="en-US" sz="1600" b="0" dirty="0" smtClean="0">
                <a:latin typeface="Courier New" pitchFamily="49"/>
              </a:rPr>
              <a:t> </a:t>
            </a:r>
            <a:r>
              <a:rPr lang="en-US" sz="1600" b="0" dirty="0">
                <a:latin typeface="Courier New" pitchFamily="49"/>
              </a:rPr>
              <a:t>(</a:t>
            </a:r>
            <a:r>
              <a:rPr lang="en-US" sz="1600" b="0" dirty="0" err="1">
                <a:solidFill>
                  <a:srgbClr val="002060"/>
                </a:solidFill>
                <a:latin typeface="Courier New" pitchFamily="49"/>
              </a:rPr>
              <a:t>int</a:t>
            </a:r>
            <a:r>
              <a:rPr lang="en-US" sz="1600" b="0" dirty="0">
                <a:solidFill>
                  <a:srgbClr val="002060"/>
                </a:solidFill>
                <a:latin typeface="Courier New" pitchFamily="49"/>
              </a:rPr>
              <a:t> </a:t>
            </a:r>
            <a:r>
              <a:rPr lang="en-US" sz="1600" b="0" dirty="0" err="1">
                <a:latin typeface="Courier New" pitchFamily="49"/>
              </a:rPr>
              <a:t>i</a:t>
            </a:r>
            <a:r>
              <a:rPr lang="en-US" sz="1600" b="0" dirty="0">
                <a:latin typeface="Courier New" pitchFamily="49"/>
              </a:rPr>
              <a:t> = 0; </a:t>
            </a:r>
            <a:r>
              <a:rPr lang="en-US" sz="1600" b="0" dirty="0" err="1">
                <a:latin typeface="Courier New" pitchFamily="49"/>
              </a:rPr>
              <a:t>i</a:t>
            </a:r>
            <a:r>
              <a:rPr lang="en-US" sz="1600" b="0" dirty="0">
                <a:latin typeface="Courier New" pitchFamily="49"/>
              </a:rPr>
              <a:t> &lt; 18; </a:t>
            </a:r>
            <a:r>
              <a:rPr lang="en-US" sz="1600" b="0" dirty="0" err="1">
                <a:latin typeface="Courier New" pitchFamily="49"/>
              </a:rPr>
              <a:t>i</a:t>
            </a:r>
            <a:r>
              <a:rPr lang="en-US" sz="1600" b="0" dirty="0">
                <a:latin typeface="Courier New" pitchFamily="49"/>
              </a:rPr>
              <a:t>++, </a:t>
            </a:r>
            <a:r>
              <a:rPr lang="en-US" sz="1600" b="0" dirty="0" err="1">
                <a:latin typeface="Courier New" pitchFamily="49"/>
              </a:rPr>
              <a:t>msgLen</a:t>
            </a:r>
            <a:r>
              <a:rPr lang="en-US" sz="1600" b="0" dirty="0">
                <a:latin typeface="Courier New" pitchFamily="49"/>
              </a:rPr>
              <a:t> *= 2) {</a:t>
            </a:r>
          </a:p>
          <a:p>
            <a:pPr marL="457200" lvl="1" indent="0">
              <a:lnSpc>
                <a:spcPct val="80000"/>
              </a:lnSpc>
              <a:buNone/>
            </a:pPr>
            <a:r>
              <a:rPr lang="en-US" sz="1600" dirty="0" smtClean="0">
                <a:latin typeface="Courier New" pitchFamily="49"/>
              </a:rPr>
              <a:t>    </a:t>
            </a:r>
            <a:r>
              <a:rPr lang="en-US" sz="1600" dirty="0" smtClean="0">
                <a:solidFill>
                  <a:srgbClr val="002060"/>
                </a:solidFill>
                <a:latin typeface="Courier New" pitchFamily="49"/>
              </a:rPr>
              <a:t>double</a:t>
            </a:r>
            <a:r>
              <a:rPr lang="en-US" sz="1600" dirty="0" smtClean="0">
                <a:latin typeface="Courier New" pitchFamily="49"/>
              </a:rPr>
              <a:t> </a:t>
            </a:r>
            <a:r>
              <a:rPr lang="en-US" sz="1600" dirty="0" err="1">
                <a:latin typeface="Courier New" pitchFamily="49"/>
              </a:rPr>
              <a:t>startTime</a:t>
            </a:r>
            <a:r>
              <a:rPr lang="en-US" sz="1600" dirty="0">
                <a:latin typeface="Courier New" pitchFamily="49"/>
              </a:rPr>
              <a:t> = </a:t>
            </a:r>
            <a:r>
              <a:rPr lang="en-US" sz="1600" b="1" dirty="0" err="1">
                <a:solidFill>
                  <a:srgbClr val="FF420E"/>
                </a:solidFill>
                <a:latin typeface="Courier New" pitchFamily="49"/>
              </a:rPr>
              <a:t>MPI_Wtime</a:t>
            </a:r>
            <a:r>
              <a:rPr lang="en-US" sz="1600" dirty="0">
                <a:latin typeface="Courier New" pitchFamily="49"/>
              </a:rPr>
              <a:t>();</a:t>
            </a:r>
          </a:p>
          <a:p>
            <a:pPr marL="457200" lvl="1" indent="0">
              <a:lnSpc>
                <a:spcPct val="80000"/>
              </a:lnSpc>
              <a:buNone/>
            </a:pPr>
            <a:r>
              <a:rPr lang="en-US" sz="1600" b="1" dirty="0" smtClean="0">
                <a:solidFill>
                  <a:srgbClr val="FF420E"/>
                </a:solidFill>
                <a:latin typeface="Courier New" pitchFamily="49"/>
              </a:rPr>
              <a:t>    </a:t>
            </a:r>
            <a:r>
              <a:rPr lang="en-US" sz="1600" b="1" dirty="0" err="1" smtClean="0">
                <a:solidFill>
                  <a:srgbClr val="FF420E"/>
                </a:solidFill>
                <a:latin typeface="Courier New" pitchFamily="49"/>
              </a:rPr>
              <a:t>sendRing</a:t>
            </a:r>
            <a:r>
              <a:rPr lang="en-US" sz="1600" b="1" dirty="0">
                <a:latin typeface="Courier New" pitchFamily="49"/>
              </a:rPr>
              <a:t>( </a:t>
            </a:r>
            <a:r>
              <a:rPr lang="en-US" sz="1600" b="1" dirty="0">
                <a:solidFill>
                  <a:srgbClr val="000080"/>
                </a:solidFill>
                <a:latin typeface="Courier New" pitchFamily="49"/>
              </a:rPr>
              <a:t>buffer, </a:t>
            </a:r>
            <a:r>
              <a:rPr lang="en-US" sz="1600" b="1" dirty="0" err="1">
                <a:solidFill>
                  <a:srgbClr val="000080"/>
                </a:solidFill>
                <a:latin typeface="Courier New" pitchFamily="49"/>
              </a:rPr>
              <a:t>msgLen</a:t>
            </a:r>
            <a:r>
              <a:rPr lang="en-US" sz="1600" b="1" dirty="0">
                <a:latin typeface="Courier New" pitchFamily="49"/>
              </a:rPr>
              <a:t> );</a:t>
            </a:r>
          </a:p>
          <a:p>
            <a:pPr marL="457200" lvl="1" indent="0">
              <a:lnSpc>
                <a:spcPct val="80000"/>
              </a:lnSpc>
              <a:buNone/>
            </a:pPr>
            <a:r>
              <a:rPr lang="en-US" sz="1600" dirty="0" smtClean="0">
                <a:latin typeface="Courier New" pitchFamily="49"/>
              </a:rPr>
              <a:t>    </a:t>
            </a:r>
            <a:r>
              <a:rPr lang="en-US" sz="1600" dirty="0" smtClean="0">
                <a:solidFill>
                  <a:srgbClr val="002060"/>
                </a:solidFill>
                <a:latin typeface="Courier New" pitchFamily="49"/>
              </a:rPr>
              <a:t>double</a:t>
            </a:r>
            <a:r>
              <a:rPr lang="en-US" sz="1600" dirty="0" smtClean="0">
                <a:latin typeface="Courier New" pitchFamily="49"/>
              </a:rPr>
              <a:t> </a:t>
            </a:r>
            <a:r>
              <a:rPr lang="en-US" sz="1600" dirty="0" err="1">
                <a:latin typeface="Courier New" pitchFamily="49"/>
              </a:rPr>
              <a:t>stopTime</a:t>
            </a:r>
            <a:r>
              <a:rPr lang="en-US" sz="1600" dirty="0">
                <a:latin typeface="Courier New" pitchFamily="49"/>
              </a:rPr>
              <a:t> = </a:t>
            </a:r>
            <a:r>
              <a:rPr lang="en-US" sz="1600" b="1" dirty="0" err="1">
                <a:solidFill>
                  <a:srgbClr val="FF420E"/>
                </a:solidFill>
                <a:latin typeface="Courier New" pitchFamily="49"/>
              </a:rPr>
              <a:t>MPI_Wtime</a:t>
            </a:r>
            <a:r>
              <a:rPr lang="en-US" sz="1600" dirty="0">
                <a:latin typeface="Courier New" pitchFamily="49"/>
              </a:rPr>
              <a:t>();</a:t>
            </a:r>
          </a:p>
          <a:p>
            <a:pPr marL="457200" lvl="1" indent="0">
              <a:lnSpc>
                <a:spcPct val="80000"/>
              </a:lnSpc>
              <a:buNone/>
            </a:pPr>
            <a:r>
              <a:rPr lang="en-US" sz="1600" dirty="0" smtClean="0">
                <a:latin typeface="Courier New" pitchFamily="49"/>
              </a:rPr>
              <a:t>    </a:t>
            </a:r>
            <a:r>
              <a:rPr lang="en-US" sz="1600" dirty="0" smtClean="0">
                <a:solidFill>
                  <a:srgbClr val="002060"/>
                </a:solidFill>
                <a:latin typeface="Courier New" pitchFamily="49"/>
              </a:rPr>
              <a:t>double</a:t>
            </a:r>
            <a:r>
              <a:rPr lang="en-US" sz="1600" dirty="0" smtClean="0">
                <a:latin typeface="Courier New" pitchFamily="49"/>
              </a:rPr>
              <a:t> </a:t>
            </a:r>
            <a:r>
              <a:rPr lang="en-US" sz="1600" dirty="0" err="1">
                <a:latin typeface="Courier New" pitchFamily="49"/>
              </a:rPr>
              <a:t>elapsedSec</a:t>
            </a:r>
            <a:r>
              <a:rPr lang="en-US" sz="1600" dirty="0">
                <a:latin typeface="Courier New" pitchFamily="49"/>
              </a:rPr>
              <a:t> = </a:t>
            </a:r>
            <a:r>
              <a:rPr lang="en-US" sz="1600" dirty="0" err="1">
                <a:latin typeface="Courier New" pitchFamily="49"/>
              </a:rPr>
              <a:t>stopTime</a:t>
            </a:r>
            <a:r>
              <a:rPr lang="en-US" sz="1600" dirty="0">
                <a:latin typeface="Courier New" pitchFamily="49"/>
              </a:rPr>
              <a:t> - </a:t>
            </a:r>
            <a:r>
              <a:rPr lang="en-US" sz="1600" dirty="0" err="1">
                <a:latin typeface="Courier New" pitchFamily="49"/>
              </a:rPr>
              <a:t>startTime</a:t>
            </a:r>
            <a:r>
              <a:rPr lang="en-US" sz="1600" dirty="0">
                <a:latin typeface="Courier New" pitchFamily="49"/>
              </a:rPr>
              <a:t>;</a:t>
            </a:r>
          </a:p>
          <a:p>
            <a:pPr marL="457200" lvl="1" indent="0">
              <a:lnSpc>
                <a:spcPct val="80000"/>
              </a:lnSpc>
              <a:buNone/>
            </a:pPr>
            <a:r>
              <a:rPr lang="en-US" sz="1600" dirty="0" smtClean="0">
                <a:latin typeface="Courier New" pitchFamily="49"/>
              </a:rPr>
              <a:t>    if </a:t>
            </a:r>
            <a:r>
              <a:rPr lang="en-US" sz="1600" dirty="0">
                <a:latin typeface="Courier New" pitchFamily="49"/>
              </a:rPr>
              <a:t>(rank == 0)</a:t>
            </a:r>
          </a:p>
          <a:p>
            <a:pPr marL="914400" lvl="2" indent="0">
              <a:lnSpc>
                <a:spcPct val="80000"/>
              </a:lnSpc>
              <a:buNone/>
            </a:pPr>
            <a:r>
              <a:rPr lang="en-US" sz="1600" dirty="0" smtClean="0">
                <a:latin typeface="Courier New" pitchFamily="49"/>
              </a:rPr>
              <a:t>    </a:t>
            </a:r>
            <a:r>
              <a:rPr lang="en-US" sz="1600" dirty="0" err="1" smtClean="0">
                <a:solidFill>
                  <a:schemeClr val="tx1"/>
                </a:solidFill>
                <a:latin typeface="Courier New" pitchFamily="49"/>
              </a:rPr>
              <a:t>printf</a:t>
            </a:r>
            <a:r>
              <a:rPr lang="en-US" sz="1600" dirty="0">
                <a:latin typeface="Courier New" pitchFamily="49"/>
              </a:rPr>
              <a:t>( </a:t>
            </a:r>
            <a:r>
              <a:rPr lang="en-US" sz="1600" dirty="0">
                <a:latin typeface="Courier New" pitchFamily="18"/>
              </a:rPr>
              <a:t>"</a:t>
            </a:r>
            <a:r>
              <a:rPr lang="en-US" sz="1600" dirty="0">
                <a:latin typeface="Courier New" pitchFamily="49"/>
              </a:rPr>
              <a:t>Bandwidth for size %d is : %f\</a:t>
            </a:r>
            <a:r>
              <a:rPr lang="en-US" sz="1600" dirty="0">
                <a:latin typeface="Courier New" pitchFamily="18"/>
              </a:rPr>
              <a:t>"</a:t>
            </a:r>
            <a:r>
              <a:rPr lang="en-US" sz="1600" dirty="0">
                <a:latin typeface="Courier New" pitchFamily="49"/>
              </a:rPr>
              <a:t>, ... );</a:t>
            </a:r>
          </a:p>
          <a:p>
            <a:pPr marL="0" lvl="0" indent="0">
              <a:lnSpc>
                <a:spcPct val="80000"/>
              </a:lnSpc>
              <a:buNone/>
            </a:pPr>
            <a:r>
              <a:rPr lang="en-US" sz="1600" b="0" dirty="0" smtClean="0">
                <a:latin typeface="Courier New" pitchFamily="49"/>
              </a:rPr>
              <a:t>    }</a:t>
            </a:r>
            <a:endParaRPr lang="en-US" sz="1600" b="0" dirty="0">
              <a:latin typeface="Courier New" pitchFamily="49"/>
            </a:endParaRPr>
          </a:p>
          <a:p>
            <a:pPr marL="0" lvl="0" indent="0">
              <a:lnSpc>
                <a:spcPct val="80000"/>
              </a:lnSpc>
              <a:buNone/>
            </a:pPr>
            <a:r>
              <a:rPr lang="en-US" sz="1600" b="0" dirty="0" smtClean="0">
                <a:latin typeface="Courier New" pitchFamily="49"/>
              </a:rPr>
              <a:t>...</a:t>
            </a:r>
          </a:p>
          <a:p>
            <a:pPr marL="0" lvl="0" indent="0">
              <a:lnSpc>
                <a:spcPct val="80000"/>
              </a:lnSpc>
              <a:buNone/>
            </a:pPr>
            <a:r>
              <a:rPr lang="en-US" sz="1600" b="0" dirty="0">
                <a:latin typeface="Courier New" pitchFamily="49"/>
              </a:rPr>
              <a:t>}</a:t>
            </a:r>
          </a:p>
        </p:txBody>
      </p:sp>
    </p:spTree>
    <p:extLst>
      <p:ext uri="{BB962C8B-B14F-4D97-AF65-F5344CB8AC3E}">
        <p14:creationId xmlns:p14="http://schemas.microsoft.com/office/powerpoint/2010/main" val="4105490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Ringtest in MPI</a:t>
            </a:r>
            <a:endParaRPr lang="en-US" dirty="0"/>
          </a:p>
        </p:txBody>
      </p:sp>
      <p:sp>
        <p:nvSpPr>
          <p:cNvPr id="3" name="Text Placeholder 2"/>
          <p:cNvSpPr txBox="1">
            <a:spLocks noGrp="1"/>
          </p:cNvSpPr>
          <p:nvPr>
            <p:ph type="body" idx="4294967295"/>
          </p:nvPr>
        </p:nvSpPr>
        <p:spPr>
          <a:xfrm>
            <a:off x="232235" y="1108255"/>
            <a:ext cx="8703130" cy="5431550"/>
          </a:xfrm>
          <a:prstGeom prst="rect">
            <a:avLst/>
          </a:prstGeom>
          <a:solidFill>
            <a:schemeClr val="bg1">
              <a:lumMod val="85000"/>
            </a:schemeClr>
          </a:solidFill>
          <a:ln w="19050">
            <a:solidFill>
              <a:schemeClr val="tx1"/>
            </a:solidFill>
          </a:ln>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lvl="0" indent="0">
              <a:lnSpc>
                <a:spcPct val="80000"/>
              </a:lnSpc>
              <a:buNone/>
            </a:pPr>
            <a:r>
              <a:rPr lang="en-US" sz="1600" dirty="0" smtClean="0">
                <a:latin typeface="Courier New" pitchFamily="49"/>
              </a:rPr>
              <a:t>void </a:t>
            </a:r>
            <a:r>
              <a:rPr lang="en-US" sz="1600" dirty="0" err="1">
                <a:solidFill>
                  <a:srgbClr val="FF420E"/>
                </a:solidFill>
                <a:latin typeface="Courier New" pitchFamily="49"/>
              </a:rPr>
              <a:t>sendRing</a:t>
            </a:r>
            <a:r>
              <a:rPr lang="en-US" sz="1600" dirty="0">
                <a:latin typeface="Courier New" pitchFamily="49"/>
              </a:rPr>
              <a:t>( </a:t>
            </a:r>
            <a:r>
              <a:rPr lang="en-US" sz="1600" dirty="0">
                <a:solidFill>
                  <a:srgbClr val="000080"/>
                </a:solidFill>
                <a:latin typeface="Courier New" pitchFamily="49"/>
              </a:rPr>
              <a:t>char *buffer, </a:t>
            </a:r>
            <a:r>
              <a:rPr lang="en-US" sz="1600" dirty="0" err="1">
                <a:solidFill>
                  <a:srgbClr val="000080"/>
                </a:solidFill>
                <a:latin typeface="Courier New" pitchFamily="49"/>
              </a:rPr>
              <a:t>int</a:t>
            </a:r>
            <a:r>
              <a:rPr lang="en-US" sz="1600" dirty="0">
                <a:solidFill>
                  <a:srgbClr val="000080"/>
                </a:solidFill>
                <a:latin typeface="Courier New" pitchFamily="49"/>
              </a:rPr>
              <a:t> </a:t>
            </a:r>
            <a:r>
              <a:rPr lang="en-US" sz="1600" dirty="0" err="1">
                <a:solidFill>
                  <a:srgbClr val="000080"/>
                </a:solidFill>
                <a:latin typeface="Courier New" pitchFamily="49"/>
              </a:rPr>
              <a:t>msgLen</a:t>
            </a:r>
            <a:r>
              <a:rPr lang="en-US" sz="1600" dirty="0">
                <a:latin typeface="Courier New" pitchFamily="49"/>
              </a:rPr>
              <a:t> )</a:t>
            </a:r>
          </a:p>
          <a:p>
            <a:pPr marL="0" lvl="0" indent="0">
              <a:lnSpc>
                <a:spcPct val="80000"/>
              </a:lnSpc>
              <a:buNone/>
            </a:pPr>
            <a:r>
              <a:rPr lang="en-US" sz="1600" b="0" dirty="0">
                <a:latin typeface="Courier New" pitchFamily="49"/>
              </a:rPr>
              <a:t>{                       </a:t>
            </a:r>
          </a:p>
          <a:p>
            <a:pPr lvl="1">
              <a:lnSpc>
                <a:spcPct val="80000"/>
              </a:lnSpc>
              <a:buNone/>
            </a:pPr>
            <a:r>
              <a:rPr lang="en-US" sz="1600" dirty="0" err="1">
                <a:latin typeface="Courier New" pitchFamily="49"/>
              </a:rPr>
              <a:t>int</a:t>
            </a:r>
            <a:r>
              <a:rPr lang="en-US" sz="1600" dirty="0">
                <a:latin typeface="Courier New" pitchFamily="49"/>
              </a:rPr>
              <a:t> </a:t>
            </a:r>
            <a:r>
              <a:rPr lang="en-US" sz="1600" dirty="0" err="1">
                <a:latin typeface="Courier New" pitchFamily="49"/>
              </a:rPr>
              <a:t>myRank</a:t>
            </a:r>
            <a:r>
              <a:rPr lang="en-US" sz="1600" dirty="0">
                <a:latin typeface="Courier New" pitchFamily="49"/>
              </a:rPr>
              <a:t>, </a:t>
            </a:r>
            <a:r>
              <a:rPr lang="en-US" sz="1600" dirty="0" err="1">
                <a:latin typeface="Courier New" pitchFamily="49"/>
              </a:rPr>
              <a:t>numProc</a:t>
            </a:r>
            <a:r>
              <a:rPr lang="en-US" sz="1600" dirty="0">
                <a:latin typeface="Courier New" pitchFamily="49"/>
              </a:rPr>
              <a:t>;</a:t>
            </a:r>
          </a:p>
          <a:p>
            <a:pPr lvl="1">
              <a:lnSpc>
                <a:spcPct val="80000"/>
              </a:lnSpc>
              <a:buNone/>
            </a:pPr>
            <a:r>
              <a:rPr lang="en-US" sz="1600" dirty="0" err="1">
                <a:solidFill>
                  <a:srgbClr val="FF420E"/>
                </a:solidFill>
                <a:latin typeface="Courier New" pitchFamily="49"/>
              </a:rPr>
              <a:t>MPI_Comm_rank</a:t>
            </a:r>
            <a:r>
              <a:rPr lang="en-US" sz="1600" dirty="0">
                <a:latin typeface="Courier New" pitchFamily="49"/>
              </a:rPr>
              <a:t>( MPI_COMM_WORLD, &amp;</a:t>
            </a:r>
            <a:r>
              <a:rPr lang="en-US" sz="1600" dirty="0" err="1">
                <a:latin typeface="Courier New" pitchFamily="49"/>
              </a:rPr>
              <a:t>myRank</a:t>
            </a:r>
            <a:r>
              <a:rPr lang="en-US" sz="1600" dirty="0">
                <a:latin typeface="Courier New" pitchFamily="49"/>
              </a:rPr>
              <a:t> );</a:t>
            </a:r>
          </a:p>
          <a:p>
            <a:pPr lvl="1">
              <a:lnSpc>
                <a:spcPct val="80000"/>
              </a:lnSpc>
              <a:buNone/>
            </a:pPr>
            <a:r>
              <a:rPr lang="en-US" sz="1600" dirty="0" err="1">
                <a:solidFill>
                  <a:srgbClr val="FF420E"/>
                </a:solidFill>
                <a:latin typeface="Courier New" pitchFamily="49"/>
              </a:rPr>
              <a:t>MPI_Comm_size</a:t>
            </a:r>
            <a:r>
              <a:rPr lang="en-US" sz="1600" dirty="0">
                <a:latin typeface="Courier New" pitchFamily="49"/>
              </a:rPr>
              <a:t>( MPI_COMM_WORLD, &amp;</a:t>
            </a:r>
            <a:r>
              <a:rPr lang="en-US" sz="1600" dirty="0" err="1">
                <a:latin typeface="Courier New" pitchFamily="49"/>
              </a:rPr>
              <a:t>numProc</a:t>
            </a:r>
            <a:r>
              <a:rPr lang="en-US" sz="1600" dirty="0">
                <a:latin typeface="Courier New" pitchFamily="49"/>
              </a:rPr>
              <a:t> );</a:t>
            </a:r>
          </a:p>
          <a:p>
            <a:pPr lvl="1">
              <a:lnSpc>
                <a:spcPct val="80000"/>
              </a:lnSpc>
              <a:buNone/>
            </a:pPr>
            <a:r>
              <a:rPr lang="en-US" sz="1600" dirty="0" err="1">
                <a:solidFill>
                  <a:srgbClr val="FF420E"/>
                </a:solidFill>
                <a:latin typeface="Courier New" pitchFamily="49"/>
              </a:rPr>
              <a:t>MPI_Status</a:t>
            </a:r>
            <a:r>
              <a:rPr lang="en-US" sz="1600" dirty="0">
                <a:latin typeface="Courier New" pitchFamily="49"/>
              </a:rPr>
              <a:t> status;</a:t>
            </a:r>
          </a:p>
          <a:p>
            <a:pPr lvl="1">
              <a:lnSpc>
                <a:spcPct val="80000"/>
              </a:lnSpc>
              <a:buNone/>
            </a:pPr>
            <a:endParaRPr lang="en-US" sz="1600" dirty="0">
              <a:latin typeface="Courier New" pitchFamily="49"/>
            </a:endParaRPr>
          </a:p>
          <a:p>
            <a:pPr lvl="1">
              <a:lnSpc>
                <a:spcPct val="80000"/>
              </a:lnSpc>
              <a:buNone/>
            </a:pPr>
            <a:r>
              <a:rPr lang="en-US" sz="1600" b="1" dirty="0" err="1">
                <a:solidFill>
                  <a:srgbClr val="000080"/>
                </a:solidFill>
                <a:latin typeface="Courier New" pitchFamily="49"/>
              </a:rPr>
              <a:t>int</a:t>
            </a:r>
            <a:r>
              <a:rPr lang="en-US" sz="1600" b="1" dirty="0">
                <a:solidFill>
                  <a:srgbClr val="000080"/>
                </a:solidFill>
                <a:latin typeface="Courier New" pitchFamily="49"/>
              </a:rPr>
              <a:t> </a:t>
            </a:r>
            <a:r>
              <a:rPr lang="en-US" sz="1600" b="1" dirty="0" err="1">
                <a:latin typeface="Courier New" pitchFamily="49"/>
              </a:rPr>
              <a:t>prevR</a:t>
            </a:r>
            <a:r>
              <a:rPr lang="en-US" sz="1600" b="1" dirty="0">
                <a:latin typeface="Courier New" pitchFamily="49"/>
              </a:rPr>
              <a:t> = (</a:t>
            </a:r>
            <a:r>
              <a:rPr lang="en-US" sz="1600" b="1" dirty="0" err="1">
                <a:latin typeface="Courier New" pitchFamily="49"/>
              </a:rPr>
              <a:t>myRank</a:t>
            </a:r>
            <a:r>
              <a:rPr lang="en-US" sz="1600" b="1" dirty="0">
                <a:latin typeface="Courier New" pitchFamily="49"/>
              </a:rPr>
              <a:t> - 1 + </a:t>
            </a:r>
            <a:r>
              <a:rPr lang="en-US" sz="1600" b="1" dirty="0" err="1">
                <a:latin typeface="Courier New" pitchFamily="49"/>
              </a:rPr>
              <a:t>numProc</a:t>
            </a:r>
            <a:r>
              <a:rPr lang="en-US" sz="1600" b="1" dirty="0">
                <a:latin typeface="Courier New" pitchFamily="49"/>
              </a:rPr>
              <a:t>) % </a:t>
            </a:r>
            <a:r>
              <a:rPr lang="en-US" sz="1600" b="1" dirty="0" err="1">
                <a:latin typeface="Courier New" pitchFamily="49"/>
              </a:rPr>
              <a:t>numProc</a:t>
            </a:r>
            <a:r>
              <a:rPr lang="en-US" sz="1600" b="1" dirty="0">
                <a:latin typeface="Courier New" pitchFamily="49"/>
              </a:rPr>
              <a:t>;</a:t>
            </a:r>
          </a:p>
          <a:p>
            <a:pPr lvl="1">
              <a:lnSpc>
                <a:spcPct val="80000"/>
              </a:lnSpc>
              <a:buNone/>
            </a:pPr>
            <a:r>
              <a:rPr lang="en-US" sz="1600" b="1" dirty="0" err="1">
                <a:solidFill>
                  <a:srgbClr val="000080"/>
                </a:solidFill>
                <a:latin typeface="Courier New" pitchFamily="49"/>
              </a:rPr>
              <a:t>int</a:t>
            </a:r>
            <a:r>
              <a:rPr lang="en-US" sz="1600" b="1" dirty="0">
                <a:solidFill>
                  <a:srgbClr val="000080"/>
                </a:solidFill>
                <a:latin typeface="Courier New" pitchFamily="49"/>
              </a:rPr>
              <a:t> </a:t>
            </a:r>
            <a:r>
              <a:rPr lang="en-US" sz="1600" b="1" dirty="0" err="1">
                <a:latin typeface="Courier New" pitchFamily="49"/>
              </a:rPr>
              <a:t>nextR</a:t>
            </a:r>
            <a:r>
              <a:rPr lang="en-US" sz="1600" b="1" dirty="0">
                <a:latin typeface="Courier New" pitchFamily="49"/>
              </a:rPr>
              <a:t> = (</a:t>
            </a:r>
            <a:r>
              <a:rPr lang="en-US" sz="1600" b="1" dirty="0" err="1">
                <a:latin typeface="Courier New" pitchFamily="49"/>
              </a:rPr>
              <a:t>myRank</a:t>
            </a:r>
            <a:r>
              <a:rPr lang="en-US" sz="1600" b="1" dirty="0">
                <a:latin typeface="Courier New" pitchFamily="49"/>
              </a:rPr>
              <a:t> + 1 ) % </a:t>
            </a:r>
            <a:r>
              <a:rPr lang="en-US" sz="1600" b="1" dirty="0" err="1">
                <a:latin typeface="Courier New" pitchFamily="49"/>
              </a:rPr>
              <a:t>numProc</a:t>
            </a:r>
            <a:r>
              <a:rPr lang="en-US" sz="1600" b="1" dirty="0">
                <a:latin typeface="Courier New" pitchFamily="49"/>
              </a:rPr>
              <a:t>;</a:t>
            </a:r>
          </a:p>
          <a:p>
            <a:pPr lvl="1">
              <a:lnSpc>
                <a:spcPct val="80000"/>
              </a:lnSpc>
              <a:buNone/>
            </a:pPr>
            <a:endParaRPr lang="en-US" sz="1600" dirty="0">
              <a:latin typeface="Courier New" pitchFamily="49"/>
            </a:endParaRPr>
          </a:p>
          <a:p>
            <a:pPr lvl="1">
              <a:lnSpc>
                <a:spcPct val="80000"/>
              </a:lnSpc>
              <a:buNone/>
            </a:pPr>
            <a:r>
              <a:rPr lang="en-US" sz="1600" b="1" dirty="0">
                <a:latin typeface="Courier New" pitchFamily="49"/>
              </a:rPr>
              <a:t>if (</a:t>
            </a:r>
            <a:r>
              <a:rPr lang="en-US" sz="1600" b="1" dirty="0" err="1">
                <a:latin typeface="Courier New" pitchFamily="49"/>
              </a:rPr>
              <a:t>myRank</a:t>
            </a:r>
            <a:r>
              <a:rPr lang="en-US" sz="1600" b="1" dirty="0">
                <a:latin typeface="Courier New" pitchFamily="49"/>
              </a:rPr>
              <a:t> == 0) {      </a:t>
            </a:r>
            <a:r>
              <a:rPr lang="en-US" sz="1600" b="1" dirty="0">
                <a:solidFill>
                  <a:srgbClr val="4C4C4C"/>
                </a:solidFill>
                <a:latin typeface="Courier New" pitchFamily="49"/>
              </a:rPr>
              <a:t>// send first, then receive</a:t>
            </a:r>
          </a:p>
          <a:p>
            <a:pPr lvl="2">
              <a:lnSpc>
                <a:spcPct val="80000"/>
              </a:lnSpc>
              <a:buNone/>
            </a:pPr>
            <a:r>
              <a:rPr lang="en-US" sz="1600" dirty="0">
                <a:solidFill>
                  <a:srgbClr val="FF420E"/>
                </a:solidFill>
                <a:latin typeface="Courier New" pitchFamily="49"/>
              </a:rPr>
              <a:t>MPI_Send</a:t>
            </a:r>
            <a:r>
              <a:rPr lang="en-US" sz="1600" dirty="0">
                <a:solidFill>
                  <a:srgbClr val="000000"/>
                </a:solidFill>
                <a:latin typeface="Courier New" pitchFamily="49"/>
              </a:rPr>
              <a:t>(</a:t>
            </a:r>
            <a:r>
              <a:rPr lang="en-US" sz="1600" dirty="0">
                <a:latin typeface="Courier New" pitchFamily="49"/>
              </a:rPr>
              <a:t> buffer, </a:t>
            </a:r>
            <a:r>
              <a:rPr lang="en-US" sz="1600" dirty="0" err="1">
                <a:latin typeface="Courier New" pitchFamily="49"/>
              </a:rPr>
              <a:t>msgLen</a:t>
            </a:r>
            <a:r>
              <a:rPr lang="en-US" sz="1600" dirty="0">
                <a:latin typeface="Courier New" pitchFamily="49"/>
              </a:rPr>
              <a:t>, MPI_CHAR, </a:t>
            </a:r>
            <a:r>
              <a:rPr lang="en-US" sz="1600" dirty="0" err="1">
                <a:latin typeface="Courier New" pitchFamily="49"/>
              </a:rPr>
              <a:t>nextR</a:t>
            </a:r>
            <a:r>
              <a:rPr lang="en-US" sz="1600" dirty="0">
                <a:latin typeface="Courier New" pitchFamily="49"/>
              </a:rPr>
              <a:t>, 0, MPI_COMM_WORLD);</a:t>
            </a:r>
          </a:p>
          <a:p>
            <a:pPr lvl="2">
              <a:lnSpc>
                <a:spcPct val="80000"/>
              </a:lnSpc>
              <a:buNone/>
            </a:pPr>
            <a:r>
              <a:rPr lang="en-US" sz="1600" dirty="0" err="1">
                <a:solidFill>
                  <a:srgbClr val="FF420E"/>
                </a:solidFill>
                <a:latin typeface="Courier New" pitchFamily="49"/>
              </a:rPr>
              <a:t>MPI_Recv</a:t>
            </a:r>
            <a:r>
              <a:rPr lang="en-US" sz="1600" dirty="0">
                <a:solidFill>
                  <a:srgbClr val="000000"/>
                </a:solidFill>
                <a:latin typeface="Courier New" pitchFamily="49"/>
              </a:rPr>
              <a:t>(</a:t>
            </a:r>
            <a:r>
              <a:rPr lang="en-US" sz="1600" dirty="0">
                <a:latin typeface="Courier New" pitchFamily="49"/>
              </a:rPr>
              <a:t> buffer, </a:t>
            </a:r>
            <a:r>
              <a:rPr lang="en-US" sz="1600" dirty="0" err="1">
                <a:latin typeface="Courier New" pitchFamily="49"/>
              </a:rPr>
              <a:t>msgLen</a:t>
            </a:r>
            <a:r>
              <a:rPr lang="en-US" sz="1600" dirty="0">
                <a:latin typeface="Courier New" pitchFamily="49"/>
              </a:rPr>
              <a:t>, MPI_CHAR, </a:t>
            </a:r>
            <a:r>
              <a:rPr lang="en-US" sz="1600" dirty="0" err="1">
                <a:latin typeface="Courier New" pitchFamily="49"/>
              </a:rPr>
              <a:t>prevR</a:t>
            </a:r>
            <a:r>
              <a:rPr lang="en-US" sz="1600" dirty="0">
                <a:latin typeface="Courier New" pitchFamily="49"/>
              </a:rPr>
              <a:t>, 0, MPI_COMM_WORLD,</a:t>
            </a:r>
          </a:p>
          <a:p>
            <a:pPr lvl="2">
              <a:lnSpc>
                <a:spcPct val="80000"/>
              </a:lnSpc>
              <a:buNone/>
            </a:pPr>
            <a:r>
              <a:rPr lang="en-US" sz="1600" dirty="0">
                <a:latin typeface="Courier New" pitchFamily="49"/>
              </a:rPr>
              <a:t>          &amp;status </a:t>
            </a:r>
            <a:r>
              <a:rPr lang="en-US" sz="1600" dirty="0">
                <a:solidFill>
                  <a:srgbClr val="000000"/>
                </a:solidFill>
                <a:latin typeface="Courier New" pitchFamily="49"/>
              </a:rPr>
              <a:t>);</a:t>
            </a:r>
          </a:p>
          <a:p>
            <a:pPr lvl="1">
              <a:lnSpc>
                <a:spcPct val="80000"/>
              </a:lnSpc>
              <a:buNone/>
            </a:pPr>
            <a:r>
              <a:rPr lang="en-US" sz="1600" b="1" dirty="0">
                <a:latin typeface="Courier New" pitchFamily="49"/>
              </a:rPr>
              <a:t>} else {                </a:t>
            </a:r>
            <a:r>
              <a:rPr lang="en-US" sz="1600" b="1" dirty="0">
                <a:solidFill>
                  <a:srgbClr val="4C4C4C"/>
                </a:solidFill>
                <a:latin typeface="Courier New" pitchFamily="49"/>
              </a:rPr>
              <a:t>// receive first, then send</a:t>
            </a:r>
          </a:p>
          <a:p>
            <a:pPr lvl="2">
              <a:lnSpc>
                <a:spcPct val="80000"/>
              </a:lnSpc>
              <a:buNone/>
            </a:pPr>
            <a:r>
              <a:rPr lang="en-US" sz="1600" dirty="0" err="1">
                <a:solidFill>
                  <a:srgbClr val="FF420E"/>
                </a:solidFill>
                <a:latin typeface="Courier New" pitchFamily="49"/>
              </a:rPr>
              <a:t>MPI_Recv</a:t>
            </a:r>
            <a:r>
              <a:rPr lang="en-US" sz="1600" dirty="0">
                <a:solidFill>
                  <a:srgbClr val="000000"/>
                </a:solidFill>
                <a:latin typeface="Courier New" pitchFamily="49"/>
              </a:rPr>
              <a:t>(</a:t>
            </a:r>
            <a:r>
              <a:rPr lang="en-US" sz="1600" dirty="0">
                <a:latin typeface="Courier New" pitchFamily="49"/>
              </a:rPr>
              <a:t> buffer, </a:t>
            </a:r>
            <a:r>
              <a:rPr lang="en-US" sz="1600" dirty="0" err="1">
                <a:latin typeface="Courier New" pitchFamily="49"/>
              </a:rPr>
              <a:t>msgLen</a:t>
            </a:r>
            <a:r>
              <a:rPr lang="en-US" sz="1600" dirty="0">
                <a:latin typeface="Courier New" pitchFamily="49"/>
              </a:rPr>
              <a:t>, MPI_CHAR, </a:t>
            </a:r>
            <a:r>
              <a:rPr lang="en-US" sz="1600" dirty="0" err="1">
                <a:latin typeface="Courier New" pitchFamily="49"/>
              </a:rPr>
              <a:t>prevR</a:t>
            </a:r>
            <a:r>
              <a:rPr lang="en-US" sz="1600" dirty="0">
                <a:latin typeface="Courier New" pitchFamily="49"/>
              </a:rPr>
              <a:t>, 0, MPI_COMM_WORLD,</a:t>
            </a:r>
          </a:p>
          <a:p>
            <a:pPr lvl="2">
              <a:lnSpc>
                <a:spcPct val="80000"/>
              </a:lnSpc>
              <a:buNone/>
            </a:pPr>
            <a:r>
              <a:rPr lang="en-US" sz="1600" dirty="0">
                <a:latin typeface="Courier New" pitchFamily="49"/>
              </a:rPr>
              <a:t>          &amp;status </a:t>
            </a:r>
            <a:r>
              <a:rPr lang="en-US" sz="1600" dirty="0">
                <a:solidFill>
                  <a:srgbClr val="000000"/>
                </a:solidFill>
                <a:latin typeface="Courier New" pitchFamily="49"/>
              </a:rPr>
              <a:t>);</a:t>
            </a:r>
          </a:p>
          <a:p>
            <a:pPr lvl="2">
              <a:lnSpc>
                <a:spcPct val="80000"/>
              </a:lnSpc>
              <a:buNone/>
            </a:pPr>
            <a:r>
              <a:rPr lang="en-US" sz="1600" dirty="0">
                <a:solidFill>
                  <a:srgbClr val="FF420E"/>
                </a:solidFill>
                <a:latin typeface="Courier New" pitchFamily="49"/>
              </a:rPr>
              <a:t>MPI_Send</a:t>
            </a:r>
            <a:r>
              <a:rPr lang="en-US" sz="1600" dirty="0">
                <a:solidFill>
                  <a:srgbClr val="000000"/>
                </a:solidFill>
                <a:latin typeface="Courier New" pitchFamily="49"/>
              </a:rPr>
              <a:t>(</a:t>
            </a:r>
            <a:r>
              <a:rPr lang="en-US" sz="1600" dirty="0">
                <a:latin typeface="Courier New" pitchFamily="49"/>
              </a:rPr>
              <a:t> buffer, </a:t>
            </a:r>
            <a:r>
              <a:rPr lang="en-US" sz="1600" dirty="0" err="1">
                <a:latin typeface="Courier New" pitchFamily="49"/>
              </a:rPr>
              <a:t>msgLen</a:t>
            </a:r>
            <a:r>
              <a:rPr lang="en-US" sz="1600" dirty="0">
                <a:latin typeface="Courier New" pitchFamily="49"/>
              </a:rPr>
              <a:t>, MPI_CHAR, </a:t>
            </a:r>
            <a:r>
              <a:rPr lang="en-US" sz="1600" dirty="0" err="1">
                <a:latin typeface="Courier New" pitchFamily="49"/>
              </a:rPr>
              <a:t>nextR</a:t>
            </a:r>
            <a:r>
              <a:rPr lang="en-US" sz="1600" dirty="0">
                <a:latin typeface="Courier New" pitchFamily="49"/>
              </a:rPr>
              <a:t>, 0, MPI_COMM_WORLD</a:t>
            </a:r>
            <a:r>
              <a:rPr lang="en-US" sz="1600" dirty="0">
                <a:solidFill>
                  <a:srgbClr val="000000"/>
                </a:solidFill>
                <a:latin typeface="Courier New" pitchFamily="49"/>
              </a:rPr>
              <a:t>);</a:t>
            </a:r>
          </a:p>
          <a:p>
            <a:pPr lvl="1">
              <a:lnSpc>
                <a:spcPct val="80000"/>
              </a:lnSpc>
              <a:buNone/>
            </a:pPr>
            <a:r>
              <a:rPr lang="en-US" sz="1600" b="1" dirty="0">
                <a:latin typeface="Courier New" pitchFamily="49"/>
              </a:rPr>
              <a:t>}</a:t>
            </a:r>
          </a:p>
          <a:p>
            <a:pPr marL="0" lvl="0" indent="0">
              <a:lnSpc>
                <a:spcPct val="80000"/>
              </a:lnSpc>
              <a:buNone/>
            </a:pPr>
            <a:r>
              <a:rPr lang="en-US" sz="1600" b="0" dirty="0">
                <a:latin typeface="Courier New" pitchFamily="49"/>
              </a:rPr>
              <a:t>}</a:t>
            </a:r>
          </a:p>
        </p:txBody>
      </p:sp>
    </p:spTree>
    <p:extLst>
      <p:ext uri="{BB962C8B-B14F-4D97-AF65-F5344CB8AC3E}">
        <p14:creationId xmlns:p14="http://schemas.microsoft.com/office/powerpoint/2010/main" val="142134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Basic MPI routines</a:t>
            </a:r>
          </a:p>
        </p:txBody>
      </p:sp>
      <p:sp>
        <p:nvSpPr>
          <p:cNvPr id="3" name="Text Placeholder 2"/>
          <p:cNvSpPr txBox="1">
            <a:spLocks noGrp="1"/>
          </p:cNvSpPr>
          <p:nvPr>
            <p:ph type="body" idx="4294967295"/>
          </p:nvPr>
        </p:nvSpPr>
        <p:spPr>
          <a:xfrm>
            <a:off x="468312" y="685800"/>
            <a:ext cx="8447088" cy="5946775"/>
          </a:xfrm>
          <a:prstGeom prst="rect">
            <a:avLst/>
          </a:prstGeom>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lvl="0">
              <a:buNone/>
            </a:pPr>
            <a:endParaRPr lang="en-US" dirty="0">
              <a:latin typeface="+mn-lt"/>
            </a:endParaRPr>
          </a:p>
          <a:p>
            <a:pPr marL="0" lvl="0" indent="0">
              <a:buNone/>
            </a:pPr>
            <a:r>
              <a:rPr lang="en-US" dirty="0">
                <a:latin typeface="+mn-lt"/>
              </a:rPr>
              <a:t>Timing routines in MPI</a:t>
            </a:r>
          </a:p>
          <a:p>
            <a:pPr lvl="0"/>
            <a:endParaRPr lang="en-US" sz="1600" dirty="0">
              <a:latin typeface="Courier New" pitchFamily="49"/>
            </a:endParaRPr>
          </a:p>
          <a:p>
            <a:pPr lvl="0"/>
            <a:endParaRPr lang="en-US" sz="1600" dirty="0">
              <a:latin typeface="Courier New" pitchFamily="49"/>
            </a:endParaRPr>
          </a:p>
          <a:p>
            <a:pPr lvl="1"/>
            <a:r>
              <a:rPr lang="en-US" b="1" dirty="0">
                <a:latin typeface="Courier New" pitchFamily="49"/>
              </a:rPr>
              <a:t>double</a:t>
            </a:r>
            <a:r>
              <a:rPr lang="en-US" b="1" dirty="0">
                <a:solidFill>
                  <a:srgbClr val="FF420E"/>
                </a:solidFill>
                <a:latin typeface="Courier New" pitchFamily="49"/>
              </a:rPr>
              <a:t> </a:t>
            </a:r>
            <a:r>
              <a:rPr lang="en-US" b="1" dirty="0" err="1">
                <a:solidFill>
                  <a:srgbClr val="FF420E"/>
                </a:solidFill>
                <a:latin typeface="Courier New" pitchFamily="49"/>
              </a:rPr>
              <a:t>MPI_Wtime</a:t>
            </a:r>
            <a:r>
              <a:rPr lang="en-US" b="1" dirty="0">
                <a:latin typeface="Courier New" pitchFamily="49"/>
              </a:rPr>
              <a:t>( </a:t>
            </a:r>
            <a:r>
              <a:rPr lang="en-US" b="1" dirty="0">
                <a:solidFill>
                  <a:srgbClr val="000080"/>
                </a:solidFill>
                <a:latin typeface="Courier New" pitchFamily="49"/>
              </a:rPr>
              <a:t>void</a:t>
            </a:r>
            <a:r>
              <a:rPr lang="en-US" b="1" dirty="0">
                <a:latin typeface="Courier New" pitchFamily="49"/>
              </a:rPr>
              <a:t> )</a:t>
            </a:r>
          </a:p>
          <a:p>
            <a:pPr lvl="2"/>
            <a:r>
              <a:rPr lang="en-US" dirty="0">
                <a:solidFill>
                  <a:srgbClr val="000000"/>
                </a:solidFill>
                <a:latin typeface="+mn-lt"/>
              </a:rPr>
              <a:t>returns the time in seconds relative to “some time” in the past</a:t>
            </a:r>
          </a:p>
          <a:p>
            <a:pPr lvl="2"/>
            <a:r>
              <a:rPr lang="en-US" dirty="0">
                <a:solidFill>
                  <a:srgbClr val="000000"/>
                </a:solidFill>
                <a:latin typeface="+mn-lt"/>
              </a:rPr>
              <a:t>“some time” in the past is fixed during process</a:t>
            </a:r>
          </a:p>
          <a:p>
            <a:pPr lvl="2"/>
            <a:endParaRPr lang="en-US" sz="1600" b="1" dirty="0">
              <a:latin typeface="Arial" pitchFamily="34"/>
            </a:endParaRPr>
          </a:p>
          <a:p>
            <a:pPr lvl="1"/>
            <a:r>
              <a:rPr lang="en-US" b="1" dirty="0">
                <a:latin typeface="Courier New" pitchFamily="49"/>
              </a:rPr>
              <a:t>double</a:t>
            </a:r>
            <a:r>
              <a:rPr lang="en-US" b="1" dirty="0">
                <a:solidFill>
                  <a:srgbClr val="FF420E"/>
                </a:solidFill>
                <a:latin typeface="Courier New" pitchFamily="49"/>
              </a:rPr>
              <a:t> </a:t>
            </a:r>
            <a:r>
              <a:rPr lang="en-US" b="1" dirty="0" err="1">
                <a:solidFill>
                  <a:srgbClr val="FF420E"/>
                </a:solidFill>
                <a:latin typeface="Courier New" pitchFamily="49"/>
              </a:rPr>
              <a:t>MPI_Wtick</a:t>
            </a:r>
            <a:r>
              <a:rPr lang="en-US" b="1" dirty="0">
                <a:latin typeface="Courier New" pitchFamily="49"/>
              </a:rPr>
              <a:t>( </a:t>
            </a:r>
            <a:r>
              <a:rPr lang="en-US" b="1" dirty="0">
                <a:solidFill>
                  <a:srgbClr val="000080"/>
                </a:solidFill>
                <a:latin typeface="Courier New" pitchFamily="49"/>
              </a:rPr>
              <a:t>void</a:t>
            </a:r>
            <a:r>
              <a:rPr lang="en-US" b="1" dirty="0">
                <a:latin typeface="Courier New" pitchFamily="49"/>
              </a:rPr>
              <a:t> )</a:t>
            </a:r>
          </a:p>
          <a:p>
            <a:pPr lvl="2"/>
            <a:r>
              <a:rPr lang="en-US" dirty="0">
                <a:solidFill>
                  <a:srgbClr val="000000"/>
                </a:solidFill>
                <a:latin typeface="+mn-lt"/>
              </a:rPr>
              <a:t>Returns the resolution of </a:t>
            </a:r>
            <a:r>
              <a:rPr lang="en-US" dirty="0" err="1">
                <a:solidFill>
                  <a:srgbClr val="000000"/>
                </a:solidFill>
                <a:latin typeface="+mn-lt"/>
              </a:rPr>
              <a:t>MPI_Wtime</a:t>
            </a:r>
            <a:r>
              <a:rPr lang="en-US" dirty="0">
                <a:solidFill>
                  <a:srgbClr val="000000"/>
                </a:solidFill>
                <a:latin typeface="+mn-lt"/>
              </a:rPr>
              <a:t>() in seconds</a:t>
            </a:r>
          </a:p>
          <a:p>
            <a:pPr lvl="2"/>
            <a:r>
              <a:rPr lang="en-US" dirty="0">
                <a:solidFill>
                  <a:srgbClr val="000000"/>
                </a:solidFill>
                <a:latin typeface="+mn-lt"/>
              </a:rPr>
              <a:t>e.g. 10</a:t>
            </a:r>
            <a:r>
              <a:rPr lang="en-US" baseline="30000" dirty="0">
                <a:solidFill>
                  <a:srgbClr val="000000"/>
                </a:solidFill>
                <a:latin typeface="+mn-lt"/>
              </a:rPr>
              <a:t>-3</a:t>
            </a:r>
            <a:r>
              <a:rPr lang="en-US" dirty="0">
                <a:solidFill>
                  <a:srgbClr val="000000"/>
                </a:solidFill>
                <a:latin typeface="+mn-lt"/>
              </a:rPr>
              <a:t> = millisecond resolution</a:t>
            </a:r>
          </a:p>
          <a:p>
            <a:pPr lvl="2"/>
            <a:endParaRPr lang="en-US" dirty="0">
              <a:solidFill>
                <a:srgbClr val="000000"/>
              </a:solidFill>
              <a:latin typeface="Arial" pitchFamily="34"/>
            </a:endParaRPr>
          </a:p>
          <a:p>
            <a:pPr lvl="1"/>
            <a:endParaRPr lang="en-US" sz="1600" b="1" dirty="0">
              <a:latin typeface="Courier New" pitchFamily="49"/>
            </a:endParaRPr>
          </a:p>
        </p:txBody>
      </p:sp>
    </p:spTree>
    <p:extLst>
      <p:ext uri="{BB962C8B-B14F-4D97-AF65-F5344CB8AC3E}">
        <p14:creationId xmlns:p14="http://schemas.microsoft.com/office/powerpoint/2010/main" val="706339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Bandwidth on Gengar (Ugent</a:t>
            </a:r>
            <a:r>
              <a:rPr lang="en-US" dirty="0"/>
              <a:t> </a:t>
            </a:r>
            <a:r>
              <a:rPr lang="en-US" dirty="0" smtClean="0"/>
              <a:t>cluster)</a:t>
            </a:r>
            <a:endParaRPr lang="en-US" dirty="0"/>
          </a:p>
        </p:txBody>
      </p:sp>
      <p:sp>
        <p:nvSpPr>
          <p:cNvPr id="3" name="Text Placeholder 2"/>
          <p:cNvSpPr txBox="1">
            <a:spLocks noGrp="1"/>
          </p:cNvSpPr>
          <p:nvPr>
            <p:ph type="body" idx="4294967295"/>
          </p:nvPr>
        </p:nvSpPr>
        <p:spPr>
          <a:xfrm>
            <a:off x="691098" y="1163105"/>
            <a:ext cx="4956241" cy="520378"/>
          </a:xfrm>
          <a:prstGeom prst="rect">
            <a:avLst/>
          </a:prstGeom>
          <a:solidFill>
            <a:schemeClr val="bg1">
              <a:lumMod val="85000"/>
            </a:schemeClr>
          </a:solidFill>
          <a:ln w="19050">
            <a:solidFill>
              <a:schemeClr val="tx1"/>
            </a:solidFill>
          </a:ln>
        </p:spPr>
        <p:txBody>
          <a:bodyPr anchor="ctr" anchorCtr="0">
            <a:normAutofit fontScale="92500"/>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algn="ctr">
              <a:buNone/>
            </a:pPr>
            <a:r>
              <a:rPr lang="en-US" dirty="0" smtClean="0">
                <a:latin typeface="+mn-lt"/>
              </a:rPr>
              <a:t>Effective BW </a:t>
            </a:r>
            <a:r>
              <a:rPr lang="en-US" b="1" dirty="0">
                <a:solidFill>
                  <a:srgbClr val="FF420E"/>
                </a:solidFill>
                <a:latin typeface="+mn-lt"/>
              </a:rPr>
              <a:t>increases</a:t>
            </a:r>
            <a:r>
              <a:rPr lang="en-US" dirty="0">
                <a:latin typeface="+mn-lt"/>
              </a:rPr>
              <a:t> for </a:t>
            </a:r>
            <a:r>
              <a:rPr lang="en-US" b="1" dirty="0">
                <a:solidFill>
                  <a:srgbClr val="FF420E"/>
                </a:solidFill>
                <a:latin typeface="+mn-lt"/>
              </a:rPr>
              <a:t>larger</a:t>
            </a:r>
            <a:r>
              <a:rPr lang="en-US" dirty="0">
                <a:latin typeface="+mn-lt"/>
              </a:rPr>
              <a:t> messages</a:t>
            </a:r>
          </a:p>
        </p:txBody>
      </p:sp>
      <p:sp>
        <p:nvSpPr>
          <p:cNvPr id="4" name="TextBox 3"/>
          <p:cNvSpPr txBox="1"/>
          <p:nvPr/>
        </p:nvSpPr>
        <p:spPr>
          <a:xfrm>
            <a:off x="5309433" y="5848515"/>
            <a:ext cx="2219752" cy="398655"/>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2000" b="0" i="0" u="none" strike="noStrike" baseline="0" dirty="0">
                <a:ln>
                  <a:noFill/>
                </a:ln>
                <a:solidFill>
                  <a:srgbClr val="000000"/>
                </a:solidFill>
                <a:ea typeface="DejaVu Sans" pitchFamily="2"/>
                <a:cs typeface="Lohit Hindi" pitchFamily="2"/>
              </a:rPr>
              <a:t>Message size </a:t>
            </a:r>
            <a:r>
              <a:rPr lang="en-US" sz="2000" b="0" i="0" u="none" strike="noStrike" baseline="0" dirty="0" smtClean="0">
                <a:ln>
                  <a:noFill/>
                </a:ln>
                <a:solidFill>
                  <a:srgbClr val="000000"/>
                </a:solidFill>
                <a:ea typeface="DejaVu Sans" pitchFamily="2"/>
                <a:cs typeface="Lohit Hindi" pitchFamily="2"/>
              </a:rPr>
              <a:t>(</a:t>
            </a:r>
            <a:r>
              <a:rPr lang="en-US" sz="2000" dirty="0">
                <a:solidFill>
                  <a:srgbClr val="000000"/>
                </a:solidFill>
                <a:ea typeface="DejaVu Sans" pitchFamily="2"/>
                <a:cs typeface="Lohit Hindi" pitchFamily="2"/>
              </a:rPr>
              <a:t>b</a:t>
            </a:r>
            <a:r>
              <a:rPr lang="en-US" sz="2000" b="0" i="0" u="none" strike="noStrike" baseline="0" dirty="0" smtClean="0">
                <a:ln>
                  <a:noFill/>
                </a:ln>
                <a:solidFill>
                  <a:srgbClr val="000000"/>
                </a:solidFill>
                <a:ea typeface="DejaVu Sans" pitchFamily="2"/>
                <a:cs typeface="Lohit Hindi" pitchFamily="2"/>
              </a:rPr>
              <a:t>yte)</a:t>
            </a:r>
            <a:endParaRPr lang="en-US" sz="2000" b="0" i="0" u="none" strike="noStrike" baseline="0" dirty="0">
              <a:ln>
                <a:noFill/>
              </a:ln>
              <a:solidFill>
                <a:srgbClr val="000000"/>
              </a:solidFill>
              <a:ea typeface="DejaVu Sans" pitchFamily="2"/>
              <a:cs typeface="Lohit Hindi" pitchFamily="2"/>
            </a:endParaRPr>
          </a:p>
        </p:txBody>
      </p:sp>
      <p:graphicFrame>
        <p:nvGraphicFramePr>
          <p:cNvPr id="6" name="Chart 5"/>
          <p:cNvGraphicFramePr/>
          <p:nvPr>
            <p:extLst>
              <p:ext uri="{D42A27DB-BD31-4B8C-83A1-F6EECF244321}">
                <p14:modId xmlns:p14="http://schemas.microsoft.com/office/powerpoint/2010/main" val="3509709538"/>
              </p:ext>
            </p:extLst>
          </p:nvPr>
        </p:nvGraphicFramePr>
        <p:xfrm>
          <a:off x="964004" y="1793335"/>
          <a:ext cx="6931080" cy="4238639"/>
        </p:xfrm>
        <a:graphic>
          <a:graphicData uri="http://schemas.openxmlformats.org/drawingml/2006/chart">
            <c:chart xmlns:c="http://schemas.openxmlformats.org/drawingml/2006/chart" xmlns:r="http://schemas.openxmlformats.org/officeDocument/2006/relationships" r:id="rId3"/>
          </a:graphicData>
        </a:graphic>
      </p:graphicFrame>
      <p:sp>
        <p:nvSpPr>
          <p:cNvPr id="7" name="Straight Connector 6"/>
          <p:cNvSpPr/>
          <p:nvPr/>
        </p:nvSpPr>
        <p:spPr>
          <a:xfrm flipH="1">
            <a:off x="6592964" y="4447976"/>
            <a:ext cx="856081" cy="59076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8" name="TextBox 7"/>
          <p:cNvSpPr txBox="1"/>
          <p:nvPr/>
        </p:nvSpPr>
        <p:spPr>
          <a:xfrm>
            <a:off x="7485045" y="4216856"/>
            <a:ext cx="104327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80"/>
                </a:solidFill>
                <a:latin typeface="Arial" pitchFamily="18"/>
                <a:ea typeface="DejaVu Sans" pitchFamily="2"/>
                <a:cs typeface="Lohit Hindi" pitchFamily="2"/>
              </a:rPr>
              <a:t>Gigabit</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80"/>
                </a:solidFill>
                <a:latin typeface="Arial" pitchFamily="18"/>
                <a:ea typeface="DejaVu Sans" pitchFamily="2"/>
                <a:cs typeface="Lohit Hindi" pitchFamily="2"/>
              </a:rPr>
              <a:t>Ethernet</a:t>
            </a:r>
          </a:p>
        </p:txBody>
      </p:sp>
      <p:sp>
        <p:nvSpPr>
          <p:cNvPr id="9" name="Straight Connector 8"/>
          <p:cNvSpPr/>
          <p:nvPr/>
        </p:nvSpPr>
        <p:spPr>
          <a:xfrm flipH="1">
            <a:off x="6826724" y="1838336"/>
            <a:ext cx="622320" cy="60960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0" name="TextBox 9"/>
          <p:cNvSpPr txBox="1"/>
          <p:nvPr/>
        </p:nvSpPr>
        <p:spPr>
          <a:xfrm>
            <a:off x="7436325" y="1626057"/>
            <a:ext cx="116820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80"/>
                </a:solidFill>
                <a:latin typeface="Arial" pitchFamily="18"/>
                <a:ea typeface="DejaVu Sans" pitchFamily="2"/>
                <a:cs typeface="Lohit Hindi" pitchFamily="2"/>
              </a:rPr>
              <a:t>Infiniband</a:t>
            </a:r>
          </a:p>
        </p:txBody>
      </p:sp>
      <p:sp>
        <p:nvSpPr>
          <p:cNvPr id="11" name="TextBox 10"/>
          <p:cNvSpPr txBox="1"/>
          <p:nvPr/>
        </p:nvSpPr>
        <p:spPr>
          <a:xfrm rot="16200000">
            <a:off x="-804852" y="3685433"/>
            <a:ext cx="3742371" cy="400110"/>
          </a:xfrm>
          <a:prstGeom prst="rect">
            <a:avLst/>
          </a:prstGeom>
          <a:solidFill>
            <a:schemeClr val="bg1"/>
          </a:solidFill>
        </p:spPr>
        <p:txBody>
          <a:bodyPr wrap="none" rtlCol="0">
            <a:spAutoFit/>
          </a:bodyPr>
          <a:lstStyle/>
          <a:p>
            <a:r>
              <a:rPr lang="en-US" sz="2000" dirty="0" smtClean="0"/>
              <a:t>Effective Bandwidth </a:t>
            </a:r>
            <a:r>
              <a:rPr lang="en-US" sz="2000" dirty="0" err="1" smtClean="0"/>
              <a:t>B</a:t>
            </a:r>
            <a:r>
              <a:rPr lang="en-US" sz="2000" baseline="-25000" dirty="0" err="1" smtClean="0"/>
              <a:t>eff</a:t>
            </a:r>
            <a:r>
              <a:rPr lang="en-US" sz="2000" dirty="0" smtClean="0"/>
              <a:t> (</a:t>
            </a:r>
            <a:r>
              <a:rPr lang="en-US" sz="2000" dirty="0" err="1" smtClean="0"/>
              <a:t>MByte</a:t>
            </a:r>
            <a:r>
              <a:rPr lang="en-US" sz="2000" dirty="0" smtClean="0"/>
              <a:t>/s</a:t>
            </a:r>
            <a:r>
              <a:rPr lang="en-US" sz="2000" dirty="0" smtClean="0"/>
              <a:t>)</a:t>
            </a:r>
            <a:endParaRPr lang="en-US" sz="2000" dirty="0"/>
          </a:p>
        </p:txBody>
      </p:sp>
    </p:spTree>
    <p:extLst>
      <p:ext uri="{BB962C8B-B14F-4D97-AF65-F5344CB8AC3E}">
        <p14:creationId xmlns:p14="http://schemas.microsoft.com/office/powerpoint/2010/main" val="3333334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Benchmark results</a:t>
            </a:r>
          </a:p>
        </p:txBody>
      </p:sp>
      <p:sp>
        <p:nvSpPr>
          <p:cNvPr id="3" name="Text Placeholder 2"/>
          <p:cNvSpPr txBox="1">
            <a:spLocks noGrp="1"/>
          </p:cNvSpPr>
          <p:nvPr>
            <p:ph type="body" idx="4294967295"/>
          </p:nvPr>
        </p:nvSpPr>
        <p:spPr>
          <a:xfrm>
            <a:off x="334440" y="936335"/>
            <a:ext cx="8112648" cy="457200"/>
          </a:xfrm>
          <a:prstGeom prst="rect">
            <a:avLst/>
          </a:prstGeom>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lvl="0" indent="0">
              <a:buNone/>
            </a:pPr>
            <a:r>
              <a:rPr lang="en-US" b="0" dirty="0" smtClean="0">
                <a:latin typeface="+mn-lt"/>
              </a:rPr>
              <a:t>Comparison of </a:t>
            </a:r>
            <a:r>
              <a:rPr lang="en-US" dirty="0" smtClean="0">
                <a:solidFill>
                  <a:srgbClr val="FF0000"/>
                </a:solidFill>
                <a:latin typeface="+mn-lt"/>
              </a:rPr>
              <a:t>CPU load</a:t>
            </a:r>
            <a:endParaRPr lang="en-US" dirty="0">
              <a:solidFill>
                <a:srgbClr val="FF0000"/>
              </a:solidFill>
              <a:latin typeface="+mn-lt"/>
            </a:endParaRPr>
          </a:p>
        </p:txBody>
      </p:sp>
      <p:pic>
        <p:nvPicPr>
          <p:cNvPr id="4" name="Picture 3"/>
          <p:cNvPicPr>
            <a:picLocks noChangeAspect="1"/>
          </p:cNvPicPr>
          <p:nvPr/>
        </p:nvPicPr>
        <p:blipFill>
          <a:blip r:embed="rId3">
            <a:lum/>
            <a:alphaModFix/>
          </a:blip>
          <a:srcRect/>
          <a:stretch>
            <a:fillRect/>
          </a:stretch>
        </p:blipFill>
        <p:spPr>
          <a:xfrm>
            <a:off x="334440" y="1571085"/>
            <a:ext cx="5400359" cy="230472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3353760" y="4235085"/>
            <a:ext cx="5409719" cy="2304720"/>
          </a:xfrm>
          <a:prstGeom prst="rect">
            <a:avLst/>
          </a:prstGeom>
          <a:noFill/>
          <a:ln>
            <a:noFill/>
          </a:ln>
        </p:spPr>
      </p:pic>
      <p:sp>
        <p:nvSpPr>
          <p:cNvPr id="6" name="Straight Connector 5"/>
          <p:cNvSpPr/>
          <p:nvPr/>
        </p:nvSpPr>
        <p:spPr>
          <a:xfrm flipH="1">
            <a:off x="5637600" y="1669726"/>
            <a:ext cx="856080" cy="59076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7" name="TextBox 6"/>
          <p:cNvSpPr txBox="1"/>
          <p:nvPr/>
        </p:nvSpPr>
        <p:spPr>
          <a:xfrm>
            <a:off x="6530040" y="1403685"/>
            <a:ext cx="116820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dirty="0">
                <a:ln>
                  <a:noFill/>
                </a:ln>
                <a:solidFill>
                  <a:srgbClr val="000080"/>
                </a:solidFill>
                <a:latin typeface="Arial" pitchFamily="18"/>
                <a:ea typeface="DejaVu Sans" pitchFamily="2"/>
                <a:cs typeface="Lohit Hindi" pitchFamily="2"/>
              </a:rPr>
              <a:t>Infiniband</a:t>
            </a:r>
          </a:p>
        </p:txBody>
      </p:sp>
      <p:sp>
        <p:nvSpPr>
          <p:cNvPr id="8" name="Straight Connector 7"/>
          <p:cNvSpPr/>
          <p:nvPr/>
        </p:nvSpPr>
        <p:spPr>
          <a:xfrm>
            <a:off x="2439360" y="5091525"/>
            <a:ext cx="856079" cy="59076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9" name="TextBox 8"/>
          <p:cNvSpPr txBox="1"/>
          <p:nvPr/>
        </p:nvSpPr>
        <p:spPr>
          <a:xfrm>
            <a:off x="1891439" y="4465845"/>
            <a:ext cx="104327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80"/>
                </a:solidFill>
                <a:latin typeface="Arial" pitchFamily="18"/>
                <a:ea typeface="DejaVu Sans" pitchFamily="2"/>
                <a:cs typeface="Lohit Hindi" pitchFamily="2"/>
              </a:rPr>
              <a:t>Gigabit</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80"/>
                </a:solidFill>
                <a:latin typeface="Arial" pitchFamily="18"/>
                <a:ea typeface="DejaVu Sans" pitchFamily="2"/>
                <a:cs typeface="Lohit Hindi" pitchFamily="2"/>
              </a:rPr>
              <a:t>Ethernet</a:t>
            </a:r>
          </a:p>
        </p:txBody>
      </p:sp>
      <p:sp>
        <p:nvSpPr>
          <p:cNvPr id="10" name="Freeform 9"/>
          <p:cNvSpPr/>
          <p:nvPr/>
        </p:nvSpPr>
        <p:spPr>
          <a:xfrm>
            <a:off x="7450200" y="4521645"/>
            <a:ext cx="640439" cy="22104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54720">
            <a:solidFill>
              <a:srgbClr val="FF420E"/>
            </a:solidFill>
            <a:custDash>
              <a:ds d="33553" sp="33553"/>
              <a:ds d="33553" sp="33553"/>
            </a:custDash>
          </a:ln>
        </p:spPr>
        <p:txBody>
          <a:bodyPr vert="horz" wrap="none" lIns="117000" tIns="72000" rIns="117000" bIns="72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1" name="Freeform 10"/>
          <p:cNvSpPr/>
          <p:nvPr/>
        </p:nvSpPr>
        <p:spPr>
          <a:xfrm>
            <a:off x="4426559" y="4521645"/>
            <a:ext cx="640439" cy="22104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54720">
            <a:solidFill>
              <a:srgbClr val="FF420E"/>
            </a:solidFill>
            <a:custDash>
              <a:ds d="33553" sp="33553"/>
              <a:ds d="33553" sp="33553"/>
            </a:custDash>
          </a:ln>
        </p:spPr>
        <p:txBody>
          <a:bodyPr vert="horz" wrap="none" lIns="117000" tIns="72000" rIns="117000" bIns="72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2" name="Freeform 11"/>
          <p:cNvSpPr/>
          <p:nvPr/>
        </p:nvSpPr>
        <p:spPr>
          <a:xfrm>
            <a:off x="4419600" y="1844326"/>
            <a:ext cx="640439" cy="22104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54720">
            <a:solidFill>
              <a:srgbClr val="FF420E"/>
            </a:solidFill>
            <a:custDash>
              <a:ds d="33553" sp="33553"/>
              <a:ds d="33553" sp="33553"/>
            </a:custDash>
          </a:ln>
        </p:spPr>
        <p:txBody>
          <a:bodyPr vert="horz" wrap="none" lIns="117000" tIns="72000" rIns="117000" bIns="72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3" name="Freeform 12"/>
          <p:cNvSpPr/>
          <p:nvPr/>
        </p:nvSpPr>
        <p:spPr>
          <a:xfrm>
            <a:off x="1463399" y="1844326"/>
            <a:ext cx="640439" cy="22104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54720">
            <a:solidFill>
              <a:srgbClr val="FF420E"/>
            </a:solidFill>
            <a:custDash>
              <a:ds d="33553" sp="33553"/>
              <a:ds d="33553" sp="33553"/>
            </a:custDash>
          </a:ln>
        </p:spPr>
        <p:txBody>
          <a:bodyPr vert="horz" wrap="none" lIns="117000" tIns="72000" rIns="117000" bIns="72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Tree>
    <p:extLst>
      <p:ext uri="{BB962C8B-B14F-4D97-AF65-F5344CB8AC3E}">
        <p14:creationId xmlns:p14="http://schemas.microsoft.com/office/powerpoint/2010/main" val="2377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Exchanging messages in MPI</a:t>
            </a:r>
          </a:p>
        </p:txBody>
      </p:sp>
      <p:sp>
        <p:nvSpPr>
          <p:cNvPr id="3" name="Text Placeholder 2"/>
          <p:cNvSpPr txBox="1">
            <a:spLocks noGrp="1"/>
          </p:cNvSpPr>
          <p:nvPr>
            <p:ph type="body" idx="4294967295"/>
          </p:nvPr>
        </p:nvSpPr>
        <p:spPr>
          <a:xfrm>
            <a:off x="317500" y="938675"/>
            <a:ext cx="8517455" cy="5793155"/>
          </a:xfrm>
          <a:prstGeom prst="rect">
            <a:avLst/>
          </a:prstGeom>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lvl="0" indent="0">
              <a:lnSpc>
                <a:spcPct val="80000"/>
              </a:lnSpc>
              <a:buNone/>
            </a:pPr>
            <a:r>
              <a:rPr lang="en-US" sz="1800" dirty="0" err="1">
                <a:latin typeface="Courier New" pitchFamily="49"/>
              </a:rPr>
              <a:t>int</a:t>
            </a:r>
            <a:r>
              <a:rPr lang="en-US" sz="1800" dirty="0">
                <a:latin typeface="Courier New" pitchFamily="49"/>
              </a:rPr>
              <a:t> </a:t>
            </a:r>
            <a:r>
              <a:rPr lang="en-US" sz="1800" dirty="0" err="1">
                <a:solidFill>
                  <a:srgbClr val="FF420E"/>
                </a:solidFill>
                <a:latin typeface="Courier New" pitchFamily="49"/>
              </a:rPr>
              <a:t>MPI_Sendrecv</a:t>
            </a:r>
            <a:r>
              <a:rPr lang="en-US" sz="1800" dirty="0">
                <a:latin typeface="Courier New" pitchFamily="49"/>
              </a:rPr>
              <a:t>( </a:t>
            </a:r>
            <a:r>
              <a:rPr lang="en-US" sz="1800" dirty="0">
                <a:solidFill>
                  <a:srgbClr val="000080"/>
                </a:solidFill>
                <a:latin typeface="Courier New" pitchFamily="49"/>
              </a:rPr>
              <a:t>void *</a:t>
            </a:r>
            <a:r>
              <a:rPr lang="en-US" sz="1800" dirty="0" err="1">
                <a:solidFill>
                  <a:srgbClr val="000080"/>
                </a:solidFill>
                <a:latin typeface="Courier New" pitchFamily="49"/>
              </a:rPr>
              <a:t>sendbuf</a:t>
            </a:r>
            <a:r>
              <a:rPr lang="en-US" sz="1800" dirty="0">
                <a:solidFill>
                  <a:srgbClr val="000080"/>
                </a:solidFill>
                <a:latin typeface="Courier New" pitchFamily="49"/>
              </a:rPr>
              <a:t>, </a:t>
            </a:r>
            <a:r>
              <a:rPr lang="en-US" sz="1800" dirty="0" err="1">
                <a:solidFill>
                  <a:srgbClr val="000080"/>
                </a:solidFill>
                <a:latin typeface="Courier New" pitchFamily="49"/>
              </a:rPr>
              <a:t>int</a:t>
            </a:r>
            <a:r>
              <a:rPr lang="en-US" sz="1800" dirty="0">
                <a:solidFill>
                  <a:srgbClr val="000080"/>
                </a:solidFill>
                <a:latin typeface="Courier New" pitchFamily="49"/>
              </a:rPr>
              <a:t> </a:t>
            </a:r>
            <a:r>
              <a:rPr lang="en-US" sz="1800" dirty="0" err="1">
                <a:solidFill>
                  <a:srgbClr val="000080"/>
                </a:solidFill>
                <a:latin typeface="Courier New" pitchFamily="49"/>
              </a:rPr>
              <a:t>sendcount</a:t>
            </a:r>
            <a:r>
              <a:rPr lang="en-US" sz="1800" dirty="0">
                <a:solidFill>
                  <a:srgbClr val="000080"/>
                </a:solidFill>
                <a:latin typeface="Courier New" pitchFamily="49"/>
              </a:rPr>
              <a:t>, </a:t>
            </a:r>
            <a:r>
              <a:rPr lang="en-US" sz="1800" dirty="0" err="1">
                <a:solidFill>
                  <a:srgbClr val="000080"/>
                </a:solidFill>
                <a:latin typeface="Courier New" pitchFamily="49"/>
              </a:rPr>
              <a:t>MPI_Datatype</a:t>
            </a:r>
            <a:endParaRPr lang="en-US" sz="1800" dirty="0">
              <a:solidFill>
                <a:srgbClr val="000080"/>
              </a:solidFill>
              <a:latin typeface="Courier New" pitchFamily="49"/>
            </a:endParaRPr>
          </a:p>
          <a:p>
            <a:pPr marL="0" lvl="0" indent="0">
              <a:lnSpc>
                <a:spcPct val="80000"/>
              </a:lnSpc>
              <a:buNone/>
            </a:pPr>
            <a:r>
              <a:rPr lang="en-US" sz="1800" dirty="0">
                <a:solidFill>
                  <a:srgbClr val="000080"/>
                </a:solidFill>
                <a:latin typeface="Courier New" pitchFamily="49"/>
              </a:rPr>
              <a:t>   </a:t>
            </a:r>
            <a:r>
              <a:rPr lang="en-US" sz="1800" dirty="0" err="1">
                <a:solidFill>
                  <a:srgbClr val="000080"/>
                </a:solidFill>
                <a:latin typeface="Courier New" pitchFamily="49"/>
              </a:rPr>
              <a:t>sendtype</a:t>
            </a:r>
            <a:r>
              <a:rPr lang="en-US" sz="1800" dirty="0">
                <a:solidFill>
                  <a:srgbClr val="000080"/>
                </a:solidFill>
                <a:latin typeface="Courier New" pitchFamily="49"/>
              </a:rPr>
              <a:t>, </a:t>
            </a:r>
            <a:r>
              <a:rPr lang="en-US" sz="1800" dirty="0" err="1">
                <a:solidFill>
                  <a:srgbClr val="000080"/>
                </a:solidFill>
                <a:latin typeface="Courier New" pitchFamily="49"/>
              </a:rPr>
              <a:t>int</a:t>
            </a:r>
            <a:r>
              <a:rPr lang="en-US" sz="1800" dirty="0">
                <a:solidFill>
                  <a:srgbClr val="000080"/>
                </a:solidFill>
                <a:latin typeface="Courier New" pitchFamily="49"/>
              </a:rPr>
              <a:t> dest, </a:t>
            </a:r>
            <a:r>
              <a:rPr lang="en-US" sz="1800" dirty="0" err="1">
                <a:solidFill>
                  <a:srgbClr val="000080"/>
                </a:solidFill>
                <a:latin typeface="Courier New" pitchFamily="49"/>
              </a:rPr>
              <a:t>int</a:t>
            </a:r>
            <a:r>
              <a:rPr lang="en-US" sz="1800" dirty="0">
                <a:solidFill>
                  <a:srgbClr val="000080"/>
                </a:solidFill>
                <a:latin typeface="Courier New" pitchFamily="49"/>
              </a:rPr>
              <a:t> </a:t>
            </a:r>
            <a:r>
              <a:rPr lang="en-US" sz="1800" dirty="0" err="1">
                <a:solidFill>
                  <a:srgbClr val="000080"/>
                </a:solidFill>
                <a:latin typeface="Courier New" pitchFamily="49"/>
              </a:rPr>
              <a:t>sendtag</a:t>
            </a:r>
            <a:r>
              <a:rPr lang="en-US" sz="1800" dirty="0">
                <a:solidFill>
                  <a:srgbClr val="000080"/>
                </a:solidFill>
                <a:latin typeface="Courier New" pitchFamily="49"/>
              </a:rPr>
              <a:t>, void *</a:t>
            </a:r>
            <a:r>
              <a:rPr lang="en-US" sz="1800" dirty="0" err="1">
                <a:solidFill>
                  <a:srgbClr val="000080"/>
                </a:solidFill>
                <a:latin typeface="Courier New" pitchFamily="49"/>
              </a:rPr>
              <a:t>recvbuf</a:t>
            </a:r>
            <a:r>
              <a:rPr lang="en-US" sz="1800" dirty="0">
                <a:solidFill>
                  <a:srgbClr val="000080"/>
                </a:solidFill>
                <a:latin typeface="Courier New" pitchFamily="49"/>
              </a:rPr>
              <a:t>,</a:t>
            </a:r>
          </a:p>
          <a:p>
            <a:pPr marL="0" lvl="0" indent="0">
              <a:lnSpc>
                <a:spcPct val="80000"/>
              </a:lnSpc>
              <a:buNone/>
            </a:pPr>
            <a:r>
              <a:rPr lang="en-US" sz="1800" dirty="0">
                <a:solidFill>
                  <a:srgbClr val="000080"/>
                </a:solidFill>
                <a:latin typeface="Courier New" pitchFamily="49"/>
              </a:rPr>
              <a:t>   </a:t>
            </a:r>
            <a:r>
              <a:rPr lang="en-US" sz="1800" dirty="0" err="1">
                <a:solidFill>
                  <a:srgbClr val="000080"/>
                </a:solidFill>
                <a:latin typeface="Courier New" pitchFamily="49"/>
              </a:rPr>
              <a:t>int</a:t>
            </a:r>
            <a:r>
              <a:rPr lang="en-US" sz="1800" dirty="0">
                <a:solidFill>
                  <a:srgbClr val="000080"/>
                </a:solidFill>
                <a:latin typeface="Courier New" pitchFamily="49"/>
              </a:rPr>
              <a:t> recvcount, </a:t>
            </a:r>
            <a:r>
              <a:rPr lang="en-US" sz="1800" dirty="0" err="1">
                <a:solidFill>
                  <a:srgbClr val="000080"/>
                </a:solidFill>
                <a:latin typeface="Courier New" pitchFamily="49"/>
              </a:rPr>
              <a:t>MPI_Datatype</a:t>
            </a:r>
            <a:r>
              <a:rPr lang="en-US" sz="1800" dirty="0">
                <a:solidFill>
                  <a:srgbClr val="000080"/>
                </a:solidFill>
                <a:latin typeface="Courier New" pitchFamily="49"/>
              </a:rPr>
              <a:t> </a:t>
            </a:r>
            <a:r>
              <a:rPr lang="en-US" sz="1800" dirty="0" err="1">
                <a:solidFill>
                  <a:srgbClr val="000080"/>
                </a:solidFill>
                <a:latin typeface="Courier New" pitchFamily="49"/>
              </a:rPr>
              <a:t>recvtype</a:t>
            </a:r>
            <a:r>
              <a:rPr lang="en-US" sz="1800" dirty="0">
                <a:solidFill>
                  <a:srgbClr val="000080"/>
                </a:solidFill>
                <a:latin typeface="Courier New" pitchFamily="49"/>
              </a:rPr>
              <a:t>, </a:t>
            </a:r>
            <a:r>
              <a:rPr lang="en-US" sz="1800" dirty="0" err="1">
                <a:solidFill>
                  <a:srgbClr val="000080"/>
                </a:solidFill>
                <a:latin typeface="Courier New" pitchFamily="49"/>
              </a:rPr>
              <a:t>int</a:t>
            </a:r>
            <a:r>
              <a:rPr lang="en-US" sz="1800" dirty="0">
                <a:solidFill>
                  <a:srgbClr val="000080"/>
                </a:solidFill>
                <a:latin typeface="Courier New" pitchFamily="49"/>
              </a:rPr>
              <a:t> source,</a:t>
            </a:r>
          </a:p>
          <a:p>
            <a:pPr marL="0" lvl="0" indent="0">
              <a:lnSpc>
                <a:spcPct val="80000"/>
              </a:lnSpc>
              <a:buNone/>
            </a:pPr>
            <a:r>
              <a:rPr lang="en-US" sz="1800" dirty="0">
                <a:solidFill>
                  <a:srgbClr val="000080"/>
                </a:solidFill>
                <a:latin typeface="Courier New" pitchFamily="49"/>
              </a:rPr>
              <a:t>   </a:t>
            </a:r>
            <a:r>
              <a:rPr lang="en-US" sz="1800" dirty="0" err="1" smtClean="0">
                <a:solidFill>
                  <a:srgbClr val="000080"/>
                </a:solidFill>
                <a:latin typeface="Courier New" pitchFamily="49"/>
              </a:rPr>
              <a:t>int</a:t>
            </a:r>
            <a:r>
              <a:rPr lang="en-US" sz="1800" smtClean="0">
                <a:solidFill>
                  <a:srgbClr val="000080"/>
                </a:solidFill>
                <a:latin typeface="Courier New" pitchFamily="49"/>
              </a:rPr>
              <a:t> recvtag</a:t>
            </a:r>
            <a:r>
              <a:rPr lang="en-US" sz="1800" dirty="0">
                <a:solidFill>
                  <a:srgbClr val="000080"/>
                </a:solidFill>
                <a:latin typeface="Courier New" pitchFamily="49"/>
              </a:rPr>
              <a:t>, </a:t>
            </a:r>
            <a:r>
              <a:rPr lang="en-US" sz="1800" dirty="0" err="1">
                <a:solidFill>
                  <a:srgbClr val="000080"/>
                </a:solidFill>
                <a:latin typeface="Courier New" pitchFamily="49"/>
              </a:rPr>
              <a:t>MPI_Comm</a:t>
            </a:r>
            <a:r>
              <a:rPr lang="en-US" sz="1800" dirty="0">
                <a:solidFill>
                  <a:srgbClr val="000080"/>
                </a:solidFill>
                <a:latin typeface="Courier New" pitchFamily="49"/>
              </a:rPr>
              <a:t> comm, </a:t>
            </a:r>
            <a:r>
              <a:rPr lang="en-US" sz="1800" dirty="0" err="1">
                <a:solidFill>
                  <a:srgbClr val="000080"/>
                </a:solidFill>
                <a:latin typeface="Courier New" pitchFamily="49"/>
              </a:rPr>
              <a:t>MPI_Status</a:t>
            </a:r>
            <a:r>
              <a:rPr lang="en-US" sz="1800" dirty="0">
                <a:solidFill>
                  <a:srgbClr val="000080"/>
                </a:solidFill>
                <a:latin typeface="Courier New" pitchFamily="49"/>
              </a:rPr>
              <a:t> *status</a:t>
            </a:r>
            <a:r>
              <a:rPr lang="en-US" sz="1800" dirty="0">
                <a:latin typeface="Courier New" pitchFamily="49"/>
              </a:rPr>
              <a:t> )</a:t>
            </a:r>
          </a:p>
          <a:p>
            <a:pPr lvl="1">
              <a:lnSpc>
                <a:spcPct val="80000"/>
              </a:lnSpc>
            </a:pPr>
            <a:r>
              <a:rPr lang="en-US" sz="1800" b="1" dirty="0" err="1">
                <a:solidFill>
                  <a:srgbClr val="4C4C4C"/>
                </a:solidFill>
                <a:latin typeface="+mn-lt"/>
              </a:rPr>
              <a:t>sendbuf</a:t>
            </a:r>
            <a:r>
              <a:rPr lang="en-US" sz="1800" b="1" dirty="0">
                <a:latin typeface="+mn-lt"/>
              </a:rPr>
              <a:t>: </a:t>
            </a:r>
            <a:r>
              <a:rPr lang="en-US" sz="1800" dirty="0">
                <a:latin typeface="+mn-lt"/>
              </a:rPr>
              <a:t>pointer to the message to send</a:t>
            </a:r>
          </a:p>
          <a:p>
            <a:pPr lvl="1">
              <a:lnSpc>
                <a:spcPct val="80000"/>
              </a:lnSpc>
            </a:pPr>
            <a:r>
              <a:rPr lang="en-US" sz="1800" b="1" dirty="0" err="1">
                <a:solidFill>
                  <a:srgbClr val="4C4C4C"/>
                </a:solidFill>
                <a:latin typeface="+mn-lt"/>
              </a:rPr>
              <a:t>sendcount</a:t>
            </a:r>
            <a:r>
              <a:rPr lang="en-US" sz="1800" dirty="0">
                <a:latin typeface="+mn-lt"/>
              </a:rPr>
              <a:t>: number of elements to transmit</a:t>
            </a:r>
          </a:p>
          <a:p>
            <a:pPr lvl="1">
              <a:lnSpc>
                <a:spcPct val="80000"/>
              </a:lnSpc>
            </a:pPr>
            <a:r>
              <a:rPr lang="en-US" sz="1800" b="1" dirty="0" err="1">
                <a:solidFill>
                  <a:srgbClr val="4C4C4C"/>
                </a:solidFill>
                <a:latin typeface="+mn-lt"/>
              </a:rPr>
              <a:t>sendtype</a:t>
            </a:r>
            <a:r>
              <a:rPr lang="en-US" sz="1800" b="1" dirty="0">
                <a:latin typeface="+mn-lt"/>
              </a:rPr>
              <a:t>: </a:t>
            </a:r>
            <a:r>
              <a:rPr lang="en-US" sz="1800" dirty="0">
                <a:latin typeface="+mn-lt"/>
              </a:rPr>
              <a:t>datatype of the items to send</a:t>
            </a:r>
          </a:p>
          <a:p>
            <a:pPr lvl="1">
              <a:lnSpc>
                <a:spcPct val="80000"/>
              </a:lnSpc>
            </a:pPr>
            <a:r>
              <a:rPr lang="en-US" sz="1800" b="1" dirty="0">
                <a:solidFill>
                  <a:srgbClr val="4C4C4C"/>
                </a:solidFill>
                <a:latin typeface="+mn-lt"/>
              </a:rPr>
              <a:t>dest</a:t>
            </a:r>
            <a:r>
              <a:rPr lang="en-US" sz="1800" b="1" dirty="0">
                <a:latin typeface="+mn-lt"/>
              </a:rPr>
              <a:t>: </a:t>
            </a:r>
            <a:r>
              <a:rPr lang="en-US" sz="1800" dirty="0">
                <a:latin typeface="+mn-lt"/>
              </a:rPr>
              <a:t>rank of destination process</a:t>
            </a:r>
          </a:p>
          <a:p>
            <a:pPr lvl="1">
              <a:lnSpc>
                <a:spcPct val="80000"/>
              </a:lnSpc>
            </a:pPr>
            <a:r>
              <a:rPr lang="en-US" sz="1800" b="1" dirty="0" err="1">
                <a:solidFill>
                  <a:srgbClr val="4C4C4C"/>
                </a:solidFill>
                <a:latin typeface="+mn-lt"/>
              </a:rPr>
              <a:t>sendtag</a:t>
            </a:r>
            <a:r>
              <a:rPr lang="en-US" sz="1800" dirty="0">
                <a:latin typeface="+mn-lt"/>
              </a:rPr>
              <a:t>: identifier for the message</a:t>
            </a:r>
          </a:p>
          <a:p>
            <a:pPr lvl="1">
              <a:lnSpc>
                <a:spcPct val="80000"/>
              </a:lnSpc>
            </a:pPr>
            <a:r>
              <a:rPr lang="en-US" sz="1800" b="1" dirty="0" err="1">
                <a:solidFill>
                  <a:srgbClr val="4C4C4C"/>
                </a:solidFill>
                <a:latin typeface="+mn-lt"/>
              </a:rPr>
              <a:t>recvbuf</a:t>
            </a:r>
            <a:r>
              <a:rPr lang="en-US" sz="1800" b="1" dirty="0">
                <a:latin typeface="+mn-lt"/>
              </a:rPr>
              <a:t>: </a:t>
            </a:r>
            <a:r>
              <a:rPr lang="en-US" sz="1800" dirty="0">
                <a:latin typeface="+mn-lt"/>
              </a:rPr>
              <a:t>pointer to the buffer to store the message (</a:t>
            </a:r>
            <a:r>
              <a:rPr lang="en-US" sz="1800" b="1" dirty="0">
                <a:solidFill>
                  <a:srgbClr val="FF420E"/>
                </a:solidFill>
                <a:latin typeface="+mn-lt"/>
              </a:rPr>
              <a:t>disjoint</a:t>
            </a:r>
            <a:r>
              <a:rPr lang="en-US" sz="1800" dirty="0">
                <a:solidFill>
                  <a:srgbClr val="FF420E"/>
                </a:solidFill>
                <a:latin typeface="+mn-lt"/>
              </a:rPr>
              <a:t> with </a:t>
            </a:r>
            <a:r>
              <a:rPr lang="en-US" sz="1800" dirty="0" err="1">
                <a:solidFill>
                  <a:srgbClr val="FF420E"/>
                </a:solidFill>
                <a:latin typeface="+mn-lt"/>
              </a:rPr>
              <a:t>sendbuf</a:t>
            </a:r>
            <a:r>
              <a:rPr lang="en-US" sz="1800" dirty="0">
                <a:latin typeface="+mn-lt"/>
              </a:rPr>
              <a:t>)</a:t>
            </a:r>
          </a:p>
          <a:p>
            <a:pPr lvl="1">
              <a:lnSpc>
                <a:spcPct val="80000"/>
              </a:lnSpc>
            </a:pPr>
            <a:r>
              <a:rPr lang="en-US" sz="1800" b="1" dirty="0">
                <a:solidFill>
                  <a:srgbClr val="4C4C4C"/>
                </a:solidFill>
                <a:latin typeface="+mn-lt"/>
              </a:rPr>
              <a:t>recvcount</a:t>
            </a:r>
            <a:r>
              <a:rPr lang="en-US" sz="1800" b="1" dirty="0">
                <a:latin typeface="+mn-lt"/>
              </a:rPr>
              <a:t>: upper bound (!) </a:t>
            </a:r>
            <a:r>
              <a:rPr lang="en-US" sz="1800" dirty="0">
                <a:latin typeface="+mn-lt"/>
              </a:rPr>
              <a:t>to the number of elements to receive</a:t>
            </a:r>
          </a:p>
          <a:p>
            <a:pPr lvl="1">
              <a:lnSpc>
                <a:spcPct val="80000"/>
              </a:lnSpc>
            </a:pPr>
            <a:r>
              <a:rPr lang="en-US" sz="1800" b="1" dirty="0" err="1">
                <a:solidFill>
                  <a:srgbClr val="4C4C4C"/>
                </a:solidFill>
                <a:latin typeface="+mn-lt"/>
              </a:rPr>
              <a:t>recvtype</a:t>
            </a:r>
            <a:r>
              <a:rPr lang="en-US" sz="1800" b="1" dirty="0">
                <a:latin typeface="+mn-lt"/>
              </a:rPr>
              <a:t>: </a:t>
            </a:r>
            <a:r>
              <a:rPr lang="en-US" sz="1800" dirty="0">
                <a:latin typeface="+mn-lt"/>
              </a:rPr>
              <a:t>datatype of the items to receive</a:t>
            </a:r>
          </a:p>
          <a:p>
            <a:pPr lvl="1">
              <a:lnSpc>
                <a:spcPct val="80000"/>
              </a:lnSpc>
            </a:pPr>
            <a:r>
              <a:rPr lang="en-US" sz="1800" b="1" dirty="0">
                <a:solidFill>
                  <a:srgbClr val="4C4C4C"/>
                </a:solidFill>
                <a:latin typeface="+mn-lt"/>
              </a:rPr>
              <a:t>source</a:t>
            </a:r>
            <a:r>
              <a:rPr lang="en-US" sz="1800" b="1" dirty="0">
                <a:latin typeface="+mn-lt"/>
              </a:rPr>
              <a:t>: </a:t>
            </a:r>
            <a:r>
              <a:rPr lang="en-US" sz="1800" dirty="0">
                <a:latin typeface="+mn-lt"/>
              </a:rPr>
              <a:t>rank of the source process (or </a:t>
            </a:r>
            <a:r>
              <a:rPr lang="en-US" sz="1800" dirty="0">
                <a:solidFill>
                  <a:srgbClr val="000080"/>
                </a:solidFill>
                <a:latin typeface="+mn-lt"/>
              </a:rPr>
              <a:t>MPI_ANY_SOURCE</a:t>
            </a:r>
            <a:r>
              <a:rPr lang="en-US" sz="1800" dirty="0">
                <a:latin typeface="+mn-lt"/>
              </a:rPr>
              <a:t>)</a:t>
            </a:r>
          </a:p>
          <a:p>
            <a:pPr lvl="1">
              <a:lnSpc>
                <a:spcPct val="80000"/>
              </a:lnSpc>
            </a:pPr>
            <a:r>
              <a:rPr lang="en-US" sz="1800" b="1" dirty="0" err="1">
                <a:solidFill>
                  <a:srgbClr val="4C4C4C"/>
                </a:solidFill>
                <a:latin typeface="+mn-lt"/>
              </a:rPr>
              <a:t>recvtag</a:t>
            </a:r>
            <a:r>
              <a:rPr lang="en-US" sz="1800" dirty="0">
                <a:latin typeface="+mn-lt"/>
              </a:rPr>
              <a:t>: value to identify the message (or </a:t>
            </a:r>
            <a:r>
              <a:rPr lang="en-US" sz="1800" dirty="0">
                <a:solidFill>
                  <a:srgbClr val="000080"/>
                </a:solidFill>
                <a:latin typeface="+mn-lt"/>
              </a:rPr>
              <a:t>MPI_ANY_TAG</a:t>
            </a:r>
            <a:r>
              <a:rPr lang="en-US" sz="1800" dirty="0">
                <a:latin typeface="+mn-lt"/>
              </a:rPr>
              <a:t>)</a:t>
            </a:r>
          </a:p>
          <a:p>
            <a:pPr lvl="1">
              <a:lnSpc>
                <a:spcPct val="80000"/>
              </a:lnSpc>
            </a:pPr>
            <a:r>
              <a:rPr lang="en-US" sz="1800" b="1" dirty="0">
                <a:solidFill>
                  <a:srgbClr val="4C4C4C"/>
                </a:solidFill>
                <a:latin typeface="+mn-lt"/>
              </a:rPr>
              <a:t>comm</a:t>
            </a:r>
            <a:r>
              <a:rPr lang="en-US" sz="1800" dirty="0">
                <a:latin typeface="+mn-lt"/>
              </a:rPr>
              <a:t>: communicator specification (e.g. </a:t>
            </a:r>
            <a:r>
              <a:rPr lang="en-US" sz="1800" dirty="0">
                <a:solidFill>
                  <a:srgbClr val="000080"/>
                </a:solidFill>
                <a:latin typeface="+mn-lt"/>
              </a:rPr>
              <a:t>MPI_COMM_WORLD</a:t>
            </a:r>
            <a:r>
              <a:rPr lang="en-US" sz="1800" dirty="0">
                <a:latin typeface="+mn-lt"/>
              </a:rPr>
              <a:t>)</a:t>
            </a:r>
          </a:p>
          <a:p>
            <a:pPr lvl="1">
              <a:lnSpc>
                <a:spcPct val="80000"/>
              </a:lnSpc>
            </a:pPr>
            <a:r>
              <a:rPr lang="en-US" sz="1800" b="1" dirty="0">
                <a:solidFill>
                  <a:srgbClr val="4C4C4C"/>
                </a:solidFill>
                <a:latin typeface="+mn-lt"/>
              </a:rPr>
              <a:t>status</a:t>
            </a:r>
            <a:r>
              <a:rPr lang="en-US" sz="1800" dirty="0">
                <a:latin typeface="+mn-lt"/>
              </a:rPr>
              <a:t>: structure that contains { </a:t>
            </a:r>
            <a:r>
              <a:rPr lang="en-US" sz="1800" dirty="0">
                <a:solidFill>
                  <a:srgbClr val="000080"/>
                </a:solidFill>
                <a:latin typeface="+mn-lt"/>
              </a:rPr>
              <a:t>MPI_SOURCE</a:t>
            </a:r>
            <a:r>
              <a:rPr lang="en-US" sz="1800" dirty="0">
                <a:latin typeface="+mn-lt"/>
              </a:rPr>
              <a:t>,</a:t>
            </a:r>
            <a:r>
              <a:rPr lang="en-US" sz="1800" dirty="0">
                <a:solidFill>
                  <a:srgbClr val="000080"/>
                </a:solidFill>
                <a:latin typeface="+mn-lt"/>
              </a:rPr>
              <a:t> MPI_TAG</a:t>
            </a:r>
            <a:r>
              <a:rPr lang="en-US" sz="1800" dirty="0">
                <a:latin typeface="+mn-lt"/>
              </a:rPr>
              <a:t>,</a:t>
            </a:r>
            <a:r>
              <a:rPr lang="en-US" sz="1800" dirty="0">
                <a:solidFill>
                  <a:srgbClr val="000080"/>
                </a:solidFill>
                <a:latin typeface="+mn-lt"/>
              </a:rPr>
              <a:t> MPI_ERROR</a:t>
            </a:r>
            <a:r>
              <a:rPr lang="en-US" sz="1800" dirty="0">
                <a:latin typeface="+mn-lt"/>
              </a:rPr>
              <a:t> }</a:t>
            </a:r>
          </a:p>
          <a:p>
            <a:pPr lvl="1">
              <a:lnSpc>
                <a:spcPct val="80000"/>
              </a:lnSpc>
            </a:pPr>
            <a:r>
              <a:rPr lang="en-US" sz="1800" b="1" dirty="0" err="1">
                <a:solidFill>
                  <a:srgbClr val="4C4C4C"/>
                </a:solidFill>
                <a:latin typeface="+mn-lt"/>
              </a:rPr>
              <a:t>sendbuf</a:t>
            </a:r>
            <a:r>
              <a:rPr lang="en-US" sz="1800" b="1" dirty="0">
                <a:latin typeface="+mn-lt"/>
              </a:rPr>
              <a:t>: </a:t>
            </a:r>
            <a:r>
              <a:rPr lang="en-US" sz="1800" dirty="0">
                <a:latin typeface="+mn-lt"/>
              </a:rPr>
              <a:t>pointer to the buffer to send</a:t>
            </a:r>
          </a:p>
          <a:p>
            <a:pPr marL="0" lvl="0" indent="0">
              <a:buNone/>
            </a:pPr>
            <a:r>
              <a:rPr lang="en-US" sz="1800" dirty="0" err="1">
                <a:latin typeface="Courier New" pitchFamily="49"/>
              </a:rPr>
              <a:t>int</a:t>
            </a:r>
            <a:r>
              <a:rPr lang="en-US" sz="1800" dirty="0">
                <a:latin typeface="Courier New" pitchFamily="49"/>
              </a:rPr>
              <a:t> </a:t>
            </a:r>
            <a:r>
              <a:rPr lang="en-US" sz="1800" dirty="0" err="1">
                <a:solidFill>
                  <a:srgbClr val="FF420E"/>
                </a:solidFill>
                <a:latin typeface="Courier New" pitchFamily="49"/>
              </a:rPr>
              <a:t>MPI_Sendrecv_replace</a:t>
            </a:r>
            <a:r>
              <a:rPr lang="en-US" sz="1800" dirty="0">
                <a:latin typeface="Courier New" pitchFamily="49"/>
              </a:rPr>
              <a:t>( </a:t>
            </a:r>
            <a:r>
              <a:rPr lang="en-US" sz="1800" dirty="0">
                <a:solidFill>
                  <a:srgbClr val="000080"/>
                </a:solidFill>
                <a:latin typeface="Courier New" pitchFamily="49"/>
              </a:rPr>
              <a:t>...</a:t>
            </a:r>
            <a:r>
              <a:rPr lang="en-US" sz="1800" dirty="0">
                <a:latin typeface="Courier New" pitchFamily="49"/>
              </a:rPr>
              <a:t> )</a:t>
            </a:r>
          </a:p>
          <a:p>
            <a:pPr lvl="1">
              <a:lnSpc>
                <a:spcPct val="80000"/>
              </a:lnSpc>
            </a:pPr>
            <a:r>
              <a:rPr lang="en-US" sz="1800" dirty="0">
                <a:latin typeface="+mn-lt"/>
              </a:rPr>
              <a:t>Buffer is replace by received data</a:t>
            </a:r>
          </a:p>
        </p:txBody>
      </p:sp>
    </p:spTree>
    <p:extLst>
      <p:ext uri="{BB962C8B-B14F-4D97-AF65-F5344CB8AC3E}">
        <p14:creationId xmlns:p14="http://schemas.microsoft.com/office/powerpoint/2010/main" val="128204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Basic MPI routines</a:t>
            </a:r>
          </a:p>
        </p:txBody>
      </p:sp>
      <p:sp>
        <p:nvSpPr>
          <p:cNvPr id="3" name="Text Placeholder 2"/>
          <p:cNvSpPr txBox="1">
            <a:spLocks noGrp="1"/>
          </p:cNvSpPr>
          <p:nvPr>
            <p:ph type="body" idx="4294967295"/>
          </p:nvPr>
        </p:nvSpPr>
        <p:spPr>
          <a:xfrm>
            <a:off x="534988" y="938675"/>
            <a:ext cx="8359892" cy="5946775"/>
          </a:xfrm>
          <a:prstGeom prst="rect">
            <a:avLst/>
          </a:prstGeom>
        </p:spPr>
        <p:txBody>
          <a:bodyPr>
            <a:normAutofit/>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lvl="0" indent="0">
              <a:buNone/>
            </a:pPr>
            <a:r>
              <a:rPr lang="en-US" dirty="0" err="1">
                <a:latin typeface="+mn-lt"/>
              </a:rPr>
              <a:t>Sendrecv</a:t>
            </a:r>
            <a:r>
              <a:rPr lang="en-US" dirty="0">
                <a:latin typeface="+mn-lt"/>
              </a:rPr>
              <a:t> example</a:t>
            </a:r>
            <a:r>
              <a:rPr lang="en-US" sz="1800" dirty="0">
                <a:latin typeface="+mn-lt"/>
              </a:rPr>
              <a:t>     </a:t>
            </a:r>
          </a:p>
          <a:p>
            <a:pPr lvl="0">
              <a:lnSpc>
                <a:spcPct val="80000"/>
              </a:lnSpc>
            </a:pPr>
            <a:endParaRPr lang="en-US" sz="1800" dirty="0">
              <a:latin typeface="Courier New" pitchFamily="49"/>
            </a:endParaRPr>
          </a:p>
          <a:p>
            <a:pPr marL="0" lvl="0" indent="0">
              <a:lnSpc>
                <a:spcPct val="80000"/>
              </a:lnSpc>
              <a:buNone/>
            </a:pPr>
            <a:r>
              <a:rPr lang="en-US" sz="1800" dirty="0" err="1">
                <a:latin typeface="Courier New" pitchFamily="49"/>
              </a:rPr>
              <a:t>const</a:t>
            </a:r>
            <a:r>
              <a:rPr lang="en-US" sz="1800" dirty="0">
                <a:latin typeface="Courier New" pitchFamily="49"/>
              </a:rPr>
              <a:t> </a:t>
            </a:r>
            <a:r>
              <a:rPr lang="en-US" sz="1800" dirty="0" err="1">
                <a:latin typeface="Courier New" pitchFamily="49"/>
              </a:rPr>
              <a:t>int</a:t>
            </a:r>
            <a:r>
              <a:rPr lang="en-US" sz="1800" dirty="0">
                <a:latin typeface="Courier New" pitchFamily="49"/>
              </a:rPr>
              <a:t> </a:t>
            </a:r>
            <a:r>
              <a:rPr lang="en-US" sz="1800" dirty="0" err="1">
                <a:latin typeface="Courier New" pitchFamily="49"/>
              </a:rPr>
              <a:t>len</a:t>
            </a:r>
            <a:r>
              <a:rPr lang="en-US" sz="1800" dirty="0">
                <a:latin typeface="Courier New" pitchFamily="49"/>
              </a:rPr>
              <a:t> = 10000;</a:t>
            </a:r>
          </a:p>
          <a:p>
            <a:pPr marL="0" lvl="0" indent="0">
              <a:lnSpc>
                <a:spcPct val="80000"/>
              </a:lnSpc>
              <a:buNone/>
            </a:pPr>
            <a:r>
              <a:rPr lang="en-US" sz="1800" dirty="0" err="1">
                <a:latin typeface="Courier New" pitchFamily="49"/>
              </a:rPr>
              <a:t>int</a:t>
            </a:r>
            <a:r>
              <a:rPr lang="en-US" sz="1800" dirty="0">
                <a:latin typeface="Courier New" pitchFamily="49"/>
              </a:rPr>
              <a:t> a[</a:t>
            </a:r>
            <a:r>
              <a:rPr lang="en-US" sz="1800" dirty="0" err="1">
                <a:latin typeface="Courier New" pitchFamily="49"/>
              </a:rPr>
              <a:t>len</a:t>
            </a:r>
            <a:r>
              <a:rPr lang="en-US" sz="1800" dirty="0">
                <a:latin typeface="Courier New" pitchFamily="49"/>
              </a:rPr>
              <a:t>], b[</a:t>
            </a:r>
            <a:r>
              <a:rPr lang="en-US" sz="1800" dirty="0" err="1">
                <a:latin typeface="Courier New" pitchFamily="49"/>
              </a:rPr>
              <a:t>len</a:t>
            </a:r>
            <a:r>
              <a:rPr lang="en-US" sz="1800" dirty="0">
                <a:latin typeface="Courier New" pitchFamily="49"/>
              </a:rPr>
              <a:t>];</a:t>
            </a:r>
          </a:p>
          <a:p>
            <a:pPr marL="0" lvl="0" indent="0">
              <a:lnSpc>
                <a:spcPct val="80000"/>
              </a:lnSpc>
              <a:buNone/>
            </a:pPr>
            <a:r>
              <a:rPr lang="en-US" sz="1800" dirty="0">
                <a:latin typeface="Courier New" pitchFamily="49"/>
              </a:rPr>
              <a:t>if ( </a:t>
            </a:r>
            <a:r>
              <a:rPr lang="en-US" sz="1800" dirty="0" err="1">
                <a:latin typeface="Courier New" pitchFamily="49"/>
              </a:rPr>
              <a:t>myRank</a:t>
            </a:r>
            <a:r>
              <a:rPr lang="en-US" sz="1800" dirty="0">
                <a:latin typeface="Courier New" pitchFamily="49"/>
              </a:rPr>
              <a:t> == 0 ) {</a:t>
            </a:r>
          </a:p>
          <a:p>
            <a:pPr marL="457200" lvl="1" indent="0">
              <a:buNone/>
            </a:pPr>
            <a:r>
              <a:rPr lang="en-US" sz="1800" b="1" dirty="0">
                <a:solidFill>
                  <a:srgbClr val="FF420E"/>
                </a:solidFill>
                <a:latin typeface="Courier New" pitchFamily="49"/>
              </a:rPr>
              <a:t>MPI_Send</a:t>
            </a:r>
            <a:r>
              <a:rPr lang="en-US" sz="1800" b="1" dirty="0">
                <a:latin typeface="Courier New" pitchFamily="49"/>
              </a:rPr>
              <a:t>( </a:t>
            </a:r>
            <a:r>
              <a:rPr lang="en-US" sz="1800" b="1" dirty="0">
                <a:solidFill>
                  <a:srgbClr val="000080"/>
                </a:solidFill>
                <a:latin typeface="Courier New" pitchFamily="49"/>
              </a:rPr>
              <a:t>a, </a:t>
            </a:r>
            <a:r>
              <a:rPr lang="en-US" sz="1800" b="1" dirty="0" err="1">
                <a:solidFill>
                  <a:srgbClr val="000080"/>
                </a:solidFill>
                <a:latin typeface="Courier New" pitchFamily="49"/>
              </a:rPr>
              <a:t>len</a:t>
            </a:r>
            <a:r>
              <a:rPr lang="en-US" sz="1800" b="1" dirty="0">
                <a:solidFill>
                  <a:srgbClr val="000080"/>
                </a:solidFill>
                <a:latin typeface="Courier New" pitchFamily="49"/>
              </a:rPr>
              <a:t>, MPI_INT, 1, 0, MPI_COMM_WORLD</a:t>
            </a:r>
            <a:r>
              <a:rPr lang="en-US" sz="1800" b="1" dirty="0">
                <a:latin typeface="Courier New" pitchFamily="49"/>
              </a:rPr>
              <a:t> );</a:t>
            </a:r>
          </a:p>
          <a:p>
            <a:pPr marL="457200" lvl="1" indent="0">
              <a:lnSpc>
                <a:spcPct val="80000"/>
              </a:lnSpc>
              <a:buNone/>
            </a:pPr>
            <a:r>
              <a:rPr lang="en-US" sz="1800" b="1" dirty="0" err="1">
                <a:solidFill>
                  <a:srgbClr val="FF420E"/>
                </a:solidFill>
                <a:latin typeface="Courier New" pitchFamily="49"/>
              </a:rPr>
              <a:t>MPI_Recv</a:t>
            </a:r>
            <a:r>
              <a:rPr lang="en-US" sz="1800" b="1" dirty="0">
                <a:latin typeface="Courier New" pitchFamily="49"/>
              </a:rPr>
              <a:t>( </a:t>
            </a:r>
            <a:r>
              <a:rPr lang="en-US" sz="1800" b="1" dirty="0">
                <a:solidFill>
                  <a:srgbClr val="000080"/>
                </a:solidFill>
                <a:latin typeface="Courier New" pitchFamily="49"/>
              </a:rPr>
              <a:t>b, </a:t>
            </a:r>
            <a:r>
              <a:rPr lang="en-US" sz="1800" b="1" dirty="0" err="1">
                <a:solidFill>
                  <a:srgbClr val="000080"/>
                </a:solidFill>
                <a:latin typeface="Courier New" pitchFamily="49"/>
              </a:rPr>
              <a:t>len</a:t>
            </a:r>
            <a:r>
              <a:rPr lang="en-US" sz="1800" b="1" dirty="0">
                <a:solidFill>
                  <a:srgbClr val="000080"/>
                </a:solidFill>
                <a:latin typeface="Courier New" pitchFamily="49"/>
              </a:rPr>
              <a:t>, MPI_INT, 2, 2, MPI_COMM_WORLD, &amp;status</a:t>
            </a:r>
            <a:r>
              <a:rPr lang="en-US" sz="1800" b="1" dirty="0">
                <a:latin typeface="Courier New" pitchFamily="49"/>
              </a:rPr>
              <a:t> );</a:t>
            </a:r>
          </a:p>
          <a:p>
            <a:pPr marL="0" lvl="0" indent="0">
              <a:lnSpc>
                <a:spcPct val="80000"/>
              </a:lnSpc>
              <a:buNone/>
            </a:pPr>
            <a:r>
              <a:rPr lang="en-US" sz="1800" dirty="0">
                <a:latin typeface="Courier New" pitchFamily="49"/>
              </a:rPr>
              <a:t>} else if ( </a:t>
            </a:r>
            <a:r>
              <a:rPr lang="en-US" sz="1800" dirty="0" err="1">
                <a:latin typeface="Courier New" pitchFamily="49"/>
              </a:rPr>
              <a:t>myRank</a:t>
            </a:r>
            <a:r>
              <a:rPr lang="en-US" sz="1800" dirty="0">
                <a:latin typeface="Courier New" pitchFamily="49"/>
              </a:rPr>
              <a:t> == 1 ) {</a:t>
            </a:r>
          </a:p>
          <a:p>
            <a:pPr marL="457200" lvl="1" indent="0">
              <a:lnSpc>
                <a:spcPct val="80000"/>
              </a:lnSpc>
              <a:buNone/>
            </a:pPr>
            <a:r>
              <a:rPr lang="en-US" sz="1800" b="1" dirty="0" err="1">
                <a:solidFill>
                  <a:srgbClr val="FF420E"/>
                </a:solidFill>
                <a:latin typeface="Courier New" pitchFamily="49"/>
              </a:rPr>
              <a:t>MPI_Sendrecv</a:t>
            </a:r>
            <a:r>
              <a:rPr lang="en-US" sz="1800" b="1" dirty="0">
                <a:latin typeface="Courier New" pitchFamily="49"/>
              </a:rPr>
              <a:t>( </a:t>
            </a:r>
            <a:r>
              <a:rPr lang="en-US" sz="1800" b="1" dirty="0">
                <a:solidFill>
                  <a:srgbClr val="000080"/>
                </a:solidFill>
                <a:latin typeface="Courier New" pitchFamily="49"/>
              </a:rPr>
              <a:t>a, </a:t>
            </a:r>
            <a:r>
              <a:rPr lang="en-US" sz="1800" b="1" dirty="0" err="1">
                <a:solidFill>
                  <a:srgbClr val="000080"/>
                </a:solidFill>
                <a:latin typeface="Courier New" pitchFamily="49"/>
              </a:rPr>
              <a:t>len</a:t>
            </a:r>
            <a:r>
              <a:rPr lang="en-US" sz="1800" b="1" dirty="0">
                <a:solidFill>
                  <a:srgbClr val="000080"/>
                </a:solidFill>
                <a:latin typeface="Courier New" pitchFamily="49"/>
              </a:rPr>
              <a:t>, MPI_INT, 2, 1, b, </a:t>
            </a:r>
            <a:r>
              <a:rPr lang="en-US" sz="1800" b="1" dirty="0" err="1">
                <a:solidFill>
                  <a:srgbClr val="000080"/>
                </a:solidFill>
                <a:latin typeface="Courier New" pitchFamily="49"/>
              </a:rPr>
              <a:t>len</a:t>
            </a:r>
            <a:r>
              <a:rPr lang="en-US" sz="1800" b="1" dirty="0">
                <a:solidFill>
                  <a:srgbClr val="000080"/>
                </a:solidFill>
                <a:latin typeface="Courier New" pitchFamily="49"/>
              </a:rPr>
              <a:t>, MPI_INT, </a:t>
            </a:r>
            <a:r>
              <a:rPr lang="en-US" sz="1800" b="1" dirty="0" smtClean="0">
                <a:solidFill>
                  <a:srgbClr val="000080"/>
                </a:solidFill>
                <a:latin typeface="Courier New" pitchFamily="49"/>
              </a:rPr>
              <a:t>0, </a:t>
            </a:r>
          </a:p>
          <a:p>
            <a:pPr marL="457200" lvl="1" indent="0">
              <a:lnSpc>
                <a:spcPct val="80000"/>
              </a:lnSpc>
              <a:buNone/>
            </a:pPr>
            <a:r>
              <a:rPr lang="en-US" sz="1800" b="1" dirty="0">
                <a:solidFill>
                  <a:srgbClr val="000080"/>
                </a:solidFill>
                <a:latin typeface="Courier New" pitchFamily="49"/>
              </a:rPr>
              <a:t> </a:t>
            </a:r>
            <a:r>
              <a:rPr lang="en-US" sz="1800" b="1" dirty="0" smtClean="0">
                <a:solidFill>
                  <a:srgbClr val="000080"/>
                </a:solidFill>
                <a:latin typeface="Courier New" pitchFamily="49"/>
              </a:rPr>
              <a:t>             0, MPI_COMM_WORLD</a:t>
            </a:r>
            <a:r>
              <a:rPr lang="en-US" sz="1800" b="1" dirty="0">
                <a:solidFill>
                  <a:srgbClr val="000080"/>
                </a:solidFill>
                <a:latin typeface="Courier New" pitchFamily="49"/>
              </a:rPr>
              <a:t>, &amp;status</a:t>
            </a:r>
            <a:r>
              <a:rPr lang="en-US" sz="1800" b="1" dirty="0">
                <a:latin typeface="Courier New" pitchFamily="49"/>
              </a:rPr>
              <a:t> );</a:t>
            </a:r>
          </a:p>
          <a:p>
            <a:pPr marL="0" lvl="0" indent="0">
              <a:lnSpc>
                <a:spcPct val="80000"/>
              </a:lnSpc>
              <a:buNone/>
            </a:pPr>
            <a:r>
              <a:rPr lang="en-US" sz="1800" dirty="0">
                <a:latin typeface="Courier New" pitchFamily="49"/>
              </a:rPr>
              <a:t>} else if ( </a:t>
            </a:r>
            <a:r>
              <a:rPr lang="en-US" sz="1800" dirty="0" err="1">
                <a:latin typeface="Courier New" pitchFamily="49"/>
              </a:rPr>
              <a:t>myRank</a:t>
            </a:r>
            <a:r>
              <a:rPr lang="en-US" sz="1800" dirty="0">
                <a:latin typeface="Courier New" pitchFamily="49"/>
              </a:rPr>
              <a:t> == 2) {</a:t>
            </a:r>
          </a:p>
          <a:p>
            <a:pPr marL="457200" lvl="1" indent="0">
              <a:lnSpc>
                <a:spcPct val="80000"/>
              </a:lnSpc>
              <a:buNone/>
            </a:pPr>
            <a:r>
              <a:rPr lang="en-US" sz="1800" b="1" dirty="0" err="1">
                <a:solidFill>
                  <a:srgbClr val="FF420E"/>
                </a:solidFill>
                <a:latin typeface="Courier New" pitchFamily="49"/>
              </a:rPr>
              <a:t>MPI_Sendrecv</a:t>
            </a:r>
            <a:r>
              <a:rPr lang="en-US" sz="1800" b="1" dirty="0">
                <a:latin typeface="Courier New" pitchFamily="49"/>
              </a:rPr>
              <a:t>( </a:t>
            </a:r>
            <a:r>
              <a:rPr lang="en-US" sz="1800" b="1" dirty="0">
                <a:solidFill>
                  <a:srgbClr val="000080"/>
                </a:solidFill>
                <a:latin typeface="Courier New" pitchFamily="49"/>
              </a:rPr>
              <a:t>a, </a:t>
            </a:r>
            <a:r>
              <a:rPr lang="en-US" sz="1800" b="1" dirty="0" err="1">
                <a:solidFill>
                  <a:srgbClr val="000080"/>
                </a:solidFill>
                <a:latin typeface="Courier New" pitchFamily="49"/>
              </a:rPr>
              <a:t>len</a:t>
            </a:r>
            <a:r>
              <a:rPr lang="en-US" sz="1800" b="1" dirty="0">
                <a:solidFill>
                  <a:srgbClr val="000080"/>
                </a:solidFill>
                <a:latin typeface="Courier New" pitchFamily="49"/>
              </a:rPr>
              <a:t>, MPI_INT, 0, 2, b, </a:t>
            </a:r>
            <a:r>
              <a:rPr lang="en-US" sz="1800" b="1" dirty="0" err="1">
                <a:solidFill>
                  <a:srgbClr val="000080"/>
                </a:solidFill>
                <a:latin typeface="Courier New" pitchFamily="49"/>
              </a:rPr>
              <a:t>len</a:t>
            </a:r>
            <a:r>
              <a:rPr lang="en-US" sz="1800" b="1" dirty="0">
                <a:solidFill>
                  <a:srgbClr val="000080"/>
                </a:solidFill>
                <a:latin typeface="Courier New" pitchFamily="49"/>
              </a:rPr>
              <a:t>, MPI_INT, 1</a:t>
            </a:r>
            <a:r>
              <a:rPr lang="en-US" sz="1800" b="1" dirty="0" smtClean="0">
                <a:solidFill>
                  <a:srgbClr val="000080"/>
                </a:solidFill>
                <a:latin typeface="Courier New" pitchFamily="49"/>
              </a:rPr>
              <a:t>,</a:t>
            </a:r>
          </a:p>
          <a:p>
            <a:pPr marL="457200" lvl="1" indent="0">
              <a:lnSpc>
                <a:spcPct val="80000"/>
              </a:lnSpc>
              <a:buNone/>
            </a:pPr>
            <a:r>
              <a:rPr lang="en-US" sz="1800" b="1" dirty="0">
                <a:solidFill>
                  <a:srgbClr val="000080"/>
                </a:solidFill>
                <a:latin typeface="Courier New" pitchFamily="49"/>
              </a:rPr>
              <a:t> </a:t>
            </a:r>
            <a:r>
              <a:rPr lang="en-US" sz="1800" b="1" dirty="0" smtClean="0">
                <a:solidFill>
                  <a:srgbClr val="000080"/>
                </a:solidFill>
                <a:latin typeface="Courier New" pitchFamily="49"/>
              </a:rPr>
              <a:t>             1, MPI_COMM_WORLD</a:t>
            </a:r>
            <a:r>
              <a:rPr lang="en-US" sz="1800" b="1" dirty="0">
                <a:solidFill>
                  <a:srgbClr val="000080"/>
                </a:solidFill>
                <a:latin typeface="Courier New" pitchFamily="49"/>
              </a:rPr>
              <a:t>, &amp;status</a:t>
            </a:r>
            <a:r>
              <a:rPr lang="en-US" sz="1800" b="1" dirty="0">
                <a:latin typeface="Courier New" pitchFamily="49"/>
              </a:rPr>
              <a:t> );</a:t>
            </a:r>
          </a:p>
          <a:p>
            <a:pPr marL="0" lvl="0" indent="0">
              <a:lnSpc>
                <a:spcPct val="80000"/>
              </a:lnSpc>
              <a:buNone/>
            </a:pPr>
            <a:r>
              <a:rPr lang="en-US" sz="1800" dirty="0">
                <a:latin typeface="Courier New" pitchFamily="49"/>
              </a:rPr>
              <a:t>}</a:t>
            </a:r>
          </a:p>
          <a:p>
            <a:pPr lvl="0">
              <a:lnSpc>
                <a:spcPct val="80000"/>
              </a:lnSpc>
            </a:pPr>
            <a:endParaRPr lang="en-US" sz="1800" dirty="0">
              <a:latin typeface="Courier New" pitchFamily="49"/>
            </a:endParaRPr>
          </a:p>
          <a:p>
            <a:pPr lvl="0">
              <a:lnSpc>
                <a:spcPct val="80000"/>
              </a:lnSpc>
            </a:pPr>
            <a:endParaRPr lang="en-US" sz="1800" dirty="0">
              <a:latin typeface="Courier New" pitchFamily="49"/>
            </a:endParaRPr>
          </a:p>
          <a:p>
            <a:pPr lvl="1"/>
            <a:r>
              <a:rPr lang="en-US" sz="1800" dirty="0">
                <a:latin typeface="+mn-lt"/>
              </a:rPr>
              <a:t>Compatibility between </a:t>
            </a:r>
            <a:r>
              <a:rPr lang="en-US" sz="1800" dirty="0" err="1">
                <a:latin typeface="+mn-lt"/>
              </a:rPr>
              <a:t>Sendrecv</a:t>
            </a:r>
            <a:r>
              <a:rPr lang="en-US" sz="1800" dirty="0">
                <a:latin typeface="+mn-lt"/>
              </a:rPr>
              <a:t> and 'normal' send and </a:t>
            </a:r>
            <a:r>
              <a:rPr lang="en-US" sz="1800" dirty="0" err="1">
                <a:latin typeface="+mn-lt"/>
              </a:rPr>
              <a:t>recv</a:t>
            </a:r>
            <a:endParaRPr lang="en-US" sz="1800" dirty="0">
              <a:latin typeface="+mn-lt"/>
            </a:endParaRPr>
          </a:p>
          <a:p>
            <a:pPr lvl="1"/>
            <a:r>
              <a:rPr lang="en-US" sz="1800" dirty="0" err="1">
                <a:latin typeface="+mn-lt"/>
              </a:rPr>
              <a:t>Sendrecv</a:t>
            </a:r>
            <a:r>
              <a:rPr lang="en-US" sz="1800" dirty="0">
                <a:latin typeface="+mn-lt"/>
              </a:rPr>
              <a:t> can help to prevent deadlocks</a:t>
            </a:r>
          </a:p>
        </p:txBody>
      </p:sp>
      <p:sp>
        <p:nvSpPr>
          <p:cNvPr id="4" name="Freeform 3"/>
          <p:cNvSpPr/>
          <p:nvPr/>
        </p:nvSpPr>
        <p:spPr>
          <a:xfrm>
            <a:off x="7826399" y="756359"/>
            <a:ext cx="564480" cy="576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420E"/>
          </a:solidFill>
          <a:ln w="18360">
            <a:solidFill>
              <a:srgbClr val="000000"/>
            </a:solidFill>
            <a:prstDash val="solid"/>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2</a:t>
            </a:r>
          </a:p>
        </p:txBody>
      </p:sp>
      <p:sp>
        <p:nvSpPr>
          <p:cNvPr id="5" name="Freeform 4"/>
          <p:cNvSpPr/>
          <p:nvPr/>
        </p:nvSpPr>
        <p:spPr>
          <a:xfrm>
            <a:off x="7358399" y="1620360"/>
            <a:ext cx="564480" cy="576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420E"/>
          </a:solidFill>
          <a:ln w="18360">
            <a:solidFill>
              <a:srgbClr val="000000"/>
            </a:solidFill>
            <a:prstDash val="solid"/>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0</a:t>
            </a:r>
          </a:p>
        </p:txBody>
      </p:sp>
      <p:sp>
        <p:nvSpPr>
          <p:cNvPr id="6" name="Freeform 5"/>
          <p:cNvSpPr/>
          <p:nvPr/>
        </p:nvSpPr>
        <p:spPr>
          <a:xfrm>
            <a:off x="8330400" y="1620360"/>
            <a:ext cx="564480" cy="576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420E"/>
          </a:solidFill>
          <a:ln w="18360">
            <a:solidFill>
              <a:srgbClr val="000000"/>
            </a:solidFill>
            <a:prstDash val="solid"/>
          </a:ln>
        </p:spPr>
        <p:txBody>
          <a:bodyPr vert="horz" wrap="none" lIns="99000" tIns="54000" rIns="99000" bIns="54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1</a:t>
            </a:r>
          </a:p>
        </p:txBody>
      </p:sp>
      <p:sp>
        <p:nvSpPr>
          <p:cNvPr id="7" name="Straight Connector 6"/>
          <p:cNvSpPr/>
          <p:nvPr/>
        </p:nvSpPr>
        <p:spPr>
          <a:xfrm flipH="1">
            <a:off x="7745400" y="1332360"/>
            <a:ext cx="179280" cy="288000"/>
          </a:xfrm>
          <a:prstGeom prst="line">
            <a:avLst/>
          </a:prstGeom>
          <a:noFill/>
          <a:ln w="0">
            <a:solidFill>
              <a:srgbClr val="00000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8" name="Straight Connector 7"/>
          <p:cNvSpPr/>
          <p:nvPr/>
        </p:nvSpPr>
        <p:spPr>
          <a:xfrm>
            <a:off x="7958880" y="1947960"/>
            <a:ext cx="369360" cy="0"/>
          </a:xfrm>
          <a:prstGeom prst="line">
            <a:avLst/>
          </a:prstGeom>
          <a:noFill/>
          <a:ln w="0">
            <a:solidFill>
              <a:srgbClr val="00000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9" name="Straight Connector 8"/>
          <p:cNvSpPr/>
          <p:nvPr/>
        </p:nvSpPr>
        <p:spPr>
          <a:xfrm flipH="1" flipV="1">
            <a:off x="8289359" y="1332360"/>
            <a:ext cx="164520" cy="288000"/>
          </a:xfrm>
          <a:prstGeom prst="line">
            <a:avLst/>
          </a:prstGeom>
          <a:noFill/>
          <a:ln w="0">
            <a:solidFill>
              <a:srgbClr val="00000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grpSp>
        <p:nvGrpSpPr>
          <p:cNvPr id="18" name="Group 17"/>
          <p:cNvGrpSpPr/>
          <p:nvPr/>
        </p:nvGrpSpPr>
        <p:grpSpPr>
          <a:xfrm>
            <a:off x="329040" y="2720806"/>
            <a:ext cx="2759400" cy="2897279"/>
            <a:chOff x="329040" y="2720806"/>
            <a:chExt cx="2759400" cy="2897279"/>
          </a:xfrm>
        </p:grpSpPr>
        <p:sp>
          <p:nvSpPr>
            <p:cNvPr id="10" name="TextBox 9"/>
            <p:cNvSpPr txBox="1"/>
            <p:nvPr/>
          </p:nvSpPr>
          <p:spPr>
            <a:xfrm>
              <a:off x="917280" y="5253406"/>
              <a:ext cx="2171160" cy="364679"/>
            </a:xfrm>
            <a:prstGeom prst="rect">
              <a:avLst/>
            </a:prstGeom>
            <a:noFill/>
            <a:ln w="0">
              <a:solidFill>
                <a:srgbClr val="000000"/>
              </a:solidFill>
              <a:prstDash val="solid"/>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a:ln>
                    <a:noFill/>
                  </a:ln>
                  <a:solidFill>
                    <a:srgbClr val="000080"/>
                  </a:solidFill>
                  <a:latin typeface="Arial" pitchFamily="18"/>
                  <a:ea typeface="DejaVu Sans" pitchFamily="2"/>
                  <a:cs typeface="Lohit Hindi" pitchFamily="2"/>
                </a:rPr>
                <a:t>safe to exchange !</a:t>
              </a:r>
            </a:p>
          </p:txBody>
        </p:sp>
        <p:sp>
          <p:nvSpPr>
            <p:cNvPr id="11" name="Straight Connector 10"/>
            <p:cNvSpPr/>
            <p:nvPr/>
          </p:nvSpPr>
          <p:spPr>
            <a:xfrm flipV="1">
              <a:off x="329040" y="2720806"/>
              <a:ext cx="411839" cy="17640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2" name="Straight Connector 11"/>
            <p:cNvSpPr/>
            <p:nvPr/>
          </p:nvSpPr>
          <p:spPr>
            <a:xfrm>
              <a:off x="329040" y="2900806"/>
              <a:ext cx="411839" cy="17640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3" name="Straight Connector 12"/>
            <p:cNvSpPr/>
            <p:nvPr/>
          </p:nvSpPr>
          <p:spPr>
            <a:xfrm>
              <a:off x="329040" y="2897206"/>
              <a:ext cx="360" cy="255600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4" name="Straight Connector 13"/>
            <p:cNvSpPr/>
            <p:nvPr/>
          </p:nvSpPr>
          <p:spPr>
            <a:xfrm flipH="1">
              <a:off x="329400" y="5453206"/>
              <a:ext cx="587880" cy="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grpSp>
      <p:sp>
        <p:nvSpPr>
          <p:cNvPr id="15" name="TextBox 14"/>
          <p:cNvSpPr txBox="1"/>
          <p:nvPr/>
        </p:nvSpPr>
        <p:spPr>
          <a:xfrm>
            <a:off x="7944479" y="1932479"/>
            <a:ext cx="30708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0</a:t>
            </a:r>
          </a:p>
        </p:txBody>
      </p:sp>
      <p:sp>
        <p:nvSpPr>
          <p:cNvPr id="16" name="TextBox 15"/>
          <p:cNvSpPr txBox="1"/>
          <p:nvPr/>
        </p:nvSpPr>
        <p:spPr>
          <a:xfrm>
            <a:off x="8355239" y="1219320"/>
            <a:ext cx="30708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1</a:t>
            </a:r>
          </a:p>
        </p:txBody>
      </p:sp>
      <p:sp>
        <p:nvSpPr>
          <p:cNvPr id="17" name="TextBox 16"/>
          <p:cNvSpPr txBox="1"/>
          <p:nvPr/>
        </p:nvSpPr>
        <p:spPr>
          <a:xfrm>
            <a:off x="7496999" y="1206359"/>
            <a:ext cx="30708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2</a:t>
            </a:r>
          </a:p>
        </p:txBody>
      </p:sp>
    </p:spTree>
    <p:extLst>
      <p:ext uri="{BB962C8B-B14F-4D97-AF65-F5344CB8AC3E}">
        <p14:creationId xmlns:p14="http://schemas.microsoft.com/office/powerpoint/2010/main" val="266957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85000"/>
                  </a:schemeClr>
                </a:solidFill>
              </a:rPr>
              <a:t>Distributed-memory architecture: general considerations</a:t>
            </a:r>
          </a:p>
          <a:p>
            <a:r>
              <a:rPr lang="en-US" sz="2200" dirty="0" smtClean="0"/>
              <a:t>Programming model: Message Passing Interface (MPI)</a:t>
            </a:r>
          </a:p>
          <a:p>
            <a:pPr lvl="1"/>
            <a:r>
              <a:rPr lang="en-US" dirty="0" smtClean="0">
                <a:solidFill>
                  <a:schemeClr val="bg1">
                    <a:lumMod val="85000"/>
                  </a:schemeClr>
                </a:solidFill>
              </a:rPr>
              <a:t>Point-to-point communication</a:t>
            </a:r>
          </a:p>
          <a:p>
            <a:pPr lvl="2"/>
            <a:r>
              <a:rPr lang="en-US" dirty="0" smtClean="0">
                <a:solidFill>
                  <a:schemeClr val="bg1">
                    <a:lumMod val="85000"/>
                  </a:schemeClr>
                </a:solidFill>
              </a:rPr>
              <a:t>Blocking communication</a:t>
            </a:r>
          </a:p>
          <a:p>
            <a:pPr lvl="2"/>
            <a:r>
              <a:rPr lang="en-US" dirty="0" smtClean="0">
                <a:solidFill>
                  <a:schemeClr val="bg1">
                    <a:lumMod val="85000"/>
                  </a:schemeClr>
                </a:solidFill>
              </a:rPr>
              <a:t>Point to point network performance</a:t>
            </a:r>
          </a:p>
          <a:p>
            <a:pPr lvl="2"/>
            <a:r>
              <a:rPr lang="en-US" dirty="0" smtClean="0"/>
              <a:t>Non-blocking communication</a:t>
            </a:r>
          </a:p>
          <a:p>
            <a:pPr lvl="1"/>
            <a:r>
              <a:rPr lang="en-US" dirty="0" smtClean="0">
                <a:solidFill>
                  <a:schemeClr val="bg1">
                    <a:lumMod val="85000"/>
                  </a:schemeClr>
                </a:solidFill>
              </a:rPr>
              <a:t>Collective communication</a:t>
            </a:r>
          </a:p>
          <a:p>
            <a:pPr lvl="2"/>
            <a:r>
              <a:rPr lang="en-US" dirty="0" smtClean="0">
                <a:solidFill>
                  <a:schemeClr val="bg1">
                    <a:lumMod val="85000"/>
                  </a:schemeClr>
                </a:solidFill>
              </a:rPr>
              <a:t>Collective communication algorithms</a:t>
            </a:r>
          </a:p>
          <a:p>
            <a:pPr lvl="2"/>
            <a:r>
              <a:rPr lang="en-US" dirty="0" smtClean="0">
                <a:solidFill>
                  <a:schemeClr val="bg1">
                    <a:lumMod val="85000"/>
                  </a:schemeClr>
                </a:solidFill>
              </a:rPr>
              <a:t>Global network performance</a:t>
            </a:r>
          </a:p>
          <a:p>
            <a:r>
              <a:rPr lang="en-US" sz="2200" dirty="0" smtClean="0">
                <a:solidFill>
                  <a:schemeClr val="bg1">
                    <a:lumMod val="85000"/>
                  </a:schemeClr>
                </a:solidFill>
              </a:rPr>
              <a:t>Parallel program performance evaluation</a:t>
            </a:r>
          </a:p>
          <a:p>
            <a:pPr lvl="1"/>
            <a:r>
              <a:rPr lang="en-US" dirty="0" smtClean="0">
                <a:solidFill>
                  <a:schemeClr val="bg1">
                    <a:lumMod val="85000"/>
                  </a:schemeClr>
                </a:solidFill>
              </a:rPr>
              <a:t>Amdahl’s law</a:t>
            </a:r>
          </a:p>
          <a:p>
            <a:pPr lvl="1"/>
            <a:r>
              <a:rPr lang="en-US" dirty="0" smtClean="0">
                <a:solidFill>
                  <a:schemeClr val="bg1">
                    <a:lumMod val="85000"/>
                  </a:schemeClr>
                </a:solidFill>
              </a:rPr>
              <a:t>Gustafson’s law</a:t>
            </a:r>
          </a:p>
          <a:p>
            <a:r>
              <a:rPr lang="en-US" sz="2200" dirty="0" smtClean="0">
                <a:solidFill>
                  <a:schemeClr val="bg1">
                    <a:lumMod val="85000"/>
                  </a:schemeClr>
                </a:solidFill>
              </a:rPr>
              <a:t>Parallel program development: case studies</a:t>
            </a:r>
          </a:p>
          <a:p>
            <a:pPr lvl="1"/>
            <a:endParaRPr lang="en-US" dirty="0"/>
          </a:p>
        </p:txBody>
      </p:sp>
    </p:spTree>
    <p:extLst>
      <p:ext uri="{BB962C8B-B14F-4D97-AF65-F5344CB8AC3E}">
        <p14:creationId xmlns:p14="http://schemas.microsoft.com/office/powerpoint/2010/main" val="3155175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parallel computing</a:t>
            </a:r>
            <a:endParaRPr lang="en-US" dirty="0"/>
          </a:p>
        </p:txBody>
      </p:sp>
      <p:sp>
        <p:nvSpPr>
          <p:cNvPr id="3" name="Content Placeholder 2"/>
          <p:cNvSpPr>
            <a:spLocks noGrp="1"/>
          </p:cNvSpPr>
          <p:nvPr>
            <p:ph idx="1"/>
          </p:nvPr>
        </p:nvSpPr>
        <p:spPr>
          <a:xfrm>
            <a:off x="270639" y="1600200"/>
            <a:ext cx="8717935" cy="5016415"/>
          </a:xfrm>
        </p:spPr>
        <p:txBody>
          <a:bodyPr>
            <a:normAutofit/>
          </a:bodyPr>
          <a:lstStyle/>
          <a:p>
            <a:r>
              <a:rPr lang="en-US" dirty="0" smtClean="0"/>
              <a:t>Want to run the </a:t>
            </a:r>
            <a:r>
              <a:rPr lang="en-US" b="1" dirty="0" smtClean="0">
                <a:solidFill>
                  <a:srgbClr val="FF0000"/>
                </a:solidFill>
              </a:rPr>
              <a:t>same program faster</a:t>
            </a:r>
          </a:p>
          <a:p>
            <a:pPr lvl="1"/>
            <a:r>
              <a:rPr lang="en-US" dirty="0" smtClean="0"/>
              <a:t>Depends on the application what is considered an acceptable runtime</a:t>
            </a:r>
          </a:p>
          <a:p>
            <a:pPr lvl="2"/>
            <a:r>
              <a:rPr lang="en-US" b="1" dirty="0" smtClean="0">
                <a:solidFill>
                  <a:srgbClr val="002060"/>
                </a:solidFill>
              </a:rPr>
              <a:t>SETI@Home, </a:t>
            </a:r>
            <a:r>
              <a:rPr lang="en-US" b="1" dirty="0" err="1" smtClean="0">
                <a:solidFill>
                  <a:srgbClr val="002060"/>
                </a:solidFill>
              </a:rPr>
              <a:t>Folding@Home</a:t>
            </a:r>
            <a:r>
              <a:rPr lang="en-US" b="1" dirty="0" smtClean="0">
                <a:solidFill>
                  <a:srgbClr val="002060"/>
                </a:solidFill>
              </a:rPr>
              <a:t>, GIMPS</a:t>
            </a:r>
            <a:r>
              <a:rPr lang="en-US" dirty="0" smtClean="0"/>
              <a:t>: years may be acceptable</a:t>
            </a:r>
          </a:p>
          <a:p>
            <a:pPr lvl="2"/>
            <a:r>
              <a:rPr lang="en-US" dirty="0" smtClean="0"/>
              <a:t>For </a:t>
            </a:r>
            <a:r>
              <a:rPr lang="en-US" b="1" dirty="0" smtClean="0">
                <a:solidFill>
                  <a:srgbClr val="002060"/>
                </a:solidFill>
              </a:rPr>
              <a:t>R&amp;D</a:t>
            </a:r>
            <a:r>
              <a:rPr lang="en-US" dirty="0" smtClean="0"/>
              <a:t> applications: days or even weeks are acceptable</a:t>
            </a:r>
          </a:p>
          <a:p>
            <a:pPr lvl="3"/>
            <a:r>
              <a:rPr lang="en-US" dirty="0" smtClean="0"/>
              <a:t>CFD, CEM, Bioinformatics, Cheminformatics, and many more</a:t>
            </a:r>
          </a:p>
          <a:p>
            <a:pPr lvl="2"/>
            <a:r>
              <a:rPr lang="en-US" b="1" dirty="0" smtClean="0">
                <a:solidFill>
                  <a:srgbClr val="002060"/>
                </a:solidFill>
              </a:rPr>
              <a:t>Prediction of tomorrow’s weather </a:t>
            </a:r>
            <a:r>
              <a:rPr lang="en-US" dirty="0" smtClean="0"/>
              <a:t>should take less than a day of computation time.</a:t>
            </a:r>
          </a:p>
          <a:p>
            <a:pPr lvl="2"/>
            <a:r>
              <a:rPr lang="en-US" dirty="0" smtClean="0"/>
              <a:t>Some applications require </a:t>
            </a:r>
            <a:r>
              <a:rPr lang="en-US" b="1" dirty="0" smtClean="0">
                <a:solidFill>
                  <a:srgbClr val="002060"/>
                </a:solidFill>
              </a:rPr>
              <a:t>real-time behavior</a:t>
            </a:r>
          </a:p>
          <a:p>
            <a:pPr lvl="3"/>
            <a:r>
              <a:rPr lang="en-US" dirty="0" smtClean="0"/>
              <a:t>Computer games, algorithmic trading</a:t>
            </a:r>
          </a:p>
          <a:p>
            <a:r>
              <a:rPr lang="en-US" dirty="0" smtClean="0"/>
              <a:t>Want to run </a:t>
            </a:r>
            <a:r>
              <a:rPr lang="en-US" b="1" dirty="0" smtClean="0">
                <a:solidFill>
                  <a:srgbClr val="FF0000"/>
                </a:solidFill>
              </a:rPr>
              <a:t>bigger datasets</a:t>
            </a:r>
          </a:p>
          <a:p>
            <a:r>
              <a:rPr lang="en-US" dirty="0" smtClean="0"/>
              <a:t>Want to reduce </a:t>
            </a:r>
            <a:r>
              <a:rPr lang="en-US" b="1" dirty="0" smtClean="0">
                <a:solidFill>
                  <a:srgbClr val="FF0000"/>
                </a:solidFill>
              </a:rPr>
              <a:t>financial cost</a:t>
            </a:r>
            <a:r>
              <a:rPr lang="en-US" dirty="0" smtClean="0"/>
              <a:t> and/or </a:t>
            </a:r>
            <a:r>
              <a:rPr lang="en-US" b="1" dirty="0" smtClean="0">
                <a:solidFill>
                  <a:srgbClr val="FF0000"/>
                </a:solidFill>
              </a:rPr>
              <a:t>power consumption</a:t>
            </a:r>
          </a:p>
          <a:p>
            <a:pPr lvl="3"/>
            <a:endParaRPr lang="en-US" dirty="0" smtClean="0"/>
          </a:p>
          <a:p>
            <a:pPr lvl="2"/>
            <a:endParaRPr lang="en-US" dirty="0"/>
          </a:p>
        </p:txBody>
      </p:sp>
    </p:spTree>
    <p:extLst>
      <p:ext uri="{BB962C8B-B14F-4D97-AF65-F5344CB8AC3E}">
        <p14:creationId xmlns:p14="http://schemas.microsoft.com/office/powerpoint/2010/main" val="38931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Non-blocking communication</a:t>
            </a:r>
          </a:p>
        </p:txBody>
      </p:sp>
      <p:sp>
        <p:nvSpPr>
          <p:cNvPr id="3" name="Text Placeholder 2"/>
          <p:cNvSpPr txBox="1">
            <a:spLocks noGrp="1"/>
          </p:cNvSpPr>
          <p:nvPr>
            <p:ph type="body" idx="4294967295"/>
          </p:nvPr>
        </p:nvSpPr>
        <p:spPr>
          <a:xfrm>
            <a:off x="232235" y="1130700"/>
            <a:ext cx="8813800" cy="5063460"/>
          </a:xfrm>
          <a:prstGeom prst="rect">
            <a:avLst/>
          </a:prstGeom>
        </p:spPr>
        <p:txBody>
          <a:bodyPr>
            <a:normAutofit fontScale="92500" lnSpcReduction="10000"/>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marL="0" lvl="0" indent="0">
              <a:buNone/>
            </a:pPr>
            <a:r>
              <a:rPr lang="en-US" sz="2000" dirty="0" smtClean="0">
                <a:solidFill>
                  <a:srgbClr val="FF0000"/>
                </a:solidFill>
                <a:latin typeface="+mn-lt"/>
              </a:rPr>
              <a:t>Idea</a:t>
            </a:r>
            <a:r>
              <a:rPr lang="en-US" sz="2000" dirty="0">
                <a:solidFill>
                  <a:srgbClr val="FF0000"/>
                </a:solidFill>
                <a:latin typeface="+mn-lt"/>
              </a:rPr>
              <a:t>:</a:t>
            </a:r>
            <a:r>
              <a:rPr lang="en-US" sz="2000" dirty="0">
                <a:latin typeface="+mn-lt"/>
              </a:rPr>
              <a:t> </a:t>
            </a:r>
            <a:endParaRPr lang="en-US" sz="2000" dirty="0" smtClean="0">
              <a:latin typeface="+mn-lt"/>
            </a:endParaRPr>
          </a:p>
          <a:p>
            <a:pPr lvl="1"/>
            <a:r>
              <a:rPr lang="en-US" dirty="0" smtClean="0">
                <a:latin typeface="+mn-lt"/>
              </a:rPr>
              <a:t>Do </a:t>
            </a:r>
            <a:r>
              <a:rPr lang="en-US" dirty="0">
                <a:latin typeface="+mn-lt"/>
              </a:rPr>
              <a:t>something useful while waiting for communications to </a:t>
            </a:r>
            <a:r>
              <a:rPr lang="en-US" dirty="0" smtClean="0">
                <a:latin typeface="+mn-lt"/>
              </a:rPr>
              <a:t>finish</a:t>
            </a:r>
          </a:p>
          <a:p>
            <a:pPr lvl="1"/>
            <a:r>
              <a:rPr lang="en-US" dirty="0" smtClean="0">
                <a:latin typeface="+mn-lt"/>
              </a:rPr>
              <a:t>Try to overlap communications and computations</a:t>
            </a:r>
            <a:endParaRPr lang="en-US" dirty="0">
              <a:latin typeface="+mn-lt"/>
            </a:endParaRPr>
          </a:p>
          <a:p>
            <a:pPr lvl="0"/>
            <a:endParaRPr lang="en-US" dirty="0">
              <a:latin typeface="" pitchFamily="16"/>
            </a:endParaRPr>
          </a:p>
          <a:p>
            <a:pPr marL="0" lvl="0" indent="0">
              <a:buNone/>
            </a:pPr>
            <a:r>
              <a:rPr lang="en-US" sz="2000" dirty="0">
                <a:solidFill>
                  <a:srgbClr val="FF0000"/>
                </a:solidFill>
                <a:latin typeface="+mn-lt"/>
              </a:rPr>
              <a:t>How?</a:t>
            </a:r>
          </a:p>
          <a:p>
            <a:pPr lvl="1"/>
            <a:r>
              <a:rPr lang="en-US" dirty="0" smtClean="0">
                <a:latin typeface="+mn-lt"/>
              </a:rPr>
              <a:t>Replace blocking communication by non-blocking variants</a:t>
            </a:r>
            <a:endParaRPr lang="en-US" dirty="0">
              <a:latin typeface="+mn-lt"/>
            </a:endParaRPr>
          </a:p>
          <a:p>
            <a:pPr lvl="1"/>
            <a:endParaRPr lang="en-US" sz="1200" dirty="0">
              <a:latin typeface="" pitchFamily="16"/>
            </a:endParaRPr>
          </a:p>
          <a:p>
            <a:pPr marL="0" lvl="0" indent="0">
              <a:buNone/>
            </a:pPr>
            <a:r>
              <a:rPr lang="en-US" sz="1800" dirty="0" smtClean="0">
                <a:solidFill>
                  <a:srgbClr val="FF420E"/>
                </a:solidFill>
                <a:latin typeface="Courier New" pitchFamily="49"/>
              </a:rPr>
              <a:t>    MPI_Send</a:t>
            </a:r>
            <a:r>
              <a:rPr lang="en-US" sz="1800" dirty="0" smtClean="0">
                <a:latin typeface="Courier New" pitchFamily="49"/>
              </a:rPr>
              <a:t>(</a:t>
            </a:r>
            <a:r>
              <a:rPr lang="en-US" sz="1800" dirty="0" smtClean="0">
                <a:solidFill>
                  <a:srgbClr val="000080"/>
                </a:solidFill>
                <a:latin typeface="Courier New" pitchFamily="49"/>
              </a:rPr>
              <a:t>...</a:t>
            </a:r>
            <a:r>
              <a:rPr lang="en-US" sz="1800" dirty="0" smtClean="0">
                <a:latin typeface="Courier New" pitchFamily="49"/>
              </a:rPr>
              <a:t>)     </a:t>
            </a:r>
            <a:r>
              <a:rPr lang="en-US" sz="1800" dirty="0" err="1" smtClean="0">
                <a:solidFill>
                  <a:srgbClr val="FF420E"/>
                </a:solidFill>
                <a:latin typeface="Courier New" pitchFamily="49"/>
              </a:rPr>
              <a:t>MPI_Isend</a:t>
            </a:r>
            <a:r>
              <a:rPr lang="en-US" sz="1800" dirty="0" smtClean="0">
                <a:latin typeface="Courier New" pitchFamily="49"/>
              </a:rPr>
              <a:t>(</a:t>
            </a:r>
            <a:r>
              <a:rPr lang="en-US" sz="1800" dirty="0" smtClean="0">
                <a:solidFill>
                  <a:srgbClr val="000080"/>
                </a:solidFill>
                <a:latin typeface="Courier New" pitchFamily="49"/>
              </a:rPr>
              <a:t>..., </a:t>
            </a:r>
            <a:r>
              <a:rPr lang="en-US" sz="1800" dirty="0" err="1">
                <a:solidFill>
                  <a:srgbClr val="000080"/>
                </a:solidFill>
                <a:latin typeface="Courier New" pitchFamily="49"/>
              </a:rPr>
              <a:t>MPI_Request</a:t>
            </a:r>
            <a:r>
              <a:rPr lang="en-US" sz="1800" dirty="0">
                <a:solidFill>
                  <a:srgbClr val="000080"/>
                </a:solidFill>
                <a:latin typeface="Courier New" pitchFamily="49"/>
              </a:rPr>
              <a:t> *</a:t>
            </a:r>
            <a:r>
              <a:rPr lang="en-US" sz="1800" dirty="0" smtClean="0">
                <a:solidFill>
                  <a:srgbClr val="000080"/>
                </a:solidFill>
                <a:latin typeface="Courier New" pitchFamily="49"/>
              </a:rPr>
              <a:t>request</a:t>
            </a:r>
            <a:r>
              <a:rPr lang="en-US" sz="1800" dirty="0" smtClean="0">
                <a:latin typeface="Courier New" pitchFamily="49"/>
              </a:rPr>
              <a:t>)</a:t>
            </a:r>
            <a:endParaRPr lang="en-US" sz="1800" dirty="0">
              <a:latin typeface="Courier New" pitchFamily="49"/>
            </a:endParaRPr>
          </a:p>
          <a:p>
            <a:pPr marL="0" lvl="0" indent="0">
              <a:buNone/>
            </a:pPr>
            <a:r>
              <a:rPr lang="en-US" sz="1800" dirty="0" smtClean="0">
                <a:solidFill>
                  <a:srgbClr val="FF420E"/>
                </a:solidFill>
                <a:latin typeface="Courier New" pitchFamily="49"/>
              </a:rPr>
              <a:t>    </a:t>
            </a:r>
            <a:r>
              <a:rPr lang="en-US" sz="1800" dirty="0" err="1" smtClean="0">
                <a:solidFill>
                  <a:srgbClr val="FF420E"/>
                </a:solidFill>
                <a:latin typeface="Courier New" pitchFamily="49"/>
              </a:rPr>
              <a:t>MPI_Recv</a:t>
            </a:r>
            <a:r>
              <a:rPr lang="en-US" sz="1800" dirty="0" smtClean="0">
                <a:latin typeface="Courier New" pitchFamily="49"/>
              </a:rPr>
              <a:t>(</a:t>
            </a:r>
            <a:r>
              <a:rPr lang="en-US" sz="1800" dirty="0" smtClean="0">
                <a:solidFill>
                  <a:srgbClr val="000080"/>
                </a:solidFill>
                <a:latin typeface="Courier New" pitchFamily="49"/>
              </a:rPr>
              <a:t>...</a:t>
            </a:r>
            <a:r>
              <a:rPr lang="en-US" sz="1800" dirty="0" smtClean="0">
                <a:latin typeface="Courier New" pitchFamily="49"/>
              </a:rPr>
              <a:t>)     </a:t>
            </a:r>
            <a:r>
              <a:rPr lang="en-US" sz="1800" dirty="0" err="1" smtClean="0">
                <a:solidFill>
                  <a:srgbClr val="FF420E"/>
                </a:solidFill>
                <a:latin typeface="Courier New" pitchFamily="49"/>
              </a:rPr>
              <a:t>MPI_Irecv</a:t>
            </a:r>
            <a:r>
              <a:rPr lang="en-US" sz="1800" dirty="0" smtClean="0">
                <a:latin typeface="Courier New" pitchFamily="49"/>
              </a:rPr>
              <a:t>(</a:t>
            </a:r>
            <a:r>
              <a:rPr lang="en-US" sz="1800" dirty="0" smtClean="0">
                <a:solidFill>
                  <a:srgbClr val="000080"/>
                </a:solidFill>
                <a:latin typeface="Courier New" pitchFamily="49"/>
              </a:rPr>
              <a:t>..., </a:t>
            </a:r>
            <a:r>
              <a:rPr lang="en-US" sz="1800" dirty="0">
                <a:solidFill>
                  <a:srgbClr val="000080"/>
                </a:solidFill>
                <a:latin typeface="Courier New" pitchFamily="49"/>
              </a:rPr>
              <a:t>status, </a:t>
            </a:r>
            <a:r>
              <a:rPr lang="en-US" sz="1800" dirty="0" err="1" smtClean="0">
                <a:solidFill>
                  <a:srgbClr val="000080"/>
                </a:solidFill>
                <a:latin typeface="Courier New" pitchFamily="49"/>
              </a:rPr>
              <a:t>MPI_Request</a:t>
            </a:r>
            <a:r>
              <a:rPr lang="en-US" sz="1800" dirty="0" smtClean="0">
                <a:solidFill>
                  <a:srgbClr val="000080"/>
                </a:solidFill>
                <a:latin typeface="Courier New" pitchFamily="49"/>
              </a:rPr>
              <a:t> *request</a:t>
            </a:r>
            <a:r>
              <a:rPr lang="en-US" sz="1800" dirty="0" smtClean="0">
                <a:latin typeface="Courier New" pitchFamily="49"/>
              </a:rPr>
              <a:t>)</a:t>
            </a:r>
            <a:endParaRPr lang="en-US" sz="1800" dirty="0">
              <a:latin typeface="Courier New" pitchFamily="49"/>
            </a:endParaRPr>
          </a:p>
          <a:p>
            <a:pPr lvl="1">
              <a:buNone/>
            </a:pPr>
            <a:endParaRPr lang="en-US" sz="1600" b="1" dirty="0">
              <a:latin typeface="Courier New" pitchFamily="49"/>
            </a:endParaRPr>
          </a:p>
          <a:p>
            <a:pPr lvl="1"/>
            <a:r>
              <a:rPr lang="en-US" sz="1800" dirty="0">
                <a:latin typeface="+mn-lt"/>
              </a:rPr>
              <a:t>I = </a:t>
            </a:r>
            <a:r>
              <a:rPr lang="en-US" sz="1800" dirty="0">
                <a:solidFill>
                  <a:srgbClr val="000080"/>
                </a:solidFill>
                <a:latin typeface="+mn-lt"/>
              </a:rPr>
              <a:t>intermediate</a:t>
            </a:r>
            <a:r>
              <a:rPr lang="en-US" sz="1800" dirty="0">
                <a:latin typeface="+mn-lt"/>
              </a:rPr>
              <a:t> functions</a:t>
            </a:r>
          </a:p>
          <a:p>
            <a:pPr lvl="1"/>
            <a:r>
              <a:rPr lang="en-US" sz="1800" b="1" dirty="0" err="1">
                <a:solidFill>
                  <a:srgbClr val="FF420E"/>
                </a:solidFill>
                <a:latin typeface="Courier New" pitchFamily="49"/>
              </a:rPr>
              <a:t>MPI_Isend</a:t>
            </a:r>
            <a:r>
              <a:rPr lang="en-US" sz="1800" dirty="0">
                <a:latin typeface="Arial" pitchFamily="34"/>
              </a:rPr>
              <a:t> </a:t>
            </a:r>
            <a:r>
              <a:rPr lang="en-US" sz="1800" dirty="0">
                <a:latin typeface="+mn-lt"/>
              </a:rPr>
              <a:t>and</a:t>
            </a:r>
            <a:r>
              <a:rPr lang="en-US" sz="1800" dirty="0">
                <a:latin typeface="Arial" pitchFamily="34"/>
              </a:rPr>
              <a:t> </a:t>
            </a:r>
            <a:r>
              <a:rPr lang="en-US" sz="1800" b="1" dirty="0" err="1">
                <a:solidFill>
                  <a:srgbClr val="FF420E"/>
                </a:solidFill>
                <a:latin typeface="Courier New" pitchFamily="49"/>
              </a:rPr>
              <a:t>MPI_Irecv</a:t>
            </a:r>
            <a:r>
              <a:rPr lang="en-US" sz="1800" dirty="0">
                <a:latin typeface="+mn-lt"/>
              </a:rPr>
              <a:t> routines return </a:t>
            </a:r>
            <a:r>
              <a:rPr lang="en-US" sz="1800" dirty="0">
                <a:solidFill>
                  <a:srgbClr val="000080"/>
                </a:solidFill>
                <a:latin typeface="+mn-lt"/>
              </a:rPr>
              <a:t>immediately</a:t>
            </a:r>
          </a:p>
          <a:p>
            <a:pPr lvl="1"/>
            <a:r>
              <a:rPr lang="en-US" sz="1800" dirty="0">
                <a:latin typeface="+mn-lt"/>
              </a:rPr>
              <a:t>Need </a:t>
            </a:r>
            <a:r>
              <a:rPr lang="en-US" sz="1800" dirty="0">
                <a:solidFill>
                  <a:srgbClr val="000080"/>
                </a:solidFill>
                <a:latin typeface="+mn-lt"/>
              </a:rPr>
              <a:t>polling</a:t>
            </a:r>
            <a:r>
              <a:rPr lang="en-US" sz="1800" dirty="0">
                <a:latin typeface="+mn-lt"/>
              </a:rPr>
              <a:t> routines to verify progress</a:t>
            </a:r>
          </a:p>
          <a:p>
            <a:pPr lvl="2"/>
            <a:r>
              <a:rPr lang="en-US" b="1" dirty="0">
                <a:latin typeface="+mn-lt"/>
              </a:rPr>
              <a:t>request</a:t>
            </a:r>
            <a:r>
              <a:rPr lang="en-US" dirty="0">
                <a:latin typeface="+mn-lt"/>
              </a:rPr>
              <a:t> </a:t>
            </a:r>
            <a:r>
              <a:rPr lang="en-US" dirty="0">
                <a:solidFill>
                  <a:srgbClr val="000000"/>
                </a:solidFill>
                <a:latin typeface="+mn-lt"/>
              </a:rPr>
              <a:t>handle is used to identify communications</a:t>
            </a:r>
          </a:p>
          <a:p>
            <a:pPr lvl="2"/>
            <a:r>
              <a:rPr lang="en-US" b="1" dirty="0">
                <a:latin typeface="+mn-lt"/>
              </a:rPr>
              <a:t>status</a:t>
            </a:r>
            <a:r>
              <a:rPr lang="en-US" dirty="0">
                <a:solidFill>
                  <a:srgbClr val="000000"/>
                </a:solidFill>
                <a:latin typeface="+mn-lt"/>
              </a:rPr>
              <a:t> field moved to polling </a:t>
            </a:r>
            <a:r>
              <a:rPr lang="en-US" dirty="0" smtClean="0">
                <a:solidFill>
                  <a:srgbClr val="000000"/>
                </a:solidFill>
                <a:latin typeface="+mn-lt"/>
              </a:rPr>
              <a:t>routines (see further)</a:t>
            </a:r>
            <a:endParaRPr lang="en-US" dirty="0">
              <a:solidFill>
                <a:srgbClr val="000000"/>
              </a:solidFill>
              <a:latin typeface="+mn-lt"/>
            </a:endParaRPr>
          </a:p>
        </p:txBody>
      </p:sp>
      <p:sp>
        <p:nvSpPr>
          <p:cNvPr id="4" name="Freeform 3"/>
          <p:cNvSpPr/>
          <p:nvPr/>
        </p:nvSpPr>
        <p:spPr>
          <a:xfrm>
            <a:off x="2647720" y="3442510"/>
            <a:ext cx="388080" cy="1998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99CCFF"/>
          </a:solidFill>
          <a:ln w="0">
            <a:solidFill>
              <a:srgbClr val="00000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 name="Freeform 4"/>
          <p:cNvSpPr/>
          <p:nvPr/>
        </p:nvSpPr>
        <p:spPr>
          <a:xfrm>
            <a:off x="2647720" y="3766870"/>
            <a:ext cx="388080" cy="1998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99CCFF"/>
          </a:solidFill>
          <a:ln w="0">
            <a:solidFill>
              <a:srgbClr val="00000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6" name="Freeform 5"/>
          <p:cNvSpPr/>
          <p:nvPr/>
        </p:nvSpPr>
        <p:spPr>
          <a:xfrm flipH="1">
            <a:off x="5340100" y="3697835"/>
            <a:ext cx="352799" cy="329400"/>
          </a:xfrm>
          <a:custGeom>
            <a:avLst>
              <a:gd name="f0" fmla="val 2700"/>
            </a:avLst>
            <a:gdLst>
              <a:gd name="f1" fmla="val 21600000"/>
              <a:gd name="f2" fmla="val 10800000"/>
              <a:gd name="f3" fmla="val 5400000"/>
              <a:gd name="f4" fmla="val 180"/>
              <a:gd name="f5" fmla="val w"/>
              <a:gd name="f6" fmla="val h"/>
              <a:gd name="f7" fmla="val 0"/>
              <a:gd name="f8" fmla="*/ 5419351 1 1725033"/>
              <a:gd name="f9" fmla="val 7200"/>
              <a:gd name="f10" fmla="val -2147483647"/>
              <a:gd name="f11" fmla="val 2147483647"/>
              <a:gd name="f12" fmla="*/ 10800 10800 1"/>
              <a:gd name="f13" fmla="+- 0 0 0"/>
              <a:gd name="f14" fmla="+- 0 0 360"/>
              <a:gd name="f15" fmla="val 10800"/>
              <a:gd name="f16" fmla="*/ f5 1 21600"/>
              <a:gd name="f17" fmla="*/ f6 1 21600"/>
              <a:gd name="f18" fmla="*/ f8 1 180"/>
              <a:gd name="f19" fmla="pin 0 f0 7200"/>
              <a:gd name="f20" fmla="*/ 0 f8 1"/>
              <a:gd name="f21" fmla="*/ f13 f2 1"/>
              <a:gd name="f22" fmla="*/ f14 f2 1"/>
              <a:gd name="f23" fmla="val f19"/>
              <a:gd name="f24" fmla="+- 21600 0 f19"/>
              <a:gd name="f25" fmla="+- 10800 0 f19"/>
              <a:gd name="f26" fmla="*/ f19 1 2"/>
              <a:gd name="f27" fmla="*/ 45 f18 1"/>
              <a:gd name="f28" fmla="*/ f19 f16 1"/>
              <a:gd name="f29" fmla="*/ 10800 f17 1"/>
              <a:gd name="f30" fmla="*/ 3163 f16 1"/>
              <a:gd name="f31" fmla="*/ 18437 f16 1"/>
              <a:gd name="f32" fmla="*/ 18437 f17 1"/>
              <a:gd name="f33" fmla="*/ 3163 f17 1"/>
              <a:gd name="f34" fmla="*/ f20 1 f4"/>
              <a:gd name="f35" fmla="*/ f21 1 f4"/>
              <a:gd name="f36" fmla="*/ f22 1 f4"/>
              <a:gd name="f37" fmla="*/ 10800 f16 1"/>
              <a:gd name="f38" fmla="*/ 0 f17 1"/>
              <a:gd name="f39" fmla="*/ 0 f16 1"/>
              <a:gd name="f40" fmla="*/ 21600 f17 1"/>
              <a:gd name="f41" fmla="*/ 21600 f16 1"/>
              <a:gd name="f42" fmla="*/ f25 f25 1"/>
              <a:gd name="f43" fmla="*/ f26 f26 1"/>
              <a:gd name="f44" fmla="+- 10800 0 f26"/>
              <a:gd name="f45" fmla="+- 10800 f26 0"/>
              <a:gd name="f46" fmla="+- 0 0 f27"/>
              <a:gd name="f47" fmla="+- 0 0 f34"/>
              <a:gd name="f48" fmla="+- f35 0 f3"/>
              <a:gd name="f49" fmla="+- f36 0 f3"/>
              <a:gd name="f50" fmla="min f23 f24"/>
              <a:gd name="f51" fmla="max f23 f24"/>
              <a:gd name="f52" fmla="+- f42 0 f43"/>
              <a:gd name="f53" fmla="+- f44 0 10800"/>
              <a:gd name="f54" fmla="*/ f46 f2 1"/>
              <a:gd name="f55" fmla="+- f45 0 10800"/>
              <a:gd name="f56" fmla="*/ f47 f2 1"/>
              <a:gd name="f57" fmla="+- f49 0 f48"/>
              <a:gd name="f58" fmla="+- f51 0 f50"/>
              <a:gd name="f59" fmla="sqrt f52"/>
              <a:gd name="f60" fmla="*/ f54 1 f8"/>
              <a:gd name="f61" fmla="*/ f56 1 f8"/>
              <a:gd name="f62" fmla="*/ f58 1 2"/>
              <a:gd name="f63" fmla="+- 10800 0 f59"/>
              <a:gd name="f64" fmla="+- 10800 f59 0"/>
              <a:gd name="f65" fmla="+- f60 0 f3"/>
              <a:gd name="f66" fmla="+- f61 0 f3"/>
              <a:gd name="f67" fmla="+- f50 f62 0"/>
              <a:gd name="f68" fmla="*/ f62 f62 1"/>
              <a:gd name="f69" fmla="+- f63 0 10800"/>
              <a:gd name="f70" fmla="sin 1 f65"/>
              <a:gd name="f71" fmla="cos 1 f65"/>
              <a:gd name="f72" fmla="+- f64 0 10800"/>
              <a:gd name="f73" fmla="cos 1 f66"/>
              <a:gd name="f74" fmla="sin 1 f66"/>
              <a:gd name="f75" fmla="+- 0 0 f70"/>
              <a:gd name="f76" fmla="+- 0 0 f71"/>
              <a:gd name="f77" fmla="+- 0 0 f73"/>
              <a:gd name="f78" fmla="+- 0 0 f74"/>
              <a:gd name="f79" fmla="*/ f75 f53 1"/>
              <a:gd name="f80" fmla="*/ f76 f69 1"/>
              <a:gd name="f81" fmla="*/ f76 f53 1"/>
              <a:gd name="f82" fmla="*/ f75 f69 1"/>
              <a:gd name="f83" fmla="*/ f76 f72 1"/>
              <a:gd name="f84" fmla="*/ f75 f72 1"/>
              <a:gd name="f85" fmla="*/ f75 f55 1"/>
              <a:gd name="f86" fmla="*/ f76 f55 1"/>
              <a:gd name="f87" fmla="*/ 10800 f77 1"/>
              <a:gd name="f88" fmla="*/ 10800 f78 1"/>
              <a:gd name="f89" fmla="+- f79 f80 0"/>
              <a:gd name="f90" fmla="+- f81 0 f82"/>
              <a:gd name="f91" fmla="+- f79 f83 0"/>
              <a:gd name="f92" fmla="+- f81 0 f84"/>
              <a:gd name="f93" fmla="+- f85 f83 0"/>
              <a:gd name="f94" fmla="+- f86 0 f84"/>
              <a:gd name="f95" fmla="+- f85 f80 0"/>
              <a:gd name="f96" fmla="+- f86 0 f82"/>
              <a:gd name="f97" fmla="*/ f87 f87 1"/>
              <a:gd name="f98" fmla="*/ f88 f88 1"/>
              <a:gd name="f99" fmla="+- f89 10800 0"/>
              <a:gd name="f100" fmla="+- 0 0 f90"/>
              <a:gd name="f101" fmla="+- f91 10800 0"/>
              <a:gd name="f102" fmla="+- 0 0 f92"/>
              <a:gd name="f103" fmla="+- f93 10800 0"/>
              <a:gd name="f104" fmla="+- 0 0 f94"/>
              <a:gd name="f105" fmla="+- f95 10800 0"/>
              <a:gd name="f106" fmla="+- 0 0 f96"/>
              <a:gd name="f107" fmla="+- f97 f98 0"/>
              <a:gd name="f108" fmla="+- f100 10800 0"/>
              <a:gd name="f109" fmla="+- f102 10800 0"/>
              <a:gd name="f110" fmla="+- f104 10800 0"/>
              <a:gd name="f111" fmla="+- f106 10800 0"/>
              <a:gd name="f112" fmla="sqrt f107"/>
              <a:gd name="f113" fmla="+- f99 0 f67"/>
              <a:gd name="f114" fmla="+- f101 0 f67"/>
              <a:gd name="f115" fmla="+- f103 0 f67"/>
              <a:gd name="f116" fmla="+- f105 0 f67"/>
              <a:gd name="f117" fmla="*/ f12 1 f112"/>
              <a:gd name="f118" fmla="+- f108 0 f67"/>
              <a:gd name="f119" fmla="+- f109 0 f67"/>
              <a:gd name="f120" fmla="+- f110 0 f67"/>
              <a:gd name="f121" fmla="+- f111 0 f67"/>
              <a:gd name="f122" fmla="*/ f77 f117 1"/>
              <a:gd name="f123" fmla="*/ f78 f117 1"/>
              <a:gd name="f124" fmla="at2 f113 f118"/>
              <a:gd name="f125" fmla="at2 f114 f119"/>
              <a:gd name="f126" fmla="at2 f115 f120"/>
              <a:gd name="f127" fmla="at2 f116 f121"/>
              <a:gd name="f128" fmla="+- 10800 0 f122"/>
              <a:gd name="f129" fmla="+- 10800 0 f123"/>
              <a:gd name="f130" fmla="+- f124 f3 0"/>
              <a:gd name="f131" fmla="+- f125 f3 0"/>
              <a:gd name="f132" fmla="+- f126 f3 0"/>
              <a:gd name="f133" fmla="+- f127 f3 0"/>
              <a:gd name="f134" fmla="*/ f130 f8 1"/>
              <a:gd name="f135" fmla="*/ f131 f8 1"/>
              <a:gd name="f136" fmla="*/ f132 f8 1"/>
              <a:gd name="f137" fmla="*/ f133 f8 1"/>
              <a:gd name="f138" fmla="*/ f134 1 f2"/>
              <a:gd name="f139" fmla="*/ f135 1 f2"/>
              <a:gd name="f140" fmla="*/ f136 1 f2"/>
              <a:gd name="f141" fmla="*/ f137 1 f2"/>
              <a:gd name="f142" fmla="+- 0 0 f138"/>
              <a:gd name="f143" fmla="+- 0 0 f139"/>
              <a:gd name="f144" fmla="+- 0 0 f140"/>
              <a:gd name="f145" fmla="+- 0 0 f141"/>
              <a:gd name="f146" fmla="+- 0 0 f142"/>
              <a:gd name="f147" fmla="+- 0 0 f143"/>
              <a:gd name="f148" fmla="+- 0 0 f144"/>
              <a:gd name="f149" fmla="+- 0 0 f145"/>
              <a:gd name="f150" fmla="*/ f146 f2 1"/>
              <a:gd name="f151" fmla="*/ f147 f2 1"/>
              <a:gd name="f152" fmla="*/ f148 f2 1"/>
              <a:gd name="f153" fmla="*/ f149 f2 1"/>
              <a:gd name="f154" fmla="*/ f150 1 f8"/>
              <a:gd name="f155" fmla="*/ f151 1 f8"/>
              <a:gd name="f156" fmla="*/ f152 1 f8"/>
              <a:gd name="f157" fmla="*/ f153 1 f8"/>
              <a:gd name="f158" fmla="+- f154 0 f3"/>
              <a:gd name="f159" fmla="+- f155 0 f3"/>
              <a:gd name="f160" fmla="+- f156 0 f3"/>
              <a:gd name="f161" fmla="+- f157 0 f3"/>
              <a:gd name="f162" fmla="cos 1 f158"/>
              <a:gd name="f163" fmla="sin 1 f158"/>
              <a:gd name="f164" fmla="+- f159 0 f158"/>
              <a:gd name="f165" fmla="cos 1 f160"/>
              <a:gd name="f166" fmla="sin 1 f160"/>
              <a:gd name="f167" fmla="+- f161 0 f160"/>
              <a:gd name="f168" fmla="+- 0 0 f162"/>
              <a:gd name="f169" fmla="+- 0 0 f163"/>
              <a:gd name="f170" fmla="+- f164 0 f1"/>
              <a:gd name="f171" fmla="+- 0 0 f165"/>
              <a:gd name="f172" fmla="+- 0 0 f166"/>
              <a:gd name="f173" fmla="+- f167 0 f1"/>
              <a:gd name="f174" fmla="*/ f62 f168 1"/>
              <a:gd name="f175" fmla="*/ f62 f169 1"/>
              <a:gd name="f176" fmla="?: f164 f170 f164"/>
              <a:gd name="f177" fmla="*/ f62 f171 1"/>
              <a:gd name="f178" fmla="*/ f62 f172 1"/>
              <a:gd name="f179" fmla="?: f167 f173 f167"/>
              <a:gd name="f180" fmla="*/ f174 f174 1"/>
              <a:gd name="f181" fmla="*/ f175 f175 1"/>
              <a:gd name="f182" fmla="*/ f177 f177 1"/>
              <a:gd name="f183" fmla="*/ f178 f178 1"/>
              <a:gd name="f184" fmla="+- f180 f181 0"/>
              <a:gd name="f185" fmla="+- f182 f183 0"/>
              <a:gd name="f186" fmla="sqrt f184"/>
              <a:gd name="f187" fmla="sqrt f185"/>
              <a:gd name="f188" fmla="*/ f68 1 f186"/>
              <a:gd name="f189" fmla="*/ f68 1 f187"/>
              <a:gd name="f190" fmla="*/ f168 f188 1"/>
              <a:gd name="f191" fmla="*/ f169 f188 1"/>
              <a:gd name="f192" fmla="*/ f171 f189 1"/>
              <a:gd name="f193" fmla="*/ f172 f189 1"/>
              <a:gd name="f194" fmla="+- f67 0 f190"/>
              <a:gd name="f195" fmla="+- f67 0 f191"/>
              <a:gd name="f196" fmla="+- f67 0 f192"/>
              <a:gd name="f197" fmla="+- f67 0 f193"/>
            </a:gdLst>
            <a:ahLst>
              <a:ahXY gdRefX="f0" minX="f7" maxX="f9">
                <a:pos x="f28" y="f29"/>
              </a:ahXY>
            </a:ahLst>
            <a:cxnLst>
              <a:cxn ang="3cd4">
                <a:pos x="hc" y="t"/>
              </a:cxn>
              <a:cxn ang="0">
                <a:pos x="r" y="vc"/>
              </a:cxn>
              <a:cxn ang="cd4">
                <a:pos x="hc" y="b"/>
              </a:cxn>
              <a:cxn ang="cd2">
                <a:pos x="l" y="vc"/>
              </a:cxn>
              <a:cxn ang="f48">
                <a:pos x="f37" y="f38"/>
              </a:cxn>
              <a:cxn ang="f48">
                <a:pos x="f30" y="f33"/>
              </a:cxn>
              <a:cxn ang="f48">
                <a:pos x="f39" y="f29"/>
              </a:cxn>
              <a:cxn ang="f48">
                <a:pos x="f30" y="f32"/>
              </a:cxn>
              <a:cxn ang="f48">
                <a:pos x="f37" y="f40"/>
              </a:cxn>
              <a:cxn ang="f48">
                <a:pos x="f31" y="f32"/>
              </a:cxn>
              <a:cxn ang="f48">
                <a:pos x="f41" y="f29"/>
              </a:cxn>
              <a:cxn ang="f48">
                <a:pos x="f31" y="f33"/>
              </a:cxn>
            </a:cxnLst>
            <a:rect l="f30" t="f33" r="f31" b="f32"/>
            <a:pathLst>
              <a:path w="21600" h="21600">
                <a:moveTo>
                  <a:pt x="f128" y="f129"/>
                </a:moveTo>
                <a:arcTo wR="f15" hR="f15" stAng="f48" swAng="f57"/>
                <a:close/>
                <a:moveTo>
                  <a:pt x="f194" y="f195"/>
                </a:moveTo>
                <a:arcTo wR="f62" hR="f62" stAng="f158" swAng="f176"/>
                <a:close/>
                <a:moveTo>
                  <a:pt x="f196" y="f197"/>
                </a:moveTo>
                <a:arcTo wR="f62" hR="f62" stAng="f160" swAng="f179"/>
                <a:close/>
              </a:path>
            </a:pathLst>
          </a:custGeom>
          <a:solidFill>
            <a:srgbClr val="DC2300"/>
          </a:solidFill>
          <a:ln w="0">
            <a:solidFill>
              <a:srgbClr val="00000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Tree>
    <p:extLst>
      <p:ext uri="{BB962C8B-B14F-4D97-AF65-F5344CB8AC3E}">
        <p14:creationId xmlns:p14="http://schemas.microsoft.com/office/powerpoint/2010/main" val="22175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Non-blocking communications</a:t>
            </a:r>
          </a:p>
        </p:txBody>
      </p:sp>
      <p:sp>
        <p:nvSpPr>
          <p:cNvPr id="3" name="Text Placeholder 2"/>
          <p:cNvSpPr txBox="1">
            <a:spLocks noGrp="1"/>
          </p:cNvSpPr>
          <p:nvPr>
            <p:ph type="body" idx="4294967295"/>
          </p:nvPr>
        </p:nvSpPr>
        <p:spPr>
          <a:xfrm>
            <a:off x="493713" y="911225"/>
            <a:ext cx="8040687" cy="5032375"/>
          </a:xfrm>
          <a:prstGeom prst="rect">
            <a:avLst/>
          </a:prstGeom>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lvl="0">
              <a:buNone/>
            </a:pPr>
            <a:endParaRPr lang="en-US" dirty="0">
              <a:latin typeface="" pitchFamily="16"/>
            </a:endParaRPr>
          </a:p>
          <a:p>
            <a:pPr lvl="0">
              <a:buNone/>
            </a:pPr>
            <a:r>
              <a:rPr lang="en-US" dirty="0">
                <a:latin typeface="+mn-lt"/>
              </a:rPr>
              <a:t>Asynchronous progress</a:t>
            </a:r>
          </a:p>
          <a:p>
            <a:pPr lvl="1"/>
            <a:r>
              <a:rPr lang="en-US" dirty="0">
                <a:latin typeface="+mn-lt"/>
              </a:rPr>
              <a:t>= ability to progress communications while performing calculations</a:t>
            </a:r>
          </a:p>
          <a:p>
            <a:pPr lvl="1"/>
            <a:r>
              <a:rPr lang="en-US" dirty="0">
                <a:latin typeface="+mn-lt"/>
              </a:rPr>
              <a:t>Depends on </a:t>
            </a:r>
            <a:r>
              <a:rPr lang="en-US" dirty="0">
                <a:solidFill>
                  <a:srgbClr val="FF420E"/>
                </a:solidFill>
                <a:latin typeface="+mn-lt"/>
              </a:rPr>
              <a:t>hardware</a:t>
            </a:r>
          </a:p>
          <a:p>
            <a:pPr lvl="2"/>
            <a:r>
              <a:rPr lang="en-US" dirty="0">
                <a:latin typeface="+mn-lt"/>
              </a:rPr>
              <a:t>Gigabit Ethernet = very limited</a:t>
            </a:r>
          </a:p>
          <a:p>
            <a:pPr lvl="2"/>
            <a:r>
              <a:rPr lang="en-US" dirty="0">
                <a:latin typeface="+mn-lt"/>
              </a:rPr>
              <a:t>Infiniband = much more possibilities</a:t>
            </a:r>
          </a:p>
          <a:p>
            <a:pPr lvl="1"/>
            <a:r>
              <a:rPr lang="en-US" dirty="0">
                <a:latin typeface="+mn-lt"/>
              </a:rPr>
              <a:t>Depends on </a:t>
            </a:r>
            <a:r>
              <a:rPr lang="en-US" dirty="0">
                <a:solidFill>
                  <a:srgbClr val="FF420E"/>
                </a:solidFill>
                <a:latin typeface="+mn-lt"/>
              </a:rPr>
              <a:t>MPI implementation</a:t>
            </a:r>
          </a:p>
          <a:p>
            <a:pPr lvl="2"/>
            <a:r>
              <a:rPr lang="en-US" dirty="0">
                <a:latin typeface="+mn-lt"/>
              </a:rPr>
              <a:t>Multithreaded implementations of MPI (e.g. Open MPI)</a:t>
            </a:r>
          </a:p>
          <a:p>
            <a:pPr lvl="2"/>
            <a:r>
              <a:rPr lang="en-US" dirty="0">
                <a:latin typeface="+mn-lt"/>
              </a:rPr>
              <a:t>Daemon for asynchronous progress (e.g. LAM MPI)</a:t>
            </a:r>
          </a:p>
          <a:p>
            <a:pPr lvl="1"/>
            <a:r>
              <a:rPr lang="en-US" dirty="0">
                <a:latin typeface="+mn-lt"/>
              </a:rPr>
              <a:t>Depends on </a:t>
            </a:r>
            <a:r>
              <a:rPr lang="en-US" dirty="0">
                <a:solidFill>
                  <a:srgbClr val="FF420E"/>
                </a:solidFill>
                <a:latin typeface="+mn-lt"/>
              </a:rPr>
              <a:t>protocol</a:t>
            </a:r>
          </a:p>
          <a:p>
            <a:pPr lvl="2"/>
            <a:r>
              <a:rPr lang="en-US" dirty="0">
                <a:latin typeface="+mn-lt"/>
              </a:rPr>
              <a:t>Eager protocol</a:t>
            </a:r>
          </a:p>
          <a:p>
            <a:pPr lvl="2"/>
            <a:r>
              <a:rPr lang="en-US" dirty="0">
                <a:latin typeface="+mn-lt"/>
              </a:rPr>
              <a:t>Handshake protocol</a:t>
            </a:r>
          </a:p>
          <a:p>
            <a:pPr lvl="1"/>
            <a:r>
              <a:rPr lang="en-US" dirty="0">
                <a:latin typeface="+mn-lt"/>
              </a:rPr>
              <a:t>Still the subject of ongoing research</a:t>
            </a:r>
          </a:p>
        </p:txBody>
      </p:sp>
    </p:spTree>
    <p:extLst>
      <p:ext uri="{BB962C8B-B14F-4D97-AF65-F5344CB8AC3E}">
        <p14:creationId xmlns:p14="http://schemas.microsoft.com/office/powerpoint/2010/main" val="264139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sending and receiving</a:t>
            </a:r>
            <a:endParaRPr lang="en-US" dirty="0"/>
          </a:p>
        </p:txBody>
      </p:sp>
      <p:cxnSp>
        <p:nvCxnSpPr>
          <p:cNvPr id="4" name="Straight Arrow Connector 3"/>
          <p:cNvCxnSpPr/>
          <p:nvPr/>
        </p:nvCxnSpPr>
        <p:spPr>
          <a:xfrm>
            <a:off x="347659" y="1009485"/>
            <a:ext cx="0" cy="422450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4039" y="5253355"/>
            <a:ext cx="614271" cy="369332"/>
          </a:xfrm>
          <a:prstGeom prst="rect">
            <a:avLst/>
          </a:prstGeom>
          <a:noFill/>
        </p:spPr>
        <p:txBody>
          <a:bodyPr wrap="none" rtlCol="0">
            <a:spAutoFit/>
          </a:bodyPr>
          <a:lstStyle/>
          <a:p>
            <a:r>
              <a:rPr lang="en-US" dirty="0" smtClean="0"/>
              <a:t>time</a:t>
            </a:r>
            <a:endParaRPr lang="en-US" dirty="0"/>
          </a:p>
        </p:txBody>
      </p:sp>
      <p:sp>
        <p:nvSpPr>
          <p:cNvPr id="6" name="TextBox 5"/>
          <p:cNvSpPr txBox="1"/>
          <p:nvPr/>
        </p:nvSpPr>
        <p:spPr>
          <a:xfrm>
            <a:off x="961930" y="5502870"/>
            <a:ext cx="3300996" cy="923330"/>
          </a:xfrm>
          <a:prstGeom prst="rect">
            <a:avLst/>
          </a:prstGeom>
          <a:noFill/>
        </p:spPr>
        <p:txBody>
          <a:bodyPr wrap="square" rtlCol="0">
            <a:spAutoFit/>
          </a:bodyPr>
          <a:lstStyle/>
          <a:p>
            <a:pPr marL="342900" indent="-342900">
              <a:buFont typeface="+mj-lt"/>
              <a:buAutoNum type="alphaLcParenR"/>
            </a:pPr>
            <a:r>
              <a:rPr lang="en-US" dirty="0" smtClean="0"/>
              <a:t>network interface supports overlapping computations and communications</a:t>
            </a:r>
          </a:p>
        </p:txBody>
      </p:sp>
      <p:sp>
        <p:nvSpPr>
          <p:cNvPr id="7" name="TextBox 6"/>
          <p:cNvSpPr txBox="1"/>
          <p:nvPr/>
        </p:nvSpPr>
        <p:spPr>
          <a:xfrm>
            <a:off x="5412436" y="5502870"/>
            <a:ext cx="2573135" cy="646331"/>
          </a:xfrm>
          <a:prstGeom prst="rect">
            <a:avLst/>
          </a:prstGeom>
          <a:noFill/>
        </p:spPr>
        <p:txBody>
          <a:bodyPr wrap="square" rtlCol="0">
            <a:spAutoFit/>
          </a:bodyPr>
          <a:lstStyle/>
          <a:p>
            <a:pPr marL="342900" indent="-342900">
              <a:buFont typeface="+mj-lt"/>
              <a:buAutoNum type="alphaLcParenR" startAt="2"/>
            </a:pPr>
            <a:r>
              <a:rPr lang="en-US" dirty="0" smtClean="0"/>
              <a:t>network interface has no such support</a:t>
            </a:r>
          </a:p>
        </p:txBody>
      </p:sp>
      <p:sp>
        <p:nvSpPr>
          <p:cNvPr id="9" name="Rectangle 8"/>
          <p:cNvSpPr/>
          <p:nvPr/>
        </p:nvSpPr>
        <p:spPr>
          <a:xfrm>
            <a:off x="1572570" y="1009485"/>
            <a:ext cx="345854" cy="18050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5120" y="2622495"/>
            <a:ext cx="691215" cy="369332"/>
          </a:xfrm>
          <a:prstGeom prst="rect">
            <a:avLst/>
          </a:prstGeom>
          <a:noFill/>
        </p:spPr>
        <p:txBody>
          <a:bodyPr wrap="none" rtlCol="0">
            <a:spAutoFit/>
          </a:bodyPr>
          <a:lstStyle/>
          <a:p>
            <a:r>
              <a:rPr lang="en-US" dirty="0" err="1" smtClean="0">
                <a:solidFill>
                  <a:srgbClr val="FF0000"/>
                </a:solidFill>
              </a:rPr>
              <a:t>Isend</a:t>
            </a:r>
            <a:endParaRPr lang="en-US" dirty="0">
              <a:solidFill>
                <a:srgbClr val="FF0000"/>
              </a:solidFill>
            </a:endParaRPr>
          </a:p>
        </p:txBody>
      </p:sp>
      <p:sp>
        <p:nvSpPr>
          <p:cNvPr id="11" name="Rectangle 10"/>
          <p:cNvSpPr/>
          <p:nvPr/>
        </p:nvSpPr>
        <p:spPr>
          <a:xfrm>
            <a:off x="1572570" y="2891419"/>
            <a:ext cx="345854" cy="69120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72570" y="3640942"/>
            <a:ext cx="345854" cy="82499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72570"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2102669" y="3784603"/>
            <a:ext cx="729695" cy="537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15" name="Straight Arrow Connector 14"/>
          <p:cNvCxnSpPr/>
          <p:nvPr/>
        </p:nvCxnSpPr>
        <p:spPr>
          <a:xfrm>
            <a:off x="2072044" y="2891419"/>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072044" y="3603358"/>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70365" y="1009485"/>
            <a:ext cx="345854" cy="25731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70365" y="3640942"/>
            <a:ext cx="345854" cy="82499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070365"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858765" y="2545685"/>
            <a:ext cx="1250214" cy="369332"/>
          </a:xfrm>
          <a:prstGeom prst="rect">
            <a:avLst/>
          </a:prstGeom>
          <a:noFill/>
        </p:spPr>
        <p:txBody>
          <a:bodyPr wrap="none" rtlCol="0">
            <a:spAutoFit/>
          </a:bodyPr>
          <a:lstStyle/>
          <a:p>
            <a:r>
              <a:rPr lang="en-US" dirty="0" smtClean="0"/>
              <a:t>req to send</a:t>
            </a:r>
            <a:endParaRPr lang="en-US" dirty="0"/>
          </a:p>
        </p:txBody>
      </p:sp>
      <p:sp>
        <p:nvSpPr>
          <p:cNvPr id="21" name="TextBox 20"/>
          <p:cNvSpPr txBox="1"/>
          <p:nvPr/>
        </p:nvSpPr>
        <p:spPr>
          <a:xfrm>
            <a:off x="1918424" y="3236975"/>
            <a:ext cx="1161857" cy="369332"/>
          </a:xfrm>
          <a:prstGeom prst="rect">
            <a:avLst/>
          </a:prstGeom>
          <a:noFill/>
        </p:spPr>
        <p:txBody>
          <a:bodyPr wrap="none" rtlCol="0">
            <a:spAutoFit/>
          </a:bodyPr>
          <a:lstStyle/>
          <a:p>
            <a:r>
              <a:rPr lang="en-US" dirty="0" smtClean="0"/>
              <a:t>ok to send</a:t>
            </a:r>
            <a:endParaRPr lang="en-US" dirty="0"/>
          </a:p>
        </p:txBody>
      </p:sp>
      <p:sp>
        <p:nvSpPr>
          <p:cNvPr id="22" name="TextBox 21"/>
          <p:cNvSpPr txBox="1"/>
          <p:nvPr/>
        </p:nvSpPr>
        <p:spPr>
          <a:xfrm>
            <a:off x="3435829" y="3434361"/>
            <a:ext cx="636906" cy="369332"/>
          </a:xfrm>
          <a:prstGeom prst="rect">
            <a:avLst/>
          </a:prstGeom>
          <a:noFill/>
        </p:spPr>
        <p:txBody>
          <a:bodyPr wrap="none" rtlCol="0">
            <a:spAutoFit/>
          </a:bodyPr>
          <a:lstStyle/>
          <a:p>
            <a:r>
              <a:rPr lang="en-US" dirty="0" err="1" smtClean="0">
                <a:solidFill>
                  <a:srgbClr val="FF0000"/>
                </a:solidFill>
              </a:rPr>
              <a:t>Irecv</a:t>
            </a:r>
            <a:endParaRPr lang="en-US" dirty="0">
              <a:solidFill>
                <a:srgbClr val="FF0000"/>
              </a:solidFill>
            </a:endParaRPr>
          </a:p>
        </p:txBody>
      </p:sp>
      <p:sp>
        <p:nvSpPr>
          <p:cNvPr id="50" name="TextBox 49"/>
          <p:cNvSpPr txBox="1"/>
          <p:nvPr/>
        </p:nvSpPr>
        <p:spPr>
          <a:xfrm>
            <a:off x="4260548" y="6519446"/>
            <a:ext cx="4876912" cy="338554"/>
          </a:xfrm>
          <a:prstGeom prst="rect">
            <a:avLst/>
          </a:prstGeom>
          <a:noFill/>
        </p:spPr>
        <p:txBody>
          <a:bodyPr wrap="none" rtlCol="0">
            <a:spAutoFit/>
          </a:bodyPr>
          <a:lstStyle/>
          <a:p>
            <a:r>
              <a:rPr lang="en-US" sz="1600" dirty="0" smtClean="0">
                <a:solidFill>
                  <a:schemeClr val="bg1">
                    <a:lumMod val="65000"/>
                  </a:schemeClr>
                </a:solidFill>
              </a:rPr>
              <a:t>Slide reproduced from slides by John Mellor - </a:t>
            </a:r>
            <a:r>
              <a:rPr lang="en-US" sz="1600" dirty="0" err="1" smtClean="0">
                <a:solidFill>
                  <a:schemeClr val="bg1">
                    <a:lumMod val="65000"/>
                  </a:schemeClr>
                </a:solidFill>
              </a:rPr>
              <a:t>Crummey</a:t>
            </a:r>
            <a:endParaRPr lang="en-US" sz="1600" dirty="0">
              <a:solidFill>
                <a:schemeClr val="bg1">
                  <a:lumMod val="65000"/>
                </a:schemeClr>
              </a:solidFill>
            </a:endParaRPr>
          </a:p>
        </p:txBody>
      </p:sp>
      <p:sp>
        <p:nvSpPr>
          <p:cNvPr id="52" name="Rectangle 51"/>
          <p:cNvSpPr/>
          <p:nvPr/>
        </p:nvSpPr>
        <p:spPr>
          <a:xfrm>
            <a:off x="5877770" y="1009485"/>
            <a:ext cx="345854" cy="18050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186480" y="2622495"/>
            <a:ext cx="691215" cy="369332"/>
          </a:xfrm>
          <a:prstGeom prst="rect">
            <a:avLst/>
          </a:prstGeom>
          <a:noFill/>
        </p:spPr>
        <p:txBody>
          <a:bodyPr wrap="none" rtlCol="0">
            <a:spAutoFit/>
          </a:bodyPr>
          <a:lstStyle/>
          <a:p>
            <a:r>
              <a:rPr lang="en-US" dirty="0" err="1" smtClean="0">
                <a:solidFill>
                  <a:srgbClr val="FF0000"/>
                </a:solidFill>
              </a:rPr>
              <a:t>Isend</a:t>
            </a:r>
            <a:endParaRPr lang="en-US" dirty="0">
              <a:solidFill>
                <a:srgbClr val="FF0000"/>
              </a:solidFill>
            </a:endParaRPr>
          </a:p>
        </p:txBody>
      </p:sp>
      <p:sp>
        <p:nvSpPr>
          <p:cNvPr id="54" name="Rectangle 53"/>
          <p:cNvSpPr/>
          <p:nvPr/>
        </p:nvSpPr>
        <p:spPr>
          <a:xfrm>
            <a:off x="5877770" y="2891419"/>
            <a:ext cx="345854" cy="69120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877770" y="3640942"/>
            <a:ext cx="345854" cy="82499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877770"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6407869" y="3784603"/>
            <a:ext cx="729695" cy="537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58" name="Straight Arrow Connector 57"/>
          <p:cNvCxnSpPr/>
          <p:nvPr/>
        </p:nvCxnSpPr>
        <p:spPr>
          <a:xfrm>
            <a:off x="6377244" y="2891419"/>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6377244" y="3603358"/>
            <a:ext cx="85269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375565" y="1009485"/>
            <a:ext cx="345854" cy="25731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375565" y="3640942"/>
            <a:ext cx="345854" cy="82499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375565" y="4533624"/>
            <a:ext cx="345854" cy="7003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6163965" y="2545685"/>
            <a:ext cx="1250214" cy="369332"/>
          </a:xfrm>
          <a:prstGeom prst="rect">
            <a:avLst/>
          </a:prstGeom>
          <a:noFill/>
        </p:spPr>
        <p:txBody>
          <a:bodyPr wrap="none" rtlCol="0">
            <a:spAutoFit/>
          </a:bodyPr>
          <a:lstStyle/>
          <a:p>
            <a:r>
              <a:rPr lang="en-US" dirty="0" smtClean="0"/>
              <a:t>req to send</a:t>
            </a:r>
            <a:endParaRPr lang="en-US" dirty="0"/>
          </a:p>
        </p:txBody>
      </p:sp>
      <p:sp>
        <p:nvSpPr>
          <p:cNvPr id="64" name="TextBox 63"/>
          <p:cNvSpPr txBox="1"/>
          <p:nvPr/>
        </p:nvSpPr>
        <p:spPr>
          <a:xfrm>
            <a:off x="6223624" y="3236975"/>
            <a:ext cx="1161857" cy="369332"/>
          </a:xfrm>
          <a:prstGeom prst="rect">
            <a:avLst/>
          </a:prstGeom>
          <a:noFill/>
        </p:spPr>
        <p:txBody>
          <a:bodyPr wrap="none" rtlCol="0">
            <a:spAutoFit/>
          </a:bodyPr>
          <a:lstStyle/>
          <a:p>
            <a:r>
              <a:rPr lang="en-US" dirty="0" smtClean="0"/>
              <a:t>ok to send</a:t>
            </a:r>
            <a:endParaRPr lang="en-US" dirty="0"/>
          </a:p>
        </p:txBody>
      </p:sp>
      <p:sp>
        <p:nvSpPr>
          <p:cNvPr id="65" name="TextBox 64"/>
          <p:cNvSpPr txBox="1"/>
          <p:nvPr/>
        </p:nvSpPr>
        <p:spPr>
          <a:xfrm>
            <a:off x="7737189" y="3434361"/>
            <a:ext cx="636906" cy="369332"/>
          </a:xfrm>
          <a:prstGeom prst="rect">
            <a:avLst/>
          </a:prstGeom>
          <a:noFill/>
        </p:spPr>
        <p:txBody>
          <a:bodyPr wrap="none" rtlCol="0">
            <a:spAutoFit/>
          </a:bodyPr>
          <a:lstStyle/>
          <a:p>
            <a:r>
              <a:rPr lang="en-US" dirty="0" err="1" smtClean="0">
                <a:solidFill>
                  <a:srgbClr val="FF0000"/>
                </a:solidFill>
              </a:rPr>
              <a:t>Irecv</a:t>
            </a:r>
            <a:endParaRPr lang="en-US" dirty="0">
              <a:solidFill>
                <a:srgbClr val="FF0000"/>
              </a:solidFill>
            </a:endParaRPr>
          </a:p>
        </p:txBody>
      </p:sp>
    </p:spTree>
    <p:extLst>
      <p:ext uri="{BB962C8B-B14F-4D97-AF65-F5344CB8AC3E}">
        <p14:creationId xmlns:p14="http://schemas.microsoft.com/office/powerpoint/2010/main" val="3731016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Non-blocking communications</a:t>
            </a:r>
          </a:p>
        </p:txBody>
      </p:sp>
      <p:sp>
        <p:nvSpPr>
          <p:cNvPr id="3" name="Text Placeholder 2"/>
          <p:cNvSpPr txBox="1">
            <a:spLocks noGrp="1"/>
          </p:cNvSpPr>
          <p:nvPr>
            <p:ph type="body" idx="4294967295"/>
          </p:nvPr>
        </p:nvSpPr>
        <p:spPr>
          <a:xfrm>
            <a:off x="341312" y="900270"/>
            <a:ext cx="9183688" cy="5946775"/>
          </a:xfrm>
          <a:prstGeom prst="rect">
            <a:avLst/>
          </a:prstGeom>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lvl="0">
              <a:buNone/>
            </a:pPr>
            <a:r>
              <a:rPr lang="en-US" dirty="0">
                <a:latin typeface="+mn-lt"/>
              </a:rPr>
              <a:t>Polling / waiting routines</a:t>
            </a:r>
          </a:p>
          <a:p>
            <a:pPr marL="457200" lvl="1" indent="0">
              <a:buNone/>
            </a:pPr>
            <a:r>
              <a:rPr lang="en-US" sz="1600" b="1" dirty="0" err="1">
                <a:latin typeface="Courier New" pitchFamily="49"/>
              </a:rPr>
              <a:t>int</a:t>
            </a:r>
            <a:r>
              <a:rPr lang="en-US" sz="1600" b="1" dirty="0">
                <a:latin typeface="Courier New" pitchFamily="49"/>
              </a:rPr>
              <a:t> </a:t>
            </a:r>
            <a:r>
              <a:rPr lang="en-US" sz="1600" b="1" dirty="0" err="1">
                <a:solidFill>
                  <a:srgbClr val="FF420E"/>
                </a:solidFill>
                <a:latin typeface="Courier New" pitchFamily="49"/>
              </a:rPr>
              <a:t>MPI_Wait</a:t>
            </a:r>
            <a:r>
              <a:rPr lang="en-US" sz="1600" b="1" dirty="0">
                <a:latin typeface="Courier New" pitchFamily="49"/>
              </a:rPr>
              <a:t>( </a:t>
            </a:r>
            <a:r>
              <a:rPr lang="en-US" sz="1600" b="1" dirty="0" err="1">
                <a:solidFill>
                  <a:srgbClr val="000080"/>
                </a:solidFill>
                <a:latin typeface="Courier New" pitchFamily="49"/>
              </a:rPr>
              <a:t>MPI_Request</a:t>
            </a:r>
            <a:r>
              <a:rPr lang="en-US" sz="1600" b="1" dirty="0">
                <a:solidFill>
                  <a:srgbClr val="000080"/>
                </a:solidFill>
                <a:latin typeface="Courier New" pitchFamily="49"/>
              </a:rPr>
              <a:t> *request, </a:t>
            </a:r>
            <a:r>
              <a:rPr lang="en-US" sz="1600" b="1" dirty="0" err="1">
                <a:solidFill>
                  <a:srgbClr val="000080"/>
                </a:solidFill>
                <a:latin typeface="Courier New" pitchFamily="49"/>
              </a:rPr>
              <a:t>MPI_Status</a:t>
            </a:r>
            <a:r>
              <a:rPr lang="en-US" sz="1600" b="1" dirty="0">
                <a:solidFill>
                  <a:srgbClr val="000080"/>
                </a:solidFill>
                <a:latin typeface="Courier New" pitchFamily="49"/>
              </a:rPr>
              <a:t> *status</a:t>
            </a:r>
            <a:r>
              <a:rPr lang="en-US" sz="1600" b="1" dirty="0">
                <a:latin typeface="Courier New" pitchFamily="49"/>
              </a:rPr>
              <a:t> )</a:t>
            </a:r>
          </a:p>
          <a:p>
            <a:pPr marL="914400" lvl="2" indent="0">
              <a:buNone/>
            </a:pPr>
            <a:r>
              <a:rPr lang="en-US" sz="1600" b="1" dirty="0">
                <a:solidFill>
                  <a:srgbClr val="4C4C4C"/>
                </a:solidFill>
                <a:latin typeface="Courier New" pitchFamily="49"/>
              </a:rPr>
              <a:t>request</a:t>
            </a:r>
            <a:r>
              <a:rPr lang="en-US" sz="1600" b="1" dirty="0">
                <a:latin typeface="Courier New" pitchFamily="49"/>
              </a:rPr>
              <a:t>: </a:t>
            </a:r>
            <a:r>
              <a:rPr lang="en-US" sz="1600" dirty="0">
                <a:solidFill>
                  <a:srgbClr val="000000"/>
                </a:solidFill>
                <a:latin typeface="Arial" pitchFamily="34"/>
              </a:rPr>
              <a:t>handle to identify communication</a:t>
            </a:r>
          </a:p>
          <a:p>
            <a:pPr marL="914400" lvl="2" indent="0">
              <a:buNone/>
            </a:pPr>
            <a:r>
              <a:rPr lang="en-US" sz="1600" b="1" dirty="0">
                <a:solidFill>
                  <a:srgbClr val="4C4C4C"/>
                </a:solidFill>
                <a:latin typeface="Courier New" pitchFamily="49"/>
              </a:rPr>
              <a:t>status</a:t>
            </a:r>
            <a:r>
              <a:rPr lang="en-US" sz="1600" b="1" dirty="0">
                <a:solidFill>
                  <a:srgbClr val="000000"/>
                </a:solidFill>
                <a:latin typeface="Courier New" pitchFamily="49"/>
              </a:rPr>
              <a:t>: </a:t>
            </a:r>
            <a:r>
              <a:rPr lang="en-US" sz="1600" dirty="0">
                <a:solidFill>
                  <a:srgbClr val="000000"/>
                </a:solidFill>
                <a:latin typeface="Arial" pitchFamily="34"/>
              </a:rPr>
              <a:t>status information (</a:t>
            </a:r>
            <a:r>
              <a:rPr lang="en-US" sz="1600" dirty="0" err="1">
                <a:solidFill>
                  <a:srgbClr val="000000"/>
                </a:solidFill>
                <a:latin typeface="Arial" pitchFamily="34"/>
              </a:rPr>
              <a:t>cfr</a:t>
            </a:r>
            <a:r>
              <a:rPr lang="en-US" sz="1600" dirty="0">
                <a:solidFill>
                  <a:srgbClr val="000000"/>
                </a:solidFill>
                <a:latin typeface="Arial" pitchFamily="34"/>
              </a:rPr>
              <a:t>. '</a:t>
            </a:r>
            <a:r>
              <a:rPr lang="en-US" sz="1600" i="1" dirty="0">
                <a:solidFill>
                  <a:srgbClr val="000000"/>
                </a:solidFill>
                <a:latin typeface="Arial" pitchFamily="34"/>
              </a:rPr>
              <a:t>normal</a:t>
            </a:r>
            <a:r>
              <a:rPr lang="en-US" sz="1600" dirty="0">
                <a:solidFill>
                  <a:srgbClr val="000000"/>
                </a:solidFill>
                <a:latin typeface="Arial" pitchFamily="34"/>
              </a:rPr>
              <a:t>' </a:t>
            </a:r>
            <a:r>
              <a:rPr lang="en-US" sz="1600" dirty="0" err="1">
                <a:solidFill>
                  <a:srgbClr val="000000"/>
                </a:solidFill>
                <a:latin typeface="Arial" pitchFamily="34"/>
              </a:rPr>
              <a:t>MPI_Recv</a:t>
            </a:r>
            <a:r>
              <a:rPr lang="en-US" sz="1600" dirty="0">
                <a:solidFill>
                  <a:srgbClr val="000000"/>
                </a:solidFill>
                <a:latin typeface="Arial" pitchFamily="34"/>
              </a:rPr>
              <a:t>)</a:t>
            </a:r>
          </a:p>
          <a:p>
            <a:pPr marL="457200" lvl="1" indent="0">
              <a:buNone/>
            </a:pPr>
            <a:r>
              <a:rPr lang="en-US" sz="1600" b="1" dirty="0" err="1">
                <a:latin typeface="Courier New" pitchFamily="49"/>
              </a:rPr>
              <a:t>int</a:t>
            </a:r>
            <a:r>
              <a:rPr lang="en-US" sz="1600" b="1" dirty="0">
                <a:latin typeface="Courier New" pitchFamily="49"/>
              </a:rPr>
              <a:t> </a:t>
            </a:r>
            <a:r>
              <a:rPr lang="en-US" sz="1600" b="1" dirty="0" err="1">
                <a:solidFill>
                  <a:srgbClr val="FF420E"/>
                </a:solidFill>
                <a:latin typeface="Courier New" pitchFamily="49"/>
              </a:rPr>
              <a:t>MPI_Test</a:t>
            </a:r>
            <a:r>
              <a:rPr lang="en-US" sz="1600" b="1" dirty="0">
                <a:latin typeface="Courier New" pitchFamily="49"/>
              </a:rPr>
              <a:t>( </a:t>
            </a:r>
            <a:r>
              <a:rPr lang="en-US" sz="1600" b="1" dirty="0" err="1">
                <a:solidFill>
                  <a:srgbClr val="000080"/>
                </a:solidFill>
                <a:latin typeface="Courier New" pitchFamily="49"/>
              </a:rPr>
              <a:t>MPI_Request</a:t>
            </a:r>
            <a:r>
              <a:rPr lang="en-US" sz="1600" b="1" dirty="0">
                <a:solidFill>
                  <a:srgbClr val="000080"/>
                </a:solidFill>
                <a:latin typeface="Courier New" pitchFamily="49"/>
              </a:rPr>
              <a:t> *request, </a:t>
            </a:r>
            <a:r>
              <a:rPr lang="en-US" sz="1600" b="1" dirty="0" err="1">
                <a:solidFill>
                  <a:srgbClr val="000080"/>
                </a:solidFill>
                <a:latin typeface="Courier New" pitchFamily="49"/>
              </a:rPr>
              <a:t>int</a:t>
            </a:r>
            <a:r>
              <a:rPr lang="en-US" sz="1600" b="1" dirty="0">
                <a:solidFill>
                  <a:srgbClr val="000080"/>
                </a:solidFill>
                <a:latin typeface="Courier New" pitchFamily="49"/>
              </a:rPr>
              <a:t> *flag, </a:t>
            </a:r>
            <a:r>
              <a:rPr lang="en-US" sz="1600" b="1" dirty="0" err="1">
                <a:solidFill>
                  <a:srgbClr val="000080"/>
                </a:solidFill>
                <a:latin typeface="Courier New" pitchFamily="49"/>
              </a:rPr>
              <a:t>MPI_Status</a:t>
            </a:r>
            <a:r>
              <a:rPr lang="en-US" sz="1600" b="1" dirty="0">
                <a:solidFill>
                  <a:srgbClr val="000080"/>
                </a:solidFill>
                <a:latin typeface="Courier New" pitchFamily="49"/>
              </a:rPr>
              <a:t> *status</a:t>
            </a:r>
            <a:r>
              <a:rPr lang="en-US" sz="1600" b="1" dirty="0">
                <a:latin typeface="Courier New" pitchFamily="49"/>
              </a:rPr>
              <a:t> )</a:t>
            </a:r>
          </a:p>
          <a:p>
            <a:pPr marL="914400" lvl="2" indent="0">
              <a:buNone/>
            </a:pPr>
            <a:r>
              <a:rPr lang="en-US" sz="1600" dirty="0">
                <a:solidFill>
                  <a:schemeClr val="tx1"/>
                </a:solidFill>
                <a:latin typeface="" pitchFamily="16"/>
              </a:rPr>
              <a:t>Returns immediately.  Sets</a:t>
            </a:r>
            <a:r>
              <a:rPr lang="en-US" sz="1600" b="1" dirty="0">
                <a:latin typeface="Courier New" pitchFamily="49"/>
              </a:rPr>
              <a:t> </a:t>
            </a:r>
            <a:r>
              <a:rPr lang="en-US" sz="1600" b="1" dirty="0">
                <a:solidFill>
                  <a:srgbClr val="4C4C4C"/>
                </a:solidFill>
                <a:latin typeface="Courier New" pitchFamily="49"/>
              </a:rPr>
              <a:t>flag = true</a:t>
            </a:r>
            <a:r>
              <a:rPr lang="en-US" sz="1600" dirty="0">
                <a:latin typeface="" pitchFamily="16"/>
              </a:rPr>
              <a:t>  </a:t>
            </a:r>
            <a:r>
              <a:rPr lang="en-US" sz="1600" dirty="0">
                <a:solidFill>
                  <a:schemeClr val="tx1"/>
                </a:solidFill>
                <a:latin typeface="" pitchFamily="16"/>
              </a:rPr>
              <a:t>if communication completed</a:t>
            </a:r>
          </a:p>
          <a:p>
            <a:pPr marL="914400" lvl="2" indent="0">
              <a:buNone/>
            </a:pPr>
            <a:endParaRPr lang="en-US" sz="1600" dirty="0">
              <a:latin typeface="" pitchFamily="16"/>
            </a:endParaRPr>
          </a:p>
          <a:p>
            <a:pPr marL="457200" lvl="1" indent="0">
              <a:lnSpc>
                <a:spcPct val="80000"/>
              </a:lnSpc>
              <a:buNone/>
            </a:pPr>
            <a:r>
              <a:rPr lang="en-US" sz="1600" b="1" dirty="0" err="1">
                <a:latin typeface="Courier New" pitchFamily="49"/>
              </a:rPr>
              <a:t>int</a:t>
            </a:r>
            <a:r>
              <a:rPr lang="en-US" sz="1600" b="1" dirty="0">
                <a:latin typeface="Courier New" pitchFamily="49"/>
              </a:rPr>
              <a:t> </a:t>
            </a:r>
            <a:r>
              <a:rPr lang="en-US" sz="1600" b="1" dirty="0" err="1">
                <a:solidFill>
                  <a:srgbClr val="FF420E"/>
                </a:solidFill>
                <a:latin typeface="Courier New" pitchFamily="49"/>
              </a:rPr>
              <a:t>MPI_Waitany</a:t>
            </a:r>
            <a:r>
              <a:rPr lang="en-US" sz="1600" b="1" dirty="0">
                <a:latin typeface="Courier New" pitchFamily="49"/>
              </a:rPr>
              <a:t>( </a:t>
            </a:r>
            <a:r>
              <a:rPr lang="en-US" sz="1600" b="1" dirty="0" err="1">
                <a:solidFill>
                  <a:srgbClr val="000080"/>
                </a:solidFill>
                <a:latin typeface="Courier New" pitchFamily="49"/>
              </a:rPr>
              <a:t>int</a:t>
            </a:r>
            <a:r>
              <a:rPr lang="en-US" sz="1600" b="1" dirty="0">
                <a:solidFill>
                  <a:srgbClr val="000080"/>
                </a:solidFill>
                <a:latin typeface="Courier New" pitchFamily="49"/>
              </a:rPr>
              <a:t> count, </a:t>
            </a:r>
            <a:r>
              <a:rPr lang="en-US" sz="1600" b="1" dirty="0" err="1">
                <a:solidFill>
                  <a:srgbClr val="000080"/>
                </a:solidFill>
                <a:latin typeface="Courier New" pitchFamily="49"/>
              </a:rPr>
              <a:t>MPI_Request</a:t>
            </a:r>
            <a:r>
              <a:rPr lang="en-US" sz="1600" b="1" dirty="0">
                <a:solidFill>
                  <a:srgbClr val="000080"/>
                </a:solidFill>
                <a:latin typeface="Courier New" pitchFamily="49"/>
              </a:rPr>
              <a:t> *array_of_requests,</a:t>
            </a:r>
          </a:p>
          <a:p>
            <a:pPr marL="457200" lvl="1" indent="0">
              <a:lnSpc>
                <a:spcPct val="80000"/>
              </a:lnSpc>
              <a:buNone/>
            </a:pPr>
            <a:r>
              <a:rPr lang="en-US" sz="1600" b="1" dirty="0">
                <a:solidFill>
                  <a:srgbClr val="000080"/>
                </a:solidFill>
                <a:latin typeface="Courier New" pitchFamily="49"/>
              </a:rPr>
              <a:t>                 </a:t>
            </a:r>
            <a:r>
              <a:rPr lang="en-US" sz="1600" b="1" dirty="0" err="1">
                <a:solidFill>
                  <a:srgbClr val="000080"/>
                </a:solidFill>
                <a:latin typeface="Courier New" pitchFamily="49"/>
              </a:rPr>
              <a:t>int</a:t>
            </a:r>
            <a:r>
              <a:rPr lang="en-US" sz="1600" b="1" dirty="0">
                <a:solidFill>
                  <a:srgbClr val="000080"/>
                </a:solidFill>
                <a:latin typeface="Courier New" pitchFamily="49"/>
              </a:rPr>
              <a:t> *index, </a:t>
            </a:r>
            <a:r>
              <a:rPr lang="en-US" sz="1600" b="1" dirty="0" err="1">
                <a:solidFill>
                  <a:srgbClr val="000080"/>
                </a:solidFill>
                <a:latin typeface="Courier New" pitchFamily="49"/>
              </a:rPr>
              <a:t>MPI_Status</a:t>
            </a:r>
            <a:r>
              <a:rPr lang="en-US" sz="1600" b="1" dirty="0">
                <a:solidFill>
                  <a:srgbClr val="000080"/>
                </a:solidFill>
                <a:latin typeface="Courier New" pitchFamily="49"/>
              </a:rPr>
              <a:t> *status</a:t>
            </a:r>
            <a:r>
              <a:rPr lang="en-US" sz="1600" b="1" dirty="0">
                <a:latin typeface="Courier New" pitchFamily="49"/>
              </a:rPr>
              <a:t> )</a:t>
            </a:r>
          </a:p>
          <a:p>
            <a:pPr marL="914400" lvl="2" indent="0">
              <a:buNone/>
            </a:pPr>
            <a:r>
              <a:rPr lang="en-US" sz="1600" dirty="0">
                <a:solidFill>
                  <a:srgbClr val="000000"/>
                </a:solidFill>
                <a:latin typeface="Arial" pitchFamily="34"/>
              </a:rPr>
              <a:t>Waits for </a:t>
            </a:r>
            <a:r>
              <a:rPr lang="en-US" sz="1600" dirty="0">
                <a:latin typeface="Arial" pitchFamily="34"/>
              </a:rPr>
              <a:t>exactly one</a:t>
            </a:r>
            <a:r>
              <a:rPr lang="en-US" sz="1600" dirty="0">
                <a:solidFill>
                  <a:srgbClr val="000000"/>
                </a:solidFill>
                <a:latin typeface="Arial" pitchFamily="34"/>
              </a:rPr>
              <a:t> communication to complete</a:t>
            </a:r>
          </a:p>
          <a:p>
            <a:pPr marL="914400" lvl="2" indent="0">
              <a:buNone/>
            </a:pPr>
            <a:r>
              <a:rPr lang="en-US" sz="1600" dirty="0">
                <a:solidFill>
                  <a:srgbClr val="000000"/>
                </a:solidFill>
                <a:latin typeface="Arial" pitchFamily="34"/>
              </a:rPr>
              <a:t>If more than one communication has completed, it picks a random one</a:t>
            </a:r>
          </a:p>
          <a:p>
            <a:pPr marL="914400" lvl="2" indent="0">
              <a:buNone/>
            </a:pPr>
            <a:r>
              <a:rPr lang="en-US" sz="1600" b="1" dirty="0">
                <a:solidFill>
                  <a:srgbClr val="4C4C4C"/>
                </a:solidFill>
                <a:latin typeface="Courier New" pitchFamily="49"/>
              </a:rPr>
              <a:t>index</a:t>
            </a:r>
            <a:r>
              <a:rPr lang="en-US" sz="1600" dirty="0">
                <a:solidFill>
                  <a:srgbClr val="000000"/>
                </a:solidFill>
                <a:latin typeface="Arial" pitchFamily="34"/>
              </a:rPr>
              <a:t> returns the index of completed communication</a:t>
            </a:r>
          </a:p>
          <a:p>
            <a:pPr marL="457200" lvl="1" indent="0">
              <a:lnSpc>
                <a:spcPct val="80000"/>
              </a:lnSpc>
              <a:buNone/>
            </a:pPr>
            <a:r>
              <a:rPr lang="en-US" sz="1600" b="1" dirty="0" err="1">
                <a:latin typeface="Courier New" pitchFamily="49"/>
              </a:rPr>
              <a:t>int</a:t>
            </a:r>
            <a:r>
              <a:rPr lang="en-US" sz="1600" b="1" dirty="0">
                <a:latin typeface="Courier New" pitchFamily="49"/>
              </a:rPr>
              <a:t> </a:t>
            </a:r>
            <a:r>
              <a:rPr lang="en-US" sz="1600" b="1" dirty="0" err="1">
                <a:solidFill>
                  <a:srgbClr val="FF420E"/>
                </a:solidFill>
                <a:latin typeface="Courier New" pitchFamily="49"/>
              </a:rPr>
              <a:t>MPI_Testany</a:t>
            </a:r>
            <a:r>
              <a:rPr lang="en-US" sz="1600" b="1" dirty="0">
                <a:latin typeface="Courier New" pitchFamily="49"/>
              </a:rPr>
              <a:t>( </a:t>
            </a:r>
            <a:r>
              <a:rPr lang="en-US" sz="1600" b="1" dirty="0" err="1">
                <a:solidFill>
                  <a:srgbClr val="000080"/>
                </a:solidFill>
                <a:latin typeface="Courier New" pitchFamily="49"/>
              </a:rPr>
              <a:t>int</a:t>
            </a:r>
            <a:r>
              <a:rPr lang="en-US" sz="1600" b="1" dirty="0">
                <a:solidFill>
                  <a:srgbClr val="000080"/>
                </a:solidFill>
                <a:latin typeface="Courier New" pitchFamily="49"/>
              </a:rPr>
              <a:t> count, </a:t>
            </a:r>
            <a:r>
              <a:rPr lang="en-US" sz="1600" b="1" dirty="0" err="1">
                <a:solidFill>
                  <a:srgbClr val="000080"/>
                </a:solidFill>
                <a:latin typeface="Courier New" pitchFamily="49"/>
              </a:rPr>
              <a:t>MPI_Request</a:t>
            </a:r>
            <a:r>
              <a:rPr lang="en-US" sz="1600" b="1" dirty="0">
                <a:solidFill>
                  <a:srgbClr val="000080"/>
                </a:solidFill>
                <a:latin typeface="Courier New" pitchFamily="49"/>
              </a:rPr>
              <a:t> *array_of_requests,</a:t>
            </a:r>
          </a:p>
          <a:p>
            <a:pPr marL="457200" lvl="1" indent="0">
              <a:lnSpc>
                <a:spcPct val="80000"/>
              </a:lnSpc>
              <a:buNone/>
            </a:pPr>
            <a:r>
              <a:rPr lang="en-US" sz="1600" b="1" dirty="0">
                <a:solidFill>
                  <a:srgbClr val="000080"/>
                </a:solidFill>
                <a:latin typeface="Courier New" pitchFamily="49"/>
              </a:rPr>
              <a:t>                 </a:t>
            </a:r>
            <a:r>
              <a:rPr lang="en-US" sz="1600" b="1" dirty="0" err="1">
                <a:solidFill>
                  <a:srgbClr val="000080"/>
                </a:solidFill>
                <a:latin typeface="Courier New" pitchFamily="49"/>
              </a:rPr>
              <a:t>int</a:t>
            </a:r>
            <a:r>
              <a:rPr lang="en-US" sz="1600" b="1" dirty="0">
                <a:solidFill>
                  <a:srgbClr val="000080"/>
                </a:solidFill>
                <a:latin typeface="Courier New" pitchFamily="49"/>
              </a:rPr>
              <a:t> *index, </a:t>
            </a:r>
            <a:r>
              <a:rPr lang="en-US" sz="1600" b="1" dirty="0" err="1">
                <a:solidFill>
                  <a:srgbClr val="000080"/>
                </a:solidFill>
                <a:latin typeface="Courier New" pitchFamily="49"/>
              </a:rPr>
              <a:t>int</a:t>
            </a:r>
            <a:r>
              <a:rPr lang="en-US" sz="1600" b="1" dirty="0">
                <a:solidFill>
                  <a:srgbClr val="000080"/>
                </a:solidFill>
                <a:latin typeface="Courier New" pitchFamily="49"/>
              </a:rPr>
              <a:t> *flag, </a:t>
            </a:r>
            <a:r>
              <a:rPr lang="en-US" sz="1600" b="1" dirty="0" err="1">
                <a:solidFill>
                  <a:srgbClr val="000080"/>
                </a:solidFill>
                <a:latin typeface="Courier New" pitchFamily="49"/>
              </a:rPr>
              <a:t>MPI_Status</a:t>
            </a:r>
            <a:r>
              <a:rPr lang="en-US" sz="1600" b="1" dirty="0">
                <a:solidFill>
                  <a:srgbClr val="000080"/>
                </a:solidFill>
                <a:latin typeface="Courier New" pitchFamily="49"/>
              </a:rPr>
              <a:t> *status</a:t>
            </a:r>
            <a:r>
              <a:rPr lang="en-US" sz="1600" b="1" dirty="0">
                <a:latin typeface="Courier New" pitchFamily="49"/>
              </a:rPr>
              <a:t> )</a:t>
            </a:r>
          </a:p>
          <a:p>
            <a:pPr marL="914400" lvl="2" indent="0">
              <a:buNone/>
            </a:pPr>
            <a:r>
              <a:rPr lang="en-US" sz="1600" dirty="0">
                <a:solidFill>
                  <a:srgbClr val="000000"/>
                </a:solidFill>
                <a:latin typeface="Arial" pitchFamily="34"/>
              </a:rPr>
              <a:t>Returns immediately.  Sets </a:t>
            </a:r>
            <a:r>
              <a:rPr lang="en-US" sz="1600" b="1" dirty="0">
                <a:solidFill>
                  <a:srgbClr val="4C4C4C"/>
                </a:solidFill>
                <a:latin typeface="Courier New" pitchFamily="49"/>
              </a:rPr>
              <a:t>flag = true</a:t>
            </a:r>
            <a:r>
              <a:rPr lang="en-US" sz="1600" dirty="0">
                <a:solidFill>
                  <a:srgbClr val="000000"/>
                </a:solidFill>
                <a:latin typeface="Arial" pitchFamily="34"/>
              </a:rPr>
              <a:t>  if at least one communication completed</a:t>
            </a:r>
          </a:p>
          <a:p>
            <a:pPr marL="914400" lvl="2" indent="0">
              <a:buNone/>
            </a:pPr>
            <a:r>
              <a:rPr lang="en-US" sz="1600" dirty="0">
                <a:solidFill>
                  <a:srgbClr val="000000"/>
                </a:solidFill>
                <a:latin typeface="Arial" pitchFamily="34"/>
              </a:rPr>
              <a:t>If more than one communication has completed, it picks a random one</a:t>
            </a:r>
          </a:p>
          <a:p>
            <a:pPr marL="914400" lvl="2" indent="0">
              <a:buNone/>
            </a:pPr>
            <a:r>
              <a:rPr lang="en-US" sz="1600" b="1" dirty="0">
                <a:solidFill>
                  <a:srgbClr val="4C4C4C"/>
                </a:solidFill>
                <a:latin typeface="Courier New" pitchFamily="49"/>
              </a:rPr>
              <a:t>index</a:t>
            </a:r>
            <a:r>
              <a:rPr lang="en-US" sz="1600" dirty="0">
                <a:solidFill>
                  <a:srgbClr val="000000"/>
                </a:solidFill>
                <a:latin typeface="Arial" pitchFamily="34"/>
              </a:rPr>
              <a:t> returns the index of completed communication</a:t>
            </a:r>
          </a:p>
          <a:p>
            <a:pPr marL="914400" lvl="2" indent="0">
              <a:buNone/>
            </a:pPr>
            <a:r>
              <a:rPr lang="en-US" sz="1600" dirty="0">
                <a:solidFill>
                  <a:srgbClr val="000000"/>
                </a:solidFill>
                <a:latin typeface="Arial" pitchFamily="34"/>
              </a:rPr>
              <a:t>If  </a:t>
            </a:r>
            <a:r>
              <a:rPr lang="en-US" sz="1600" b="1" dirty="0">
                <a:solidFill>
                  <a:srgbClr val="4C4C4C"/>
                </a:solidFill>
                <a:latin typeface="Courier New" pitchFamily="49"/>
              </a:rPr>
              <a:t>flag = false</a:t>
            </a:r>
            <a:r>
              <a:rPr lang="en-US" sz="1600" b="1" dirty="0">
                <a:solidFill>
                  <a:srgbClr val="000000"/>
                </a:solidFill>
                <a:latin typeface="Arial" pitchFamily="34"/>
              </a:rPr>
              <a:t>,</a:t>
            </a:r>
            <a:r>
              <a:rPr lang="en-US" sz="1600" b="1" dirty="0">
                <a:solidFill>
                  <a:srgbClr val="4C4C4C"/>
                </a:solidFill>
                <a:latin typeface="Courier New" pitchFamily="49"/>
              </a:rPr>
              <a:t> index</a:t>
            </a:r>
            <a:r>
              <a:rPr lang="en-US" sz="1600" dirty="0">
                <a:solidFill>
                  <a:srgbClr val="000000"/>
                </a:solidFill>
                <a:latin typeface="Arial" pitchFamily="34"/>
              </a:rPr>
              <a:t> returns </a:t>
            </a:r>
            <a:r>
              <a:rPr lang="en-US" sz="1600" dirty="0">
                <a:latin typeface="Arial" pitchFamily="34"/>
              </a:rPr>
              <a:t>MPI_UNDEFINED</a:t>
            </a:r>
          </a:p>
        </p:txBody>
      </p:sp>
    </p:spTree>
    <p:extLst>
      <p:ext uri="{BB962C8B-B14F-4D97-AF65-F5344CB8AC3E}">
        <p14:creationId xmlns:p14="http://schemas.microsoft.com/office/powerpoint/2010/main" val="10936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Example: client-server code</a:t>
            </a:r>
            <a:endParaRPr lang="en-US" dirty="0"/>
          </a:p>
        </p:txBody>
      </p:sp>
      <p:sp>
        <p:nvSpPr>
          <p:cNvPr id="3" name="Text Placeholder 2"/>
          <p:cNvSpPr txBox="1">
            <a:spLocks noGrp="1"/>
          </p:cNvSpPr>
          <p:nvPr>
            <p:ph type="body" idx="4294967295"/>
          </p:nvPr>
        </p:nvSpPr>
        <p:spPr>
          <a:xfrm>
            <a:off x="193830" y="792162"/>
            <a:ext cx="8833150" cy="5517213"/>
          </a:xfrm>
          <a:prstGeom prst="rect">
            <a:avLst/>
          </a:prstGeom>
          <a:solidFill>
            <a:schemeClr val="bg1">
              <a:lumMod val="85000"/>
            </a:schemeClr>
          </a:solidFill>
          <a:ln w="19050">
            <a:solidFill>
              <a:schemeClr val="tx1"/>
            </a:solidFill>
          </a:ln>
        </p:spPr>
        <p:txBody>
          <a:bodyPr>
            <a:normAutofit lnSpcReduction="10000"/>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lvl="0">
              <a:buNone/>
            </a:pPr>
            <a:endParaRPr lang="en-US" sz="600" dirty="0">
              <a:latin typeface="" pitchFamily="16"/>
            </a:endParaRPr>
          </a:p>
          <a:p>
            <a:pPr>
              <a:lnSpc>
                <a:spcPct val="80000"/>
              </a:lnSpc>
              <a:buNone/>
            </a:pPr>
            <a:r>
              <a:rPr lang="en-US" sz="1600" dirty="0">
                <a:latin typeface="Courier New" pitchFamily="49"/>
              </a:rPr>
              <a:t>if</a:t>
            </a:r>
            <a:r>
              <a:rPr lang="en-US" sz="1600" b="0" dirty="0">
                <a:latin typeface="Courier New" pitchFamily="49"/>
              </a:rPr>
              <a:t> ( </a:t>
            </a:r>
            <a:r>
              <a:rPr lang="en-US" sz="1600" b="0" dirty="0">
                <a:solidFill>
                  <a:srgbClr val="008000"/>
                </a:solidFill>
                <a:latin typeface="Courier New" pitchFamily="49"/>
              </a:rPr>
              <a:t>rank != </a:t>
            </a:r>
            <a:r>
              <a:rPr lang="en-US" sz="1600" b="0" dirty="0" smtClean="0">
                <a:solidFill>
                  <a:srgbClr val="008000"/>
                </a:solidFill>
                <a:latin typeface="Courier New" pitchFamily="49"/>
              </a:rPr>
              <a:t>0</a:t>
            </a:r>
            <a:r>
              <a:rPr lang="en-US" sz="1600" b="0" dirty="0" smtClean="0">
                <a:latin typeface="Courier New" pitchFamily="49"/>
              </a:rPr>
              <a:t> </a:t>
            </a:r>
            <a:r>
              <a:rPr lang="en-US" sz="1600" b="0" dirty="0">
                <a:latin typeface="Courier New" pitchFamily="49"/>
              </a:rPr>
              <a:t>) </a:t>
            </a:r>
            <a:r>
              <a:rPr lang="en-US" sz="1600" b="0" dirty="0" smtClean="0">
                <a:latin typeface="Courier New" pitchFamily="49"/>
              </a:rPr>
              <a:t>{     </a:t>
            </a:r>
            <a:r>
              <a:rPr lang="en-US" sz="1600" b="0" i="1" dirty="0" smtClean="0">
                <a:solidFill>
                  <a:srgbClr val="4C4C4C"/>
                </a:solidFill>
                <a:latin typeface="Courier New" pitchFamily="49"/>
              </a:rPr>
              <a:t>// client code</a:t>
            </a:r>
            <a:endParaRPr lang="en-US" sz="1600" b="0" dirty="0">
              <a:latin typeface="Courier New" pitchFamily="49"/>
            </a:endParaRPr>
          </a:p>
          <a:p>
            <a:pPr lvl="1">
              <a:lnSpc>
                <a:spcPct val="80000"/>
              </a:lnSpc>
              <a:buNone/>
            </a:pPr>
            <a:r>
              <a:rPr lang="en-US" sz="1600" b="1" dirty="0">
                <a:latin typeface="Courier New" pitchFamily="49"/>
              </a:rPr>
              <a:t>while</a:t>
            </a:r>
            <a:r>
              <a:rPr lang="en-US" sz="1600" dirty="0">
                <a:latin typeface="Courier New" pitchFamily="49"/>
              </a:rPr>
              <a:t> ( </a:t>
            </a:r>
            <a:r>
              <a:rPr lang="en-US" sz="1600" b="1" dirty="0">
                <a:solidFill>
                  <a:srgbClr val="008000"/>
                </a:solidFill>
                <a:latin typeface="Courier New" pitchFamily="49"/>
              </a:rPr>
              <a:t>true</a:t>
            </a:r>
            <a:r>
              <a:rPr lang="en-US" sz="1600" dirty="0">
                <a:latin typeface="Courier New" pitchFamily="49"/>
              </a:rPr>
              <a:t> ) </a:t>
            </a:r>
            <a:r>
              <a:rPr lang="en-US" sz="1600" dirty="0" smtClean="0">
                <a:latin typeface="Courier New" pitchFamily="49"/>
              </a:rPr>
              <a:t>{</a:t>
            </a:r>
            <a:r>
              <a:rPr lang="en-US" sz="1600" dirty="0">
                <a:latin typeface="Courier New" pitchFamily="49"/>
              </a:rPr>
              <a:t> </a:t>
            </a:r>
            <a:r>
              <a:rPr lang="en-US" sz="1600" dirty="0" smtClean="0">
                <a:latin typeface="Courier New" pitchFamily="49"/>
              </a:rPr>
              <a:t>  </a:t>
            </a:r>
            <a:r>
              <a:rPr lang="en-US" sz="1600" i="1" dirty="0" smtClean="0">
                <a:solidFill>
                  <a:srgbClr val="4C4C4C"/>
                </a:solidFill>
                <a:latin typeface="Courier New" pitchFamily="49"/>
              </a:rPr>
              <a:t>// generate requests and send to the server</a:t>
            </a:r>
            <a:endParaRPr lang="en-US" sz="1600" i="1" dirty="0">
              <a:solidFill>
                <a:srgbClr val="4C4C4C"/>
              </a:solidFill>
              <a:latin typeface="Courier New" pitchFamily="49"/>
            </a:endParaRPr>
          </a:p>
          <a:p>
            <a:pPr lvl="2">
              <a:lnSpc>
                <a:spcPct val="80000"/>
              </a:lnSpc>
              <a:buNone/>
            </a:pPr>
            <a:r>
              <a:rPr lang="en-US" sz="1600" b="1" dirty="0" smtClean="0">
                <a:solidFill>
                  <a:srgbClr val="000000"/>
                </a:solidFill>
                <a:latin typeface="Courier New" pitchFamily="49"/>
              </a:rPr>
              <a:t>generate_request</a:t>
            </a:r>
            <a:r>
              <a:rPr lang="en-US" sz="1600" dirty="0" smtClean="0">
                <a:solidFill>
                  <a:srgbClr val="000000"/>
                </a:solidFill>
                <a:latin typeface="Courier New" pitchFamily="49"/>
              </a:rPr>
              <a:t>( </a:t>
            </a:r>
            <a:r>
              <a:rPr lang="en-US" sz="1600" dirty="0" smtClean="0">
                <a:latin typeface="Courier New" pitchFamily="49"/>
              </a:rPr>
              <a:t>data, </a:t>
            </a:r>
            <a:r>
              <a:rPr lang="en-US" sz="1600" dirty="0">
                <a:latin typeface="Courier New" pitchFamily="49"/>
              </a:rPr>
              <a:t>&amp;size</a:t>
            </a:r>
            <a:r>
              <a:rPr lang="en-US" sz="1600" dirty="0">
                <a:solidFill>
                  <a:srgbClr val="000000"/>
                </a:solidFill>
                <a:latin typeface="Courier New" pitchFamily="49"/>
              </a:rPr>
              <a:t> );</a:t>
            </a:r>
          </a:p>
          <a:p>
            <a:pPr lvl="2">
              <a:lnSpc>
                <a:spcPct val="80000"/>
              </a:lnSpc>
              <a:buNone/>
            </a:pPr>
            <a:r>
              <a:rPr lang="en-US" sz="1600" b="1" dirty="0">
                <a:solidFill>
                  <a:srgbClr val="FF420E"/>
                </a:solidFill>
                <a:latin typeface="Courier New" pitchFamily="49"/>
              </a:rPr>
              <a:t>MPI_Send</a:t>
            </a:r>
            <a:r>
              <a:rPr lang="en-US" sz="1600" dirty="0">
                <a:solidFill>
                  <a:srgbClr val="000000"/>
                </a:solidFill>
                <a:latin typeface="Courier New" pitchFamily="49"/>
              </a:rPr>
              <a:t>( </a:t>
            </a:r>
            <a:r>
              <a:rPr lang="en-US" sz="1600" dirty="0">
                <a:latin typeface="Courier New" pitchFamily="49"/>
              </a:rPr>
              <a:t>data, size, MPI_CHAR, 0</a:t>
            </a:r>
            <a:r>
              <a:rPr lang="en-US" sz="1600" dirty="0" smtClean="0">
                <a:latin typeface="Courier New" pitchFamily="49"/>
              </a:rPr>
              <a:t>, </a:t>
            </a:r>
            <a:r>
              <a:rPr lang="en-US" sz="1600" dirty="0">
                <a:latin typeface="Courier New" pitchFamily="49"/>
              </a:rPr>
              <a:t>tag, MPI_COMM_WORLD</a:t>
            </a:r>
            <a:r>
              <a:rPr lang="en-US" sz="1600" dirty="0">
                <a:solidFill>
                  <a:srgbClr val="000000"/>
                </a:solidFill>
                <a:latin typeface="Courier New" pitchFamily="49"/>
              </a:rPr>
              <a:t> );</a:t>
            </a:r>
          </a:p>
          <a:p>
            <a:pPr lvl="1">
              <a:lnSpc>
                <a:spcPct val="80000"/>
              </a:lnSpc>
              <a:buNone/>
            </a:pPr>
            <a:r>
              <a:rPr lang="en-US" sz="1600" dirty="0">
                <a:latin typeface="Courier New" pitchFamily="49"/>
              </a:rPr>
              <a:t>}</a:t>
            </a:r>
          </a:p>
          <a:p>
            <a:pPr lvl="0">
              <a:lnSpc>
                <a:spcPct val="80000"/>
              </a:lnSpc>
              <a:buNone/>
            </a:pPr>
            <a:r>
              <a:rPr lang="en-US" sz="1600" b="0" dirty="0">
                <a:latin typeface="Courier New" pitchFamily="49"/>
              </a:rPr>
              <a:t>} </a:t>
            </a:r>
            <a:r>
              <a:rPr lang="en-US" sz="1600" dirty="0">
                <a:latin typeface="Courier New" pitchFamily="49"/>
              </a:rPr>
              <a:t>else</a:t>
            </a:r>
            <a:r>
              <a:rPr lang="en-US" sz="1600" b="0" dirty="0">
                <a:latin typeface="Courier New" pitchFamily="49"/>
              </a:rPr>
              <a:t> </a:t>
            </a:r>
            <a:r>
              <a:rPr lang="en-US" sz="1600" b="0" dirty="0" smtClean="0">
                <a:latin typeface="Courier New" pitchFamily="49"/>
              </a:rPr>
              <a:t>{</a:t>
            </a:r>
            <a:r>
              <a:rPr lang="en-US" sz="1600" b="0" dirty="0">
                <a:latin typeface="Courier New" pitchFamily="49"/>
              </a:rPr>
              <a:t> </a:t>
            </a:r>
            <a:r>
              <a:rPr lang="en-US" sz="1600" b="0" dirty="0" smtClean="0">
                <a:latin typeface="Courier New" pitchFamily="49"/>
              </a:rPr>
              <a:t>              </a:t>
            </a:r>
            <a:r>
              <a:rPr lang="en-US" sz="1600" b="0" i="1" dirty="0" smtClean="0">
                <a:solidFill>
                  <a:srgbClr val="4C4C4C"/>
                </a:solidFill>
                <a:latin typeface="Courier New" pitchFamily="49"/>
              </a:rPr>
              <a:t>// server code (rank == 0)</a:t>
            </a:r>
            <a:endParaRPr lang="en-US" sz="1600" b="0" i="1" dirty="0">
              <a:solidFill>
                <a:srgbClr val="4C4C4C"/>
              </a:solidFill>
              <a:latin typeface="Courier New" pitchFamily="49"/>
            </a:endParaRPr>
          </a:p>
          <a:p>
            <a:pPr lvl="1">
              <a:lnSpc>
                <a:spcPct val="80000"/>
              </a:lnSpc>
              <a:buNone/>
            </a:pPr>
            <a:r>
              <a:rPr lang="en-US" sz="1600" dirty="0" err="1" smtClean="0">
                <a:solidFill>
                  <a:srgbClr val="000080"/>
                </a:solidFill>
                <a:latin typeface="Courier New" pitchFamily="49"/>
              </a:rPr>
              <a:t>MPI_Request</a:t>
            </a:r>
            <a:r>
              <a:rPr lang="en-US" sz="1600" dirty="0" smtClean="0">
                <a:solidFill>
                  <a:srgbClr val="000080"/>
                </a:solidFill>
                <a:latin typeface="Courier New" pitchFamily="49"/>
              </a:rPr>
              <a:t> </a:t>
            </a:r>
            <a:r>
              <a:rPr lang="en-US" sz="1600" dirty="0" smtClean="0">
                <a:latin typeface="Courier New" pitchFamily="49"/>
              </a:rPr>
              <a:t>*</a:t>
            </a:r>
            <a:r>
              <a:rPr lang="en-US" sz="1600" dirty="0" err="1" smtClean="0">
                <a:latin typeface="Courier New" pitchFamily="49"/>
              </a:rPr>
              <a:t>reqList</a:t>
            </a:r>
            <a:r>
              <a:rPr lang="en-US" sz="1600" dirty="0" smtClean="0">
                <a:latin typeface="Courier New" pitchFamily="49"/>
              </a:rPr>
              <a:t> = </a:t>
            </a:r>
            <a:r>
              <a:rPr lang="en-US" sz="1600" b="1" dirty="0" smtClean="0">
                <a:latin typeface="Courier New" pitchFamily="49"/>
              </a:rPr>
              <a:t>new </a:t>
            </a:r>
            <a:r>
              <a:rPr lang="en-US" sz="1600" dirty="0" err="1" smtClean="0">
                <a:solidFill>
                  <a:srgbClr val="000080"/>
                </a:solidFill>
                <a:latin typeface="Courier New" pitchFamily="49"/>
              </a:rPr>
              <a:t>MPI_Request</a:t>
            </a:r>
            <a:r>
              <a:rPr lang="en-US" sz="1600" dirty="0" smtClean="0">
                <a:solidFill>
                  <a:srgbClr val="000080"/>
                </a:solidFill>
                <a:latin typeface="Courier New" pitchFamily="49"/>
              </a:rPr>
              <a:t>[nProc-1]</a:t>
            </a:r>
            <a:r>
              <a:rPr lang="en-US" sz="1600" dirty="0" smtClean="0">
                <a:latin typeface="Courier New" pitchFamily="49"/>
              </a:rPr>
              <a:t>;</a:t>
            </a:r>
            <a:endParaRPr lang="en-US" sz="1600" dirty="0">
              <a:latin typeface="Courier New" pitchFamily="49"/>
            </a:endParaRPr>
          </a:p>
          <a:p>
            <a:pPr lvl="1">
              <a:lnSpc>
                <a:spcPct val="80000"/>
              </a:lnSpc>
              <a:buNone/>
            </a:pPr>
            <a:r>
              <a:rPr lang="en-US" sz="1600" b="1" dirty="0">
                <a:latin typeface="Courier New" pitchFamily="49"/>
              </a:rPr>
              <a:t>for</a:t>
            </a:r>
            <a:r>
              <a:rPr lang="en-US" sz="1600" dirty="0">
                <a:latin typeface="Courier New" pitchFamily="49"/>
              </a:rPr>
              <a:t> ( </a:t>
            </a:r>
            <a:r>
              <a:rPr lang="en-US" sz="1600" dirty="0" err="1">
                <a:solidFill>
                  <a:srgbClr val="008000"/>
                </a:solidFill>
                <a:latin typeface="Courier New" pitchFamily="49"/>
              </a:rPr>
              <a:t>int</a:t>
            </a:r>
            <a:r>
              <a:rPr lang="en-US" sz="1600" dirty="0">
                <a:solidFill>
                  <a:srgbClr val="008000"/>
                </a:solidFill>
                <a:latin typeface="Courier New" pitchFamily="49"/>
              </a:rPr>
              <a:t> </a:t>
            </a:r>
            <a:r>
              <a:rPr lang="en-US" sz="1600" dirty="0" err="1">
                <a:solidFill>
                  <a:srgbClr val="008000"/>
                </a:solidFill>
                <a:latin typeface="Courier New" pitchFamily="49"/>
              </a:rPr>
              <a:t>i</a:t>
            </a:r>
            <a:r>
              <a:rPr lang="en-US" sz="1600" dirty="0">
                <a:solidFill>
                  <a:srgbClr val="008000"/>
                </a:solidFill>
                <a:latin typeface="Courier New" pitchFamily="49"/>
              </a:rPr>
              <a:t> = 0</a:t>
            </a:r>
            <a:r>
              <a:rPr lang="en-US" sz="1600" dirty="0" smtClean="0">
                <a:solidFill>
                  <a:srgbClr val="008000"/>
                </a:solidFill>
                <a:latin typeface="Courier New" pitchFamily="49"/>
              </a:rPr>
              <a:t>; </a:t>
            </a:r>
            <a:r>
              <a:rPr lang="en-US" sz="1600" dirty="0" err="1">
                <a:solidFill>
                  <a:srgbClr val="008000"/>
                </a:solidFill>
                <a:latin typeface="Courier New" pitchFamily="49"/>
              </a:rPr>
              <a:t>i</a:t>
            </a:r>
            <a:r>
              <a:rPr lang="en-US" sz="1600" dirty="0">
                <a:solidFill>
                  <a:srgbClr val="008000"/>
                </a:solidFill>
                <a:latin typeface="Courier New" pitchFamily="49"/>
              </a:rPr>
              <a:t> &lt; </a:t>
            </a:r>
            <a:r>
              <a:rPr lang="en-US" sz="1600" dirty="0" err="1" smtClean="0">
                <a:solidFill>
                  <a:srgbClr val="008000"/>
                </a:solidFill>
                <a:latin typeface="Courier New" pitchFamily="49"/>
              </a:rPr>
              <a:t>nProc</a:t>
            </a:r>
            <a:r>
              <a:rPr lang="en-US" sz="1600" dirty="0" smtClean="0">
                <a:solidFill>
                  <a:srgbClr val="008000"/>
                </a:solidFill>
                <a:latin typeface="Courier New" pitchFamily="49"/>
              </a:rPr>
              <a:t> - 1; </a:t>
            </a:r>
            <a:r>
              <a:rPr lang="en-US" sz="1600" dirty="0" err="1">
                <a:solidFill>
                  <a:srgbClr val="008000"/>
                </a:solidFill>
                <a:latin typeface="Courier New" pitchFamily="49"/>
              </a:rPr>
              <a:t>i</a:t>
            </a:r>
            <a:r>
              <a:rPr lang="en-US" sz="1600" dirty="0">
                <a:solidFill>
                  <a:srgbClr val="008000"/>
                </a:solidFill>
                <a:latin typeface="Courier New" pitchFamily="49"/>
              </a:rPr>
              <a:t>++</a:t>
            </a:r>
            <a:r>
              <a:rPr lang="en-US" sz="1600" dirty="0">
                <a:latin typeface="Courier New" pitchFamily="49"/>
              </a:rPr>
              <a:t> )</a:t>
            </a:r>
          </a:p>
          <a:p>
            <a:pPr lvl="2">
              <a:lnSpc>
                <a:spcPct val="80000"/>
              </a:lnSpc>
              <a:buNone/>
            </a:pPr>
            <a:r>
              <a:rPr lang="en-US" sz="1600" b="1" dirty="0" err="1" smtClean="0">
                <a:solidFill>
                  <a:srgbClr val="FF420E"/>
                </a:solidFill>
                <a:latin typeface="Courier New" pitchFamily="49"/>
              </a:rPr>
              <a:t>MPI_Irecv</a:t>
            </a:r>
            <a:r>
              <a:rPr lang="en-US" sz="1600" dirty="0">
                <a:solidFill>
                  <a:srgbClr val="000000"/>
                </a:solidFill>
                <a:latin typeface="Courier New" pitchFamily="49"/>
              </a:rPr>
              <a:t>( </a:t>
            </a:r>
            <a:r>
              <a:rPr lang="en-US" sz="1600" dirty="0" smtClean="0">
                <a:latin typeface="Courier New" pitchFamily="49"/>
              </a:rPr>
              <a:t>buffer[</a:t>
            </a:r>
            <a:r>
              <a:rPr lang="en-US" sz="1600" dirty="0" err="1" smtClean="0">
                <a:latin typeface="Courier New" pitchFamily="49"/>
              </a:rPr>
              <a:t>i</a:t>
            </a:r>
            <a:r>
              <a:rPr lang="en-US" sz="1600" dirty="0" smtClean="0">
                <a:latin typeface="Courier New" pitchFamily="49"/>
              </a:rPr>
              <a:t>].</a:t>
            </a:r>
            <a:r>
              <a:rPr lang="en-US" sz="1600" dirty="0">
                <a:latin typeface="Courier New" pitchFamily="49"/>
              </a:rPr>
              <a:t>data, </a:t>
            </a:r>
            <a:r>
              <a:rPr lang="en-US" sz="1600" dirty="0" smtClean="0">
                <a:latin typeface="Courier New" pitchFamily="49"/>
              </a:rPr>
              <a:t>MAX_LEN, </a:t>
            </a:r>
            <a:r>
              <a:rPr lang="en-US" sz="1600" dirty="0">
                <a:latin typeface="Courier New" pitchFamily="49"/>
              </a:rPr>
              <a:t>MPI_CHAR, </a:t>
            </a:r>
            <a:r>
              <a:rPr lang="en-US" sz="1600" dirty="0" smtClean="0">
                <a:latin typeface="Courier New" pitchFamily="49"/>
              </a:rPr>
              <a:t>i+1, </a:t>
            </a:r>
            <a:r>
              <a:rPr lang="en-US" sz="1600" dirty="0">
                <a:latin typeface="Courier New" pitchFamily="49"/>
              </a:rPr>
              <a:t>tag,</a:t>
            </a:r>
          </a:p>
          <a:p>
            <a:pPr lvl="2">
              <a:lnSpc>
                <a:spcPct val="80000"/>
              </a:lnSpc>
              <a:buNone/>
            </a:pPr>
            <a:r>
              <a:rPr lang="en-US" sz="1600" dirty="0">
                <a:latin typeface="Courier New" pitchFamily="49"/>
              </a:rPr>
              <a:t>           MPI_COMM_WORLD, &amp;</a:t>
            </a:r>
            <a:r>
              <a:rPr lang="en-US" sz="1600" dirty="0" err="1" smtClean="0">
                <a:latin typeface="Courier New" pitchFamily="49"/>
              </a:rPr>
              <a:t>reqList</a:t>
            </a:r>
            <a:r>
              <a:rPr lang="en-US" sz="1600" dirty="0" smtClean="0">
                <a:latin typeface="Courier New" pitchFamily="49"/>
              </a:rPr>
              <a:t>[</a:t>
            </a:r>
            <a:r>
              <a:rPr lang="en-US" sz="1600" dirty="0" err="1" smtClean="0">
                <a:latin typeface="Courier New" pitchFamily="49"/>
              </a:rPr>
              <a:t>i</a:t>
            </a:r>
            <a:r>
              <a:rPr lang="en-US" sz="1600" dirty="0" smtClean="0">
                <a:latin typeface="Courier New" pitchFamily="49"/>
              </a:rPr>
              <a:t>]</a:t>
            </a:r>
            <a:r>
              <a:rPr lang="en-US" sz="1600" dirty="0" smtClean="0">
                <a:solidFill>
                  <a:srgbClr val="000000"/>
                </a:solidFill>
                <a:latin typeface="Courier New" pitchFamily="49"/>
              </a:rPr>
              <a:t> </a:t>
            </a:r>
            <a:r>
              <a:rPr lang="en-US" sz="1600" dirty="0">
                <a:solidFill>
                  <a:srgbClr val="000000"/>
                </a:solidFill>
                <a:latin typeface="Courier New" pitchFamily="49"/>
              </a:rPr>
              <a:t>);</a:t>
            </a:r>
          </a:p>
          <a:p>
            <a:pPr lvl="1">
              <a:lnSpc>
                <a:spcPct val="80000"/>
              </a:lnSpc>
              <a:buNone/>
            </a:pPr>
            <a:r>
              <a:rPr lang="en-US" sz="1600" b="1" dirty="0">
                <a:latin typeface="Courier New" pitchFamily="49"/>
              </a:rPr>
              <a:t>while</a:t>
            </a:r>
            <a:r>
              <a:rPr lang="en-US" sz="1600" dirty="0">
                <a:latin typeface="Courier New" pitchFamily="49"/>
              </a:rPr>
              <a:t> ( </a:t>
            </a:r>
            <a:r>
              <a:rPr lang="en-US" sz="1600" b="1" dirty="0">
                <a:solidFill>
                  <a:srgbClr val="008000"/>
                </a:solidFill>
                <a:latin typeface="Courier New" pitchFamily="49"/>
              </a:rPr>
              <a:t>true</a:t>
            </a:r>
            <a:r>
              <a:rPr lang="en-US" sz="1600" dirty="0">
                <a:latin typeface="Courier New" pitchFamily="49"/>
              </a:rPr>
              <a:t> ) {		</a:t>
            </a:r>
            <a:r>
              <a:rPr lang="en-US" sz="1600" i="1" dirty="0">
                <a:solidFill>
                  <a:srgbClr val="4C4C4C"/>
                </a:solidFill>
                <a:latin typeface="Courier New" pitchFamily="49"/>
              </a:rPr>
              <a:t>// main consumer loop</a:t>
            </a:r>
          </a:p>
          <a:p>
            <a:pPr lvl="2">
              <a:lnSpc>
                <a:spcPct val="80000"/>
              </a:lnSpc>
              <a:buNone/>
            </a:pPr>
            <a:r>
              <a:rPr lang="en-US" sz="1600" b="1" dirty="0" err="1">
                <a:solidFill>
                  <a:srgbClr val="FF420E"/>
                </a:solidFill>
                <a:latin typeface="Courier New" pitchFamily="49"/>
              </a:rPr>
              <a:t>MPI_Status</a:t>
            </a:r>
            <a:r>
              <a:rPr lang="en-US" sz="1600" dirty="0">
                <a:solidFill>
                  <a:srgbClr val="000000"/>
                </a:solidFill>
                <a:latin typeface="Courier New" pitchFamily="49"/>
              </a:rPr>
              <a:t> status;</a:t>
            </a:r>
          </a:p>
          <a:p>
            <a:pPr lvl="2">
              <a:lnSpc>
                <a:spcPct val="80000"/>
              </a:lnSpc>
              <a:buNone/>
            </a:pPr>
            <a:r>
              <a:rPr lang="en-US" sz="1600" dirty="0" err="1">
                <a:solidFill>
                  <a:srgbClr val="000000"/>
                </a:solidFill>
                <a:latin typeface="Courier New" pitchFamily="49"/>
              </a:rPr>
              <a:t>int</a:t>
            </a:r>
            <a:r>
              <a:rPr lang="en-US" sz="1600" dirty="0">
                <a:solidFill>
                  <a:srgbClr val="000000"/>
                </a:solidFill>
                <a:latin typeface="Courier New" pitchFamily="49"/>
              </a:rPr>
              <a:t> </a:t>
            </a:r>
            <a:r>
              <a:rPr lang="en-US" sz="1600" dirty="0" err="1" smtClean="0">
                <a:solidFill>
                  <a:srgbClr val="000000"/>
                </a:solidFill>
                <a:latin typeface="Courier New" pitchFamily="49"/>
              </a:rPr>
              <a:t>reqIndex</a:t>
            </a:r>
            <a:r>
              <a:rPr lang="en-US" sz="1600" dirty="0" smtClean="0">
                <a:solidFill>
                  <a:srgbClr val="000000"/>
                </a:solidFill>
                <a:latin typeface="Courier New" pitchFamily="49"/>
              </a:rPr>
              <a:t>, </a:t>
            </a:r>
            <a:r>
              <a:rPr lang="en-US" sz="1600" dirty="0" err="1" smtClean="0">
                <a:solidFill>
                  <a:srgbClr val="000000"/>
                </a:solidFill>
                <a:latin typeface="Courier New" pitchFamily="49"/>
              </a:rPr>
              <a:t>recvSize</a:t>
            </a:r>
            <a:r>
              <a:rPr lang="en-US" sz="1600" dirty="0" smtClean="0">
                <a:solidFill>
                  <a:srgbClr val="000000"/>
                </a:solidFill>
                <a:latin typeface="Courier New" pitchFamily="49"/>
              </a:rPr>
              <a:t>;</a:t>
            </a:r>
          </a:p>
          <a:p>
            <a:pPr lvl="2">
              <a:lnSpc>
                <a:spcPct val="80000"/>
              </a:lnSpc>
              <a:buNone/>
            </a:pPr>
            <a:endParaRPr lang="en-US" sz="1600" dirty="0">
              <a:solidFill>
                <a:srgbClr val="000000"/>
              </a:solidFill>
              <a:latin typeface="Courier New" pitchFamily="49"/>
            </a:endParaRPr>
          </a:p>
          <a:p>
            <a:pPr lvl="2">
              <a:lnSpc>
                <a:spcPct val="80000"/>
              </a:lnSpc>
              <a:buNone/>
            </a:pPr>
            <a:r>
              <a:rPr lang="en-US" sz="1600" b="1" dirty="0" err="1">
                <a:solidFill>
                  <a:srgbClr val="FF420E"/>
                </a:solidFill>
                <a:latin typeface="Courier New" pitchFamily="49"/>
              </a:rPr>
              <a:t>MPI_Waitany</a:t>
            </a:r>
            <a:r>
              <a:rPr lang="en-US" sz="1600" dirty="0">
                <a:solidFill>
                  <a:srgbClr val="000000"/>
                </a:solidFill>
                <a:latin typeface="Courier New" pitchFamily="49"/>
              </a:rPr>
              <a:t>( </a:t>
            </a:r>
            <a:r>
              <a:rPr lang="en-US" sz="1600" dirty="0" err="1">
                <a:latin typeface="Courier New" pitchFamily="49"/>
              </a:rPr>
              <a:t>nProc</a:t>
            </a:r>
            <a:r>
              <a:rPr lang="en-US" sz="1600" dirty="0">
                <a:latin typeface="Courier New" pitchFamily="49"/>
              </a:rPr>
              <a:t>–1, </a:t>
            </a:r>
            <a:r>
              <a:rPr lang="en-US" sz="1600" dirty="0" err="1" smtClean="0">
                <a:latin typeface="Courier New" pitchFamily="49"/>
              </a:rPr>
              <a:t>reqList</a:t>
            </a:r>
            <a:r>
              <a:rPr lang="en-US" sz="1600" dirty="0" smtClean="0">
                <a:latin typeface="Courier New" pitchFamily="49"/>
              </a:rPr>
              <a:t>, &amp;</a:t>
            </a:r>
            <a:r>
              <a:rPr lang="en-US" sz="1600" dirty="0" err="1" smtClean="0">
                <a:latin typeface="Courier New" pitchFamily="49"/>
              </a:rPr>
              <a:t>reqIndex</a:t>
            </a:r>
            <a:r>
              <a:rPr lang="en-US" sz="1600" dirty="0" smtClean="0">
                <a:latin typeface="Courier New" pitchFamily="49"/>
              </a:rPr>
              <a:t>, </a:t>
            </a:r>
            <a:r>
              <a:rPr lang="en-US" sz="1600" dirty="0">
                <a:latin typeface="Courier New" pitchFamily="49"/>
              </a:rPr>
              <a:t>&amp;status</a:t>
            </a:r>
            <a:r>
              <a:rPr lang="en-US" sz="1600" dirty="0">
                <a:solidFill>
                  <a:srgbClr val="000000"/>
                </a:solidFill>
                <a:latin typeface="Courier New" pitchFamily="49"/>
              </a:rPr>
              <a:t> );</a:t>
            </a:r>
          </a:p>
          <a:p>
            <a:pPr lvl="2">
              <a:lnSpc>
                <a:spcPct val="80000"/>
              </a:lnSpc>
              <a:buNone/>
            </a:pPr>
            <a:r>
              <a:rPr lang="en-US" sz="1600" b="1" dirty="0" err="1">
                <a:solidFill>
                  <a:srgbClr val="FF420E"/>
                </a:solidFill>
                <a:latin typeface="Courier New" pitchFamily="49"/>
              </a:rPr>
              <a:t>MPI_Get_count</a:t>
            </a:r>
            <a:r>
              <a:rPr lang="en-US" sz="1600" dirty="0">
                <a:solidFill>
                  <a:srgbClr val="000000"/>
                </a:solidFill>
                <a:latin typeface="Courier New" pitchFamily="49"/>
              </a:rPr>
              <a:t> ( </a:t>
            </a:r>
            <a:r>
              <a:rPr lang="en-US" sz="1600" dirty="0">
                <a:latin typeface="Courier New" pitchFamily="49"/>
              </a:rPr>
              <a:t>&amp;status, MPI_CHAR, </a:t>
            </a:r>
            <a:r>
              <a:rPr lang="en-US" sz="1600" dirty="0" smtClean="0">
                <a:latin typeface="Courier New" pitchFamily="49"/>
              </a:rPr>
              <a:t>&amp;</a:t>
            </a:r>
            <a:r>
              <a:rPr lang="en-US" sz="1600" dirty="0" err="1" smtClean="0">
                <a:latin typeface="Courier New" pitchFamily="49"/>
              </a:rPr>
              <a:t>recvSize</a:t>
            </a:r>
            <a:r>
              <a:rPr lang="en-US" sz="1600" dirty="0" smtClean="0">
                <a:solidFill>
                  <a:srgbClr val="000000"/>
                </a:solidFill>
                <a:latin typeface="Courier New" pitchFamily="49"/>
              </a:rPr>
              <a:t> </a:t>
            </a:r>
            <a:r>
              <a:rPr lang="en-US" sz="1600" dirty="0">
                <a:solidFill>
                  <a:srgbClr val="000000"/>
                </a:solidFill>
                <a:latin typeface="Courier New" pitchFamily="49"/>
              </a:rPr>
              <a:t>);</a:t>
            </a:r>
          </a:p>
          <a:p>
            <a:pPr lvl="2">
              <a:lnSpc>
                <a:spcPct val="80000"/>
              </a:lnSpc>
              <a:buNone/>
            </a:pPr>
            <a:r>
              <a:rPr lang="en-US" sz="1600" b="1" dirty="0" err="1" smtClean="0">
                <a:solidFill>
                  <a:srgbClr val="000000"/>
                </a:solidFill>
                <a:latin typeface="Courier New" pitchFamily="49"/>
              </a:rPr>
              <a:t>do_service</a:t>
            </a:r>
            <a:r>
              <a:rPr lang="en-US" sz="1600" dirty="0" smtClean="0">
                <a:solidFill>
                  <a:srgbClr val="000000"/>
                </a:solidFill>
                <a:latin typeface="Courier New" pitchFamily="49"/>
              </a:rPr>
              <a:t>( </a:t>
            </a:r>
            <a:r>
              <a:rPr lang="en-US" sz="1600" dirty="0" smtClean="0">
                <a:latin typeface="Courier New" pitchFamily="49"/>
              </a:rPr>
              <a:t>buffer[</a:t>
            </a:r>
            <a:r>
              <a:rPr lang="en-US" sz="1600" dirty="0" err="1" smtClean="0">
                <a:latin typeface="Courier New" pitchFamily="49"/>
              </a:rPr>
              <a:t>reqIndex</a:t>
            </a:r>
            <a:r>
              <a:rPr lang="en-US" sz="1600" dirty="0" smtClean="0">
                <a:latin typeface="Courier New" pitchFamily="49"/>
              </a:rPr>
              <a:t>].</a:t>
            </a:r>
            <a:r>
              <a:rPr lang="en-US" sz="1600" dirty="0">
                <a:latin typeface="Courier New" pitchFamily="49"/>
              </a:rPr>
              <a:t>data, </a:t>
            </a:r>
            <a:r>
              <a:rPr lang="en-US" sz="1600" dirty="0" err="1" smtClean="0">
                <a:latin typeface="Courier New" pitchFamily="49"/>
              </a:rPr>
              <a:t>recvSize</a:t>
            </a:r>
            <a:r>
              <a:rPr lang="en-US" sz="1600" dirty="0" smtClean="0">
                <a:solidFill>
                  <a:srgbClr val="000000"/>
                </a:solidFill>
                <a:latin typeface="Courier New" pitchFamily="49"/>
              </a:rPr>
              <a:t> </a:t>
            </a:r>
            <a:r>
              <a:rPr lang="en-US" sz="1600" dirty="0">
                <a:solidFill>
                  <a:srgbClr val="000000"/>
                </a:solidFill>
                <a:latin typeface="Courier New" pitchFamily="49"/>
              </a:rPr>
              <a:t>);</a:t>
            </a:r>
          </a:p>
          <a:p>
            <a:pPr lvl="2">
              <a:lnSpc>
                <a:spcPct val="80000"/>
              </a:lnSpc>
              <a:buNone/>
            </a:pPr>
            <a:r>
              <a:rPr lang="en-US" sz="1600" b="1" dirty="0" err="1">
                <a:solidFill>
                  <a:srgbClr val="FF420E"/>
                </a:solidFill>
                <a:latin typeface="Courier New" pitchFamily="49"/>
              </a:rPr>
              <a:t>MPI_Irecv</a:t>
            </a:r>
            <a:r>
              <a:rPr lang="en-US" sz="1600" dirty="0">
                <a:solidFill>
                  <a:srgbClr val="000000"/>
                </a:solidFill>
                <a:latin typeface="Courier New" pitchFamily="49"/>
              </a:rPr>
              <a:t>( </a:t>
            </a:r>
            <a:r>
              <a:rPr lang="en-US" sz="1600" dirty="0" smtClean="0">
                <a:latin typeface="Courier New" pitchFamily="49"/>
              </a:rPr>
              <a:t>buffer[</a:t>
            </a:r>
            <a:r>
              <a:rPr lang="en-US" sz="1600" dirty="0" err="1" smtClean="0">
                <a:latin typeface="Courier New" pitchFamily="49"/>
              </a:rPr>
              <a:t>reqIndex</a:t>
            </a:r>
            <a:r>
              <a:rPr lang="en-US" sz="1600" dirty="0" smtClean="0">
                <a:latin typeface="Courier New" pitchFamily="49"/>
              </a:rPr>
              <a:t>].</a:t>
            </a:r>
            <a:r>
              <a:rPr lang="en-US" sz="1600" dirty="0">
                <a:latin typeface="Courier New" pitchFamily="49"/>
              </a:rPr>
              <a:t>data, </a:t>
            </a:r>
            <a:r>
              <a:rPr lang="en-US" sz="1600" dirty="0" smtClean="0">
                <a:latin typeface="Courier New" pitchFamily="49"/>
              </a:rPr>
              <a:t>MAX_LEN, MPI_CHAR,</a:t>
            </a:r>
          </a:p>
          <a:p>
            <a:pPr lvl="2">
              <a:lnSpc>
                <a:spcPct val="80000"/>
              </a:lnSpc>
              <a:buNone/>
            </a:pPr>
            <a:r>
              <a:rPr lang="en-US" sz="1600" dirty="0">
                <a:latin typeface="Courier New" pitchFamily="49"/>
              </a:rPr>
              <a:t> </a:t>
            </a:r>
            <a:r>
              <a:rPr lang="en-US" sz="1600" dirty="0" smtClean="0">
                <a:latin typeface="Courier New" pitchFamily="49"/>
              </a:rPr>
              <a:t>          </a:t>
            </a:r>
            <a:r>
              <a:rPr lang="en-US" sz="1600" dirty="0" err="1" smtClean="0">
                <a:latin typeface="Courier New" pitchFamily="49"/>
              </a:rPr>
              <a:t>status.MPI_SOURCE</a:t>
            </a:r>
            <a:r>
              <a:rPr lang="en-US" sz="1600" dirty="0" smtClean="0">
                <a:latin typeface="Courier New" pitchFamily="49"/>
              </a:rPr>
              <a:t>, tag, MPI_COMM_WORLD</a:t>
            </a:r>
            <a:r>
              <a:rPr lang="en-US" sz="1600" dirty="0">
                <a:latin typeface="Courier New" pitchFamily="49"/>
              </a:rPr>
              <a:t>, </a:t>
            </a:r>
            <a:endParaRPr lang="en-US" sz="1600" dirty="0" smtClean="0">
              <a:latin typeface="Courier New" pitchFamily="49"/>
            </a:endParaRPr>
          </a:p>
          <a:p>
            <a:pPr lvl="2">
              <a:lnSpc>
                <a:spcPct val="80000"/>
              </a:lnSpc>
              <a:buNone/>
            </a:pPr>
            <a:r>
              <a:rPr lang="en-US" sz="1600" dirty="0">
                <a:latin typeface="Courier New" pitchFamily="49"/>
              </a:rPr>
              <a:t> </a:t>
            </a:r>
            <a:r>
              <a:rPr lang="en-US" sz="1600" dirty="0" smtClean="0">
                <a:latin typeface="Courier New" pitchFamily="49"/>
              </a:rPr>
              <a:t>          &amp;</a:t>
            </a:r>
            <a:r>
              <a:rPr lang="en-US" sz="1600" dirty="0" err="1" smtClean="0">
                <a:latin typeface="Courier New" pitchFamily="49"/>
              </a:rPr>
              <a:t>reqList</a:t>
            </a:r>
            <a:r>
              <a:rPr lang="en-US" sz="1600" dirty="0" smtClean="0">
                <a:latin typeface="Courier New" pitchFamily="49"/>
              </a:rPr>
              <a:t>[</a:t>
            </a:r>
            <a:r>
              <a:rPr lang="en-US" sz="1600" dirty="0" err="1" smtClean="0">
                <a:latin typeface="Courier New" pitchFamily="49"/>
              </a:rPr>
              <a:t>reqIndex</a:t>
            </a:r>
            <a:r>
              <a:rPr lang="en-US" sz="1600" dirty="0" smtClean="0">
                <a:latin typeface="Courier New" pitchFamily="49"/>
              </a:rPr>
              <a:t>]</a:t>
            </a:r>
            <a:r>
              <a:rPr lang="en-US" sz="1600" dirty="0" smtClean="0">
                <a:solidFill>
                  <a:srgbClr val="000000"/>
                </a:solidFill>
                <a:latin typeface="Courier New" pitchFamily="49"/>
              </a:rPr>
              <a:t> </a:t>
            </a:r>
            <a:r>
              <a:rPr lang="en-US" sz="1600" dirty="0">
                <a:solidFill>
                  <a:srgbClr val="000000"/>
                </a:solidFill>
                <a:latin typeface="Courier New" pitchFamily="49"/>
              </a:rPr>
              <a:t>);</a:t>
            </a:r>
          </a:p>
          <a:p>
            <a:pPr lvl="1">
              <a:lnSpc>
                <a:spcPct val="80000"/>
              </a:lnSpc>
              <a:buNone/>
            </a:pPr>
            <a:r>
              <a:rPr lang="en-US" sz="1600" dirty="0">
                <a:latin typeface="Courier New" pitchFamily="49"/>
              </a:rPr>
              <a:t>}</a:t>
            </a:r>
          </a:p>
          <a:p>
            <a:pPr lvl="0">
              <a:lnSpc>
                <a:spcPct val="80000"/>
              </a:lnSpc>
              <a:buNone/>
            </a:pPr>
            <a:r>
              <a:rPr lang="en-US" sz="1600" b="0" dirty="0">
                <a:latin typeface="Courier New" pitchFamily="49"/>
              </a:rPr>
              <a:t>}</a:t>
            </a:r>
          </a:p>
        </p:txBody>
      </p:sp>
    </p:spTree>
    <p:extLst>
      <p:ext uri="{BB962C8B-B14F-4D97-AF65-F5344CB8AC3E}">
        <p14:creationId xmlns:p14="http://schemas.microsoft.com/office/powerpoint/2010/main" val="497787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Non-blocking communications</a:t>
            </a:r>
          </a:p>
        </p:txBody>
      </p:sp>
      <p:sp>
        <p:nvSpPr>
          <p:cNvPr id="3" name="Text Placeholder 2"/>
          <p:cNvSpPr txBox="1">
            <a:spLocks noGrp="1"/>
          </p:cNvSpPr>
          <p:nvPr>
            <p:ph type="body" idx="4294967295"/>
          </p:nvPr>
        </p:nvSpPr>
        <p:spPr>
          <a:xfrm>
            <a:off x="258763" y="900270"/>
            <a:ext cx="9037637" cy="5754750"/>
          </a:xfrm>
          <a:prstGeom prst="rect">
            <a:avLst/>
          </a:prstGeom>
        </p:spPr>
        <p:txBody>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lvl="0">
              <a:buNone/>
            </a:pPr>
            <a:r>
              <a:rPr lang="en-US" dirty="0">
                <a:latin typeface="" pitchFamily="16"/>
              </a:rPr>
              <a:t>Polling / waiting routines (cont'd)</a:t>
            </a:r>
          </a:p>
          <a:p>
            <a:pPr marL="457200" lvl="1" indent="0">
              <a:lnSpc>
                <a:spcPct val="80000"/>
              </a:lnSpc>
              <a:buNone/>
            </a:pPr>
            <a:r>
              <a:rPr lang="en-US" sz="1600" b="1" dirty="0" err="1">
                <a:latin typeface="Courier New" pitchFamily="49"/>
              </a:rPr>
              <a:t>int</a:t>
            </a:r>
            <a:r>
              <a:rPr lang="en-US" sz="1600" b="1" dirty="0">
                <a:latin typeface="Courier New" pitchFamily="49"/>
              </a:rPr>
              <a:t> </a:t>
            </a:r>
            <a:r>
              <a:rPr lang="en-US" sz="1600" b="1" dirty="0" err="1">
                <a:solidFill>
                  <a:srgbClr val="FF420E"/>
                </a:solidFill>
                <a:latin typeface="Courier New" pitchFamily="49"/>
              </a:rPr>
              <a:t>MPI_Waitall</a:t>
            </a:r>
            <a:r>
              <a:rPr lang="en-US" sz="1600" b="1" dirty="0">
                <a:latin typeface="Courier New" pitchFamily="49"/>
              </a:rPr>
              <a:t>( </a:t>
            </a:r>
            <a:r>
              <a:rPr lang="en-US" sz="1600" b="1" dirty="0" err="1">
                <a:solidFill>
                  <a:srgbClr val="000080"/>
                </a:solidFill>
                <a:latin typeface="Courier New" pitchFamily="49"/>
              </a:rPr>
              <a:t>int</a:t>
            </a:r>
            <a:r>
              <a:rPr lang="en-US" sz="1600" b="1" dirty="0">
                <a:solidFill>
                  <a:srgbClr val="000080"/>
                </a:solidFill>
                <a:latin typeface="Courier New" pitchFamily="49"/>
              </a:rPr>
              <a:t> count, </a:t>
            </a:r>
            <a:r>
              <a:rPr lang="en-US" sz="1600" b="1" dirty="0" err="1">
                <a:solidFill>
                  <a:srgbClr val="000080"/>
                </a:solidFill>
                <a:latin typeface="Courier New" pitchFamily="49"/>
              </a:rPr>
              <a:t>MPI_Request</a:t>
            </a:r>
            <a:r>
              <a:rPr lang="en-US" sz="1600" b="1" dirty="0">
                <a:solidFill>
                  <a:srgbClr val="000080"/>
                </a:solidFill>
                <a:latin typeface="Courier New" pitchFamily="49"/>
              </a:rPr>
              <a:t> *array_of_requests,</a:t>
            </a:r>
          </a:p>
          <a:p>
            <a:pPr marL="457200" lvl="1" indent="0">
              <a:lnSpc>
                <a:spcPct val="80000"/>
              </a:lnSpc>
              <a:buNone/>
            </a:pPr>
            <a:r>
              <a:rPr lang="en-US" sz="1600" b="1" dirty="0">
                <a:solidFill>
                  <a:srgbClr val="000080"/>
                </a:solidFill>
                <a:latin typeface="Courier New" pitchFamily="49"/>
              </a:rPr>
              <a:t>                 </a:t>
            </a:r>
            <a:r>
              <a:rPr lang="en-US" sz="1600" b="1" dirty="0" err="1">
                <a:solidFill>
                  <a:srgbClr val="000080"/>
                </a:solidFill>
                <a:latin typeface="Courier New" pitchFamily="49"/>
              </a:rPr>
              <a:t>MPI_Status</a:t>
            </a:r>
            <a:r>
              <a:rPr lang="en-US" sz="1600" b="1" dirty="0">
                <a:solidFill>
                  <a:srgbClr val="000080"/>
                </a:solidFill>
                <a:latin typeface="Courier New" pitchFamily="49"/>
              </a:rPr>
              <a:t> *</a:t>
            </a:r>
            <a:r>
              <a:rPr lang="en-US" sz="1600" b="1" dirty="0" err="1">
                <a:solidFill>
                  <a:srgbClr val="000080"/>
                </a:solidFill>
                <a:latin typeface="Courier New" pitchFamily="49"/>
              </a:rPr>
              <a:t>array_of_statuses</a:t>
            </a:r>
            <a:r>
              <a:rPr lang="en-US" sz="1600" b="1" dirty="0">
                <a:latin typeface="Courier New" pitchFamily="49"/>
              </a:rPr>
              <a:t> )</a:t>
            </a:r>
          </a:p>
          <a:p>
            <a:pPr marL="914400" lvl="2" indent="0">
              <a:buNone/>
            </a:pPr>
            <a:r>
              <a:rPr lang="en-US" sz="1600" dirty="0">
                <a:solidFill>
                  <a:srgbClr val="000000"/>
                </a:solidFill>
                <a:latin typeface="Arial" pitchFamily="34"/>
              </a:rPr>
              <a:t>Waits for </a:t>
            </a:r>
            <a:r>
              <a:rPr lang="en-US" sz="1600" b="1" dirty="0">
                <a:latin typeface="Arial" pitchFamily="34"/>
              </a:rPr>
              <a:t>all</a:t>
            </a:r>
            <a:r>
              <a:rPr lang="en-US" sz="1600" dirty="0">
                <a:solidFill>
                  <a:srgbClr val="000000"/>
                </a:solidFill>
                <a:latin typeface="Arial" pitchFamily="34"/>
              </a:rPr>
              <a:t> communications to complete</a:t>
            </a:r>
          </a:p>
          <a:p>
            <a:pPr marL="457200" lvl="1" indent="0">
              <a:lnSpc>
                <a:spcPct val="80000"/>
              </a:lnSpc>
              <a:buNone/>
            </a:pPr>
            <a:r>
              <a:rPr lang="en-US" sz="1600" b="1" dirty="0" err="1">
                <a:latin typeface="Courier New" pitchFamily="49"/>
              </a:rPr>
              <a:t>int</a:t>
            </a:r>
            <a:r>
              <a:rPr lang="en-US" sz="1600" b="1" dirty="0">
                <a:latin typeface="Courier New" pitchFamily="49"/>
              </a:rPr>
              <a:t> </a:t>
            </a:r>
            <a:r>
              <a:rPr lang="en-US" sz="1600" b="1" dirty="0" err="1">
                <a:solidFill>
                  <a:srgbClr val="FF420E"/>
                </a:solidFill>
                <a:latin typeface="Courier New" pitchFamily="49"/>
              </a:rPr>
              <a:t>MPI_Testall</a:t>
            </a:r>
            <a:r>
              <a:rPr lang="en-US" sz="1600" b="1" dirty="0">
                <a:latin typeface="Courier New" pitchFamily="49"/>
              </a:rPr>
              <a:t> ( </a:t>
            </a:r>
            <a:r>
              <a:rPr lang="en-US" sz="1600" b="1" dirty="0" err="1">
                <a:solidFill>
                  <a:srgbClr val="000080"/>
                </a:solidFill>
                <a:latin typeface="Courier New" pitchFamily="49"/>
              </a:rPr>
              <a:t>int</a:t>
            </a:r>
            <a:r>
              <a:rPr lang="en-US" sz="1600" b="1" dirty="0">
                <a:solidFill>
                  <a:srgbClr val="000080"/>
                </a:solidFill>
                <a:latin typeface="Courier New" pitchFamily="49"/>
              </a:rPr>
              <a:t> count, </a:t>
            </a:r>
            <a:r>
              <a:rPr lang="en-US" sz="1600" b="1" dirty="0" err="1">
                <a:solidFill>
                  <a:srgbClr val="000080"/>
                </a:solidFill>
                <a:latin typeface="Courier New" pitchFamily="49"/>
              </a:rPr>
              <a:t>MPI_Request</a:t>
            </a:r>
            <a:r>
              <a:rPr lang="en-US" sz="1600" b="1" dirty="0">
                <a:solidFill>
                  <a:srgbClr val="000080"/>
                </a:solidFill>
                <a:latin typeface="Courier New" pitchFamily="49"/>
              </a:rPr>
              <a:t> *array_of_requests,</a:t>
            </a:r>
          </a:p>
          <a:p>
            <a:pPr marL="457200" lvl="1" indent="0">
              <a:lnSpc>
                <a:spcPct val="80000"/>
              </a:lnSpc>
              <a:buNone/>
            </a:pPr>
            <a:r>
              <a:rPr lang="en-US" sz="1600" b="1" dirty="0">
                <a:solidFill>
                  <a:srgbClr val="000080"/>
                </a:solidFill>
                <a:latin typeface="Courier New" pitchFamily="49"/>
              </a:rPr>
              <a:t>                  </a:t>
            </a:r>
            <a:r>
              <a:rPr lang="en-US" sz="1600" b="1" dirty="0" err="1">
                <a:solidFill>
                  <a:srgbClr val="000080"/>
                </a:solidFill>
                <a:latin typeface="Courier New" pitchFamily="49"/>
              </a:rPr>
              <a:t>int</a:t>
            </a:r>
            <a:r>
              <a:rPr lang="en-US" sz="1600" b="1" dirty="0">
                <a:solidFill>
                  <a:srgbClr val="000080"/>
                </a:solidFill>
                <a:latin typeface="Courier New" pitchFamily="49"/>
              </a:rPr>
              <a:t> *flag, </a:t>
            </a:r>
            <a:r>
              <a:rPr lang="en-US" sz="1600" b="1" dirty="0" err="1">
                <a:solidFill>
                  <a:srgbClr val="000080"/>
                </a:solidFill>
                <a:latin typeface="Courier New" pitchFamily="49"/>
              </a:rPr>
              <a:t>MPI_Status</a:t>
            </a:r>
            <a:r>
              <a:rPr lang="en-US" sz="1600" b="1" dirty="0">
                <a:solidFill>
                  <a:srgbClr val="000080"/>
                </a:solidFill>
                <a:latin typeface="Courier New" pitchFamily="49"/>
              </a:rPr>
              <a:t> *</a:t>
            </a:r>
            <a:r>
              <a:rPr lang="en-US" sz="1600" b="1" dirty="0" err="1">
                <a:solidFill>
                  <a:srgbClr val="000080"/>
                </a:solidFill>
                <a:latin typeface="Courier New" pitchFamily="49"/>
              </a:rPr>
              <a:t>array_of_statuses</a:t>
            </a:r>
            <a:r>
              <a:rPr lang="en-US" sz="1600" b="1" dirty="0">
                <a:latin typeface="Courier New" pitchFamily="49"/>
              </a:rPr>
              <a:t> )</a:t>
            </a:r>
          </a:p>
          <a:p>
            <a:pPr marL="914400" lvl="2" indent="0">
              <a:buNone/>
            </a:pPr>
            <a:r>
              <a:rPr lang="en-US" sz="1600" dirty="0">
                <a:solidFill>
                  <a:srgbClr val="000000"/>
                </a:solidFill>
                <a:latin typeface="Arial" pitchFamily="34"/>
              </a:rPr>
              <a:t>Returns immediately.  Sets </a:t>
            </a:r>
            <a:r>
              <a:rPr lang="en-US" sz="1600" b="1" dirty="0">
                <a:solidFill>
                  <a:srgbClr val="4C4C4C"/>
                </a:solidFill>
                <a:latin typeface="Courier New" pitchFamily="49"/>
              </a:rPr>
              <a:t>flag = true</a:t>
            </a:r>
            <a:r>
              <a:rPr lang="en-US" sz="1600" dirty="0">
                <a:solidFill>
                  <a:srgbClr val="000000"/>
                </a:solidFill>
                <a:latin typeface="Arial" pitchFamily="34"/>
              </a:rPr>
              <a:t> if all communications have completed</a:t>
            </a:r>
          </a:p>
          <a:p>
            <a:pPr marL="914400" lvl="2" indent="0">
              <a:buNone/>
            </a:pPr>
            <a:endParaRPr lang="en-US" sz="1600" dirty="0">
              <a:solidFill>
                <a:srgbClr val="000000"/>
              </a:solidFill>
              <a:latin typeface="Arial" pitchFamily="34"/>
            </a:endParaRPr>
          </a:p>
          <a:p>
            <a:pPr marL="457200" lvl="1" indent="0">
              <a:lnSpc>
                <a:spcPct val="80000"/>
              </a:lnSpc>
              <a:buNone/>
            </a:pPr>
            <a:r>
              <a:rPr lang="en-US" sz="1600" b="1" dirty="0" err="1">
                <a:latin typeface="Courier New" pitchFamily="49"/>
              </a:rPr>
              <a:t>int</a:t>
            </a:r>
            <a:r>
              <a:rPr lang="en-US" sz="1600" b="1" dirty="0">
                <a:latin typeface="Courier New" pitchFamily="49"/>
              </a:rPr>
              <a:t> </a:t>
            </a:r>
            <a:r>
              <a:rPr lang="en-US" sz="1600" b="1" dirty="0" err="1">
                <a:solidFill>
                  <a:srgbClr val="FF420E"/>
                </a:solidFill>
                <a:latin typeface="Courier New" pitchFamily="49"/>
              </a:rPr>
              <a:t>MPI_Waitsome</a:t>
            </a:r>
            <a:r>
              <a:rPr lang="en-US" sz="1600" b="1" dirty="0">
                <a:latin typeface="Courier New" pitchFamily="49"/>
              </a:rPr>
              <a:t> ( </a:t>
            </a:r>
            <a:r>
              <a:rPr lang="en-US" sz="1600" b="1" dirty="0" err="1">
                <a:solidFill>
                  <a:srgbClr val="000080"/>
                </a:solidFill>
                <a:latin typeface="Courier New" pitchFamily="49"/>
              </a:rPr>
              <a:t>int</a:t>
            </a:r>
            <a:r>
              <a:rPr lang="en-US" sz="1600" b="1" dirty="0">
                <a:solidFill>
                  <a:srgbClr val="000080"/>
                </a:solidFill>
                <a:latin typeface="Courier New" pitchFamily="49"/>
              </a:rPr>
              <a:t> </a:t>
            </a:r>
            <a:r>
              <a:rPr lang="en-US" sz="1600" b="1" dirty="0" err="1">
                <a:solidFill>
                  <a:srgbClr val="000080"/>
                </a:solidFill>
                <a:latin typeface="Courier New" pitchFamily="49"/>
              </a:rPr>
              <a:t>incount</a:t>
            </a:r>
            <a:r>
              <a:rPr lang="en-US" sz="1600" b="1" dirty="0">
                <a:solidFill>
                  <a:srgbClr val="000080"/>
                </a:solidFill>
                <a:latin typeface="Courier New" pitchFamily="49"/>
              </a:rPr>
              <a:t>, </a:t>
            </a:r>
            <a:r>
              <a:rPr lang="en-US" sz="1600" b="1" dirty="0" err="1">
                <a:solidFill>
                  <a:srgbClr val="000080"/>
                </a:solidFill>
                <a:latin typeface="Courier New" pitchFamily="49"/>
              </a:rPr>
              <a:t>MPI_Request</a:t>
            </a:r>
            <a:r>
              <a:rPr lang="en-US" sz="1600" b="1" dirty="0">
                <a:solidFill>
                  <a:srgbClr val="000080"/>
                </a:solidFill>
                <a:latin typeface="Courier New" pitchFamily="49"/>
              </a:rPr>
              <a:t> * array_of_requests,</a:t>
            </a:r>
          </a:p>
          <a:p>
            <a:pPr marL="457200" lvl="1" indent="0">
              <a:lnSpc>
                <a:spcPct val="80000"/>
              </a:lnSpc>
              <a:buNone/>
            </a:pPr>
            <a:r>
              <a:rPr lang="en-US" sz="1600" b="1" dirty="0">
                <a:solidFill>
                  <a:srgbClr val="000080"/>
                </a:solidFill>
                <a:latin typeface="Courier New" pitchFamily="49"/>
              </a:rPr>
              <a:t>                   </a:t>
            </a:r>
            <a:r>
              <a:rPr lang="en-US" sz="1600" b="1" dirty="0" err="1">
                <a:solidFill>
                  <a:srgbClr val="000080"/>
                </a:solidFill>
                <a:latin typeface="Courier New" pitchFamily="49"/>
              </a:rPr>
              <a:t>int</a:t>
            </a:r>
            <a:r>
              <a:rPr lang="en-US" sz="1600" b="1" dirty="0">
                <a:solidFill>
                  <a:srgbClr val="000080"/>
                </a:solidFill>
                <a:latin typeface="Courier New" pitchFamily="49"/>
              </a:rPr>
              <a:t> *outcount, </a:t>
            </a:r>
            <a:r>
              <a:rPr lang="en-US" sz="1600" b="1" dirty="0" err="1">
                <a:solidFill>
                  <a:srgbClr val="000080"/>
                </a:solidFill>
                <a:latin typeface="Courier New" pitchFamily="49"/>
              </a:rPr>
              <a:t>int</a:t>
            </a:r>
            <a:r>
              <a:rPr lang="en-US" sz="1600" b="1" dirty="0">
                <a:solidFill>
                  <a:srgbClr val="000080"/>
                </a:solidFill>
                <a:latin typeface="Courier New" pitchFamily="49"/>
              </a:rPr>
              <a:t> *array_of_indices,</a:t>
            </a:r>
          </a:p>
          <a:p>
            <a:pPr marL="457200" lvl="1" indent="0">
              <a:lnSpc>
                <a:spcPct val="80000"/>
              </a:lnSpc>
              <a:buNone/>
            </a:pPr>
            <a:r>
              <a:rPr lang="en-US" sz="1600" b="1" dirty="0">
                <a:solidFill>
                  <a:srgbClr val="000080"/>
                </a:solidFill>
                <a:latin typeface="Courier New" pitchFamily="49"/>
              </a:rPr>
              <a:t>                   </a:t>
            </a:r>
            <a:r>
              <a:rPr lang="en-US" sz="1600" b="1" dirty="0" err="1">
                <a:solidFill>
                  <a:srgbClr val="000080"/>
                </a:solidFill>
                <a:latin typeface="Courier New" pitchFamily="49"/>
              </a:rPr>
              <a:t>MPI_Status</a:t>
            </a:r>
            <a:r>
              <a:rPr lang="en-US" sz="1600" b="1" dirty="0">
                <a:solidFill>
                  <a:srgbClr val="000080"/>
                </a:solidFill>
                <a:latin typeface="Courier New" pitchFamily="49"/>
              </a:rPr>
              <a:t> *</a:t>
            </a:r>
            <a:r>
              <a:rPr lang="en-US" sz="1600" b="1" dirty="0" err="1">
                <a:solidFill>
                  <a:srgbClr val="000080"/>
                </a:solidFill>
                <a:latin typeface="Courier New" pitchFamily="49"/>
              </a:rPr>
              <a:t>array_of_statuses</a:t>
            </a:r>
            <a:r>
              <a:rPr lang="en-US" sz="1600" b="1" dirty="0">
                <a:latin typeface="Courier New" pitchFamily="49"/>
              </a:rPr>
              <a:t> )</a:t>
            </a:r>
          </a:p>
          <a:p>
            <a:pPr marL="914400" lvl="2" indent="0">
              <a:buNone/>
            </a:pPr>
            <a:r>
              <a:rPr lang="en-US" sz="1600" dirty="0">
                <a:solidFill>
                  <a:srgbClr val="000000"/>
                </a:solidFill>
                <a:latin typeface="Arial" pitchFamily="34"/>
              </a:rPr>
              <a:t>Waits for </a:t>
            </a:r>
            <a:r>
              <a:rPr lang="en-US" sz="1600" b="1" dirty="0">
                <a:latin typeface="Arial" pitchFamily="34"/>
              </a:rPr>
              <a:t>at least one</a:t>
            </a:r>
            <a:r>
              <a:rPr lang="en-US" sz="1600" dirty="0">
                <a:solidFill>
                  <a:srgbClr val="000000"/>
                </a:solidFill>
                <a:latin typeface="Arial" pitchFamily="34"/>
              </a:rPr>
              <a:t> communications to complete</a:t>
            </a:r>
          </a:p>
          <a:p>
            <a:pPr marL="914400" lvl="2" indent="0">
              <a:buNone/>
            </a:pPr>
            <a:r>
              <a:rPr lang="en-US" sz="1600" b="1" dirty="0">
                <a:solidFill>
                  <a:srgbClr val="4C4C4C"/>
                </a:solidFill>
                <a:latin typeface="Courier New" pitchFamily="49"/>
              </a:rPr>
              <a:t>outcount</a:t>
            </a:r>
            <a:r>
              <a:rPr lang="en-US" sz="1600" dirty="0">
                <a:solidFill>
                  <a:srgbClr val="000000"/>
                </a:solidFill>
                <a:latin typeface="Arial" pitchFamily="34"/>
              </a:rPr>
              <a:t> contains the number of communications that have completed</a:t>
            </a:r>
          </a:p>
          <a:p>
            <a:pPr marL="914400" lvl="2" indent="0">
              <a:buNone/>
            </a:pPr>
            <a:r>
              <a:rPr lang="en-US" sz="1600" dirty="0">
                <a:solidFill>
                  <a:srgbClr val="000000"/>
                </a:solidFill>
                <a:latin typeface="Arial" pitchFamily="34"/>
              </a:rPr>
              <a:t>Completed requests are set to </a:t>
            </a:r>
            <a:r>
              <a:rPr lang="en-US" sz="1600" b="1" dirty="0">
                <a:solidFill>
                  <a:srgbClr val="4C4C4C"/>
                </a:solidFill>
                <a:latin typeface="Courier New" pitchFamily="49"/>
              </a:rPr>
              <a:t>MPI_REQUEST_NULL</a:t>
            </a:r>
          </a:p>
          <a:p>
            <a:pPr marL="457200" lvl="1" indent="0">
              <a:lnSpc>
                <a:spcPct val="80000"/>
              </a:lnSpc>
              <a:buNone/>
            </a:pPr>
            <a:r>
              <a:rPr lang="en-US" sz="1600" b="1" dirty="0" err="1">
                <a:latin typeface="Courier New" pitchFamily="49"/>
              </a:rPr>
              <a:t>int</a:t>
            </a:r>
            <a:r>
              <a:rPr lang="en-US" sz="1600" b="1" dirty="0">
                <a:latin typeface="Courier New" pitchFamily="49"/>
              </a:rPr>
              <a:t> </a:t>
            </a:r>
            <a:r>
              <a:rPr lang="en-US" sz="1600" b="1" dirty="0" err="1">
                <a:solidFill>
                  <a:srgbClr val="FF420E"/>
                </a:solidFill>
                <a:latin typeface="Courier New" pitchFamily="49"/>
              </a:rPr>
              <a:t>MPI_Testsome</a:t>
            </a:r>
            <a:r>
              <a:rPr lang="en-US" sz="1600" b="1" dirty="0">
                <a:latin typeface="Courier New" pitchFamily="49"/>
              </a:rPr>
              <a:t> ( </a:t>
            </a:r>
            <a:r>
              <a:rPr lang="en-US" sz="1600" b="1" dirty="0" err="1">
                <a:solidFill>
                  <a:srgbClr val="000080"/>
                </a:solidFill>
                <a:latin typeface="Courier New" pitchFamily="49"/>
              </a:rPr>
              <a:t>int</a:t>
            </a:r>
            <a:r>
              <a:rPr lang="en-US" sz="1600" b="1" dirty="0">
                <a:solidFill>
                  <a:srgbClr val="000080"/>
                </a:solidFill>
                <a:latin typeface="Courier New" pitchFamily="49"/>
              </a:rPr>
              <a:t> </a:t>
            </a:r>
            <a:r>
              <a:rPr lang="en-US" sz="1600" b="1" dirty="0" err="1">
                <a:solidFill>
                  <a:srgbClr val="000080"/>
                </a:solidFill>
                <a:latin typeface="Courier New" pitchFamily="49"/>
              </a:rPr>
              <a:t>incount</a:t>
            </a:r>
            <a:r>
              <a:rPr lang="en-US" sz="1600" b="1" dirty="0">
                <a:solidFill>
                  <a:srgbClr val="000080"/>
                </a:solidFill>
                <a:latin typeface="Courier New" pitchFamily="49"/>
              </a:rPr>
              <a:t>, </a:t>
            </a:r>
            <a:r>
              <a:rPr lang="en-US" sz="1600" b="1" dirty="0" err="1">
                <a:solidFill>
                  <a:srgbClr val="000080"/>
                </a:solidFill>
                <a:latin typeface="Courier New" pitchFamily="49"/>
              </a:rPr>
              <a:t>MPI_Request</a:t>
            </a:r>
            <a:r>
              <a:rPr lang="en-US" sz="1600" b="1" dirty="0">
                <a:solidFill>
                  <a:srgbClr val="000080"/>
                </a:solidFill>
                <a:latin typeface="Courier New" pitchFamily="49"/>
              </a:rPr>
              <a:t> * array_of_requests,</a:t>
            </a:r>
          </a:p>
          <a:p>
            <a:pPr marL="457200" lvl="1" indent="0">
              <a:lnSpc>
                <a:spcPct val="80000"/>
              </a:lnSpc>
              <a:buNone/>
            </a:pPr>
            <a:r>
              <a:rPr lang="en-US" sz="1600" b="1" dirty="0">
                <a:solidFill>
                  <a:srgbClr val="000080"/>
                </a:solidFill>
                <a:latin typeface="Courier New" pitchFamily="49"/>
              </a:rPr>
              <a:t>                   </a:t>
            </a:r>
            <a:r>
              <a:rPr lang="en-US" sz="1600" b="1" dirty="0" err="1">
                <a:solidFill>
                  <a:srgbClr val="000080"/>
                </a:solidFill>
                <a:latin typeface="Courier New" pitchFamily="49"/>
              </a:rPr>
              <a:t>int</a:t>
            </a:r>
            <a:r>
              <a:rPr lang="en-US" sz="1600" b="1" dirty="0">
                <a:solidFill>
                  <a:srgbClr val="000080"/>
                </a:solidFill>
                <a:latin typeface="Courier New" pitchFamily="49"/>
              </a:rPr>
              <a:t> *outcount, </a:t>
            </a:r>
            <a:r>
              <a:rPr lang="en-US" sz="1600" b="1" dirty="0" err="1">
                <a:solidFill>
                  <a:srgbClr val="000080"/>
                </a:solidFill>
                <a:latin typeface="Courier New" pitchFamily="49"/>
              </a:rPr>
              <a:t>int</a:t>
            </a:r>
            <a:r>
              <a:rPr lang="en-US" sz="1600" b="1" dirty="0">
                <a:solidFill>
                  <a:srgbClr val="000080"/>
                </a:solidFill>
                <a:latin typeface="Courier New" pitchFamily="49"/>
              </a:rPr>
              <a:t> *array_of_indices,</a:t>
            </a:r>
          </a:p>
          <a:p>
            <a:pPr marL="457200" lvl="1" indent="0">
              <a:lnSpc>
                <a:spcPct val="80000"/>
              </a:lnSpc>
              <a:buNone/>
            </a:pPr>
            <a:r>
              <a:rPr lang="en-US" sz="1600" b="1" dirty="0">
                <a:solidFill>
                  <a:srgbClr val="000080"/>
                </a:solidFill>
                <a:latin typeface="Courier New" pitchFamily="49"/>
              </a:rPr>
              <a:t>                   </a:t>
            </a:r>
            <a:r>
              <a:rPr lang="en-US" sz="1600" b="1" dirty="0" err="1">
                <a:solidFill>
                  <a:srgbClr val="000080"/>
                </a:solidFill>
                <a:latin typeface="Courier New" pitchFamily="49"/>
              </a:rPr>
              <a:t>MPI_Status</a:t>
            </a:r>
            <a:r>
              <a:rPr lang="en-US" sz="1600" b="1" dirty="0">
                <a:solidFill>
                  <a:srgbClr val="000080"/>
                </a:solidFill>
                <a:latin typeface="Courier New" pitchFamily="49"/>
              </a:rPr>
              <a:t> *</a:t>
            </a:r>
            <a:r>
              <a:rPr lang="en-US" sz="1600" b="1" dirty="0" err="1">
                <a:solidFill>
                  <a:srgbClr val="000080"/>
                </a:solidFill>
                <a:latin typeface="Courier New" pitchFamily="49"/>
              </a:rPr>
              <a:t>array_of_statuses</a:t>
            </a:r>
            <a:r>
              <a:rPr lang="en-US" sz="1600" b="1" dirty="0">
                <a:latin typeface="Courier New" pitchFamily="49"/>
              </a:rPr>
              <a:t> )</a:t>
            </a:r>
          </a:p>
          <a:p>
            <a:pPr marL="914400" lvl="2" indent="0">
              <a:buNone/>
            </a:pPr>
            <a:r>
              <a:rPr lang="en-US" sz="1600" dirty="0">
                <a:solidFill>
                  <a:srgbClr val="000000"/>
                </a:solidFill>
                <a:latin typeface="Arial" pitchFamily="34"/>
              </a:rPr>
              <a:t>Same as </a:t>
            </a:r>
            <a:r>
              <a:rPr lang="en-US" sz="1600" dirty="0" err="1">
                <a:solidFill>
                  <a:srgbClr val="000000"/>
                </a:solidFill>
                <a:latin typeface="Arial" pitchFamily="34"/>
              </a:rPr>
              <a:t>Waitsome</a:t>
            </a:r>
            <a:r>
              <a:rPr lang="en-US" sz="1600" dirty="0">
                <a:solidFill>
                  <a:srgbClr val="000000"/>
                </a:solidFill>
                <a:latin typeface="Arial" pitchFamily="34"/>
              </a:rPr>
              <a:t>, but returns immediately.  </a:t>
            </a:r>
          </a:p>
          <a:p>
            <a:pPr marL="914400" lvl="2" indent="0">
              <a:buNone/>
            </a:pPr>
            <a:r>
              <a:rPr lang="en-US" sz="1600" b="1" dirty="0">
                <a:solidFill>
                  <a:srgbClr val="4C4C4C"/>
                </a:solidFill>
                <a:latin typeface="Arial" pitchFamily="34"/>
              </a:rPr>
              <a:t>flag</a:t>
            </a:r>
            <a:r>
              <a:rPr lang="en-US" sz="1600" dirty="0">
                <a:solidFill>
                  <a:srgbClr val="000000"/>
                </a:solidFill>
                <a:latin typeface="Arial" pitchFamily="34"/>
              </a:rPr>
              <a:t> field no longer needed, returns </a:t>
            </a:r>
            <a:r>
              <a:rPr lang="en-US" sz="1600" b="1" dirty="0">
                <a:solidFill>
                  <a:srgbClr val="4C4C4C"/>
                </a:solidFill>
                <a:latin typeface="Arial" pitchFamily="34"/>
              </a:rPr>
              <a:t>outcount = 0</a:t>
            </a:r>
            <a:r>
              <a:rPr lang="en-US" sz="1600" dirty="0">
                <a:solidFill>
                  <a:srgbClr val="000000"/>
                </a:solidFill>
                <a:latin typeface="Arial" pitchFamily="34"/>
              </a:rPr>
              <a:t> if no completed communications</a:t>
            </a:r>
          </a:p>
        </p:txBody>
      </p:sp>
    </p:spTree>
    <p:extLst>
      <p:ext uri="{BB962C8B-B14F-4D97-AF65-F5344CB8AC3E}">
        <p14:creationId xmlns:p14="http://schemas.microsoft.com/office/powerpoint/2010/main" val="377046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Example: improved client-server code</a:t>
            </a:r>
            <a:endParaRPr lang="en-US" dirty="0"/>
          </a:p>
        </p:txBody>
      </p:sp>
      <p:sp>
        <p:nvSpPr>
          <p:cNvPr id="3" name="Text Placeholder 2"/>
          <p:cNvSpPr txBox="1">
            <a:spLocks noGrp="1"/>
          </p:cNvSpPr>
          <p:nvPr>
            <p:ph type="body" idx="4294967295"/>
          </p:nvPr>
        </p:nvSpPr>
        <p:spPr>
          <a:xfrm>
            <a:off x="155425" y="830567"/>
            <a:ext cx="8833150" cy="5555618"/>
          </a:xfrm>
          <a:prstGeom prst="rect">
            <a:avLst/>
          </a:prstGeom>
          <a:solidFill>
            <a:schemeClr val="bg1">
              <a:lumMod val="85000"/>
            </a:schemeClr>
          </a:solidFill>
          <a:ln w="19050">
            <a:solidFill>
              <a:schemeClr val="tx1"/>
            </a:solidFill>
          </a:ln>
        </p:spPr>
        <p:txBody>
          <a:bodyPr>
            <a:normAutofit lnSpcReduction="10000"/>
          </a:bodyPr>
          <a:lstStyle>
            <a:defPPr marL="342720" marR="0" lvl="0" indent="-342720" algn="l" rtl="0" hangingPunct="1">
              <a:lnSpc>
                <a:spcPct val="100000"/>
              </a:lnSpc>
              <a:spcBef>
                <a:spcPts val="598"/>
              </a:spcBef>
              <a:spcAft>
                <a:spcPts val="0"/>
              </a:spcAft>
              <a:buClr>
                <a:srgbClr val="000000"/>
              </a:buClr>
              <a:buSzPct val="100000"/>
              <a:buFont typeface="Arial" pitchFamily="34"/>
              <a:buNone/>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defPPr>
            <a:lvl1pPr marL="342720" marR="0" lvl="0" indent="-342720" algn="l" rtl="0" hangingPunct="1">
              <a:lnSpc>
                <a:spcPct val="100000"/>
              </a:lnSpc>
              <a:spcBef>
                <a:spcPts val="598"/>
              </a:spcBef>
              <a:spcAft>
                <a:spcPts val="0"/>
              </a:spcAft>
              <a:buClr>
                <a:srgbClr val="000000"/>
              </a:buClr>
              <a:buSzPct val="100000"/>
              <a:buFont typeface="Arial" pitchFamily="34"/>
              <a:buChar char="•"/>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2"/>
                <a:ea typeface="DejaVu Sans" pitchFamily="2"/>
                <a:cs typeface="Lohit Hindi" pitchFamily="2"/>
              </a:defRPr>
            </a:lvl1pPr>
            <a:lvl2pPr marL="742680" marR="0" lvl="1" indent="-285480" algn="l" rtl="0" hangingPunct="1">
              <a:lnSpc>
                <a:spcPct val="100000"/>
              </a:lnSpc>
              <a:spcBef>
                <a:spcPts val="550"/>
              </a:spcBef>
              <a:spcAft>
                <a:spcPts val="0"/>
              </a:spcAft>
              <a:buClr>
                <a:srgbClr val="000000"/>
              </a:buClr>
              <a:buSzPct val="100000"/>
              <a:buFont typeface="Arial" pitchFamily="34"/>
              <a:buChar char="•"/>
              <a:tabLst>
                <a:tab pos="171360" algn="l"/>
                <a:tab pos="1085759" algn="l"/>
                <a:tab pos="2000160" algn="l"/>
                <a:tab pos="2914560" algn="l"/>
                <a:tab pos="3828959" algn="l"/>
                <a:tab pos="4743360" algn="l"/>
                <a:tab pos="5657759" algn="l"/>
                <a:tab pos="6572160" algn="l"/>
                <a:tab pos="7486559" algn="l"/>
                <a:tab pos="8400960" algn="l"/>
                <a:tab pos="9315360" algn="l"/>
              </a:tabLst>
              <a:defRPr lang="en-US" sz="2000" b="0" i="0" u="none" strike="noStrike" baseline="0">
                <a:ln>
                  <a:noFill/>
                </a:ln>
                <a:solidFill>
                  <a:srgbClr val="000000"/>
                </a:solidFill>
                <a:latin typeface="Arial" pitchFamily="2"/>
                <a:ea typeface="DejaVu Sans" pitchFamily="2"/>
                <a:cs typeface="Lohit Hindi" pitchFamily="2"/>
              </a:defRPr>
            </a:lvl2pPr>
            <a:lvl3pPr marL="1143000" marR="0" lvl="2"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 pos="8915399" algn="l"/>
              </a:tabLst>
              <a:defRPr lang="en-US" sz="1800" b="0" i="0" u="none" strike="noStrike" baseline="0">
                <a:ln>
                  <a:noFill/>
                </a:ln>
                <a:solidFill>
                  <a:srgbClr val="000080"/>
                </a:solidFill>
                <a:latin typeface="Arial" pitchFamily="2"/>
                <a:ea typeface="DejaVu Sans" pitchFamily="2"/>
                <a:cs typeface="Lohit Hindi" pitchFamily="2"/>
              </a:defRPr>
            </a:lvl3pPr>
            <a:lvl4pPr marL="1600199" marR="0" lvl="3" indent="-228600" algn="l" rtl="0" hangingPunct="1">
              <a:lnSpc>
                <a:spcPct val="100000"/>
              </a:lnSpc>
              <a:spcBef>
                <a:spcPts val="499"/>
              </a:spcBef>
              <a:spcAft>
                <a:spcPts val="0"/>
              </a:spcAft>
              <a:buClr>
                <a:srgbClr val="000000"/>
              </a:buClr>
              <a:buSzPct val="100000"/>
              <a:buFont typeface="Arial" pitchFamily="34"/>
              <a:buChar char="–"/>
              <a:tabLst>
                <a:tab pos="228600" algn="l"/>
                <a:tab pos="1142999" algn="l"/>
                <a:tab pos="2057399" algn="l"/>
                <a:tab pos="2971800" algn="l"/>
                <a:tab pos="3886199" algn="l"/>
                <a:tab pos="4800600" algn="l"/>
                <a:tab pos="5715000" algn="l"/>
                <a:tab pos="6629399" algn="l"/>
                <a:tab pos="7543799" algn="l"/>
                <a:tab pos="8458199" algn="l"/>
              </a:tabLst>
              <a:defRPr lang="en-US" sz="1600" b="0" i="1" u="none" strike="noStrike" baseline="0">
                <a:ln>
                  <a:noFill/>
                </a:ln>
                <a:solidFill>
                  <a:srgbClr val="000000"/>
                </a:solidFill>
                <a:latin typeface="Arial" pitchFamily="2"/>
                <a:ea typeface="DejaVu Sans" pitchFamily="2"/>
                <a:cs typeface="Lohit Hindi" pitchFamily="2"/>
              </a:defRPr>
            </a:lvl4pPr>
            <a:lvl5pPr marL="2057400" marR="0" lvl="4"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5pPr>
            <a:lvl6pPr marL="2057400" marR="0" lvl="5"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6pPr>
            <a:lvl7pPr marL="2057400" marR="0" lvl="6"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7pPr>
            <a:lvl8pPr marL="2057400" marR="0" lvl="7"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8pPr>
            <a:lvl9pPr marL="2057400" marR="0" lvl="8" indent="-228600" algn="l" rtl="0" hangingPunct="1">
              <a:lnSpc>
                <a:spcPct val="100000"/>
              </a:lnSpc>
              <a:spcBef>
                <a:spcPts val="499"/>
              </a:spcBef>
              <a:spcAft>
                <a:spcPts val="0"/>
              </a:spcAft>
              <a:buClr>
                <a:srgbClr val="000000"/>
              </a:buClr>
              <a:buSzPct val="100000"/>
              <a:buFont typeface="Arial" pitchFamily="34"/>
              <a:buChar char="»"/>
              <a:tabLst>
                <a:tab pos="685800" algn="l"/>
                <a:tab pos="1600200" algn="l"/>
                <a:tab pos="2514600" algn="l"/>
                <a:tab pos="3429000" algn="l"/>
                <a:tab pos="4343400" algn="l"/>
                <a:tab pos="5257800" algn="l"/>
                <a:tab pos="6172199" algn="l"/>
                <a:tab pos="7086599" algn="l"/>
                <a:tab pos="8000999" algn="l"/>
              </a:tabLst>
              <a:defRPr lang="en-US" sz="1400" b="0" i="0" u="none" strike="noStrike" baseline="0">
                <a:ln>
                  <a:noFill/>
                </a:ln>
                <a:solidFill>
                  <a:srgbClr val="000000"/>
                </a:solidFill>
                <a:latin typeface="Arial" pitchFamily="2"/>
                <a:ea typeface="DejaVu Sans" pitchFamily="2"/>
                <a:cs typeface="Lohit Hindi" pitchFamily="2"/>
              </a:defRPr>
            </a:lvl9pPr>
          </a:lstStyle>
          <a:p>
            <a:pPr lvl="0">
              <a:buNone/>
            </a:pPr>
            <a:endParaRPr lang="en-US" sz="600" dirty="0">
              <a:latin typeface="" pitchFamily="16"/>
            </a:endParaRPr>
          </a:p>
          <a:p>
            <a:pPr>
              <a:lnSpc>
                <a:spcPct val="80000"/>
              </a:lnSpc>
              <a:buNone/>
            </a:pPr>
            <a:r>
              <a:rPr lang="en-US" sz="1600" dirty="0">
                <a:latin typeface="Courier New" pitchFamily="49"/>
              </a:rPr>
              <a:t>if</a:t>
            </a:r>
            <a:r>
              <a:rPr lang="en-US" sz="1600" b="0" dirty="0">
                <a:latin typeface="Courier New" pitchFamily="49"/>
              </a:rPr>
              <a:t> ( </a:t>
            </a:r>
            <a:r>
              <a:rPr lang="en-US" sz="1600" b="0" dirty="0">
                <a:solidFill>
                  <a:srgbClr val="008000"/>
                </a:solidFill>
                <a:latin typeface="Courier New" pitchFamily="49"/>
              </a:rPr>
              <a:t>rank != </a:t>
            </a:r>
            <a:r>
              <a:rPr lang="en-US" sz="1600" b="0" dirty="0" smtClean="0">
                <a:solidFill>
                  <a:srgbClr val="008000"/>
                </a:solidFill>
                <a:latin typeface="Courier New" pitchFamily="49"/>
              </a:rPr>
              <a:t>0</a:t>
            </a:r>
            <a:r>
              <a:rPr lang="en-US" sz="1600" b="0" dirty="0" smtClean="0">
                <a:latin typeface="Courier New" pitchFamily="49"/>
              </a:rPr>
              <a:t> </a:t>
            </a:r>
            <a:r>
              <a:rPr lang="en-US" sz="1600" b="0" dirty="0">
                <a:latin typeface="Courier New" pitchFamily="49"/>
              </a:rPr>
              <a:t>) </a:t>
            </a:r>
            <a:r>
              <a:rPr lang="en-US" sz="1600" b="0" dirty="0" smtClean="0">
                <a:latin typeface="Courier New" pitchFamily="49"/>
              </a:rPr>
              <a:t>{     </a:t>
            </a:r>
            <a:r>
              <a:rPr lang="en-US" sz="1600" b="0" i="1" dirty="0" smtClean="0">
                <a:solidFill>
                  <a:srgbClr val="4C4C4C"/>
                </a:solidFill>
                <a:latin typeface="Courier New" pitchFamily="49"/>
              </a:rPr>
              <a:t>// same client code</a:t>
            </a:r>
            <a:endParaRPr lang="en-US" sz="1600" b="0" dirty="0">
              <a:latin typeface="Courier New" pitchFamily="49"/>
            </a:endParaRPr>
          </a:p>
          <a:p>
            <a:pPr lvl="1">
              <a:lnSpc>
                <a:spcPct val="80000"/>
              </a:lnSpc>
              <a:buNone/>
            </a:pPr>
            <a:r>
              <a:rPr lang="en-US" sz="1600" dirty="0" smtClean="0">
                <a:latin typeface="Courier New" pitchFamily="49"/>
              </a:rPr>
              <a:t>...</a:t>
            </a:r>
            <a:endParaRPr lang="en-US" sz="1600" dirty="0">
              <a:latin typeface="Courier New" pitchFamily="49"/>
            </a:endParaRPr>
          </a:p>
          <a:p>
            <a:pPr lvl="0">
              <a:lnSpc>
                <a:spcPct val="80000"/>
              </a:lnSpc>
              <a:buNone/>
            </a:pPr>
            <a:r>
              <a:rPr lang="en-US" sz="1600" b="0" dirty="0">
                <a:latin typeface="Courier New" pitchFamily="49"/>
              </a:rPr>
              <a:t>} </a:t>
            </a:r>
            <a:r>
              <a:rPr lang="en-US" sz="1600" dirty="0">
                <a:latin typeface="Courier New" pitchFamily="49"/>
              </a:rPr>
              <a:t>else</a:t>
            </a:r>
            <a:r>
              <a:rPr lang="en-US" sz="1600" b="0" dirty="0">
                <a:latin typeface="Courier New" pitchFamily="49"/>
              </a:rPr>
              <a:t> </a:t>
            </a:r>
            <a:r>
              <a:rPr lang="en-US" sz="1600" b="0" dirty="0" smtClean="0">
                <a:latin typeface="Courier New" pitchFamily="49"/>
              </a:rPr>
              <a:t>{</a:t>
            </a:r>
            <a:r>
              <a:rPr lang="en-US" sz="1600" b="0" dirty="0">
                <a:latin typeface="Courier New" pitchFamily="49"/>
              </a:rPr>
              <a:t> </a:t>
            </a:r>
            <a:r>
              <a:rPr lang="en-US" sz="1600" b="0" dirty="0" smtClean="0">
                <a:latin typeface="Courier New" pitchFamily="49"/>
              </a:rPr>
              <a:t>              </a:t>
            </a:r>
            <a:r>
              <a:rPr lang="en-US" sz="1600" b="0" i="1" dirty="0" smtClean="0">
                <a:solidFill>
                  <a:srgbClr val="4C4C4C"/>
                </a:solidFill>
                <a:latin typeface="Courier New" pitchFamily="49"/>
              </a:rPr>
              <a:t>// server code (rank == 0)</a:t>
            </a:r>
            <a:endParaRPr lang="en-US" sz="1600" b="0" i="1" dirty="0">
              <a:solidFill>
                <a:srgbClr val="4C4C4C"/>
              </a:solidFill>
              <a:latin typeface="Courier New" pitchFamily="49"/>
            </a:endParaRPr>
          </a:p>
          <a:p>
            <a:pPr lvl="1">
              <a:lnSpc>
                <a:spcPct val="80000"/>
              </a:lnSpc>
              <a:buNone/>
            </a:pPr>
            <a:r>
              <a:rPr lang="en-US" sz="1600" dirty="0" err="1">
                <a:solidFill>
                  <a:srgbClr val="000080"/>
                </a:solidFill>
                <a:latin typeface="Courier New" pitchFamily="49"/>
              </a:rPr>
              <a:t>MPI_Request</a:t>
            </a:r>
            <a:r>
              <a:rPr lang="en-US" sz="1600" dirty="0">
                <a:solidFill>
                  <a:srgbClr val="000080"/>
                </a:solidFill>
                <a:latin typeface="Courier New" pitchFamily="49"/>
              </a:rPr>
              <a:t> </a:t>
            </a:r>
            <a:r>
              <a:rPr lang="en-US" sz="1600" dirty="0">
                <a:latin typeface="Courier New" pitchFamily="49"/>
              </a:rPr>
              <a:t>*</a:t>
            </a:r>
            <a:r>
              <a:rPr lang="en-US" sz="1600" dirty="0" err="1" smtClean="0">
                <a:latin typeface="Courier New" pitchFamily="49"/>
              </a:rPr>
              <a:t>reqList</a:t>
            </a:r>
            <a:r>
              <a:rPr lang="en-US" sz="1600" dirty="0" smtClean="0">
                <a:latin typeface="Courier New" pitchFamily="49"/>
              </a:rPr>
              <a:t> </a:t>
            </a:r>
            <a:r>
              <a:rPr lang="en-US" sz="1600" dirty="0">
                <a:latin typeface="Courier New" pitchFamily="49"/>
              </a:rPr>
              <a:t>= </a:t>
            </a:r>
            <a:r>
              <a:rPr lang="en-US" sz="1600" b="1" dirty="0">
                <a:latin typeface="Courier New" pitchFamily="49"/>
              </a:rPr>
              <a:t>new </a:t>
            </a:r>
            <a:r>
              <a:rPr lang="en-US" sz="1600" dirty="0" err="1" smtClean="0">
                <a:solidFill>
                  <a:srgbClr val="000080"/>
                </a:solidFill>
                <a:latin typeface="Courier New" pitchFamily="49"/>
              </a:rPr>
              <a:t>MPI_Request</a:t>
            </a:r>
            <a:r>
              <a:rPr lang="en-US" sz="1600" dirty="0" smtClean="0">
                <a:solidFill>
                  <a:srgbClr val="000080"/>
                </a:solidFill>
                <a:latin typeface="Courier New" pitchFamily="49"/>
              </a:rPr>
              <a:t>[nProc-1]</a:t>
            </a:r>
            <a:r>
              <a:rPr lang="en-US" sz="1600" dirty="0" smtClean="0">
                <a:latin typeface="Courier New" pitchFamily="49"/>
              </a:rPr>
              <a:t>;</a:t>
            </a:r>
          </a:p>
          <a:p>
            <a:pPr lvl="1">
              <a:lnSpc>
                <a:spcPct val="80000"/>
              </a:lnSpc>
              <a:buNone/>
            </a:pPr>
            <a:r>
              <a:rPr lang="en-US" sz="1600" dirty="0" err="1" smtClean="0">
                <a:solidFill>
                  <a:srgbClr val="000080"/>
                </a:solidFill>
                <a:latin typeface="Courier New" pitchFamily="49"/>
              </a:rPr>
              <a:t>MPI_Status</a:t>
            </a:r>
            <a:r>
              <a:rPr lang="en-US" sz="1600" dirty="0" smtClean="0">
                <a:solidFill>
                  <a:srgbClr val="000080"/>
                </a:solidFill>
                <a:latin typeface="Courier New" pitchFamily="49"/>
              </a:rPr>
              <a:t> </a:t>
            </a:r>
            <a:r>
              <a:rPr lang="en-US" sz="1600" dirty="0" smtClean="0">
                <a:latin typeface="Courier New" pitchFamily="49"/>
              </a:rPr>
              <a:t>*status </a:t>
            </a:r>
            <a:r>
              <a:rPr lang="en-US" sz="1600" dirty="0">
                <a:latin typeface="Courier New" pitchFamily="49"/>
              </a:rPr>
              <a:t>= </a:t>
            </a:r>
            <a:r>
              <a:rPr lang="en-US" sz="1600" b="1" dirty="0">
                <a:latin typeface="Courier New" pitchFamily="49"/>
              </a:rPr>
              <a:t>new </a:t>
            </a:r>
            <a:r>
              <a:rPr lang="en-US" sz="1600" dirty="0" err="1" smtClean="0">
                <a:solidFill>
                  <a:srgbClr val="000080"/>
                </a:solidFill>
                <a:latin typeface="Courier New" pitchFamily="49"/>
              </a:rPr>
              <a:t>MPI_Status</a:t>
            </a:r>
            <a:r>
              <a:rPr lang="en-US" sz="1600" dirty="0" smtClean="0">
                <a:solidFill>
                  <a:srgbClr val="000080"/>
                </a:solidFill>
                <a:latin typeface="Courier New" pitchFamily="49"/>
              </a:rPr>
              <a:t>[nProc-1]</a:t>
            </a:r>
            <a:r>
              <a:rPr lang="en-US" sz="1600" dirty="0" smtClean="0">
                <a:latin typeface="Courier New" pitchFamily="49"/>
              </a:rPr>
              <a:t>;</a:t>
            </a:r>
            <a:endParaRPr lang="en-US" sz="1600" dirty="0">
              <a:latin typeface="Courier New" pitchFamily="49"/>
            </a:endParaRPr>
          </a:p>
          <a:p>
            <a:pPr lvl="1">
              <a:lnSpc>
                <a:spcPct val="80000"/>
              </a:lnSpc>
              <a:buNone/>
            </a:pPr>
            <a:r>
              <a:rPr lang="en-US" sz="1600" dirty="0" err="1" smtClean="0">
                <a:solidFill>
                  <a:srgbClr val="000080"/>
                </a:solidFill>
                <a:latin typeface="Courier New" pitchFamily="49"/>
              </a:rPr>
              <a:t>int</a:t>
            </a:r>
            <a:r>
              <a:rPr lang="en-US" sz="1600" dirty="0" smtClean="0">
                <a:solidFill>
                  <a:srgbClr val="000080"/>
                </a:solidFill>
                <a:latin typeface="Courier New" pitchFamily="49"/>
              </a:rPr>
              <a:t> </a:t>
            </a:r>
            <a:r>
              <a:rPr lang="en-US" sz="1600" dirty="0">
                <a:latin typeface="Courier New" pitchFamily="49"/>
              </a:rPr>
              <a:t>*</a:t>
            </a:r>
            <a:r>
              <a:rPr lang="en-US" sz="1600" dirty="0" err="1" smtClean="0">
                <a:latin typeface="Courier New" pitchFamily="49"/>
              </a:rPr>
              <a:t>reqIndex</a:t>
            </a:r>
            <a:r>
              <a:rPr lang="en-US" sz="1600" dirty="0" smtClean="0">
                <a:latin typeface="Courier New" pitchFamily="49"/>
              </a:rPr>
              <a:t> </a:t>
            </a:r>
            <a:r>
              <a:rPr lang="en-US" sz="1600" dirty="0">
                <a:latin typeface="Courier New" pitchFamily="49"/>
              </a:rPr>
              <a:t>= </a:t>
            </a:r>
            <a:r>
              <a:rPr lang="en-US" sz="1600" b="1" dirty="0">
                <a:latin typeface="Courier New" pitchFamily="49"/>
              </a:rPr>
              <a:t>new </a:t>
            </a:r>
            <a:r>
              <a:rPr lang="en-US" sz="1600" dirty="0" err="1">
                <a:solidFill>
                  <a:srgbClr val="000080"/>
                </a:solidFill>
                <a:latin typeface="Courier New" pitchFamily="49"/>
              </a:rPr>
              <a:t>MPI_Request</a:t>
            </a:r>
            <a:r>
              <a:rPr lang="en-US" sz="1600" dirty="0">
                <a:solidFill>
                  <a:srgbClr val="000080"/>
                </a:solidFill>
                <a:latin typeface="Courier New" pitchFamily="49"/>
              </a:rPr>
              <a:t>[</a:t>
            </a:r>
            <a:r>
              <a:rPr lang="en-US" sz="1600" dirty="0" err="1">
                <a:solidFill>
                  <a:srgbClr val="000080"/>
                </a:solidFill>
                <a:latin typeface="Courier New" pitchFamily="49"/>
              </a:rPr>
              <a:t>nProc</a:t>
            </a:r>
            <a:r>
              <a:rPr lang="en-US" sz="1600" dirty="0" smtClean="0">
                <a:solidFill>
                  <a:srgbClr val="000080"/>
                </a:solidFill>
                <a:latin typeface="Courier New" pitchFamily="49"/>
              </a:rPr>
              <a:t>]</a:t>
            </a:r>
            <a:r>
              <a:rPr lang="en-US" sz="1600" dirty="0" smtClean="0">
                <a:latin typeface="Courier New" pitchFamily="49"/>
              </a:rPr>
              <a:t>;</a:t>
            </a:r>
          </a:p>
          <a:p>
            <a:pPr lvl="1">
              <a:lnSpc>
                <a:spcPct val="80000"/>
              </a:lnSpc>
              <a:buNone/>
            </a:pPr>
            <a:endParaRPr lang="en-US" sz="1600" dirty="0" smtClean="0">
              <a:latin typeface="Courier New" pitchFamily="49"/>
            </a:endParaRPr>
          </a:p>
          <a:p>
            <a:pPr lvl="1">
              <a:lnSpc>
                <a:spcPct val="80000"/>
              </a:lnSpc>
              <a:buNone/>
            </a:pPr>
            <a:r>
              <a:rPr lang="en-US" sz="1600" b="1" dirty="0">
                <a:latin typeface="Courier New" pitchFamily="49"/>
              </a:rPr>
              <a:t>for</a:t>
            </a:r>
            <a:r>
              <a:rPr lang="en-US" sz="1600" dirty="0">
                <a:latin typeface="Courier New" pitchFamily="49"/>
              </a:rPr>
              <a:t> ( </a:t>
            </a:r>
            <a:r>
              <a:rPr lang="en-US" sz="1600" dirty="0" err="1">
                <a:solidFill>
                  <a:srgbClr val="008000"/>
                </a:solidFill>
                <a:latin typeface="Courier New" pitchFamily="49"/>
              </a:rPr>
              <a:t>int</a:t>
            </a:r>
            <a:r>
              <a:rPr lang="en-US" sz="1600" dirty="0">
                <a:solidFill>
                  <a:srgbClr val="008000"/>
                </a:solidFill>
                <a:latin typeface="Courier New" pitchFamily="49"/>
              </a:rPr>
              <a:t> </a:t>
            </a:r>
            <a:r>
              <a:rPr lang="en-US" sz="1600" dirty="0" err="1">
                <a:solidFill>
                  <a:srgbClr val="008000"/>
                </a:solidFill>
                <a:latin typeface="Courier New" pitchFamily="49"/>
              </a:rPr>
              <a:t>i</a:t>
            </a:r>
            <a:r>
              <a:rPr lang="en-US" sz="1600" dirty="0">
                <a:solidFill>
                  <a:srgbClr val="008000"/>
                </a:solidFill>
                <a:latin typeface="Courier New" pitchFamily="49"/>
              </a:rPr>
              <a:t> = 0; </a:t>
            </a:r>
            <a:r>
              <a:rPr lang="en-US" sz="1600" dirty="0" err="1">
                <a:solidFill>
                  <a:srgbClr val="008000"/>
                </a:solidFill>
                <a:latin typeface="Courier New" pitchFamily="49"/>
              </a:rPr>
              <a:t>i</a:t>
            </a:r>
            <a:r>
              <a:rPr lang="en-US" sz="1600" dirty="0">
                <a:solidFill>
                  <a:srgbClr val="008000"/>
                </a:solidFill>
                <a:latin typeface="Courier New" pitchFamily="49"/>
              </a:rPr>
              <a:t> &lt; </a:t>
            </a:r>
            <a:r>
              <a:rPr lang="en-US" sz="1600" dirty="0" err="1">
                <a:solidFill>
                  <a:srgbClr val="008000"/>
                </a:solidFill>
                <a:latin typeface="Courier New" pitchFamily="49"/>
              </a:rPr>
              <a:t>nProc</a:t>
            </a:r>
            <a:r>
              <a:rPr lang="en-US" sz="1600" dirty="0">
                <a:solidFill>
                  <a:srgbClr val="008000"/>
                </a:solidFill>
                <a:latin typeface="Courier New" pitchFamily="49"/>
              </a:rPr>
              <a:t> - 1; </a:t>
            </a:r>
            <a:r>
              <a:rPr lang="en-US" sz="1600" dirty="0" err="1">
                <a:solidFill>
                  <a:srgbClr val="008000"/>
                </a:solidFill>
                <a:latin typeface="Courier New" pitchFamily="49"/>
              </a:rPr>
              <a:t>i</a:t>
            </a:r>
            <a:r>
              <a:rPr lang="en-US" sz="1600" dirty="0">
                <a:solidFill>
                  <a:srgbClr val="008000"/>
                </a:solidFill>
                <a:latin typeface="Courier New" pitchFamily="49"/>
              </a:rPr>
              <a:t>++</a:t>
            </a:r>
            <a:r>
              <a:rPr lang="en-US" sz="1600" dirty="0">
                <a:latin typeface="Courier New" pitchFamily="49"/>
              </a:rPr>
              <a:t> )</a:t>
            </a:r>
          </a:p>
          <a:p>
            <a:pPr lvl="2">
              <a:lnSpc>
                <a:spcPct val="80000"/>
              </a:lnSpc>
              <a:buNone/>
            </a:pPr>
            <a:r>
              <a:rPr lang="en-US" sz="1600" b="1" dirty="0" err="1" smtClean="0">
                <a:solidFill>
                  <a:srgbClr val="FF420E"/>
                </a:solidFill>
                <a:latin typeface="Courier New" pitchFamily="49"/>
              </a:rPr>
              <a:t>MPI_Irecv</a:t>
            </a:r>
            <a:r>
              <a:rPr lang="en-US" sz="1600" dirty="0">
                <a:solidFill>
                  <a:srgbClr val="000000"/>
                </a:solidFill>
                <a:latin typeface="Courier New" pitchFamily="49"/>
              </a:rPr>
              <a:t>( </a:t>
            </a:r>
            <a:r>
              <a:rPr lang="en-US" sz="1600" dirty="0" smtClean="0">
                <a:solidFill>
                  <a:srgbClr val="002060"/>
                </a:solidFill>
                <a:latin typeface="Courier New" pitchFamily="49"/>
              </a:rPr>
              <a:t>buffer[</a:t>
            </a:r>
            <a:r>
              <a:rPr lang="en-US" sz="1600" dirty="0" err="1" smtClean="0">
                <a:solidFill>
                  <a:srgbClr val="002060"/>
                </a:solidFill>
                <a:latin typeface="Courier New" pitchFamily="49"/>
              </a:rPr>
              <a:t>i</a:t>
            </a:r>
            <a:r>
              <a:rPr lang="en-US" sz="1600" dirty="0" smtClean="0">
                <a:solidFill>
                  <a:srgbClr val="002060"/>
                </a:solidFill>
                <a:latin typeface="Courier New" pitchFamily="49"/>
              </a:rPr>
              <a:t>].</a:t>
            </a:r>
            <a:r>
              <a:rPr lang="en-US" sz="1600" dirty="0">
                <a:solidFill>
                  <a:srgbClr val="002060"/>
                </a:solidFill>
                <a:latin typeface="Courier New" pitchFamily="49"/>
              </a:rPr>
              <a:t>data, </a:t>
            </a:r>
            <a:r>
              <a:rPr lang="en-US" sz="1600" dirty="0" smtClean="0">
                <a:solidFill>
                  <a:srgbClr val="002060"/>
                </a:solidFill>
                <a:latin typeface="Courier New" pitchFamily="49"/>
              </a:rPr>
              <a:t>MAX_LEN, </a:t>
            </a:r>
            <a:r>
              <a:rPr lang="en-US" sz="1600" dirty="0">
                <a:solidFill>
                  <a:srgbClr val="002060"/>
                </a:solidFill>
                <a:latin typeface="Courier New" pitchFamily="49"/>
              </a:rPr>
              <a:t>MPI_CHAR, </a:t>
            </a:r>
            <a:r>
              <a:rPr lang="en-US" sz="1600" dirty="0" smtClean="0">
                <a:solidFill>
                  <a:srgbClr val="002060"/>
                </a:solidFill>
                <a:latin typeface="Courier New" pitchFamily="49"/>
              </a:rPr>
              <a:t>i+1, </a:t>
            </a:r>
            <a:r>
              <a:rPr lang="en-US" sz="1600" dirty="0">
                <a:solidFill>
                  <a:srgbClr val="002060"/>
                </a:solidFill>
                <a:latin typeface="Courier New" pitchFamily="49"/>
              </a:rPr>
              <a:t>tag,</a:t>
            </a:r>
          </a:p>
          <a:p>
            <a:pPr lvl="2">
              <a:lnSpc>
                <a:spcPct val="80000"/>
              </a:lnSpc>
              <a:buNone/>
            </a:pPr>
            <a:r>
              <a:rPr lang="en-US" sz="1600" dirty="0">
                <a:solidFill>
                  <a:srgbClr val="002060"/>
                </a:solidFill>
                <a:latin typeface="Courier New" pitchFamily="49"/>
              </a:rPr>
              <a:t>           MPI_COMM_WORLD, &amp;</a:t>
            </a:r>
            <a:r>
              <a:rPr lang="en-US" sz="1600" dirty="0" err="1" smtClean="0">
                <a:solidFill>
                  <a:srgbClr val="002060"/>
                </a:solidFill>
                <a:latin typeface="Courier New" pitchFamily="49"/>
              </a:rPr>
              <a:t>reqList</a:t>
            </a:r>
            <a:r>
              <a:rPr lang="en-US" sz="1600" dirty="0" smtClean="0">
                <a:solidFill>
                  <a:srgbClr val="002060"/>
                </a:solidFill>
                <a:latin typeface="Courier New" pitchFamily="49"/>
              </a:rPr>
              <a:t>[</a:t>
            </a:r>
            <a:r>
              <a:rPr lang="en-US" sz="1600" dirty="0" err="1" smtClean="0">
                <a:solidFill>
                  <a:srgbClr val="002060"/>
                </a:solidFill>
                <a:latin typeface="Courier New" pitchFamily="49"/>
              </a:rPr>
              <a:t>i</a:t>
            </a:r>
            <a:r>
              <a:rPr lang="en-US" sz="1600" dirty="0" smtClean="0">
                <a:solidFill>
                  <a:srgbClr val="002060"/>
                </a:solidFill>
                <a:latin typeface="Courier New" pitchFamily="49"/>
              </a:rPr>
              <a:t>] </a:t>
            </a:r>
            <a:r>
              <a:rPr lang="en-US" sz="1600" dirty="0" smtClean="0">
                <a:solidFill>
                  <a:srgbClr val="000000"/>
                </a:solidFill>
                <a:latin typeface="Courier New" pitchFamily="49"/>
              </a:rPr>
              <a:t>);</a:t>
            </a:r>
          </a:p>
          <a:p>
            <a:pPr lvl="1">
              <a:lnSpc>
                <a:spcPct val="80000"/>
              </a:lnSpc>
              <a:buNone/>
            </a:pPr>
            <a:r>
              <a:rPr lang="en-US" sz="1600" b="1" dirty="0" smtClean="0">
                <a:latin typeface="Courier New" pitchFamily="49"/>
              </a:rPr>
              <a:t>while</a:t>
            </a:r>
            <a:r>
              <a:rPr lang="en-US" sz="1600" dirty="0" smtClean="0">
                <a:latin typeface="Courier New" pitchFamily="49"/>
              </a:rPr>
              <a:t> </a:t>
            </a:r>
            <a:r>
              <a:rPr lang="en-US" sz="1600" dirty="0">
                <a:latin typeface="Courier New" pitchFamily="49"/>
              </a:rPr>
              <a:t>( </a:t>
            </a:r>
            <a:r>
              <a:rPr lang="en-US" sz="1600" b="1" dirty="0">
                <a:solidFill>
                  <a:srgbClr val="008000"/>
                </a:solidFill>
                <a:latin typeface="Courier New" pitchFamily="49"/>
              </a:rPr>
              <a:t>true</a:t>
            </a:r>
            <a:r>
              <a:rPr lang="en-US" sz="1600" dirty="0">
                <a:latin typeface="Courier New" pitchFamily="49"/>
              </a:rPr>
              <a:t> ) {		</a:t>
            </a:r>
            <a:r>
              <a:rPr lang="en-US" sz="1600" i="1" dirty="0">
                <a:solidFill>
                  <a:srgbClr val="4C4C4C"/>
                </a:solidFill>
                <a:latin typeface="Courier New" pitchFamily="49"/>
              </a:rPr>
              <a:t>// main consumer loop</a:t>
            </a:r>
          </a:p>
          <a:p>
            <a:pPr lvl="2">
              <a:lnSpc>
                <a:spcPct val="80000"/>
              </a:lnSpc>
              <a:buNone/>
            </a:pPr>
            <a:r>
              <a:rPr lang="en-US" sz="1600" dirty="0" err="1" smtClean="0">
                <a:solidFill>
                  <a:srgbClr val="000000"/>
                </a:solidFill>
                <a:latin typeface="Courier New" pitchFamily="49"/>
              </a:rPr>
              <a:t>int</a:t>
            </a:r>
            <a:r>
              <a:rPr lang="en-US" sz="1600" dirty="0" smtClean="0">
                <a:solidFill>
                  <a:srgbClr val="000000"/>
                </a:solidFill>
                <a:latin typeface="Courier New" pitchFamily="49"/>
              </a:rPr>
              <a:t> </a:t>
            </a:r>
            <a:r>
              <a:rPr lang="en-US" sz="1600" dirty="0" err="1" smtClean="0">
                <a:solidFill>
                  <a:srgbClr val="000000"/>
                </a:solidFill>
                <a:latin typeface="Courier New" pitchFamily="49"/>
              </a:rPr>
              <a:t>numMsg</a:t>
            </a:r>
            <a:r>
              <a:rPr lang="en-US" sz="1600" dirty="0" smtClean="0">
                <a:solidFill>
                  <a:srgbClr val="000000"/>
                </a:solidFill>
                <a:latin typeface="Courier New" pitchFamily="49"/>
              </a:rPr>
              <a:t>;</a:t>
            </a:r>
            <a:endParaRPr lang="en-US" sz="1600" dirty="0">
              <a:solidFill>
                <a:srgbClr val="000000"/>
              </a:solidFill>
              <a:latin typeface="Courier New" pitchFamily="49"/>
            </a:endParaRPr>
          </a:p>
          <a:p>
            <a:pPr lvl="2">
              <a:lnSpc>
                <a:spcPct val="80000"/>
              </a:lnSpc>
              <a:buNone/>
            </a:pPr>
            <a:r>
              <a:rPr lang="en-US" sz="1600" b="1" dirty="0" err="1" smtClean="0">
                <a:solidFill>
                  <a:srgbClr val="FF420E"/>
                </a:solidFill>
                <a:latin typeface="Courier New" pitchFamily="49"/>
              </a:rPr>
              <a:t>MPI_Waitsome</a:t>
            </a:r>
            <a:r>
              <a:rPr lang="en-US" sz="1600" dirty="0" smtClean="0">
                <a:solidFill>
                  <a:srgbClr val="000000"/>
                </a:solidFill>
                <a:latin typeface="Courier New" pitchFamily="49"/>
              </a:rPr>
              <a:t>( </a:t>
            </a:r>
            <a:r>
              <a:rPr lang="en-US" sz="1600" dirty="0" err="1">
                <a:solidFill>
                  <a:srgbClr val="002060"/>
                </a:solidFill>
                <a:latin typeface="Courier New" pitchFamily="49"/>
              </a:rPr>
              <a:t>nProc</a:t>
            </a:r>
            <a:r>
              <a:rPr lang="en-US" sz="1600" dirty="0">
                <a:solidFill>
                  <a:srgbClr val="002060"/>
                </a:solidFill>
                <a:latin typeface="Courier New" pitchFamily="49"/>
              </a:rPr>
              <a:t>–1, </a:t>
            </a:r>
            <a:r>
              <a:rPr lang="en-US" sz="1600" dirty="0" err="1" smtClean="0">
                <a:solidFill>
                  <a:srgbClr val="002060"/>
                </a:solidFill>
                <a:latin typeface="Courier New" pitchFamily="49"/>
              </a:rPr>
              <a:t>reqList</a:t>
            </a:r>
            <a:r>
              <a:rPr lang="en-US" sz="1600" dirty="0" smtClean="0">
                <a:solidFill>
                  <a:srgbClr val="002060"/>
                </a:solidFill>
                <a:latin typeface="Courier New" pitchFamily="49"/>
              </a:rPr>
              <a:t>, &amp;</a:t>
            </a:r>
            <a:r>
              <a:rPr lang="en-US" sz="1600" dirty="0" err="1" smtClean="0">
                <a:solidFill>
                  <a:srgbClr val="002060"/>
                </a:solidFill>
                <a:latin typeface="Courier New" pitchFamily="49"/>
              </a:rPr>
              <a:t>numMsg</a:t>
            </a:r>
            <a:r>
              <a:rPr lang="en-US" sz="1600" dirty="0" smtClean="0">
                <a:solidFill>
                  <a:srgbClr val="002060"/>
                </a:solidFill>
                <a:latin typeface="Courier New" pitchFamily="49"/>
              </a:rPr>
              <a:t>, </a:t>
            </a:r>
            <a:r>
              <a:rPr lang="en-US" sz="1600" dirty="0" err="1" smtClean="0">
                <a:solidFill>
                  <a:srgbClr val="002060"/>
                </a:solidFill>
                <a:latin typeface="Courier New" pitchFamily="49"/>
              </a:rPr>
              <a:t>reqIndex</a:t>
            </a:r>
            <a:r>
              <a:rPr lang="en-US" sz="1600" dirty="0" smtClean="0">
                <a:solidFill>
                  <a:srgbClr val="002060"/>
                </a:solidFill>
                <a:latin typeface="Courier New" pitchFamily="49"/>
              </a:rPr>
              <a:t>, status</a:t>
            </a:r>
            <a:r>
              <a:rPr lang="en-US" sz="1600" dirty="0" smtClean="0">
                <a:solidFill>
                  <a:srgbClr val="000000"/>
                </a:solidFill>
                <a:latin typeface="Courier New" pitchFamily="49"/>
              </a:rPr>
              <a:t> </a:t>
            </a:r>
            <a:r>
              <a:rPr lang="en-US" sz="1600" dirty="0">
                <a:solidFill>
                  <a:srgbClr val="000000"/>
                </a:solidFill>
                <a:latin typeface="Courier New" pitchFamily="49"/>
              </a:rPr>
              <a:t>);</a:t>
            </a:r>
          </a:p>
          <a:p>
            <a:pPr lvl="2">
              <a:lnSpc>
                <a:spcPct val="80000"/>
              </a:lnSpc>
              <a:buNone/>
            </a:pPr>
            <a:r>
              <a:rPr lang="en-US" sz="1600" b="1" dirty="0" smtClean="0">
                <a:solidFill>
                  <a:srgbClr val="000000"/>
                </a:solidFill>
                <a:latin typeface="Courier New" pitchFamily="49"/>
              </a:rPr>
              <a:t>for</a:t>
            </a:r>
            <a:r>
              <a:rPr lang="en-US" sz="1600" dirty="0" smtClean="0">
                <a:solidFill>
                  <a:srgbClr val="000000"/>
                </a:solidFill>
                <a:latin typeface="Courier New" pitchFamily="49"/>
              </a:rPr>
              <a:t> ( </a:t>
            </a:r>
            <a:r>
              <a:rPr lang="en-US" sz="1600" dirty="0" err="1" smtClean="0">
                <a:solidFill>
                  <a:srgbClr val="008000"/>
                </a:solidFill>
                <a:latin typeface="Courier New" pitchFamily="49"/>
              </a:rPr>
              <a:t>int</a:t>
            </a:r>
            <a:r>
              <a:rPr lang="en-US" sz="1600" dirty="0" smtClean="0">
                <a:solidFill>
                  <a:srgbClr val="008000"/>
                </a:solidFill>
                <a:latin typeface="Courier New" pitchFamily="49"/>
              </a:rPr>
              <a:t> </a:t>
            </a:r>
            <a:r>
              <a:rPr lang="en-US" sz="1600" dirty="0" err="1">
                <a:solidFill>
                  <a:srgbClr val="008000"/>
                </a:solidFill>
                <a:latin typeface="Courier New" pitchFamily="49"/>
              </a:rPr>
              <a:t>i</a:t>
            </a:r>
            <a:r>
              <a:rPr lang="en-US" sz="1600" dirty="0">
                <a:solidFill>
                  <a:srgbClr val="008000"/>
                </a:solidFill>
                <a:latin typeface="Courier New" pitchFamily="49"/>
              </a:rPr>
              <a:t> = 0; </a:t>
            </a:r>
            <a:r>
              <a:rPr lang="en-US" sz="1600" dirty="0" err="1">
                <a:solidFill>
                  <a:srgbClr val="008000"/>
                </a:solidFill>
                <a:latin typeface="Courier New" pitchFamily="49"/>
              </a:rPr>
              <a:t>i</a:t>
            </a:r>
            <a:r>
              <a:rPr lang="en-US" sz="1600" dirty="0">
                <a:solidFill>
                  <a:srgbClr val="008000"/>
                </a:solidFill>
                <a:latin typeface="Courier New" pitchFamily="49"/>
              </a:rPr>
              <a:t> &lt; </a:t>
            </a:r>
            <a:r>
              <a:rPr lang="en-US" sz="1600" dirty="0" err="1" smtClean="0">
                <a:solidFill>
                  <a:srgbClr val="008000"/>
                </a:solidFill>
                <a:latin typeface="Courier New" pitchFamily="49"/>
              </a:rPr>
              <a:t>numMsg</a:t>
            </a:r>
            <a:r>
              <a:rPr lang="en-US" sz="1600" dirty="0" smtClean="0">
                <a:solidFill>
                  <a:srgbClr val="008000"/>
                </a:solidFill>
                <a:latin typeface="Courier New" pitchFamily="49"/>
              </a:rPr>
              <a:t>; </a:t>
            </a:r>
            <a:r>
              <a:rPr lang="en-US" sz="1600" dirty="0" err="1">
                <a:solidFill>
                  <a:srgbClr val="008000"/>
                </a:solidFill>
                <a:latin typeface="Courier New" pitchFamily="49"/>
              </a:rPr>
              <a:t>i</a:t>
            </a:r>
            <a:r>
              <a:rPr lang="en-US" sz="1600" dirty="0">
                <a:solidFill>
                  <a:srgbClr val="008000"/>
                </a:solidFill>
                <a:latin typeface="Courier New" pitchFamily="49"/>
              </a:rPr>
              <a:t>++ </a:t>
            </a:r>
            <a:r>
              <a:rPr lang="en-US" sz="1600" dirty="0" smtClean="0">
                <a:solidFill>
                  <a:srgbClr val="000000"/>
                </a:solidFill>
                <a:latin typeface="Courier New" pitchFamily="49"/>
              </a:rPr>
              <a:t>) {</a:t>
            </a:r>
          </a:p>
          <a:p>
            <a:pPr lvl="2">
              <a:lnSpc>
                <a:spcPct val="80000"/>
              </a:lnSpc>
              <a:buNone/>
            </a:pPr>
            <a:r>
              <a:rPr lang="en-US" sz="1600" b="1" dirty="0" smtClean="0">
                <a:solidFill>
                  <a:srgbClr val="FF420E"/>
                </a:solidFill>
                <a:latin typeface="Courier New" pitchFamily="49"/>
              </a:rPr>
              <a:t>    </a:t>
            </a:r>
            <a:r>
              <a:rPr lang="en-US" sz="1600" b="1" dirty="0" err="1" smtClean="0">
                <a:solidFill>
                  <a:srgbClr val="FF420E"/>
                </a:solidFill>
                <a:latin typeface="Courier New" pitchFamily="49"/>
              </a:rPr>
              <a:t>MPI_Get_count</a:t>
            </a:r>
            <a:r>
              <a:rPr lang="en-US" sz="1600" dirty="0" smtClean="0">
                <a:solidFill>
                  <a:srgbClr val="000000"/>
                </a:solidFill>
                <a:latin typeface="Courier New" pitchFamily="49"/>
              </a:rPr>
              <a:t> </a:t>
            </a:r>
            <a:r>
              <a:rPr lang="en-US" sz="1600" dirty="0">
                <a:solidFill>
                  <a:srgbClr val="000000"/>
                </a:solidFill>
                <a:latin typeface="Courier New" pitchFamily="49"/>
              </a:rPr>
              <a:t>( </a:t>
            </a:r>
            <a:r>
              <a:rPr lang="en-US" sz="1600" dirty="0">
                <a:solidFill>
                  <a:srgbClr val="002060"/>
                </a:solidFill>
                <a:latin typeface="Courier New" pitchFamily="49"/>
              </a:rPr>
              <a:t>&amp;</a:t>
            </a:r>
            <a:r>
              <a:rPr lang="en-US" sz="1600" dirty="0" smtClean="0">
                <a:solidFill>
                  <a:srgbClr val="002060"/>
                </a:solidFill>
                <a:latin typeface="Courier New" pitchFamily="49"/>
              </a:rPr>
              <a:t>status[</a:t>
            </a:r>
            <a:r>
              <a:rPr lang="en-US" sz="1600" dirty="0" err="1" smtClean="0">
                <a:solidFill>
                  <a:srgbClr val="002060"/>
                </a:solidFill>
                <a:latin typeface="Courier New" pitchFamily="49"/>
              </a:rPr>
              <a:t>i</a:t>
            </a:r>
            <a:r>
              <a:rPr lang="en-US" sz="1600" dirty="0" smtClean="0">
                <a:solidFill>
                  <a:srgbClr val="002060"/>
                </a:solidFill>
                <a:latin typeface="Courier New" pitchFamily="49"/>
              </a:rPr>
              <a:t>], </a:t>
            </a:r>
            <a:r>
              <a:rPr lang="en-US" sz="1600" dirty="0">
                <a:solidFill>
                  <a:srgbClr val="002060"/>
                </a:solidFill>
                <a:latin typeface="Courier New" pitchFamily="49"/>
              </a:rPr>
              <a:t>MPI_CHAR, </a:t>
            </a:r>
            <a:r>
              <a:rPr lang="en-US" sz="1600" dirty="0" smtClean="0">
                <a:solidFill>
                  <a:srgbClr val="002060"/>
                </a:solidFill>
                <a:latin typeface="Courier New" pitchFamily="49"/>
              </a:rPr>
              <a:t>&amp;</a:t>
            </a:r>
            <a:r>
              <a:rPr lang="en-US" sz="1600" dirty="0" err="1" smtClean="0">
                <a:solidFill>
                  <a:srgbClr val="002060"/>
                </a:solidFill>
                <a:latin typeface="Courier New" pitchFamily="49"/>
              </a:rPr>
              <a:t>recvSize</a:t>
            </a:r>
            <a:r>
              <a:rPr lang="en-US" sz="1600" dirty="0" smtClean="0">
                <a:solidFill>
                  <a:srgbClr val="002060"/>
                </a:solidFill>
                <a:latin typeface="Courier New" pitchFamily="49"/>
              </a:rPr>
              <a:t> </a:t>
            </a:r>
            <a:r>
              <a:rPr lang="en-US" sz="1600" dirty="0" smtClean="0">
                <a:solidFill>
                  <a:srgbClr val="000000"/>
                </a:solidFill>
                <a:latin typeface="Courier New" pitchFamily="49"/>
              </a:rPr>
              <a:t>);</a:t>
            </a:r>
            <a:endParaRPr lang="en-US" sz="1600" dirty="0">
              <a:solidFill>
                <a:srgbClr val="000000"/>
              </a:solidFill>
              <a:latin typeface="Courier New" pitchFamily="49"/>
            </a:endParaRPr>
          </a:p>
          <a:p>
            <a:pPr lvl="2">
              <a:lnSpc>
                <a:spcPct val="80000"/>
              </a:lnSpc>
              <a:buNone/>
            </a:pPr>
            <a:r>
              <a:rPr lang="en-US" sz="1600" dirty="0" smtClean="0">
                <a:solidFill>
                  <a:srgbClr val="000000"/>
                </a:solidFill>
                <a:latin typeface="Courier New" pitchFamily="49"/>
              </a:rPr>
              <a:t>    </a:t>
            </a:r>
            <a:r>
              <a:rPr lang="en-US" sz="1600" b="1" dirty="0" err="1" smtClean="0">
                <a:solidFill>
                  <a:srgbClr val="000000"/>
                </a:solidFill>
                <a:latin typeface="Courier New" pitchFamily="49"/>
              </a:rPr>
              <a:t>do_service</a:t>
            </a:r>
            <a:r>
              <a:rPr lang="en-US" sz="1600" dirty="0" smtClean="0">
                <a:solidFill>
                  <a:srgbClr val="000000"/>
                </a:solidFill>
                <a:latin typeface="Courier New" pitchFamily="49"/>
              </a:rPr>
              <a:t>( </a:t>
            </a:r>
            <a:r>
              <a:rPr lang="en-US" sz="1600" dirty="0" smtClean="0">
                <a:solidFill>
                  <a:srgbClr val="002060"/>
                </a:solidFill>
                <a:latin typeface="Courier New" pitchFamily="49"/>
              </a:rPr>
              <a:t>buffer[</a:t>
            </a:r>
            <a:r>
              <a:rPr lang="en-US" sz="1600" dirty="0" err="1" smtClean="0">
                <a:solidFill>
                  <a:srgbClr val="002060"/>
                </a:solidFill>
                <a:latin typeface="Courier New" pitchFamily="49"/>
              </a:rPr>
              <a:t>reqIndex</a:t>
            </a:r>
            <a:r>
              <a:rPr lang="en-US" sz="1600" dirty="0" smtClean="0">
                <a:solidFill>
                  <a:srgbClr val="002060"/>
                </a:solidFill>
                <a:latin typeface="Courier New" pitchFamily="49"/>
              </a:rPr>
              <a:t>[</a:t>
            </a:r>
            <a:r>
              <a:rPr lang="en-US" sz="1600" dirty="0" err="1" smtClean="0">
                <a:solidFill>
                  <a:srgbClr val="002060"/>
                </a:solidFill>
                <a:latin typeface="Courier New" pitchFamily="49"/>
              </a:rPr>
              <a:t>i</a:t>
            </a:r>
            <a:r>
              <a:rPr lang="en-US" sz="1600" dirty="0">
                <a:solidFill>
                  <a:srgbClr val="002060"/>
                </a:solidFill>
                <a:latin typeface="Courier New" pitchFamily="49"/>
              </a:rPr>
              <a:t>]</a:t>
            </a:r>
            <a:r>
              <a:rPr lang="en-US" sz="1600" dirty="0" smtClean="0">
                <a:solidFill>
                  <a:srgbClr val="002060"/>
                </a:solidFill>
                <a:latin typeface="Courier New" pitchFamily="49"/>
              </a:rPr>
              <a:t>].</a:t>
            </a:r>
            <a:r>
              <a:rPr lang="en-US" sz="1600" dirty="0">
                <a:solidFill>
                  <a:srgbClr val="002060"/>
                </a:solidFill>
                <a:latin typeface="Courier New" pitchFamily="49"/>
              </a:rPr>
              <a:t>data, </a:t>
            </a:r>
            <a:r>
              <a:rPr lang="en-US" sz="1600" dirty="0" err="1" smtClean="0">
                <a:solidFill>
                  <a:srgbClr val="002060"/>
                </a:solidFill>
                <a:latin typeface="Courier New" pitchFamily="49"/>
              </a:rPr>
              <a:t>recvSize</a:t>
            </a:r>
            <a:r>
              <a:rPr lang="en-US" sz="1600" dirty="0" smtClean="0">
                <a:solidFill>
                  <a:srgbClr val="000000"/>
                </a:solidFill>
                <a:latin typeface="Courier New" pitchFamily="49"/>
              </a:rPr>
              <a:t>);</a:t>
            </a:r>
            <a:endParaRPr lang="en-US" sz="1600" dirty="0">
              <a:solidFill>
                <a:srgbClr val="000000"/>
              </a:solidFill>
              <a:latin typeface="Courier New" pitchFamily="49"/>
            </a:endParaRPr>
          </a:p>
          <a:p>
            <a:pPr lvl="2">
              <a:lnSpc>
                <a:spcPct val="80000"/>
              </a:lnSpc>
              <a:buNone/>
            </a:pPr>
            <a:r>
              <a:rPr lang="en-US" sz="1600" dirty="0" smtClean="0">
                <a:solidFill>
                  <a:srgbClr val="FF420E"/>
                </a:solidFill>
                <a:latin typeface="Courier New" pitchFamily="49"/>
              </a:rPr>
              <a:t>    </a:t>
            </a:r>
            <a:r>
              <a:rPr lang="en-US" sz="1600" b="1" dirty="0" err="1" smtClean="0">
                <a:solidFill>
                  <a:srgbClr val="FF420E"/>
                </a:solidFill>
                <a:latin typeface="Courier New" pitchFamily="49"/>
              </a:rPr>
              <a:t>MPI_Irecv</a:t>
            </a:r>
            <a:r>
              <a:rPr lang="en-US" sz="1600" dirty="0">
                <a:solidFill>
                  <a:srgbClr val="000000"/>
                </a:solidFill>
                <a:latin typeface="Courier New" pitchFamily="49"/>
              </a:rPr>
              <a:t>( </a:t>
            </a:r>
            <a:r>
              <a:rPr lang="en-US" sz="1600" dirty="0" smtClean="0">
                <a:solidFill>
                  <a:srgbClr val="002060"/>
                </a:solidFill>
                <a:latin typeface="Courier New" pitchFamily="49"/>
              </a:rPr>
              <a:t>buffer[</a:t>
            </a:r>
            <a:r>
              <a:rPr lang="en-US" sz="1600" dirty="0" err="1" smtClean="0">
                <a:solidFill>
                  <a:srgbClr val="002060"/>
                </a:solidFill>
                <a:latin typeface="Courier New" pitchFamily="49"/>
              </a:rPr>
              <a:t>reqIndex</a:t>
            </a:r>
            <a:r>
              <a:rPr lang="en-US" sz="1600" dirty="0" smtClean="0">
                <a:solidFill>
                  <a:srgbClr val="002060"/>
                </a:solidFill>
                <a:latin typeface="Courier New" pitchFamily="49"/>
              </a:rPr>
              <a:t>[</a:t>
            </a:r>
            <a:r>
              <a:rPr lang="en-US" sz="1600" dirty="0" err="1" smtClean="0">
                <a:solidFill>
                  <a:srgbClr val="002060"/>
                </a:solidFill>
                <a:latin typeface="Courier New" pitchFamily="49"/>
              </a:rPr>
              <a:t>i</a:t>
            </a:r>
            <a:r>
              <a:rPr lang="en-US" sz="1600" dirty="0" smtClean="0">
                <a:solidFill>
                  <a:srgbClr val="002060"/>
                </a:solidFill>
                <a:latin typeface="Courier New" pitchFamily="49"/>
              </a:rPr>
              <a:t>]].</a:t>
            </a:r>
            <a:r>
              <a:rPr lang="en-US" sz="1600" dirty="0">
                <a:solidFill>
                  <a:srgbClr val="002060"/>
                </a:solidFill>
                <a:latin typeface="Courier New" pitchFamily="49"/>
              </a:rPr>
              <a:t>data, </a:t>
            </a:r>
            <a:r>
              <a:rPr lang="en-US" sz="1600" dirty="0" smtClean="0">
                <a:solidFill>
                  <a:srgbClr val="002060"/>
                </a:solidFill>
                <a:latin typeface="Courier New" pitchFamily="49"/>
              </a:rPr>
              <a:t>MAX_SIZE</a:t>
            </a:r>
            <a:r>
              <a:rPr lang="en-US" sz="1600" dirty="0">
                <a:solidFill>
                  <a:srgbClr val="002060"/>
                </a:solidFill>
                <a:latin typeface="Courier New" pitchFamily="49"/>
              </a:rPr>
              <a:t>, MPI_CHAR</a:t>
            </a:r>
            <a:r>
              <a:rPr lang="en-US" sz="1600" dirty="0" smtClean="0">
                <a:solidFill>
                  <a:srgbClr val="002060"/>
                </a:solidFill>
                <a:latin typeface="Courier New" pitchFamily="49"/>
              </a:rPr>
              <a:t>,</a:t>
            </a:r>
          </a:p>
          <a:p>
            <a:pPr lvl="2">
              <a:lnSpc>
                <a:spcPct val="80000"/>
              </a:lnSpc>
              <a:buNone/>
            </a:pPr>
            <a:r>
              <a:rPr lang="en-US" sz="1600" dirty="0">
                <a:solidFill>
                  <a:srgbClr val="002060"/>
                </a:solidFill>
                <a:latin typeface="Courier New" pitchFamily="49"/>
              </a:rPr>
              <a:t> </a:t>
            </a:r>
            <a:r>
              <a:rPr lang="en-US" sz="1600" dirty="0" smtClean="0">
                <a:solidFill>
                  <a:srgbClr val="002060"/>
                </a:solidFill>
                <a:latin typeface="Courier New" pitchFamily="49"/>
              </a:rPr>
              <a:t>              status[</a:t>
            </a:r>
            <a:r>
              <a:rPr lang="en-US" sz="1600" dirty="0" err="1" smtClean="0">
                <a:solidFill>
                  <a:srgbClr val="002060"/>
                </a:solidFill>
                <a:latin typeface="Courier New" pitchFamily="49"/>
              </a:rPr>
              <a:t>i</a:t>
            </a:r>
            <a:r>
              <a:rPr lang="en-US" sz="1600" dirty="0" smtClean="0">
                <a:solidFill>
                  <a:srgbClr val="002060"/>
                </a:solidFill>
                <a:latin typeface="Courier New" pitchFamily="49"/>
              </a:rPr>
              <a:t>].MPI_SOURCE, tag, </a:t>
            </a:r>
            <a:r>
              <a:rPr lang="en-US" sz="1600" dirty="0">
                <a:solidFill>
                  <a:srgbClr val="002060"/>
                </a:solidFill>
                <a:latin typeface="Courier New" pitchFamily="49"/>
              </a:rPr>
              <a:t>MPI_COMM_WORLD</a:t>
            </a:r>
            <a:r>
              <a:rPr lang="en-US" sz="1600" dirty="0" smtClean="0">
                <a:solidFill>
                  <a:srgbClr val="002060"/>
                </a:solidFill>
                <a:latin typeface="Courier New" pitchFamily="49"/>
              </a:rPr>
              <a:t>,</a:t>
            </a:r>
          </a:p>
          <a:p>
            <a:pPr lvl="2">
              <a:lnSpc>
                <a:spcPct val="80000"/>
              </a:lnSpc>
              <a:buNone/>
            </a:pPr>
            <a:r>
              <a:rPr lang="en-US" sz="1600" dirty="0">
                <a:solidFill>
                  <a:srgbClr val="002060"/>
                </a:solidFill>
                <a:latin typeface="Courier New" pitchFamily="49"/>
              </a:rPr>
              <a:t> </a:t>
            </a:r>
            <a:r>
              <a:rPr lang="en-US" sz="1600" dirty="0" smtClean="0">
                <a:solidFill>
                  <a:srgbClr val="002060"/>
                </a:solidFill>
                <a:latin typeface="Courier New" pitchFamily="49"/>
              </a:rPr>
              <a:t>              &amp;</a:t>
            </a:r>
            <a:r>
              <a:rPr lang="en-US" sz="1600" dirty="0" err="1" smtClean="0">
                <a:solidFill>
                  <a:srgbClr val="002060"/>
                </a:solidFill>
                <a:latin typeface="Courier New" pitchFamily="49"/>
              </a:rPr>
              <a:t>reqList</a:t>
            </a:r>
            <a:r>
              <a:rPr lang="en-US" sz="1600" dirty="0" smtClean="0">
                <a:solidFill>
                  <a:srgbClr val="002060"/>
                </a:solidFill>
                <a:latin typeface="Courier New" pitchFamily="49"/>
              </a:rPr>
              <a:t>[</a:t>
            </a:r>
            <a:r>
              <a:rPr lang="en-US" sz="1600" dirty="0" err="1" smtClean="0">
                <a:solidFill>
                  <a:srgbClr val="002060"/>
                </a:solidFill>
                <a:latin typeface="Courier New" pitchFamily="49"/>
              </a:rPr>
              <a:t>reqIndex</a:t>
            </a:r>
            <a:r>
              <a:rPr lang="en-US" sz="1600" dirty="0" smtClean="0">
                <a:solidFill>
                  <a:srgbClr val="002060"/>
                </a:solidFill>
                <a:latin typeface="Courier New" pitchFamily="49"/>
              </a:rPr>
              <a:t>[</a:t>
            </a:r>
            <a:r>
              <a:rPr lang="en-US" sz="1600" dirty="0" err="1" smtClean="0">
                <a:solidFill>
                  <a:srgbClr val="002060"/>
                </a:solidFill>
                <a:latin typeface="Courier New" pitchFamily="49"/>
              </a:rPr>
              <a:t>i</a:t>
            </a:r>
            <a:r>
              <a:rPr lang="en-US" sz="1600" dirty="0" smtClean="0">
                <a:solidFill>
                  <a:srgbClr val="002060"/>
                </a:solidFill>
                <a:latin typeface="Courier New" pitchFamily="49"/>
              </a:rPr>
              <a:t>]]</a:t>
            </a:r>
            <a:r>
              <a:rPr lang="en-US" sz="1600" dirty="0" smtClean="0">
                <a:solidFill>
                  <a:srgbClr val="000000"/>
                </a:solidFill>
                <a:latin typeface="Courier New" pitchFamily="49"/>
              </a:rPr>
              <a:t> );</a:t>
            </a:r>
          </a:p>
          <a:p>
            <a:pPr lvl="2">
              <a:lnSpc>
                <a:spcPct val="80000"/>
              </a:lnSpc>
              <a:buNone/>
            </a:pPr>
            <a:r>
              <a:rPr lang="en-US" sz="1600" dirty="0" smtClean="0">
                <a:solidFill>
                  <a:srgbClr val="000000"/>
                </a:solidFill>
                <a:latin typeface="Courier New" pitchFamily="49"/>
              </a:rPr>
              <a:t>}</a:t>
            </a:r>
            <a:endParaRPr lang="en-US" sz="1600" dirty="0">
              <a:solidFill>
                <a:srgbClr val="000000"/>
              </a:solidFill>
              <a:latin typeface="Courier New" pitchFamily="49"/>
            </a:endParaRPr>
          </a:p>
          <a:p>
            <a:pPr lvl="1">
              <a:lnSpc>
                <a:spcPct val="80000"/>
              </a:lnSpc>
              <a:buNone/>
            </a:pPr>
            <a:r>
              <a:rPr lang="en-US" sz="1600" dirty="0">
                <a:latin typeface="Courier New" pitchFamily="49"/>
              </a:rPr>
              <a:t>}</a:t>
            </a:r>
          </a:p>
          <a:p>
            <a:pPr lvl="0">
              <a:lnSpc>
                <a:spcPct val="80000"/>
              </a:lnSpc>
              <a:buNone/>
            </a:pPr>
            <a:r>
              <a:rPr lang="en-US" sz="1600" b="0" dirty="0">
                <a:latin typeface="Courier New" pitchFamily="49"/>
              </a:rPr>
              <a:t>}</a:t>
            </a:r>
          </a:p>
        </p:txBody>
      </p:sp>
    </p:spTree>
    <p:extLst>
      <p:ext uri="{BB962C8B-B14F-4D97-AF65-F5344CB8AC3E}">
        <p14:creationId xmlns:p14="http://schemas.microsoft.com/office/powerpoint/2010/main" val="207828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85000"/>
                  </a:schemeClr>
                </a:solidFill>
              </a:rPr>
              <a:t>Distributed-memory architecture: general considerations</a:t>
            </a:r>
          </a:p>
          <a:p>
            <a:r>
              <a:rPr lang="en-US" sz="2200" dirty="0" smtClean="0"/>
              <a:t>Programming model: Message Passing Interface (MPI)</a:t>
            </a:r>
          </a:p>
          <a:p>
            <a:pPr lvl="1"/>
            <a:r>
              <a:rPr lang="en-US" dirty="0" smtClean="0">
                <a:solidFill>
                  <a:schemeClr val="bg1">
                    <a:lumMod val="85000"/>
                  </a:schemeClr>
                </a:solidFill>
              </a:rPr>
              <a:t>Point-to-point communication</a:t>
            </a:r>
          </a:p>
          <a:p>
            <a:pPr lvl="2"/>
            <a:r>
              <a:rPr lang="en-US" dirty="0" smtClean="0">
                <a:solidFill>
                  <a:schemeClr val="bg1">
                    <a:lumMod val="85000"/>
                  </a:schemeClr>
                </a:solidFill>
              </a:rPr>
              <a:t>Blocking communication</a:t>
            </a:r>
          </a:p>
          <a:p>
            <a:pPr lvl="2"/>
            <a:r>
              <a:rPr lang="en-US" dirty="0" smtClean="0">
                <a:solidFill>
                  <a:schemeClr val="bg1">
                    <a:lumMod val="85000"/>
                  </a:schemeClr>
                </a:solidFill>
              </a:rPr>
              <a:t>Point to point network performance</a:t>
            </a:r>
          </a:p>
          <a:p>
            <a:pPr lvl="2"/>
            <a:r>
              <a:rPr lang="en-US" dirty="0" smtClean="0">
                <a:solidFill>
                  <a:schemeClr val="bg1">
                    <a:lumMod val="85000"/>
                  </a:schemeClr>
                </a:solidFill>
              </a:rPr>
              <a:t>Non-blocking communication</a:t>
            </a:r>
          </a:p>
          <a:p>
            <a:pPr lvl="1"/>
            <a:r>
              <a:rPr lang="en-US" dirty="0" smtClean="0"/>
              <a:t>Collective communication</a:t>
            </a:r>
          </a:p>
          <a:p>
            <a:pPr lvl="2"/>
            <a:r>
              <a:rPr lang="en-US" dirty="0" smtClean="0"/>
              <a:t>Collective communication algorithms</a:t>
            </a:r>
          </a:p>
          <a:p>
            <a:pPr lvl="2"/>
            <a:r>
              <a:rPr lang="en-US" dirty="0" smtClean="0">
                <a:solidFill>
                  <a:schemeClr val="bg1">
                    <a:lumMod val="85000"/>
                  </a:schemeClr>
                </a:solidFill>
              </a:rPr>
              <a:t>Global network performance</a:t>
            </a:r>
          </a:p>
          <a:p>
            <a:r>
              <a:rPr lang="en-US" sz="2200" dirty="0" smtClean="0">
                <a:solidFill>
                  <a:schemeClr val="bg1">
                    <a:lumMod val="85000"/>
                  </a:schemeClr>
                </a:solidFill>
              </a:rPr>
              <a:t>Parallel program performance evaluation</a:t>
            </a:r>
          </a:p>
          <a:p>
            <a:pPr lvl="1"/>
            <a:r>
              <a:rPr lang="en-US" dirty="0" smtClean="0">
                <a:solidFill>
                  <a:schemeClr val="bg1">
                    <a:lumMod val="85000"/>
                  </a:schemeClr>
                </a:solidFill>
              </a:rPr>
              <a:t>Amdahl’s law</a:t>
            </a:r>
          </a:p>
          <a:p>
            <a:pPr lvl="1"/>
            <a:r>
              <a:rPr lang="en-US" dirty="0" smtClean="0">
                <a:solidFill>
                  <a:schemeClr val="bg1">
                    <a:lumMod val="85000"/>
                  </a:schemeClr>
                </a:solidFill>
              </a:rPr>
              <a:t>Gustafson’s law</a:t>
            </a:r>
          </a:p>
          <a:p>
            <a:r>
              <a:rPr lang="en-US" sz="2200" dirty="0" smtClean="0">
                <a:solidFill>
                  <a:schemeClr val="bg1">
                    <a:lumMod val="85000"/>
                  </a:schemeClr>
                </a:solidFill>
              </a:rPr>
              <a:t>Parallel program development: case studies</a:t>
            </a:r>
          </a:p>
          <a:p>
            <a:pPr lvl="1"/>
            <a:endParaRPr lang="en-US" dirty="0"/>
          </a:p>
        </p:txBody>
      </p:sp>
    </p:spTree>
    <p:extLst>
      <p:ext uri="{BB962C8B-B14F-4D97-AF65-F5344CB8AC3E}">
        <p14:creationId xmlns:p14="http://schemas.microsoft.com/office/powerpoint/2010/main" val="3155175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 synchronization</a:t>
            </a:r>
            <a:endParaRPr lang="en-US" dirty="0"/>
          </a:p>
        </p:txBody>
      </p:sp>
      <p:cxnSp>
        <p:nvCxnSpPr>
          <p:cNvPr id="4" name="Straight Arrow Connector 3"/>
          <p:cNvCxnSpPr/>
          <p:nvPr/>
        </p:nvCxnSpPr>
        <p:spPr>
          <a:xfrm>
            <a:off x="1269170" y="2253210"/>
            <a:ext cx="0" cy="422450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499391" y="2253210"/>
            <a:ext cx="345854" cy="18050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37061" y="2261317"/>
            <a:ext cx="345854" cy="257313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74731" y="2253210"/>
            <a:ext cx="345854" cy="211225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12401" y="2261318"/>
            <a:ext cx="345854" cy="89441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0071" y="2261318"/>
            <a:ext cx="345854" cy="22577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87741" y="2261318"/>
            <a:ext cx="345854" cy="202735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99391" y="4941560"/>
            <a:ext cx="3034204" cy="34564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Barrier Synchronization</a:t>
            </a:r>
            <a:endParaRPr lang="en-US" dirty="0"/>
          </a:p>
        </p:txBody>
      </p:sp>
      <p:sp>
        <p:nvSpPr>
          <p:cNvPr id="12" name="Rectangle 11"/>
          <p:cNvSpPr/>
          <p:nvPr/>
        </p:nvSpPr>
        <p:spPr>
          <a:xfrm>
            <a:off x="1499391" y="4173461"/>
            <a:ext cx="345854" cy="660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74731" y="4457420"/>
            <a:ext cx="345854" cy="377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12401" y="3258758"/>
            <a:ext cx="345854" cy="1575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650071" y="4640119"/>
            <a:ext cx="345854" cy="1943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87741" y="4401580"/>
            <a:ext cx="345854" cy="4328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499391" y="5402420"/>
            <a:ext cx="345854" cy="107529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24442" y="5402420"/>
            <a:ext cx="345854" cy="107529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574731" y="5402419"/>
            <a:ext cx="345854" cy="107529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112401" y="5402418"/>
            <a:ext cx="345854" cy="107529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37452" y="5402418"/>
            <a:ext cx="345854" cy="107529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87741" y="5402417"/>
            <a:ext cx="345854" cy="107529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39475" y="6232565"/>
            <a:ext cx="614271" cy="369332"/>
          </a:xfrm>
          <a:prstGeom prst="rect">
            <a:avLst/>
          </a:prstGeom>
          <a:noFill/>
        </p:spPr>
        <p:txBody>
          <a:bodyPr wrap="none" rtlCol="0">
            <a:spAutoFit/>
          </a:bodyPr>
          <a:lstStyle/>
          <a:p>
            <a:r>
              <a:rPr lang="en-US" dirty="0" smtClean="0"/>
              <a:t>time</a:t>
            </a:r>
            <a:endParaRPr lang="en-US" dirty="0"/>
          </a:p>
        </p:txBody>
      </p:sp>
      <p:cxnSp>
        <p:nvCxnSpPr>
          <p:cNvPr id="25" name="Straight Arrow Connector 24"/>
          <p:cNvCxnSpPr>
            <a:stCxn id="29" idx="1"/>
            <a:endCxn id="16" idx="3"/>
          </p:cNvCxnSpPr>
          <p:nvPr/>
        </p:nvCxnSpPr>
        <p:spPr>
          <a:xfrm flipH="1" flipV="1">
            <a:off x="4533595" y="4618016"/>
            <a:ext cx="1613010" cy="6916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4" idx="3"/>
          </p:cNvCxnSpPr>
          <p:nvPr/>
        </p:nvCxnSpPr>
        <p:spPr>
          <a:xfrm flipH="1" flipV="1">
            <a:off x="3458255" y="4046605"/>
            <a:ext cx="2688350" cy="10677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46605" y="4986472"/>
            <a:ext cx="2121671" cy="646331"/>
          </a:xfrm>
          <a:prstGeom prst="rect">
            <a:avLst/>
          </a:prstGeom>
          <a:noFill/>
        </p:spPr>
        <p:txBody>
          <a:bodyPr wrap="none" rtlCol="0">
            <a:spAutoFit/>
          </a:bodyPr>
          <a:lstStyle/>
          <a:p>
            <a:r>
              <a:rPr lang="en-US" dirty="0" smtClean="0"/>
              <a:t>Waiting time </a:t>
            </a:r>
          </a:p>
          <a:p>
            <a:r>
              <a:rPr lang="en-US" dirty="0" smtClean="0"/>
              <a:t>(process dependent)</a:t>
            </a:r>
            <a:endParaRPr lang="en-US" dirty="0"/>
          </a:p>
        </p:txBody>
      </p:sp>
      <p:sp>
        <p:nvSpPr>
          <p:cNvPr id="30" name="Rectangle 29"/>
          <p:cNvSpPr/>
          <p:nvPr/>
        </p:nvSpPr>
        <p:spPr>
          <a:xfrm>
            <a:off x="1499391" y="3918893"/>
            <a:ext cx="345854" cy="13930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037061" y="4695148"/>
            <a:ext cx="345854" cy="13930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574731" y="4241297"/>
            <a:ext cx="345854" cy="13930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3112401" y="3016422"/>
            <a:ext cx="345854" cy="13930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3655856" y="4379800"/>
            <a:ext cx="345854" cy="13930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4187741" y="4162402"/>
            <a:ext cx="345854" cy="13930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6146605" y="3635743"/>
            <a:ext cx="1989006" cy="369332"/>
          </a:xfrm>
          <a:prstGeom prst="rect">
            <a:avLst/>
          </a:prstGeom>
          <a:noFill/>
        </p:spPr>
        <p:txBody>
          <a:bodyPr wrap="none" rtlCol="0">
            <a:spAutoFit/>
          </a:bodyPr>
          <a:lstStyle/>
          <a:p>
            <a:r>
              <a:rPr lang="en-US" dirty="0" smtClean="0"/>
              <a:t>Call to </a:t>
            </a:r>
            <a:r>
              <a:rPr lang="en-US" b="1" dirty="0" err="1" smtClean="0"/>
              <a:t>MPI_Barrier</a:t>
            </a:r>
            <a:endParaRPr lang="en-US" b="1" dirty="0"/>
          </a:p>
        </p:txBody>
      </p:sp>
      <p:cxnSp>
        <p:nvCxnSpPr>
          <p:cNvPr id="39" name="Straight Arrow Connector 38"/>
          <p:cNvCxnSpPr>
            <a:endCxn id="35" idx="3"/>
          </p:cNvCxnSpPr>
          <p:nvPr/>
        </p:nvCxnSpPr>
        <p:spPr>
          <a:xfrm flipH="1">
            <a:off x="4533595" y="3918893"/>
            <a:ext cx="1613010" cy="3131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3458255" y="3086075"/>
            <a:ext cx="2688350" cy="6264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499391" y="2084826"/>
            <a:ext cx="303420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593088" y="1830708"/>
            <a:ext cx="1362424" cy="369332"/>
          </a:xfrm>
          <a:prstGeom prst="rect">
            <a:avLst/>
          </a:prstGeom>
          <a:noFill/>
        </p:spPr>
        <p:txBody>
          <a:bodyPr wrap="none" rtlCol="0">
            <a:spAutoFit/>
          </a:bodyPr>
          <a:lstStyle/>
          <a:p>
            <a:r>
              <a:rPr lang="en-US" dirty="0" smtClean="0"/>
              <a:t>process rank</a:t>
            </a:r>
            <a:endParaRPr lang="en-US" dirty="0"/>
          </a:p>
        </p:txBody>
      </p:sp>
      <p:grpSp>
        <p:nvGrpSpPr>
          <p:cNvPr id="55" name="Group 54"/>
          <p:cNvGrpSpPr/>
          <p:nvPr/>
        </p:nvGrpSpPr>
        <p:grpSpPr>
          <a:xfrm>
            <a:off x="6645870" y="1900160"/>
            <a:ext cx="1984621" cy="837550"/>
            <a:chOff x="6645870" y="1746540"/>
            <a:chExt cx="1984621" cy="837550"/>
          </a:xfrm>
        </p:grpSpPr>
        <p:sp>
          <p:nvSpPr>
            <p:cNvPr id="51" name="Rectangle 50"/>
            <p:cNvSpPr/>
            <p:nvPr/>
          </p:nvSpPr>
          <p:spPr>
            <a:xfrm>
              <a:off x="6645870" y="1779749"/>
              <a:ext cx="345854" cy="30291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645870" y="2215530"/>
              <a:ext cx="345854" cy="330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126681" y="1746540"/>
              <a:ext cx="1503810" cy="369332"/>
            </a:xfrm>
            <a:prstGeom prst="rect">
              <a:avLst/>
            </a:prstGeom>
            <a:noFill/>
          </p:spPr>
          <p:txBody>
            <a:bodyPr wrap="none" rtlCol="0">
              <a:spAutoFit/>
            </a:bodyPr>
            <a:lstStyle/>
            <a:p>
              <a:r>
                <a:rPr lang="en-US" dirty="0" smtClean="0"/>
                <a:t>Computations</a:t>
              </a:r>
              <a:endParaRPr lang="en-US" dirty="0"/>
            </a:p>
          </p:txBody>
        </p:sp>
        <p:sp>
          <p:nvSpPr>
            <p:cNvPr id="54" name="TextBox 53"/>
            <p:cNvSpPr txBox="1"/>
            <p:nvPr/>
          </p:nvSpPr>
          <p:spPr>
            <a:xfrm>
              <a:off x="7126681" y="2214758"/>
              <a:ext cx="1015021" cy="369332"/>
            </a:xfrm>
            <a:prstGeom prst="rect">
              <a:avLst/>
            </a:prstGeom>
            <a:noFill/>
          </p:spPr>
          <p:txBody>
            <a:bodyPr wrap="none" rtlCol="0">
              <a:spAutoFit/>
            </a:bodyPr>
            <a:lstStyle/>
            <a:p>
              <a:r>
                <a:rPr lang="en-US" dirty="0" smtClean="0"/>
                <a:t>Idle time</a:t>
              </a:r>
              <a:endParaRPr lang="en-US" dirty="0"/>
            </a:p>
          </p:txBody>
        </p:sp>
      </p:grpSp>
      <p:sp>
        <p:nvSpPr>
          <p:cNvPr id="56" name="TextBox 55"/>
          <p:cNvSpPr txBox="1"/>
          <p:nvPr/>
        </p:nvSpPr>
        <p:spPr>
          <a:xfrm>
            <a:off x="961930" y="932675"/>
            <a:ext cx="6845977" cy="646331"/>
          </a:xfrm>
          <a:prstGeom prst="rect">
            <a:avLst/>
          </a:prstGeom>
          <a:solidFill>
            <a:schemeClr val="bg1">
              <a:lumMod val="85000"/>
            </a:schemeClr>
          </a:solidFill>
          <a:ln>
            <a:solidFill>
              <a:schemeClr val="tx1"/>
            </a:solidFill>
          </a:ln>
        </p:spPr>
        <p:txBody>
          <a:bodyPr wrap="none" rtlCol="0">
            <a:spAutoFit/>
          </a:bodyPr>
          <a:lstStyle/>
          <a:p>
            <a:r>
              <a:rPr lang="en-US" b="1" dirty="0" err="1" smtClean="0">
                <a:solidFill>
                  <a:srgbClr val="FF0000"/>
                </a:solidFill>
                <a:latin typeface="Courier New" pitchFamily="49" charset="0"/>
                <a:cs typeface="Courier New" pitchFamily="49" charset="0"/>
              </a:rPr>
              <a:t>MPI_Barrier</a:t>
            </a:r>
            <a:r>
              <a:rPr lang="en-US" dirty="0" smtClean="0">
                <a:latin typeface="Courier New" pitchFamily="49" charset="0"/>
                <a:cs typeface="Courier New" pitchFamily="49" charset="0"/>
              </a:rPr>
              <a:t>(</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smtClean="0"/>
              <a:t>This function does not return until all processes in comm have called it.</a:t>
            </a:r>
            <a:endParaRPr lang="en-US" dirty="0"/>
          </a:p>
        </p:txBody>
      </p:sp>
    </p:spTree>
    <p:extLst>
      <p:ext uri="{BB962C8B-B14F-4D97-AF65-F5344CB8AC3E}">
        <p14:creationId xmlns:p14="http://schemas.microsoft.com/office/powerpoint/2010/main" val="1802976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a:t>
            </a:r>
            <a:endParaRPr lang="en-US" dirty="0"/>
          </a:p>
        </p:txBody>
      </p:sp>
      <p:sp>
        <p:nvSpPr>
          <p:cNvPr id="4" name="TextBox 3"/>
          <p:cNvSpPr txBox="1"/>
          <p:nvPr/>
        </p:nvSpPr>
        <p:spPr>
          <a:xfrm>
            <a:off x="347450" y="932675"/>
            <a:ext cx="8339350" cy="1200329"/>
          </a:xfrm>
          <a:prstGeom prst="rect">
            <a:avLst/>
          </a:prstGeom>
          <a:solidFill>
            <a:schemeClr val="bg1">
              <a:lumMod val="85000"/>
            </a:schemeClr>
          </a:solidFill>
          <a:ln>
            <a:solidFill>
              <a:schemeClr val="tx1"/>
            </a:solidFill>
          </a:ln>
        </p:spPr>
        <p:txBody>
          <a:bodyPr wrap="square" rtlCol="0">
            <a:spAutoFit/>
          </a:bodyPr>
          <a:lstStyle/>
          <a:p>
            <a:r>
              <a:rPr lang="en-US" b="1" dirty="0" smtClean="0">
                <a:solidFill>
                  <a:srgbClr val="FF0000"/>
                </a:solidFill>
                <a:latin typeface="Courier New" pitchFamily="49" charset="0"/>
                <a:cs typeface="Courier New" pitchFamily="49" charset="0"/>
              </a:rPr>
              <a:t>MPI_Bcast</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*buffer,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count, </a:t>
            </a:r>
            <a:r>
              <a:rPr lang="en-US" dirty="0" err="1" smtClean="0">
                <a:solidFill>
                  <a:srgbClr val="002060"/>
                </a:solidFill>
                <a:latin typeface="Courier New" pitchFamily="49" charset="0"/>
                <a:cs typeface="Courier New" pitchFamily="49" charset="0"/>
              </a:rPr>
              <a:t>MPI_Datatype</a:t>
            </a:r>
            <a:r>
              <a:rPr lang="en-US" dirty="0" smtClean="0">
                <a:latin typeface="Courier New" pitchFamily="49" charset="0"/>
                <a:cs typeface="Courier New" pitchFamily="49" charset="0"/>
              </a:rPr>
              <a:t> datatype,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root</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smtClean="0"/>
              <a:t>MPI_Bcast broadcasts </a:t>
            </a:r>
            <a:r>
              <a:rPr lang="en-US" dirty="0" smtClean="0">
                <a:latin typeface="Courier New" pitchFamily="49" charset="0"/>
                <a:cs typeface="Courier New" pitchFamily="49" charset="0"/>
              </a:rPr>
              <a:t>count</a:t>
            </a:r>
            <a:r>
              <a:rPr lang="en-US" dirty="0" smtClean="0"/>
              <a:t> elements of type </a:t>
            </a:r>
            <a:r>
              <a:rPr lang="en-US" dirty="0" smtClean="0">
                <a:latin typeface="Courier New" pitchFamily="49" charset="0"/>
                <a:cs typeface="Courier New" pitchFamily="49" charset="0"/>
              </a:rPr>
              <a:t>datatype</a:t>
            </a:r>
            <a:r>
              <a:rPr lang="en-US" dirty="0" smtClean="0"/>
              <a:t> stored in </a:t>
            </a:r>
            <a:r>
              <a:rPr lang="en-US" dirty="0" smtClean="0">
                <a:latin typeface="Courier New" pitchFamily="49" charset="0"/>
                <a:cs typeface="Courier New" pitchFamily="49" charset="0"/>
              </a:rPr>
              <a:t>buffer </a:t>
            </a:r>
            <a:r>
              <a:rPr lang="en-US" dirty="0" smtClean="0">
                <a:latin typeface="+mj-lt"/>
                <a:cs typeface="Courier New" pitchFamily="49" charset="0"/>
              </a:rPr>
              <a:t>at the</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root </a:t>
            </a:r>
            <a:r>
              <a:rPr lang="en-US" dirty="0" smtClean="0"/>
              <a:t>process to all other processes in </a:t>
            </a:r>
            <a:r>
              <a:rPr lang="en-US" dirty="0" err="1" smtClean="0">
                <a:latin typeface="Courier New" pitchFamily="49" charset="0"/>
                <a:cs typeface="Courier New" pitchFamily="49" charset="0"/>
              </a:rPr>
              <a:t>comm</a:t>
            </a:r>
            <a:r>
              <a:rPr lang="en-US" dirty="0" smtClean="0">
                <a:latin typeface="Courier New" pitchFamily="49" charset="0"/>
                <a:cs typeface="Courier New" pitchFamily="49" charset="0"/>
              </a:rPr>
              <a:t> </a:t>
            </a:r>
            <a:r>
              <a:rPr lang="en-US" dirty="0" smtClean="0">
                <a:latin typeface="+mj-lt"/>
                <a:cs typeface="Courier New" pitchFamily="49" charset="0"/>
              </a:rPr>
              <a:t>where this data is</a:t>
            </a:r>
            <a:r>
              <a:rPr lang="en-US" dirty="0" smtClean="0"/>
              <a:t> stored in </a:t>
            </a:r>
            <a:r>
              <a:rPr lang="en-US" dirty="0" smtClean="0">
                <a:latin typeface="Courier New" pitchFamily="49" charset="0"/>
                <a:cs typeface="Courier New" pitchFamily="49" charset="0"/>
              </a:rPr>
              <a:t>buffer</a:t>
            </a:r>
            <a:r>
              <a:rPr lang="en-US" dirty="0" smtClean="0"/>
              <a:t>.</a:t>
            </a:r>
            <a:endParaRPr lang="en-US" dirty="0"/>
          </a:p>
        </p:txBody>
      </p:sp>
      <p:sp>
        <p:nvSpPr>
          <p:cNvPr id="5" name="Rectangle 4"/>
          <p:cNvSpPr/>
          <p:nvPr/>
        </p:nvSpPr>
        <p:spPr>
          <a:xfrm>
            <a:off x="1188804" y="4350720"/>
            <a:ext cx="1309323"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92359" y="3851455"/>
            <a:ext cx="130576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88804" y="3352190"/>
            <a:ext cx="1309325"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88805" y="4849985"/>
            <a:ext cx="1309322"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9" name="Rectangle 8"/>
          <p:cNvSpPr/>
          <p:nvPr/>
        </p:nvSpPr>
        <p:spPr>
          <a:xfrm>
            <a:off x="1192359" y="5349250"/>
            <a:ext cx="130576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961930" y="3352190"/>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855" y="5940043"/>
            <a:ext cx="1362424" cy="369332"/>
          </a:xfrm>
          <a:prstGeom prst="rect">
            <a:avLst/>
          </a:prstGeom>
          <a:noFill/>
        </p:spPr>
        <p:txBody>
          <a:bodyPr wrap="none" rtlCol="0">
            <a:spAutoFit/>
          </a:bodyPr>
          <a:lstStyle/>
          <a:p>
            <a:r>
              <a:rPr lang="en-US" dirty="0" smtClean="0"/>
              <a:t>process rank</a:t>
            </a:r>
            <a:endParaRPr lang="en-US" dirty="0"/>
          </a:p>
        </p:txBody>
      </p:sp>
      <p:sp>
        <p:nvSpPr>
          <p:cNvPr id="13" name="TextBox 12"/>
          <p:cNvSpPr txBox="1"/>
          <p:nvPr/>
        </p:nvSpPr>
        <p:spPr>
          <a:xfrm>
            <a:off x="2500854" y="2392065"/>
            <a:ext cx="5477397" cy="369332"/>
          </a:xfrm>
          <a:prstGeom prst="rect">
            <a:avLst/>
          </a:prstGeom>
          <a:noFill/>
        </p:spPr>
        <p:txBody>
          <a:bodyPr wrap="none" rtlCol="0">
            <a:spAutoFit/>
          </a:bodyPr>
          <a:lstStyle/>
          <a:p>
            <a:r>
              <a:rPr lang="en-US" dirty="0" smtClean="0"/>
              <a:t>buffer at </a:t>
            </a:r>
            <a:r>
              <a:rPr lang="en-US" b="1" dirty="0" smtClean="0">
                <a:solidFill>
                  <a:srgbClr val="FF0000"/>
                </a:solidFill>
              </a:rPr>
              <a:t>non-root</a:t>
            </a:r>
            <a:r>
              <a:rPr lang="en-US" dirty="0" smtClean="0"/>
              <a:t> process (contents will be overwritten)</a:t>
            </a:r>
            <a:endParaRPr lang="en-US" dirty="0"/>
          </a:p>
        </p:txBody>
      </p:sp>
      <p:cxnSp>
        <p:nvCxnSpPr>
          <p:cNvPr id="15" name="Straight Arrow Connector 14"/>
          <p:cNvCxnSpPr/>
          <p:nvPr/>
        </p:nvCxnSpPr>
        <p:spPr>
          <a:xfrm flipH="1">
            <a:off x="2498128" y="2761397"/>
            <a:ext cx="526842" cy="590793"/>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498128" y="2761397"/>
            <a:ext cx="652887" cy="1090058"/>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192359" y="3198570"/>
            <a:ext cx="1286674"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38740" y="2814520"/>
            <a:ext cx="1643655" cy="369332"/>
          </a:xfrm>
          <a:prstGeom prst="rect">
            <a:avLst/>
          </a:prstGeom>
          <a:noFill/>
        </p:spPr>
        <p:txBody>
          <a:bodyPr wrap="none" rtlCol="0">
            <a:spAutoFit/>
          </a:bodyPr>
          <a:lstStyle/>
          <a:p>
            <a:r>
              <a:rPr lang="en-US" dirty="0" smtClean="0"/>
              <a:t>count elements</a:t>
            </a:r>
            <a:endParaRPr lang="en-US" dirty="0"/>
          </a:p>
        </p:txBody>
      </p:sp>
      <p:sp>
        <p:nvSpPr>
          <p:cNvPr id="22" name="Rectangle 21"/>
          <p:cNvSpPr/>
          <p:nvPr/>
        </p:nvSpPr>
        <p:spPr>
          <a:xfrm>
            <a:off x="4837280" y="4350720"/>
            <a:ext cx="1309323"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3" name="Rectangle 22"/>
          <p:cNvSpPr/>
          <p:nvPr/>
        </p:nvSpPr>
        <p:spPr>
          <a:xfrm>
            <a:off x="4840835" y="3851455"/>
            <a:ext cx="1305769"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4" name="Rectangle 23"/>
          <p:cNvSpPr/>
          <p:nvPr/>
        </p:nvSpPr>
        <p:spPr>
          <a:xfrm>
            <a:off x="4837280" y="3352190"/>
            <a:ext cx="1309325"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5" name="Rectangle 24"/>
          <p:cNvSpPr/>
          <p:nvPr/>
        </p:nvSpPr>
        <p:spPr>
          <a:xfrm>
            <a:off x="4837281" y="4849985"/>
            <a:ext cx="1309322"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6" name="Rectangle 25"/>
          <p:cNvSpPr/>
          <p:nvPr/>
        </p:nvSpPr>
        <p:spPr>
          <a:xfrm>
            <a:off x="4840835" y="5349250"/>
            <a:ext cx="1305769"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29" name="Straight Arrow Connector 28"/>
          <p:cNvCxnSpPr>
            <a:endCxn id="8" idx="3"/>
          </p:cNvCxnSpPr>
          <p:nvPr/>
        </p:nvCxnSpPr>
        <p:spPr>
          <a:xfrm flipH="1" flipV="1">
            <a:off x="2498127" y="5042010"/>
            <a:ext cx="652890" cy="1349693"/>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55312" y="6285688"/>
            <a:ext cx="4282583" cy="369332"/>
          </a:xfrm>
          <a:prstGeom prst="rect">
            <a:avLst/>
          </a:prstGeom>
          <a:noFill/>
        </p:spPr>
        <p:txBody>
          <a:bodyPr wrap="none" rtlCol="0">
            <a:spAutoFit/>
          </a:bodyPr>
          <a:lstStyle/>
          <a:p>
            <a:r>
              <a:rPr lang="en-US" dirty="0" smtClean="0"/>
              <a:t>buffer at </a:t>
            </a:r>
            <a:r>
              <a:rPr lang="en-US" b="1" dirty="0" smtClean="0">
                <a:solidFill>
                  <a:srgbClr val="FF0000"/>
                </a:solidFill>
              </a:rPr>
              <a:t>root</a:t>
            </a:r>
            <a:r>
              <a:rPr lang="en-US" dirty="0" smtClean="0"/>
              <a:t> process (contains useful data)</a:t>
            </a:r>
            <a:endParaRPr lang="en-US" dirty="0"/>
          </a:p>
        </p:txBody>
      </p:sp>
      <p:sp>
        <p:nvSpPr>
          <p:cNvPr id="32" name="Right Arrow 31"/>
          <p:cNvSpPr/>
          <p:nvPr/>
        </p:nvSpPr>
        <p:spPr>
          <a:xfrm>
            <a:off x="3024970" y="4312315"/>
            <a:ext cx="1487291"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MPI_Bcast</a:t>
            </a:r>
            <a:endParaRPr lang="en-US" dirty="0"/>
          </a:p>
        </p:txBody>
      </p:sp>
      <p:cxnSp>
        <p:nvCxnSpPr>
          <p:cNvPr id="33" name="Straight Arrow Connector 32"/>
          <p:cNvCxnSpPr/>
          <p:nvPr/>
        </p:nvCxnSpPr>
        <p:spPr>
          <a:xfrm>
            <a:off x="4610405" y="3352190"/>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16081" y="5940043"/>
            <a:ext cx="1362424" cy="369332"/>
          </a:xfrm>
          <a:prstGeom prst="rect">
            <a:avLst/>
          </a:prstGeom>
          <a:noFill/>
        </p:spPr>
        <p:txBody>
          <a:bodyPr wrap="none" rtlCol="0">
            <a:spAutoFit/>
          </a:bodyPr>
          <a:lstStyle/>
          <a:p>
            <a:r>
              <a:rPr lang="en-US" dirty="0" smtClean="0"/>
              <a:t>process rank</a:t>
            </a:r>
            <a:endParaRPr lang="en-US" dirty="0"/>
          </a:p>
        </p:txBody>
      </p:sp>
      <p:sp>
        <p:nvSpPr>
          <p:cNvPr id="37" name="Right Brace 36"/>
          <p:cNvSpPr/>
          <p:nvPr/>
        </p:nvSpPr>
        <p:spPr>
          <a:xfrm>
            <a:off x="6492250" y="3376564"/>
            <a:ext cx="161303" cy="2356736"/>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6684275" y="4235505"/>
            <a:ext cx="2363276" cy="646331"/>
          </a:xfrm>
          <a:prstGeom prst="rect">
            <a:avLst/>
          </a:prstGeom>
          <a:noFill/>
        </p:spPr>
        <p:txBody>
          <a:bodyPr wrap="none" rtlCol="0">
            <a:spAutoFit/>
          </a:bodyPr>
          <a:lstStyle/>
          <a:p>
            <a:r>
              <a:rPr lang="en-US" dirty="0" smtClean="0"/>
              <a:t>buffer at all processes</a:t>
            </a:r>
          </a:p>
          <a:p>
            <a:r>
              <a:rPr lang="en-US" dirty="0" smtClean="0"/>
              <a:t>now contain same data</a:t>
            </a:r>
            <a:endParaRPr lang="en-US" dirty="0"/>
          </a:p>
        </p:txBody>
      </p:sp>
      <p:cxnSp>
        <p:nvCxnSpPr>
          <p:cNvPr id="39" name="Straight Arrow Connector 38"/>
          <p:cNvCxnSpPr/>
          <p:nvPr/>
        </p:nvCxnSpPr>
        <p:spPr>
          <a:xfrm>
            <a:off x="4837280" y="3222257"/>
            <a:ext cx="1286674"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87215" y="2814520"/>
            <a:ext cx="1643655" cy="369332"/>
          </a:xfrm>
          <a:prstGeom prst="rect">
            <a:avLst/>
          </a:prstGeom>
          <a:noFill/>
        </p:spPr>
        <p:txBody>
          <a:bodyPr wrap="none" rtlCol="0">
            <a:spAutoFit/>
          </a:bodyPr>
          <a:lstStyle/>
          <a:p>
            <a:r>
              <a:rPr lang="en-US" dirty="0" smtClean="0"/>
              <a:t>count elements</a:t>
            </a:r>
            <a:endParaRPr lang="en-US" dirty="0"/>
          </a:p>
        </p:txBody>
      </p:sp>
      <p:sp>
        <p:nvSpPr>
          <p:cNvPr id="45" name="TextBox 44"/>
          <p:cNvSpPr txBox="1"/>
          <p:nvPr/>
        </p:nvSpPr>
        <p:spPr>
          <a:xfrm>
            <a:off x="581154" y="3866173"/>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46" name="TextBox 45"/>
          <p:cNvSpPr txBox="1"/>
          <p:nvPr/>
        </p:nvSpPr>
        <p:spPr>
          <a:xfrm>
            <a:off x="581154" y="3366908"/>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47" name="TextBox 46"/>
          <p:cNvSpPr txBox="1"/>
          <p:nvPr/>
        </p:nvSpPr>
        <p:spPr>
          <a:xfrm>
            <a:off x="581154" y="4350720"/>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48" name="TextBox 47"/>
          <p:cNvSpPr txBox="1"/>
          <p:nvPr/>
        </p:nvSpPr>
        <p:spPr>
          <a:xfrm>
            <a:off x="581154" y="5363968"/>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49" name="TextBox 48"/>
          <p:cNvSpPr txBox="1"/>
          <p:nvPr/>
        </p:nvSpPr>
        <p:spPr>
          <a:xfrm>
            <a:off x="581154" y="4864703"/>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Tree>
    <p:extLst>
      <p:ext uri="{BB962C8B-B14F-4D97-AF65-F5344CB8AC3E}">
        <p14:creationId xmlns:p14="http://schemas.microsoft.com/office/powerpoint/2010/main" val="513056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a:xfrm>
            <a:off x="457200" y="1393535"/>
            <a:ext cx="8229600" cy="5107865"/>
          </a:xfrm>
        </p:spPr>
        <p:txBody>
          <a:bodyPr>
            <a:normAutofit fontScale="92500"/>
          </a:bodyPr>
          <a:lstStyle/>
          <a:p>
            <a:r>
              <a:rPr lang="en-US" sz="2400" b="1" dirty="0" smtClean="0">
                <a:solidFill>
                  <a:srgbClr val="FF0000"/>
                </a:solidFill>
              </a:rPr>
              <a:t>Computer program</a:t>
            </a:r>
            <a:r>
              <a:rPr lang="en-US" sz="2400" dirty="0" smtClean="0"/>
              <a:t> = passive collection of instructions.</a:t>
            </a:r>
          </a:p>
          <a:p>
            <a:endParaRPr lang="en-US" sz="2400" dirty="0" smtClean="0"/>
          </a:p>
          <a:p>
            <a:r>
              <a:rPr lang="en-US" sz="2400" b="1" dirty="0" smtClean="0">
                <a:solidFill>
                  <a:srgbClr val="FF0000"/>
                </a:solidFill>
              </a:rPr>
              <a:t>Process</a:t>
            </a:r>
            <a:r>
              <a:rPr lang="en-US" sz="2400" dirty="0" smtClean="0"/>
              <a:t> = instance of a computer program that is being executed.</a:t>
            </a:r>
          </a:p>
          <a:p>
            <a:pPr marL="0" indent="0">
              <a:buNone/>
            </a:pPr>
            <a:endParaRPr lang="en-US" sz="2400" dirty="0" smtClean="0"/>
          </a:p>
          <a:p>
            <a:r>
              <a:rPr lang="en-US" sz="2400" b="1" dirty="0" smtClean="0">
                <a:solidFill>
                  <a:srgbClr val="FF0000"/>
                </a:solidFill>
              </a:rPr>
              <a:t>Multitasking</a:t>
            </a:r>
            <a:r>
              <a:rPr lang="en-US" sz="2400" dirty="0" smtClean="0"/>
              <a:t> = running multiple processes on a CPU.</a:t>
            </a:r>
          </a:p>
          <a:p>
            <a:endParaRPr lang="en-US" sz="2400" dirty="0" smtClean="0"/>
          </a:p>
          <a:p>
            <a:r>
              <a:rPr lang="en-US" sz="2400" b="1" dirty="0" smtClean="0">
                <a:solidFill>
                  <a:srgbClr val="FF0000"/>
                </a:solidFill>
              </a:rPr>
              <a:t>Thread</a:t>
            </a:r>
            <a:r>
              <a:rPr lang="en-US" sz="2400" dirty="0" smtClean="0"/>
              <a:t> = smallest stream of instructions that can be managed by an OS scheduler (= light-weight process).</a:t>
            </a:r>
          </a:p>
          <a:p>
            <a:endParaRPr lang="en-US" dirty="0"/>
          </a:p>
          <a:p>
            <a:r>
              <a:rPr lang="en-US" b="1" dirty="0" smtClean="0">
                <a:solidFill>
                  <a:srgbClr val="FF0000"/>
                </a:solidFill>
              </a:rPr>
              <a:t>Distributed memory</a:t>
            </a:r>
            <a:r>
              <a:rPr lang="en-US" dirty="0" smtClean="0"/>
              <a:t> system = multi-processor systems where each processor has fast access to its own private memory and relies on inter-processor communication to access another processor’s memory.</a:t>
            </a:r>
          </a:p>
        </p:txBody>
      </p:sp>
    </p:spTree>
    <p:extLst>
      <p:ext uri="{BB962C8B-B14F-4D97-AF65-F5344CB8AC3E}">
        <p14:creationId xmlns:p14="http://schemas.microsoft.com/office/powerpoint/2010/main" val="115179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example</a:t>
            </a:r>
            <a:endParaRPr lang="en-US" dirty="0"/>
          </a:p>
        </p:txBody>
      </p:sp>
      <p:sp>
        <p:nvSpPr>
          <p:cNvPr id="4" name="TextBox 3"/>
          <p:cNvSpPr txBox="1"/>
          <p:nvPr/>
        </p:nvSpPr>
        <p:spPr>
          <a:xfrm>
            <a:off x="424260" y="933327"/>
            <a:ext cx="8295876" cy="4031873"/>
          </a:xfrm>
          <a:prstGeom prst="rect">
            <a:avLst/>
          </a:prstGeom>
          <a:solidFill>
            <a:schemeClr val="bg1">
              <a:lumMod val="85000"/>
            </a:schemeClr>
          </a:solidFill>
          <a:ln w="19050">
            <a:solidFill>
              <a:schemeClr val="tx1"/>
            </a:solidFill>
          </a:ln>
        </p:spPr>
        <p:txBody>
          <a:bodyPr wrap="square" rIns="0" rtlCol="0">
            <a:spAutoFit/>
          </a:bodyPr>
          <a:lstStyle/>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err="1" smtClean="0">
                <a:solidFill>
                  <a:srgbClr val="002060"/>
                </a:solidFill>
                <a:latin typeface="Courier New" pitchFamily="49" charset="0"/>
                <a:cs typeface="Courier New" pitchFamily="49" charset="0"/>
              </a:rPr>
              <a:t>int</a:t>
            </a:r>
            <a:r>
              <a:rPr lang="en-US" sz="1600" dirty="0" smtClean="0">
                <a:solidFill>
                  <a:srgbClr val="002060"/>
                </a:solidFill>
                <a:latin typeface="Courier New" pitchFamily="49" charset="0"/>
                <a:cs typeface="Courier New" pitchFamily="49" charset="0"/>
              </a:rPr>
              <a:t> </a:t>
            </a:r>
            <a:r>
              <a:rPr lang="en-US" sz="1600" dirty="0">
                <a:latin typeface="Courier New" pitchFamily="49" charset="0"/>
                <a:cs typeface="Courier New" pitchFamily="49" charset="0"/>
              </a:rPr>
              <a:t>rank, </a:t>
            </a:r>
            <a:r>
              <a:rPr lang="en-US" sz="1600" dirty="0" smtClean="0">
                <a:latin typeface="Courier New" pitchFamily="49" charset="0"/>
                <a:cs typeface="Courier New" pitchFamily="49" charset="0"/>
              </a:rPr>
              <a:t>size;</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smtClean="0">
                <a:solidFill>
                  <a:schemeClr val="tx1">
                    <a:lumMod val="75000"/>
                    <a:lumOff val="25000"/>
                  </a:schemeClr>
                </a:solidFill>
                <a:latin typeface="Courier New" pitchFamily="49" charset="0"/>
                <a:cs typeface="Courier New" pitchFamily="49" charset="0"/>
              </a:rPr>
              <a:t>// </a:t>
            </a:r>
            <a:r>
              <a:rPr lang="en-US" sz="1600" dirty="0" err="1" smtClean="0">
                <a:solidFill>
                  <a:schemeClr val="tx1">
                    <a:lumMod val="75000"/>
                    <a:lumOff val="25000"/>
                  </a:schemeClr>
                </a:solidFill>
                <a:latin typeface="Courier New" pitchFamily="49" charset="0"/>
                <a:cs typeface="Courier New" pitchFamily="49" charset="0"/>
              </a:rPr>
              <a:t>init</a:t>
            </a:r>
            <a:r>
              <a:rPr lang="en-US" sz="1600" dirty="0" smtClean="0">
                <a:solidFill>
                  <a:schemeClr val="tx1">
                    <a:lumMod val="75000"/>
                    <a:lumOff val="25000"/>
                  </a:schemeClr>
                </a:solidFill>
                <a:latin typeface="Courier New" pitchFamily="49" charset="0"/>
                <a:cs typeface="Courier New" pitchFamily="49" charset="0"/>
              </a:rPr>
              <a:t> MPI and rank and size variables</a:t>
            </a:r>
            <a:endParaRPr lang="en-US" sz="1600" dirty="0">
              <a:solidFill>
                <a:schemeClr val="tx1">
                  <a:lumMod val="75000"/>
                  <a:lumOff val="25000"/>
                </a:schemeClr>
              </a:solidFill>
              <a:latin typeface="Courier New" pitchFamily="49" charset="0"/>
              <a:cs typeface="Courier New" pitchFamily="49" charset="0"/>
            </a:endParaRPr>
          </a:p>
          <a:p>
            <a:endParaRPr lang="en-US" sz="1600" b="1" dirty="0" smtClean="0">
              <a:latin typeface="Courier New" pitchFamily="49" charset="0"/>
              <a:cs typeface="Courier New" pitchFamily="49" charset="0"/>
            </a:endParaRPr>
          </a:p>
          <a:p>
            <a:r>
              <a:rPr lang="en-US" sz="1600" dirty="0" err="1" smtClean="0">
                <a:solidFill>
                  <a:srgbClr val="002060"/>
                </a:solidFill>
                <a:latin typeface="Courier New" pitchFamily="49" charset="0"/>
                <a:cs typeface="Courier New" pitchFamily="49" charset="0"/>
              </a:rPr>
              <a:t>int</a:t>
            </a:r>
            <a:r>
              <a:rPr lang="en-US" sz="1600" dirty="0" smtClean="0">
                <a:latin typeface="Courier New" pitchFamily="49" charset="0"/>
                <a:cs typeface="Courier New" pitchFamily="49" charset="0"/>
              </a:rPr>
              <a:t> root = 0;</a:t>
            </a:r>
          </a:p>
          <a:p>
            <a:r>
              <a:rPr lang="en-US" sz="1600" dirty="0">
                <a:solidFill>
                  <a:srgbClr val="002060"/>
                </a:solidFill>
                <a:latin typeface="Courier New" pitchFamily="49" charset="0"/>
                <a:cs typeface="Courier New" pitchFamily="49" charset="0"/>
              </a:rPr>
              <a:t>char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buffer[12];</a:t>
            </a:r>
            <a:endParaRPr lang="en-US" sz="1600" b="1" dirty="0">
              <a:latin typeface="Courier New" pitchFamily="49" charset="0"/>
              <a:cs typeface="Courier New" pitchFamily="49" charset="0"/>
            </a:endParaRP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smtClean="0">
                <a:solidFill>
                  <a:srgbClr val="002060"/>
                </a:solidFill>
                <a:latin typeface="Courier New" pitchFamily="49" charset="0"/>
                <a:cs typeface="Courier New" pitchFamily="49" charset="0"/>
              </a:rPr>
              <a:t>rank </a:t>
            </a:r>
            <a:r>
              <a:rPr lang="en-US" sz="1600" dirty="0">
                <a:solidFill>
                  <a:srgbClr val="002060"/>
                </a:solidFill>
                <a:latin typeface="Courier New" pitchFamily="49" charset="0"/>
                <a:cs typeface="Courier New" pitchFamily="49" charset="0"/>
              </a:rPr>
              <a:t>=</a:t>
            </a:r>
            <a:r>
              <a:rPr lang="en-US" sz="1600" dirty="0" smtClean="0">
                <a:solidFill>
                  <a:srgbClr val="002060"/>
                </a:solidFill>
                <a:latin typeface="Courier New" pitchFamily="49" charset="0"/>
                <a:cs typeface="Courier New" pitchFamily="49" charset="0"/>
              </a:rPr>
              <a:t>= root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sprintf</a:t>
            </a:r>
            <a:r>
              <a:rPr lang="en-US" sz="1600" dirty="0" smtClean="0">
                <a:latin typeface="Courier New" pitchFamily="49" charset="0"/>
                <a:cs typeface="Courier New" pitchFamily="49" charset="0"/>
              </a:rPr>
              <a:t>(buffer, “Hello world”);</a:t>
            </a:r>
          </a:p>
          <a:p>
            <a:endParaRPr lang="en-US" sz="1600" dirty="0">
              <a:latin typeface="Courier New" pitchFamily="49" charset="0"/>
              <a:cs typeface="Courier New" pitchFamily="49" charset="0"/>
            </a:endParaRPr>
          </a:p>
          <a:p>
            <a:r>
              <a:rPr lang="en-US" sz="1600" b="1" dirty="0" err="1" smtClean="0">
                <a:solidFill>
                  <a:srgbClr val="FF0000"/>
                </a:solidFill>
                <a:latin typeface="Courier New" pitchFamily="49" charset="0"/>
                <a:cs typeface="Courier New" pitchFamily="49" charset="0"/>
              </a:rPr>
              <a:t>MPI_Bcast</a:t>
            </a:r>
            <a:r>
              <a:rPr lang="en-US" sz="1600" b="1" dirty="0" smtClean="0">
                <a:solidFill>
                  <a:srgbClr val="FF0000"/>
                </a:solidFill>
                <a:latin typeface="Courier New" pitchFamily="49" charset="0"/>
                <a:cs typeface="Courier New" pitchFamily="49" charset="0"/>
              </a:rPr>
              <a:t>(buffer, 12, MPI_CHAR, root, MPI_COMM_WORLD);</a:t>
            </a:r>
          </a:p>
          <a:p>
            <a:endParaRPr lang="en-US" sz="1600" dirty="0" smtClean="0">
              <a:latin typeface="Courier New" pitchFamily="49" charset="0"/>
              <a:cs typeface="Courier New" pitchFamily="49" charset="0"/>
            </a:endParaRPr>
          </a:p>
          <a:p>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(“Process %d has %s stored in the buffer.\n”, buffer, rank);</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5" name="TextBox 4"/>
          <p:cNvSpPr txBox="1"/>
          <p:nvPr/>
        </p:nvSpPr>
        <p:spPr>
          <a:xfrm>
            <a:off x="2920585" y="5349250"/>
            <a:ext cx="5991180" cy="1323439"/>
          </a:xfrm>
          <a:prstGeom prst="rect">
            <a:avLst/>
          </a:prstGeom>
          <a:solidFill>
            <a:schemeClr val="bg1">
              <a:lumMod val="85000"/>
            </a:schemeClr>
          </a:solidFill>
          <a:ln w="19050">
            <a:solidFill>
              <a:schemeClr val="tx1"/>
            </a:solidFill>
          </a:ln>
        </p:spPr>
        <p:txBody>
          <a:bodyPr wrap="square" rtlCol="0">
            <a:spAutoFit/>
          </a:bodyPr>
          <a:lstStyle/>
          <a:p>
            <a:r>
              <a:rPr lang="en-US" sz="1600" b="1" dirty="0" err="1" smtClean="0">
                <a:solidFill>
                  <a:srgbClr val="002060"/>
                </a:solidFill>
                <a:latin typeface="Courier New" pitchFamily="49" charset="0"/>
                <a:cs typeface="Courier New" pitchFamily="49" charset="0"/>
              </a:rPr>
              <a:t>john@doe</a:t>
            </a:r>
            <a:r>
              <a:rPr lang="en-US" sz="1600" b="1" dirty="0" smtClean="0">
                <a:solidFill>
                  <a:srgbClr val="002060"/>
                </a:solidFill>
                <a:latin typeface="Courier New" pitchFamily="49" charset="0"/>
                <a:cs typeface="Courier New" pitchFamily="49" charset="0"/>
              </a:rPr>
              <a:t> ~]$ </a:t>
            </a:r>
            <a:r>
              <a:rPr lang="en-US" sz="1600" b="1" dirty="0" err="1" smtClean="0">
                <a:solidFill>
                  <a:srgbClr val="002060"/>
                </a:solidFill>
                <a:latin typeface="Courier New" pitchFamily="49" charset="0"/>
                <a:cs typeface="Courier New" pitchFamily="49" charset="0"/>
              </a:rPr>
              <a:t>mpirun</a:t>
            </a:r>
            <a:r>
              <a:rPr lang="en-US" sz="1600" b="1" dirty="0" smtClean="0">
                <a:solidFill>
                  <a:srgbClr val="002060"/>
                </a:solidFill>
                <a:latin typeface="Courier New" pitchFamily="49" charset="0"/>
                <a:cs typeface="Courier New" pitchFamily="49" charset="0"/>
              </a:rPr>
              <a:t> –</a:t>
            </a:r>
            <a:r>
              <a:rPr lang="en-US" sz="1600" b="1" dirty="0" err="1" smtClean="0">
                <a:solidFill>
                  <a:srgbClr val="002060"/>
                </a:solidFill>
                <a:latin typeface="Courier New" pitchFamily="49" charset="0"/>
                <a:cs typeface="Courier New" pitchFamily="49" charset="0"/>
              </a:rPr>
              <a:t>np</a:t>
            </a:r>
            <a:r>
              <a:rPr lang="en-US" sz="1600" b="1" dirty="0" smtClean="0">
                <a:solidFill>
                  <a:srgbClr val="002060"/>
                </a:solidFill>
                <a:latin typeface="Courier New" pitchFamily="49" charset="0"/>
                <a:cs typeface="Courier New" pitchFamily="49" charset="0"/>
              </a:rPr>
              <a:t> 4 ./broadcast</a:t>
            </a:r>
          </a:p>
          <a:p>
            <a:r>
              <a:rPr lang="en-US" sz="1600" b="1" dirty="0" smtClean="0">
                <a:latin typeface="Courier New" pitchFamily="49" charset="0"/>
                <a:cs typeface="Courier New" pitchFamily="49" charset="0"/>
              </a:rPr>
              <a:t>Process 1 has Hello World stored in the buffer.</a:t>
            </a:r>
          </a:p>
          <a:p>
            <a:r>
              <a:rPr lang="en-US" sz="1600" b="1" dirty="0">
                <a:latin typeface="Courier New" pitchFamily="49" charset="0"/>
                <a:cs typeface="Courier New" pitchFamily="49" charset="0"/>
              </a:rPr>
              <a:t>Process </a:t>
            </a:r>
            <a:r>
              <a:rPr lang="en-US" sz="1600" b="1" dirty="0" smtClean="0">
                <a:latin typeface="Courier New" pitchFamily="49" charset="0"/>
                <a:cs typeface="Courier New" pitchFamily="49" charset="0"/>
              </a:rPr>
              <a:t>0 </a:t>
            </a:r>
            <a:r>
              <a:rPr lang="en-US" sz="1600" b="1" dirty="0">
                <a:latin typeface="Courier New" pitchFamily="49" charset="0"/>
                <a:cs typeface="Courier New" pitchFamily="49" charset="0"/>
              </a:rPr>
              <a:t>has Hello World stored in the buffer.</a:t>
            </a:r>
          </a:p>
          <a:p>
            <a:r>
              <a:rPr lang="en-US" sz="1600" b="1" dirty="0">
                <a:latin typeface="Courier New" pitchFamily="49" charset="0"/>
                <a:cs typeface="Courier New" pitchFamily="49" charset="0"/>
              </a:rPr>
              <a:t>Process </a:t>
            </a:r>
            <a:r>
              <a:rPr lang="en-US" sz="1600" b="1" dirty="0" smtClean="0">
                <a:latin typeface="Courier New" pitchFamily="49" charset="0"/>
                <a:cs typeface="Courier New" pitchFamily="49" charset="0"/>
              </a:rPr>
              <a:t>3 </a:t>
            </a:r>
            <a:r>
              <a:rPr lang="en-US" sz="1600" b="1" dirty="0">
                <a:latin typeface="Courier New" pitchFamily="49" charset="0"/>
                <a:cs typeface="Courier New" pitchFamily="49" charset="0"/>
              </a:rPr>
              <a:t>has Hello World stored in the buffer.</a:t>
            </a:r>
          </a:p>
          <a:p>
            <a:r>
              <a:rPr lang="en-US" sz="1600" b="1" dirty="0">
                <a:latin typeface="Courier New" pitchFamily="49" charset="0"/>
                <a:cs typeface="Courier New" pitchFamily="49" charset="0"/>
              </a:rPr>
              <a:t>P</a:t>
            </a:r>
            <a:r>
              <a:rPr lang="en-US" sz="1600" b="1" dirty="0" smtClean="0">
                <a:latin typeface="Courier New" pitchFamily="49" charset="0"/>
                <a:cs typeface="Courier New" pitchFamily="49" charset="0"/>
              </a:rPr>
              <a:t>rocess 2 </a:t>
            </a:r>
            <a:r>
              <a:rPr lang="en-US" sz="1600" b="1" dirty="0">
                <a:latin typeface="Courier New" pitchFamily="49" charset="0"/>
                <a:cs typeface="Courier New" pitchFamily="49" charset="0"/>
              </a:rPr>
              <a:t>has Hello World stored in the buffer</a:t>
            </a:r>
            <a:r>
              <a:rPr lang="en-US" sz="1600" b="1" dirty="0" smtClean="0">
                <a:latin typeface="Courier New" pitchFamily="49" charset="0"/>
                <a:cs typeface="Courier New" pitchFamily="49" charset="0"/>
              </a:rPr>
              <a:t>.</a:t>
            </a:r>
          </a:p>
        </p:txBody>
      </p:sp>
      <p:sp>
        <p:nvSpPr>
          <p:cNvPr id="6" name="TextBox 5"/>
          <p:cNvSpPr txBox="1"/>
          <p:nvPr/>
        </p:nvSpPr>
        <p:spPr>
          <a:xfrm>
            <a:off x="3535065" y="2675618"/>
            <a:ext cx="3680879" cy="369332"/>
          </a:xfrm>
          <a:prstGeom prst="rect">
            <a:avLst/>
          </a:prstGeom>
          <a:solidFill>
            <a:schemeClr val="bg1">
              <a:lumMod val="95000"/>
            </a:schemeClr>
          </a:solidFill>
          <a:ln w="19050">
            <a:solidFill>
              <a:schemeClr val="tx1"/>
            </a:solidFill>
          </a:ln>
        </p:spPr>
        <p:txBody>
          <a:bodyPr wrap="none" rtlCol="0">
            <a:spAutoFit/>
          </a:bodyPr>
          <a:lstStyle/>
          <a:p>
            <a:r>
              <a:rPr lang="en-US" dirty="0" smtClean="0"/>
              <a:t>fill the buffer at the root process only</a:t>
            </a:r>
            <a:endParaRPr lang="en-US" dirty="0"/>
          </a:p>
        </p:txBody>
      </p:sp>
      <p:cxnSp>
        <p:nvCxnSpPr>
          <p:cNvPr id="7" name="Straight Arrow Connector 6"/>
          <p:cNvCxnSpPr>
            <a:stCxn id="6" idx="1"/>
          </p:cNvCxnSpPr>
          <p:nvPr/>
        </p:nvCxnSpPr>
        <p:spPr>
          <a:xfrm flipH="1">
            <a:off x="2691777" y="2860284"/>
            <a:ext cx="843288" cy="18466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69170" y="4672678"/>
            <a:ext cx="3297826" cy="369332"/>
          </a:xfrm>
          <a:prstGeom prst="rect">
            <a:avLst/>
          </a:prstGeom>
          <a:solidFill>
            <a:schemeClr val="bg1">
              <a:lumMod val="95000"/>
            </a:schemeClr>
          </a:solidFill>
          <a:ln w="19050">
            <a:solidFill>
              <a:schemeClr val="tx1"/>
            </a:solidFill>
          </a:ln>
        </p:spPr>
        <p:txBody>
          <a:bodyPr wrap="none" rtlCol="0">
            <a:spAutoFit/>
          </a:bodyPr>
          <a:lstStyle/>
          <a:p>
            <a:r>
              <a:rPr lang="en-US" dirty="0" smtClean="0"/>
              <a:t>all processes must call </a:t>
            </a:r>
            <a:r>
              <a:rPr lang="en-US" dirty="0" err="1" smtClean="0"/>
              <a:t>MPI_Bcast</a:t>
            </a:r>
            <a:endParaRPr lang="en-US" dirty="0"/>
          </a:p>
        </p:txBody>
      </p:sp>
      <p:cxnSp>
        <p:nvCxnSpPr>
          <p:cNvPr id="11" name="Straight Arrow Connector 10"/>
          <p:cNvCxnSpPr/>
          <p:nvPr/>
        </p:nvCxnSpPr>
        <p:spPr>
          <a:xfrm flipH="1" flipV="1">
            <a:off x="1269171" y="3966671"/>
            <a:ext cx="268834" cy="706007"/>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18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algorithm</a:t>
            </a:r>
            <a:endParaRPr lang="en-US" dirty="0"/>
          </a:p>
        </p:txBody>
      </p:sp>
      <p:sp>
        <p:nvSpPr>
          <p:cNvPr id="4" name="Rectangle 3"/>
          <p:cNvSpPr/>
          <p:nvPr/>
        </p:nvSpPr>
        <p:spPr>
          <a:xfrm>
            <a:off x="881564" y="3213288"/>
            <a:ext cx="1309323"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119" y="2714023"/>
            <a:ext cx="130576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81564" y="2214758"/>
            <a:ext cx="1309325"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700" dirty="0" smtClean="0"/>
              <a:t>data (n bytes)</a:t>
            </a:r>
            <a:endParaRPr lang="en-US" sz="1700" dirty="0"/>
          </a:p>
        </p:txBody>
      </p:sp>
      <p:sp>
        <p:nvSpPr>
          <p:cNvPr id="7" name="Rectangle 6"/>
          <p:cNvSpPr/>
          <p:nvPr/>
        </p:nvSpPr>
        <p:spPr>
          <a:xfrm>
            <a:off x="881565" y="3712553"/>
            <a:ext cx="1309322"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5119" y="4211818"/>
            <a:ext cx="130576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654690" y="2176353"/>
            <a:ext cx="4266" cy="41093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3914" y="2728741"/>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12" name="TextBox 11"/>
          <p:cNvSpPr txBox="1"/>
          <p:nvPr/>
        </p:nvSpPr>
        <p:spPr>
          <a:xfrm>
            <a:off x="273914" y="2229476"/>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13" name="TextBox 12"/>
          <p:cNvSpPr txBox="1"/>
          <p:nvPr/>
        </p:nvSpPr>
        <p:spPr>
          <a:xfrm>
            <a:off x="273914" y="3228006"/>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14" name="TextBox 13"/>
          <p:cNvSpPr txBox="1"/>
          <p:nvPr/>
        </p:nvSpPr>
        <p:spPr>
          <a:xfrm>
            <a:off x="273914" y="4226536"/>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15" name="TextBox 14"/>
          <p:cNvSpPr txBox="1"/>
          <p:nvPr/>
        </p:nvSpPr>
        <p:spPr>
          <a:xfrm>
            <a:off x="273914" y="3727271"/>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17" name="TextBox 16"/>
          <p:cNvSpPr txBox="1"/>
          <p:nvPr/>
        </p:nvSpPr>
        <p:spPr>
          <a:xfrm>
            <a:off x="273914" y="4725801"/>
            <a:ext cx="385042" cy="369332"/>
          </a:xfrm>
          <a:prstGeom prst="rect">
            <a:avLst/>
          </a:prstGeom>
          <a:noFill/>
        </p:spPr>
        <p:txBody>
          <a:bodyPr wrap="none" rtlCol="0">
            <a:spAutoFit/>
          </a:bodyPr>
          <a:lstStyle/>
          <a:p>
            <a:r>
              <a:rPr lang="en-US" dirty="0" smtClean="0"/>
              <a:t>p</a:t>
            </a:r>
            <a:r>
              <a:rPr lang="en-US" baseline="-25000" dirty="0" smtClean="0"/>
              <a:t>5</a:t>
            </a:r>
            <a:endParaRPr lang="en-US" baseline="-25000" dirty="0"/>
          </a:p>
        </p:txBody>
      </p:sp>
      <p:sp>
        <p:nvSpPr>
          <p:cNvPr id="18" name="TextBox 17"/>
          <p:cNvSpPr txBox="1"/>
          <p:nvPr/>
        </p:nvSpPr>
        <p:spPr>
          <a:xfrm>
            <a:off x="273914" y="5225066"/>
            <a:ext cx="385042" cy="369332"/>
          </a:xfrm>
          <a:prstGeom prst="rect">
            <a:avLst/>
          </a:prstGeom>
          <a:noFill/>
        </p:spPr>
        <p:txBody>
          <a:bodyPr wrap="none" rtlCol="0">
            <a:spAutoFit/>
          </a:bodyPr>
          <a:lstStyle/>
          <a:p>
            <a:r>
              <a:rPr lang="en-US" dirty="0" smtClean="0"/>
              <a:t>p</a:t>
            </a:r>
            <a:r>
              <a:rPr lang="en-US" baseline="-25000" dirty="0" smtClean="0"/>
              <a:t>6</a:t>
            </a:r>
            <a:endParaRPr lang="en-US" baseline="-25000" dirty="0"/>
          </a:p>
        </p:txBody>
      </p:sp>
      <p:sp>
        <p:nvSpPr>
          <p:cNvPr id="19" name="TextBox 18"/>
          <p:cNvSpPr txBox="1"/>
          <p:nvPr/>
        </p:nvSpPr>
        <p:spPr>
          <a:xfrm>
            <a:off x="273914" y="5724331"/>
            <a:ext cx="385042" cy="369332"/>
          </a:xfrm>
          <a:prstGeom prst="rect">
            <a:avLst/>
          </a:prstGeom>
          <a:noFill/>
        </p:spPr>
        <p:txBody>
          <a:bodyPr wrap="none" rtlCol="0">
            <a:spAutoFit/>
          </a:bodyPr>
          <a:lstStyle/>
          <a:p>
            <a:r>
              <a:rPr lang="en-US" dirty="0" smtClean="0"/>
              <a:t>p</a:t>
            </a:r>
            <a:r>
              <a:rPr lang="en-US" baseline="-25000" dirty="0"/>
              <a:t>7</a:t>
            </a:r>
          </a:p>
        </p:txBody>
      </p:sp>
      <p:sp>
        <p:nvSpPr>
          <p:cNvPr id="20" name="Rectangle 19"/>
          <p:cNvSpPr/>
          <p:nvPr/>
        </p:nvSpPr>
        <p:spPr>
          <a:xfrm>
            <a:off x="883341" y="4711083"/>
            <a:ext cx="1309323"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83342" y="5210348"/>
            <a:ext cx="1309322"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86896" y="5709613"/>
            <a:ext cx="130576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8615" y="6324093"/>
            <a:ext cx="1362424" cy="369332"/>
          </a:xfrm>
          <a:prstGeom prst="rect">
            <a:avLst/>
          </a:prstGeom>
          <a:noFill/>
        </p:spPr>
        <p:txBody>
          <a:bodyPr wrap="none" rtlCol="0">
            <a:spAutoFit/>
          </a:bodyPr>
          <a:lstStyle/>
          <a:p>
            <a:r>
              <a:rPr lang="en-US" dirty="0" smtClean="0"/>
              <a:t>process rank</a:t>
            </a:r>
            <a:endParaRPr lang="en-US" dirty="0"/>
          </a:p>
        </p:txBody>
      </p:sp>
      <p:sp>
        <p:nvSpPr>
          <p:cNvPr id="25" name="Rectangle 24"/>
          <p:cNvSpPr/>
          <p:nvPr/>
        </p:nvSpPr>
        <p:spPr>
          <a:xfrm>
            <a:off x="3112610" y="3213288"/>
            <a:ext cx="1309323"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116165" y="2714023"/>
            <a:ext cx="1305769"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112610" y="2214758"/>
            <a:ext cx="1309325"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112611" y="3712553"/>
            <a:ext cx="1309322"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116165" y="4211818"/>
            <a:ext cx="130576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14387" y="4711083"/>
            <a:ext cx="1309323"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114388" y="5210348"/>
            <a:ext cx="1309322"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117942" y="5709613"/>
            <a:ext cx="130576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296364" y="3213288"/>
            <a:ext cx="1309323"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299919" y="2714023"/>
            <a:ext cx="1305769"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296364" y="2214758"/>
            <a:ext cx="1309325"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296365" y="3712553"/>
            <a:ext cx="1309322"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299919" y="4211818"/>
            <a:ext cx="130576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298141" y="4711083"/>
            <a:ext cx="1309323"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98142" y="5210348"/>
            <a:ext cx="1309322"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301696" y="5709613"/>
            <a:ext cx="130576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600664" y="3213288"/>
            <a:ext cx="1309323"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604219" y="2714023"/>
            <a:ext cx="1305769"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600664" y="2214758"/>
            <a:ext cx="1309325"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600665" y="3712553"/>
            <a:ext cx="1309322"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04219" y="4211818"/>
            <a:ext cx="1305769"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602441" y="4711083"/>
            <a:ext cx="1309323"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602442" y="5210348"/>
            <a:ext cx="1309322"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605996" y="5709613"/>
            <a:ext cx="1305769"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6" idx="3"/>
            <a:endCxn id="26" idx="1"/>
          </p:cNvCxnSpPr>
          <p:nvPr/>
        </p:nvCxnSpPr>
        <p:spPr>
          <a:xfrm>
            <a:off x="2190889" y="2406783"/>
            <a:ext cx="925276"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3"/>
            <a:endCxn id="33" idx="1"/>
          </p:cNvCxnSpPr>
          <p:nvPr/>
        </p:nvCxnSpPr>
        <p:spPr>
          <a:xfrm>
            <a:off x="4421935" y="2406783"/>
            <a:ext cx="874429"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3"/>
            <a:endCxn id="36" idx="1"/>
          </p:cNvCxnSpPr>
          <p:nvPr/>
        </p:nvCxnSpPr>
        <p:spPr>
          <a:xfrm>
            <a:off x="4421934" y="2906048"/>
            <a:ext cx="874431"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5" idx="3"/>
            <a:endCxn id="45" idx="1"/>
          </p:cNvCxnSpPr>
          <p:nvPr/>
        </p:nvCxnSpPr>
        <p:spPr>
          <a:xfrm>
            <a:off x="6605689" y="2406783"/>
            <a:ext cx="998530"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4" idx="3"/>
            <a:endCxn id="46" idx="1"/>
          </p:cNvCxnSpPr>
          <p:nvPr/>
        </p:nvCxnSpPr>
        <p:spPr>
          <a:xfrm>
            <a:off x="6605688" y="2906048"/>
            <a:ext cx="996753"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3" idx="3"/>
            <a:endCxn id="47" idx="1"/>
          </p:cNvCxnSpPr>
          <p:nvPr/>
        </p:nvCxnSpPr>
        <p:spPr>
          <a:xfrm>
            <a:off x="6605687" y="3405313"/>
            <a:ext cx="996755"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48" idx="1"/>
          </p:cNvCxnSpPr>
          <p:nvPr/>
        </p:nvCxnSpPr>
        <p:spPr>
          <a:xfrm>
            <a:off x="6605687" y="3904578"/>
            <a:ext cx="1000309"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08310" y="931065"/>
            <a:ext cx="8218670" cy="923330"/>
          </a:xfrm>
          <a:prstGeom prst="rect">
            <a:avLst/>
          </a:prstGeom>
          <a:noFill/>
        </p:spPr>
        <p:txBody>
          <a:bodyPr wrap="square" rtlCol="0">
            <a:spAutoFit/>
          </a:bodyPr>
          <a:lstStyle/>
          <a:p>
            <a:pPr marL="285750" indent="-285750">
              <a:buFont typeface="Arial" pitchFamily="34" charset="0"/>
              <a:buChar char="•"/>
            </a:pPr>
            <a:r>
              <a:rPr lang="en-US" b="1" dirty="0" smtClean="0">
                <a:solidFill>
                  <a:srgbClr val="FF0000"/>
                </a:solidFill>
              </a:rPr>
              <a:t>Linear algorithm</a:t>
            </a:r>
            <a:r>
              <a:rPr lang="en-US" dirty="0" smtClean="0"/>
              <a:t>, subsequent sending of n bytes from root process to P-1 other processes takes </a:t>
            </a:r>
            <a:r>
              <a:rPr lang="en-US" dirty="0"/>
              <a:t>(</a:t>
            </a:r>
            <a:r>
              <a:rPr lang="en-US" dirty="0">
                <a:latin typeface="Symbol" pitchFamily="18" charset="2"/>
              </a:rPr>
              <a:t>a</a:t>
            </a:r>
            <a:r>
              <a:rPr lang="en-US" dirty="0"/>
              <a:t> + </a:t>
            </a:r>
            <a:r>
              <a:rPr lang="en-US" dirty="0" smtClean="0">
                <a:latin typeface="Symbol" pitchFamily="18" charset="2"/>
              </a:rPr>
              <a:t>b</a:t>
            </a:r>
            <a:r>
              <a:rPr lang="en-US" dirty="0" smtClean="0"/>
              <a:t>n) (P- 1) time.</a:t>
            </a:r>
          </a:p>
          <a:p>
            <a:pPr marL="285750" indent="-285750">
              <a:buFont typeface="Arial" pitchFamily="34" charset="0"/>
              <a:buChar char="•"/>
            </a:pPr>
            <a:r>
              <a:rPr lang="en-US" b="1" dirty="0" smtClean="0">
                <a:solidFill>
                  <a:srgbClr val="FF0000"/>
                </a:solidFill>
              </a:rPr>
              <a:t>Binary tree algorithm</a:t>
            </a:r>
            <a:r>
              <a:rPr lang="en-US" dirty="0" smtClean="0"/>
              <a:t> takes only </a:t>
            </a:r>
            <a:r>
              <a:rPr lang="en-US" dirty="0"/>
              <a:t>(</a:t>
            </a:r>
            <a:r>
              <a:rPr lang="en-US" dirty="0">
                <a:latin typeface="Symbol" pitchFamily="18" charset="2"/>
              </a:rPr>
              <a:t>a</a:t>
            </a:r>
            <a:r>
              <a:rPr lang="en-US" dirty="0"/>
              <a:t> + </a:t>
            </a:r>
            <a:r>
              <a:rPr lang="en-US" dirty="0" smtClean="0">
                <a:latin typeface="Symbol" pitchFamily="18" charset="2"/>
              </a:rPr>
              <a:t>b</a:t>
            </a:r>
            <a:r>
              <a:rPr lang="en-US" dirty="0" smtClean="0"/>
              <a:t>n</a:t>
            </a:r>
            <a:r>
              <a:rPr lang="en-US" dirty="0"/>
              <a:t>) </a:t>
            </a:r>
            <a:r>
              <a:rPr lang="en-US" dirty="0">
                <a:sym typeface="Symbol"/>
              </a:rPr>
              <a:t></a:t>
            </a:r>
            <a:r>
              <a:rPr lang="en-US" dirty="0"/>
              <a:t>log</a:t>
            </a:r>
            <a:r>
              <a:rPr lang="en-US" baseline="-25000" dirty="0"/>
              <a:t>2</a:t>
            </a:r>
            <a:r>
              <a:rPr lang="en-US" dirty="0"/>
              <a:t>P</a:t>
            </a:r>
            <a:r>
              <a:rPr lang="en-US" dirty="0">
                <a:sym typeface="Symbol"/>
              </a:rPr>
              <a:t></a:t>
            </a:r>
            <a:r>
              <a:rPr lang="en-US" dirty="0"/>
              <a:t> </a:t>
            </a:r>
            <a:r>
              <a:rPr lang="en-US" dirty="0" smtClean="0"/>
              <a:t>time.</a:t>
            </a:r>
            <a:endParaRPr lang="en-US" dirty="0"/>
          </a:p>
        </p:txBody>
      </p:sp>
      <p:sp>
        <p:nvSpPr>
          <p:cNvPr id="55" name="TextBox 54"/>
          <p:cNvSpPr txBox="1"/>
          <p:nvPr/>
        </p:nvSpPr>
        <p:spPr>
          <a:xfrm rot="1791525">
            <a:off x="2235574" y="2269464"/>
            <a:ext cx="865045" cy="369332"/>
          </a:xfrm>
          <a:prstGeom prst="rect">
            <a:avLst/>
          </a:prstGeom>
          <a:noFill/>
        </p:spPr>
        <p:txBody>
          <a:bodyPr wrap="none" rtlCol="0">
            <a:spAutoFit/>
          </a:bodyPr>
          <a:lstStyle/>
          <a:p>
            <a:r>
              <a:rPr lang="en-US" dirty="0" smtClean="0"/>
              <a:t>n bytes</a:t>
            </a:r>
            <a:endParaRPr lang="en-US" dirty="0"/>
          </a:p>
        </p:txBody>
      </p:sp>
      <p:sp>
        <p:nvSpPr>
          <p:cNvPr id="56" name="TextBox 55"/>
          <p:cNvSpPr txBox="1"/>
          <p:nvPr/>
        </p:nvSpPr>
        <p:spPr>
          <a:xfrm rot="2902371">
            <a:off x="4485122" y="2529356"/>
            <a:ext cx="865045" cy="369332"/>
          </a:xfrm>
          <a:prstGeom prst="rect">
            <a:avLst/>
          </a:prstGeom>
          <a:noFill/>
        </p:spPr>
        <p:txBody>
          <a:bodyPr wrap="none" rtlCol="0">
            <a:spAutoFit/>
          </a:bodyPr>
          <a:lstStyle/>
          <a:p>
            <a:r>
              <a:rPr lang="en-US" dirty="0" smtClean="0"/>
              <a:t>n bytes</a:t>
            </a:r>
            <a:endParaRPr lang="en-US" dirty="0"/>
          </a:p>
        </p:txBody>
      </p:sp>
      <p:sp>
        <p:nvSpPr>
          <p:cNvPr id="58" name="TextBox 57"/>
          <p:cNvSpPr txBox="1"/>
          <p:nvPr/>
        </p:nvSpPr>
        <p:spPr>
          <a:xfrm rot="3764926">
            <a:off x="6767591" y="2975331"/>
            <a:ext cx="865045" cy="369332"/>
          </a:xfrm>
          <a:prstGeom prst="rect">
            <a:avLst/>
          </a:prstGeom>
          <a:noFill/>
        </p:spPr>
        <p:txBody>
          <a:bodyPr wrap="none" rtlCol="0">
            <a:spAutoFit/>
          </a:bodyPr>
          <a:lstStyle/>
          <a:p>
            <a:r>
              <a:rPr lang="en-US" dirty="0" smtClean="0"/>
              <a:t>n bytes</a:t>
            </a:r>
            <a:endParaRPr lang="en-US" dirty="0"/>
          </a:p>
        </p:txBody>
      </p:sp>
    </p:spTree>
    <p:extLst>
      <p:ext uri="{BB962C8B-B14F-4D97-AF65-F5344CB8AC3E}">
        <p14:creationId xmlns:p14="http://schemas.microsoft.com/office/powerpoint/2010/main" val="724026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a:t>
            </a:r>
            <a:endParaRPr lang="en-US" dirty="0"/>
          </a:p>
        </p:txBody>
      </p:sp>
      <p:sp>
        <p:nvSpPr>
          <p:cNvPr id="4" name="TextBox 3"/>
          <p:cNvSpPr txBox="1"/>
          <p:nvPr/>
        </p:nvSpPr>
        <p:spPr>
          <a:xfrm>
            <a:off x="78615" y="948780"/>
            <a:ext cx="8968936" cy="1477328"/>
          </a:xfrm>
          <a:prstGeom prst="rect">
            <a:avLst/>
          </a:prstGeom>
          <a:solidFill>
            <a:schemeClr val="bg1">
              <a:lumMod val="85000"/>
            </a:schemeClr>
          </a:solidFill>
          <a:ln>
            <a:solidFill>
              <a:schemeClr val="tx1"/>
            </a:solidFill>
          </a:ln>
        </p:spPr>
        <p:txBody>
          <a:bodyPr wrap="square" rtlCol="0">
            <a:spAutoFit/>
          </a:bodyPr>
          <a:lstStyle/>
          <a:p>
            <a:r>
              <a:rPr lang="en-US" b="1" dirty="0" err="1" smtClean="0">
                <a:solidFill>
                  <a:srgbClr val="FF0000"/>
                </a:solidFill>
                <a:latin typeface="Courier New" pitchFamily="49" charset="0"/>
                <a:cs typeface="Courier New" pitchFamily="49" charset="0"/>
              </a:rPr>
              <a:t>MPI_Scatter</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sendcount, </a:t>
            </a:r>
            <a:r>
              <a:rPr lang="en-US" dirty="0" err="1" smtClean="0">
                <a:solidFill>
                  <a:srgbClr val="002060"/>
                </a:solidFill>
                <a:latin typeface="Courier New" pitchFamily="49" charset="0"/>
                <a:cs typeface="Courier New" pitchFamily="49" charset="0"/>
              </a:rPr>
              <a:t>MPI_Datatype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sendType</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recvbuf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recvcount, </a:t>
            </a:r>
            <a:r>
              <a:rPr lang="en-US" dirty="0" err="1" smtClean="0">
                <a:solidFill>
                  <a:srgbClr val="002060"/>
                </a:solidFill>
                <a:latin typeface="Courier New" pitchFamily="49" charset="0"/>
                <a:cs typeface="Courier New" pitchFamily="49" charset="0"/>
              </a:rPr>
              <a:t>MPI_Datatype</a:t>
            </a:r>
            <a:r>
              <a:rPr lang="en-US" dirty="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recvType</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root</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err="1" smtClean="0"/>
              <a:t>MPI_Scatter</a:t>
            </a:r>
            <a:r>
              <a:rPr lang="en-US" dirty="0"/>
              <a:t> </a:t>
            </a:r>
            <a:r>
              <a:rPr lang="en-US" dirty="0" smtClean="0"/>
              <a:t>partitions a </a:t>
            </a:r>
            <a:r>
              <a:rPr lang="en-US" dirty="0" err="1" smtClean="0">
                <a:latin typeface="Courier New" pitchFamily="49" charset="0"/>
                <a:cs typeface="Courier New" pitchFamily="49" charset="0"/>
              </a:rPr>
              <a:t>sendbuf</a:t>
            </a:r>
            <a:r>
              <a:rPr lang="en-US" dirty="0" smtClean="0"/>
              <a:t> at the </a:t>
            </a:r>
            <a:r>
              <a:rPr lang="en-US" dirty="0" smtClean="0">
                <a:latin typeface="Courier New" pitchFamily="49" charset="0"/>
                <a:cs typeface="Courier New" pitchFamily="49" charset="0"/>
              </a:rPr>
              <a:t>root</a:t>
            </a:r>
            <a:r>
              <a:rPr lang="en-US" dirty="0" smtClean="0"/>
              <a:t> process into P equal parts of size </a:t>
            </a:r>
            <a:r>
              <a:rPr lang="en-US" dirty="0" smtClean="0">
                <a:latin typeface="Courier New" pitchFamily="49" charset="0"/>
                <a:cs typeface="Courier New" pitchFamily="49" charset="0"/>
              </a:rPr>
              <a:t>sendcount</a:t>
            </a:r>
            <a:r>
              <a:rPr lang="en-US" dirty="0" smtClean="0"/>
              <a:t> and sends each process in </a:t>
            </a:r>
            <a:r>
              <a:rPr lang="en-US" dirty="0" smtClean="0">
                <a:latin typeface="Courier New" pitchFamily="49" charset="0"/>
                <a:cs typeface="Courier New" pitchFamily="49" charset="0"/>
              </a:rPr>
              <a:t>comm</a:t>
            </a:r>
            <a:r>
              <a:rPr lang="en-US" dirty="0" smtClean="0"/>
              <a:t> (including root) a portion in rank order.</a:t>
            </a:r>
            <a:endParaRPr lang="en-US" dirty="0"/>
          </a:p>
        </p:txBody>
      </p:sp>
      <p:sp>
        <p:nvSpPr>
          <p:cNvPr id="5" name="Rectangle 4"/>
          <p:cNvSpPr/>
          <p:nvPr/>
        </p:nvSpPr>
        <p:spPr>
          <a:xfrm>
            <a:off x="974774" y="4542745"/>
            <a:ext cx="387606"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78328" y="4043480"/>
            <a:ext cx="384051"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90244" y="4035175"/>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r>
              <a:rPr lang="en-US" baseline="-25000" dirty="0" smtClean="0">
                <a:solidFill>
                  <a:schemeClr val="tx1"/>
                </a:solidFill>
              </a:rPr>
              <a:t>0</a:t>
            </a:r>
            <a:endParaRPr lang="en-US" baseline="-25000" dirty="0">
              <a:solidFill>
                <a:schemeClr val="tx1"/>
              </a:solidFill>
            </a:endParaRPr>
          </a:p>
        </p:txBody>
      </p:sp>
      <p:sp>
        <p:nvSpPr>
          <p:cNvPr id="8" name="Rectangle 7"/>
          <p:cNvSpPr/>
          <p:nvPr/>
        </p:nvSpPr>
        <p:spPr>
          <a:xfrm>
            <a:off x="974774" y="5042010"/>
            <a:ext cx="387605"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78328" y="5541275"/>
            <a:ext cx="384051"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747899" y="354421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1824" y="6132068"/>
            <a:ext cx="1362424" cy="369332"/>
          </a:xfrm>
          <a:prstGeom prst="rect">
            <a:avLst/>
          </a:prstGeom>
          <a:noFill/>
        </p:spPr>
        <p:txBody>
          <a:bodyPr wrap="none" rtlCol="0">
            <a:spAutoFit/>
          </a:bodyPr>
          <a:lstStyle/>
          <a:p>
            <a:r>
              <a:rPr lang="en-US" dirty="0" smtClean="0"/>
              <a:t>process rank</a:t>
            </a:r>
            <a:endParaRPr lang="en-US" dirty="0"/>
          </a:p>
        </p:txBody>
      </p:sp>
      <p:sp>
        <p:nvSpPr>
          <p:cNvPr id="13" name="TextBox 12"/>
          <p:cNvSpPr txBox="1"/>
          <p:nvPr/>
        </p:nvSpPr>
        <p:spPr>
          <a:xfrm>
            <a:off x="1153955" y="2714023"/>
            <a:ext cx="4091505" cy="369332"/>
          </a:xfrm>
          <a:prstGeom prst="rect">
            <a:avLst/>
          </a:prstGeom>
          <a:noFill/>
        </p:spPr>
        <p:txBody>
          <a:bodyPr wrap="none" rtlCol="0">
            <a:spAutoFit/>
          </a:bodyPr>
          <a:lstStyle/>
          <a:p>
            <a:r>
              <a:rPr lang="en-US" dirty="0" smtClean="0"/>
              <a:t>send buffer (only matters at </a:t>
            </a:r>
            <a:r>
              <a:rPr lang="en-US" b="1" dirty="0" smtClean="0">
                <a:solidFill>
                  <a:srgbClr val="FF0000"/>
                </a:solidFill>
              </a:rPr>
              <a:t>root</a:t>
            </a:r>
            <a:r>
              <a:rPr lang="en-US" dirty="0" smtClean="0"/>
              <a:t> process)</a:t>
            </a:r>
            <a:endParaRPr lang="en-US" dirty="0"/>
          </a:p>
        </p:txBody>
      </p:sp>
      <p:cxnSp>
        <p:nvCxnSpPr>
          <p:cNvPr id="15" name="Straight Arrow Connector 14"/>
          <p:cNvCxnSpPr/>
          <p:nvPr/>
        </p:nvCxnSpPr>
        <p:spPr>
          <a:xfrm flipH="1">
            <a:off x="2659260" y="3083355"/>
            <a:ext cx="193802" cy="475578"/>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077850" y="4572844"/>
            <a:ext cx="384051" cy="1"/>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749809" y="4572845"/>
            <a:ext cx="2092496" cy="369332"/>
          </a:xfrm>
          <a:prstGeom prst="rect">
            <a:avLst/>
          </a:prstGeom>
          <a:noFill/>
        </p:spPr>
        <p:txBody>
          <a:bodyPr wrap="none" rtlCol="0">
            <a:spAutoFit/>
          </a:bodyPr>
          <a:lstStyle/>
          <a:p>
            <a:r>
              <a:rPr lang="en-US" dirty="0" smtClean="0"/>
              <a:t>sendcount elements</a:t>
            </a:r>
            <a:endParaRPr lang="en-US" dirty="0"/>
          </a:p>
        </p:txBody>
      </p:sp>
      <p:cxnSp>
        <p:nvCxnSpPr>
          <p:cNvPr id="29" name="Straight Arrow Connector 28"/>
          <p:cNvCxnSpPr>
            <a:endCxn id="8" idx="3"/>
          </p:cNvCxnSpPr>
          <p:nvPr/>
        </p:nvCxnSpPr>
        <p:spPr>
          <a:xfrm flipH="1" flipV="1">
            <a:off x="1362379" y="5234035"/>
            <a:ext cx="521668" cy="1267365"/>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20837" y="6477713"/>
            <a:ext cx="1485856" cy="369332"/>
          </a:xfrm>
          <a:prstGeom prst="rect">
            <a:avLst/>
          </a:prstGeom>
          <a:noFill/>
        </p:spPr>
        <p:txBody>
          <a:bodyPr wrap="none" rtlCol="0">
            <a:spAutoFit/>
          </a:bodyPr>
          <a:lstStyle/>
          <a:p>
            <a:r>
              <a:rPr lang="en-US" dirty="0" smtClean="0"/>
              <a:t>receive buffer</a:t>
            </a:r>
            <a:endParaRPr lang="en-US" dirty="0"/>
          </a:p>
        </p:txBody>
      </p:sp>
      <p:sp>
        <p:nvSpPr>
          <p:cNvPr id="32" name="Right Arrow 31"/>
          <p:cNvSpPr/>
          <p:nvPr/>
        </p:nvSpPr>
        <p:spPr>
          <a:xfrm>
            <a:off x="3968024" y="4504340"/>
            <a:ext cx="1487291"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MPI_Scatter</a:t>
            </a:r>
            <a:endParaRPr lang="en-US" dirty="0"/>
          </a:p>
        </p:txBody>
      </p:sp>
      <p:cxnSp>
        <p:nvCxnSpPr>
          <p:cNvPr id="33" name="Straight Arrow Connector 32"/>
          <p:cNvCxnSpPr/>
          <p:nvPr/>
        </p:nvCxnSpPr>
        <p:spPr>
          <a:xfrm>
            <a:off x="5667965" y="354421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73641" y="6132068"/>
            <a:ext cx="1362424" cy="369332"/>
          </a:xfrm>
          <a:prstGeom prst="rect">
            <a:avLst/>
          </a:prstGeom>
          <a:noFill/>
        </p:spPr>
        <p:txBody>
          <a:bodyPr wrap="none" rtlCol="0">
            <a:spAutoFit/>
          </a:bodyPr>
          <a:lstStyle/>
          <a:p>
            <a:r>
              <a:rPr lang="en-US" dirty="0" smtClean="0"/>
              <a:t>process rank</a:t>
            </a:r>
            <a:endParaRPr lang="en-US" dirty="0"/>
          </a:p>
        </p:txBody>
      </p:sp>
      <p:cxnSp>
        <p:nvCxnSpPr>
          <p:cNvPr id="39" name="Straight Arrow Connector 38"/>
          <p:cNvCxnSpPr/>
          <p:nvPr/>
        </p:nvCxnSpPr>
        <p:spPr>
          <a:xfrm>
            <a:off x="5851258" y="3414282"/>
            <a:ext cx="392782"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340100" y="3006545"/>
            <a:ext cx="2035365" cy="369332"/>
          </a:xfrm>
          <a:prstGeom prst="rect">
            <a:avLst/>
          </a:prstGeom>
          <a:noFill/>
        </p:spPr>
        <p:txBody>
          <a:bodyPr wrap="none" rtlCol="0">
            <a:spAutoFit/>
          </a:bodyPr>
          <a:lstStyle/>
          <a:p>
            <a:r>
              <a:rPr lang="en-US" dirty="0" smtClean="0"/>
              <a:t>recvcount elements</a:t>
            </a:r>
            <a:endParaRPr lang="en-US" dirty="0"/>
          </a:p>
        </p:txBody>
      </p:sp>
      <p:sp>
        <p:nvSpPr>
          <p:cNvPr id="45" name="TextBox 44"/>
          <p:cNvSpPr txBox="1"/>
          <p:nvPr/>
        </p:nvSpPr>
        <p:spPr>
          <a:xfrm>
            <a:off x="367123" y="4058198"/>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46" name="TextBox 45"/>
          <p:cNvSpPr txBox="1"/>
          <p:nvPr/>
        </p:nvSpPr>
        <p:spPr>
          <a:xfrm>
            <a:off x="367123" y="3558933"/>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47" name="TextBox 46"/>
          <p:cNvSpPr txBox="1"/>
          <p:nvPr/>
        </p:nvSpPr>
        <p:spPr>
          <a:xfrm>
            <a:off x="367123" y="4542745"/>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48" name="TextBox 47"/>
          <p:cNvSpPr txBox="1"/>
          <p:nvPr/>
        </p:nvSpPr>
        <p:spPr>
          <a:xfrm>
            <a:off x="367123" y="5555993"/>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49" name="TextBox 48"/>
          <p:cNvSpPr txBox="1"/>
          <p:nvPr/>
        </p:nvSpPr>
        <p:spPr>
          <a:xfrm>
            <a:off x="367123" y="5056728"/>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42" name="Rectangle 41"/>
          <p:cNvSpPr/>
          <p:nvPr/>
        </p:nvSpPr>
        <p:spPr>
          <a:xfrm>
            <a:off x="2077850" y="4035175"/>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1</a:t>
            </a:r>
            <a:endParaRPr lang="en-US" baseline="-25000" dirty="0">
              <a:solidFill>
                <a:schemeClr val="tx1"/>
              </a:solidFill>
            </a:endParaRPr>
          </a:p>
        </p:txBody>
      </p:sp>
      <p:sp>
        <p:nvSpPr>
          <p:cNvPr id="43" name="Rectangle 42"/>
          <p:cNvSpPr/>
          <p:nvPr/>
        </p:nvSpPr>
        <p:spPr>
          <a:xfrm>
            <a:off x="2465456" y="4035175"/>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2</a:t>
            </a:r>
            <a:endParaRPr lang="en-US" baseline="-25000" dirty="0">
              <a:solidFill>
                <a:schemeClr val="tx1"/>
              </a:solidFill>
            </a:endParaRPr>
          </a:p>
        </p:txBody>
      </p:sp>
      <p:sp>
        <p:nvSpPr>
          <p:cNvPr id="44" name="Rectangle 43"/>
          <p:cNvSpPr/>
          <p:nvPr/>
        </p:nvSpPr>
        <p:spPr>
          <a:xfrm>
            <a:off x="2853062" y="4035175"/>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3</a:t>
            </a:r>
            <a:endParaRPr lang="en-US" baseline="-25000" dirty="0">
              <a:solidFill>
                <a:schemeClr val="tx1"/>
              </a:solidFill>
            </a:endParaRPr>
          </a:p>
        </p:txBody>
      </p:sp>
      <p:sp>
        <p:nvSpPr>
          <p:cNvPr id="51" name="Rectangle 50"/>
          <p:cNvSpPr/>
          <p:nvPr/>
        </p:nvSpPr>
        <p:spPr>
          <a:xfrm>
            <a:off x="3240668" y="4036612"/>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4</a:t>
            </a:r>
            <a:endParaRPr lang="en-US" baseline="-25000" dirty="0">
              <a:solidFill>
                <a:schemeClr val="tx1"/>
              </a:solidFill>
            </a:endParaRPr>
          </a:p>
        </p:txBody>
      </p:sp>
      <p:sp>
        <p:nvSpPr>
          <p:cNvPr id="52" name="Rectangle 51"/>
          <p:cNvSpPr/>
          <p:nvPr/>
        </p:nvSpPr>
        <p:spPr>
          <a:xfrm>
            <a:off x="5851258" y="4544182"/>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2</a:t>
            </a:r>
            <a:endParaRPr lang="en-US" baseline="-25000" dirty="0">
              <a:solidFill>
                <a:schemeClr val="tx1"/>
              </a:solidFill>
            </a:endParaRPr>
          </a:p>
        </p:txBody>
      </p:sp>
      <p:sp>
        <p:nvSpPr>
          <p:cNvPr id="53" name="Rectangle 52"/>
          <p:cNvSpPr/>
          <p:nvPr/>
        </p:nvSpPr>
        <p:spPr>
          <a:xfrm>
            <a:off x="5854812" y="4044917"/>
            <a:ext cx="384051"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1</a:t>
            </a:r>
            <a:endParaRPr lang="en-US" baseline="-25000" dirty="0">
              <a:solidFill>
                <a:schemeClr val="tx1"/>
              </a:solidFill>
            </a:endParaRPr>
          </a:p>
        </p:txBody>
      </p:sp>
      <p:sp>
        <p:nvSpPr>
          <p:cNvPr id="54" name="Rectangle 53"/>
          <p:cNvSpPr/>
          <p:nvPr/>
        </p:nvSpPr>
        <p:spPr>
          <a:xfrm>
            <a:off x="6589685" y="4034854"/>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0</a:t>
            </a:r>
            <a:endParaRPr lang="en-US" baseline="-25000" dirty="0">
              <a:solidFill>
                <a:schemeClr val="tx1"/>
              </a:solidFill>
            </a:endParaRPr>
          </a:p>
        </p:txBody>
      </p:sp>
      <p:sp>
        <p:nvSpPr>
          <p:cNvPr id="55" name="Rectangle 54"/>
          <p:cNvSpPr/>
          <p:nvPr/>
        </p:nvSpPr>
        <p:spPr>
          <a:xfrm>
            <a:off x="5851258" y="5043447"/>
            <a:ext cx="387605"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3</a:t>
            </a:r>
            <a:endParaRPr lang="en-US" baseline="-25000" dirty="0">
              <a:solidFill>
                <a:schemeClr val="tx1"/>
              </a:solidFill>
            </a:endParaRPr>
          </a:p>
        </p:txBody>
      </p:sp>
      <p:sp>
        <p:nvSpPr>
          <p:cNvPr id="56" name="Rectangle 55"/>
          <p:cNvSpPr/>
          <p:nvPr/>
        </p:nvSpPr>
        <p:spPr>
          <a:xfrm>
            <a:off x="5854812" y="5542712"/>
            <a:ext cx="384051"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4</a:t>
            </a:r>
            <a:endParaRPr lang="en-US" baseline="-25000" dirty="0">
              <a:solidFill>
                <a:schemeClr val="tx1"/>
              </a:solidFill>
            </a:endParaRPr>
          </a:p>
        </p:txBody>
      </p:sp>
      <p:sp>
        <p:nvSpPr>
          <p:cNvPr id="57" name="Rectangle 56"/>
          <p:cNvSpPr/>
          <p:nvPr/>
        </p:nvSpPr>
        <p:spPr>
          <a:xfrm>
            <a:off x="6977291" y="4034854"/>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1</a:t>
            </a:r>
            <a:endParaRPr lang="en-US" baseline="-25000" dirty="0">
              <a:solidFill>
                <a:schemeClr val="tx1"/>
              </a:solidFill>
            </a:endParaRPr>
          </a:p>
        </p:txBody>
      </p:sp>
      <p:sp>
        <p:nvSpPr>
          <p:cNvPr id="58" name="Rectangle 57"/>
          <p:cNvSpPr/>
          <p:nvPr/>
        </p:nvSpPr>
        <p:spPr>
          <a:xfrm>
            <a:off x="7364897" y="4034854"/>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2</a:t>
            </a:r>
            <a:endParaRPr lang="en-US" baseline="-25000" dirty="0">
              <a:solidFill>
                <a:schemeClr val="tx1"/>
              </a:solidFill>
            </a:endParaRPr>
          </a:p>
        </p:txBody>
      </p:sp>
      <p:sp>
        <p:nvSpPr>
          <p:cNvPr id="59" name="Rectangle 58"/>
          <p:cNvSpPr/>
          <p:nvPr/>
        </p:nvSpPr>
        <p:spPr>
          <a:xfrm>
            <a:off x="7752503" y="4034854"/>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3</a:t>
            </a:r>
            <a:endParaRPr lang="en-US" baseline="-25000" dirty="0">
              <a:solidFill>
                <a:schemeClr val="tx1"/>
              </a:solidFill>
            </a:endParaRPr>
          </a:p>
        </p:txBody>
      </p:sp>
      <p:sp>
        <p:nvSpPr>
          <p:cNvPr id="60" name="Rectangle 59"/>
          <p:cNvSpPr/>
          <p:nvPr/>
        </p:nvSpPr>
        <p:spPr>
          <a:xfrm>
            <a:off x="8140109" y="4036612"/>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4</a:t>
            </a:r>
            <a:endParaRPr lang="en-US" baseline="-25000" dirty="0">
              <a:solidFill>
                <a:schemeClr val="tx1"/>
              </a:solidFill>
            </a:endParaRPr>
          </a:p>
        </p:txBody>
      </p:sp>
      <p:sp>
        <p:nvSpPr>
          <p:cNvPr id="64" name="Rectangle 63"/>
          <p:cNvSpPr/>
          <p:nvPr/>
        </p:nvSpPr>
        <p:spPr>
          <a:xfrm>
            <a:off x="978329" y="3544215"/>
            <a:ext cx="384051"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854812" y="354565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0</a:t>
            </a:r>
            <a:endParaRPr lang="en-US" baseline="-25000" dirty="0">
              <a:solidFill>
                <a:schemeClr val="tx1"/>
              </a:solidFill>
            </a:endParaRPr>
          </a:p>
        </p:txBody>
      </p:sp>
      <p:sp>
        <p:nvSpPr>
          <p:cNvPr id="71" name="Right Brace 70"/>
          <p:cNvSpPr/>
          <p:nvPr/>
        </p:nvSpPr>
        <p:spPr>
          <a:xfrm rot="16200000">
            <a:off x="2535725" y="2899692"/>
            <a:ext cx="250808" cy="1934289"/>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922759" y="3136478"/>
            <a:ext cx="1041760" cy="369332"/>
          </a:xfrm>
          <a:prstGeom prst="rect">
            <a:avLst/>
          </a:prstGeom>
          <a:noFill/>
        </p:spPr>
        <p:txBody>
          <a:bodyPr wrap="none" rtlCol="0">
            <a:spAutoFit/>
          </a:bodyPr>
          <a:lstStyle/>
          <a:p>
            <a:r>
              <a:rPr lang="en-US" b="1" dirty="0" smtClean="0">
                <a:solidFill>
                  <a:srgbClr val="002060"/>
                </a:solidFill>
              </a:rPr>
              <a:t>root = p</a:t>
            </a:r>
            <a:r>
              <a:rPr lang="en-US" b="1" baseline="-25000" dirty="0" smtClean="0">
                <a:solidFill>
                  <a:srgbClr val="002060"/>
                </a:solidFill>
              </a:rPr>
              <a:t>1</a:t>
            </a:r>
            <a:endParaRPr lang="en-US" b="1" baseline="-25000" dirty="0">
              <a:solidFill>
                <a:srgbClr val="002060"/>
              </a:solidFill>
            </a:endParaRPr>
          </a:p>
        </p:txBody>
      </p:sp>
    </p:spTree>
    <p:extLst>
      <p:ext uri="{BB962C8B-B14F-4D97-AF65-F5344CB8AC3E}">
        <p14:creationId xmlns:p14="http://schemas.microsoft.com/office/powerpoint/2010/main" val="24529006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example</a:t>
            </a:r>
            <a:endParaRPr lang="en-US" dirty="0"/>
          </a:p>
        </p:txBody>
      </p:sp>
      <p:sp>
        <p:nvSpPr>
          <p:cNvPr id="4" name="TextBox 3"/>
          <p:cNvSpPr txBox="1"/>
          <p:nvPr/>
        </p:nvSpPr>
        <p:spPr>
          <a:xfrm>
            <a:off x="424260" y="933327"/>
            <a:ext cx="7873025" cy="4524315"/>
          </a:xfrm>
          <a:prstGeom prst="rect">
            <a:avLst/>
          </a:prstGeom>
          <a:solidFill>
            <a:schemeClr val="bg1">
              <a:lumMod val="85000"/>
            </a:schemeClr>
          </a:solidFill>
          <a:ln w="19050">
            <a:solidFill>
              <a:schemeClr val="tx1"/>
            </a:solidFill>
          </a:ln>
        </p:spPr>
        <p:txBody>
          <a:bodyPr wrap="square" rIns="0" rtlCol="0">
            <a:spAutoFit/>
          </a:bodyPr>
          <a:lstStyle/>
          <a:p>
            <a:r>
              <a:rPr lang="en-US" sz="1600" dirty="0" err="1" smtClean="0">
                <a:solidFill>
                  <a:srgbClr val="002060"/>
                </a:solidFill>
                <a:latin typeface="Courier New" pitchFamily="49" charset="0"/>
                <a:cs typeface="Courier New" pitchFamily="49" charset="0"/>
              </a:rPr>
              <a:t>int</a:t>
            </a:r>
            <a:r>
              <a:rPr lang="en-US" sz="1600" dirty="0" smtClean="0">
                <a:latin typeface="Courier New" pitchFamily="49" charset="0"/>
                <a:cs typeface="Courier New" pitchFamily="49" charset="0"/>
              </a:rPr>
              <a:t> root = 0;</a:t>
            </a:r>
          </a:p>
          <a:p>
            <a:r>
              <a:rPr lang="en-US" sz="1600" dirty="0" smtClean="0">
                <a:solidFill>
                  <a:srgbClr val="002060"/>
                </a:solidFill>
                <a:latin typeface="Courier New" pitchFamily="49" charset="0"/>
                <a:cs typeface="Courier New" pitchFamily="49" charset="0"/>
              </a:rPr>
              <a:t>char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recvBuf</a:t>
            </a:r>
            <a:r>
              <a:rPr lang="en-US" sz="1600" dirty="0" smtClean="0">
                <a:latin typeface="Courier New" pitchFamily="49" charset="0"/>
                <a:cs typeface="Courier New" pitchFamily="49" charset="0"/>
              </a:rPr>
              <a:t>[7];</a:t>
            </a:r>
            <a:endParaRPr lang="en-US" sz="1600" b="1" dirty="0">
              <a:latin typeface="Courier New" pitchFamily="49" charset="0"/>
              <a:cs typeface="Courier New" pitchFamily="49" charset="0"/>
            </a:endParaRP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smtClean="0">
                <a:solidFill>
                  <a:srgbClr val="002060"/>
                </a:solidFill>
                <a:latin typeface="Courier New" pitchFamily="49" charset="0"/>
                <a:cs typeface="Courier New" pitchFamily="49" charset="0"/>
              </a:rPr>
              <a:t>rank </a:t>
            </a:r>
            <a:r>
              <a:rPr lang="en-US" sz="1600" dirty="0">
                <a:solidFill>
                  <a:srgbClr val="002060"/>
                </a:solidFill>
                <a:latin typeface="Courier New" pitchFamily="49" charset="0"/>
                <a:cs typeface="Courier New" pitchFamily="49" charset="0"/>
              </a:rPr>
              <a:t>=</a:t>
            </a:r>
            <a:r>
              <a:rPr lang="en-US" sz="1600" dirty="0" smtClean="0">
                <a:solidFill>
                  <a:srgbClr val="002060"/>
                </a:solidFill>
                <a:latin typeface="Courier New" pitchFamily="49" charset="0"/>
                <a:cs typeface="Courier New" pitchFamily="49" charset="0"/>
              </a:rPr>
              <a:t>= root</a:t>
            </a:r>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600" dirty="0" smtClean="0">
                <a:solidFill>
                  <a:srgbClr val="002060"/>
                </a:solidFill>
                <a:latin typeface="Courier New" pitchFamily="49" charset="0"/>
                <a:cs typeface="Courier New" pitchFamily="49" charset="0"/>
              </a:rPr>
              <a:t>char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sendBuf</a:t>
            </a:r>
            <a:r>
              <a:rPr lang="en-US" sz="1600" dirty="0" smtClean="0">
                <a:latin typeface="Courier New" pitchFamily="49" charset="0"/>
                <a:cs typeface="Courier New" pitchFamily="49" charset="0"/>
              </a:rPr>
              <a:t>[25];</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sprintf</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sendBuf</a:t>
            </a:r>
            <a:r>
              <a:rPr lang="en-US" sz="1600" dirty="0" smtClean="0">
                <a:latin typeface="Courier New" pitchFamily="49" charset="0"/>
                <a:cs typeface="Courier New" pitchFamily="49" charset="0"/>
              </a:rPr>
              <a:t>, “This is the source data.”);</a:t>
            </a:r>
          </a:p>
          <a:p>
            <a:endParaRPr lang="en-US" sz="1600" dirty="0">
              <a:latin typeface="Courier New" pitchFamily="49" charset="0"/>
              <a:cs typeface="Courier New" pitchFamily="49" charset="0"/>
            </a:endParaRPr>
          </a:p>
          <a:p>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MPI_Scatter</a:t>
            </a:r>
            <a:r>
              <a:rPr lang="en-US" sz="1600" b="1" dirty="0" smtClean="0">
                <a:solidFill>
                  <a:srgbClr val="FF0000"/>
                </a:solidFill>
                <a:latin typeface="Courier New" pitchFamily="49" charset="0"/>
                <a:cs typeface="Courier New" pitchFamily="49" charset="0"/>
              </a:rPr>
              <a:t>(</a:t>
            </a:r>
            <a:r>
              <a:rPr lang="en-US" sz="1600" b="1" dirty="0" err="1" smtClean="0">
                <a:solidFill>
                  <a:srgbClr val="FF0000"/>
                </a:solidFill>
                <a:latin typeface="Courier New" pitchFamily="49" charset="0"/>
                <a:cs typeface="Courier New" pitchFamily="49" charset="0"/>
              </a:rPr>
              <a:t>sendBuf</a:t>
            </a:r>
            <a:r>
              <a:rPr lang="en-US" sz="1600" b="1" dirty="0" smtClean="0">
                <a:solidFill>
                  <a:srgbClr val="FF0000"/>
                </a:solidFill>
                <a:latin typeface="Courier New" pitchFamily="49" charset="0"/>
                <a:cs typeface="Courier New" pitchFamily="49" charset="0"/>
              </a:rPr>
              <a:t>, 6, MPI_CHAR, </a:t>
            </a:r>
            <a:r>
              <a:rPr lang="en-US" sz="1600" b="1" dirty="0" err="1" smtClean="0">
                <a:solidFill>
                  <a:srgbClr val="FF0000"/>
                </a:solidFill>
                <a:latin typeface="Courier New" pitchFamily="49" charset="0"/>
                <a:cs typeface="Courier New" pitchFamily="49" charset="0"/>
              </a:rPr>
              <a:t>recvBuf</a:t>
            </a:r>
            <a:r>
              <a:rPr lang="en-US" sz="1600" b="1" dirty="0" smtClean="0">
                <a:solidFill>
                  <a:srgbClr val="FF0000"/>
                </a:solidFill>
                <a:latin typeface="Courier New" pitchFamily="49" charset="0"/>
                <a:cs typeface="Courier New" pitchFamily="49" charset="0"/>
              </a:rPr>
              <a:t>, 6, MPI_CHAR,</a:t>
            </a:r>
          </a:p>
          <a:p>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root, MPI_COMM_WORLD);</a:t>
            </a:r>
          </a:p>
          <a:p>
            <a:r>
              <a:rPr lang="en-US" sz="1600" dirty="0" smtClean="0">
                <a:latin typeface="Courier New" pitchFamily="49" charset="0"/>
                <a:cs typeface="Courier New" pitchFamily="49" charset="0"/>
              </a:rPr>
              <a:t>} else {</a:t>
            </a:r>
          </a:p>
          <a:p>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MPI_Scatter</a:t>
            </a:r>
            <a:r>
              <a:rPr lang="en-US" sz="1600" b="1" dirty="0" smtClean="0">
                <a:solidFill>
                  <a:srgbClr val="FF0000"/>
                </a:solidFill>
                <a:latin typeface="Courier New" pitchFamily="49" charset="0"/>
                <a:cs typeface="Courier New" pitchFamily="49" charset="0"/>
              </a:rPr>
              <a:t>(NULL, 0, MPI_CHAR, </a:t>
            </a:r>
            <a:r>
              <a:rPr lang="en-US" sz="1600" b="1" dirty="0" err="1" smtClean="0">
                <a:solidFill>
                  <a:srgbClr val="FF0000"/>
                </a:solidFill>
                <a:latin typeface="Courier New" pitchFamily="49" charset="0"/>
                <a:cs typeface="Courier New" pitchFamily="49" charset="0"/>
              </a:rPr>
              <a:t>recvBuf</a:t>
            </a:r>
            <a:r>
              <a:rPr lang="en-US" sz="1600" b="1" dirty="0" smtClean="0">
                <a:solidFill>
                  <a:srgbClr val="FF0000"/>
                </a:solidFill>
                <a:latin typeface="Courier New" pitchFamily="49" charset="0"/>
                <a:cs typeface="Courier New" pitchFamily="49" charset="0"/>
              </a:rPr>
              <a:t>, 6, MPI_CHAR,</a:t>
            </a:r>
          </a:p>
          <a:p>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root, MPI_COMM_WORLD);</a:t>
            </a:r>
            <a:endParaRPr lang="en-US" sz="1600" b="1" dirty="0">
              <a:solidFill>
                <a:srgbClr val="FF0000"/>
              </a:solidFill>
              <a:latin typeface="Courier New" pitchFamily="49" charset="0"/>
              <a:cs typeface="Courier New" pitchFamily="49" charset="0"/>
            </a:endParaRPr>
          </a:p>
          <a:p>
            <a:r>
              <a:rPr lang="en-US" sz="1600" dirty="0" smtClean="0">
                <a:latin typeface="Courier New" pitchFamily="49" charset="0"/>
                <a:cs typeface="Courier New" pitchFamily="49" charset="0"/>
              </a:rPr>
              <a:t>}</a:t>
            </a:r>
          </a:p>
          <a:p>
            <a:endParaRPr lang="en-US" sz="1600" dirty="0">
              <a:latin typeface="Courier New" pitchFamily="49" charset="0"/>
              <a:cs typeface="Courier New" pitchFamily="49" charset="0"/>
            </a:endParaRPr>
          </a:p>
          <a:p>
            <a:r>
              <a:rPr lang="en-US" sz="1600" dirty="0" err="1" smtClean="0">
                <a:latin typeface="Courier New" pitchFamily="49" charset="0"/>
                <a:cs typeface="Courier New" pitchFamily="49" charset="0"/>
              </a:rPr>
              <a:t>recvBuf</a:t>
            </a:r>
            <a:r>
              <a:rPr lang="en-US" sz="1600" dirty="0" smtClean="0">
                <a:latin typeface="Courier New" pitchFamily="49" charset="0"/>
                <a:cs typeface="Courier New" pitchFamily="49" charset="0"/>
              </a:rPr>
              <a:t>[6] = ’\0’;</a:t>
            </a:r>
          </a:p>
          <a:p>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(“Process %d has %s in receive buffer\n”, rank, </a:t>
            </a:r>
            <a:r>
              <a:rPr lang="en-US" sz="1600" dirty="0" err="1" smtClean="0">
                <a:latin typeface="Courier New" pitchFamily="49" charset="0"/>
                <a:cs typeface="Courier New" pitchFamily="49" charset="0"/>
              </a:rPr>
              <a:t>recvBuf</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5" name="TextBox 4"/>
          <p:cNvSpPr txBox="1"/>
          <p:nvPr/>
        </p:nvSpPr>
        <p:spPr>
          <a:xfrm>
            <a:off x="2920585" y="5349250"/>
            <a:ext cx="5991180" cy="1323439"/>
          </a:xfrm>
          <a:prstGeom prst="rect">
            <a:avLst/>
          </a:prstGeom>
          <a:solidFill>
            <a:schemeClr val="bg1">
              <a:lumMod val="85000"/>
            </a:schemeClr>
          </a:solidFill>
          <a:ln w="19050">
            <a:solidFill>
              <a:schemeClr val="tx1"/>
            </a:solidFill>
          </a:ln>
        </p:spPr>
        <p:txBody>
          <a:bodyPr wrap="square" rtlCol="0">
            <a:spAutoFit/>
          </a:bodyPr>
          <a:lstStyle/>
          <a:p>
            <a:r>
              <a:rPr lang="en-US" sz="1600" b="1" dirty="0" err="1" smtClean="0">
                <a:solidFill>
                  <a:srgbClr val="002060"/>
                </a:solidFill>
                <a:latin typeface="Courier New" pitchFamily="49" charset="0"/>
                <a:cs typeface="Courier New" pitchFamily="49" charset="0"/>
              </a:rPr>
              <a:t>john@doe</a:t>
            </a:r>
            <a:r>
              <a:rPr lang="en-US" sz="1600" b="1" dirty="0" smtClean="0">
                <a:solidFill>
                  <a:srgbClr val="002060"/>
                </a:solidFill>
                <a:latin typeface="Courier New" pitchFamily="49" charset="0"/>
                <a:cs typeface="Courier New" pitchFamily="49" charset="0"/>
              </a:rPr>
              <a:t> ~]$ </a:t>
            </a:r>
            <a:r>
              <a:rPr lang="en-US" sz="1600" b="1" dirty="0" err="1" smtClean="0">
                <a:solidFill>
                  <a:srgbClr val="002060"/>
                </a:solidFill>
                <a:latin typeface="Courier New" pitchFamily="49" charset="0"/>
                <a:cs typeface="Courier New" pitchFamily="49" charset="0"/>
              </a:rPr>
              <a:t>mpirun</a:t>
            </a:r>
            <a:r>
              <a:rPr lang="en-US" sz="1600" b="1" dirty="0" smtClean="0">
                <a:solidFill>
                  <a:srgbClr val="002060"/>
                </a:solidFill>
                <a:latin typeface="Courier New" pitchFamily="49" charset="0"/>
                <a:cs typeface="Courier New" pitchFamily="49" charset="0"/>
              </a:rPr>
              <a:t> –</a:t>
            </a:r>
            <a:r>
              <a:rPr lang="en-US" sz="1600" b="1" dirty="0" err="1" smtClean="0">
                <a:solidFill>
                  <a:srgbClr val="002060"/>
                </a:solidFill>
                <a:latin typeface="Courier New" pitchFamily="49" charset="0"/>
                <a:cs typeface="Courier New" pitchFamily="49" charset="0"/>
              </a:rPr>
              <a:t>np</a:t>
            </a:r>
            <a:r>
              <a:rPr lang="en-US" sz="1600" b="1" dirty="0" smtClean="0">
                <a:solidFill>
                  <a:srgbClr val="002060"/>
                </a:solidFill>
                <a:latin typeface="Courier New" pitchFamily="49" charset="0"/>
                <a:cs typeface="Courier New" pitchFamily="49" charset="0"/>
              </a:rPr>
              <a:t> 4 ./scatter</a:t>
            </a:r>
          </a:p>
          <a:p>
            <a:r>
              <a:rPr lang="en-US" sz="1600" b="1" dirty="0" smtClean="0">
                <a:latin typeface="Courier New" pitchFamily="49" charset="0"/>
                <a:cs typeface="Courier New" pitchFamily="49" charset="0"/>
              </a:rPr>
              <a:t>Process 1 has s the  stored in the buffer.</a:t>
            </a:r>
          </a:p>
          <a:p>
            <a:r>
              <a:rPr lang="en-US" sz="1600" b="1" dirty="0">
                <a:latin typeface="Courier New" pitchFamily="49" charset="0"/>
                <a:cs typeface="Courier New" pitchFamily="49" charset="0"/>
              </a:rPr>
              <a:t>Process </a:t>
            </a:r>
            <a:r>
              <a:rPr lang="en-US" sz="1600" b="1" dirty="0" smtClean="0">
                <a:latin typeface="Courier New" pitchFamily="49" charset="0"/>
                <a:cs typeface="Courier New" pitchFamily="49" charset="0"/>
              </a:rPr>
              <a:t>0 </a:t>
            </a:r>
            <a:r>
              <a:rPr lang="en-US" sz="1600" b="1" dirty="0">
                <a:latin typeface="Courier New" pitchFamily="49" charset="0"/>
                <a:cs typeface="Courier New" pitchFamily="49" charset="0"/>
              </a:rPr>
              <a:t>has </a:t>
            </a:r>
            <a:r>
              <a:rPr lang="en-US" sz="1600" b="1" dirty="0" smtClean="0">
                <a:latin typeface="Courier New" pitchFamily="49" charset="0"/>
                <a:cs typeface="Courier New" pitchFamily="49" charset="0"/>
              </a:rPr>
              <a:t>This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stored in the buffer.</a:t>
            </a:r>
          </a:p>
          <a:p>
            <a:r>
              <a:rPr lang="en-US" sz="1600" b="1" dirty="0">
                <a:latin typeface="Courier New" pitchFamily="49" charset="0"/>
                <a:cs typeface="Courier New" pitchFamily="49" charset="0"/>
              </a:rPr>
              <a:t>Process </a:t>
            </a:r>
            <a:r>
              <a:rPr lang="en-US" sz="1600" b="1" dirty="0" smtClean="0">
                <a:latin typeface="Courier New" pitchFamily="49" charset="0"/>
                <a:cs typeface="Courier New" pitchFamily="49" charset="0"/>
              </a:rPr>
              <a:t>3 </a:t>
            </a:r>
            <a:r>
              <a:rPr lang="en-US" sz="1600" b="1" dirty="0">
                <a:latin typeface="Courier New" pitchFamily="49" charset="0"/>
                <a:cs typeface="Courier New" pitchFamily="49" charset="0"/>
              </a:rPr>
              <a:t>has </a:t>
            </a:r>
            <a:r>
              <a:rPr lang="en-US" sz="1600" b="1" dirty="0" smtClean="0">
                <a:latin typeface="Courier New" pitchFamily="49" charset="0"/>
                <a:cs typeface="Courier New" pitchFamily="49" charset="0"/>
              </a:rPr>
              <a:t> data. </a:t>
            </a:r>
            <a:r>
              <a:rPr lang="en-US" sz="1600" b="1" dirty="0">
                <a:latin typeface="Courier New" pitchFamily="49" charset="0"/>
                <a:cs typeface="Courier New" pitchFamily="49" charset="0"/>
              </a:rPr>
              <a:t>stored in the buffer.</a:t>
            </a:r>
          </a:p>
          <a:p>
            <a:r>
              <a:rPr lang="en-US" sz="1600" b="1" dirty="0">
                <a:latin typeface="Courier New" pitchFamily="49" charset="0"/>
                <a:cs typeface="Courier New" pitchFamily="49" charset="0"/>
              </a:rPr>
              <a:t>P</a:t>
            </a:r>
            <a:r>
              <a:rPr lang="en-US" sz="1600" b="1" dirty="0" smtClean="0">
                <a:latin typeface="Courier New" pitchFamily="49" charset="0"/>
                <a:cs typeface="Courier New" pitchFamily="49" charset="0"/>
              </a:rPr>
              <a:t>rocess 2 </a:t>
            </a:r>
            <a:r>
              <a:rPr lang="en-US" sz="1600" b="1" dirty="0">
                <a:latin typeface="Courier New" pitchFamily="49" charset="0"/>
                <a:cs typeface="Courier New" pitchFamily="49" charset="0"/>
              </a:rPr>
              <a:t>has </a:t>
            </a:r>
            <a:r>
              <a:rPr lang="en-US" sz="1600" b="1" dirty="0" smtClean="0">
                <a:latin typeface="Courier New" pitchFamily="49" charset="0"/>
                <a:cs typeface="Courier New" pitchFamily="49" charset="0"/>
              </a:rPr>
              <a:t>source stored </a:t>
            </a:r>
            <a:r>
              <a:rPr lang="en-US" sz="1600" b="1" dirty="0">
                <a:latin typeface="Courier New" pitchFamily="49" charset="0"/>
                <a:cs typeface="Courier New" pitchFamily="49" charset="0"/>
              </a:rPr>
              <a:t>in the buffer</a:t>
            </a:r>
            <a:r>
              <a:rPr lang="en-US" sz="1600" b="1" dirty="0" smtClean="0">
                <a:latin typeface="Courier New" pitchFamily="49" charset="0"/>
                <a:cs typeface="Courier New" pitchFamily="49" charset="0"/>
              </a:rPr>
              <a:t>.</a:t>
            </a:r>
          </a:p>
        </p:txBody>
      </p:sp>
      <p:sp>
        <p:nvSpPr>
          <p:cNvPr id="6" name="TextBox 5"/>
          <p:cNvSpPr txBox="1"/>
          <p:nvPr/>
        </p:nvSpPr>
        <p:spPr>
          <a:xfrm>
            <a:off x="3554139" y="1316725"/>
            <a:ext cx="4171911" cy="369332"/>
          </a:xfrm>
          <a:prstGeom prst="rect">
            <a:avLst/>
          </a:prstGeom>
          <a:solidFill>
            <a:schemeClr val="bg1">
              <a:lumMod val="95000"/>
            </a:schemeClr>
          </a:solidFill>
          <a:ln w="19050">
            <a:solidFill>
              <a:schemeClr val="tx1"/>
            </a:solidFill>
          </a:ln>
        </p:spPr>
        <p:txBody>
          <a:bodyPr wrap="none" rtlCol="0">
            <a:spAutoFit/>
          </a:bodyPr>
          <a:lstStyle/>
          <a:p>
            <a:r>
              <a:rPr lang="en-US" dirty="0" smtClean="0"/>
              <a:t>fill the send buffer at the root process only</a:t>
            </a:r>
            <a:endParaRPr lang="en-US" dirty="0"/>
          </a:p>
        </p:txBody>
      </p:sp>
      <p:cxnSp>
        <p:nvCxnSpPr>
          <p:cNvPr id="7" name="Straight Arrow Connector 6"/>
          <p:cNvCxnSpPr/>
          <p:nvPr/>
        </p:nvCxnSpPr>
        <p:spPr>
          <a:xfrm flipH="1">
            <a:off x="2918083" y="1501391"/>
            <a:ext cx="636056" cy="353004"/>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87006" y="4158695"/>
            <a:ext cx="5516062" cy="369332"/>
          </a:xfrm>
          <a:prstGeom prst="rect">
            <a:avLst/>
          </a:prstGeom>
          <a:solidFill>
            <a:schemeClr val="bg1">
              <a:lumMod val="95000"/>
            </a:schemeClr>
          </a:solidFill>
          <a:ln w="19050">
            <a:solidFill>
              <a:schemeClr val="tx1"/>
            </a:solidFill>
          </a:ln>
        </p:spPr>
        <p:txBody>
          <a:bodyPr wrap="none" rtlCol="0">
            <a:spAutoFit/>
          </a:bodyPr>
          <a:lstStyle/>
          <a:p>
            <a:r>
              <a:rPr lang="en-US" dirty="0" smtClean="0"/>
              <a:t>first three parameters are ignored on non-root processes</a:t>
            </a:r>
            <a:endParaRPr lang="en-US" dirty="0"/>
          </a:p>
        </p:txBody>
      </p:sp>
      <p:cxnSp>
        <p:nvCxnSpPr>
          <p:cNvPr id="11" name="Straight Arrow Connector 10"/>
          <p:cNvCxnSpPr>
            <a:stCxn id="10" idx="1"/>
          </p:cNvCxnSpPr>
          <p:nvPr/>
        </p:nvCxnSpPr>
        <p:spPr>
          <a:xfrm flipH="1" flipV="1">
            <a:off x="1922055" y="3715532"/>
            <a:ext cx="1464951" cy="627829"/>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25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algorithm</a:t>
            </a:r>
            <a:endParaRPr lang="en-US" dirty="0"/>
          </a:p>
        </p:txBody>
      </p:sp>
      <p:sp>
        <p:nvSpPr>
          <p:cNvPr id="4" name="Rectangle 3"/>
          <p:cNvSpPr/>
          <p:nvPr/>
        </p:nvSpPr>
        <p:spPr>
          <a:xfrm>
            <a:off x="1035184" y="3213288"/>
            <a:ext cx="163667"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38740" y="2714023"/>
            <a:ext cx="160964"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35185" y="3712553"/>
            <a:ext cx="163666"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38739" y="4211818"/>
            <a:ext cx="160965"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08310" y="2200040"/>
            <a:ext cx="4266" cy="41093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7534" y="2728741"/>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12" name="TextBox 11"/>
          <p:cNvSpPr txBox="1"/>
          <p:nvPr/>
        </p:nvSpPr>
        <p:spPr>
          <a:xfrm>
            <a:off x="427534" y="2229476"/>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13" name="TextBox 12"/>
          <p:cNvSpPr txBox="1"/>
          <p:nvPr/>
        </p:nvSpPr>
        <p:spPr>
          <a:xfrm>
            <a:off x="427534" y="3228006"/>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14" name="TextBox 13"/>
          <p:cNvSpPr txBox="1"/>
          <p:nvPr/>
        </p:nvSpPr>
        <p:spPr>
          <a:xfrm>
            <a:off x="427534" y="4226536"/>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15" name="TextBox 14"/>
          <p:cNvSpPr txBox="1"/>
          <p:nvPr/>
        </p:nvSpPr>
        <p:spPr>
          <a:xfrm>
            <a:off x="427534" y="3727271"/>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17" name="TextBox 16"/>
          <p:cNvSpPr txBox="1"/>
          <p:nvPr/>
        </p:nvSpPr>
        <p:spPr>
          <a:xfrm>
            <a:off x="427534" y="4725801"/>
            <a:ext cx="385042" cy="369332"/>
          </a:xfrm>
          <a:prstGeom prst="rect">
            <a:avLst/>
          </a:prstGeom>
          <a:noFill/>
        </p:spPr>
        <p:txBody>
          <a:bodyPr wrap="none" rtlCol="0">
            <a:spAutoFit/>
          </a:bodyPr>
          <a:lstStyle/>
          <a:p>
            <a:r>
              <a:rPr lang="en-US" dirty="0" smtClean="0"/>
              <a:t>p</a:t>
            </a:r>
            <a:r>
              <a:rPr lang="en-US" baseline="-25000" dirty="0" smtClean="0"/>
              <a:t>5</a:t>
            </a:r>
            <a:endParaRPr lang="en-US" baseline="-25000" dirty="0"/>
          </a:p>
        </p:txBody>
      </p:sp>
      <p:sp>
        <p:nvSpPr>
          <p:cNvPr id="18" name="TextBox 17"/>
          <p:cNvSpPr txBox="1"/>
          <p:nvPr/>
        </p:nvSpPr>
        <p:spPr>
          <a:xfrm>
            <a:off x="427534" y="5225066"/>
            <a:ext cx="385042" cy="369332"/>
          </a:xfrm>
          <a:prstGeom prst="rect">
            <a:avLst/>
          </a:prstGeom>
          <a:noFill/>
        </p:spPr>
        <p:txBody>
          <a:bodyPr wrap="none" rtlCol="0">
            <a:spAutoFit/>
          </a:bodyPr>
          <a:lstStyle/>
          <a:p>
            <a:r>
              <a:rPr lang="en-US" dirty="0" smtClean="0"/>
              <a:t>p</a:t>
            </a:r>
            <a:r>
              <a:rPr lang="en-US" baseline="-25000" dirty="0" smtClean="0"/>
              <a:t>6</a:t>
            </a:r>
            <a:endParaRPr lang="en-US" baseline="-25000" dirty="0"/>
          </a:p>
        </p:txBody>
      </p:sp>
      <p:sp>
        <p:nvSpPr>
          <p:cNvPr id="19" name="TextBox 18"/>
          <p:cNvSpPr txBox="1"/>
          <p:nvPr/>
        </p:nvSpPr>
        <p:spPr>
          <a:xfrm>
            <a:off x="427534" y="5724331"/>
            <a:ext cx="385042" cy="369332"/>
          </a:xfrm>
          <a:prstGeom prst="rect">
            <a:avLst/>
          </a:prstGeom>
          <a:noFill/>
        </p:spPr>
        <p:txBody>
          <a:bodyPr wrap="none" rtlCol="0">
            <a:spAutoFit/>
          </a:bodyPr>
          <a:lstStyle/>
          <a:p>
            <a:r>
              <a:rPr lang="en-US" dirty="0" smtClean="0"/>
              <a:t>p</a:t>
            </a:r>
            <a:r>
              <a:rPr lang="en-US" baseline="-25000" dirty="0"/>
              <a:t>7</a:t>
            </a:r>
          </a:p>
        </p:txBody>
      </p:sp>
      <p:sp>
        <p:nvSpPr>
          <p:cNvPr id="20" name="Rectangle 19"/>
          <p:cNvSpPr/>
          <p:nvPr/>
        </p:nvSpPr>
        <p:spPr>
          <a:xfrm>
            <a:off x="1036962" y="4711083"/>
            <a:ext cx="161890"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36962" y="5210348"/>
            <a:ext cx="16188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40516" y="5709613"/>
            <a:ext cx="158335"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32235" y="6324093"/>
            <a:ext cx="1362424" cy="369332"/>
          </a:xfrm>
          <a:prstGeom prst="rect">
            <a:avLst/>
          </a:prstGeom>
          <a:noFill/>
        </p:spPr>
        <p:txBody>
          <a:bodyPr wrap="none" rtlCol="0">
            <a:spAutoFit/>
          </a:bodyPr>
          <a:lstStyle/>
          <a:p>
            <a:r>
              <a:rPr lang="en-US" dirty="0" smtClean="0"/>
              <a:t>process rank</a:t>
            </a:r>
            <a:endParaRPr lang="en-US" dirty="0"/>
          </a:p>
        </p:txBody>
      </p:sp>
      <p:sp>
        <p:nvSpPr>
          <p:cNvPr id="25" name="Rectangle 24"/>
          <p:cNvSpPr/>
          <p:nvPr/>
        </p:nvSpPr>
        <p:spPr>
          <a:xfrm>
            <a:off x="3145684" y="3213288"/>
            <a:ext cx="168073"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145685" y="3712553"/>
            <a:ext cx="158583"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47461" y="4711083"/>
            <a:ext cx="156807"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147462" y="5210348"/>
            <a:ext cx="155954"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151016" y="5709613"/>
            <a:ext cx="162741"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a:off x="4455009" y="2406783"/>
            <a:ext cx="76454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8" idx="3"/>
          </p:cNvCxnSpPr>
          <p:nvPr/>
        </p:nvCxnSpPr>
        <p:spPr>
          <a:xfrm>
            <a:off x="2347885" y="2406783"/>
            <a:ext cx="801354"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16285" y="855865"/>
            <a:ext cx="8218670" cy="1200329"/>
          </a:xfrm>
          <a:prstGeom prst="rect">
            <a:avLst/>
          </a:prstGeom>
          <a:noFill/>
        </p:spPr>
        <p:txBody>
          <a:bodyPr wrap="square" rtlCol="0">
            <a:spAutoFit/>
          </a:bodyPr>
          <a:lstStyle/>
          <a:p>
            <a:pPr marL="285750" indent="-285750">
              <a:buFont typeface="Arial" pitchFamily="34" charset="0"/>
              <a:buChar char="•"/>
            </a:pPr>
            <a:r>
              <a:rPr lang="en-US" b="1" dirty="0">
                <a:solidFill>
                  <a:srgbClr val="FF0000"/>
                </a:solidFill>
              </a:rPr>
              <a:t>Linear algorithm</a:t>
            </a:r>
            <a:r>
              <a:rPr lang="en-US" dirty="0"/>
              <a:t>, subsequent </a:t>
            </a:r>
            <a:r>
              <a:rPr lang="en-US" dirty="0" smtClean="0"/>
              <a:t>sending of n bytes </a:t>
            </a:r>
            <a:r>
              <a:rPr lang="en-US" dirty="0"/>
              <a:t>from root process to P-1 other processes takes (</a:t>
            </a:r>
            <a:r>
              <a:rPr lang="en-US" dirty="0">
                <a:latin typeface="Symbol" pitchFamily="18" charset="2"/>
              </a:rPr>
              <a:t>a</a:t>
            </a:r>
            <a:r>
              <a:rPr lang="en-US" dirty="0"/>
              <a:t> + </a:t>
            </a:r>
            <a:r>
              <a:rPr lang="en-US" dirty="0" smtClean="0">
                <a:latin typeface="Symbol" pitchFamily="18" charset="2"/>
              </a:rPr>
              <a:t>b</a:t>
            </a:r>
            <a:r>
              <a:rPr lang="en-US" dirty="0" smtClean="0">
                <a:latin typeface="+mj-lt"/>
              </a:rPr>
              <a:t>n</a:t>
            </a:r>
            <a:r>
              <a:rPr lang="en-US" dirty="0" smtClean="0"/>
              <a:t>) </a:t>
            </a:r>
            <a:r>
              <a:rPr lang="en-US" dirty="0"/>
              <a:t>(P- 1) time</a:t>
            </a:r>
            <a:r>
              <a:rPr lang="en-US" dirty="0" smtClean="0"/>
              <a:t>.</a:t>
            </a:r>
            <a:endParaRPr lang="en-US" b="1" dirty="0" smtClean="0">
              <a:solidFill>
                <a:srgbClr val="FF0000"/>
              </a:solidFill>
            </a:endParaRPr>
          </a:p>
          <a:p>
            <a:pPr marL="285750" indent="-285750">
              <a:buFont typeface="Arial" pitchFamily="34" charset="0"/>
              <a:buChar char="•"/>
            </a:pPr>
            <a:r>
              <a:rPr lang="en-US" b="1" dirty="0" smtClean="0">
                <a:solidFill>
                  <a:srgbClr val="FF0000"/>
                </a:solidFill>
              </a:rPr>
              <a:t>Binary algorithm</a:t>
            </a:r>
            <a:r>
              <a:rPr lang="en-US" dirty="0" smtClean="0"/>
              <a:t> takes only </a:t>
            </a:r>
            <a:r>
              <a:rPr lang="en-US" dirty="0" smtClean="0">
                <a:latin typeface="Symbol" pitchFamily="18" charset="2"/>
              </a:rPr>
              <a:t>a</a:t>
            </a:r>
            <a:r>
              <a:rPr lang="en-US" dirty="0" smtClean="0"/>
              <a:t> </a:t>
            </a:r>
            <a:r>
              <a:rPr lang="en-US" dirty="0" smtClean="0">
                <a:sym typeface="Symbol"/>
              </a:rPr>
              <a:t></a:t>
            </a:r>
            <a:r>
              <a:rPr lang="en-US" dirty="0"/>
              <a:t>log</a:t>
            </a:r>
            <a:r>
              <a:rPr lang="en-US" baseline="-25000" dirty="0"/>
              <a:t>2</a:t>
            </a:r>
            <a:r>
              <a:rPr lang="en-US" dirty="0"/>
              <a:t>P</a:t>
            </a:r>
            <a:r>
              <a:rPr lang="en-US" dirty="0" smtClean="0">
                <a:sym typeface="Symbol"/>
              </a:rPr>
              <a:t> + </a:t>
            </a:r>
            <a:r>
              <a:rPr lang="en-US" dirty="0" smtClean="0">
                <a:latin typeface="Symbol" pitchFamily="18" charset="2"/>
              </a:rPr>
              <a:t>b</a:t>
            </a:r>
            <a:r>
              <a:rPr lang="en-US" dirty="0" smtClean="0">
                <a:latin typeface="+mj-lt"/>
              </a:rPr>
              <a:t>n(P-1)</a:t>
            </a:r>
            <a:r>
              <a:rPr lang="en-US" dirty="0" smtClean="0"/>
              <a:t> time (</a:t>
            </a:r>
            <a:r>
              <a:rPr lang="en-US" dirty="0" smtClean="0">
                <a:solidFill>
                  <a:schemeClr val="tx2"/>
                </a:solidFill>
              </a:rPr>
              <a:t>reduced number of communication rounds!</a:t>
            </a:r>
            <a:r>
              <a:rPr lang="en-US" dirty="0" smtClean="0"/>
              <a:t>)</a:t>
            </a:r>
            <a:endParaRPr lang="en-US" dirty="0"/>
          </a:p>
        </p:txBody>
      </p:sp>
      <p:sp>
        <p:nvSpPr>
          <p:cNvPr id="58" name="Rectangle 57"/>
          <p:cNvSpPr/>
          <p:nvPr/>
        </p:nvSpPr>
        <p:spPr>
          <a:xfrm>
            <a:off x="1035185"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1199703" y="2214758"/>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1363369" y="2214758"/>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1530311" y="2214758"/>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1693977" y="2214758"/>
            <a:ext cx="162910"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1856887" y="2214758"/>
            <a:ext cx="16366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2020553" y="221475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2184219" y="2214757"/>
            <a:ext cx="163666" cy="38405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3149239"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3313757" y="2214758"/>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3477423" y="2214758"/>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644365" y="2214758"/>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a:off x="3808031" y="2214757"/>
            <a:ext cx="163666" cy="38405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3971697" y="2214757"/>
            <a:ext cx="162910" cy="3840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4134607" y="221475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4300313" y="2214757"/>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3143304" y="2714023"/>
            <a:ext cx="160964"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5221332" y="3712553"/>
            <a:ext cx="158583"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223108" y="4711083"/>
            <a:ext cx="156807"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226663" y="5709613"/>
            <a:ext cx="162741"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224886"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5389404" y="2214758"/>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a:off x="5553070" y="2214758"/>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5720012" y="2214758"/>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5883678" y="2214757"/>
            <a:ext cx="163666" cy="38405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6047344" y="2214757"/>
            <a:ext cx="162910" cy="3840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6210254" y="221475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6373920" y="2214757"/>
            <a:ext cx="163666" cy="38405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5218951" y="2714023"/>
            <a:ext cx="160964"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51016" y="4231020"/>
            <a:ext cx="16366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3313926" y="4231020"/>
            <a:ext cx="16366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3477592" y="4229972"/>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3641089" y="4229972"/>
            <a:ext cx="163666" cy="38559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5215397" y="4231020"/>
            <a:ext cx="16366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5378307" y="4231020"/>
            <a:ext cx="16366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5541973" y="4231521"/>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5705639" y="4231521"/>
            <a:ext cx="163666" cy="38405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4" name="Straight Arrow Connector 113"/>
          <p:cNvCxnSpPr>
            <a:stCxn id="109" idx="3"/>
          </p:cNvCxnSpPr>
          <p:nvPr/>
        </p:nvCxnSpPr>
        <p:spPr>
          <a:xfrm>
            <a:off x="3804755" y="4422772"/>
            <a:ext cx="1418185" cy="97960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5214641" y="521034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5378307" y="5211897"/>
            <a:ext cx="163666" cy="38405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a:off x="5221072" y="3201019"/>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a:off x="5388014" y="3201019"/>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p:cNvSpPr/>
          <p:nvPr/>
        </p:nvSpPr>
        <p:spPr>
          <a:xfrm>
            <a:off x="7441891" y="3712553"/>
            <a:ext cx="158583"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7443667" y="4711083"/>
            <a:ext cx="156807"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7445445"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a:off x="7609963" y="2214758"/>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a:off x="7773629" y="2214758"/>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p:cNvSpPr/>
          <p:nvPr/>
        </p:nvSpPr>
        <p:spPr>
          <a:xfrm>
            <a:off x="7940571" y="2214758"/>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a:off x="8089864" y="2214757"/>
            <a:ext cx="178039" cy="38405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a:off x="8267903" y="2214757"/>
            <a:ext cx="162910" cy="3840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8430813" y="221475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8594479" y="2214757"/>
            <a:ext cx="163666" cy="38405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p:cNvSpPr/>
          <p:nvPr/>
        </p:nvSpPr>
        <p:spPr>
          <a:xfrm>
            <a:off x="7439510" y="2714023"/>
            <a:ext cx="160964"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7435956" y="4231020"/>
            <a:ext cx="16366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p:cNvSpPr/>
          <p:nvPr/>
        </p:nvSpPr>
        <p:spPr>
          <a:xfrm>
            <a:off x="7598866" y="4231020"/>
            <a:ext cx="16366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a:off x="7762532" y="4231521"/>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a:off x="7926198" y="4232369"/>
            <a:ext cx="163666" cy="3816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a:off x="7435200" y="521034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a:off x="7598866" y="5210348"/>
            <a:ext cx="163666" cy="38559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a:off x="7441631" y="3201019"/>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7608573" y="3201019"/>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9" name="Straight Arrow Connector 138"/>
          <p:cNvCxnSpPr>
            <a:stCxn id="100" idx="3"/>
            <a:endCxn id="130" idx="1"/>
          </p:cNvCxnSpPr>
          <p:nvPr/>
        </p:nvCxnSpPr>
        <p:spPr>
          <a:xfrm>
            <a:off x="6537586" y="2406783"/>
            <a:ext cx="901924"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18" idx="3"/>
            <a:endCxn id="119" idx="1"/>
          </p:cNvCxnSpPr>
          <p:nvPr/>
        </p:nvCxnSpPr>
        <p:spPr>
          <a:xfrm>
            <a:off x="5551680" y="3393044"/>
            <a:ext cx="1890211" cy="51153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13" idx="3"/>
            <a:endCxn id="120" idx="1"/>
          </p:cNvCxnSpPr>
          <p:nvPr/>
        </p:nvCxnSpPr>
        <p:spPr>
          <a:xfrm>
            <a:off x="5869305" y="4423546"/>
            <a:ext cx="1574362" cy="47956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16" idx="3"/>
          </p:cNvCxnSpPr>
          <p:nvPr/>
        </p:nvCxnSpPr>
        <p:spPr>
          <a:xfrm>
            <a:off x="5541973" y="5403922"/>
            <a:ext cx="1905249" cy="49771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7446297" y="5724331"/>
            <a:ext cx="163666" cy="38405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p:cNvSpPr txBox="1"/>
          <p:nvPr/>
        </p:nvSpPr>
        <p:spPr>
          <a:xfrm rot="4115487">
            <a:off x="2319852" y="2913408"/>
            <a:ext cx="982064" cy="369332"/>
          </a:xfrm>
          <a:prstGeom prst="rect">
            <a:avLst/>
          </a:prstGeom>
          <a:noFill/>
        </p:spPr>
        <p:txBody>
          <a:bodyPr wrap="none" rtlCol="0">
            <a:spAutoFit/>
          </a:bodyPr>
          <a:lstStyle/>
          <a:p>
            <a:r>
              <a:rPr lang="en-US" dirty="0" smtClean="0"/>
              <a:t>4n bytes</a:t>
            </a:r>
            <a:endParaRPr lang="en-US" dirty="0"/>
          </a:p>
        </p:txBody>
      </p:sp>
      <p:sp>
        <p:nvSpPr>
          <p:cNvPr id="159" name="TextBox 158"/>
          <p:cNvSpPr txBox="1"/>
          <p:nvPr/>
        </p:nvSpPr>
        <p:spPr>
          <a:xfrm rot="2093388">
            <a:off x="3989065" y="4540215"/>
            <a:ext cx="982064" cy="369332"/>
          </a:xfrm>
          <a:prstGeom prst="rect">
            <a:avLst/>
          </a:prstGeom>
          <a:noFill/>
        </p:spPr>
        <p:txBody>
          <a:bodyPr wrap="none" rtlCol="0">
            <a:spAutoFit/>
          </a:bodyPr>
          <a:lstStyle/>
          <a:p>
            <a:r>
              <a:rPr lang="en-US" dirty="0" smtClean="0"/>
              <a:t>2n bytes</a:t>
            </a:r>
            <a:endParaRPr lang="en-US" dirty="0"/>
          </a:p>
        </p:txBody>
      </p:sp>
      <p:sp>
        <p:nvSpPr>
          <p:cNvPr id="160" name="TextBox 159"/>
          <p:cNvSpPr txBox="1"/>
          <p:nvPr/>
        </p:nvSpPr>
        <p:spPr>
          <a:xfrm rot="891817">
            <a:off x="5827366" y="5261997"/>
            <a:ext cx="865045" cy="369332"/>
          </a:xfrm>
          <a:prstGeom prst="rect">
            <a:avLst/>
          </a:prstGeom>
          <a:noFill/>
        </p:spPr>
        <p:txBody>
          <a:bodyPr wrap="none" rtlCol="0">
            <a:spAutoFit/>
          </a:bodyPr>
          <a:lstStyle/>
          <a:p>
            <a:r>
              <a:rPr lang="en-US" dirty="0" smtClean="0"/>
              <a:t>n bytes</a:t>
            </a:r>
            <a:endParaRPr lang="en-US" dirty="0"/>
          </a:p>
        </p:txBody>
      </p:sp>
      <p:sp>
        <p:nvSpPr>
          <p:cNvPr id="23" name="TextBox 22"/>
          <p:cNvSpPr txBox="1"/>
          <p:nvPr/>
        </p:nvSpPr>
        <p:spPr>
          <a:xfrm>
            <a:off x="3573765" y="6431949"/>
            <a:ext cx="1996765" cy="369332"/>
          </a:xfrm>
          <a:prstGeom prst="rect">
            <a:avLst/>
          </a:prstGeom>
          <a:noFill/>
        </p:spPr>
        <p:txBody>
          <a:bodyPr wrap="none" rtlCol="0">
            <a:spAutoFit/>
          </a:bodyPr>
          <a:lstStyle/>
          <a:p>
            <a:r>
              <a:rPr lang="en-US" dirty="0" smtClean="0"/>
              <a:t>one block = n bytes</a:t>
            </a:r>
            <a:endParaRPr lang="en-US" dirty="0"/>
          </a:p>
        </p:txBody>
      </p:sp>
      <p:sp>
        <p:nvSpPr>
          <p:cNvPr id="103" name="Rectangle 102"/>
          <p:cNvSpPr/>
          <p:nvPr/>
        </p:nvSpPr>
        <p:spPr>
          <a:xfrm>
            <a:off x="3419850" y="6431949"/>
            <a:ext cx="158335"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29202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(vector variant)</a:t>
            </a:r>
            <a:endParaRPr lang="en-US" dirty="0"/>
          </a:p>
        </p:txBody>
      </p:sp>
      <p:sp>
        <p:nvSpPr>
          <p:cNvPr id="4" name="TextBox 3"/>
          <p:cNvSpPr txBox="1"/>
          <p:nvPr/>
        </p:nvSpPr>
        <p:spPr>
          <a:xfrm>
            <a:off x="78615" y="948780"/>
            <a:ext cx="8968936" cy="1477328"/>
          </a:xfrm>
          <a:prstGeom prst="rect">
            <a:avLst/>
          </a:prstGeom>
          <a:solidFill>
            <a:schemeClr val="bg1">
              <a:lumMod val="85000"/>
            </a:schemeClr>
          </a:solidFill>
          <a:ln>
            <a:solidFill>
              <a:schemeClr val="tx1"/>
            </a:solidFill>
          </a:ln>
        </p:spPr>
        <p:txBody>
          <a:bodyPr wrap="square" rtlCol="0">
            <a:spAutoFit/>
          </a:bodyPr>
          <a:lstStyle/>
          <a:p>
            <a:r>
              <a:rPr lang="en-US" b="1" dirty="0" err="1" smtClean="0">
                <a:solidFill>
                  <a:srgbClr val="FF0000"/>
                </a:solidFill>
                <a:latin typeface="Courier New" pitchFamily="49" charset="0"/>
                <a:cs typeface="Courier New" pitchFamily="49" charset="0"/>
              </a:rPr>
              <a:t>MPI_Scatterv</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sendcnts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displs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sendType</a:t>
            </a:r>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recvbuf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recvcnt</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recvType</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root</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smtClean="0"/>
              <a:t>Partitions of </a:t>
            </a:r>
            <a:r>
              <a:rPr lang="en-US" dirty="0" err="1" smtClean="0">
                <a:latin typeface="Courier New" pitchFamily="49" charset="0"/>
                <a:cs typeface="Courier New" pitchFamily="49" charset="0"/>
              </a:rPr>
              <a:t>sendbuf</a:t>
            </a:r>
            <a:r>
              <a:rPr lang="en-US" dirty="0" smtClean="0"/>
              <a:t> don’t need to be of equal size and are specified per receiving process: the first index by the </a:t>
            </a:r>
            <a:r>
              <a:rPr lang="en-US" dirty="0" err="1" smtClean="0">
                <a:latin typeface="Courier New" pitchFamily="49" charset="0"/>
                <a:cs typeface="Courier New" pitchFamily="49" charset="0"/>
              </a:rPr>
              <a:t>displs</a:t>
            </a:r>
            <a:r>
              <a:rPr lang="en-US" dirty="0" smtClean="0"/>
              <a:t> array, their size by the </a:t>
            </a:r>
            <a:r>
              <a:rPr lang="en-US" dirty="0" err="1" smtClean="0">
                <a:latin typeface="Courier New" pitchFamily="49" charset="0"/>
                <a:cs typeface="Courier New" pitchFamily="49" charset="0"/>
              </a:rPr>
              <a:t>sendcnts</a:t>
            </a:r>
            <a:r>
              <a:rPr lang="en-US" dirty="0"/>
              <a:t> </a:t>
            </a:r>
            <a:r>
              <a:rPr lang="en-US" dirty="0" smtClean="0"/>
              <a:t>array.</a:t>
            </a:r>
            <a:endParaRPr lang="en-US" dirty="0"/>
          </a:p>
        </p:txBody>
      </p:sp>
      <p:sp>
        <p:nvSpPr>
          <p:cNvPr id="5" name="Rectangle 4"/>
          <p:cNvSpPr/>
          <p:nvPr/>
        </p:nvSpPr>
        <p:spPr>
          <a:xfrm>
            <a:off x="843160" y="4542745"/>
            <a:ext cx="559474"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46714" y="4043480"/>
            <a:ext cx="384051"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58630" y="4036611"/>
            <a:ext cx="270216" cy="3826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Rectangle 7"/>
          <p:cNvSpPr/>
          <p:nvPr/>
        </p:nvSpPr>
        <p:spPr>
          <a:xfrm>
            <a:off x="843160" y="5042010"/>
            <a:ext cx="195579"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6714" y="5541275"/>
            <a:ext cx="384051"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16285" y="354421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210" y="6132068"/>
            <a:ext cx="1362424" cy="369332"/>
          </a:xfrm>
          <a:prstGeom prst="rect">
            <a:avLst/>
          </a:prstGeom>
          <a:noFill/>
        </p:spPr>
        <p:txBody>
          <a:bodyPr wrap="none" rtlCol="0">
            <a:spAutoFit/>
          </a:bodyPr>
          <a:lstStyle/>
          <a:p>
            <a:r>
              <a:rPr lang="en-US" dirty="0" smtClean="0"/>
              <a:t>process rank</a:t>
            </a:r>
            <a:endParaRPr lang="en-US" dirty="0"/>
          </a:p>
        </p:txBody>
      </p:sp>
      <p:sp>
        <p:nvSpPr>
          <p:cNvPr id="12" name="TextBox 11"/>
          <p:cNvSpPr txBox="1"/>
          <p:nvPr/>
        </p:nvSpPr>
        <p:spPr>
          <a:xfrm>
            <a:off x="1153955" y="2675618"/>
            <a:ext cx="4091505" cy="369332"/>
          </a:xfrm>
          <a:prstGeom prst="rect">
            <a:avLst/>
          </a:prstGeom>
          <a:noFill/>
        </p:spPr>
        <p:txBody>
          <a:bodyPr wrap="none" rtlCol="0">
            <a:spAutoFit/>
          </a:bodyPr>
          <a:lstStyle/>
          <a:p>
            <a:r>
              <a:rPr lang="en-US" dirty="0" smtClean="0"/>
              <a:t>send buffer (only matters at </a:t>
            </a:r>
            <a:r>
              <a:rPr lang="en-US" b="1" dirty="0" smtClean="0">
                <a:solidFill>
                  <a:srgbClr val="FF0000"/>
                </a:solidFill>
              </a:rPr>
              <a:t>root</a:t>
            </a:r>
            <a:r>
              <a:rPr lang="en-US" dirty="0" smtClean="0"/>
              <a:t> process)</a:t>
            </a:r>
            <a:endParaRPr lang="en-US" dirty="0"/>
          </a:p>
        </p:txBody>
      </p:sp>
      <p:cxnSp>
        <p:nvCxnSpPr>
          <p:cNvPr id="13" name="Straight Arrow Connector 12"/>
          <p:cNvCxnSpPr/>
          <p:nvPr/>
        </p:nvCxnSpPr>
        <p:spPr>
          <a:xfrm flipH="1">
            <a:off x="2730673" y="3021263"/>
            <a:ext cx="61195" cy="522952"/>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429227" y="4548560"/>
            <a:ext cx="545851" cy="2"/>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95531" y="4581150"/>
            <a:ext cx="1211678" cy="646331"/>
          </a:xfrm>
          <a:prstGeom prst="rect">
            <a:avLst/>
          </a:prstGeom>
          <a:noFill/>
        </p:spPr>
        <p:txBody>
          <a:bodyPr wrap="none" rtlCol="0">
            <a:spAutoFit/>
          </a:bodyPr>
          <a:lstStyle/>
          <a:p>
            <a:r>
              <a:rPr lang="en-US" dirty="0" err="1" smtClean="0"/>
              <a:t>sendcnts</a:t>
            </a:r>
            <a:r>
              <a:rPr lang="en-US" dirty="0" smtClean="0"/>
              <a:t>[</a:t>
            </a:r>
            <a:r>
              <a:rPr lang="en-US" dirty="0" err="1" smtClean="0"/>
              <a:t>i</a:t>
            </a:r>
            <a:r>
              <a:rPr lang="en-US" dirty="0" smtClean="0"/>
              <a:t>]</a:t>
            </a:r>
          </a:p>
          <a:p>
            <a:r>
              <a:rPr lang="en-US" dirty="0" smtClean="0"/>
              <a:t>elements</a:t>
            </a:r>
            <a:endParaRPr lang="en-US" dirty="0"/>
          </a:p>
        </p:txBody>
      </p:sp>
      <p:cxnSp>
        <p:nvCxnSpPr>
          <p:cNvPr id="16" name="Straight Arrow Connector 15"/>
          <p:cNvCxnSpPr>
            <a:endCxn id="8" idx="3"/>
          </p:cNvCxnSpPr>
          <p:nvPr/>
        </p:nvCxnSpPr>
        <p:spPr>
          <a:xfrm flipH="1" flipV="1">
            <a:off x="1038739" y="5234035"/>
            <a:ext cx="713694" cy="1267366"/>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89223" y="6477713"/>
            <a:ext cx="1485856" cy="369332"/>
          </a:xfrm>
          <a:prstGeom prst="rect">
            <a:avLst/>
          </a:prstGeom>
          <a:noFill/>
        </p:spPr>
        <p:txBody>
          <a:bodyPr wrap="none" rtlCol="0">
            <a:spAutoFit/>
          </a:bodyPr>
          <a:lstStyle/>
          <a:p>
            <a:r>
              <a:rPr lang="en-US" dirty="0" smtClean="0"/>
              <a:t>receive buffer</a:t>
            </a:r>
            <a:endParaRPr lang="en-US" dirty="0"/>
          </a:p>
        </p:txBody>
      </p:sp>
      <p:sp>
        <p:nvSpPr>
          <p:cNvPr id="18" name="Right Arrow 17"/>
          <p:cNvSpPr/>
          <p:nvPr/>
        </p:nvSpPr>
        <p:spPr>
          <a:xfrm>
            <a:off x="4008608" y="4504340"/>
            <a:ext cx="1600327"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MPI_Scatterv</a:t>
            </a:r>
            <a:endParaRPr lang="en-US" dirty="0"/>
          </a:p>
        </p:txBody>
      </p:sp>
      <p:cxnSp>
        <p:nvCxnSpPr>
          <p:cNvPr id="19" name="Straight Arrow Connector 18"/>
          <p:cNvCxnSpPr/>
          <p:nvPr/>
        </p:nvCxnSpPr>
        <p:spPr>
          <a:xfrm>
            <a:off x="5667965" y="354421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73641" y="6132068"/>
            <a:ext cx="1362424" cy="369332"/>
          </a:xfrm>
          <a:prstGeom prst="rect">
            <a:avLst/>
          </a:prstGeom>
          <a:noFill/>
        </p:spPr>
        <p:txBody>
          <a:bodyPr wrap="none" rtlCol="0">
            <a:spAutoFit/>
          </a:bodyPr>
          <a:lstStyle/>
          <a:p>
            <a:r>
              <a:rPr lang="en-US" dirty="0" smtClean="0"/>
              <a:t>process rank</a:t>
            </a:r>
            <a:endParaRPr lang="en-US" dirty="0"/>
          </a:p>
        </p:txBody>
      </p:sp>
      <p:cxnSp>
        <p:nvCxnSpPr>
          <p:cNvPr id="21" name="Straight Arrow Connector 20"/>
          <p:cNvCxnSpPr/>
          <p:nvPr/>
        </p:nvCxnSpPr>
        <p:spPr>
          <a:xfrm>
            <a:off x="5851258" y="3414282"/>
            <a:ext cx="292402"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40100" y="3006545"/>
            <a:ext cx="2035365" cy="369332"/>
          </a:xfrm>
          <a:prstGeom prst="rect">
            <a:avLst/>
          </a:prstGeom>
          <a:noFill/>
        </p:spPr>
        <p:txBody>
          <a:bodyPr wrap="none" rtlCol="0">
            <a:spAutoFit/>
          </a:bodyPr>
          <a:lstStyle/>
          <a:p>
            <a:r>
              <a:rPr lang="en-US" dirty="0" smtClean="0"/>
              <a:t>recvcount elements</a:t>
            </a:r>
            <a:endParaRPr lang="en-US" dirty="0"/>
          </a:p>
        </p:txBody>
      </p:sp>
      <p:sp>
        <p:nvSpPr>
          <p:cNvPr id="23" name="TextBox 22"/>
          <p:cNvSpPr txBox="1"/>
          <p:nvPr/>
        </p:nvSpPr>
        <p:spPr>
          <a:xfrm>
            <a:off x="235509" y="4058198"/>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24" name="TextBox 23"/>
          <p:cNvSpPr txBox="1"/>
          <p:nvPr/>
        </p:nvSpPr>
        <p:spPr>
          <a:xfrm>
            <a:off x="235509" y="3558933"/>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25" name="TextBox 24"/>
          <p:cNvSpPr txBox="1"/>
          <p:nvPr/>
        </p:nvSpPr>
        <p:spPr>
          <a:xfrm>
            <a:off x="235509" y="4542745"/>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26" name="TextBox 25"/>
          <p:cNvSpPr txBox="1"/>
          <p:nvPr/>
        </p:nvSpPr>
        <p:spPr>
          <a:xfrm>
            <a:off x="235509" y="5555993"/>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27" name="TextBox 26"/>
          <p:cNvSpPr txBox="1"/>
          <p:nvPr/>
        </p:nvSpPr>
        <p:spPr>
          <a:xfrm>
            <a:off x="235509" y="5056728"/>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28" name="Rectangle 27"/>
          <p:cNvSpPr/>
          <p:nvPr/>
        </p:nvSpPr>
        <p:spPr>
          <a:xfrm>
            <a:off x="1946236" y="4036611"/>
            <a:ext cx="387606" cy="38261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439769" y="4036612"/>
            <a:ext cx="535309" cy="3826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32837" y="4036611"/>
            <a:ext cx="193803" cy="38261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515110" y="4036612"/>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51257" y="4544182"/>
            <a:ext cx="584807"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54812" y="4044917"/>
            <a:ext cx="384051"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851258" y="5043447"/>
            <a:ext cx="196391"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854812" y="5542712"/>
            <a:ext cx="384051"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6716" y="3544215"/>
            <a:ext cx="273424"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54812" y="3545652"/>
            <a:ext cx="279288"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Brace 42"/>
          <p:cNvSpPr/>
          <p:nvPr/>
        </p:nvSpPr>
        <p:spPr>
          <a:xfrm rot="16200000">
            <a:off x="2607141" y="2632687"/>
            <a:ext cx="250808" cy="2340347"/>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2920585" y="3021263"/>
            <a:ext cx="1041760" cy="369332"/>
          </a:xfrm>
          <a:prstGeom prst="rect">
            <a:avLst/>
          </a:prstGeom>
          <a:noFill/>
        </p:spPr>
        <p:txBody>
          <a:bodyPr wrap="none" rtlCol="0">
            <a:spAutoFit/>
          </a:bodyPr>
          <a:lstStyle/>
          <a:p>
            <a:r>
              <a:rPr lang="en-US" b="1" dirty="0" smtClean="0">
                <a:solidFill>
                  <a:srgbClr val="002060"/>
                </a:solidFill>
              </a:rPr>
              <a:t>root = p</a:t>
            </a:r>
            <a:r>
              <a:rPr lang="en-US" b="1" baseline="-25000" dirty="0" smtClean="0">
                <a:solidFill>
                  <a:srgbClr val="002060"/>
                </a:solidFill>
              </a:rPr>
              <a:t>1</a:t>
            </a:r>
            <a:endParaRPr lang="en-US" b="1" baseline="-25000" dirty="0">
              <a:solidFill>
                <a:srgbClr val="002060"/>
              </a:solidFill>
            </a:endParaRPr>
          </a:p>
        </p:txBody>
      </p:sp>
      <p:sp>
        <p:nvSpPr>
          <p:cNvPr id="45" name="Rectangle 44"/>
          <p:cNvSpPr/>
          <p:nvPr/>
        </p:nvSpPr>
        <p:spPr>
          <a:xfrm>
            <a:off x="1558630" y="4036612"/>
            <a:ext cx="2344086" cy="382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V="1">
            <a:off x="1562371" y="4427530"/>
            <a:ext cx="0" cy="153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1946236" y="4427530"/>
            <a:ext cx="0" cy="153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382085" y="4581150"/>
            <a:ext cx="907621" cy="369332"/>
          </a:xfrm>
          <a:prstGeom prst="rect">
            <a:avLst/>
          </a:prstGeom>
          <a:noFill/>
        </p:spPr>
        <p:txBody>
          <a:bodyPr wrap="none" rtlCol="0">
            <a:spAutoFit/>
          </a:bodyPr>
          <a:lstStyle/>
          <a:p>
            <a:r>
              <a:rPr lang="en-US" dirty="0" err="1" smtClean="0"/>
              <a:t>displs</a:t>
            </a:r>
            <a:r>
              <a:rPr lang="en-US" dirty="0" smtClean="0"/>
              <a:t>[</a:t>
            </a:r>
            <a:r>
              <a:rPr lang="en-US" dirty="0" err="1" smtClean="0"/>
              <a:t>i</a:t>
            </a:r>
            <a:r>
              <a:rPr lang="en-US" dirty="0" smtClean="0"/>
              <a:t>]</a:t>
            </a:r>
            <a:endParaRPr lang="en-US" dirty="0"/>
          </a:p>
        </p:txBody>
      </p:sp>
      <p:cxnSp>
        <p:nvCxnSpPr>
          <p:cNvPr id="54" name="Straight Arrow Connector 53"/>
          <p:cNvCxnSpPr/>
          <p:nvPr/>
        </p:nvCxnSpPr>
        <p:spPr>
          <a:xfrm>
            <a:off x="3515110" y="4542745"/>
            <a:ext cx="416529"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091431" y="4542745"/>
            <a:ext cx="235209"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692397" y="4036611"/>
            <a:ext cx="270216" cy="3826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080003" y="4036611"/>
            <a:ext cx="387606" cy="38261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573536" y="4036611"/>
            <a:ext cx="535309" cy="38261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266604" y="4036611"/>
            <a:ext cx="193803" cy="38261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648877" y="4036612"/>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692397" y="4036612"/>
            <a:ext cx="2344086" cy="382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670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a:t>
            </a:r>
            <a:endParaRPr lang="en-US" dirty="0"/>
          </a:p>
        </p:txBody>
      </p:sp>
      <p:sp>
        <p:nvSpPr>
          <p:cNvPr id="4" name="TextBox 3"/>
          <p:cNvSpPr txBox="1"/>
          <p:nvPr/>
        </p:nvSpPr>
        <p:spPr>
          <a:xfrm>
            <a:off x="78615" y="948780"/>
            <a:ext cx="8968936" cy="1477328"/>
          </a:xfrm>
          <a:prstGeom prst="rect">
            <a:avLst/>
          </a:prstGeom>
          <a:solidFill>
            <a:schemeClr val="bg1">
              <a:lumMod val="85000"/>
            </a:schemeClr>
          </a:solidFill>
          <a:ln>
            <a:solidFill>
              <a:schemeClr val="tx1"/>
            </a:solidFill>
          </a:ln>
        </p:spPr>
        <p:txBody>
          <a:bodyPr wrap="square" rtlCol="0">
            <a:spAutoFit/>
          </a:bodyPr>
          <a:lstStyle/>
          <a:p>
            <a:r>
              <a:rPr lang="en-US" b="1" dirty="0" smtClean="0">
                <a:solidFill>
                  <a:srgbClr val="FF0000"/>
                </a:solidFill>
                <a:latin typeface="Courier New" pitchFamily="49" charset="0"/>
                <a:cs typeface="Courier New" pitchFamily="49" charset="0"/>
              </a:rPr>
              <a:t>MPI_Gather</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sendcount, </a:t>
            </a:r>
            <a:r>
              <a:rPr lang="en-US" dirty="0" err="1" smtClean="0">
                <a:solidFill>
                  <a:srgbClr val="002060"/>
                </a:solidFill>
                <a:latin typeface="Courier New" pitchFamily="49" charset="0"/>
                <a:cs typeface="Courier New" pitchFamily="49" charset="0"/>
              </a:rPr>
              <a:t>MPI_Datatype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sendType</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recvbuf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recvcount, </a:t>
            </a:r>
            <a:r>
              <a:rPr lang="en-US" dirty="0" err="1" smtClean="0">
                <a:solidFill>
                  <a:srgbClr val="002060"/>
                </a:solidFill>
                <a:latin typeface="Courier New" pitchFamily="49" charset="0"/>
                <a:cs typeface="Courier New" pitchFamily="49" charset="0"/>
              </a:rPr>
              <a:t>MPI_Datatype</a:t>
            </a:r>
            <a:r>
              <a:rPr lang="en-US" dirty="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recvType</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root</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smtClean="0"/>
              <a:t>MPI_Gather gathers equal partitions of size </a:t>
            </a:r>
            <a:r>
              <a:rPr lang="en-US" dirty="0" err="1" smtClean="0">
                <a:latin typeface="Courier New" pitchFamily="49" charset="0"/>
                <a:cs typeface="Courier New" pitchFamily="49" charset="0"/>
              </a:rPr>
              <a:t>recvcount</a:t>
            </a:r>
            <a:r>
              <a:rPr lang="en-US" dirty="0" smtClean="0"/>
              <a:t> from each of the P processes in </a:t>
            </a:r>
            <a:r>
              <a:rPr lang="en-US" dirty="0" smtClean="0">
                <a:latin typeface="Courier New" pitchFamily="49" charset="0"/>
                <a:cs typeface="Courier New" pitchFamily="49" charset="0"/>
              </a:rPr>
              <a:t>comm</a:t>
            </a:r>
            <a:r>
              <a:rPr lang="en-US" dirty="0" smtClean="0"/>
              <a:t> (including root) and stores them in </a:t>
            </a:r>
            <a:r>
              <a:rPr lang="en-US" dirty="0" err="1" smtClean="0">
                <a:latin typeface="Courier New" pitchFamily="49" charset="0"/>
                <a:cs typeface="Courier New" pitchFamily="49" charset="0"/>
              </a:rPr>
              <a:t>recvbuf</a:t>
            </a:r>
            <a:r>
              <a:rPr lang="en-US" dirty="0" smtClean="0"/>
              <a:t> at the </a:t>
            </a:r>
            <a:r>
              <a:rPr lang="en-US" dirty="0" smtClean="0">
                <a:latin typeface="Courier New" pitchFamily="49" charset="0"/>
                <a:cs typeface="Courier New" pitchFamily="49" charset="0"/>
              </a:rPr>
              <a:t>root</a:t>
            </a:r>
            <a:r>
              <a:rPr lang="en-US" dirty="0" smtClean="0"/>
              <a:t> process in rank order.</a:t>
            </a:r>
            <a:endParaRPr lang="en-US" dirty="0"/>
          </a:p>
        </p:txBody>
      </p:sp>
      <p:cxnSp>
        <p:nvCxnSpPr>
          <p:cNvPr id="5" name="Straight Arrow Connector 4"/>
          <p:cNvCxnSpPr/>
          <p:nvPr/>
        </p:nvCxnSpPr>
        <p:spPr>
          <a:xfrm>
            <a:off x="864964" y="3452687"/>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70640" y="6040540"/>
            <a:ext cx="1362424" cy="369332"/>
          </a:xfrm>
          <a:prstGeom prst="rect">
            <a:avLst/>
          </a:prstGeom>
          <a:noFill/>
        </p:spPr>
        <p:txBody>
          <a:bodyPr wrap="none" rtlCol="0">
            <a:spAutoFit/>
          </a:bodyPr>
          <a:lstStyle/>
          <a:p>
            <a:r>
              <a:rPr lang="en-US" dirty="0" smtClean="0"/>
              <a:t>process rank</a:t>
            </a:r>
            <a:endParaRPr lang="en-US" dirty="0"/>
          </a:p>
        </p:txBody>
      </p:sp>
      <p:cxnSp>
        <p:nvCxnSpPr>
          <p:cNvPr id="7" name="Straight Arrow Connector 6"/>
          <p:cNvCxnSpPr/>
          <p:nvPr/>
        </p:nvCxnSpPr>
        <p:spPr>
          <a:xfrm>
            <a:off x="1048257" y="3322754"/>
            <a:ext cx="392782"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7099" y="2915017"/>
            <a:ext cx="2092496" cy="369332"/>
          </a:xfrm>
          <a:prstGeom prst="rect">
            <a:avLst/>
          </a:prstGeom>
          <a:noFill/>
        </p:spPr>
        <p:txBody>
          <a:bodyPr wrap="none" rtlCol="0">
            <a:spAutoFit/>
          </a:bodyPr>
          <a:lstStyle/>
          <a:p>
            <a:r>
              <a:rPr lang="en-US" dirty="0" smtClean="0"/>
              <a:t>sendcount elements</a:t>
            </a:r>
            <a:endParaRPr lang="en-US" dirty="0"/>
          </a:p>
        </p:txBody>
      </p:sp>
      <p:sp>
        <p:nvSpPr>
          <p:cNvPr id="9" name="Rectangle 8"/>
          <p:cNvSpPr/>
          <p:nvPr/>
        </p:nvSpPr>
        <p:spPr>
          <a:xfrm>
            <a:off x="1048257" y="4452654"/>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10" name="Rectangle 9"/>
          <p:cNvSpPr/>
          <p:nvPr/>
        </p:nvSpPr>
        <p:spPr>
          <a:xfrm>
            <a:off x="1051811" y="3953389"/>
            <a:ext cx="384051"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11" name="Rectangle 10"/>
          <p:cNvSpPr/>
          <p:nvPr/>
        </p:nvSpPr>
        <p:spPr>
          <a:xfrm>
            <a:off x="1786684" y="3943326"/>
            <a:ext cx="1938030"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48257" y="4951919"/>
            <a:ext cx="387605"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13" name="Rectangle 12"/>
          <p:cNvSpPr/>
          <p:nvPr/>
        </p:nvSpPr>
        <p:spPr>
          <a:xfrm>
            <a:off x="1051811" y="5451184"/>
            <a:ext cx="384051"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18" name="Rectangle 17"/>
          <p:cNvSpPr/>
          <p:nvPr/>
        </p:nvSpPr>
        <p:spPr>
          <a:xfrm>
            <a:off x="1051811" y="3454124"/>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0</a:t>
            </a:r>
            <a:endParaRPr lang="en-US" baseline="-25000" dirty="0"/>
          </a:p>
        </p:txBody>
      </p:sp>
      <p:sp>
        <p:nvSpPr>
          <p:cNvPr id="21" name="Rectangle 20"/>
          <p:cNvSpPr/>
          <p:nvPr/>
        </p:nvSpPr>
        <p:spPr>
          <a:xfrm>
            <a:off x="6858520" y="3943647"/>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0</a:t>
            </a:r>
            <a:endParaRPr lang="en-US" baseline="-25000" dirty="0"/>
          </a:p>
        </p:txBody>
      </p:sp>
      <p:cxnSp>
        <p:nvCxnSpPr>
          <p:cNvPr id="24" name="Straight Arrow Connector 23"/>
          <p:cNvCxnSpPr/>
          <p:nvPr/>
        </p:nvCxnSpPr>
        <p:spPr>
          <a:xfrm>
            <a:off x="5916175" y="3452687"/>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40100" y="6040540"/>
            <a:ext cx="1362424" cy="369332"/>
          </a:xfrm>
          <a:prstGeom prst="rect">
            <a:avLst/>
          </a:prstGeom>
          <a:noFill/>
        </p:spPr>
        <p:txBody>
          <a:bodyPr wrap="none" rtlCol="0">
            <a:spAutoFit/>
          </a:bodyPr>
          <a:lstStyle/>
          <a:p>
            <a:r>
              <a:rPr lang="en-US" dirty="0" smtClean="0"/>
              <a:t>process rank</a:t>
            </a:r>
            <a:endParaRPr lang="en-US" dirty="0"/>
          </a:p>
        </p:txBody>
      </p:sp>
      <p:sp>
        <p:nvSpPr>
          <p:cNvPr id="26" name="TextBox 25"/>
          <p:cNvSpPr txBox="1"/>
          <p:nvPr/>
        </p:nvSpPr>
        <p:spPr>
          <a:xfrm>
            <a:off x="1768435" y="2622495"/>
            <a:ext cx="4318683" cy="369332"/>
          </a:xfrm>
          <a:prstGeom prst="rect">
            <a:avLst/>
          </a:prstGeom>
          <a:noFill/>
        </p:spPr>
        <p:txBody>
          <a:bodyPr wrap="none" rtlCol="0">
            <a:spAutoFit/>
          </a:bodyPr>
          <a:lstStyle/>
          <a:p>
            <a:r>
              <a:rPr lang="en-US" dirty="0" smtClean="0"/>
              <a:t>receive buffer (only matters at </a:t>
            </a:r>
            <a:r>
              <a:rPr lang="en-US" b="1" dirty="0" smtClean="0">
                <a:solidFill>
                  <a:srgbClr val="FF0000"/>
                </a:solidFill>
              </a:rPr>
              <a:t>root</a:t>
            </a:r>
            <a:r>
              <a:rPr lang="en-US" dirty="0" smtClean="0"/>
              <a:t> process)</a:t>
            </a:r>
            <a:endParaRPr lang="en-US" dirty="0"/>
          </a:p>
        </p:txBody>
      </p:sp>
      <p:cxnSp>
        <p:nvCxnSpPr>
          <p:cNvPr id="27" name="Straight Arrow Connector 26"/>
          <p:cNvCxnSpPr/>
          <p:nvPr/>
        </p:nvCxnSpPr>
        <p:spPr>
          <a:xfrm flipH="1">
            <a:off x="2805370" y="2991827"/>
            <a:ext cx="193802" cy="475578"/>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246126" y="4481316"/>
            <a:ext cx="384051" cy="1"/>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8085" y="4481317"/>
            <a:ext cx="2035365" cy="369332"/>
          </a:xfrm>
          <a:prstGeom prst="rect">
            <a:avLst/>
          </a:prstGeom>
          <a:noFill/>
        </p:spPr>
        <p:txBody>
          <a:bodyPr wrap="none" rtlCol="0">
            <a:spAutoFit/>
          </a:bodyPr>
          <a:lstStyle/>
          <a:p>
            <a:r>
              <a:rPr lang="en-US" dirty="0" smtClean="0"/>
              <a:t>recvcount elements</a:t>
            </a:r>
            <a:endParaRPr lang="en-US" dirty="0"/>
          </a:p>
        </p:txBody>
      </p:sp>
      <p:cxnSp>
        <p:nvCxnSpPr>
          <p:cNvPr id="30" name="Straight Arrow Connector 29"/>
          <p:cNvCxnSpPr>
            <a:stCxn id="31" idx="1"/>
            <a:endCxn id="12" idx="3"/>
          </p:cNvCxnSpPr>
          <p:nvPr/>
        </p:nvCxnSpPr>
        <p:spPr>
          <a:xfrm flipH="1" flipV="1">
            <a:off x="1435862" y="5143944"/>
            <a:ext cx="679504" cy="448298"/>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15366" y="5407576"/>
            <a:ext cx="1258678" cy="369332"/>
          </a:xfrm>
          <a:prstGeom prst="rect">
            <a:avLst/>
          </a:prstGeom>
          <a:noFill/>
        </p:spPr>
        <p:txBody>
          <a:bodyPr wrap="none" rtlCol="0">
            <a:spAutoFit/>
          </a:bodyPr>
          <a:lstStyle/>
          <a:p>
            <a:r>
              <a:rPr lang="en-US" dirty="0" smtClean="0"/>
              <a:t>send buffer</a:t>
            </a:r>
            <a:endParaRPr lang="en-US" dirty="0"/>
          </a:p>
        </p:txBody>
      </p:sp>
      <p:sp>
        <p:nvSpPr>
          <p:cNvPr id="32" name="TextBox 31"/>
          <p:cNvSpPr txBox="1"/>
          <p:nvPr/>
        </p:nvSpPr>
        <p:spPr>
          <a:xfrm>
            <a:off x="462665" y="3966670"/>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33" name="TextBox 32"/>
          <p:cNvSpPr txBox="1"/>
          <p:nvPr/>
        </p:nvSpPr>
        <p:spPr>
          <a:xfrm>
            <a:off x="462665" y="3467405"/>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34" name="TextBox 33"/>
          <p:cNvSpPr txBox="1"/>
          <p:nvPr/>
        </p:nvSpPr>
        <p:spPr>
          <a:xfrm>
            <a:off x="462665" y="4451217"/>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35" name="TextBox 34"/>
          <p:cNvSpPr txBox="1"/>
          <p:nvPr/>
        </p:nvSpPr>
        <p:spPr>
          <a:xfrm>
            <a:off x="462665" y="5464465"/>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36" name="TextBox 35"/>
          <p:cNvSpPr txBox="1"/>
          <p:nvPr/>
        </p:nvSpPr>
        <p:spPr>
          <a:xfrm>
            <a:off x="462665" y="4965200"/>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37" name="Rectangle 36"/>
          <p:cNvSpPr/>
          <p:nvPr/>
        </p:nvSpPr>
        <p:spPr>
          <a:xfrm>
            <a:off x="7246126" y="3943647"/>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38" name="Rectangle 37"/>
          <p:cNvSpPr/>
          <p:nvPr/>
        </p:nvSpPr>
        <p:spPr>
          <a:xfrm>
            <a:off x="7633732" y="3943647"/>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39" name="Rectangle 38"/>
          <p:cNvSpPr/>
          <p:nvPr/>
        </p:nvSpPr>
        <p:spPr>
          <a:xfrm>
            <a:off x="8021338" y="3943647"/>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40" name="Rectangle 39"/>
          <p:cNvSpPr/>
          <p:nvPr/>
        </p:nvSpPr>
        <p:spPr>
          <a:xfrm>
            <a:off x="8408944" y="3945084"/>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42" name="Right Brace 41"/>
          <p:cNvSpPr/>
          <p:nvPr/>
        </p:nvSpPr>
        <p:spPr>
          <a:xfrm rot="16200000">
            <a:off x="2616705" y="2814693"/>
            <a:ext cx="256001" cy="1916039"/>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954165" y="3044950"/>
            <a:ext cx="1041760" cy="369332"/>
          </a:xfrm>
          <a:prstGeom prst="rect">
            <a:avLst/>
          </a:prstGeom>
          <a:noFill/>
        </p:spPr>
        <p:txBody>
          <a:bodyPr wrap="none" rtlCol="0">
            <a:spAutoFit/>
          </a:bodyPr>
          <a:lstStyle/>
          <a:p>
            <a:r>
              <a:rPr lang="en-US" b="1" dirty="0" smtClean="0">
                <a:solidFill>
                  <a:srgbClr val="002060"/>
                </a:solidFill>
              </a:rPr>
              <a:t>root = p</a:t>
            </a:r>
            <a:r>
              <a:rPr lang="en-US" b="1" baseline="-25000" dirty="0" smtClean="0">
                <a:solidFill>
                  <a:srgbClr val="002060"/>
                </a:solidFill>
              </a:rPr>
              <a:t>1</a:t>
            </a:r>
            <a:endParaRPr lang="en-US" b="1" baseline="-25000" dirty="0">
              <a:solidFill>
                <a:srgbClr val="002060"/>
              </a:solidFill>
            </a:endParaRPr>
          </a:p>
        </p:txBody>
      </p:sp>
      <p:sp>
        <p:nvSpPr>
          <p:cNvPr id="44" name="Rectangle 43"/>
          <p:cNvSpPr/>
          <p:nvPr/>
        </p:nvSpPr>
        <p:spPr>
          <a:xfrm>
            <a:off x="6105266" y="4451217"/>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45" name="Rectangle 44"/>
          <p:cNvSpPr/>
          <p:nvPr/>
        </p:nvSpPr>
        <p:spPr>
          <a:xfrm>
            <a:off x="6108820" y="3951952"/>
            <a:ext cx="384051"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46" name="Rectangle 45"/>
          <p:cNvSpPr/>
          <p:nvPr/>
        </p:nvSpPr>
        <p:spPr>
          <a:xfrm>
            <a:off x="6105266" y="4950482"/>
            <a:ext cx="387605"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47" name="Rectangle 46"/>
          <p:cNvSpPr/>
          <p:nvPr/>
        </p:nvSpPr>
        <p:spPr>
          <a:xfrm>
            <a:off x="6108820" y="5449747"/>
            <a:ext cx="384051"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48" name="Rectangle 47"/>
          <p:cNvSpPr/>
          <p:nvPr/>
        </p:nvSpPr>
        <p:spPr>
          <a:xfrm>
            <a:off x="6108820" y="3452687"/>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0</a:t>
            </a:r>
            <a:endParaRPr lang="en-US" baseline="-25000" dirty="0"/>
          </a:p>
        </p:txBody>
      </p:sp>
      <p:sp>
        <p:nvSpPr>
          <p:cNvPr id="50" name="Right Arrow 49"/>
          <p:cNvSpPr/>
          <p:nvPr/>
        </p:nvSpPr>
        <p:spPr>
          <a:xfrm>
            <a:off x="3968024" y="4412812"/>
            <a:ext cx="1487291"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MPI_Gather</a:t>
            </a:r>
            <a:endParaRPr lang="en-US" dirty="0"/>
          </a:p>
        </p:txBody>
      </p:sp>
      <p:sp>
        <p:nvSpPr>
          <p:cNvPr id="51" name="TextBox 50"/>
          <p:cNvSpPr txBox="1"/>
          <p:nvPr/>
        </p:nvSpPr>
        <p:spPr>
          <a:xfrm>
            <a:off x="6725960" y="2390857"/>
            <a:ext cx="2227490" cy="646331"/>
          </a:xfrm>
          <a:prstGeom prst="rect">
            <a:avLst/>
          </a:prstGeom>
          <a:solidFill>
            <a:schemeClr val="bg1">
              <a:lumMod val="75000"/>
            </a:schemeClr>
          </a:solidFill>
          <a:ln w="19050">
            <a:solidFill>
              <a:schemeClr val="tx1"/>
            </a:solidFill>
          </a:ln>
        </p:spPr>
        <p:txBody>
          <a:bodyPr wrap="square" rtlCol="0">
            <a:spAutoFit/>
          </a:bodyPr>
          <a:lstStyle/>
          <a:p>
            <a:pPr algn="ctr"/>
            <a:r>
              <a:rPr lang="en-US" b="1" dirty="0" smtClean="0">
                <a:solidFill>
                  <a:srgbClr val="002060"/>
                </a:solidFill>
              </a:rPr>
              <a:t>Gather is the opposite of Scatter</a:t>
            </a:r>
            <a:endParaRPr lang="en-US" b="1" dirty="0">
              <a:solidFill>
                <a:srgbClr val="002060"/>
              </a:solidFill>
            </a:endParaRPr>
          </a:p>
        </p:txBody>
      </p:sp>
      <p:cxnSp>
        <p:nvCxnSpPr>
          <p:cNvPr id="53" name="Straight Arrow Connector 52"/>
          <p:cNvCxnSpPr>
            <a:endCxn id="13" idx="3"/>
          </p:cNvCxnSpPr>
          <p:nvPr/>
        </p:nvCxnSpPr>
        <p:spPr>
          <a:xfrm flipH="1" flipV="1">
            <a:off x="1435862" y="5643209"/>
            <a:ext cx="679504" cy="5922"/>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57200" y="6462995"/>
            <a:ext cx="7755456" cy="369332"/>
          </a:xfrm>
          <a:prstGeom prst="rect">
            <a:avLst/>
          </a:prstGeom>
          <a:noFill/>
        </p:spPr>
        <p:txBody>
          <a:bodyPr wrap="none" rtlCol="0">
            <a:spAutoFit/>
          </a:bodyPr>
          <a:lstStyle/>
          <a:p>
            <a:r>
              <a:rPr lang="en-US" dirty="0" smtClean="0"/>
              <a:t>A vector variant, </a:t>
            </a:r>
            <a:r>
              <a:rPr lang="en-US" b="1" dirty="0" err="1" smtClean="0">
                <a:solidFill>
                  <a:srgbClr val="FF0000"/>
                </a:solidFill>
              </a:rPr>
              <a:t>MPI_Gatherv</a:t>
            </a:r>
            <a:r>
              <a:rPr lang="en-US" dirty="0" smtClean="0"/>
              <a:t>, exists, a similar generalization as </a:t>
            </a:r>
            <a:r>
              <a:rPr lang="en-US" dirty="0" err="1" smtClean="0"/>
              <a:t>MPI_Scatterv</a:t>
            </a:r>
            <a:endParaRPr lang="en-US" dirty="0"/>
          </a:p>
        </p:txBody>
      </p:sp>
    </p:spTree>
    <p:extLst>
      <p:ext uri="{BB962C8B-B14F-4D97-AF65-F5344CB8AC3E}">
        <p14:creationId xmlns:p14="http://schemas.microsoft.com/office/powerpoint/2010/main" val="14105145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 example</a:t>
            </a:r>
            <a:endParaRPr lang="en-US" dirty="0"/>
          </a:p>
        </p:txBody>
      </p:sp>
      <p:sp>
        <p:nvSpPr>
          <p:cNvPr id="4" name="TextBox 3"/>
          <p:cNvSpPr txBox="1"/>
          <p:nvPr/>
        </p:nvSpPr>
        <p:spPr>
          <a:xfrm>
            <a:off x="424260" y="933327"/>
            <a:ext cx="7873025" cy="4524315"/>
          </a:xfrm>
          <a:prstGeom prst="rect">
            <a:avLst/>
          </a:prstGeom>
          <a:solidFill>
            <a:schemeClr val="bg1">
              <a:lumMod val="85000"/>
            </a:schemeClr>
          </a:solidFill>
          <a:ln w="19050">
            <a:solidFill>
              <a:schemeClr val="tx1"/>
            </a:solidFill>
          </a:ln>
        </p:spPr>
        <p:txBody>
          <a:bodyPr wrap="square" rIns="0" rtlCol="0">
            <a:spAutoFit/>
          </a:bodyPr>
          <a:lstStyle/>
          <a:p>
            <a:r>
              <a:rPr lang="en-US" sz="1600" dirty="0" err="1" smtClean="0">
                <a:solidFill>
                  <a:srgbClr val="002060"/>
                </a:solidFill>
                <a:latin typeface="Courier New" pitchFamily="49" charset="0"/>
                <a:cs typeface="Courier New" pitchFamily="49" charset="0"/>
              </a:rPr>
              <a:t>int</a:t>
            </a:r>
            <a:r>
              <a:rPr lang="en-US" sz="1600" dirty="0" smtClean="0">
                <a:latin typeface="Courier New" pitchFamily="49" charset="0"/>
                <a:cs typeface="Courier New" pitchFamily="49" charset="0"/>
              </a:rPr>
              <a:t> root = 0;</a:t>
            </a:r>
          </a:p>
          <a:p>
            <a:r>
              <a:rPr lang="en-US" sz="1600" dirty="0" err="1">
                <a:solidFill>
                  <a:srgbClr val="002060"/>
                </a:solidFill>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sendBuf</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rank;</a:t>
            </a:r>
            <a:endParaRPr lang="en-US" sz="1600" dirty="0">
              <a:latin typeface="Courier New" pitchFamily="49" charset="0"/>
              <a:cs typeface="Courier New" pitchFamily="49" charset="0"/>
            </a:endParaRPr>
          </a:p>
          <a:p>
            <a:endParaRPr lang="en-US" sz="1600"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smtClean="0">
                <a:solidFill>
                  <a:srgbClr val="002060"/>
                </a:solidFill>
                <a:latin typeface="Courier New" pitchFamily="49" charset="0"/>
                <a:cs typeface="Courier New" pitchFamily="49" charset="0"/>
              </a:rPr>
              <a:t>rank </a:t>
            </a:r>
            <a:r>
              <a:rPr lang="en-US" sz="1600" dirty="0">
                <a:solidFill>
                  <a:srgbClr val="002060"/>
                </a:solidFill>
                <a:latin typeface="Courier New" pitchFamily="49" charset="0"/>
                <a:cs typeface="Courier New" pitchFamily="49" charset="0"/>
              </a:rPr>
              <a:t>=</a:t>
            </a:r>
            <a:r>
              <a:rPr lang="en-US" sz="1600" dirty="0" smtClean="0">
                <a:solidFill>
                  <a:srgbClr val="002060"/>
                </a:solidFill>
                <a:latin typeface="Courier New" pitchFamily="49" charset="0"/>
                <a:cs typeface="Courier New" pitchFamily="49" charset="0"/>
              </a:rPr>
              <a:t>= root</a:t>
            </a:r>
            <a:r>
              <a:rPr lang="en-US" sz="1600" dirty="0" smtClean="0">
                <a:latin typeface="Courier New" pitchFamily="49" charset="0"/>
                <a:cs typeface="Courier New" pitchFamily="49" charset="0"/>
              </a:rPr>
              <a:t>) {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a:solidFill>
                  <a:srgbClr val="002060"/>
                </a:solidFill>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recvBuf</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[size];</a:t>
            </a:r>
          </a:p>
          <a:p>
            <a:endParaRPr lang="en-US" sz="1600" dirty="0">
              <a:latin typeface="Courier New" pitchFamily="49" charset="0"/>
              <a:cs typeface="Courier New" pitchFamily="49" charset="0"/>
            </a:endParaRPr>
          </a:p>
          <a:p>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MPI_Gather</a:t>
            </a:r>
            <a:r>
              <a:rPr lang="en-US" sz="1600" b="1" dirty="0" smtClean="0">
                <a:solidFill>
                  <a:srgbClr val="FF0000"/>
                </a:solidFill>
                <a:latin typeface="Courier New" pitchFamily="49" charset="0"/>
                <a:cs typeface="Courier New" pitchFamily="49" charset="0"/>
              </a:rPr>
              <a:t>(&amp;</a:t>
            </a:r>
            <a:r>
              <a:rPr lang="en-US" sz="1600" b="1" dirty="0" err="1" smtClean="0">
                <a:solidFill>
                  <a:srgbClr val="FF0000"/>
                </a:solidFill>
                <a:latin typeface="Courier New" pitchFamily="49" charset="0"/>
                <a:cs typeface="Courier New" pitchFamily="49" charset="0"/>
              </a:rPr>
              <a:t>sendBuf</a:t>
            </a:r>
            <a:r>
              <a:rPr lang="en-US" sz="1600" b="1" dirty="0" smtClean="0">
                <a:solidFill>
                  <a:srgbClr val="FF0000"/>
                </a:solidFill>
                <a:latin typeface="Courier New" pitchFamily="49" charset="0"/>
                <a:cs typeface="Courier New" pitchFamily="49" charset="0"/>
              </a:rPr>
              <a:t>, 1, MPI_INT, </a:t>
            </a:r>
            <a:r>
              <a:rPr lang="en-US" sz="1600" b="1" dirty="0" err="1" smtClean="0">
                <a:solidFill>
                  <a:srgbClr val="FF0000"/>
                </a:solidFill>
                <a:latin typeface="Courier New" pitchFamily="49" charset="0"/>
                <a:cs typeface="Courier New" pitchFamily="49" charset="0"/>
              </a:rPr>
              <a:t>recvBuf</a:t>
            </a:r>
            <a:r>
              <a:rPr lang="en-US" sz="1600" b="1" dirty="0" smtClean="0">
                <a:solidFill>
                  <a:srgbClr val="FF0000"/>
                </a:solidFill>
                <a:latin typeface="Courier New" pitchFamily="49" charset="0"/>
                <a:cs typeface="Courier New" pitchFamily="49" charset="0"/>
              </a:rPr>
              <a:t>, 1, MPI_INT, </a:t>
            </a:r>
          </a:p>
          <a:p>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root, MPI_COMM_WORLD);</a:t>
            </a:r>
          </a:p>
          <a:p>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a:t>
            </a:r>
            <a:r>
              <a:rPr lang="en-US" sz="1600" dirty="0" err="1" smtClean="0">
                <a:latin typeface="Courier New" pitchFamily="49" charset="0"/>
                <a:cs typeface="Courier New" pitchFamily="49" charset="0"/>
              </a:rPr>
              <a:t>cout</a:t>
            </a:r>
            <a:r>
              <a:rPr lang="en-US" sz="1600" dirty="0" smtClean="0">
                <a:latin typeface="Courier New" pitchFamily="49" charset="0"/>
                <a:cs typeface="Courier New" pitchFamily="49" charset="0"/>
              </a:rPr>
              <a:t> &lt;&lt; “Receive buffer at root process: ” &lt;&lt; </a:t>
            </a:r>
            <a:r>
              <a:rPr lang="en-US" sz="1600" dirty="0" err="1" smtClean="0">
                <a:latin typeface="Courier New" pitchFamily="49" charset="0"/>
                <a:cs typeface="Courier New" pitchFamily="49" charset="0"/>
              </a:rPr>
              <a:t>endl</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err="1" smtClean="0">
                <a:solidFill>
                  <a:srgbClr val="002060"/>
                </a:solidFill>
                <a:latin typeface="Courier New" pitchFamily="49" charset="0"/>
                <a:cs typeface="Courier New" pitchFamily="49" charset="0"/>
              </a:rPr>
              <a:t>size_t</a:t>
            </a:r>
            <a:r>
              <a:rPr lang="en-US" sz="1600" dirty="0" smtClean="0">
                <a:solidFill>
                  <a:srgbClr val="002060"/>
                </a:solidFill>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 size;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cout</a:t>
            </a:r>
            <a:r>
              <a:rPr lang="en-US" sz="1600" dirty="0" smtClean="0">
                <a:latin typeface="Courier New" pitchFamily="49" charset="0"/>
                <a:cs typeface="Courier New" pitchFamily="49" charset="0"/>
              </a:rPr>
              <a:t> &lt;&lt; </a:t>
            </a:r>
            <a:r>
              <a:rPr lang="en-US" sz="1600" dirty="0" err="1" smtClean="0">
                <a:latin typeface="Courier New" pitchFamily="49" charset="0"/>
                <a:cs typeface="Courier New" pitchFamily="49" charset="0"/>
              </a:rPr>
              <a:t>recvBuf</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&lt;&lt; “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cout</a:t>
            </a:r>
            <a:r>
              <a:rPr lang="en-US" sz="1600" dirty="0" smtClean="0">
                <a:latin typeface="Courier New" pitchFamily="49" charset="0"/>
                <a:cs typeface="Courier New" pitchFamily="49" charset="0"/>
              </a:rPr>
              <a:t> &lt;&lt; </a:t>
            </a:r>
            <a:r>
              <a:rPr lang="en-US" sz="1600" dirty="0" err="1" smtClean="0">
                <a:latin typeface="Courier New" pitchFamily="49" charset="0"/>
                <a:cs typeface="Courier New" pitchFamily="49" charset="0"/>
              </a:rPr>
              <a:t>endl</a:t>
            </a:r>
            <a:r>
              <a:rPr lang="en-US" sz="1600" dirty="0" smtClean="0">
                <a:latin typeface="Courier New" pitchFamily="49" charset="0"/>
                <a:cs typeface="Courier New" pitchFamily="49" charset="0"/>
              </a:rPr>
              <a:t>;</a:t>
            </a:r>
          </a:p>
          <a:p>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b="1" dirty="0" smtClean="0">
                <a:solidFill>
                  <a:srgbClr val="002060"/>
                </a:solidFill>
                <a:latin typeface="Courier New" pitchFamily="49" charset="0"/>
                <a:cs typeface="Courier New" pitchFamily="49" charset="0"/>
              </a:rPr>
              <a:t>delete</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recvBuf</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else {</a:t>
            </a:r>
          </a:p>
          <a:p>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MPI_Gather</a:t>
            </a:r>
            <a:r>
              <a:rPr lang="en-US" sz="1600" b="1" dirty="0" smtClean="0">
                <a:solidFill>
                  <a:srgbClr val="FF0000"/>
                </a:solidFill>
                <a:latin typeface="Courier New" pitchFamily="49" charset="0"/>
                <a:cs typeface="Courier New" pitchFamily="49" charset="0"/>
              </a:rPr>
              <a:t>(&amp;</a:t>
            </a:r>
            <a:r>
              <a:rPr lang="en-US" sz="1600" b="1" dirty="0" err="1" smtClean="0">
                <a:solidFill>
                  <a:srgbClr val="FF0000"/>
                </a:solidFill>
                <a:latin typeface="Courier New" pitchFamily="49" charset="0"/>
                <a:cs typeface="Courier New" pitchFamily="49" charset="0"/>
              </a:rPr>
              <a:t>sendBuf</a:t>
            </a:r>
            <a:r>
              <a:rPr lang="en-US" sz="1600" b="1" dirty="0" smtClean="0">
                <a:solidFill>
                  <a:srgbClr val="FF0000"/>
                </a:solidFill>
                <a:latin typeface="Courier New" pitchFamily="49" charset="0"/>
                <a:cs typeface="Courier New" pitchFamily="49" charset="0"/>
              </a:rPr>
              <a:t>, 1, MPI_INT, NULL, 1, MPI_INT,</a:t>
            </a:r>
          </a:p>
          <a:p>
            <a:r>
              <a:rPr lang="en-US" sz="1600" b="1" dirty="0" smtClean="0">
                <a:solidFill>
                  <a:srgbClr val="FF0000"/>
                </a:solidFill>
                <a:latin typeface="Courier New" pitchFamily="49" charset="0"/>
                <a:cs typeface="Courier New" pitchFamily="49" charset="0"/>
              </a:rPr>
              <a:t>               root, MPI_COMM_WORLD);</a:t>
            </a:r>
            <a:endParaRPr lang="en-US" sz="1600" b="1" dirty="0">
              <a:solidFill>
                <a:srgbClr val="FF0000"/>
              </a:solidFill>
              <a:latin typeface="Courier New" pitchFamily="49" charset="0"/>
              <a:cs typeface="Courier New" pitchFamily="49" charset="0"/>
            </a:endParaRPr>
          </a:p>
          <a:p>
            <a:r>
              <a:rPr lang="en-US" sz="1600" dirty="0" smtClean="0">
                <a:latin typeface="Courier New" pitchFamily="49" charset="0"/>
                <a:cs typeface="Courier New" pitchFamily="49" charset="0"/>
              </a:rPr>
              <a:t>}</a:t>
            </a:r>
          </a:p>
        </p:txBody>
      </p:sp>
      <p:sp>
        <p:nvSpPr>
          <p:cNvPr id="5" name="TextBox 4"/>
          <p:cNvSpPr txBox="1"/>
          <p:nvPr/>
        </p:nvSpPr>
        <p:spPr>
          <a:xfrm>
            <a:off x="2933911" y="5764748"/>
            <a:ext cx="5991180" cy="830997"/>
          </a:xfrm>
          <a:prstGeom prst="rect">
            <a:avLst/>
          </a:prstGeom>
          <a:solidFill>
            <a:schemeClr val="bg1">
              <a:lumMod val="85000"/>
            </a:schemeClr>
          </a:solidFill>
          <a:ln w="19050">
            <a:solidFill>
              <a:schemeClr val="tx1"/>
            </a:solidFill>
          </a:ln>
        </p:spPr>
        <p:txBody>
          <a:bodyPr wrap="square" rtlCol="0">
            <a:spAutoFit/>
          </a:bodyPr>
          <a:lstStyle/>
          <a:p>
            <a:r>
              <a:rPr lang="en-US" sz="1600" b="1" dirty="0" err="1" smtClean="0">
                <a:solidFill>
                  <a:srgbClr val="002060"/>
                </a:solidFill>
                <a:latin typeface="Courier New" pitchFamily="49" charset="0"/>
                <a:cs typeface="Courier New" pitchFamily="49" charset="0"/>
              </a:rPr>
              <a:t>john@doe</a:t>
            </a:r>
            <a:r>
              <a:rPr lang="en-US" sz="1600" b="1" dirty="0" smtClean="0">
                <a:solidFill>
                  <a:srgbClr val="002060"/>
                </a:solidFill>
                <a:latin typeface="Courier New" pitchFamily="49" charset="0"/>
                <a:cs typeface="Courier New" pitchFamily="49" charset="0"/>
              </a:rPr>
              <a:t> ~]$ </a:t>
            </a:r>
            <a:r>
              <a:rPr lang="en-US" sz="1600" b="1" dirty="0" err="1" smtClean="0">
                <a:solidFill>
                  <a:srgbClr val="002060"/>
                </a:solidFill>
                <a:latin typeface="Courier New" pitchFamily="49" charset="0"/>
                <a:cs typeface="Courier New" pitchFamily="49" charset="0"/>
              </a:rPr>
              <a:t>mpirun</a:t>
            </a:r>
            <a:r>
              <a:rPr lang="en-US" sz="1600" b="1" dirty="0" smtClean="0">
                <a:solidFill>
                  <a:srgbClr val="002060"/>
                </a:solidFill>
                <a:latin typeface="Courier New" pitchFamily="49" charset="0"/>
                <a:cs typeface="Courier New" pitchFamily="49" charset="0"/>
              </a:rPr>
              <a:t> –</a:t>
            </a:r>
            <a:r>
              <a:rPr lang="en-US" sz="1600" b="1" dirty="0" err="1" smtClean="0">
                <a:solidFill>
                  <a:srgbClr val="002060"/>
                </a:solidFill>
                <a:latin typeface="Courier New" pitchFamily="49" charset="0"/>
                <a:cs typeface="Courier New" pitchFamily="49" charset="0"/>
              </a:rPr>
              <a:t>np</a:t>
            </a:r>
            <a:r>
              <a:rPr lang="en-US" sz="1600" b="1" dirty="0" smtClean="0">
                <a:solidFill>
                  <a:srgbClr val="002060"/>
                </a:solidFill>
                <a:latin typeface="Courier New" pitchFamily="49" charset="0"/>
                <a:cs typeface="Courier New" pitchFamily="49" charset="0"/>
              </a:rPr>
              <a:t> 4 ./gather</a:t>
            </a:r>
          </a:p>
          <a:p>
            <a:r>
              <a:rPr lang="en-US" sz="1600" b="1" dirty="0" smtClean="0">
                <a:latin typeface="Courier New" pitchFamily="49" charset="0"/>
                <a:cs typeface="Courier New" pitchFamily="49" charset="0"/>
              </a:rPr>
              <a:t>Receive buffer at root process:</a:t>
            </a:r>
          </a:p>
          <a:p>
            <a:r>
              <a:rPr lang="en-US" sz="1600" b="1" dirty="0" smtClean="0">
                <a:latin typeface="Courier New" pitchFamily="49" charset="0"/>
                <a:cs typeface="Courier New" pitchFamily="49" charset="0"/>
              </a:rPr>
              <a:t>0 1 2 3</a:t>
            </a:r>
          </a:p>
        </p:txBody>
      </p:sp>
      <p:sp>
        <p:nvSpPr>
          <p:cNvPr id="6" name="TextBox 5"/>
          <p:cNvSpPr txBox="1"/>
          <p:nvPr/>
        </p:nvSpPr>
        <p:spPr>
          <a:xfrm>
            <a:off x="3554139" y="1316725"/>
            <a:ext cx="4331635" cy="369332"/>
          </a:xfrm>
          <a:prstGeom prst="rect">
            <a:avLst/>
          </a:prstGeom>
          <a:solidFill>
            <a:schemeClr val="bg1">
              <a:lumMod val="95000"/>
            </a:schemeClr>
          </a:solidFill>
          <a:ln w="19050">
            <a:solidFill>
              <a:schemeClr val="tx1"/>
            </a:solidFill>
          </a:ln>
        </p:spPr>
        <p:txBody>
          <a:bodyPr wrap="none" rtlCol="0">
            <a:spAutoFit/>
          </a:bodyPr>
          <a:lstStyle/>
          <a:p>
            <a:r>
              <a:rPr lang="en-US" dirty="0" smtClean="0"/>
              <a:t>receive buffer exists at the root process only</a:t>
            </a:r>
            <a:endParaRPr lang="en-US" dirty="0"/>
          </a:p>
        </p:txBody>
      </p:sp>
      <p:cxnSp>
        <p:nvCxnSpPr>
          <p:cNvPr id="7" name="Straight Arrow Connector 6"/>
          <p:cNvCxnSpPr/>
          <p:nvPr/>
        </p:nvCxnSpPr>
        <p:spPr>
          <a:xfrm flipH="1">
            <a:off x="2918083" y="1501391"/>
            <a:ext cx="636056" cy="353004"/>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36028" y="3813050"/>
            <a:ext cx="5268686" cy="369332"/>
          </a:xfrm>
          <a:prstGeom prst="rect">
            <a:avLst/>
          </a:prstGeom>
          <a:solidFill>
            <a:schemeClr val="bg1">
              <a:lumMod val="95000"/>
            </a:schemeClr>
          </a:solidFill>
          <a:ln w="19050">
            <a:solidFill>
              <a:schemeClr val="tx1"/>
            </a:solidFill>
          </a:ln>
        </p:spPr>
        <p:txBody>
          <a:bodyPr wrap="none" rtlCol="0">
            <a:spAutoFit/>
          </a:bodyPr>
          <a:lstStyle/>
          <a:p>
            <a:r>
              <a:rPr lang="en-US" dirty="0" smtClean="0"/>
              <a:t>receive parameters are ignored on non-root processes</a:t>
            </a:r>
            <a:endParaRPr lang="en-US" dirty="0"/>
          </a:p>
        </p:txBody>
      </p:sp>
      <p:cxnSp>
        <p:nvCxnSpPr>
          <p:cNvPr id="9" name="Straight Arrow Connector 8"/>
          <p:cNvCxnSpPr/>
          <p:nvPr/>
        </p:nvCxnSpPr>
        <p:spPr>
          <a:xfrm flipH="1">
            <a:off x="5929501" y="4182382"/>
            <a:ext cx="318028" cy="475578"/>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75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 algorithm</a:t>
            </a:r>
            <a:endParaRPr lang="en-US" dirty="0"/>
          </a:p>
        </p:txBody>
      </p:sp>
      <p:cxnSp>
        <p:nvCxnSpPr>
          <p:cNvPr id="9" name="Straight Arrow Connector 8"/>
          <p:cNvCxnSpPr/>
          <p:nvPr/>
        </p:nvCxnSpPr>
        <p:spPr>
          <a:xfrm>
            <a:off x="808310" y="2200040"/>
            <a:ext cx="4266" cy="41093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7534" y="2728741"/>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12" name="TextBox 11"/>
          <p:cNvSpPr txBox="1"/>
          <p:nvPr/>
        </p:nvSpPr>
        <p:spPr>
          <a:xfrm>
            <a:off x="427534" y="2229476"/>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13" name="TextBox 12"/>
          <p:cNvSpPr txBox="1"/>
          <p:nvPr/>
        </p:nvSpPr>
        <p:spPr>
          <a:xfrm>
            <a:off x="427534" y="3228006"/>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14" name="TextBox 13"/>
          <p:cNvSpPr txBox="1"/>
          <p:nvPr/>
        </p:nvSpPr>
        <p:spPr>
          <a:xfrm>
            <a:off x="427534" y="4226536"/>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15" name="TextBox 14"/>
          <p:cNvSpPr txBox="1"/>
          <p:nvPr/>
        </p:nvSpPr>
        <p:spPr>
          <a:xfrm>
            <a:off x="427534" y="3727271"/>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17" name="TextBox 16"/>
          <p:cNvSpPr txBox="1"/>
          <p:nvPr/>
        </p:nvSpPr>
        <p:spPr>
          <a:xfrm>
            <a:off x="427534" y="4725801"/>
            <a:ext cx="385042" cy="369332"/>
          </a:xfrm>
          <a:prstGeom prst="rect">
            <a:avLst/>
          </a:prstGeom>
          <a:noFill/>
        </p:spPr>
        <p:txBody>
          <a:bodyPr wrap="none" rtlCol="0">
            <a:spAutoFit/>
          </a:bodyPr>
          <a:lstStyle/>
          <a:p>
            <a:r>
              <a:rPr lang="en-US" dirty="0" smtClean="0"/>
              <a:t>p</a:t>
            </a:r>
            <a:r>
              <a:rPr lang="en-US" baseline="-25000" dirty="0" smtClean="0"/>
              <a:t>5</a:t>
            </a:r>
            <a:endParaRPr lang="en-US" baseline="-25000" dirty="0"/>
          </a:p>
        </p:txBody>
      </p:sp>
      <p:sp>
        <p:nvSpPr>
          <p:cNvPr id="18" name="TextBox 17"/>
          <p:cNvSpPr txBox="1"/>
          <p:nvPr/>
        </p:nvSpPr>
        <p:spPr>
          <a:xfrm>
            <a:off x="427534" y="5225066"/>
            <a:ext cx="385042" cy="369332"/>
          </a:xfrm>
          <a:prstGeom prst="rect">
            <a:avLst/>
          </a:prstGeom>
          <a:noFill/>
        </p:spPr>
        <p:txBody>
          <a:bodyPr wrap="none" rtlCol="0">
            <a:spAutoFit/>
          </a:bodyPr>
          <a:lstStyle/>
          <a:p>
            <a:r>
              <a:rPr lang="en-US" dirty="0" smtClean="0"/>
              <a:t>p</a:t>
            </a:r>
            <a:r>
              <a:rPr lang="en-US" baseline="-25000" dirty="0" smtClean="0"/>
              <a:t>6</a:t>
            </a:r>
            <a:endParaRPr lang="en-US" baseline="-25000" dirty="0"/>
          </a:p>
        </p:txBody>
      </p:sp>
      <p:sp>
        <p:nvSpPr>
          <p:cNvPr id="19" name="TextBox 18"/>
          <p:cNvSpPr txBox="1"/>
          <p:nvPr/>
        </p:nvSpPr>
        <p:spPr>
          <a:xfrm>
            <a:off x="427534" y="5724331"/>
            <a:ext cx="385042" cy="369332"/>
          </a:xfrm>
          <a:prstGeom prst="rect">
            <a:avLst/>
          </a:prstGeom>
          <a:noFill/>
        </p:spPr>
        <p:txBody>
          <a:bodyPr wrap="none" rtlCol="0">
            <a:spAutoFit/>
          </a:bodyPr>
          <a:lstStyle/>
          <a:p>
            <a:r>
              <a:rPr lang="en-US" dirty="0" smtClean="0"/>
              <a:t>p</a:t>
            </a:r>
            <a:r>
              <a:rPr lang="en-US" baseline="-25000" dirty="0"/>
              <a:t>7</a:t>
            </a:r>
          </a:p>
        </p:txBody>
      </p:sp>
      <p:sp>
        <p:nvSpPr>
          <p:cNvPr id="24" name="TextBox 23"/>
          <p:cNvSpPr txBox="1"/>
          <p:nvPr/>
        </p:nvSpPr>
        <p:spPr>
          <a:xfrm>
            <a:off x="232235" y="6324093"/>
            <a:ext cx="1362424" cy="369332"/>
          </a:xfrm>
          <a:prstGeom prst="rect">
            <a:avLst/>
          </a:prstGeom>
          <a:noFill/>
        </p:spPr>
        <p:txBody>
          <a:bodyPr wrap="none" rtlCol="0">
            <a:spAutoFit/>
          </a:bodyPr>
          <a:lstStyle/>
          <a:p>
            <a:r>
              <a:rPr lang="en-US" dirty="0" smtClean="0"/>
              <a:t>process rank</a:t>
            </a:r>
            <a:endParaRPr lang="en-US" dirty="0"/>
          </a:p>
        </p:txBody>
      </p:sp>
      <p:sp>
        <p:nvSpPr>
          <p:cNvPr id="70" name="TextBox 69"/>
          <p:cNvSpPr txBox="1"/>
          <p:nvPr/>
        </p:nvSpPr>
        <p:spPr>
          <a:xfrm>
            <a:off x="616285" y="855865"/>
            <a:ext cx="8218670" cy="1200329"/>
          </a:xfrm>
          <a:prstGeom prst="rect">
            <a:avLst/>
          </a:prstGeom>
          <a:noFill/>
        </p:spPr>
        <p:txBody>
          <a:bodyPr wrap="square" rtlCol="0">
            <a:spAutoFit/>
          </a:bodyPr>
          <a:lstStyle/>
          <a:p>
            <a:pPr marL="285750" indent="-285750">
              <a:buFont typeface="Arial" pitchFamily="34" charset="0"/>
              <a:buChar char="•"/>
            </a:pPr>
            <a:r>
              <a:rPr lang="en-US" b="1" dirty="0">
                <a:solidFill>
                  <a:srgbClr val="FF0000"/>
                </a:solidFill>
              </a:rPr>
              <a:t>Linear algorithm</a:t>
            </a:r>
            <a:r>
              <a:rPr lang="en-US" dirty="0"/>
              <a:t>, subsequent sending of n bytes </a:t>
            </a:r>
            <a:r>
              <a:rPr lang="en-US" dirty="0" smtClean="0"/>
              <a:t>from P-1 processes to </a:t>
            </a:r>
            <a:r>
              <a:rPr lang="en-US" dirty="0"/>
              <a:t>root </a:t>
            </a:r>
            <a:r>
              <a:rPr lang="en-US" dirty="0" smtClean="0"/>
              <a:t>takes </a:t>
            </a:r>
            <a:r>
              <a:rPr lang="en-US" dirty="0"/>
              <a:t>(</a:t>
            </a:r>
            <a:r>
              <a:rPr lang="en-US" dirty="0">
                <a:latin typeface="Symbol" pitchFamily="18" charset="2"/>
              </a:rPr>
              <a:t>a</a:t>
            </a:r>
            <a:r>
              <a:rPr lang="en-US" dirty="0"/>
              <a:t> + </a:t>
            </a:r>
            <a:r>
              <a:rPr lang="en-US" dirty="0">
                <a:latin typeface="Symbol" pitchFamily="18" charset="2"/>
              </a:rPr>
              <a:t>b</a:t>
            </a:r>
            <a:r>
              <a:rPr lang="en-US" dirty="0"/>
              <a:t>n) (P- 1) time.</a:t>
            </a:r>
            <a:endParaRPr lang="en-US" b="1" dirty="0">
              <a:solidFill>
                <a:srgbClr val="FF0000"/>
              </a:solidFill>
            </a:endParaRPr>
          </a:p>
          <a:p>
            <a:pPr marL="285750" indent="-285750">
              <a:buFont typeface="Arial" pitchFamily="34" charset="0"/>
              <a:buChar char="•"/>
            </a:pPr>
            <a:r>
              <a:rPr lang="en-US" b="1" dirty="0">
                <a:solidFill>
                  <a:srgbClr val="FF0000"/>
                </a:solidFill>
              </a:rPr>
              <a:t>Binary algorithm</a:t>
            </a:r>
            <a:r>
              <a:rPr lang="en-US" dirty="0"/>
              <a:t> takes only </a:t>
            </a:r>
            <a:r>
              <a:rPr lang="en-US" dirty="0">
                <a:latin typeface="Symbol" pitchFamily="18" charset="2"/>
              </a:rPr>
              <a:t>a</a:t>
            </a:r>
            <a:r>
              <a:rPr lang="en-US" dirty="0"/>
              <a:t> </a:t>
            </a:r>
            <a:r>
              <a:rPr lang="en-US" dirty="0">
                <a:sym typeface="Symbol"/>
              </a:rPr>
              <a:t></a:t>
            </a:r>
            <a:r>
              <a:rPr lang="en-US" dirty="0"/>
              <a:t>log</a:t>
            </a:r>
            <a:r>
              <a:rPr lang="en-US" baseline="-25000" dirty="0"/>
              <a:t>2</a:t>
            </a:r>
            <a:r>
              <a:rPr lang="en-US" dirty="0"/>
              <a:t>P</a:t>
            </a:r>
            <a:r>
              <a:rPr lang="en-US" dirty="0">
                <a:sym typeface="Symbol"/>
              </a:rPr>
              <a:t> + </a:t>
            </a:r>
            <a:r>
              <a:rPr lang="en-US" dirty="0">
                <a:latin typeface="Symbol" pitchFamily="18" charset="2"/>
              </a:rPr>
              <a:t>b</a:t>
            </a:r>
            <a:r>
              <a:rPr lang="en-US" dirty="0"/>
              <a:t>n(P-1) time (</a:t>
            </a:r>
            <a:r>
              <a:rPr lang="en-US" dirty="0">
                <a:solidFill>
                  <a:schemeClr val="tx2"/>
                </a:solidFill>
              </a:rPr>
              <a:t>reduced number of communication rounds!</a:t>
            </a:r>
            <a:r>
              <a:rPr lang="en-US" dirty="0"/>
              <a:t>)</a:t>
            </a:r>
          </a:p>
        </p:txBody>
      </p:sp>
      <p:sp>
        <p:nvSpPr>
          <p:cNvPr id="157" name="TextBox 156"/>
          <p:cNvSpPr txBox="1"/>
          <p:nvPr/>
        </p:nvSpPr>
        <p:spPr>
          <a:xfrm rot="20623387">
            <a:off x="1517870" y="5338267"/>
            <a:ext cx="865045" cy="369332"/>
          </a:xfrm>
          <a:prstGeom prst="rect">
            <a:avLst/>
          </a:prstGeom>
          <a:noFill/>
        </p:spPr>
        <p:txBody>
          <a:bodyPr wrap="none" rtlCol="0">
            <a:spAutoFit/>
          </a:bodyPr>
          <a:lstStyle/>
          <a:p>
            <a:r>
              <a:rPr lang="en-US" dirty="0" smtClean="0"/>
              <a:t>n bytes</a:t>
            </a:r>
            <a:endParaRPr lang="en-US" dirty="0"/>
          </a:p>
        </p:txBody>
      </p:sp>
      <p:sp>
        <p:nvSpPr>
          <p:cNvPr id="101" name="Rectangle 100"/>
          <p:cNvSpPr/>
          <p:nvPr/>
        </p:nvSpPr>
        <p:spPr>
          <a:xfrm>
            <a:off x="1028807" y="3712553"/>
            <a:ext cx="158583"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030583" y="4711083"/>
            <a:ext cx="156807"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032361"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1026426" y="2714023"/>
            <a:ext cx="160964"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1022872" y="4231020"/>
            <a:ext cx="16366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a:off x="1022116" y="521034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a:off x="1028547" y="3201019"/>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1033213" y="5724331"/>
            <a:ext cx="163666" cy="38405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p:cNvSpPr/>
          <p:nvPr/>
        </p:nvSpPr>
        <p:spPr>
          <a:xfrm>
            <a:off x="2860068"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p:cNvSpPr/>
          <p:nvPr/>
        </p:nvSpPr>
        <p:spPr>
          <a:xfrm>
            <a:off x="3024586" y="2214758"/>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2860068" y="2714023"/>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p:cNvSpPr/>
          <p:nvPr/>
        </p:nvSpPr>
        <p:spPr>
          <a:xfrm>
            <a:off x="2851296" y="3201019"/>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p:cNvSpPr/>
          <p:nvPr/>
        </p:nvSpPr>
        <p:spPr>
          <a:xfrm>
            <a:off x="3018238" y="3201019"/>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a:off x="2859636" y="3712553"/>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p:cNvSpPr/>
          <p:nvPr/>
        </p:nvSpPr>
        <p:spPr>
          <a:xfrm>
            <a:off x="2851296" y="4232068"/>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197"/>
          <p:cNvSpPr/>
          <p:nvPr/>
        </p:nvSpPr>
        <p:spPr>
          <a:xfrm>
            <a:off x="3014962" y="4232068"/>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p:cNvSpPr/>
          <p:nvPr/>
        </p:nvSpPr>
        <p:spPr>
          <a:xfrm>
            <a:off x="2851296" y="4725801"/>
            <a:ext cx="163666"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214"/>
          <p:cNvSpPr/>
          <p:nvPr/>
        </p:nvSpPr>
        <p:spPr>
          <a:xfrm>
            <a:off x="2851296" y="521034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3014962" y="5211396"/>
            <a:ext cx="161833" cy="3830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p:cNvSpPr/>
          <p:nvPr/>
        </p:nvSpPr>
        <p:spPr>
          <a:xfrm>
            <a:off x="2851296" y="5724331"/>
            <a:ext cx="163666" cy="38405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p:cNvSpPr/>
          <p:nvPr/>
        </p:nvSpPr>
        <p:spPr>
          <a:xfrm>
            <a:off x="6907775" y="2201589"/>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p:cNvSpPr/>
          <p:nvPr/>
        </p:nvSpPr>
        <p:spPr>
          <a:xfrm>
            <a:off x="7072293" y="2201589"/>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p:cNvSpPr/>
          <p:nvPr/>
        </p:nvSpPr>
        <p:spPr>
          <a:xfrm>
            <a:off x="7235959" y="2201589"/>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227"/>
          <p:cNvSpPr/>
          <p:nvPr/>
        </p:nvSpPr>
        <p:spPr>
          <a:xfrm>
            <a:off x="7402901" y="2201589"/>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7566567" y="2202637"/>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Rectangle 229"/>
          <p:cNvSpPr/>
          <p:nvPr/>
        </p:nvSpPr>
        <p:spPr>
          <a:xfrm>
            <a:off x="7730233" y="2202637"/>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p:cNvSpPr/>
          <p:nvPr/>
        </p:nvSpPr>
        <p:spPr>
          <a:xfrm>
            <a:off x="7893143" y="2201589"/>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p:cNvSpPr/>
          <p:nvPr/>
        </p:nvSpPr>
        <p:spPr>
          <a:xfrm>
            <a:off x="8056809" y="2203138"/>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p:cNvSpPr/>
          <p:nvPr/>
        </p:nvSpPr>
        <p:spPr>
          <a:xfrm>
            <a:off x="6907775" y="2715572"/>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Rectangle 248"/>
          <p:cNvSpPr/>
          <p:nvPr/>
        </p:nvSpPr>
        <p:spPr>
          <a:xfrm>
            <a:off x="6898342" y="3728820"/>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Rectangle 269"/>
          <p:cNvSpPr/>
          <p:nvPr/>
        </p:nvSpPr>
        <p:spPr>
          <a:xfrm>
            <a:off x="6911216" y="4738437"/>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4816350"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Rectangle 354"/>
          <p:cNvSpPr/>
          <p:nvPr/>
        </p:nvSpPr>
        <p:spPr>
          <a:xfrm>
            <a:off x="4980868" y="2214758"/>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Rectangle 355"/>
          <p:cNvSpPr/>
          <p:nvPr/>
        </p:nvSpPr>
        <p:spPr>
          <a:xfrm>
            <a:off x="5144534" y="2214758"/>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Rectangle 356"/>
          <p:cNvSpPr/>
          <p:nvPr/>
        </p:nvSpPr>
        <p:spPr>
          <a:xfrm>
            <a:off x="5311476" y="2214758"/>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Rectangle 361"/>
          <p:cNvSpPr/>
          <p:nvPr/>
        </p:nvSpPr>
        <p:spPr>
          <a:xfrm>
            <a:off x="4811242" y="2717121"/>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Rectangle 365"/>
          <p:cNvSpPr/>
          <p:nvPr/>
        </p:nvSpPr>
        <p:spPr>
          <a:xfrm>
            <a:off x="4811242" y="3712553"/>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0" name="Rectangle 369"/>
          <p:cNvSpPr/>
          <p:nvPr/>
        </p:nvSpPr>
        <p:spPr>
          <a:xfrm>
            <a:off x="4817202" y="4231020"/>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Rectangle 370"/>
          <p:cNvSpPr/>
          <p:nvPr/>
        </p:nvSpPr>
        <p:spPr>
          <a:xfrm>
            <a:off x="4980868" y="4231020"/>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5143778" y="4229972"/>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p:cNvSpPr/>
          <p:nvPr/>
        </p:nvSpPr>
        <p:spPr>
          <a:xfrm>
            <a:off x="5307444" y="4231521"/>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Rectangle 373"/>
          <p:cNvSpPr/>
          <p:nvPr/>
        </p:nvSpPr>
        <p:spPr>
          <a:xfrm>
            <a:off x="4817202" y="4738437"/>
            <a:ext cx="163666"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Rectangle 381"/>
          <p:cNvSpPr/>
          <p:nvPr/>
        </p:nvSpPr>
        <p:spPr>
          <a:xfrm>
            <a:off x="4817202" y="5751685"/>
            <a:ext cx="163666" cy="3830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7" name="Straight Arrow Connector 386"/>
          <p:cNvCxnSpPr>
            <a:stCxn id="104" idx="3"/>
            <a:endCxn id="161" idx="1"/>
          </p:cNvCxnSpPr>
          <p:nvPr/>
        </p:nvCxnSpPr>
        <p:spPr>
          <a:xfrm flipV="1">
            <a:off x="1187390" y="2406783"/>
            <a:ext cx="167267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9" name="Straight Arrow Connector 388"/>
          <p:cNvCxnSpPr>
            <a:stCxn id="101" idx="3"/>
            <a:endCxn id="179" idx="1"/>
          </p:cNvCxnSpPr>
          <p:nvPr/>
        </p:nvCxnSpPr>
        <p:spPr>
          <a:xfrm flipV="1">
            <a:off x="1187390" y="3393044"/>
            <a:ext cx="1663906" cy="51153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1" name="Straight Arrow Connector 390"/>
          <p:cNvCxnSpPr>
            <a:stCxn id="102" idx="3"/>
            <a:endCxn id="197" idx="1"/>
          </p:cNvCxnSpPr>
          <p:nvPr/>
        </p:nvCxnSpPr>
        <p:spPr>
          <a:xfrm flipV="1">
            <a:off x="1187390" y="4423569"/>
            <a:ext cx="1663906" cy="47953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3" name="Straight Arrow Connector 392"/>
          <p:cNvCxnSpPr>
            <a:stCxn id="143" idx="3"/>
            <a:endCxn id="215" idx="1"/>
          </p:cNvCxnSpPr>
          <p:nvPr/>
        </p:nvCxnSpPr>
        <p:spPr>
          <a:xfrm flipV="1">
            <a:off x="1196879" y="5402373"/>
            <a:ext cx="1654417" cy="51398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a:stCxn id="180" idx="3"/>
            <a:endCxn id="354" idx="1"/>
          </p:cNvCxnSpPr>
          <p:nvPr/>
        </p:nvCxnSpPr>
        <p:spPr>
          <a:xfrm flipV="1">
            <a:off x="3181904" y="2406783"/>
            <a:ext cx="1634446" cy="98626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a:stCxn id="216" idx="3"/>
            <a:endCxn id="370" idx="1"/>
          </p:cNvCxnSpPr>
          <p:nvPr/>
        </p:nvCxnSpPr>
        <p:spPr>
          <a:xfrm flipV="1">
            <a:off x="3176795" y="4422521"/>
            <a:ext cx="1640407" cy="9803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6" name="Straight Arrow Connector 405"/>
          <p:cNvCxnSpPr>
            <a:stCxn id="373" idx="3"/>
            <a:endCxn id="225" idx="1"/>
          </p:cNvCxnSpPr>
          <p:nvPr/>
        </p:nvCxnSpPr>
        <p:spPr>
          <a:xfrm flipV="1">
            <a:off x="5471110" y="2393614"/>
            <a:ext cx="1436665" cy="202915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5" name="TextBox 414"/>
          <p:cNvSpPr txBox="1"/>
          <p:nvPr/>
        </p:nvSpPr>
        <p:spPr>
          <a:xfrm rot="19691251">
            <a:off x="3405027" y="4581823"/>
            <a:ext cx="982064" cy="369332"/>
          </a:xfrm>
          <a:prstGeom prst="rect">
            <a:avLst/>
          </a:prstGeom>
          <a:noFill/>
        </p:spPr>
        <p:txBody>
          <a:bodyPr wrap="none" rtlCol="0">
            <a:spAutoFit/>
          </a:bodyPr>
          <a:lstStyle/>
          <a:p>
            <a:r>
              <a:rPr lang="en-US" dirty="0" smtClean="0"/>
              <a:t>2n bytes</a:t>
            </a:r>
            <a:endParaRPr lang="en-US" dirty="0"/>
          </a:p>
        </p:txBody>
      </p:sp>
      <p:sp>
        <p:nvSpPr>
          <p:cNvPr id="416" name="TextBox 415"/>
          <p:cNvSpPr txBox="1"/>
          <p:nvPr/>
        </p:nvSpPr>
        <p:spPr>
          <a:xfrm rot="18300640">
            <a:off x="5568248" y="3061439"/>
            <a:ext cx="982064" cy="369332"/>
          </a:xfrm>
          <a:prstGeom prst="rect">
            <a:avLst/>
          </a:prstGeom>
          <a:noFill/>
        </p:spPr>
        <p:txBody>
          <a:bodyPr wrap="none" rtlCol="0">
            <a:spAutoFit/>
          </a:bodyPr>
          <a:lstStyle/>
          <a:p>
            <a:r>
              <a:rPr lang="en-US" dirty="0" smtClean="0"/>
              <a:t>4n bytes</a:t>
            </a:r>
            <a:endParaRPr lang="en-US" dirty="0"/>
          </a:p>
        </p:txBody>
      </p:sp>
      <p:sp>
        <p:nvSpPr>
          <p:cNvPr id="163" name="Rectangle 162"/>
          <p:cNvSpPr/>
          <p:nvPr/>
        </p:nvSpPr>
        <p:spPr>
          <a:xfrm>
            <a:off x="6898342" y="4212866"/>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p:cNvSpPr/>
          <p:nvPr/>
        </p:nvSpPr>
        <p:spPr>
          <a:xfrm>
            <a:off x="7062008" y="4212866"/>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p:cNvSpPr/>
          <p:nvPr/>
        </p:nvSpPr>
        <p:spPr>
          <a:xfrm>
            <a:off x="7224918" y="421181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p:cNvSpPr/>
          <p:nvPr/>
        </p:nvSpPr>
        <p:spPr>
          <a:xfrm>
            <a:off x="7388584" y="4213367"/>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p:cNvSpPr/>
          <p:nvPr/>
        </p:nvSpPr>
        <p:spPr>
          <a:xfrm>
            <a:off x="4811242" y="5258052"/>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p:cNvSpPr/>
          <p:nvPr/>
        </p:nvSpPr>
        <p:spPr>
          <a:xfrm>
            <a:off x="4974908" y="5259100"/>
            <a:ext cx="161833" cy="3830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p:cNvSpPr/>
          <p:nvPr/>
        </p:nvSpPr>
        <p:spPr>
          <a:xfrm>
            <a:off x="6911216" y="5234035"/>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171"/>
          <p:cNvSpPr/>
          <p:nvPr/>
        </p:nvSpPr>
        <p:spPr>
          <a:xfrm>
            <a:off x="7074882" y="5235083"/>
            <a:ext cx="161833" cy="3830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6898342" y="5751685"/>
            <a:ext cx="163666" cy="3830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p:cNvSpPr/>
          <p:nvPr/>
        </p:nvSpPr>
        <p:spPr>
          <a:xfrm>
            <a:off x="4811242" y="3228006"/>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p:cNvSpPr/>
          <p:nvPr/>
        </p:nvSpPr>
        <p:spPr>
          <a:xfrm>
            <a:off x="4978184" y="3228006"/>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Rectangle 175"/>
          <p:cNvSpPr/>
          <p:nvPr/>
        </p:nvSpPr>
        <p:spPr>
          <a:xfrm>
            <a:off x="6911216" y="3230663"/>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Rectangle 176"/>
          <p:cNvSpPr/>
          <p:nvPr/>
        </p:nvSpPr>
        <p:spPr>
          <a:xfrm>
            <a:off x="7078158" y="3230663"/>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3573765" y="6431949"/>
            <a:ext cx="1996765" cy="369332"/>
          </a:xfrm>
          <a:prstGeom prst="rect">
            <a:avLst/>
          </a:prstGeom>
          <a:noFill/>
        </p:spPr>
        <p:txBody>
          <a:bodyPr wrap="none" rtlCol="0">
            <a:spAutoFit/>
          </a:bodyPr>
          <a:lstStyle/>
          <a:p>
            <a:r>
              <a:rPr lang="en-US" dirty="0" smtClean="0"/>
              <a:t>one block = n bytes</a:t>
            </a:r>
            <a:endParaRPr lang="en-US" dirty="0"/>
          </a:p>
        </p:txBody>
      </p:sp>
      <p:sp>
        <p:nvSpPr>
          <p:cNvPr id="81" name="Rectangle 80"/>
          <p:cNvSpPr/>
          <p:nvPr/>
        </p:nvSpPr>
        <p:spPr>
          <a:xfrm>
            <a:off x="3419850" y="6431949"/>
            <a:ext cx="158335"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196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AllGather</a:t>
            </a:r>
            <a:endParaRPr lang="en-US" dirty="0"/>
          </a:p>
        </p:txBody>
      </p:sp>
      <p:sp>
        <p:nvSpPr>
          <p:cNvPr id="4" name="TextBox 3"/>
          <p:cNvSpPr txBox="1"/>
          <p:nvPr/>
        </p:nvSpPr>
        <p:spPr>
          <a:xfrm>
            <a:off x="78615" y="948780"/>
            <a:ext cx="8968936" cy="1477328"/>
          </a:xfrm>
          <a:prstGeom prst="rect">
            <a:avLst/>
          </a:prstGeom>
          <a:solidFill>
            <a:schemeClr val="bg1">
              <a:lumMod val="85000"/>
            </a:schemeClr>
          </a:solidFill>
          <a:ln>
            <a:solidFill>
              <a:schemeClr val="tx1"/>
            </a:solidFill>
          </a:ln>
        </p:spPr>
        <p:txBody>
          <a:bodyPr wrap="square" rtlCol="0">
            <a:spAutoFit/>
          </a:bodyPr>
          <a:lstStyle/>
          <a:p>
            <a:r>
              <a:rPr lang="en-US" b="1" dirty="0" err="1" smtClean="0">
                <a:solidFill>
                  <a:srgbClr val="FF0000"/>
                </a:solidFill>
                <a:latin typeface="Courier New" pitchFamily="49" charset="0"/>
                <a:cs typeface="Courier New" pitchFamily="49" charset="0"/>
              </a:rPr>
              <a:t>MPI_Allgather</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sendcnt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sendType</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recvbuf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recvcnt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r>
              <a:rPr lang="en-US" dirty="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recvType</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err="1" smtClean="0"/>
              <a:t>MPI_Allgather</a:t>
            </a:r>
            <a:r>
              <a:rPr lang="en-US" dirty="0" smtClean="0"/>
              <a:t> is a generalization of MPI_Gather, in that sense that the data is gathered by all processed, instead of just the root process.</a:t>
            </a:r>
            <a:endParaRPr lang="en-US" dirty="0"/>
          </a:p>
        </p:txBody>
      </p:sp>
      <p:cxnSp>
        <p:nvCxnSpPr>
          <p:cNvPr id="5" name="Straight Arrow Connector 4"/>
          <p:cNvCxnSpPr/>
          <p:nvPr/>
        </p:nvCxnSpPr>
        <p:spPr>
          <a:xfrm>
            <a:off x="864964" y="354421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70640" y="6132068"/>
            <a:ext cx="1362424" cy="369332"/>
          </a:xfrm>
          <a:prstGeom prst="rect">
            <a:avLst/>
          </a:prstGeom>
          <a:noFill/>
        </p:spPr>
        <p:txBody>
          <a:bodyPr wrap="none" rtlCol="0">
            <a:spAutoFit/>
          </a:bodyPr>
          <a:lstStyle/>
          <a:p>
            <a:r>
              <a:rPr lang="en-US" dirty="0" smtClean="0"/>
              <a:t>process rank</a:t>
            </a:r>
            <a:endParaRPr lang="en-US" dirty="0"/>
          </a:p>
        </p:txBody>
      </p:sp>
      <p:cxnSp>
        <p:nvCxnSpPr>
          <p:cNvPr id="7" name="Straight Arrow Connector 6"/>
          <p:cNvCxnSpPr/>
          <p:nvPr/>
        </p:nvCxnSpPr>
        <p:spPr>
          <a:xfrm>
            <a:off x="1048257" y="3414282"/>
            <a:ext cx="392782"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1071" y="2782669"/>
            <a:ext cx="1222579" cy="646331"/>
          </a:xfrm>
          <a:prstGeom prst="rect">
            <a:avLst/>
          </a:prstGeom>
          <a:noFill/>
        </p:spPr>
        <p:txBody>
          <a:bodyPr wrap="none" rtlCol="0">
            <a:spAutoFit/>
          </a:bodyPr>
          <a:lstStyle/>
          <a:p>
            <a:pPr algn="ctr"/>
            <a:r>
              <a:rPr lang="en-US" dirty="0" smtClean="0"/>
              <a:t>sendcount </a:t>
            </a:r>
          </a:p>
          <a:p>
            <a:pPr algn="ctr"/>
            <a:r>
              <a:rPr lang="en-US" dirty="0" smtClean="0"/>
              <a:t>elements</a:t>
            </a:r>
            <a:endParaRPr lang="en-US" dirty="0"/>
          </a:p>
        </p:txBody>
      </p:sp>
      <p:sp>
        <p:nvSpPr>
          <p:cNvPr id="9" name="Rectangle 8"/>
          <p:cNvSpPr/>
          <p:nvPr/>
        </p:nvSpPr>
        <p:spPr>
          <a:xfrm>
            <a:off x="1048257" y="4544182"/>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51811" y="4044917"/>
            <a:ext cx="384051"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86684" y="4034854"/>
            <a:ext cx="1938030"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48257" y="5043447"/>
            <a:ext cx="387605"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51811" y="5542712"/>
            <a:ext cx="384051"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51811" y="354565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858520" y="4035175"/>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916175" y="354421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40100" y="6132068"/>
            <a:ext cx="1362424" cy="369332"/>
          </a:xfrm>
          <a:prstGeom prst="rect">
            <a:avLst/>
          </a:prstGeom>
          <a:noFill/>
        </p:spPr>
        <p:txBody>
          <a:bodyPr wrap="none" rtlCol="0">
            <a:spAutoFit/>
          </a:bodyPr>
          <a:lstStyle/>
          <a:p>
            <a:r>
              <a:rPr lang="en-US" dirty="0" smtClean="0"/>
              <a:t>process rank</a:t>
            </a:r>
            <a:endParaRPr lang="en-US" dirty="0"/>
          </a:p>
        </p:txBody>
      </p:sp>
      <p:cxnSp>
        <p:nvCxnSpPr>
          <p:cNvPr id="28" name="Straight Arrow Connector 27"/>
          <p:cNvCxnSpPr/>
          <p:nvPr/>
        </p:nvCxnSpPr>
        <p:spPr>
          <a:xfrm flipV="1">
            <a:off x="7246126" y="6078944"/>
            <a:ext cx="384051" cy="1"/>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8085" y="6155755"/>
            <a:ext cx="2035365" cy="369332"/>
          </a:xfrm>
          <a:prstGeom prst="rect">
            <a:avLst/>
          </a:prstGeom>
          <a:noFill/>
        </p:spPr>
        <p:txBody>
          <a:bodyPr wrap="none" rtlCol="0">
            <a:spAutoFit/>
          </a:bodyPr>
          <a:lstStyle/>
          <a:p>
            <a:r>
              <a:rPr lang="en-US" dirty="0" smtClean="0"/>
              <a:t>recvcount elements</a:t>
            </a:r>
            <a:endParaRPr lang="en-US" dirty="0"/>
          </a:p>
        </p:txBody>
      </p:sp>
      <p:cxnSp>
        <p:nvCxnSpPr>
          <p:cNvPr id="30" name="Straight Arrow Connector 29"/>
          <p:cNvCxnSpPr>
            <a:endCxn id="13" idx="3"/>
          </p:cNvCxnSpPr>
          <p:nvPr/>
        </p:nvCxnSpPr>
        <p:spPr>
          <a:xfrm flipH="1" flipV="1">
            <a:off x="1435862" y="5734737"/>
            <a:ext cx="585406" cy="766665"/>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14815" y="6477713"/>
            <a:ext cx="1258678" cy="369332"/>
          </a:xfrm>
          <a:prstGeom prst="rect">
            <a:avLst/>
          </a:prstGeom>
          <a:noFill/>
        </p:spPr>
        <p:txBody>
          <a:bodyPr wrap="none" rtlCol="0">
            <a:spAutoFit/>
          </a:bodyPr>
          <a:lstStyle/>
          <a:p>
            <a:r>
              <a:rPr lang="en-US" dirty="0" smtClean="0"/>
              <a:t>send buffer</a:t>
            </a:r>
            <a:endParaRPr lang="en-US" dirty="0"/>
          </a:p>
        </p:txBody>
      </p:sp>
      <p:sp>
        <p:nvSpPr>
          <p:cNvPr id="32" name="TextBox 31"/>
          <p:cNvSpPr txBox="1"/>
          <p:nvPr/>
        </p:nvSpPr>
        <p:spPr>
          <a:xfrm>
            <a:off x="462665" y="4058198"/>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33" name="TextBox 32"/>
          <p:cNvSpPr txBox="1"/>
          <p:nvPr/>
        </p:nvSpPr>
        <p:spPr>
          <a:xfrm>
            <a:off x="462665" y="3558933"/>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34" name="TextBox 33"/>
          <p:cNvSpPr txBox="1"/>
          <p:nvPr/>
        </p:nvSpPr>
        <p:spPr>
          <a:xfrm>
            <a:off x="462665" y="4542745"/>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35" name="TextBox 34"/>
          <p:cNvSpPr txBox="1"/>
          <p:nvPr/>
        </p:nvSpPr>
        <p:spPr>
          <a:xfrm>
            <a:off x="462665" y="5555993"/>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36" name="TextBox 35"/>
          <p:cNvSpPr txBox="1"/>
          <p:nvPr/>
        </p:nvSpPr>
        <p:spPr>
          <a:xfrm>
            <a:off x="462665" y="5056728"/>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37" name="Rectangle 36"/>
          <p:cNvSpPr/>
          <p:nvPr/>
        </p:nvSpPr>
        <p:spPr>
          <a:xfrm>
            <a:off x="7246126" y="4035175"/>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633732" y="4035175"/>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021338" y="4035175"/>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408944" y="4036612"/>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786686" y="2867643"/>
            <a:ext cx="1916039" cy="599762"/>
            <a:chOff x="1786686" y="2867643"/>
            <a:chExt cx="1916039" cy="599762"/>
          </a:xfrm>
        </p:grpSpPr>
        <p:sp>
          <p:nvSpPr>
            <p:cNvPr id="26" name="TextBox 25"/>
            <p:cNvSpPr txBox="1"/>
            <p:nvPr/>
          </p:nvSpPr>
          <p:spPr>
            <a:xfrm>
              <a:off x="2075675" y="2867643"/>
              <a:ext cx="1485856" cy="369332"/>
            </a:xfrm>
            <a:prstGeom prst="rect">
              <a:avLst/>
            </a:prstGeom>
            <a:noFill/>
          </p:spPr>
          <p:txBody>
            <a:bodyPr wrap="none" rtlCol="0">
              <a:spAutoFit/>
            </a:bodyPr>
            <a:lstStyle/>
            <a:p>
              <a:r>
                <a:rPr lang="en-US" dirty="0" smtClean="0"/>
                <a:t>receive buffer</a:t>
              </a:r>
              <a:endParaRPr lang="en-US" dirty="0"/>
            </a:p>
          </p:txBody>
        </p:sp>
        <p:sp>
          <p:nvSpPr>
            <p:cNvPr id="42" name="Right Brace 41"/>
            <p:cNvSpPr/>
            <p:nvPr/>
          </p:nvSpPr>
          <p:spPr>
            <a:xfrm rot="16200000">
              <a:off x="2616705" y="2381385"/>
              <a:ext cx="256001" cy="1916039"/>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4" name="Rectangle 43"/>
          <p:cNvSpPr/>
          <p:nvPr/>
        </p:nvSpPr>
        <p:spPr>
          <a:xfrm>
            <a:off x="6105266" y="4542745"/>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108820" y="4043480"/>
            <a:ext cx="384051"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105266" y="5042010"/>
            <a:ext cx="387605"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08820" y="5541275"/>
            <a:ext cx="384051"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108820" y="3544215"/>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3968024" y="4504340"/>
            <a:ext cx="1794531"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MPI_Allgather</a:t>
            </a:r>
            <a:endParaRPr lang="en-US" dirty="0"/>
          </a:p>
        </p:txBody>
      </p:sp>
      <p:sp>
        <p:nvSpPr>
          <p:cNvPr id="41" name="Rectangle 40"/>
          <p:cNvSpPr/>
          <p:nvPr/>
        </p:nvSpPr>
        <p:spPr>
          <a:xfrm>
            <a:off x="1786686" y="4544182"/>
            <a:ext cx="1938030"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786686" y="5056728"/>
            <a:ext cx="1938030"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786686" y="5548634"/>
            <a:ext cx="1938030"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803502" y="3545652"/>
            <a:ext cx="1938030"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858690" y="454418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246296" y="4544182"/>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633902" y="4544182"/>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021508" y="4544182"/>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409114" y="4545619"/>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858690" y="504013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246296" y="5040132"/>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633902" y="5040132"/>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021508" y="5040132"/>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409114" y="5041569"/>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869818" y="5541275"/>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257424" y="5541275"/>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645030" y="5541275"/>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8032636" y="5541275"/>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420242" y="5542712"/>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858520" y="354268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246126" y="3542682"/>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7633732" y="3542682"/>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021338" y="3542682"/>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408944" y="3544119"/>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6864274" y="2867643"/>
            <a:ext cx="1916039" cy="599762"/>
            <a:chOff x="1786686" y="2867643"/>
            <a:chExt cx="1916039" cy="599762"/>
          </a:xfrm>
        </p:grpSpPr>
        <p:sp>
          <p:nvSpPr>
            <p:cNvPr id="85" name="TextBox 84"/>
            <p:cNvSpPr txBox="1"/>
            <p:nvPr/>
          </p:nvSpPr>
          <p:spPr>
            <a:xfrm>
              <a:off x="2075675" y="2867643"/>
              <a:ext cx="1485856" cy="369332"/>
            </a:xfrm>
            <a:prstGeom prst="rect">
              <a:avLst/>
            </a:prstGeom>
            <a:noFill/>
          </p:spPr>
          <p:txBody>
            <a:bodyPr wrap="none" rtlCol="0">
              <a:spAutoFit/>
            </a:bodyPr>
            <a:lstStyle/>
            <a:p>
              <a:r>
                <a:rPr lang="en-US" dirty="0" smtClean="0"/>
                <a:t>receive buffer</a:t>
              </a:r>
              <a:endParaRPr lang="en-US" dirty="0"/>
            </a:p>
          </p:txBody>
        </p:sp>
        <p:sp>
          <p:nvSpPr>
            <p:cNvPr id="86" name="Right Brace 85"/>
            <p:cNvSpPr/>
            <p:nvPr/>
          </p:nvSpPr>
          <p:spPr>
            <a:xfrm rot="16200000">
              <a:off x="2616705" y="2381385"/>
              <a:ext cx="256001" cy="1916039"/>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75225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Distributed-memory architecture</a:t>
            </a:r>
            <a:endParaRPr lang="en-US" dirty="0"/>
          </a:p>
        </p:txBody>
      </p:sp>
      <p:sp>
        <p:nvSpPr>
          <p:cNvPr id="4" name="Rectangle 3"/>
          <p:cNvSpPr/>
          <p:nvPr/>
        </p:nvSpPr>
        <p:spPr>
          <a:xfrm>
            <a:off x="457200" y="1628894"/>
            <a:ext cx="1772095" cy="298887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47451" y="5043978"/>
            <a:ext cx="8339350" cy="4416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Interconnection network (e.g. Gigabit Ethernet, Infiniband, </a:t>
            </a:r>
            <a:r>
              <a:rPr lang="en-US" dirty="0" err="1" smtClean="0"/>
              <a:t>Myrinet</a:t>
            </a:r>
            <a:r>
              <a:rPr lang="en-US" dirty="0" smtClean="0"/>
              <a:t>, …)</a:t>
            </a:r>
            <a:endParaRPr lang="en-US" dirty="0"/>
          </a:p>
        </p:txBody>
      </p:sp>
      <p:sp>
        <p:nvSpPr>
          <p:cNvPr id="10" name="TextBox 9"/>
          <p:cNvSpPr txBox="1"/>
          <p:nvPr/>
        </p:nvSpPr>
        <p:spPr>
          <a:xfrm>
            <a:off x="459954" y="4235505"/>
            <a:ext cx="1002197" cy="369332"/>
          </a:xfrm>
          <a:prstGeom prst="rect">
            <a:avLst/>
          </a:prstGeom>
          <a:noFill/>
        </p:spPr>
        <p:txBody>
          <a:bodyPr wrap="none" rtlCol="0">
            <a:spAutoFit/>
          </a:bodyPr>
          <a:lstStyle/>
          <a:p>
            <a:r>
              <a:rPr lang="en-US" dirty="0" smtClean="0"/>
              <a:t>Machine</a:t>
            </a:r>
            <a:endParaRPr lang="en-US" dirty="0"/>
          </a:p>
        </p:txBody>
      </p:sp>
      <p:sp>
        <p:nvSpPr>
          <p:cNvPr id="11" name="Rectangle 10"/>
          <p:cNvSpPr/>
          <p:nvPr/>
        </p:nvSpPr>
        <p:spPr>
          <a:xfrm>
            <a:off x="728789" y="1777779"/>
            <a:ext cx="1270076" cy="80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12" name="Rectangle 11"/>
          <p:cNvSpPr/>
          <p:nvPr/>
        </p:nvSpPr>
        <p:spPr>
          <a:xfrm>
            <a:off x="728789" y="2975365"/>
            <a:ext cx="1270076" cy="80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14" name="Up-Down Arrow 13"/>
          <p:cNvSpPr/>
          <p:nvPr/>
        </p:nvSpPr>
        <p:spPr>
          <a:xfrm rot="10800000">
            <a:off x="1208828" y="4617765"/>
            <a:ext cx="268837" cy="4186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428587" y="1629919"/>
            <a:ext cx="1772095" cy="298784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428587" y="4248954"/>
            <a:ext cx="1002197" cy="369332"/>
          </a:xfrm>
          <a:prstGeom prst="rect">
            <a:avLst/>
          </a:prstGeom>
          <a:noFill/>
        </p:spPr>
        <p:txBody>
          <a:bodyPr wrap="none" rtlCol="0">
            <a:spAutoFit/>
          </a:bodyPr>
          <a:lstStyle/>
          <a:p>
            <a:r>
              <a:rPr lang="en-US" dirty="0" smtClean="0"/>
              <a:t>Machine</a:t>
            </a:r>
            <a:endParaRPr lang="en-US" dirty="0"/>
          </a:p>
        </p:txBody>
      </p:sp>
      <p:sp>
        <p:nvSpPr>
          <p:cNvPr id="18" name="Rectangle 17"/>
          <p:cNvSpPr/>
          <p:nvPr/>
        </p:nvSpPr>
        <p:spPr>
          <a:xfrm>
            <a:off x="2700176" y="1778804"/>
            <a:ext cx="1270076" cy="80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19" name="Rectangle 18"/>
          <p:cNvSpPr/>
          <p:nvPr/>
        </p:nvSpPr>
        <p:spPr>
          <a:xfrm>
            <a:off x="2700176" y="2975365"/>
            <a:ext cx="1270076" cy="80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21" name="Rectangle 20"/>
          <p:cNvSpPr/>
          <p:nvPr/>
        </p:nvSpPr>
        <p:spPr>
          <a:xfrm>
            <a:off x="4374510" y="1623964"/>
            <a:ext cx="1772095" cy="29937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4374510" y="4248431"/>
            <a:ext cx="1002197" cy="369332"/>
          </a:xfrm>
          <a:prstGeom prst="rect">
            <a:avLst/>
          </a:prstGeom>
          <a:noFill/>
        </p:spPr>
        <p:txBody>
          <a:bodyPr wrap="none" rtlCol="0">
            <a:spAutoFit/>
          </a:bodyPr>
          <a:lstStyle/>
          <a:p>
            <a:r>
              <a:rPr lang="en-US" dirty="0" smtClean="0"/>
              <a:t>Machine</a:t>
            </a:r>
            <a:endParaRPr lang="en-US" dirty="0"/>
          </a:p>
        </p:txBody>
      </p:sp>
      <p:sp>
        <p:nvSpPr>
          <p:cNvPr id="23" name="Rectangle 22"/>
          <p:cNvSpPr/>
          <p:nvPr/>
        </p:nvSpPr>
        <p:spPr>
          <a:xfrm>
            <a:off x="4646099" y="1772850"/>
            <a:ext cx="1270076" cy="80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4646099" y="2975365"/>
            <a:ext cx="1270076" cy="80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26" name="Up-Down Arrow 25"/>
          <p:cNvSpPr/>
          <p:nvPr/>
        </p:nvSpPr>
        <p:spPr>
          <a:xfrm rot="10800000">
            <a:off x="1208829" y="2585245"/>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Down Arrow 26"/>
          <p:cNvSpPr/>
          <p:nvPr/>
        </p:nvSpPr>
        <p:spPr>
          <a:xfrm rot="10800000">
            <a:off x="3200796" y="2574098"/>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Down Arrow 27"/>
          <p:cNvSpPr/>
          <p:nvPr/>
        </p:nvSpPr>
        <p:spPr>
          <a:xfrm rot="10800000">
            <a:off x="5146718" y="2574098"/>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300225" y="2816488"/>
            <a:ext cx="348172" cy="369332"/>
          </a:xfrm>
          <a:prstGeom prst="rect">
            <a:avLst/>
          </a:prstGeom>
          <a:noFill/>
        </p:spPr>
        <p:txBody>
          <a:bodyPr wrap="none" rtlCol="0">
            <a:spAutoFit/>
          </a:bodyPr>
          <a:lstStyle/>
          <a:p>
            <a:r>
              <a:rPr lang="en-US" b="1" dirty="0" smtClean="0"/>
              <a:t>…</a:t>
            </a:r>
            <a:endParaRPr lang="en-US" b="1" dirty="0"/>
          </a:p>
        </p:txBody>
      </p:sp>
      <p:sp>
        <p:nvSpPr>
          <p:cNvPr id="30" name="Rectangle 29"/>
          <p:cNvSpPr/>
          <p:nvPr/>
        </p:nvSpPr>
        <p:spPr>
          <a:xfrm>
            <a:off x="6761728" y="1624990"/>
            <a:ext cx="1772095" cy="29927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6761728" y="4248954"/>
            <a:ext cx="1002197" cy="369332"/>
          </a:xfrm>
          <a:prstGeom prst="rect">
            <a:avLst/>
          </a:prstGeom>
          <a:noFill/>
        </p:spPr>
        <p:txBody>
          <a:bodyPr wrap="none" rtlCol="0">
            <a:spAutoFit/>
          </a:bodyPr>
          <a:lstStyle/>
          <a:p>
            <a:r>
              <a:rPr lang="en-US" dirty="0" smtClean="0"/>
              <a:t>Machine</a:t>
            </a:r>
            <a:endParaRPr lang="en-US" dirty="0"/>
          </a:p>
        </p:txBody>
      </p:sp>
      <p:sp>
        <p:nvSpPr>
          <p:cNvPr id="32" name="Rectangle 31"/>
          <p:cNvSpPr/>
          <p:nvPr/>
        </p:nvSpPr>
        <p:spPr>
          <a:xfrm>
            <a:off x="7033317" y="1773875"/>
            <a:ext cx="1270076" cy="80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33" name="Rectangle 32"/>
          <p:cNvSpPr/>
          <p:nvPr/>
        </p:nvSpPr>
        <p:spPr>
          <a:xfrm>
            <a:off x="7033317" y="2976390"/>
            <a:ext cx="1270076" cy="80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34" name="Up-Down Arrow 33"/>
          <p:cNvSpPr/>
          <p:nvPr/>
        </p:nvSpPr>
        <p:spPr>
          <a:xfrm rot="10800000">
            <a:off x="7533936" y="2575123"/>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28789" y="3971125"/>
            <a:ext cx="1270076" cy="26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a:t>
            </a:r>
            <a:endParaRPr lang="en-US" dirty="0"/>
          </a:p>
        </p:txBody>
      </p:sp>
      <p:sp>
        <p:nvSpPr>
          <p:cNvPr id="37" name="Rectangle 36"/>
          <p:cNvSpPr/>
          <p:nvPr/>
        </p:nvSpPr>
        <p:spPr>
          <a:xfrm>
            <a:off x="2679596" y="3971125"/>
            <a:ext cx="1270076" cy="26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a:t>
            </a:r>
            <a:endParaRPr lang="en-US" dirty="0"/>
          </a:p>
        </p:txBody>
      </p:sp>
      <p:sp>
        <p:nvSpPr>
          <p:cNvPr id="38" name="Rectangle 37"/>
          <p:cNvSpPr/>
          <p:nvPr/>
        </p:nvSpPr>
        <p:spPr>
          <a:xfrm>
            <a:off x="4646098" y="3971125"/>
            <a:ext cx="1270076" cy="26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a:t>
            </a:r>
            <a:endParaRPr lang="en-US" dirty="0"/>
          </a:p>
        </p:txBody>
      </p:sp>
      <p:sp>
        <p:nvSpPr>
          <p:cNvPr id="39" name="Rectangle 38"/>
          <p:cNvSpPr/>
          <p:nvPr/>
        </p:nvSpPr>
        <p:spPr>
          <a:xfrm>
            <a:off x="7033316" y="3971125"/>
            <a:ext cx="1270076" cy="26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a:t>
            </a:r>
            <a:endParaRPr lang="en-US" dirty="0"/>
          </a:p>
        </p:txBody>
      </p:sp>
      <p:sp>
        <p:nvSpPr>
          <p:cNvPr id="40" name="Up-Down Arrow 39"/>
          <p:cNvSpPr/>
          <p:nvPr/>
        </p:nvSpPr>
        <p:spPr>
          <a:xfrm rot="10800000">
            <a:off x="3180215" y="4644486"/>
            <a:ext cx="268837" cy="4186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Down Arrow 40"/>
          <p:cNvSpPr/>
          <p:nvPr/>
        </p:nvSpPr>
        <p:spPr>
          <a:xfrm rot="10800000">
            <a:off x="5146718" y="4638639"/>
            <a:ext cx="268837" cy="4186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Down Arrow 41"/>
          <p:cNvSpPr/>
          <p:nvPr/>
        </p:nvSpPr>
        <p:spPr>
          <a:xfrm rot="10800000">
            <a:off x="7538246" y="4625279"/>
            <a:ext cx="268837" cy="4186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6302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Allgather</a:t>
            </a:r>
            <a:r>
              <a:rPr lang="en-US" dirty="0" smtClean="0"/>
              <a:t> algorithm</a:t>
            </a:r>
            <a:endParaRPr lang="en-US" dirty="0"/>
          </a:p>
        </p:txBody>
      </p:sp>
      <p:cxnSp>
        <p:nvCxnSpPr>
          <p:cNvPr id="9" name="Straight Arrow Connector 8"/>
          <p:cNvCxnSpPr/>
          <p:nvPr/>
        </p:nvCxnSpPr>
        <p:spPr>
          <a:xfrm>
            <a:off x="808310" y="2200040"/>
            <a:ext cx="4266" cy="41093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7534" y="2728741"/>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12" name="TextBox 11"/>
          <p:cNvSpPr txBox="1"/>
          <p:nvPr/>
        </p:nvSpPr>
        <p:spPr>
          <a:xfrm>
            <a:off x="427534" y="2229476"/>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13" name="TextBox 12"/>
          <p:cNvSpPr txBox="1"/>
          <p:nvPr/>
        </p:nvSpPr>
        <p:spPr>
          <a:xfrm>
            <a:off x="427534" y="3228006"/>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14" name="TextBox 13"/>
          <p:cNvSpPr txBox="1"/>
          <p:nvPr/>
        </p:nvSpPr>
        <p:spPr>
          <a:xfrm>
            <a:off x="427534" y="4226536"/>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15" name="TextBox 14"/>
          <p:cNvSpPr txBox="1"/>
          <p:nvPr/>
        </p:nvSpPr>
        <p:spPr>
          <a:xfrm>
            <a:off x="427534" y="3727271"/>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17" name="TextBox 16"/>
          <p:cNvSpPr txBox="1"/>
          <p:nvPr/>
        </p:nvSpPr>
        <p:spPr>
          <a:xfrm>
            <a:off x="427534" y="4725801"/>
            <a:ext cx="385042" cy="369332"/>
          </a:xfrm>
          <a:prstGeom prst="rect">
            <a:avLst/>
          </a:prstGeom>
          <a:noFill/>
        </p:spPr>
        <p:txBody>
          <a:bodyPr wrap="none" rtlCol="0">
            <a:spAutoFit/>
          </a:bodyPr>
          <a:lstStyle/>
          <a:p>
            <a:r>
              <a:rPr lang="en-US" dirty="0" smtClean="0"/>
              <a:t>p</a:t>
            </a:r>
            <a:r>
              <a:rPr lang="en-US" baseline="-25000" dirty="0" smtClean="0"/>
              <a:t>5</a:t>
            </a:r>
            <a:endParaRPr lang="en-US" baseline="-25000" dirty="0"/>
          </a:p>
        </p:txBody>
      </p:sp>
      <p:sp>
        <p:nvSpPr>
          <p:cNvPr id="18" name="TextBox 17"/>
          <p:cNvSpPr txBox="1"/>
          <p:nvPr/>
        </p:nvSpPr>
        <p:spPr>
          <a:xfrm>
            <a:off x="427534" y="5225066"/>
            <a:ext cx="385042" cy="369332"/>
          </a:xfrm>
          <a:prstGeom prst="rect">
            <a:avLst/>
          </a:prstGeom>
          <a:noFill/>
        </p:spPr>
        <p:txBody>
          <a:bodyPr wrap="none" rtlCol="0">
            <a:spAutoFit/>
          </a:bodyPr>
          <a:lstStyle/>
          <a:p>
            <a:r>
              <a:rPr lang="en-US" dirty="0" smtClean="0"/>
              <a:t>p</a:t>
            </a:r>
            <a:r>
              <a:rPr lang="en-US" baseline="-25000" dirty="0" smtClean="0"/>
              <a:t>6</a:t>
            </a:r>
            <a:endParaRPr lang="en-US" baseline="-25000" dirty="0"/>
          </a:p>
        </p:txBody>
      </p:sp>
      <p:sp>
        <p:nvSpPr>
          <p:cNvPr id="19" name="TextBox 18"/>
          <p:cNvSpPr txBox="1"/>
          <p:nvPr/>
        </p:nvSpPr>
        <p:spPr>
          <a:xfrm>
            <a:off x="427534" y="5724331"/>
            <a:ext cx="385042" cy="369332"/>
          </a:xfrm>
          <a:prstGeom prst="rect">
            <a:avLst/>
          </a:prstGeom>
          <a:noFill/>
        </p:spPr>
        <p:txBody>
          <a:bodyPr wrap="none" rtlCol="0">
            <a:spAutoFit/>
          </a:bodyPr>
          <a:lstStyle/>
          <a:p>
            <a:r>
              <a:rPr lang="en-US" dirty="0" smtClean="0"/>
              <a:t>p</a:t>
            </a:r>
            <a:r>
              <a:rPr lang="en-US" baseline="-25000" dirty="0"/>
              <a:t>7</a:t>
            </a:r>
          </a:p>
        </p:txBody>
      </p:sp>
      <p:sp>
        <p:nvSpPr>
          <p:cNvPr id="24" name="TextBox 23"/>
          <p:cNvSpPr txBox="1"/>
          <p:nvPr/>
        </p:nvSpPr>
        <p:spPr>
          <a:xfrm>
            <a:off x="232235" y="6324093"/>
            <a:ext cx="1362424" cy="369332"/>
          </a:xfrm>
          <a:prstGeom prst="rect">
            <a:avLst/>
          </a:prstGeom>
          <a:noFill/>
        </p:spPr>
        <p:txBody>
          <a:bodyPr wrap="none" rtlCol="0">
            <a:spAutoFit/>
          </a:bodyPr>
          <a:lstStyle/>
          <a:p>
            <a:r>
              <a:rPr lang="en-US" dirty="0" smtClean="0"/>
              <a:t>process rank</a:t>
            </a:r>
            <a:endParaRPr lang="en-US" dirty="0"/>
          </a:p>
        </p:txBody>
      </p:sp>
      <p:sp>
        <p:nvSpPr>
          <p:cNvPr id="70" name="TextBox 69"/>
          <p:cNvSpPr txBox="1"/>
          <p:nvPr/>
        </p:nvSpPr>
        <p:spPr>
          <a:xfrm>
            <a:off x="616284" y="855865"/>
            <a:ext cx="8410695" cy="923330"/>
          </a:xfrm>
          <a:prstGeom prst="rect">
            <a:avLst/>
          </a:prstGeom>
          <a:noFill/>
        </p:spPr>
        <p:txBody>
          <a:bodyPr wrap="square" rtlCol="0">
            <a:spAutoFit/>
          </a:bodyPr>
          <a:lstStyle/>
          <a:p>
            <a:pPr marL="285750" indent="-285750">
              <a:buFont typeface="Arial" pitchFamily="34" charset="0"/>
              <a:buChar char="•"/>
            </a:pPr>
            <a:r>
              <a:rPr lang="en-US" b="1" dirty="0" smtClean="0">
                <a:solidFill>
                  <a:srgbClr val="FF0000"/>
                </a:solidFill>
              </a:rPr>
              <a:t>P calls to gather</a:t>
            </a:r>
            <a:r>
              <a:rPr lang="en-US" dirty="0" smtClean="0"/>
              <a:t> takes P[</a:t>
            </a:r>
            <a:r>
              <a:rPr lang="en-US" dirty="0" smtClean="0">
                <a:latin typeface="Symbol" pitchFamily="18" charset="2"/>
              </a:rPr>
              <a:t>a</a:t>
            </a:r>
            <a:r>
              <a:rPr lang="en-US" dirty="0" smtClean="0"/>
              <a:t> </a:t>
            </a:r>
            <a:r>
              <a:rPr lang="en-US" dirty="0">
                <a:sym typeface="Symbol"/>
              </a:rPr>
              <a:t></a:t>
            </a:r>
            <a:r>
              <a:rPr lang="en-US" dirty="0"/>
              <a:t>log</a:t>
            </a:r>
            <a:r>
              <a:rPr lang="en-US" baseline="-25000" dirty="0"/>
              <a:t>2</a:t>
            </a:r>
            <a:r>
              <a:rPr lang="en-US" dirty="0"/>
              <a:t>P</a:t>
            </a:r>
            <a:r>
              <a:rPr lang="en-US" dirty="0">
                <a:sym typeface="Symbol"/>
              </a:rPr>
              <a:t> + </a:t>
            </a:r>
            <a:r>
              <a:rPr lang="en-US" dirty="0">
                <a:latin typeface="Symbol" pitchFamily="18" charset="2"/>
              </a:rPr>
              <a:t>b</a:t>
            </a:r>
            <a:r>
              <a:rPr lang="en-US" dirty="0"/>
              <a:t>n(P-1</a:t>
            </a:r>
            <a:r>
              <a:rPr lang="en-US" dirty="0" smtClean="0"/>
              <a:t>)] time (using the best gather algorithm)</a:t>
            </a:r>
          </a:p>
          <a:p>
            <a:pPr marL="285750" indent="-285750">
              <a:buFont typeface="Arial" pitchFamily="34" charset="0"/>
              <a:buChar char="•"/>
            </a:pPr>
            <a:r>
              <a:rPr lang="en-US" b="1" dirty="0" smtClean="0">
                <a:solidFill>
                  <a:srgbClr val="FF0000"/>
                </a:solidFill>
              </a:rPr>
              <a:t>Gather followed by broadcast </a:t>
            </a:r>
            <a:r>
              <a:rPr lang="en-US" dirty="0"/>
              <a:t>takes </a:t>
            </a:r>
            <a:r>
              <a:rPr lang="en-US" dirty="0" smtClean="0"/>
              <a:t>2</a:t>
            </a:r>
            <a:r>
              <a:rPr lang="en-US" dirty="0" smtClean="0">
                <a:latin typeface="Symbol" pitchFamily="18" charset="2"/>
              </a:rPr>
              <a:t>a</a:t>
            </a:r>
            <a:r>
              <a:rPr lang="en-US" dirty="0" smtClean="0"/>
              <a:t> </a:t>
            </a:r>
            <a:r>
              <a:rPr lang="en-US" dirty="0">
                <a:sym typeface="Symbol"/>
              </a:rPr>
              <a:t></a:t>
            </a:r>
            <a:r>
              <a:rPr lang="en-US" dirty="0"/>
              <a:t>log</a:t>
            </a:r>
            <a:r>
              <a:rPr lang="en-US" baseline="-25000" dirty="0"/>
              <a:t>2</a:t>
            </a:r>
            <a:r>
              <a:rPr lang="en-US" dirty="0"/>
              <a:t>P</a:t>
            </a:r>
            <a:r>
              <a:rPr lang="en-US" dirty="0">
                <a:sym typeface="Symbol"/>
              </a:rPr>
              <a:t> + </a:t>
            </a:r>
            <a:r>
              <a:rPr lang="en-US" dirty="0" err="1" smtClean="0">
                <a:latin typeface="Symbol" pitchFamily="18" charset="2"/>
              </a:rPr>
              <a:t>b</a:t>
            </a:r>
            <a:r>
              <a:rPr lang="en-US" dirty="0" err="1" smtClean="0"/>
              <a:t>n</a:t>
            </a:r>
            <a:r>
              <a:rPr lang="en-US" dirty="0" smtClean="0"/>
              <a:t>(P</a:t>
            </a:r>
            <a:r>
              <a:rPr lang="en-US" dirty="0" smtClean="0">
                <a:sym typeface="Symbol"/>
              </a:rPr>
              <a:t></a:t>
            </a:r>
            <a:r>
              <a:rPr lang="en-US" dirty="0"/>
              <a:t>log</a:t>
            </a:r>
            <a:r>
              <a:rPr lang="en-US" baseline="-25000" dirty="0"/>
              <a:t>2</a:t>
            </a:r>
            <a:r>
              <a:rPr lang="en-US" dirty="0"/>
              <a:t>P</a:t>
            </a:r>
            <a:r>
              <a:rPr lang="en-US" dirty="0" smtClean="0">
                <a:sym typeface="Symbol"/>
              </a:rPr>
              <a:t> + </a:t>
            </a:r>
            <a:r>
              <a:rPr lang="en-US" dirty="0" smtClean="0"/>
              <a:t>P-1)</a:t>
            </a:r>
            <a:r>
              <a:rPr lang="en-US" dirty="0" smtClean="0">
                <a:sym typeface="Symbol"/>
              </a:rPr>
              <a:t> time.</a:t>
            </a:r>
            <a:endParaRPr lang="en-US" dirty="0" smtClean="0"/>
          </a:p>
          <a:p>
            <a:pPr marL="285750" indent="-285750">
              <a:buFont typeface="Arial" pitchFamily="34" charset="0"/>
              <a:buChar char="•"/>
            </a:pPr>
            <a:r>
              <a:rPr lang="en-US" b="1" dirty="0" smtClean="0">
                <a:solidFill>
                  <a:srgbClr val="FF0000"/>
                </a:solidFill>
              </a:rPr>
              <a:t>“Butterfly” algorithm</a:t>
            </a:r>
            <a:r>
              <a:rPr lang="en-US" dirty="0" smtClean="0"/>
              <a:t> takes only </a:t>
            </a:r>
            <a:r>
              <a:rPr lang="en-US" dirty="0" smtClean="0">
                <a:latin typeface="Symbol" pitchFamily="18" charset="2"/>
              </a:rPr>
              <a:t>a</a:t>
            </a:r>
            <a:r>
              <a:rPr lang="en-US" dirty="0" smtClean="0"/>
              <a:t> log</a:t>
            </a:r>
            <a:r>
              <a:rPr lang="en-US" baseline="-25000" dirty="0" smtClean="0"/>
              <a:t>2</a:t>
            </a:r>
            <a:r>
              <a:rPr lang="en-US" dirty="0" smtClean="0"/>
              <a:t>P</a:t>
            </a:r>
            <a:r>
              <a:rPr lang="en-US" dirty="0" smtClean="0">
                <a:sym typeface="Symbol"/>
              </a:rPr>
              <a:t> + </a:t>
            </a:r>
            <a:r>
              <a:rPr lang="en-US" dirty="0" smtClean="0">
                <a:latin typeface="Symbol" pitchFamily="18" charset="2"/>
              </a:rPr>
              <a:t>b</a:t>
            </a:r>
            <a:r>
              <a:rPr lang="en-US" dirty="0" smtClean="0">
                <a:latin typeface="+mj-lt"/>
              </a:rPr>
              <a:t>n(P-1)</a:t>
            </a:r>
            <a:r>
              <a:rPr lang="en-US" dirty="0" smtClean="0"/>
              <a:t> time (in case P is a power of two</a:t>
            </a:r>
            <a:r>
              <a:rPr lang="en-US" dirty="0"/>
              <a:t>)</a:t>
            </a:r>
            <a:endParaRPr lang="en-US" dirty="0" smtClean="0"/>
          </a:p>
        </p:txBody>
      </p:sp>
      <p:sp>
        <p:nvSpPr>
          <p:cNvPr id="157" name="TextBox 156"/>
          <p:cNvSpPr txBox="1"/>
          <p:nvPr/>
        </p:nvSpPr>
        <p:spPr>
          <a:xfrm>
            <a:off x="1576410" y="2253163"/>
            <a:ext cx="865045" cy="369332"/>
          </a:xfrm>
          <a:prstGeom prst="rect">
            <a:avLst/>
          </a:prstGeom>
          <a:noFill/>
        </p:spPr>
        <p:txBody>
          <a:bodyPr wrap="none" rtlCol="0">
            <a:spAutoFit/>
          </a:bodyPr>
          <a:lstStyle/>
          <a:p>
            <a:r>
              <a:rPr lang="en-US" dirty="0" smtClean="0"/>
              <a:t>n bytes</a:t>
            </a:r>
            <a:endParaRPr lang="en-US" dirty="0"/>
          </a:p>
        </p:txBody>
      </p:sp>
      <p:sp>
        <p:nvSpPr>
          <p:cNvPr id="101" name="Rectangle 100"/>
          <p:cNvSpPr/>
          <p:nvPr/>
        </p:nvSpPr>
        <p:spPr>
          <a:xfrm>
            <a:off x="1028807" y="3712553"/>
            <a:ext cx="158583"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030583" y="4711083"/>
            <a:ext cx="156807"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032361"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1026426" y="2714023"/>
            <a:ext cx="160964"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1022872" y="4231020"/>
            <a:ext cx="16366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a:off x="1022116" y="521034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a:off x="1028547" y="3201019"/>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1033213" y="5724331"/>
            <a:ext cx="163666" cy="38405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p:cNvSpPr/>
          <p:nvPr/>
        </p:nvSpPr>
        <p:spPr>
          <a:xfrm>
            <a:off x="2860068"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p:cNvSpPr/>
          <p:nvPr/>
        </p:nvSpPr>
        <p:spPr>
          <a:xfrm>
            <a:off x="3024586" y="2214758"/>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2860068" y="2714023"/>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Rectangle 169"/>
          <p:cNvSpPr/>
          <p:nvPr/>
        </p:nvSpPr>
        <p:spPr>
          <a:xfrm>
            <a:off x="3024586" y="2714023"/>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p:cNvSpPr/>
          <p:nvPr/>
        </p:nvSpPr>
        <p:spPr>
          <a:xfrm>
            <a:off x="2851296" y="3201019"/>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p:cNvSpPr/>
          <p:nvPr/>
        </p:nvSpPr>
        <p:spPr>
          <a:xfrm>
            <a:off x="3018238" y="3201019"/>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a:off x="2859636" y="3712553"/>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3026578" y="3712553"/>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p:cNvSpPr/>
          <p:nvPr/>
        </p:nvSpPr>
        <p:spPr>
          <a:xfrm>
            <a:off x="2851296" y="4232068"/>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197"/>
          <p:cNvSpPr/>
          <p:nvPr/>
        </p:nvSpPr>
        <p:spPr>
          <a:xfrm>
            <a:off x="3014962" y="4232068"/>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p:cNvSpPr/>
          <p:nvPr/>
        </p:nvSpPr>
        <p:spPr>
          <a:xfrm>
            <a:off x="2851296" y="4725801"/>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p:cNvSpPr/>
          <p:nvPr/>
        </p:nvSpPr>
        <p:spPr>
          <a:xfrm>
            <a:off x="3014962" y="4725801"/>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214"/>
          <p:cNvSpPr/>
          <p:nvPr/>
        </p:nvSpPr>
        <p:spPr>
          <a:xfrm>
            <a:off x="2851296" y="5210348"/>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3014962" y="5211396"/>
            <a:ext cx="161833" cy="3830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p:cNvSpPr/>
          <p:nvPr/>
        </p:nvSpPr>
        <p:spPr>
          <a:xfrm>
            <a:off x="2851296" y="5724331"/>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223"/>
          <p:cNvSpPr/>
          <p:nvPr/>
        </p:nvSpPr>
        <p:spPr>
          <a:xfrm>
            <a:off x="3014962" y="5725880"/>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p:cNvSpPr/>
          <p:nvPr/>
        </p:nvSpPr>
        <p:spPr>
          <a:xfrm>
            <a:off x="6907775" y="2201589"/>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p:cNvSpPr/>
          <p:nvPr/>
        </p:nvSpPr>
        <p:spPr>
          <a:xfrm>
            <a:off x="7072293" y="2201589"/>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p:cNvSpPr/>
          <p:nvPr/>
        </p:nvSpPr>
        <p:spPr>
          <a:xfrm>
            <a:off x="7235959" y="2201589"/>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227"/>
          <p:cNvSpPr/>
          <p:nvPr/>
        </p:nvSpPr>
        <p:spPr>
          <a:xfrm>
            <a:off x="7402901" y="2201589"/>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7566567" y="2202637"/>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Rectangle 229"/>
          <p:cNvSpPr/>
          <p:nvPr/>
        </p:nvSpPr>
        <p:spPr>
          <a:xfrm>
            <a:off x="7730233" y="2202637"/>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p:cNvSpPr/>
          <p:nvPr/>
        </p:nvSpPr>
        <p:spPr>
          <a:xfrm>
            <a:off x="7893143" y="2201589"/>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p:cNvSpPr/>
          <p:nvPr/>
        </p:nvSpPr>
        <p:spPr>
          <a:xfrm>
            <a:off x="8056809" y="2203138"/>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p:cNvSpPr/>
          <p:nvPr/>
        </p:nvSpPr>
        <p:spPr>
          <a:xfrm>
            <a:off x="6907775" y="2715572"/>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p:cNvSpPr/>
          <p:nvPr/>
        </p:nvSpPr>
        <p:spPr>
          <a:xfrm>
            <a:off x="7072293" y="2715572"/>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p:cNvSpPr/>
          <p:nvPr/>
        </p:nvSpPr>
        <p:spPr>
          <a:xfrm>
            <a:off x="7235959" y="2715572"/>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Rectangle 235"/>
          <p:cNvSpPr/>
          <p:nvPr/>
        </p:nvSpPr>
        <p:spPr>
          <a:xfrm>
            <a:off x="7402901" y="2715572"/>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Rectangle 236"/>
          <p:cNvSpPr/>
          <p:nvPr/>
        </p:nvSpPr>
        <p:spPr>
          <a:xfrm>
            <a:off x="7566567" y="2716620"/>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237"/>
          <p:cNvSpPr/>
          <p:nvPr/>
        </p:nvSpPr>
        <p:spPr>
          <a:xfrm>
            <a:off x="7730233" y="2716620"/>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p:cNvSpPr/>
          <p:nvPr/>
        </p:nvSpPr>
        <p:spPr>
          <a:xfrm>
            <a:off x="7893143" y="2715572"/>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Rectangle 239"/>
          <p:cNvSpPr/>
          <p:nvPr/>
        </p:nvSpPr>
        <p:spPr>
          <a:xfrm>
            <a:off x="8056809" y="2717121"/>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Rectangle 240"/>
          <p:cNvSpPr/>
          <p:nvPr/>
        </p:nvSpPr>
        <p:spPr>
          <a:xfrm>
            <a:off x="6909608" y="3214837"/>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Rectangle 241"/>
          <p:cNvSpPr/>
          <p:nvPr/>
        </p:nvSpPr>
        <p:spPr>
          <a:xfrm>
            <a:off x="7074126" y="3214837"/>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Rectangle 242"/>
          <p:cNvSpPr/>
          <p:nvPr/>
        </p:nvSpPr>
        <p:spPr>
          <a:xfrm>
            <a:off x="7237792" y="3214837"/>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ectangle 243"/>
          <p:cNvSpPr/>
          <p:nvPr/>
        </p:nvSpPr>
        <p:spPr>
          <a:xfrm>
            <a:off x="7404734" y="3214837"/>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Rectangle 244"/>
          <p:cNvSpPr/>
          <p:nvPr/>
        </p:nvSpPr>
        <p:spPr>
          <a:xfrm>
            <a:off x="7568400" y="3215885"/>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Rectangle 245"/>
          <p:cNvSpPr/>
          <p:nvPr/>
        </p:nvSpPr>
        <p:spPr>
          <a:xfrm>
            <a:off x="7732066" y="3215885"/>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p:cNvSpPr/>
          <p:nvPr/>
        </p:nvSpPr>
        <p:spPr>
          <a:xfrm>
            <a:off x="7894976" y="3214837"/>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247"/>
          <p:cNvSpPr/>
          <p:nvPr/>
        </p:nvSpPr>
        <p:spPr>
          <a:xfrm>
            <a:off x="8058642" y="3215885"/>
            <a:ext cx="161833" cy="3830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Rectangle 248"/>
          <p:cNvSpPr/>
          <p:nvPr/>
        </p:nvSpPr>
        <p:spPr>
          <a:xfrm>
            <a:off x="6898342" y="3728820"/>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Rectangle 249"/>
          <p:cNvSpPr/>
          <p:nvPr/>
        </p:nvSpPr>
        <p:spPr>
          <a:xfrm>
            <a:off x="7062860" y="3728820"/>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Rectangle 250"/>
          <p:cNvSpPr/>
          <p:nvPr/>
        </p:nvSpPr>
        <p:spPr>
          <a:xfrm>
            <a:off x="7226526" y="3728820"/>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251"/>
          <p:cNvSpPr/>
          <p:nvPr/>
        </p:nvSpPr>
        <p:spPr>
          <a:xfrm>
            <a:off x="7393468" y="3728820"/>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252"/>
          <p:cNvSpPr/>
          <p:nvPr/>
        </p:nvSpPr>
        <p:spPr>
          <a:xfrm>
            <a:off x="7557134" y="3729868"/>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Rectangle 253"/>
          <p:cNvSpPr/>
          <p:nvPr/>
        </p:nvSpPr>
        <p:spPr>
          <a:xfrm>
            <a:off x="7720800" y="3729868"/>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Rectangle 254"/>
          <p:cNvSpPr/>
          <p:nvPr/>
        </p:nvSpPr>
        <p:spPr>
          <a:xfrm>
            <a:off x="7883710" y="3728820"/>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Rectangle 255"/>
          <p:cNvSpPr/>
          <p:nvPr/>
        </p:nvSpPr>
        <p:spPr>
          <a:xfrm>
            <a:off x="8047376" y="3730369"/>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Rectangle 256"/>
          <p:cNvSpPr/>
          <p:nvPr/>
        </p:nvSpPr>
        <p:spPr>
          <a:xfrm>
            <a:off x="6907775" y="4232569"/>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Rectangle 257"/>
          <p:cNvSpPr/>
          <p:nvPr/>
        </p:nvSpPr>
        <p:spPr>
          <a:xfrm>
            <a:off x="7072293" y="4232569"/>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Rectangle 258"/>
          <p:cNvSpPr/>
          <p:nvPr/>
        </p:nvSpPr>
        <p:spPr>
          <a:xfrm>
            <a:off x="7235959" y="4232569"/>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Rectangle 259"/>
          <p:cNvSpPr/>
          <p:nvPr/>
        </p:nvSpPr>
        <p:spPr>
          <a:xfrm>
            <a:off x="7402901" y="4232569"/>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Rectangle 260"/>
          <p:cNvSpPr/>
          <p:nvPr/>
        </p:nvSpPr>
        <p:spPr>
          <a:xfrm>
            <a:off x="7566567" y="4233617"/>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Rectangle 261"/>
          <p:cNvSpPr/>
          <p:nvPr/>
        </p:nvSpPr>
        <p:spPr>
          <a:xfrm>
            <a:off x="7730233" y="4233617"/>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Rectangle 262"/>
          <p:cNvSpPr/>
          <p:nvPr/>
        </p:nvSpPr>
        <p:spPr>
          <a:xfrm>
            <a:off x="7893143" y="4232569"/>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263"/>
          <p:cNvSpPr/>
          <p:nvPr/>
        </p:nvSpPr>
        <p:spPr>
          <a:xfrm>
            <a:off x="8056809" y="4234118"/>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Rectangle 264"/>
          <p:cNvSpPr/>
          <p:nvPr/>
        </p:nvSpPr>
        <p:spPr>
          <a:xfrm>
            <a:off x="6907775" y="4746552"/>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Rectangle 265"/>
          <p:cNvSpPr/>
          <p:nvPr/>
        </p:nvSpPr>
        <p:spPr>
          <a:xfrm>
            <a:off x="7072293" y="4746552"/>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Rectangle 266"/>
          <p:cNvSpPr/>
          <p:nvPr/>
        </p:nvSpPr>
        <p:spPr>
          <a:xfrm>
            <a:off x="7235959" y="4746552"/>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p:cNvSpPr/>
          <p:nvPr/>
        </p:nvSpPr>
        <p:spPr>
          <a:xfrm>
            <a:off x="7402901" y="4746552"/>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Rectangle 268"/>
          <p:cNvSpPr/>
          <p:nvPr/>
        </p:nvSpPr>
        <p:spPr>
          <a:xfrm>
            <a:off x="7566567" y="4747600"/>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Rectangle 269"/>
          <p:cNvSpPr/>
          <p:nvPr/>
        </p:nvSpPr>
        <p:spPr>
          <a:xfrm>
            <a:off x="7730233" y="4747600"/>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p:cNvSpPr/>
          <p:nvPr/>
        </p:nvSpPr>
        <p:spPr>
          <a:xfrm>
            <a:off x="7893143" y="4746552"/>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Rectangle 271"/>
          <p:cNvSpPr/>
          <p:nvPr/>
        </p:nvSpPr>
        <p:spPr>
          <a:xfrm>
            <a:off x="8056809" y="4748101"/>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Rectangle 272"/>
          <p:cNvSpPr/>
          <p:nvPr/>
        </p:nvSpPr>
        <p:spPr>
          <a:xfrm>
            <a:off x="6909608" y="5245817"/>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Rectangle 273"/>
          <p:cNvSpPr/>
          <p:nvPr/>
        </p:nvSpPr>
        <p:spPr>
          <a:xfrm>
            <a:off x="7074126" y="5245817"/>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Rectangle 274"/>
          <p:cNvSpPr/>
          <p:nvPr/>
        </p:nvSpPr>
        <p:spPr>
          <a:xfrm>
            <a:off x="7237792" y="5245817"/>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Rectangle 275"/>
          <p:cNvSpPr/>
          <p:nvPr/>
        </p:nvSpPr>
        <p:spPr>
          <a:xfrm>
            <a:off x="7404734" y="5245817"/>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p:cNvSpPr/>
          <p:nvPr/>
        </p:nvSpPr>
        <p:spPr>
          <a:xfrm>
            <a:off x="7568400" y="5246865"/>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Rectangle 277"/>
          <p:cNvSpPr/>
          <p:nvPr/>
        </p:nvSpPr>
        <p:spPr>
          <a:xfrm>
            <a:off x="7732066" y="5246865"/>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Rectangle 278"/>
          <p:cNvSpPr/>
          <p:nvPr/>
        </p:nvSpPr>
        <p:spPr>
          <a:xfrm>
            <a:off x="7894976" y="5245817"/>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0" name="Rectangle 279"/>
          <p:cNvSpPr/>
          <p:nvPr/>
        </p:nvSpPr>
        <p:spPr>
          <a:xfrm>
            <a:off x="8058642" y="5246865"/>
            <a:ext cx="161833" cy="3830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Rectangle 280"/>
          <p:cNvSpPr/>
          <p:nvPr/>
        </p:nvSpPr>
        <p:spPr>
          <a:xfrm>
            <a:off x="6898342" y="5759800"/>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Rectangle 281"/>
          <p:cNvSpPr/>
          <p:nvPr/>
        </p:nvSpPr>
        <p:spPr>
          <a:xfrm>
            <a:off x="7062860" y="5759800"/>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p:cNvSpPr/>
          <p:nvPr/>
        </p:nvSpPr>
        <p:spPr>
          <a:xfrm>
            <a:off x="7226526" y="5759800"/>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Rectangle 283"/>
          <p:cNvSpPr/>
          <p:nvPr/>
        </p:nvSpPr>
        <p:spPr>
          <a:xfrm>
            <a:off x="7393468" y="5759800"/>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Rectangle 284"/>
          <p:cNvSpPr/>
          <p:nvPr/>
        </p:nvSpPr>
        <p:spPr>
          <a:xfrm>
            <a:off x="7557134" y="5760848"/>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Rectangle 285"/>
          <p:cNvSpPr/>
          <p:nvPr/>
        </p:nvSpPr>
        <p:spPr>
          <a:xfrm>
            <a:off x="7720800" y="5760848"/>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Rectangle 286"/>
          <p:cNvSpPr/>
          <p:nvPr/>
        </p:nvSpPr>
        <p:spPr>
          <a:xfrm>
            <a:off x="7883710" y="5759800"/>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Rectangle 287"/>
          <p:cNvSpPr/>
          <p:nvPr/>
        </p:nvSpPr>
        <p:spPr>
          <a:xfrm>
            <a:off x="8047376" y="5761349"/>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4816350" y="2214758"/>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Rectangle 354"/>
          <p:cNvSpPr/>
          <p:nvPr/>
        </p:nvSpPr>
        <p:spPr>
          <a:xfrm>
            <a:off x="4980868" y="2214758"/>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Rectangle 355"/>
          <p:cNvSpPr/>
          <p:nvPr/>
        </p:nvSpPr>
        <p:spPr>
          <a:xfrm>
            <a:off x="5144534" y="2214758"/>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Rectangle 356"/>
          <p:cNvSpPr/>
          <p:nvPr/>
        </p:nvSpPr>
        <p:spPr>
          <a:xfrm>
            <a:off x="5311476" y="2214758"/>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Rectangle 357"/>
          <p:cNvSpPr/>
          <p:nvPr/>
        </p:nvSpPr>
        <p:spPr>
          <a:xfrm>
            <a:off x="4811242" y="3228006"/>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Rectangle 358"/>
          <p:cNvSpPr/>
          <p:nvPr/>
        </p:nvSpPr>
        <p:spPr>
          <a:xfrm>
            <a:off x="4975760" y="3228006"/>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Rectangle 359"/>
          <p:cNvSpPr/>
          <p:nvPr/>
        </p:nvSpPr>
        <p:spPr>
          <a:xfrm>
            <a:off x="5139426" y="3228006"/>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Rectangle 360"/>
          <p:cNvSpPr/>
          <p:nvPr/>
        </p:nvSpPr>
        <p:spPr>
          <a:xfrm>
            <a:off x="5306368" y="3228006"/>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Rectangle 361"/>
          <p:cNvSpPr/>
          <p:nvPr/>
        </p:nvSpPr>
        <p:spPr>
          <a:xfrm>
            <a:off x="4811242" y="2717121"/>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Rectangle 362"/>
          <p:cNvSpPr/>
          <p:nvPr/>
        </p:nvSpPr>
        <p:spPr>
          <a:xfrm>
            <a:off x="4975760" y="2717121"/>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Rectangle 363"/>
          <p:cNvSpPr/>
          <p:nvPr/>
        </p:nvSpPr>
        <p:spPr>
          <a:xfrm>
            <a:off x="5139426" y="2717121"/>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5" name="Rectangle 364"/>
          <p:cNvSpPr/>
          <p:nvPr/>
        </p:nvSpPr>
        <p:spPr>
          <a:xfrm>
            <a:off x="5306368" y="2717121"/>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Rectangle 365"/>
          <p:cNvSpPr/>
          <p:nvPr/>
        </p:nvSpPr>
        <p:spPr>
          <a:xfrm>
            <a:off x="4811242" y="3712553"/>
            <a:ext cx="1636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Rectangle 366"/>
          <p:cNvSpPr/>
          <p:nvPr/>
        </p:nvSpPr>
        <p:spPr>
          <a:xfrm>
            <a:off x="4975760" y="3712553"/>
            <a:ext cx="163666" cy="3840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Rectangle 367"/>
          <p:cNvSpPr/>
          <p:nvPr/>
        </p:nvSpPr>
        <p:spPr>
          <a:xfrm>
            <a:off x="5139426" y="3712553"/>
            <a:ext cx="16366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9" name="Rectangle 368"/>
          <p:cNvSpPr/>
          <p:nvPr/>
        </p:nvSpPr>
        <p:spPr>
          <a:xfrm>
            <a:off x="5306368" y="3712553"/>
            <a:ext cx="16366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0" name="Rectangle 369"/>
          <p:cNvSpPr/>
          <p:nvPr/>
        </p:nvSpPr>
        <p:spPr>
          <a:xfrm>
            <a:off x="4817202" y="4231020"/>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Rectangle 370"/>
          <p:cNvSpPr/>
          <p:nvPr/>
        </p:nvSpPr>
        <p:spPr>
          <a:xfrm>
            <a:off x="4980868" y="4231020"/>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5143778" y="4229972"/>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p:cNvSpPr/>
          <p:nvPr/>
        </p:nvSpPr>
        <p:spPr>
          <a:xfrm>
            <a:off x="5307444" y="4231521"/>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Rectangle 373"/>
          <p:cNvSpPr/>
          <p:nvPr/>
        </p:nvSpPr>
        <p:spPr>
          <a:xfrm>
            <a:off x="4817202" y="4738437"/>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Rectangle 374"/>
          <p:cNvSpPr/>
          <p:nvPr/>
        </p:nvSpPr>
        <p:spPr>
          <a:xfrm>
            <a:off x="4980868" y="4738437"/>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Rectangle 375"/>
          <p:cNvSpPr/>
          <p:nvPr/>
        </p:nvSpPr>
        <p:spPr>
          <a:xfrm>
            <a:off x="5143778" y="4737389"/>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Rectangle 376"/>
          <p:cNvSpPr/>
          <p:nvPr/>
        </p:nvSpPr>
        <p:spPr>
          <a:xfrm>
            <a:off x="5307444" y="4738938"/>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Rectangle 377"/>
          <p:cNvSpPr/>
          <p:nvPr/>
        </p:nvSpPr>
        <p:spPr>
          <a:xfrm>
            <a:off x="4817202" y="5244113"/>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9" name="Rectangle 378"/>
          <p:cNvSpPr/>
          <p:nvPr/>
        </p:nvSpPr>
        <p:spPr>
          <a:xfrm>
            <a:off x="4980868" y="5244113"/>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0" name="Rectangle 379"/>
          <p:cNvSpPr/>
          <p:nvPr/>
        </p:nvSpPr>
        <p:spPr>
          <a:xfrm>
            <a:off x="5143778" y="5243065"/>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Rectangle 380"/>
          <p:cNvSpPr/>
          <p:nvPr/>
        </p:nvSpPr>
        <p:spPr>
          <a:xfrm>
            <a:off x="5307444" y="5244113"/>
            <a:ext cx="161833" cy="3830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Rectangle 381"/>
          <p:cNvSpPr/>
          <p:nvPr/>
        </p:nvSpPr>
        <p:spPr>
          <a:xfrm>
            <a:off x="4817202" y="5751685"/>
            <a:ext cx="163666" cy="38300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Rectangle 382"/>
          <p:cNvSpPr/>
          <p:nvPr/>
        </p:nvSpPr>
        <p:spPr>
          <a:xfrm>
            <a:off x="4980868" y="5751685"/>
            <a:ext cx="162910" cy="383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Rectangle 383"/>
          <p:cNvSpPr/>
          <p:nvPr/>
        </p:nvSpPr>
        <p:spPr>
          <a:xfrm>
            <a:off x="5143778" y="5750637"/>
            <a:ext cx="16366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Rectangle 384"/>
          <p:cNvSpPr/>
          <p:nvPr/>
        </p:nvSpPr>
        <p:spPr>
          <a:xfrm>
            <a:off x="5307444" y="5752186"/>
            <a:ext cx="163666" cy="3825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6" name="Straight Arrow Connector 385"/>
          <p:cNvCxnSpPr>
            <a:stCxn id="103" idx="3"/>
            <a:endCxn id="169" idx="1"/>
          </p:cNvCxnSpPr>
          <p:nvPr/>
        </p:nvCxnSpPr>
        <p:spPr>
          <a:xfrm>
            <a:off x="1196027" y="2406783"/>
            <a:ext cx="1664041"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7" name="Straight Arrow Connector 386"/>
          <p:cNvCxnSpPr>
            <a:stCxn id="104" idx="3"/>
            <a:endCxn id="161" idx="1"/>
          </p:cNvCxnSpPr>
          <p:nvPr/>
        </p:nvCxnSpPr>
        <p:spPr>
          <a:xfrm flipV="1">
            <a:off x="1187390" y="2406783"/>
            <a:ext cx="167267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8" name="Straight Arrow Connector 387"/>
          <p:cNvCxnSpPr>
            <a:stCxn id="142" idx="3"/>
            <a:endCxn id="187" idx="1"/>
          </p:cNvCxnSpPr>
          <p:nvPr/>
        </p:nvCxnSpPr>
        <p:spPr>
          <a:xfrm>
            <a:off x="1192213" y="3393044"/>
            <a:ext cx="1667423" cy="51153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9" name="Straight Arrow Connector 388"/>
          <p:cNvCxnSpPr>
            <a:stCxn id="101" idx="3"/>
            <a:endCxn id="179" idx="1"/>
          </p:cNvCxnSpPr>
          <p:nvPr/>
        </p:nvCxnSpPr>
        <p:spPr>
          <a:xfrm flipV="1">
            <a:off x="1187390" y="3393044"/>
            <a:ext cx="1663906" cy="51153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0" name="Straight Arrow Connector 389"/>
          <p:cNvCxnSpPr>
            <a:stCxn id="121" idx="3"/>
            <a:endCxn id="205" idx="1"/>
          </p:cNvCxnSpPr>
          <p:nvPr/>
        </p:nvCxnSpPr>
        <p:spPr>
          <a:xfrm>
            <a:off x="1186538" y="4423045"/>
            <a:ext cx="1664758" cy="49425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1" name="Straight Arrow Connector 390"/>
          <p:cNvCxnSpPr>
            <a:stCxn id="102" idx="3"/>
            <a:endCxn id="197" idx="1"/>
          </p:cNvCxnSpPr>
          <p:nvPr/>
        </p:nvCxnSpPr>
        <p:spPr>
          <a:xfrm flipV="1">
            <a:off x="1187390" y="4423569"/>
            <a:ext cx="1663906" cy="47953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2" name="Straight Arrow Connector 391"/>
          <p:cNvCxnSpPr>
            <a:stCxn id="140" idx="3"/>
            <a:endCxn id="223" idx="1"/>
          </p:cNvCxnSpPr>
          <p:nvPr/>
        </p:nvCxnSpPr>
        <p:spPr>
          <a:xfrm>
            <a:off x="1185782" y="5402373"/>
            <a:ext cx="1665514" cy="51398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3" name="Straight Arrow Connector 392"/>
          <p:cNvCxnSpPr>
            <a:stCxn id="143" idx="3"/>
            <a:endCxn id="215" idx="1"/>
          </p:cNvCxnSpPr>
          <p:nvPr/>
        </p:nvCxnSpPr>
        <p:spPr>
          <a:xfrm flipV="1">
            <a:off x="1196879" y="5402373"/>
            <a:ext cx="1654417" cy="51398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162" idx="3"/>
            <a:endCxn id="358" idx="1"/>
          </p:cNvCxnSpPr>
          <p:nvPr/>
        </p:nvCxnSpPr>
        <p:spPr>
          <a:xfrm>
            <a:off x="3188252" y="2406783"/>
            <a:ext cx="1622990" cy="10132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a:stCxn id="170" idx="3"/>
            <a:endCxn id="366" idx="1"/>
          </p:cNvCxnSpPr>
          <p:nvPr/>
        </p:nvCxnSpPr>
        <p:spPr>
          <a:xfrm>
            <a:off x="3188252" y="2906048"/>
            <a:ext cx="1622990"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a:stCxn id="180" idx="3"/>
            <a:endCxn id="354" idx="1"/>
          </p:cNvCxnSpPr>
          <p:nvPr/>
        </p:nvCxnSpPr>
        <p:spPr>
          <a:xfrm flipV="1">
            <a:off x="3181904" y="2406783"/>
            <a:ext cx="1634446" cy="98626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7" name="Straight Arrow Connector 396"/>
          <p:cNvCxnSpPr>
            <a:stCxn id="188" idx="3"/>
            <a:endCxn id="362" idx="1"/>
          </p:cNvCxnSpPr>
          <p:nvPr/>
        </p:nvCxnSpPr>
        <p:spPr>
          <a:xfrm flipV="1">
            <a:off x="3190244" y="2909146"/>
            <a:ext cx="1620998" cy="99543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8" name="Straight Arrow Connector 397"/>
          <p:cNvCxnSpPr>
            <a:stCxn id="198" idx="3"/>
            <a:endCxn id="378" idx="1"/>
          </p:cNvCxnSpPr>
          <p:nvPr/>
        </p:nvCxnSpPr>
        <p:spPr>
          <a:xfrm>
            <a:off x="3177872" y="4423569"/>
            <a:ext cx="1639330" cy="101204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9" name="Straight Arrow Connector 398"/>
          <p:cNvCxnSpPr>
            <a:stCxn id="206" idx="3"/>
            <a:endCxn id="382" idx="1"/>
          </p:cNvCxnSpPr>
          <p:nvPr/>
        </p:nvCxnSpPr>
        <p:spPr>
          <a:xfrm>
            <a:off x="3177872" y="4917302"/>
            <a:ext cx="1639330" cy="10258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a:stCxn id="216" idx="3"/>
            <a:endCxn id="370" idx="1"/>
          </p:cNvCxnSpPr>
          <p:nvPr/>
        </p:nvCxnSpPr>
        <p:spPr>
          <a:xfrm flipV="1">
            <a:off x="3176795" y="4422521"/>
            <a:ext cx="1640407" cy="9803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1" name="Straight Arrow Connector 400"/>
          <p:cNvCxnSpPr>
            <a:stCxn id="224" idx="3"/>
            <a:endCxn id="374" idx="1"/>
          </p:cNvCxnSpPr>
          <p:nvPr/>
        </p:nvCxnSpPr>
        <p:spPr>
          <a:xfrm flipV="1">
            <a:off x="3178628" y="4929938"/>
            <a:ext cx="1638574" cy="98719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2" name="Straight Arrow Connector 401"/>
          <p:cNvCxnSpPr>
            <a:stCxn id="357" idx="3"/>
            <a:endCxn id="257" idx="1"/>
          </p:cNvCxnSpPr>
          <p:nvPr/>
        </p:nvCxnSpPr>
        <p:spPr>
          <a:xfrm>
            <a:off x="5475142" y="2406783"/>
            <a:ext cx="1432633" cy="201781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a:stCxn id="365" idx="3"/>
            <a:endCxn id="265" idx="1"/>
          </p:cNvCxnSpPr>
          <p:nvPr/>
        </p:nvCxnSpPr>
        <p:spPr>
          <a:xfrm>
            <a:off x="5470034" y="2909146"/>
            <a:ext cx="1437741" cy="202943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4" name="Straight Arrow Connector 403"/>
          <p:cNvCxnSpPr>
            <a:stCxn id="361" idx="3"/>
            <a:endCxn id="273" idx="1"/>
          </p:cNvCxnSpPr>
          <p:nvPr/>
        </p:nvCxnSpPr>
        <p:spPr>
          <a:xfrm>
            <a:off x="5470034" y="3420031"/>
            <a:ext cx="1439574" cy="201781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5" name="Straight Arrow Connector 404"/>
          <p:cNvCxnSpPr>
            <a:stCxn id="369" idx="3"/>
            <a:endCxn id="281" idx="1"/>
          </p:cNvCxnSpPr>
          <p:nvPr/>
        </p:nvCxnSpPr>
        <p:spPr>
          <a:xfrm>
            <a:off x="5470034" y="3904578"/>
            <a:ext cx="1428308" cy="204724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6" name="Straight Arrow Connector 405"/>
          <p:cNvCxnSpPr>
            <a:stCxn id="373" idx="3"/>
            <a:endCxn id="225" idx="1"/>
          </p:cNvCxnSpPr>
          <p:nvPr/>
        </p:nvCxnSpPr>
        <p:spPr>
          <a:xfrm flipV="1">
            <a:off x="5471110" y="2393614"/>
            <a:ext cx="1436665" cy="202915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7" name="Straight Arrow Connector 406"/>
          <p:cNvCxnSpPr>
            <a:stCxn id="377" idx="3"/>
            <a:endCxn id="233" idx="1"/>
          </p:cNvCxnSpPr>
          <p:nvPr/>
        </p:nvCxnSpPr>
        <p:spPr>
          <a:xfrm flipV="1">
            <a:off x="5471110" y="2907597"/>
            <a:ext cx="1436665" cy="202259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9" name="Straight Arrow Connector 408"/>
          <p:cNvCxnSpPr>
            <a:stCxn id="381" idx="3"/>
            <a:endCxn id="241" idx="1"/>
          </p:cNvCxnSpPr>
          <p:nvPr/>
        </p:nvCxnSpPr>
        <p:spPr>
          <a:xfrm flipV="1">
            <a:off x="5469277" y="3406862"/>
            <a:ext cx="1440331" cy="202875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2" name="Straight Arrow Connector 411"/>
          <p:cNvCxnSpPr>
            <a:stCxn id="385" idx="3"/>
            <a:endCxn id="249" idx="1"/>
          </p:cNvCxnSpPr>
          <p:nvPr/>
        </p:nvCxnSpPr>
        <p:spPr>
          <a:xfrm flipV="1">
            <a:off x="5471110" y="3920845"/>
            <a:ext cx="1427232" cy="202259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5" name="TextBox 414"/>
          <p:cNvSpPr txBox="1"/>
          <p:nvPr/>
        </p:nvSpPr>
        <p:spPr>
          <a:xfrm>
            <a:off x="3509711" y="2315255"/>
            <a:ext cx="982064" cy="369332"/>
          </a:xfrm>
          <a:prstGeom prst="rect">
            <a:avLst/>
          </a:prstGeom>
          <a:noFill/>
        </p:spPr>
        <p:txBody>
          <a:bodyPr wrap="none" rtlCol="0">
            <a:spAutoFit/>
          </a:bodyPr>
          <a:lstStyle/>
          <a:p>
            <a:r>
              <a:rPr lang="en-US" dirty="0" smtClean="0"/>
              <a:t>2n bytes</a:t>
            </a:r>
            <a:endParaRPr lang="en-US" dirty="0"/>
          </a:p>
        </p:txBody>
      </p:sp>
      <p:sp>
        <p:nvSpPr>
          <p:cNvPr id="416" name="TextBox 415"/>
          <p:cNvSpPr txBox="1"/>
          <p:nvPr/>
        </p:nvSpPr>
        <p:spPr>
          <a:xfrm>
            <a:off x="5685745" y="2507280"/>
            <a:ext cx="982064" cy="369332"/>
          </a:xfrm>
          <a:prstGeom prst="rect">
            <a:avLst/>
          </a:prstGeom>
          <a:noFill/>
        </p:spPr>
        <p:txBody>
          <a:bodyPr wrap="none" rtlCol="0">
            <a:spAutoFit/>
          </a:bodyPr>
          <a:lstStyle/>
          <a:p>
            <a:r>
              <a:rPr lang="en-US" dirty="0" smtClean="0"/>
              <a:t>4n bytes</a:t>
            </a:r>
            <a:endParaRPr lang="en-US" dirty="0"/>
          </a:p>
        </p:txBody>
      </p:sp>
      <p:sp>
        <p:nvSpPr>
          <p:cNvPr id="163" name="TextBox 162"/>
          <p:cNvSpPr txBox="1"/>
          <p:nvPr/>
        </p:nvSpPr>
        <p:spPr>
          <a:xfrm>
            <a:off x="3573765" y="6431949"/>
            <a:ext cx="1996765" cy="369332"/>
          </a:xfrm>
          <a:prstGeom prst="rect">
            <a:avLst/>
          </a:prstGeom>
          <a:noFill/>
        </p:spPr>
        <p:txBody>
          <a:bodyPr wrap="none" rtlCol="0">
            <a:spAutoFit/>
          </a:bodyPr>
          <a:lstStyle/>
          <a:p>
            <a:r>
              <a:rPr lang="en-US" dirty="0" smtClean="0"/>
              <a:t>one block = n bytes</a:t>
            </a:r>
            <a:endParaRPr lang="en-US" dirty="0"/>
          </a:p>
        </p:txBody>
      </p:sp>
      <p:sp>
        <p:nvSpPr>
          <p:cNvPr id="164" name="Rectangle 163"/>
          <p:cNvSpPr/>
          <p:nvPr/>
        </p:nvSpPr>
        <p:spPr>
          <a:xfrm>
            <a:off x="3419850" y="6431949"/>
            <a:ext cx="158335" cy="384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2487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to all communication</a:t>
            </a:r>
            <a:endParaRPr lang="en-US" dirty="0"/>
          </a:p>
        </p:txBody>
      </p:sp>
      <p:sp>
        <p:nvSpPr>
          <p:cNvPr id="4" name="TextBox 3"/>
          <p:cNvSpPr txBox="1"/>
          <p:nvPr/>
        </p:nvSpPr>
        <p:spPr>
          <a:xfrm>
            <a:off x="78615" y="948780"/>
            <a:ext cx="8968936" cy="1200329"/>
          </a:xfrm>
          <a:prstGeom prst="rect">
            <a:avLst/>
          </a:prstGeom>
          <a:solidFill>
            <a:schemeClr val="bg1">
              <a:lumMod val="85000"/>
            </a:schemeClr>
          </a:solidFill>
          <a:ln>
            <a:solidFill>
              <a:schemeClr val="tx1"/>
            </a:solidFill>
          </a:ln>
        </p:spPr>
        <p:txBody>
          <a:bodyPr wrap="square" rtlCol="0">
            <a:spAutoFit/>
          </a:bodyPr>
          <a:lstStyle/>
          <a:p>
            <a:r>
              <a:rPr lang="en-US" b="1" dirty="0" err="1" smtClean="0">
                <a:solidFill>
                  <a:srgbClr val="FF0000"/>
                </a:solidFill>
                <a:latin typeface="Courier New" pitchFamily="49" charset="0"/>
                <a:cs typeface="Courier New" pitchFamily="49" charset="0"/>
              </a:rPr>
              <a:t>MPI_Alltoall</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sendcnt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sendType</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recvbuf</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recvcnt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r>
              <a:rPr lang="en-US" dirty="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recvType</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smtClean="0"/>
              <a:t>Using </a:t>
            </a:r>
            <a:r>
              <a:rPr lang="en-US" dirty="0" err="1" smtClean="0"/>
              <a:t>MPI_Alltoall</a:t>
            </a:r>
            <a:r>
              <a:rPr lang="en-US" dirty="0" smtClean="0"/>
              <a:t>, every process sends a distinct message to every other process.</a:t>
            </a:r>
            <a:endParaRPr lang="en-US" dirty="0"/>
          </a:p>
        </p:txBody>
      </p:sp>
      <p:cxnSp>
        <p:nvCxnSpPr>
          <p:cNvPr id="5" name="Straight Arrow Connector 4"/>
          <p:cNvCxnSpPr/>
          <p:nvPr/>
        </p:nvCxnSpPr>
        <p:spPr>
          <a:xfrm>
            <a:off x="884743" y="308335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0419" y="5671208"/>
            <a:ext cx="1362424" cy="369332"/>
          </a:xfrm>
          <a:prstGeom prst="rect">
            <a:avLst/>
          </a:prstGeom>
          <a:noFill/>
        </p:spPr>
        <p:txBody>
          <a:bodyPr wrap="none" rtlCol="0">
            <a:spAutoFit/>
          </a:bodyPr>
          <a:lstStyle/>
          <a:p>
            <a:r>
              <a:rPr lang="en-US" dirty="0" smtClean="0"/>
              <a:t>process rank</a:t>
            </a:r>
            <a:endParaRPr lang="en-US" dirty="0"/>
          </a:p>
        </p:txBody>
      </p:sp>
      <p:cxnSp>
        <p:nvCxnSpPr>
          <p:cNvPr id="7" name="Straight Arrow Connector 6"/>
          <p:cNvCxnSpPr/>
          <p:nvPr/>
        </p:nvCxnSpPr>
        <p:spPr>
          <a:xfrm>
            <a:off x="2210669" y="5618085"/>
            <a:ext cx="392782"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68435" y="5594398"/>
            <a:ext cx="2092496" cy="369332"/>
          </a:xfrm>
          <a:prstGeom prst="rect">
            <a:avLst/>
          </a:prstGeom>
          <a:noFill/>
        </p:spPr>
        <p:txBody>
          <a:bodyPr wrap="none" rtlCol="0">
            <a:spAutoFit/>
          </a:bodyPr>
          <a:lstStyle/>
          <a:p>
            <a:r>
              <a:rPr lang="en-US" dirty="0" smtClean="0"/>
              <a:t>sendcount elements</a:t>
            </a:r>
            <a:endParaRPr lang="en-US" dirty="0"/>
          </a:p>
        </p:txBody>
      </p:sp>
      <p:sp>
        <p:nvSpPr>
          <p:cNvPr id="14" name="Rectangle 13"/>
          <p:cNvSpPr/>
          <p:nvPr/>
        </p:nvSpPr>
        <p:spPr>
          <a:xfrm>
            <a:off x="1071590" y="308479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0</a:t>
            </a:r>
            <a:endParaRPr lang="en-US" baseline="-25000" dirty="0"/>
          </a:p>
        </p:txBody>
      </p:sp>
      <p:cxnSp>
        <p:nvCxnSpPr>
          <p:cNvPr id="16" name="Straight Arrow Connector 15"/>
          <p:cNvCxnSpPr/>
          <p:nvPr/>
        </p:nvCxnSpPr>
        <p:spPr>
          <a:xfrm>
            <a:off x="5916175" y="308335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40100" y="5671208"/>
            <a:ext cx="1362424" cy="369332"/>
          </a:xfrm>
          <a:prstGeom prst="rect">
            <a:avLst/>
          </a:prstGeom>
          <a:noFill/>
        </p:spPr>
        <p:txBody>
          <a:bodyPr wrap="none" rtlCol="0">
            <a:spAutoFit/>
          </a:bodyPr>
          <a:lstStyle/>
          <a:p>
            <a:r>
              <a:rPr lang="en-US" dirty="0" smtClean="0"/>
              <a:t>process rank</a:t>
            </a:r>
            <a:endParaRPr lang="en-US" dirty="0"/>
          </a:p>
        </p:txBody>
      </p:sp>
      <p:sp>
        <p:nvSpPr>
          <p:cNvPr id="24" name="TextBox 23"/>
          <p:cNvSpPr txBox="1"/>
          <p:nvPr/>
        </p:nvSpPr>
        <p:spPr>
          <a:xfrm>
            <a:off x="482444" y="3597338"/>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25" name="TextBox 24"/>
          <p:cNvSpPr txBox="1"/>
          <p:nvPr/>
        </p:nvSpPr>
        <p:spPr>
          <a:xfrm>
            <a:off x="482444" y="3098073"/>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26" name="TextBox 25"/>
          <p:cNvSpPr txBox="1"/>
          <p:nvPr/>
        </p:nvSpPr>
        <p:spPr>
          <a:xfrm>
            <a:off x="482444" y="4081885"/>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27" name="TextBox 26"/>
          <p:cNvSpPr txBox="1"/>
          <p:nvPr/>
        </p:nvSpPr>
        <p:spPr>
          <a:xfrm>
            <a:off x="482444" y="5095133"/>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28" name="TextBox 27"/>
          <p:cNvSpPr txBox="1"/>
          <p:nvPr/>
        </p:nvSpPr>
        <p:spPr>
          <a:xfrm>
            <a:off x="482444" y="4595868"/>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40" name="Right Arrow 39"/>
          <p:cNvSpPr/>
          <p:nvPr/>
        </p:nvSpPr>
        <p:spPr>
          <a:xfrm>
            <a:off x="3968024" y="4043480"/>
            <a:ext cx="1487291"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MPI_Alltoall</a:t>
            </a:r>
            <a:endParaRPr lang="en-US" dirty="0"/>
          </a:p>
        </p:txBody>
      </p:sp>
      <p:sp>
        <p:nvSpPr>
          <p:cNvPr id="42" name="Rectangle 41"/>
          <p:cNvSpPr/>
          <p:nvPr/>
        </p:nvSpPr>
        <p:spPr>
          <a:xfrm>
            <a:off x="1459040" y="308479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1</a:t>
            </a:r>
            <a:endParaRPr lang="en-US" baseline="-25000" dirty="0"/>
          </a:p>
        </p:txBody>
      </p:sp>
      <p:sp>
        <p:nvSpPr>
          <p:cNvPr id="43" name="Rectangle 42"/>
          <p:cNvSpPr/>
          <p:nvPr/>
        </p:nvSpPr>
        <p:spPr>
          <a:xfrm>
            <a:off x="1848424" y="308479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2</a:t>
            </a:r>
            <a:endParaRPr lang="en-US" baseline="-25000" dirty="0"/>
          </a:p>
        </p:txBody>
      </p:sp>
      <p:sp>
        <p:nvSpPr>
          <p:cNvPr id="44" name="Rectangle 43"/>
          <p:cNvSpPr/>
          <p:nvPr/>
        </p:nvSpPr>
        <p:spPr>
          <a:xfrm>
            <a:off x="2236030" y="308479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3</a:t>
            </a:r>
            <a:endParaRPr lang="en-US" baseline="-25000" dirty="0"/>
          </a:p>
        </p:txBody>
      </p:sp>
      <p:sp>
        <p:nvSpPr>
          <p:cNvPr id="45" name="Rectangle 44"/>
          <p:cNvSpPr/>
          <p:nvPr/>
        </p:nvSpPr>
        <p:spPr>
          <a:xfrm>
            <a:off x="2623636" y="308479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4</a:t>
            </a:r>
            <a:endParaRPr lang="en-US" baseline="-25000" dirty="0"/>
          </a:p>
        </p:txBody>
      </p:sp>
      <p:sp>
        <p:nvSpPr>
          <p:cNvPr id="46" name="Rectangle 45"/>
          <p:cNvSpPr/>
          <p:nvPr/>
        </p:nvSpPr>
        <p:spPr>
          <a:xfrm>
            <a:off x="1068036" y="3589979"/>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0</a:t>
            </a:r>
            <a:endParaRPr lang="en-US" baseline="-25000" dirty="0"/>
          </a:p>
        </p:txBody>
      </p:sp>
      <p:sp>
        <p:nvSpPr>
          <p:cNvPr id="47" name="Rectangle 46"/>
          <p:cNvSpPr/>
          <p:nvPr/>
        </p:nvSpPr>
        <p:spPr>
          <a:xfrm>
            <a:off x="1455486" y="3589979"/>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1</a:t>
            </a:r>
            <a:endParaRPr lang="en-US" baseline="-25000" dirty="0"/>
          </a:p>
        </p:txBody>
      </p:sp>
      <p:sp>
        <p:nvSpPr>
          <p:cNvPr id="48" name="Rectangle 47"/>
          <p:cNvSpPr/>
          <p:nvPr/>
        </p:nvSpPr>
        <p:spPr>
          <a:xfrm>
            <a:off x="1844870" y="3589979"/>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2</a:t>
            </a:r>
            <a:endParaRPr lang="en-US" baseline="-25000" dirty="0"/>
          </a:p>
        </p:txBody>
      </p:sp>
      <p:sp>
        <p:nvSpPr>
          <p:cNvPr id="49" name="Rectangle 48"/>
          <p:cNvSpPr/>
          <p:nvPr/>
        </p:nvSpPr>
        <p:spPr>
          <a:xfrm>
            <a:off x="2232476" y="3589979"/>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3</a:t>
            </a:r>
            <a:endParaRPr lang="en-US" baseline="-25000" dirty="0"/>
          </a:p>
        </p:txBody>
      </p:sp>
      <p:sp>
        <p:nvSpPr>
          <p:cNvPr id="50" name="Rectangle 49"/>
          <p:cNvSpPr/>
          <p:nvPr/>
        </p:nvSpPr>
        <p:spPr>
          <a:xfrm>
            <a:off x="2620082" y="3589979"/>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4</a:t>
            </a:r>
            <a:endParaRPr lang="en-US" baseline="-25000" dirty="0"/>
          </a:p>
        </p:txBody>
      </p:sp>
      <p:sp>
        <p:nvSpPr>
          <p:cNvPr id="51" name="Rectangle 50"/>
          <p:cNvSpPr/>
          <p:nvPr/>
        </p:nvSpPr>
        <p:spPr>
          <a:xfrm>
            <a:off x="1068036" y="5080415"/>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0</a:t>
            </a:r>
            <a:endParaRPr lang="en-US" baseline="-25000" dirty="0"/>
          </a:p>
        </p:txBody>
      </p:sp>
      <p:sp>
        <p:nvSpPr>
          <p:cNvPr id="52" name="Rectangle 51"/>
          <p:cNvSpPr/>
          <p:nvPr/>
        </p:nvSpPr>
        <p:spPr>
          <a:xfrm>
            <a:off x="1455486" y="5080415"/>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1</a:t>
            </a:r>
            <a:endParaRPr lang="en-US" baseline="-25000" dirty="0"/>
          </a:p>
        </p:txBody>
      </p:sp>
      <p:sp>
        <p:nvSpPr>
          <p:cNvPr id="53" name="Rectangle 52"/>
          <p:cNvSpPr/>
          <p:nvPr/>
        </p:nvSpPr>
        <p:spPr>
          <a:xfrm>
            <a:off x="1844870" y="5080415"/>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2</a:t>
            </a:r>
            <a:endParaRPr lang="en-US" baseline="-25000" dirty="0"/>
          </a:p>
        </p:txBody>
      </p:sp>
      <p:sp>
        <p:nvSpPr>
          <p:cNvPr id="54" name="Rectangle 53"/>
          <p:cNvSpPr/>
          <p:nvPr/>
        </p:nvSpPr>
        <p:spPr>
          <a:xfrm>
            <a:off x="2232476" y="5080415"/>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3</a:t>
            </a:r>
            <a:endParaRPr lang="en-US" baseline="-25000" dirty="0"/>
          </a:p>
        </p:txBody>
      </p:sp>
      <p:sp>
        <p:nvSpPr>
          <p:cNvPr id="55" name="Rectangle 54"/>
          <p:cNvSpPr/>
          <p:nvPr/>
        </p:nvSpPr>
        <p:spPr>
          <a:xfrm>
            <a:off x="2620082" y="5080415"/>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4</a:t>
            </a:r>
            <a:endParaRPr lang="en-US" baseline="-25000" dirty="0"/>
          </a:p>
        </p:txBody>
      </p:sp>
      <p:sp>
        <p:nvSpPr>
          <p:cNvPr id="56" name="Rectangle 55"/>
          <p:cNvSpPr/>
          <p:nvPr/>
        </p:nvSpPr>
        <p:spPr>
          <a:xfrm>
            <a:off x="1068036" y="4595868"/>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0</a:t>
            </a:r>
            <a:endParaRPr lang="en-US" baseline="-25000" dirty="0"/>
          </a:p>
        </p:txBody>
      </p:sp>
      <p:sp>
        <p:nvSpPr>
          <p:cNvPr id="57" name="Rectangle 56"/>
          <p:cNvSpPr/>
          <p:nvPr/>
        </p:nvSpPr>
        <p:spPr>
          <a:xfrm>
            <a:off x="1455486" y="4595868"/>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58" name="Rectangle 57"/>
          <p:cNvSpPr/>
          <p:nvPr/>
        </p:nvSpPr>
        <p:spPr>
          <a:xfrm>
            <a:off x="1844870" y="4595868"/>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59" name="Rectangle 58"/>
          <p:cNvSpPr/>
          <p:nvPr/>
        </p:nvSpPr>
        <p:spPr>
          <a:xfrm>
            <a:off x="2232476" y="4595868"/>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60" name="Rectangle 59"/>
          <p:cNvSpPr/>
          <p:nvPr/>
        </p:nvSpPr>
        <p:spPr>
          <a:xfrm>
            <a:off x="2620082" y="4595868"/>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61" name="Rectangle 60"/>
          <p:cNvSpPr/>
          <p:nvPr/>
        </p:nvSpPr>
        <p:spPr>
          <a:xfrm>
            <a:off x="1068036" y="4101087"/>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0</a:t>
            </a:r>
            <a:endParaRPr lang="en-US" baseline="-25000" dirty="0"/>
          </a:p>
        </p:txBody>
      </p:sp>
      <p:sp>
        <p:nvSpPr>
          <p:cNvPr id="62" name="Rectangle 61"/>
          <p:cNvSpPr/>
          <p:nvPr/>
        </p:nvSpPr>
        <p:spPr>
          <a:xfrm>
            <a:off x="1455486" y="4101087"/>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1</a:t>
            </a:r>
            <a:endParaRPr lang="en-US" baseline="-25000" dirty="0"/>
          </a:p>
        </p:txBody>
      </p:sp>
      <p:sp>
        <p:nvSpPr>
          <p:cNvPr id="63" name="Rectangle 62"/>
          <p:cNvSpPr/>
          <p:nvPr/>
        </p:nvSpPr>
        <p:spPr>
          <a:xfrm>
            <a:off x="1844870" y="4101087"/>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2</a:t>
            </a:r>
            <a:endParaRPr lang="en-US" baseline="-25000" dirty="0"/>
          </a:p>
        </p:txBody>
      </p:sp>
      <p:sp>
        <p:nvSpPr>
          <p:cNvPr id="64" name="Rectangle 63"/>
          <p:cNvSpPr/>
          <p:nvPr/>
        </p:nvSpPr>
        <p:spPr>
          <a:xfrm>
            <a:off x="2232476" y="4101087"/>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3</a:t>
            </a:r>
            <a:endParaRPr lang="en-US" baseline="-25000" dirty="0"/>
          </a:p>
        </p:txBody>
      </p:sp>
      <p:sp>
        <p:nvSpPr>
          <p:cNvPr id="65" name="Rectangle 64"/>
          <p:cNvSpPr/>
          <p:nvPr/>
        </p:nvSpPr>
        <p:spPr>
          <a:xfrm>
            <a:off x="2620082" y="4101087"/>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4</a:t>
            </a:r>
            <a:endParaRPr lang="en-US" baseline="-25000" dirty="0"/>
          </a:p>
        </p:txBody>
      </p:sp>
      <p:grpSp>
        <p:nvGrpSpPr>
          <p:cNvPr id="66" name="Group 65"/>
          <p:cNvGrpSpPr/>
          <p:nvPr/>
        </p:nvGrpSpPr>
        <p:grpSpPr>
          <a:xfrm>
            <a:off x="1068036" y="2353660"/>
            <a:ext cx="1916039" cy="599762"/>
            <a:chOff x="1786686" y="2867643"/>
            <a:chExt cx="1916039" cy="599762"/>
          </a:xfrm>
        </p:grpSpPr>
        <p:sp>
          <p:nvSpPr>
            <p:cNvPr id="67" name="TextBox 66"/>
            <p:cNvSpPr txBox="1"/>
            <p:nvPr/>
          </p:nvSpPr>
          <p:spPr>
            <a:xfrm>
              <a:off x="2169906" y="2867643"/>
              <a:ext cx="1258678" cy="369332"/>
            </a:xfrm>
            <a:prstGeom prst="rect">
              <a:avLst/>
            </a:prstGeom>
            <a:noFill/>
          </p:spPr>
          <p:txBody>
            <a:bodyPr wrap="none" rtlCol="0">
              <a:spAutoFit/>
            </a:bodyPr>
            <a:lstStyle/>
            <a:p>
              <a:r>
                <a:rPr lang="en-US" dirty="0" smtClean="0"/>
                <a:t>send buffer</a:t>
              </a:r>
              <a:endParaRPr lang="en-US" dirty="0"/>
            </a:p>
          </p:txBody>
        </p:sp>
        <p:sp>
          <p:nvSpPr>
            <p:cNvPr id="68" name="Right Brace 67"/>
            <p:cNvSpPr/>
            <p:nvPr/>
          </p:nvSpPr>
          <p:spPr>
            <a:xfrm rot="16200000">
              <a:off x="2616705" y="2381385"/>
              <a:ext cx="256001" cy="1916039"/>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9" name="Straight Arrow Connector 68"/>
          <p:cNvCxnSpPr/>
          <p:nvPr/>
        </p:nvCxnSpPr>
        <p:spPr>
          <a:xfrm>
            <a:off x="7199602" y="5618085"/>
            <a:ext cx="392782"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61085" y="5594398"/>
            <a:ext cx="2035365" cy="369332"/>
          </a:xfrm>
          <a:prstGeom prst="rect">
            <a:avLst/>
          </a:prstGeom>
          <a:noFill/>
        </p:spPr>
        <p:txBody>
          <a:bodyPr wrap="none" rtlCol="0">
            <a:spAutoFit/>
          </a:bodyPr>
          <a:lstStyle/>
          <a:p>
            <a:r>
              <a:rPr lang="en-US" dirty="0" smtClean="0"/>
              <a:t>recvcount elements</a:t>
            </a:r>
            <a:endParaRPr lang="en-US" dirty="0"/>
          </a:p>
        </p:txBody>
      </p:sp>
      <p:sp>
        <p:nvSpPr>
          <p:cNvPr id="71" name="Rectangle 70"/>
          <p:cNvSpPr/>
          <p:nvPr/>
        </p:nvSpPr>
        <p:spPr>
          <a:xfrm>
            <a:off x="6060523" y="3084792"/>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0</a:t>
            </a:r>
            <a:endParaRPr lang="en-US" baseline="-25000" dirty="0"/>
          </a:p>
        </p:txBody>
      </p:sp>
      <p:sp>
        <p:nvSpPr>
          <p:cNvPr id="72" name="Rectangle 71"/>
          <p:cNvSpPr/>
          <p:nvPr/>
        </p:nvSpPr>
        <p:spPr>
          <a:xfrm>
            <a:off x="6447973" y="3084792"/>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0</a:t>
            </a:r>
            <a:endParaRPr lang="en-US" baseline="-25000" dirty="0"/>
          </a:p>
        </p:txBody>
      </p:sp>
      <p:sp>
        <p:nvSpPr>
          <p:cNvPr id="73" name="Rectangle 72"/>
          <p:cNvSpPr/>
          <p:nvPr/>
        </p:nvSpPr>
        <p:spPr>
          <a:xfrm>
            <a:off x="6837357" y="3084792"/>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0</a:t>
            </a:r>
            <a:endParaRPr lang="en-US" baseline="-25000" dirty="0"/>
          </a:p>
        </p:txBody>
      </p:sp>
      <p:sp>
        <p:nvSpPr>
          <p:cNvPr id="74" name="Rectangle 73"/>
          <p:cNvSpPr/>
          <p:nvPr/>
        </p:nvSpPr>
        <p:spPr>
          <a:xfrm>
            <a:off x="7224963" y="3084792"/>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0</a:t>
            </a:r>
            <a:endParaRPr lang="en-US" baseline="-25000" dirty="0"/>
          </a:p>
        </p:txBody>
      </p:sp>
      <p:sp>
        <p:nvSpPr>
          <p:cNvPr id="75" name="Rectangle 74"/>
          <p:cNvSpPr/>
          <p:nvPr/>
        </p:nvSpPr>
        <p:spPr>
          <a:xfrm>
            <a:off x="7612569" y="3084792"/>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0</a:t>
            </a:r>
            <a:endParaRPr lang="en-US" baseline="-25000" dirty="0"/>
          </a:p>
        </p:txBody>
      </p:sp>
      <p:sp>
        <p:nvSpPr>
          <p:cNvPr id="76" name="Rectangle 75"/>
          <p:cNvSpPr/>
          <p:nvPr/>
        </p:nvSpPr>
        <p:spPr>
          <a:xfrm>
            <a:off x="6056969" y="3589979"/>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1</a:t>
            </a:r>
            <a:endParaRPr lang="en-US" baseline="-25000" dirty="0"/>
          </a:p>
        </p:txBody>
      </p:sp>
      <p:sp>
        <p:nvSpPr>
          <p:cNvPr id="77" name="Rectangle 76"/>
          <p:cNvSpPr/>
          <p:nvPr/>
        </p:nvSpPr>
        <p:spPr>
          <a:xfrm>
            <a:off x="6444419" y="3589979"/>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1</a:t>
            </a:r>
            <a:endParaRPr lang="en-US" baseline="-25000" dirty="0"/>
          </a:p>
        </p:txBody>
      </p:sp>
      <p:sp>
        <p:nvSpPr>
          <p:cNvPr id="78" name="Rectangle 77"/>
          <p:cNvSpPr/>
          <p:nvPr/>
        </p:nvSpPr>
        <p:spPr>
          <a:xfrm>
            <a:off x="6833803" y="3589979"/>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1</a:t>
            </a:r>
            <a:endParaRPr lang="en-US" baseline="-25000" dirty="0"/>
          </a:p>
        </p:txBody>
      </p:sp>
      <p:sp>
        <p:nvSpPr>
          <p:cNvPr id="79" name="Rectangle 78"/>
          <p:cNvSpPr/>
          <p:nvPr/>
        </p:nvSpPr>
        <p:spPr>
          <a:xfrm>
            <a:off x="7221409" y="3589979"/>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80" name="Rectangle 79"/>
          <p:cNvSpPr/>
          <p:nvPr/>
        </p:nvSpPr>
        <p:spPr>
          <a:xfrm>
            <a:off x="7609015" y="3589979"/>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1</a:t>
            </a:r>
            <a:endParaRPr lang="en-US" baseline="-25000" dirty="0"/>
          </a:p>
        </p:txBody>
      </p:sp>
      <p:sp>
        <p:nvSpPr>
          <p:cNvPr id="81" name="Rectangle 80"/>
          <p:cNvSpPr/>
          <p:nvPr/>
        </p:nvSpPr>
        <p:spPr>
          <a:xfrm>
            <a:off x="6056969" y="5080415"/>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4</a:t>
            </a:r>
            <a:endParaRPr lang="en-US" baseline="-25000" dirty="0"/>
          </a:p>
        </p:txBody>
      </p:sp>
      <p:sp>
        <p:nvSpPr>
          <p:cNvPr id="82" name="Rectangle 81"/>
          <p:cNvSpPr/>
          <p:nvPr/>
        </p:nvSpPr>
        <p:spPr>
          <a:xfrm>
            <a:off x="6444419" y="5080415"/>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4</a:t>
            </a:r>
            <a:endParaRPr lang="en-US" baseline="-25000" dirty="0"/>
          </a:p>
        </p:txBody>
      </p:sp>
      <p:sp>
        <p:nvSpPr>
          <p:cNvPr id="83" name="Rectangle 82"/>
          <p:cNvSpPr/>
          <p:nvPr/>
        </p:nvSpPr>
        <p:spPr>
          <a:xfrm>
            <a:off x="6833803" y="5080415"/>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4</a:t>
            </a:r>
            <a:endParaRPr lang="en-US" baseline="-25000" dirty="0"/>
          </a:p>
        </p:txBody>
      </p:sp>
      <p:sp>
        <p:nvSpPr>
          <p:cNvPr id="84" name="Rectangle 83"/>
          <p:cNvSpPr/>
          <p:nvPr/>
        </p:nvSpPr>
        <p:spPr>
          <a:xfrm>
            <a:off x="7221409" y="5080415"/>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85" name="Rectangle 84"/>
          <p:cNvSpPr/>
          <p:nvPr/>
        </p:nvSpPr>
        <p:spPr>
          <a:xfrm>
            <a:off x="7609015" y="5080415"/>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4</a:t>
            </a:r>
            <a:endParaRPr lang="en-US" baseline="-25000" dirty="0"/>
          </a:p>
        </p:txBody>
      </p:sp>
      <p:sp>
        <p:nvSpPr>
          <p:cNvPr id="86" name="Rectangle 85"/>
          <p:cNvSpPr/>
          <p:nvPr/>
        </p:nvSpPr>
        <p:spPr>
          <a:xfrm>
            <a:off x="6056969" y="4595868"/>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3</a:t>
            </a:r>
            <a:endParaRPr lang="en-US" baseline="-25000" dirty="0"/>
          </a:p>
        </p:txBody>
      </p:sp>
      <p:sp>
        <p:nvSpPr>
          <p:cNvPr id="87" name="Rectangle 86"/>
          <p:cNvSpPr/>
          <p:nvPr/>
        </p:nvSpPr>
        <p:spPr>
          <a:xfrm>
            <a:off x="6444419" y="4595868"/>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3</a:t>
            </a:r>
            <a:endParaRPr lang="en-US" baseline="-25000" dirty="0"/>
          </a:p>
        </p:txBody>
      </p:sp>
      <p:sp>
        <p:nvSpPr>
          <p:cNvPr id="88" name="Rectangle 87"/>
          <p:cNvSpPr/>
          <p:nvPr/>
        </p:nvSpPr>
        <p:spPr>
          <a:xfrm>
            <a:off x="6833803" y="4595868"/>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3</a:t>
            </a:r>
            <a:endParaRPr lang="en-US" baseline="-25000" dirty="0"/>
          </a:p>
        </p:txBody>
      </p:sp>
      <p:sp>
        <p:nvSpPr>
          <p:cNvPr id="89" name="Rectangle 88"/>
          <p:cNvSpPr/>
          <p:nvPr/>
        </p:nvSpPr>
        <p:spPr>
          <a:xfrm>
            <a:off x="7221409" y="4595868"/>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90" name="Rectangle 89"/>
          <p:cNvSpPr/>
          <p:nvPr/>
        </p:nvSpPr>
        <p:spPr>
          <a:xfrm>
            <a:off x="7609015" y="4595868"/>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3</a:t>
            </a:r>
            <a:endParaRPr lang="en-US" baseline="-25000" dirty="0"/>
          </a:p>
        </p:txBody>
      </p:sp>
      <p:sp>
        <p:nvSpPr>
          <p:cNvPr id="91" name="Rectangle 90"/>
          <p:cNvSpPr/>
          <p:nvPr/>
        </p:nvSpPr>
        <p:spPr>
          <a:xfrm>
            <a:off x="6056969" y="4101087"/>
            <a:ext cx="387606"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2</a:t>
            </a:r>
            <a:endParaRPr lang="en-US" baseline="-25000" dirty="0"/>
          </a:p>
        </p:txBody>
      </p:sp>
      <p:sp>
        <p:nvSpPr>
          <p:cNvPr id="92" name="Rectangle 91"/>
          <p:cNvSpPr/>
          <p:nvPr/>
        </p:nvSpPr>
        <p:spPr>
          <a:xfrm>
            <a:off x="6444419" y="4101087"/>
            <a:ext cx="387606"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baseline="-25000" dirty="0" smtClean="0"/>
              <a:t>2</a:t>
            </a:r>
            <a:endParaRPr lang="en-US" baseline="-25000" dirty="0"/>
          </a:p>
        </p:txBody>
      </p:sp>
      <p:sp>
        <p:nvSpPr>
          <p:cNvPr id="93" name="Rectangle 92"/>
          <p:cNvSpPr/>
          <p:nvPr/>
        </p:nvSpPr>
        <p:spPr>
          <a:xfrm>
            <a:off x="6833803" y="4101087"/>
            <a:ext cx="387606"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r>
              <a:rPr lang="en-US" baseline="-25000" dirty="0" smtClean="0"/>
              <a:t>2</a:t>
            </a:r>
            <a:endParaRPr lang="en-US" baseline="-25000" dirty="0"/>
          </a:p>
        </p:txBody>
      </p:sp>
      <p:sp>
        <p:nvSpPr>
          <p:cNvPr id="94" name="Rectangle 93"/>
          <p:cNvSpPr/>
          <p:nvPr/>
        </p:nvSpPr>
        <p:spPr>
          <a:xfrm>
            <a:off x="7221409" y="4101087"/>
            <a:ext cx="387606"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95" name="Rectangle 94"/>
          <p:cNvSpPr/>
          <p:nvPr/>
        </p:nvSpPr>
        <p:spPr>
          <a:xfrm>
            <a:off x="7609015" y="4101087"/>
            <a:ext cx="387606"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baseline="-25000" dirty="0" smtClean="0"/>
              <a:t>2</a:t>
            </a:r>
            <a:endParaRPr lang="en-US" baseline="-25000" dirty="0"/>
          </a:p>
        </p:txBody>
      </p:sp>
      <p:grpSp>
        <p:nvGrpSpPr>
          <p:cNvPr id="96" name="Group 95"/>
          <p:cNvGrpSpPr/>
          <p:nvPr/>
        </p:nvGrpSpPr>
        <p:grpSpPr>
          <a:xfrm>
            <a:off x="6069586" y="2353660"/>
            <a:ext cx="1916039" cy="599762"/>
            <a:chOff x="1786686" y="2867643"/>
            <a:chExt cx="1916039" cy="599762"/>
          </a:xfrm>
        </p:grpSpPr>
        <p:sp>
          <p:nvSpPr>
            <p:cNvPr id="97" name="TextBox 96"/>
            <p:cNvSpPr txBox="1"/>
            <p:nvPr/>
          </p:nvSpPr>
          <p:spPr>
            <a:xfrm>
              <a:off x="1990859" y="2867643"/>
              <a:ext cx="1485856" cy="369332"/>
            </a:xfrm>
            <a:prstGeom prst="rect">
              <a:avLst/>
            </a:prstGeom>
            <a:noFill/>
          </p:spPr>
          <p:txBody>
            <a:bodyPr wrap="none" rtlCol="0">
              <a:spAutoFit/>
            </a:bodyPr>
            <a:lstStyle/>
            <a:p>
              <a:r>
                <a:rPr lang="en-US" dirty="0" smtClean="0"/>
                <a:t>receive buffer</a:t>
              </a:r>
              <a:endParaRPr lang="en-US" dirty="0"/>
            </a:p>
          </p:txBody>
        </p:sp>
        <p:sp>
          <p:nvSpPr>
            <p:cNvPr id="98" name="Right Brace 97"/>
            <p:cNvSpPr/>
            <p:nvPr/>
          </p:nvSpPr>
          <p:spPr>
            <a:xfrm rot="16200000">
              <a:off x="2616705" y="2381385"/>
              <a:ext cx="256001" cy="1916039"/>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9" name="TextBox 98"/>
          <p:cNvSpPr txBox="1"/>
          <p:nvPr/>
        </p:nvSpPr>
        <p:spPr>
          <a:xfrm>
            <a:off x="457200" y="6424590"/>
            <a:ext cx="7787773" cy="369332"/>
          </a:xfrm>
          <a:prstGeom prst="rect">
            <a:avLst/>
          </a:prstGeom>
          <a:noFill/>
        </p:spPr>
        <p:txBody>
          <a:bodyPr wrap="none" rtlCol="0">
            <a:spAutoFit/>
          </a:bodyPr>
          <a:lstStyle/>
          <a:p>
            <a:r>
              <a:rPr lang="en-US" dirty="0" smtClean="0"/>
              <a:t>A vector variant, </a:t>
            </a:r>
            <a:r>
              <a:rPr lang="en-US" b="1" dirty="0" err="1" smtClean="0">
                <a:solidFill>
                  <a:srgbClr val="FF0000"/>
                </a:solidFill>
              </a:rPr>
              <a:t>MPI_Alltoallv</a:t>
            </a:r>
            <a:r>
              <a:rPr lang="en-US" dirty="0" smtClean="0"/>
              <a:t>, exists, allowing for different sizes for each process</a:t>
            </a:r>
            <a:endParaRPr lang="en-US" dirty="0"/>
          </a:p>
        </p:txBody>
      </p:sp>
    </p:spTree>
    <p:extLst>
      <p:ext uri="{BB962C8B-B14F-4D97-AF65-F5344CB8AC3E}">
        <p14:creationId xmlns:p14="http://schemas.microsoft.com/office/powerpoint/2010/main" val="11049600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4" name="TextBox 3"/>
          <p:cNvSpPr txBox="1"/>
          <p:nvPr/>
        </p:nvSpPr>
        <p:spPr>
          <a:xfrm>
            <a:off x="78615" y="948780"/>
            <a:ext cx="8968936" cy="923330"/>
          </a:xfrm>
          <a:prstGeom prst="rect">
            <a:avLst/>
          </a:prstGeom>
          <a:solidFill>
            <a:schemeClr val="bg1">
              <a:lumMod val="85000"/>
            </a:schemeClr>
          </a:solidFill>
          <a:ln>
            <a:solidFill>
              <a:schemeClr val="tx1"/>
            </a:solidFill>
          </a:ln>
        </p:spPr>
        <p:txBody>
          <a:bodyPr wrap="square" rtlCol="0">
            <a:spAutoFit/>
          </a:bodyPr>
          <a:lstStyle/>
          <a:p>
            <a:r>
              <a:rPr lang="en-US" b="1" dirty="0" err="1" smtClean="0">
                <a:solidFill>
                  <a:srgbClr val="FF0000"/>
                </a:solidFill>
                <a:latin typeface="Courier New" pitchFamily="49" charset="0"/>
                <a:cs typeface="Courier New" pitchFamily="49" charset="0"/>
              </a:rPr>
              <a:t>MPI_Reduce</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sendbuf</a:t>
            </a:r>
            <a:r>
              <a:rPr lang="en-US" dirty="0" smtClean="0">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void</a:t>
            </a:r>
            <a:r>
              <a:rPr lang="en-US" dirty="0">
                <a:latin typeface="Courier New" pitchFamily="49" charset="0"/>
                <a:cs typeface="Courier New" pitchFamily="49" charset="0"/>
              </a:rPr>
              <a:t> *</a:t>
            </a:r>
            <a:r>
              <a:rPr lang="en-US" dirty="0" err="1">
                <a:latin typeface="Courier New" pitchFamily="49" charset="0"/>
                <a:cs typeface="Courier New" pitchFamily="49" charset="0"/>
              </a:rPr>
              <a:t>recvbuf</a:t>
            </a:r>
            <a:r>
              <a:rPr lang="en-US" dirty="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count</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endParaRPr lang="en-US" dirty="0" smtClean="0">
              <a:solidFill>
                <a:srgbClr val="002060"/>
              </a:solidFill>
              <a:latin typeface="Courier New" pitchFamily="49" charset="0"/>
              <a:cs typeface="Courier New" pitchFamily="49" charset="0"/>
            </a:endParaRPr>
          </a:p>
          <a:p>
            <a:r>
              <a:rPr lang="en-US" dirty="0">
                <a:solidFill>
                  <a:srgbClr val="002060"/>
                </a:solidFill>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dataType</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MPI_Op</a:t>
            </a:r>
            <a:r>
              <a:rPr lang="en-US" dirty="0" smtClean="0">
                <a:latin typeface="Courier New" pitchFamily="49" charset="0"/>
                <a:cs typeface="Courier New" pitchFamily="49" charset="0"/>
              </a:rPr>
              <a:t> op,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root</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smtClean="0"/>
              <a:t>The reduce operation aggregates (“reduces”) scattered data at the root process</a:t>
            </a:r>
            <a:endParaRPr lang="en-US" dirty="0"/>
          </a:p>
        </p:txBody>
      </p:sp>
      <p:cxnSp>
        <p:nvCxnSpPr>
          <p:cNvPr id="49" name="Straight Arrow Connector 48"/>
          <p:cNvCxnSpPr/>
          <p:nvPr/>
        </p:nvCxnSpPr>
        <p:spPr>
          <a:xfrm>
            <a:off x="843441" y="2968140"/>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805" y="5555993"/>
            <a:ext cx="1362424" cy="369332"/>
          </a:xfrm>
          <a:prstGeom prst="rect">
            <a:avLst/>
          </a:prstGeom>
          <a:noFill/>
        </p:spPr>
        <p:txBody>
          <a:bodyPr wrap="none" rtlCol="0">
            <a:spAutoFit/>
          </a:bodyPr>
          <a:lstStyle/>
          <a:p>
            <a:r>
              <a:rPr lang="en-US" dirty="0" smtClean="0"/>
              <a:t>process rank</a:t>
            </a:r>
            <a:endParaRPr lang="en-US" dirty="0"/>
          </a:p>
        </p:txBody>
      </p:sp>
      <p:sp>
        <p:nvSpPr>
          <p:cNvPr id="51" name="TextBox 50"/>
          <p:cNvSpPr txBox="1"/>
          <p:nvPr/>
        </p:nvSpPr>
        <p:spPr>
          <a:xfrm>
            <a:off x="1930742" y="2245804"/>
            <a:ext cx="1258678" cy="369332"/>
          </a:xfrm>
          <a:prstGeom prst="rect">
            <a:avLst/>
          </a:prstGeom>
          <a:noFill/>
        </p:spPr>
        <p:txBody>
          <a:bodyPr wrap="none" rtlCol="0">
            <a:spAutoFit/>
          </a:bodyPr>
          <a:lstStyle/>
          <a:p>
            <a:r>
              <a:rPr lang="en-US" dirty="0" smtClean="0"/>
              <a:t>send buffer</a:t>
            </a:r>
            <a:endParaRPr lang="en-US" dirty="0"/>
          </a:p>
        </p:txBody>
      </p:sp>
      <p:cxnSp>
        <p:nvCxnSpPr>
          <p:cNvPr id="52" name="Straight Arrow Connector 51"/>
          <p:cNvCxnSpPr/>
          <p:nvPr/>
        </p:nvCxnSpPr>
        <p:spPr>
          <a:xfrm flipH="1" flipV="1">
            <a:off x="7273583" y="3928265"/>
            <a:ext cx="246541" cy="927410"/>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544913" y="5555992"/>
            <a:ext cx="1965302" cy="2"/>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738253" y="5555992"/>
            <a:ext cx="1643655" cy="369332"/>
          </a:xfrm>
          <a:prstGeom prst="rect">
            <a:avLst/>
          </a:prstGeom>
          <a:noFill/>
        </p:spPr>
        <p:txBody>
          <a:bodyPr wrap="none" rtlCol="0">
            <a:spAutoFit/>
          </a:bodyPr>
          <a:lstStyle/>
          <a:p>
            <a:r>
              <a:rPr lang="en-US" dirty="0" smtClean="0"/>
              <a:t>count elements</a:t>
            </a:r>
            <a:endParaRPr lang="en-US" dirty="0"/>
          </a:p>
        </p:txBody>
      </p:sp>
      <p:sp>
        <p:nvSpPr>
          <p:cNvPr id="57" name="Right Arrow 56"/>
          <p:cNvSpPr/>
          <p:nvPr/>
        </p:nvSpPr>
        <p:spPr>
          <a:xfrm>
            <a:off x="4034330" y="3928265"/>
            <a:ext cx="1487291"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MPI_Reduce</a:t>
            </a:r>
            <a:endParaRPr lang="en-US" dirty="0"/>
          </a:p>
        </p:txBody>
      </p:sp>
      <p:cxnSp>
        <p:nvCxnSpPr>
          <p:cNvPr id="58" name="Straight Arrow Connector 57"/>
          <p:cNvCxnSpPr/>
          <p:nvPr/>
        </p:nvCxnSpPr>
        <p:spPr>
          <a:xfrm>
            <a:off x="6167230" y="2875003"/>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572906" y="5555993"/>
            <a:ext cx="1362424" cy="369332"/>
          </a:xfrm>
          <a:prstGeom prst="rect">
            <a:avLst/>
          </a:prstGeom>
          <a:noFill/>
        </p:spPr>
        <p:txBody>
          <a:bodyPr wrap="none" rtlCol="0">
            <a:spAutoFit/>
          </a:bodyPr>
          <a:lstStyle/>
          <a:p>
            <a:r>
              <a:rPr lang="en-US" dirty="0" smtClean="0"/>
              <a:t>process rank</a:t>
            </a:r>
            <a:endParaRPr lang="en-US" dirty="0"/>
          </a:p>
        </p:txBody>
      </p:sp>
      <p:sp>
        <p:nvSpPr>
          <p:cNvPr id="62" name="TextBox 61"/>
          <p:cNvSpPr txBox="1"/>
          <p:nvPr/>
        </p:nvSpPr>
        <p:spPr>
          <a:xfrm>
            <a:off x="462665" y="3482123"/>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63" name="TextBox 62"/>
          <p:cNvSpPr txBox="1"/>
          <p:nvPr/>
        </p:nvSpPr>
        <p:spPr>
          <a:xfrm>
            <a:off x="462665" y="2982858"/>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64" name="TextBox 63"/>
          <p:cNvSpPr txBox="1"/>
          <p:nvPr/>
        </p:nvSpPr>
        <p:spPr>
          <a:xfrm>
            <a:off x="462665" y="3966670"/>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65" name="TextBox 64"/>
          <p:cNvSpPr txBox="1"/>
          <p:nvPr/>
        </p:nvSpPr>
        <p:spPr>
          <a:xfrm>
            <a:off x="462665" y="4979918"/>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66" name="TextBox 65"/>
          <p:cNvSpPr txBox="1"/>
          <p:nvPr/>
        </p:nvSpPr>
        <p:spPr>
          <a:xfrm>
            <a:off x="462665" y="4480653"/>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82" name="Right Brace 81"/>
          <p:cNvSpPr/>
          <p:nvPr/>
        </p:nvSpPr>
        <p:spPr>
          <a:xfrm rot="16200000">
            <a:off x="2397631" y="1762418"/>
            <a:ext cx="259868" cy="1965301"/>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7279667" y="4826298"/>
            <a:ext cx="1013804" cy="369332"/>
          </a:xfrm>
          <a:prstGeom prst="rect">
            <a:avLst/>
          </a:prstGeom>
          <a:noFill/>
        </p:spPr>
        <p:txBody>
          <a:bodyPr wrap="none" rtlCol="0">
            <a:spAutoFit/>
          </a:bodyPr>
          <a:lstStyle/>
          <a:p>
            <a:r>
              <a:rPr lang="en-US" b="1" dirty="0" smtClean="0">
                <a:solidFill>
                  <a:srgbClr val="002060"/>
                </a:solidFill>
              </a:rPr>
              <a:t>root = p</a:t>
            </a:r>
            <a:r>
              <a:rPr lang="en-US" b="1" baseline="-25000" dirty="0" smtClean="0">
                <a:solidFill>
                  <a:srgbClr val="002060"/>
                </a:solidFill>
              </a:rPr>
              <a:t>0</a:t>
            </a:r>
            <a:endParaRPr lang="en-US" b="1" baseline="-25000" dirty="0">
              <a:solidFill>
                <a:srgbClr val="002060"/>
              </a:solidFill>
            </a:endParaRPr>
          </a:p>
        </p:txBody>
      </p:sp>
      <p:sp>
        <p:nvSpPr>
          <p:cNvPr id="84" name="Rectangle 83"/>
          <p:cNvSpPr/>
          <p:nvPr/>
        </p:nvSpPr>
        <p:spPr>
          <a:xfrm>
            <a:off x="1544912" y="3968107"/>
            <a:ext cx="1979907"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85" name="Rectangle 84"/>
          <p:cNvSpPr/>
          <p:nvPr/>
        </p:nvSpPr>
        <p:spPr>
          <a:xfrm>
            <a:off x="1548468" y="3468842"/>
            <a:ext cx="1961747"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86" name="Rectangle 85"/>
          <p:cNvSpPr/>
          <p:nvPr/>
        </p:nvSpPr>
        <p:spPr>
          <a:xfrm>
            <a:off x="1544914" y="4467372"/>
            <a:ext cx="1979903"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87" name="Rectangle 86"/>
          <p:cNvSpPr/>
          <p:nvPr/>
        </p:nvSpPr>
        <p:spPr>
          <a:xfrm>
            <a:off x="1548468" y="4966637"/>
            <a:ext cx="1961747"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88" name="Rectangle 87"/>
          <p:cNvSpPr/>
          <p:nvPr/>
        </p:nvSpPr>
        <p:spPr>
          <a:xfrm>
            <a:off x="1548466" y="2969577"/>
            <a:ext cx="1979907"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0</a:t>
            </a:r>
            <a:endParaRPr lang="en-US" baseline="-25000" dirty="0"/>
          </a:p>
        </p:txBody>
      </p:sp>
      <p:sp>
        <p:nvSpPr>
          <p:cNvPr id="94" name="Rectangle 93"/>
          <p:cNvSpPr/>
          <p:nvPr/>
        </p:nvSpPr>
        <p:spPr>
          <a:xfrm>
            <a:off x="6338630" y="2968140"/>
            <a:ext cx="1958655"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a:t>
            </a:r>
            <a:r>
              <a:rPr lang="en-US" dirty="0" smtClean="0"/>
              <a:t>◊ d</a:t>
            </a:r>
            <a:r>
              <a:rPr lang="en-US" baseline="-25000" dirty="0"/>
              <a:t>1</a:t>
            </a:r>
            <a:r>
              <a:rPr lang="en-US" dirty="0" smtClean="0"/>
              <a:t> </a:t>
            </a:r>
            <a:r>
              <a:rPr lang="en-US" dirty="0"/>
              <a:t>◊</a:t>
            </a:r>
            <a:r>
              <a:rPr lang="en-US" dirty="0" smtClean="0"/>
              <a:t> d</a:t>
            </a:r>
            <a:r>
              <a:rPr lang="en-US" baseline="-25000" dirty="0"/>
              <a:t>2</a:t>
            </a:r>
            <a:r>
              <a:rPr lang="en-US" dirty="0" smtClean="0"/>
              <a:t> </a:t>
            </a:r>
            <a:r>
              <a:rPr lang="en-US" dirty="0"/>
              <a:t>◊</a:t>
            </a:r>
            <a:r>
              <a:rPr lang="en-US" dirty="0" smtClean="0"/>
              <a:t> d</a:t>
            </a:r>
            <a:r>
              <a:rPr lang="en-US" baseline="-25000" dirty="0"/>
              <a:t>3</a:t>
            </a:r>
            <a:r>
              <a:rPr lang="en-US" dirty="0" smtClean="0"/>
              <a:t> </a:t>
            </a:r>
            <a:r>
              <a:rPr lang="en-US" dirty="0"/>
              <a:t>◊</a:t>
            </a:r>
            <a:r>
              <a:rPr lang="en-US" dirty="0" smtClean="0"/>
              <a:t> d</a:t>
            </a:r>
            <a:r>
              <a:rPr lang="en-US" baseline="-25000" dirty="0" smtClean="0"/>
              <a:t>4</a:t>
            </a:r>
            <a:endParaRPr lang="en-US" baseline="-25000" dirty="0"/>
          </a:p>
        </p:txBody>
      </p:sp>
      <p:sp>
        <p:nvSpPr>
          <p:cNvPr id="97" name="TextBox 96"/>
          <p:cNvSpPr txBox="1"/>
          <p:nvPr/>
        </p:nvSpPr>
        <p:spPr>
          <a:xfrm>
            <a:off x="6530655" y="2245804"/>
            <a:ext cx="1485856" cy="369332"/>
          </a:xfrm>
          <a:prstGeom prst="rect">
            <a:avLst/>
          </a:prstGeom>
          <a:noFill/>
        </p:spPr>
        <p:txBody>
          <a:bodyPr wrap="none" rtlCol="0">
            <a:spAutoFit/>
          </a:bodyPr>
          <a:lstStyle/>
          <a:p>
            <a:r>
              <a:rPr lang="en-US" dirty="0" smtClean="0"/>
              <a:t>receive buffer</a:t>
            </a:r>
            <a:endParaRPr lang="en-US" dirty="0"/>
          </a:p>
        </p:txBody>
      </p:sp>
      <p:sp>
        <p:nvSpPr>
          <p:cNvPr id="98" name="Right Brace 97"/>
          <p:cNvSpPr/>
          <p:nvPr/>
        </p:nvSpPr>
        <p:spPr>
          <a:xfrm rot="16200000">
            <a:off x="7201179" y="1762418"/>
            <a:ext cx="259868" cy="1965301"/>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TextBox 98"/>
          <p:cNvSpPr txBox="1"/>
          <p:nvPr/>
        </p:nvSpPr>
        <p:spPr>
          <a:xfrm>
            <a:off x="683017" y="6347780"/>
            <a:ext cx="4721036" cy="369332"/>
          </a:xfrm>
          <a:prstGeom prst="rect">
            <a:avLst/>
          </a:prstGeom>
          <a:noFill/>
        </p:spPr>
        <p:txBody>
          <a:bodyPr wrap="none" rtlCol="0">
            <a:spAutoFit/>
          </a:bodyPr>
          <a:lstStyle/>
          <a:p>
            <a:r>
              <a:rPr lang="en-US" dirty="0" smtClean="0"/>
              <a:t>◊  = operation, like sum, product, maximum, etc.</a:t>
            </a:r>
            <a:endParaRPr lang="en-US" dirty="0"/>
          </a:p>
        </p:txBody>
      </p:sp>
      <p:cxnSp>
        <p:nvCxnSpPr>
          <p:cNvPr id="100" name="Straight Arrow Connector 99"/>
          <p:cNvCxnSpPr/>
          <p:nvPr/>
        </p:nvCxnSpPr>
        <p:spPr>
          <a:xfrm flipV="1">
            <a:off x="6316638" y="3468842"/>
            <a:ext cx="1965302" cy="2"/>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509978" y="3468842"/>
            <a:ext cx="1643655" cy="369332"/>
          </a:xfrm>
          <a:prstGeom prst="rect">
            <a:avLst/>
          </a:prstGeom>
          <a:noFill/>
        </p:spPr>
        <p:txBody>
          <a:bodyPr wrap="none" rtlCol="0">
            <a:spAutoFit/>
          </a:bodyPr>
          <a:lstStyle/>
          <a:p>
            <a:r>
              <a:rPr lang="en-US" dirty="0" smtClean="0"/>
              <a:t>count elements</a:t>
            </a:r>
            <a:endParaRPr lang="en-US" dirty="0"/>
          </a:p>
        </p:txBody>
      </p:sp>
    </p:spTree>
    <p:extLst>
      <p:ext uri="{BB962C8B-B14F-4D97-AF65-F5344CB8AC3E}">
        <p14:creationId xmlns:p14="http://schemas.microsoft.com/office/powerpoint/2010/main" val="40039298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operations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9910823"/>
              </p:ext>
            </p:extLst>
          </p:nvPr>
        </p:nvGraphicFramePr>
        <p:xfrm>
          <a:off x="1524000" y="1897700"/>
          <a:ext cx="6096000" cy="44500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b="1" dirty="0" smtClean="0">
                          <a:solidFill>
                            <a:srgbClr val="002060"/>
                          </a:solidFill>
                        </a:rPr>
                        <a:t>MPI_MAX</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maximum</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MPI_MIN</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minimum</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smtClean="0">
                          <a:solidFill>
                            <a:srgbClr val="002060"/>
                          </a:solidFill>
                        </a:rPr>
                        <a:t>MPI_SUM</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sum</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MPI_PROD</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product</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MPI_LAND</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logical</a:t>
                      </a:r>
                      <a:r>
                        <a:rPr lang="en-US" b="0" baseline="0" dirty="0" smtClean="0">
                          <a:solidFill>
                            <a:schemeClr val="tx1"/>
                          </a:solidFill>
                        </a:rPr>
                        <a:t> AND</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MPI_BAND</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bitwise</a:t>
                      </a:r>
                      <a:r>
                        <a:rPr lang="en-US" b="0" baseline="0" dirty="0" smtClean="0">
                          <a:solidFill>
                            <a:schemeClr val="tx1"/>
                          </a:solidFill>
                        </a:rPr>
                        <a:t> AND</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MPI_LOR</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logical OR</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MPI_BOR</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bitwise OR</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MPI_LXOR</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logical exclusive OR</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MPI_BXOR</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bitwise</a:t>
                      </a:r>
                      <a:r>
                        <a:rPr lang="en-US" b="0" baseline="0" dirty="0" smtClean="0">
                          <a:solidFill>
                            <a:schemeClr val="tx1"/>
                          </a:solidFill>
                        </a:rPr>
                        <a:t> exclusive OR</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MPI_MAXLOC</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maximum and its location</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smtClean="0">
                          <a:solidFill>
                            <a:srgbClr val="002060"/>
                          </a:solidFill>
                        </a:rPr>
                        <a:t>MPI_MINLOC</a:t>
                      </a:r>
                      <a:endParaRPr 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maximum and its location</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p:cNvSpPr txBox="1"/>
          <p:nvPr/>
        </p:nvSpPr>
        <p:spPr>
          <a:xfrm>
            <a:off x="885120" y="1129600"/>
            <a:ext cx="5703228" cy="646331"/>
          </a:xfrm>
          <a:prstGeom prst="rect">
            <a:avLst/>
          </a:prstGeom>
          <a:noFill/>
        </p:spPr>
        <p:txBody>
          <a:bodyPr wrap="none" rtlCol="0">
            <a:spAutoFit/>
          </a:bodyPr>
          <a:lstStyle/>
          <a:p>
            <a:r>
              <a:rPr lang="en-US" dirty="0" smtClean="0"/>
              <a:t>Available reduce operations (associative and commutative)</a:t>
            </a:r>
          </a:p>
          <a:p>
            <a:r>
              <a:rPr lang="en-US" dirty="0" smtClean="0"/>
              <a:t>User defined operations are also possible</a:t>
            </a:r>
            <a:endParaRPr lang="en-US" dirty="0"/>
          </a:p>
        </p:txBody>
      </p:sp>
    </p:spTree>
    <p:extLst>
      <p:ext uri="{BB962C8B-B14F-4D97-AF65-F5344CB8AC3E}">
        <p14:creationId xmlns:p14="http://schemas.microsoft.com/office/powerpoint/2010/main" val="38356969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Allreduce operation</a:t>
            </a:r>
            <a:endParaRPr lang="en-US" dirty="0"/>
          </a:p>
        </p:txBody>
      </p:sp>
      <p:sp>
        <p:nvSpPr>
          <p:cNvPr id="4" name="TextBox 3"/>
          <p:cNvSpPr txBox="1"/>
          <p:nvPr/>
        </p:nvSpPr>
        <p:spPr>
          <a:xfrm>
            <a:off x="78615" y="948780"/>
            <a:ext cx="8968936" cy="923330"/>
          </a:xfrm>
          <a:prstGeom prst="rect">
            <a:avLst/>
          </a:prstGeom>
          <a:solidFill>
            <a:schemeClr val="bg1">
              <a:lumMod val="85000"/>
            </a:schemeClr>
          </a:solidFill>
          <a:ln>
            <a:solidFill>
              <a:schemeClr val="tx1"/>
            </a:solidFill>
          </a:ln>
        </p:spPr>
        <p:txBody>
          <a:bodyPr wrap="square" rtlCol="0">
            <a:spAutoFit/>
          </a:bodyPr>
          <a:lstStyle/>
          <a:p>
            <a:r>
              <a:rPr lang="en-US" b="1" dirty="0" err="1" smtClean="0">
                <a:solidFill>
                  <a:srgbClr val="FF0000"/>
                </a:solidFill>
                <a:latin typeface="Courier New" pitchFamily="49" charset="0"/>
                <a:cs typeface="Courier New" pitchFamily="49" charset="0"/>
              </a:rPr>
              <a:t>MPI_Allreduce</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sendbuf</a:t>
            </a:r>
            <a:r>
              <a:rPr lang="en-US" dirty="0" smtClean="0">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void</a:t>
            </a:r>
            <a:r>
              <a:rPr lang="en-US" dirty="0">
                <a:latin typeface="Courier New" pitchFamily="49" charset="0"/>
                <a:cs typeface="Courier New" pitchFamily="49" charset="0"/>
              </a:rPr>
              <a:t> *</a:t>
            </a:r>
            <a:r>
              <a:rPr lang="en-US" dirty="0" err="1">
                <a:latin typeface="Courier New" pitchFamily="49" charset="0"/>
                <a:cs typeface="Courier New" pitchFamily="49" charset="0"/>
              </a:rPr>
              <a:t>recvbuf</a:t>
            </a:r>
            <a:r>
              <a:rPr lang="en-US" dirty="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c</a:t>
            </a:r>
            <a:r>
              <a:rPr lang="en-US" dirty="0" smtClean="0">
                <a:latin typeface="Courier New" pitchFamily="49" charset="0"/>
                <a:cs typeface="Courier New" pitchFamily="49" charset="0"/>
              </a:rPr>
              <a:t>ount</a:t>
            </a:r>
            <a:r>
              <a:rPr lang="en-US" dirty="0" smtClean="0">
                <a:solidFill>
                  <a:srgbClr val="002060"/>
                </a:solidFill>
                <a:latin typeface="Courier New" pitchFamily="49" charset="0"/>
                <a:cs typeface="Courier New" pitchFamily="49" charset="0"/>
              </a:rPr>
              <a:t>,</a:t>
            </a:r>
          </a:p>
          <a:p>
            <a:r>
              <a:rPr lang="en-US" dirty="0">
                <a:solidFill>
                  <a:srgbClr val="002060"/>
                </a:solidFill>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dataType</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MPI_Op</a:t>
            </a:r>
            <a:r>
              <a:rPr lang="en-US" dirty="0" smtClean="0">
                <a:latin typeface="Courier New" pitchFamily="49" charset="0"/>
                <a:cs typeface="Courier New" pitchFamily="49" charset="0"/>
              </a:rPr>
              <a:t> op,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smtClean="0"/>
              <a:t>Similar to the reduce operation, but the result is available on every process.</a:t>
            </a:r>
            <a:endParaRPr lang="en-US" dirty="0"/>
          </a:p>
        </p:txBody>
      </p:sp>
      <p:cxnSp>
        <p:nvCxnSpPr>
          <p:cNvPr id="49" name="Straight Arrow Connector 48"/>
          <p:cNvCxnSpPr/>
          <p:nvPr/>
        </p:nvCxnSpPr>
        <p:spPr>
          <a:xfrm>
            <a:off x="843441" y="354421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805" y="6132068"/>
            <a:ext cx="1362424" cy="369332"/>
          </a:xfrm>
          <a:prstGeom prst="rect">
            <a:avLst/>
          </a:prstGeom>
          <a:noFill/>
        </p:spPr>
        <p:txBody>
          <a:bodyPr wrap="none" rtlCol="0">
            <a:spAutoFit/>
          </a:bodyPr>
          <a:lstStyle/>
          <a:p>
            <a:r>
              <a:rPr lang="en-US" dirty="0" smtClean="0"/>
              <a:t>process rank</a:t>
            </a:r>
            <a:endParaRPr lang="en-US" dirty="0"/>
          </a:p>
        </p:txBody>
      </p:sp>
      <p:sp>
        <p:nvSpPr>
          <p:cNvPr id="51" name="TextBox 50"/>
          <p:cNvSpPr txBox="1"/>
          <p:nvPr/>
        </p:nvSpPr>
        <p:spPr>
          <a:xfrm>
            <a:off x="1930742" y="2821879"/>
            <a:ext cx="1258678" cy="369332"/>
          </a:xfrm>
          <a:prstGeom prst="rect">
            <a:avLst/>
          </a:prstGeom>
          <a:noFill/>
        </p:spPr>
        <p:txBody>
          <a:bodyPr wrap="none" rtlCol="0">
            <a:spAutoFit/>
          </a:bodyPr>
          <a:lstStyle/>
          <a:p>
            <a:r>
              <a:rPr lang="en-US" dirty="0" smtClean="0"/>
              <a:t>send buffer</a:t>
            </a:r>
            <a:endParaRPr lang="en-US" dirty="0"/>
          </a:p>
        </p:txBody>
      </p:sp>
      <p:cxnSp>
        <p:nvCxnSpPr>
          <p:cNvPr id="53" name="Straight Arrow Connector 52"/>
          <p:cNvCxnSpPr/>
          <p:nvPr/>
        </p:nvCxnSpPr>
        <p:spPr>
          <a:xfrm flipV="1">
            <a:off x="1544913" y="6132067"/>
            <a:ext cx="1965302" cy="2"/>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691625" y="6117350"/>
            <a:ext cx="1643655" cy="369332"/>
          </a:xfrm>
          <a:prstGeom prst="rect">
            <a:avLst/>
          </a:prstGeom>
          <a:noFill/>
        </p:spPr>
        <p:txBody>
          <a:bodyPr wrap="none" rtlCol="0">
            <a:spAutoFit/>
          </a:bodyPr>
          <a:lstStyle/>
          <a:p>
            <a:r>
              <a:rPr lang="en-US" dirty="0" smtClean="0"/>
              <a:t>count elements</a:t>
            </a:r>
            <a:endParaRPr lang="en-US" dirty="0"/>
          </a:p>
        </p:txBody>
      </p:sp>
      <p:sp>
        <p:nvSpPr>
          <p:cNvPr id="57" name="Right Arrow 56"/>
          <p:cNvSpPr/>
          <p:nvPr/>
        </p:nvSpPr>
        <p:spPr>
          <a:xfrm>
            <a:off x="3880710" y="4504340"/>
            <a:ext cx="1997060"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MPI_Allreduce</a:t>
            </a:r>
            <a:endParaRPr lang="en-US" dirty="0"/>
          </a:p>
        </p:txBody>
      </p:sp>
      <p:cxnSp>
        <p:nvCxnSpPr>
          <p:cNvPr id="58" name="Straight Arrow Connector 57"/>
          <p:cNvCxnSpPr/>
          <p:nvPr/>
        </p:nvCxnSpPr>
        <p:spPr>
          <a:xfrm>
            <a:off x="6167230" y="3451078"/>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572906" y="6132068"/>
            <a:ext cx="1362424" cy="369332"/>
          </a:xfrm>
          <a:prstGeom prst="rect">
            <a:avLst/>
          </a:prstGeom>
          <a:noFill/>
        </p:spPr>
        <p:txBody>
          <a:bodyPr wrap="none" rtlCol="0">
            <a:spAutoFit/>
          </a:bodyPr>
          <a:lstStyle/>
          <a:p>
            <a:r>
              <a:rPr lang="en-US" dirty="0" smtClean="0"/>
              <a:t>process rank</a:t>
            </a:r>
            <a:endParaRPr lang="en-US" dirty="0"/>
          </a:p>
        </p:txBody>
      </p:sp>
      <p:sp>
        <p:nvSpPr>
          <p:cNvPr id="62" name="TextBox 61"/>
          <p:cNvSpPr txBox="1"/>
          <p:nvPr/>
        </p:nvSpPr>
        <p:spPr>
          <a:xfrm>
            <a:off x="462665" y="4058198"/>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63" name="TextBox 62"/>
          <p:cNvSpPr txBox="1"/>
          <p:nvPr/>
        </p:nvSpPr>
        <p:spPr>
          <a:xfrm>
            <a:off x="462665" y="3558933"/>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64" name="TextBox 63"/>
          <p:cNvSpPr txBox="1"/>
          <p:nvPr/>
        </p:nvSpPr>
        <p:spPr>
          <a:xfrm>
            <a:off x="462665" y="4542745"/>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65" name="TextBox 64"/>
          <p:cNvSpPr txBox="1"/>
          <p:nvPr/>
        </p:nvSpPr>
        <p:spPr>
          <a:xfrm>
            <a:off x="462665" y="5555993"/>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66" name="TextBox 65"/>
          <p:cNvSpPr txBox="1"/>
          <p:nvPr/>
        </p:nvSpPr>
        <p:spPr>
          <a:xfrm>
            <a:off x="462665" y="5056728"/>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82" name="Right Brace 81"/>
          <p:cNvSpPr/>
          <p:nvPr/>
        </p:nvSpPr>
        <p:spPr>
          <a:xfrm rot="16200000">
            <a:off x="2397631" y="2338493"/>
            <a:ext cx="259868" cy="1965301"/>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ectangle 83"/>
          <p:cNvSpPr/>
          <p:nvPr/>
        </p:nvSpPr>
        <p:spPr>
          <a:xfrm>
            <a:off x="1544912" y="4544182"/>
            <a:ext cx="1979907"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85" name="Rectangle 84"/>
          <p:cNvSpPr/>
          <p:nvPr/>
        </p:nvSpPr>
        <p:spPr>
          <a:xfrm>
            <a:off x="1548468" y="4044917"/>
            <a:ext cx="1961747"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86" name="Rectangle 85"/>
          <p:cNvSpPr/>
          <p:nvPr/>
        </p:nvSpPr>
        <p:spPr>
          <a:xfrm>
            <a:off x="1544914" y="5043447"/>
            <a:ext cx="1979903"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87" name="Rectangle 86"/>
          <p:cNvSpPr/>
          <p:nvPr/>
        </p:nvSpPr>
        <p:spPr>
          <a:xfrm>
            <a:off x="1548468" y="5542712"/>
            <a:ext cx="1961747"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88" name="Rectangle 87"/>
          <p:cNvSpPr/>
          <p:nvPr/>
        </p:nvSpPr>
        <p:spPr>
          <a:xfrm>
            <a:off x="1548466" y="3545652"/>
            <a:ext cx="1979907"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0</a:t>
            </a:r>
            <a:endParaRPr lang="en-US" baseline="-25000" dirty="0"/>
          </a:p>
        </p:txBody>
      </p:sp>
      <p:sp>
        <p:nvSpPr>
          <p:cNvPr id="94" name="Rectangle 93"/>
          <p:cNvSpPr/>
          <p:nvPr/>
        </p:nvSpPr>
        <p:spPr>
          <a:xfrm>
            <a:off x="6338630" y="3544215"/>
            <a:ext cx="1958655"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a:t>
            </a:r>
            <a:r>
              <a:rPr lang="en-US" dirty="0" smtClean="0"/>
              <a:t>◊ d</a:t>
            </a:r>
            <a:r>
              <a:rPr lang="en-US" baseline="-25000" dirty="0"/>
              <a:t>1</a:t>
            </a:r>
            <a:r>
              <a:rPr lang="en-US" dirty="0" smtClean="0"/>
              <a:t> </a:t>
            </a:r>
            <a:r>
              <a:rPr lang="en-US" dirty="0"/>
              <a:t>◊</a:t>
            </a:r>
            <a:r>
              <a:rPr lang="en-US" dirty="0" smtClean="0"/>
              <a:t> d</a:t>
            </a:r>
            <a:r>
              <a:rPr lang="en-US" baseline="-25000" dirty="0"/>
              <a:t>2</a:t>
            </a:r>
            <a:r>
              <a:rPr lang="en-US" dirty="0" smtClean="0"/>
              <a:t> </a:t>
            </a:r>
            <a:r>
              <a:rPr lang="en-US" dirty="0"/>
              <a:t>◊</a:t>
            </a:r>
            <a:r>
              <a:rPr lang="en-US" dirty="0" smtClean="0"/>
              <a:t> d</a:t>
            </a:r>
            <a:r>
              <a:rPr lang="en-US" baseline="-25000" dirty="0"/>
              <a:t>3</a:t>
            </a:r>
            <a:r>
              <a:rPr lang="en-US" dirty="0" smtClean="0"/>
              <a:t> </a:t>
            </a:r>
            <a:r>
              <a:rPr lang="en-US" dirty="0"/>
              <a:t>◊</a:t>
            </a:r>
            <a:r>
              <a:rPr lang="en-US" dirty="0" smtClean="0"/>
              <a:t> d</a:t>
            </a:r>
            <a:r>
              <a:rPr lang="en-US" baseline="-25000" dirty="0" smtClean="0"/>
              <a:t>4</a:t>
            </a:r>
            <a:endParaRPr lang="en-US" baseline="-25000" dirty="0"/>
          </a:p>
        </p:txBody>
      </p:sp>
      <p:sp>
        <p:nvSpPr>
          <p:cNvPr id="97" name="TextBox 96"/>
          <p:cNvSpPr txBox="1"/>
          <p:nvPr/>
        </p:nvSpPr>
        <p:spPr>
          <a:xfrm>
            <a:off x="6530655" y="2821879"/>
            <a:ext cx="1485856" cy="369332"/>
          </a:xfrm>
          <a:prstGeom prst="rect">
            <a:avLst/>
          </a:prstGeom>
          <a:noFill/>
        </p:spPr>
        <p:txBody>
          <a:bodyPr wrap="none" rtlCol="0">
            <a:spAutoFit/>
          </a:bodyPr>
          <a:lstStyle/>
          <a:p>
            <a:r>
              <a:rPr lang="en-US" dirty="0" smtClean="0"/>
              <a:t>receive buffer</a:t>
            </a:r>
            <a:endParaRPr lang="en-US" dirty="0"/>
          </a:p>
        </p:txBody>
      </p:sp>
      <p:sp>
        <p:nvSpPr>
          <p:cNvPr id="98" name="Right Brace 97"/>
          <p:cNvSpPr/>
          <p:nvPr/>
        </p:nvSpPr>
        <p:spPr>
          <a:xfrm rot="16200000">
            <a:off x="7201179" y="2338493"/>
            <a:ext cx="259868" cy="1965301"/>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p:cNvSpPr/>
          <p:nvPr/>
        </p:nvSpPr>
        <p:spPr>
          <a:xfrm>
            <a:off x="6348461" y="4557463"/>
            <a:ext cx="1979907"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d</a:t>
            </a:r>
            <a:r>
              <a:rPr lang="en-US" baseline="-25000" dirty="0"/>
              <a:t>0</a:t>
            </a:r>
            <a:r>
              <a:rPr lang="en-US" dirty="0"/>
              <a:t>◊ d</a:t>
            </a:r>
            <a:r>
              <a:rPr lang="en-US" baseline="-25000" dirty="0"/>
              <a:t>1</a:t>
            </a:r>
            <a:r>
              <a:rPr lang="en-US" dirty="0"/>
              <a:t> ◊ d</a:t>
            </a:r>
            <a:r>
              <a:rPr lang="en-US" baseline="-25000" dirty="0"/>
              <a:t>2</a:t>
            </a:r>
            <a:r>
              <a:rPr lang="en-US" dirty="0"/>
              <a:t> ◊ d</a:t>
            </a:r>
            <a:r>
              <a:rPr lang="en-US" baseline="-25000" dirty="0"/>
              <a:t>3</a:t>
            </a:r>
            <a:r>
              <a:rPr lang="en-US" dirty="0"/>
              <a:t> ◊ </a:t>
            </a:r>
            <a:r>
              <a:rPr lang="en-US" dirty="0" smtClean="0"/>
              <a:t>d</a:t>
            </a:r>
            <a:r>
              <a:rPr lang="en-US" baseline="-25000" dirty="0" smtClean="0"/>
              <a:t>4</a:t>
            </a:r>
            <a:endParaRPr lang="en-US" baseline="-25000" dirty="0"/>
          </a:p>
        </p:txBody>
      </p:sp>
      <p:sp>
        <p:nvSpPr>
          <p:cNvPr id="29" name="Rectangle 28"/>
          <p:cNvSpPr/>
          <p:nvPr/>
        </p:nvSpPr>
        <p:spPr>
          <a:xfrm>
            <a:off x="6352017" y="4058198"/>
            <a:ext cx="1961747"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d</a:t>
            </a:r>
            <a:r>
              <a:rPr lang="en-US" baseline="-25000" dirty="0"/>
              <a:t>0</a:t>
            </a:r>
            <a:r>
              <a:rPr lang="en-US" dirty="0"/>
              <a:t>◊ d</a:t>
            </a:r>
            <a:r>
              <a:rPr lang="en-US" baseline="-25000" dirty="0"/>
              <a:t>1</a:t>
            </a:r>
            <a:r>
              <a:rPr lang="en-US" dirty="0"/>
              <a:t> ◊ d</a:t>
            </a:r>
            <a:r>
              <a:rPr lang="en-US" baseline="-25000" dirty="0"/>
              <a:t>2</a:t>
            </a:r>
            <a:r>
              <a:rPr lang="en-US" dirty="0"/>
              <a:t> ◊ d</a:t>
            </a:r>
            <a:r>
              <a:rPr lang="en-US" baseline="-25000" dirty="0"/>
              <a:t>3</a:t>
            </a:r>
            <a:r>
              <a:rPr lang="en-US" dirty="0"/>
              <a:t> ◊ </a:t>
            </a:r>
            <a:r>
              <a:rPr lang="en-US" dirty="0" smtClean="0"/>
              <a:t>d</a:t>
            </a:r>
            <a:r>
              <a:rPr lang="en-US" baseline="-25000" dirty="0" smtClean="0"/>
              <a:t>4</a:t>
            </a:r>
            <a:endParaRPr lang="en-US" baseline="-25000" dirty="0"/>
          </a:p>
        </p:txBody>
      </p:sp>
      <p:sp>
        <p:nvSpPr>
          <p:cNvPr id="30" name="Rectangle 29"/>
          <p:cNvSpPr/>
          <p:nvPr/>
        </p:nvSpPr>
        <p:spPr>
          <a:xfrm>
            <a:off x="6348463" y="5056728"/>
            <a:ext cx="1979903"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d</a:t>
            </a:r>
            <a:r>
              <a:rPr lang="en-US" baseline="-25000" dirty="0"/>
              <a:t>0</a:t>
            </a:r>
            <a:r>
              <a:rPr lang="en-US" dirty="0"/>
              <a:t>◊ d</a:t>
            </a:r>
            <a:r>
              <a:rPr lang="en-US" baseline="-25000" dirty="0"/>
              <a:t>1</a:t>
            </a:r>
            <a:r>
              <a:rPr lang="en-US" dirty="0"/>
              <a:t> ◊ d</a:t>
            </a:r>
            <a:r>
              <a:rPr lang="en-US" baseline="-25000" dirty="0"/>
              <a:t>2</a:t>
            </a:r>
            <a:r>
              <a:rPr lang="en-US" dirty="0"/>
              <a:t> ◊ d</a:t>
            </a:r>
            <a:r>
              <a:rPr lang="en-US" baseline="-25000" dirty="0"/>
              <a:t>3</a:t>
            </a:r>
            <a:r>
              <a:rPr lang="en-US" dirty="0"/>
              <a:t> ◊ </a:t>
            </a:r>
            <a:r>
              <a:rPr lang="en-US" dirty="0" smtClean="0"/>
              <a:t>d</a:t>
            </a:r>
            <a:r>
              <a:rPr lang="en-US" baseline="-25000" dirty="0" smtClean="0"/>
              <a:t>4</a:t>
            </a:r>
            <a:endParaRPr lang="en-US" baseline="-25000" dirty="0"/>
          </a:p>
        </p:txBody>
      </p:sp>
      <p:sp>
        <p:nvSpPr>
          <p:cNvPr id="31" name="Rectangle 30"/>
          <p:cNvSpPr/>
          <p:nvPr/>
        </p:nvSpPr>
        <p:spPr>
          <a:xfrm>
            <a:off x="6352017" y="5555993"/>
            <a:ext cx="1961747"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d</a:t>
            </a:r>
            <a:r>
              <a:rPr lang="en-US" baseline="-25000" dirty="0"/>
              <a:t>0</a:t>
            </a:r>
            <a:r>
              <a:rPr lang="en-US" dirty="0"/>
              <a:t>◊ d</a:t>
            </a:r>
            <a:r>
              <a:rPr lang="en-US" baseline="-25000" dirty="0"/>
              <a:t>1</a:t>
            </a:r>
            <a:r>
              <a:rPr lang="en-US" dirty="0"/>
              <a:t> ◊ d</a:t>
            </a:r>
            <a:r>
              <a:rPr lang="en-US" baseline="-25000" dirty="0"/>
              <a:t>2</a:t>
            </a:r>
            <a:r>
              <a:rPr lang="en-US" dirty="0"/>
              <a:t> ◊ d</a:t>
            </a:r>
            <a:r>
              <a:rPr lang="en-US" baseline="-25000" dirty="0"/>
              <a:t>3</a:t>
            </a:r>
            <a:r>
              <a:rPr lang="en-US" dirty="0"/>
              <a:t> ◊ </a:t>
            </a:r>
            <a:r>
              <a:rPr lang="en-US" dirty="0" smtClean="0"/>
              <a:t>d</a:t>
            </a:r>
            <a:r>
              <a:rPr lang="en-US" baseline="-25000" dirty="0" smtClean="0"/>
              <a:t>4</a:t>
            </a:r>
            <a:endParaRPr lang="en-US" baseline="-25000" dirty="0"/>
          </a:p>
        </p:txBody>
      </p:sp>
    </p:spTree>
    <p:extLst>
      <p:ext uri="{BB962C8B-B14F-4D97-AF65-F5344CB8AC3E}">
        <p14:creationId xmlns:p14="http://schemas.microsoft.com/office/powerpoint/2010/main" val="6440008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operation</a:t>
            </a:r>
            <a:endParaRPr lang="en-US" dirty="0"/>
          </a:p>
        </p:txBody>
      </p:sp>
      <p:sp>
        <p:nvSpPr>
          <p:cNvPr id="4" name="TextBox 3"/>
          <p:cNvSpPr txBox="1"/>
          <p:nvPr/>
        </p:nvSpPr>
        <p:spPr>
          <a:xfrm>
            <a:off x="78615" y="948780"/>
            <a:ext cx="8968936" cy="923330"/>
          </a:xfrm>
          <a:prstGeom prst="rect">
            <a:avLst/>
          </a:prstGeom>
          <a:solidFill>
            <a:schemeClr val="bg1">
              <a:lumMod val="85000"/>
            </a:schemeClr>
          </a:solidFill>
          <a:ln>
            <a:solidFill>
              <a:schemeClr val="tx1"/>
            </a:solidFill>
          </a:ln>
        </p:spPr>
        <p:txBody>
          <a:bodyPr wrap="square" rtlCol="0">
            <a:spAutoFit/>
          </a:bodyPr>
          <a:lstStyle/>
          <a:p>
            <a:r>
              <a:rPr lang="en-US" b="1" dirty="0" err="1" smtClean="0">
                <a:solidFill>
                  <a:srgbClr val="FF0000"/>
                </a:solidFill>
                <a:latin typeface="Courier New" pitchFamily="49" charset="0"/>
                <a:cs typeface="Courier New" pitchFamily="49" charset="0"/>
              </a:rPr>
              <a:t>MPI_Scan</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sendbuf</a:t>
            </a:r>
            <a:r>
              <a:rPr lang="en-US" dirty="0" smtClean="0">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void</a:t>
            </a:r>
            <a:r>
              <a:rPr lang="en-US" dirty="0">
                <a:latin typeface="Courier New" pitchFamily="49" charset="0"/>
                <a:cs typeface="Courier New" pitchFamily="49" charset="0"/>
              </a:rPr>
              <a:t> *</a:t>
            </a:r>
            <a:r>
              <a:rPr lang="en-US" dirty="0" err="1">
                <a:latin typeface="Courier New" pitchFamily="49" charset="0"/>
                <a:cs typeface="Courier New" pitchFamily="49" charset="0"/>
              </a:rPr>
              <a:t>recvbuf</a:t>
            </a:r>
            <a:r>
              <a:rPr lang="en-US" dirty="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c</a:t>
            </a:r>
            <a:r>
              <a:rPr lang="en-US" dirty="0" smtClean="0">
                <a:latin typeface="Courier New" pitchFamily="49" charset="0"/>
                <a:cs typeface="Courier New" pitchFamily="49" charset="0"/>
              </a:rPr>
              <a:t>ount</a:t>
            </a:r>
            <a:r>
              <a:rPr lang="en-US" dirty="0" smtClean="0">
                <a:solidFill>
                  <a:srgbClr val="002060"/>
                </a:solidFill>
                <a:latin typeface="Courier New" pitchFamily="49" charset="0"/>
                <a:cs typeface="Courier New" pitchFamily="49" charset="0"/>
              </a:rPr>
              <a:t>,</a:t>
            </a:r>
          </a:p>
          <a:p>
            <a:r>
              <a:rPr lang="en-US" dirty="0">
                <a:solidFill>
                  <a:srgbClr val="002060"/>
                </a:solidFill>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dataType</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MPI_Op</a:t>
            </a:r>
            <a:r>
              <a:rPr lang="en-US" dirty="0" smtClean="0">
                <a:latin typeface="Courier New" pitchFamily="49" charset="0"/>
                <a:cs typeface="Courier New" pitchFamily="49" charset="0"/>
              </a:rPr>
              <a:t> op,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comm)</a:t>
            </a:r>
          </a:p>
          <a:p>
            <a:r>
              <a:rPr lang="en-US" dirty="0" smtClean="0"/>
              <a:t>A scan performs a partial reduction of data, every process has a distinct result</a:t>
            </a:r>
            <a:endParaRPr lang="en-US" dirty="0"/>
          </a:p>
        </p:txBody>
      </p:sp>
      <p:cxnSp>
        <p:nvCxnSpPr>
          <p:cNvPr id="49" name="Straight Arrow Connector 48"/>
          <p:cNvCxnSpPr/>
          <p:nvPr/>
        </p:nvCxnSpPr>
        <p:spPr>
          <a:xfrm>
            <a:off x="843441" y="3544215"/>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805" y="6132068"/>
            <a:ext cx="1362424" cy="369332"/>
          </a:xfrm>
          <a:prstGeom prst="rect">
            <a:avLst/>
          </a:prstGeom>
          <a:noFill/>
        </p:spPr>
        <p:txBody>
          <a:bodyPr wrap="none" rtlCol="0">
            <a:spAutoFit/>
          </a:bodyPr>
          <a:lstStyle/>
          <a:p>
            <a:r>
              <a:rPr lang="en-US" dirty="0" smtClean="0"/>
              <a:t>process rank</a:t>
            </a:r>
            <a:endParaRPr lang="en-US" dirty="0"/>
          </a:p>
        </p:txBody>
      </p:sp>
      <p:sp>
        <p:nvSpPr>
          <p:cNvPr id="51" name="TextBox 50"/>
          <p:cNvSpPr txBox="1"/>
          <p:nvPr/>
        </p:nvSpPr>
        <p:spPr>
          <a:xfrm>
            <a:off x="1930742" y="2821879"/>
            <a:ext cx="1258678" cy="369332"/>
          </a:xfrm>
          <a:prstGeom prst="rect">
            <a:avLst/>
          </a:prstGeom>
          <a:noFill/>
        </p:spPr>
        <p:txBody>
          <a:bodyPr wrap="none" rtlCol="0">
            <a:spAutoFit/>
          </a:bodyPr>
          <a:lstStyle/>
          <a:p>
            <a:r>
              <a:rPr lang="en-US" dirty="0" smtClean="0"/>
              <a:t>send buffer</a:t>
            </a:r>
            <a:endParaRPr lang="en-US" dirty="0"/>
          </a:p>
        </p:txBody>
      </p:sp>
      <p:cxnSp>
        <p:nvCxnSpPr>
          <p:cNvPr id="53" name="Straight Arrow Connector 52"/>
          <p:cNvCxnSpPr/>
          <p:nvPr/>
        </p:nvCxnSpPr>
        <p:spPr>
          <a:xfrm flipV="1">
            <a:off x="1544913" y="6132067"/>
            <a:ext cx="1965302" cy="2"/>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691625" y="6117350"/>
            <a:ext cx="1643655" cy="369332"/>
          </a:xfrm>
          <a:prstGeom prst="rect">
            <a:avLst/>
          </a:prstGeom>
          <a:noFill/>
        </p:spPr>
        <p:txBody>
          <a:bodyPr wrap="none" rtlCol="0">
            <a:spAutoFit/>
          </a:bodyPr>
          <a:lstStyle/>
          <a:p>
            <a:r>
              <a:rPr lang="en-US" dirty="0" smtClean="0"/>
              <a:t>count elements</a:t>
            </a:r>
            <a:endParaRPr lang="en-US" dirty="0"/>
          </a:p>
        </p:txBody>
      </p:sp>
      <p:sp>
        <p:nvSpPr>
          <p:cNvPr id="57" name="Right Arrow 56"/>
          <p:cNvSpPr/>
          <p:nvPr/>
        </p:nvSpPr>
        <p:spPr>
          <a:xfrm>
            <a:off x="3880710" y="4504340"/>
            <a:ext cx="1997060"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MPI_Scan</a:t>
            </a:r>
            <a:endParaRPr lang="en-US" dirty="0"/>
          </a:p>
        </p:txBody>
      </p:sp>
      <p:cxnSp>
        <p:nvCxnSpPr>
          <p:cNvPr id="58" name="Straight Arrow Connector 57"/>
          <p:cNvCxnSpPr/>
          <p:nvPr/>
        </p:nvCxnSpPr>
        <p:spPr>
          <a:xfrm>
            <a:off x="6167230" y="3451078"/>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572906" y="6132068"/>
            <a:ext cx="1362424" cy="369332"/>
          </a:xfrm>
          <a:prstGeom prst="rect">
            <a:avLst/>
          </a:prstGeom>
          <a:noFill/>
        </p:spPr>
        <p:txBody>
          <a:bodyPr wrap="none" rtlCol="0">
            <a:spAutoFit/>
          </a:bodyPr>
          <a:lstStyle/>
          <a:p>
            <a:r>
              <a:rPr lang="en-US" dirty="0" smtClean="0"/>
              <a:t>process rank</a:t>
            </a:r>
            <a:endParaRPr lang="en-US" dirty="0"/>
          </a:p>
        </p:txBody>
      </p:sp>
      <p:sp>
        <p:nvSpPr>
          <p:cNvPr id="62" name="TextBox 61"/>
          <p:cNvSpPr txBox="1"/>
          <p:nvPr/>
        </p:nvSpPr>
        <p:spPr>
          <a:xfrm>
            <a:off x="462665" y="4058198"/>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63" name="TextBox 62"/>
          <p:cNvSpPr txBox="1"/>
          <p:nvPr/>
        </p:nvSpPr>
        <p:spPr>
          <a:xfrm>
            <a:off x="462665" y="3558933"/>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64" name="TextBox 63"/>
          <p:cNvSpPr txBox="1"/>
          <p:nvPr/>
        </p:nvSpPr>
        <p:spPr>
          <a:xfrm>
            <a:off x="462665" y="4542745"/>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65" name="TextBox 64"/>
          <p:cNvSpPr txBox="1"/>
          <p:nvPr/>
        </p:nvSpPr>
        <p:spPr>
          <a:xfrm>
            <a:off x="462665" y="5555993"/>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66" name="TextBox 65"/>
          <p:cNvSpPr txBox="1"/>
          <p:nvPr/>
        </p:nvSpPr>
        <p:spPr>
          <a:xfrm>
            <a:off x="462665" y="5056728"/>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82" name="Right Brace 81"/>
          <p:cNvSpPr/>
          <p:nvPr/>
        </p:nvSpPr>
        <p:spPr>
          <a:xfrm rot="16200000">
            <a:off x="2397631" y="2338493"/>
            <a:ext cx="259868" cy="1965301"/>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ectangle 83"/>
          <p:cNvSpPr/>
          <p:nvPr/>
        </p:nvSpPr>
        <p:spPr>
          <a:xfrm>
            <a:off x="1544912" y="4544182"/>
            <a:ext cx="1979907"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85" name="Rectangle 84"/>
          <p:cNvSpPr/>
          <p:nvPr/>
        </p:nvSpPr>
        <p:spPr>
          <a:xfrm>
            <a:off x="1548468" y="4044917"/>
            <a:ext cx="1961747"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86" name="Rectangle 85"/>
          <p:cNvSpPr/>
          <p:nvPr/>
        </p:nvSpPr>
        <p:spPr>
          <a:xfrm>
            <a:off x="1544914" y="5043447"/>
            <a:ext cx="1979903"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87" name="Rectangle 86"/>
          <p:cNvSpPr/>
          <p:nvPr/>
        </p:nvSpPr>
        <p:spPr>
          <a:xfrm>
            <a:off x="1548468" y="5542712"/>
            <a:ext cx="1961747"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88" name="Rectangle 87"/>
          <p:cNvSpPr/>
          <p:nvPr/>
        </p:nvSpPr>
        <p:spPr>
          <a:xfrm>
            <a:off x="1548466" y="3545652"/>
            <a:ext cx="1979907"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0</a:t>
            </a:r>
            <a:endParaRPr lang="en-US" baseline="-25000" dirty="0"/>
          </a:p>
        </p:txBody>
      </p:sp>
      <p:sp>
        <p:nvSpPr>
          <p:cNvPr id="94" name="Rectangle 93"/>
          <p:cNvSpPr/>
          <p:nvPr/>
        </p:nvSpPr>
        <p:spPr>
          <a:xfrm>
            <a:off x="6338630" y="3544215"/>
            <a:ext cx="1958655"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a:t>
            </a:r>
            <a:endParaRPr lang="en-US" baseline="-25000" dirty="0"/>
          </a:p>
        </p:txBody>
      </p:sp>
      <p:sp>
        <p:nvSpPr>
          <p:cNvPr id="97" name="TextBox 96"/>
          <p:cNvSpPr txBox="1"/>
          <p:nvPr/>
        </p:nvSpPr>
        <p:spPr>
          <a:xfrm>
            <a:off x="6530655" y="2821879"/>
            <a:ext cx="1485856" cy="369332"/>
          </a:xfrm>
          <a:prstGeom prst="rect">
            <a:avLst/>
          </a:prstGeom>
          <a:noFill/>
        </p:spPr>
        <p:txBody>
          <a:bodyPr wrap="none" rtlCol="0">
            <a:spAutoFit/>
          </a:bodyPr>
          <a:lstStyle/>
          <a:p>
            <a:r>
              <a:rPr lang="en-US" dirty="0" smtClean="0"/>
              <a:t>receive buffer</a:t>
            </a:r>
            <a:endParaRPr lang="en-US" dirty="0"/>
          </a:p>
        </p:txBody>
      </p:sp>
      <p:sp>
        <p:nvSpPr>
          <p:cNvPr id="98" name="Right Brace 97"/>
          <p:cNvSpPr/>
          <p:nvPr/>
        </p:nvSpPr>
        <p:spPr>
          <a:xfrm rot="16200000">
            <a:off x="7201179" y="2338493"/>
            <a:ext cx="259868" cy="1965301"/>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p:cNvSpPr/>
          <p:nvPr/>
        </p:nvSpPr>
        <p:spPr>
          <a:xfrm>
            <a:off x="6348461" y="4557463"/>
            <a:ext cx="1979907"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 </a:t>
            </a:r>
            <a:r>
              <a:rPr lang="en-US" dirty="0" smtClean="0"/>
              <a:t>◊ </a:t>
            </a:r>
            <a:r>
              <a:rPr lang="en-US" dirty="0"/>
              <a:t>d</a:t>
            </a:r>
            <a:r>
              <a:rPr lang="en-US" baseline="-25000" dirty="0"/>
              <a:t>1</a:t>
            </a:r>
            <a:r>
              <a:rPr lang="en-US" dirty="0"/>
              <a:t> ◊ </a:t>
            </a:r>
            <a:r>
              <a:rPr lang="en-US" dirty="0" smtClean="0"/>
              <a:t>d</a:t>
            </a:r>
            <a:r>
              <a:rPr lang="en-US" baseline="-25000" dirty="0" smtClean="0"/>
              <a:t>2</a:t>
            </a:r>
            <a:endParaRPr lang="en-US" baseline="-25000" dirty="0"/>
          </a:p>
        </p:txBody>
      </p:sp>
      <p:sp>
        <p:nvSpPr>
          <p:cNvPr id="29" name="Rectangle 28"/>
          <p:cNvSpPr/>
          <p:nvPr/>
        </p:nvSpPr>
        <p:spPr>
          <a:xfrm>
            <a:off x="6352017" y="4058198"/>
            <a:ext cx="1961747"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 </a:t>
            </a:r>
            <a:r>
              <a:rPr lang="en-US" dirty="0" smtClean="0"/>
              <a:t>◊ d</a:t>
            </a:r>
            <a:r>
              <a:rPr lang="en-US" baseline="-25000" dirty="0" smtClean="0"/>
              <a:t>1</a:t>
            </a:r>
            <a:endParaRPr lang="en-US" baseline="-25000" dirty="0"/>
          </a:p>
        </p:txBody>
      </p:sp>
      <p:sp>
        <p:nvSpPr>
          <p:cNvPr id="30" name="Rectangle 29"/>
          <p:cNvSpPr/>
          <p:nvPr/>
        </p:nvSpPr>
        <p:spPr>
          <a:xfrm>
            <a:off x="6348463" y="5056728"/>
            <a:ext cx="1979903"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 </a:t>
            </a:r>
            <a:r>
              <a:rPr lang="en-US" dirty="0" smtClean="0"/>
              <a:t>◊ </a:t>
            </a:r>
            <a:r>
              <a:rPr lang="en-US" dirty="0"/>
              <a:t>d</a:t>
            </a:r>
            <a:r>
              <a:rPr lang="en-US" baseline="-25000" dirty="0"/>
              <a:t>1</a:t>
            </a:r>
            <a:r>
              <a:rPr lang="en-US" dirty="0"/>
              <a:t> ◊ d</a:t>
            </a:r>
            <a:r>
              <a:rPr lang="en-US" baseline="-25000" dirty="0"/>
              <a:t>2</a:t>
            </a:r>
            <a:r>
              <a:rPr lang="en-US" dirty="0"/>
              <a:t> ◊ </a:t>
            </a:r>
            <a:r>
              <a:rPr lang="en-US" dirty="0" smtClean="0"/>
              <a:t>d</a:t>
            </a:r>
            <a:r>
              <a:rPr lang="en-US" baseline="-25000" dirty="0" smtClean="0"/>
              <a:t>3</a:t>
            </a:r>
            <a:endParaRPr lang="en-US" baseline="-25000" dirty="0"/>
          </a:p>
        </p:txBody>
      </p:sp>
      <p:sp>
        <p:nvSpPr>
          <p:cNvPr id="31" name="Rectangle 30"/>
          <p:cNvSpPr/>
          <p:nvPr/>
        </p:nvSpPr>
        <p:spPr>
          <a:xfrm>
            <a:off x="6352017" y="5555993"/>
            <a:ext cx="1961747"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 </a:t>
            </a:r>
            <a:r>
              <a:rPr lang="en-US" dirty="0" smtClean="0"/>
              <a:t>◊ </a:t>
            </a:r>
            <a:r>
              <a:rPr lang="en-US" dirty="0"/>
              <a:t>d</a:t>
            </a:r>
            <a:r>
              <a:rPr lang="en-US" baseline="-25000" dirty="0"/>
              <a:t>1</a:t>
            </a:r>
            <a:r>
              <a:rPr lang="en-US" dirty="0"/>
              <a:t> ◊ d</a:t>
            </a:r>
            <a:r>
              <a:rPr lang="en-US" baseline="-25000" dirty="0"/>
              <a:t>2</a:t>
            </a:r>
            <a:r>
              <a:rPr lang="en-US" dirty="0"/>
              <a:t> ◊ d</a:t>
            </a:r>
            <a:r>
              <a:rPr lang="en-US" baseline="-25000" dirty="0"/>
              <a:t>3</a:t>
            </a:r>
            <a:r>
              <a:rPr lang="en-US" dirty="0"/>
              <a:t> ◊ </a:t>
            </a:r>
            <a:r>
              <a:rPr lang="en-US" dirty="0" smtClean="0"/>
              <a:t>d</a:t>
            </a:r>
            <a:r>
              <a:rPr lang="en-US" baseline="-25000" dirty="0" smtClean="0"/>
              <a:t>4</a:t>
            </a:r>
            <a:endParaRPr lang="en-US" baseline="-25000" dirty="0"/>
          </a:p>
        </p:txBody>
      </p:sp>
    </p:spTree>
    <p:extLst>
      <p:ext uri="{BB962C8B-B14F-4D97-AF65-F5344CB8AC3E}">
        <p14:creationId xmlns:p14="http://schemas.microsoft.com/office/powerpoint/2010/main" val="28862589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85000"/>
                  </a:schemeClr>
                </a:solidFill>
              </a:rPr>
              <a:t>Distributed-memory architecture: general considerations</a:t>
            </a:r>
          </a:p>
          <a:p>
            <a:r>
              <a:rPr lang="en-US" sz="2200" dirty="0" smtClean="0"/>
              <a:t>Programming model: Message Passing Interface (MPI)</a:t>
            </a:r>
          </a:p>
          <a:p>
            <a:pPr lvl="1"/>
            <a:r>
              <a:rPr lang="en-US" dirty="0" smtClean="0">
                <a:solidFill>
                  <a:schemeClr val="bg1">
                    <a:lumMod val="85000"/>
                  </a:schemeClr>
                </a:solidFill>
              </a:rPr>
              <a:t>Point-to-point communication</a:t>
            </a:r>
          </a:p>
          <a:p>
            <a:pPr lvl="2"/>
            <a:r>
              <a:rPr lang="en-US" dirty="0" smtClean="0">
                <a:solidFill>
                  <a:schemeClr val="bg1">
                    <a:lumMod val="85000"/>
                  </a:schemeClr>
                </a:solidFill>
              </a:rPr>
              <a:t>Blocking communication</a:t>
            </a:r>
          </a:p>
          <a:p>
            <a:pPr lvl="2"/>
            <a:r>
              <a:rPr lang="en-US" dirty="0" smtClean="0">
                <a:solidFill>
                  <a:schemeClr val="bg1">
                    <a:lumMod val="85000"/>
                  </a:schemeClr>
                </a:solidFill>
              </a:rPr>
              <a:t>Point to point network performance</a:t>
            </a:r>
          </a:p>
          <a:p>
            <a:pPr lvl="2"/>
            <a:r>
              <a:rPr lang="en-US" dirty="0" smtClean="0">
                <a:solidFill>
                  <a:schemeClr val="bg1">
                    <a:lumMod val="85000"/>
                  </a:schemeClr>
                </a:solidFill>
              </a:rPr>
              <a:t>Non-blocking communication</a:t>
            </a:r>
          </a:p>
          <a:p>
            <a:pPr lvl="1"/>
            <a:r>
              <a:rPr lang="en-US" dirty="0" smtClean="0"/>
              <a:t>Collective communication</a:t>
            </a:r>
          </a:p>
          <a:p>
            <a:pPr lvl="2"/>
            <a:r>
              <a:rPr lang="en-US" dirty="0" smtClean="0">
                <a:solidFill>
                  <a:schemeClr val="bg1">
                    <a:lumMod val="85000"/>
                  </a:schemeClr>
                </a:solidFill>
              </a:rPr>
              <a:t>Collective communication algorithms</a:t>
            </a:r>
          </a:p>
          <a:p>
            <a:pPr lvl="2"/>
            <a:r>
              <a:rPr lang="en-US" dirty="0" smtClean="0"/>
              <a:t>Global network performance</a:t>
            </a:r>
          </a:p>
          <a:p>
            <a:r>
              <a:rPr lang="en-US" sz="2200" dirty="0" smtClean="0">
                <a:solidFill>
                  <a:schemeClr val="bg1">
                    <a:lumMod val="85000"/>
                  </a:schemeClr>
                </a:solidFill>
              </a:rPr>
              <a:t>Parallel program performance evaluation</a:t>
            </a:r>
          </a:p>
          <a:p>
            <a:pPr lvl="1"/>
            <a:r>
              <a:rPr lang="en-US" dirty="0" smtClean="0">
                <a:solidFill>
                  <a:schemeClr val="bg1">
                    <a:lumMod val="85000"/>
                  </a:schemeClr>
                </a:solidFill>
              </a:rPr>
              <a:t>Amdahl’s law</a:t>
            </a:r>
          </a:p>
          <a:p>
            <a:pPr lvl="1"/>
            <a:r>
              <a:rPr lang="en-US" dirty="0" smtClean="0">
                <a:solidFill>
                  <a:schemeClr val="bg1">
                    <a:lumMod val="85000"/>
                  </a:schemeClr>
                </a:solidFill>
              </a:rPr>
              <a:t>Gustafson’s law</a:t>
            </a:r>
          </a:p>
          <a:p>
            <a:r>
              <a:rPr lang="en-US" sz="2200" dirty="0" smtClean="0">
                <a:solidFill>
                  <a:schemeClr val="bg1">
                    <a:lumMod val="85000"/>
                  </a:schemeClr>
                </a:solidFill>
              </a:rPr>
              <a:t>Parallel program development: case studies</a:t>
            </a:r>
          </a:p>
          <a:p>
            <a:pPr lvl="1"/>
            <a:endParaRPr lang="en-US" dirty="0">
              <a:solidFill>
                <a:schemeClr val="bg1">
                  <a:lumMod val="85000"/>
                </a:schemeClr>
              </a:solidFill>
            </a:endParaRPr>
          </a:p>
        </p:txBody>
      </p:sp>
    </p:spTree>
    <p:extLst>
      <p:ext uri="{BB962C8B-B14F-4D97-AF65-F5344CB8AC3E}">
        <p14:creationId xmlns:p14="http://schemas.microsoft.com/office/powerpoint/2010/main" val="31551755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V="1">
            <a:off x="3898692" y="4104358"/>
            <a:ext cx="1632213" cy="1180107"/>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4"/>
          </p:cNvCxnSpPr>
          <p:nvPr/>
        </p:nvCxnSpPr>
        <p:spPr>
          <a:xfrm flipH="1">
            <a:off x="5455314" y="3081634"/>
            <a:ext cx="268836" cy="1210797"/>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4" idx="3"/>
          </p:cNvCxnSpPr>
          <p:nvPr/>
        </p:nvCxnSpPr>
        <p:spPr>
          <a:xfrm flipH="1">
            <a:off x="5607714" y="3274198"/>
            <a:ext cx="886252" cy="1170633"/>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5" idx="2"/>
          </p:cNvCxnSpPr>
          <p:nvPr/>
        </p:nvCxnSpPr>
        <p:spPr>
          <a:xfrm flipH="1">
            <a:off x="5760114" y="4024457"/>
            <a:ext cx="1345183" cy="572774"/>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1"/>
          </p:cNvCxnSpPr>
          <p:nvPr/>
        </p:nvCxnSpPr>
        <p:spPr>
          <a:xfrm flipH="1" flipV="1">
            <a:off x="5724150" y="4428458"/>
            <a:ext cx="1334332" cy="501801"/>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1" idx="1"/>
          </p:cNvCxnSpPr>
          <p:nvPr/>
        </p:nvCxnSpPr>
        <p:spPr>
          <a:xfrm flipH="1" flipV="1">
            <a:off x="5876550" y="4580859"/>
            <a:ext cx="617415" cy="844710"/>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p:cNvCxnSpPr>
          <p:nvPr/>
        </p:nvCxnSpPr>
        <p:spPr>
          <a:xfrm>
            <a:off x="2380986" y="4222246"/>
            <a:ext cx="1365306" cy="909819"/>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6"/>
          </p:cNvCxnSpPr>
          <p:nvPr/>
        </p:nvCxnSpPr>
        <p:spPr>
          <a:xfrm flipV="1">
            <a:off x="2459726" y="5132065"/>
            <a:ext cx="1286566" cy="267975"/>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7"/>
          </p:cNvCxnSpPr>
          <p:nvPr/>
        </p:nvCxnSpPr>
        <p:spPr>
          <a:xfrm flipV="1">
            <a:off x="3110681" y="5119745"/>
            <a:ext cx="635611" cy="971102"/>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0"/>
          </p:cNvCxnSpPr>
          <p:nvPr/>
        </p:nvCxnSpPr>
        <p:spPr>
          <a:xfrm flipH="1" flipV="1">
            <a:off x="3746292" y="5132065"/>
            <a:ext cx="268836" cy="1039894"/>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7" idx="1"/>
          </p:cNvCxnSpPr>
          <p:nvPr/>
        </p:nvCxnSpPr>
        <p:spPr>
          <a:xfrm flipH="1" flipV="1">
            <a:off x="3746292" y="5132065"/>
            <a:ext cx="1250091" cy="965982"/>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746292" y="3951958"/>
            <a:ext cx="1632213" cy="1180107"/>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015127" y="4428456"/>
            <a:ext cx="1555403" cy="691289"/>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62398" y="4542011"/>
            <a:ext cx="1353777" cy="845709"/>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Network cost modeling</a:t>
            </a:r>
            <a:endParaRPr lang="en-US" dirty="0"/>
          </a:p>
        </p:txBody>
      </p:sp>
      <p:sp>
        <p:nvSpPr>
          <p:cNvPr id="3" name="Content Placeholder 2"/>
          <p:cNvSpPr txBox="1">
            <a:spLocks/>
          </p:cNvSpPr>
          <p:nvPr/>
        </p:nvSpPr>
        <p:spPr>
          <a:xfrm>
            <a:off x="457200" y="971080"/>
            <a:ext cx="8229600" cy="15746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b="1" dirty="0" smtClean="0">
                <a:solidFill>
                  <a:srgbClr val="FF0000"/>
                </a:solidFill>
              </a:rPr>
              <a:t>Simple performance model</a:t>
            </a:r>
            <a:r>
              <a:rPr lang="en-US" sz="2200" dirty="0" smtClean="0"/>
              <a:t> for </a:t>
            </a:r>
            <a:r>
              <a:rPr lang="en-US" sz="2200" b="1" dirty="0" smtClean="0">
                <a:solidFill>
                  <a:srgbClr val="002060"/>
                </a:solidFill>
              </a:rPr>
              <a:t>multiple</a:t>
            </a:r>
            <a:r>
              <a:rPr lang="en-US" sz="2200" dirty="0" smtClean="0"/>
              <a:t>  communications</a:t>
            </a:r>
          </a:p>
          <a:p>
            <a:pPr lvl="1"/>
            <a:r>
              <a:rPr lang="en-US" sz="2000" b="1" dirty="0" smtClean="0">
                <a:solidFill>
                  <a:srgbClr val="002060"/>
                </a:solidFill>
              </a:rPr>
              <a:t>Bisection bandwidth</a:t>
            </a:r>
            <a:r>
              <a:rPr lang="en-US" sz="2000" dirty="0" smtClean="0"/>
              <a:t>: sum of the bandwidths of the (average number of) links to cut to partition the network in two halves.</a:t>
            </a:r>
          </a:p>
          <a:p>
            <a:pPr lvl="1"/>
            <a:r>
              <a:rPr lang="en-US" sz="2000" b="1" dirty="0" smtClean="0">
                <a:solidFill>
                  <a:srgbClr val="002060"/>
                </a:solidFill>
              </a:rPr>
              <a:t>Diameter</a:t>
            </a:r>
            <a:r>
              <a:rPr lang="en-US" sz="2000" dirty="0" smtClean="0"/>
              <a:t>: maximum number of hops to connect any two devices</a:t>
            </a:r>
          </a:p>
        </p:txBody>
      </p:sp>
      <p:sp>
        <p:nvSpPr>
          <p:cNvPr id="7" name="Oval 6"/>
          <p:cNvSpPr/>
          <p:nvPr/>
        </p:nvSpPr>
        <p:spPr>
          <a:xfrm>
            <a:off x="5455314" y="2545685"/>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p:cNvSpPr/>
          <p:nvPr/>
        </p:nvSpPr>
        <p:spPr>
          <a:xfrm rot="2456731">
            <a:off x="2805370" y="4390051"/>
            <a:ext cx="1881845" cy="145939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loud 11"/>
          <p:cNvSpPr/>
          <p:nvPr/>
        </p:nvSpPr>
        <p:spPr>
          <a:xfrm rot="2339759">
            <a:off x="4821526" y="3511142"/>
            <a:ext cx="1881845" cy="145939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415226" y="2816737"/>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105297" y="3756482"/>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979742" y="4851771"/>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17643" y="6019559"/>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46292" y="6171959"/>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1750" y="6012359"/>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922055" y="5132065"/>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922055" y="3764785"/>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415225" y="5347081"/>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292553" y="4780655"/>
            <a:ext cx="1130053" cy="646331"/>
          </a:xfrm>
          <a:prstGeom prst="rect">
            <a:avLst/>
          </a:prstGeom>
          <a:noFill/>
        </p:spPr>
        <p:txBody>
          <a:bodyPr wrap="none" rtlCol="0">
            <a:spAutoFit/>
          </a:bodyPr>
          <a:lstStyle/>
          <a:p>
            <a:pPr algn="ctr"/>
            <a:r>
              <a:rPr lang="en-US" b="1" dirty="0" smtClean="0">
                <a:solidFill>
                  <a:schemeClr val="bg1"/>
                </a:solidFill>
              </a:rPr>
              <a:t>Network</a:t>
            </a:r>
          </a:p>
          <a:p>
            <a:pPr algn="ctr"/>
            <a:r>
              <a:rPr lang="en-US" b="1" dirty="0" smtClean="0">
                <a:solidFill>
                  <a:schemeClr val="bg1"/>
                </a:solidFill>
              </a:rPr>
              <a:t>(first half)</a:t>
            </a:r>
            <a:endParaRPr lang="en-US" b="1" dirty="0">
              <a:solidFill>
                <a:schemeClr val="bg1"/>
              </a:solidFill>
            </a:endParaRPr>
          </a:p>
        </p:txBody>
      </p:sp>
      <p:sp>
        <p:nvSpPr>
          <p:cNvPr id="55" name="TextBox 54"/>
          <p:cNvSpPr txBox="1"/>
          <p:nvPr/>
        </p:nvSpPr>
        <p:spPr>
          <a:xfrm>
            <a:off x="5148857" y="3813976"/>
            <a:ext cx="1424429" cy="646331"/>
          </a:xfrm>
          <a:prstGeom prst="rect">
            <a:avLst/>
          </a:prstGeom>
          <a:noFill/>
        </p:spPr>
        <p:txBody>
          <a:bodyPr wrap="none" rtlCol="0">
            <a:spAutoFit/>
          </a:bodyPr>
          <a:lstStyle/>
          <a:p>
            <a:pPr algn="ctr"/>
            <a:r>
              <a:rPr lang="en-US" b="1" dirty="0" smtClean="0">
                <a:solidFill>
                  <a:schemeClr val="bg1"/>
                </a:solidFill>
              </a:rPr>
              <a:t>Network</a:t>
            </a:r>
          </a:p>
          <a:p>
            <a:pPr algn="ctr"/>
            <a:r>
              <a:rPr lang="en-US" b="1" dirty="0" smtClean="0">
                <a:solidFill>
                  <a:schemeClr val="bg1"/>
                </a:solidFill>
              </a:rPr>
              <a:t>(second half)</a:t>
            </a:r>
            <a:endParaRPr lang="en-US" b="1" dirty="0">
              <a:solidFill>
                <a:schemeClr val="bg1"/>
              </a:solidFill>
            </a:endParaRPr>
          </a:p>
        </p:txBody>
      </p:sp>
      <p:cxnSp>
        <p:nvCxnSpPr>
          <p:cNvPr id="58" name="Straight Connector 57"/>
          <p:cNvCxnSpPr/>
          <p:nvPr/>
        </p:nvCxnSpPr>
        <p:spPr>
          <a:xfrm>
            <a:off x="4187950" y="3859514"/>
            <a:ext cx="1419764" cy="1808500"/>
          </a:xfrm>
          <a:prstGeom prst="line">
            <a:avLst/>
          </a:prstGeom>
          <a:ln w="19050">
            <a:solidFill>
              <a:schemeClr val="tx1"/>
            </a:solidFill>
            <a:prstDash val="dashDot"/>
            <a:tailEnd type="non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612949" y="3505810"/>
            <a:ext cx="1035861" cy="369332"/>
          </a:xfrm>
          <a:prstGeom prst="rect">
            <a:avLst/>
          </a:prstGeom>
          <a:noFill/>
        </p:spPr>
        <p:txBody>
          <a:bodyPr wrap="none" rtlCol="0">
            <a:spAutoFit/>
          </a:bodyPr>
          <a:lstStyle/>
          <a:p>
            <a:r>
              <a:rPr lang="en-US" dirty="0" smtClean="0"/>
              <a:t>bisection</a:t>
            </a:r>
            <a:endParaRPr lang="en-US" dirty="0"/>
          </a:p>
        </p:txBody>
      </p:sp>
    </p:spTree>
    <p:extLst>
      <p:ext uri="{BB962C8B-B14F-4D97-AF65-F5344CB8AC3E}">
        <p14:creationId xmlns:p14="http://schemas.microsoft.com/office/powerpoint/2010/main" val="113117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topology</a:t>
            </a:r>
            <a:endParaRPr lang="en-US" dirty="0"/>
          </a:p>
        </p:txBody>
      </p:sp>
      <p:sp>
        <p:nvSpPr>
          <p:cNvPr id="13" name="TextBox 12"/>
          <p:cNvSpPr txBox="1"/>
          <p:nvPr/>
        </p:nvSpPr>
        <p:spPr>
          <a:xfrm>
            <a:off x="539475" y="1124700"/>
            <a:ext cx="8103455" cy="1631216"/>
          </a:xfrm>
          <a:prstGeom prst="rect">
            <a:avLst/>
          </a:prstGeom>
          <a:noFill/>
        </p:spPr>
        <p:txBody>
          <a:bodyPr wrap="square" rtlCol="0">
            <a:spAutoFit/>
          </a:bodyPr>
          <a:lstStyle/>
          <a:p>
            <a:r>
              <a:rPr lang="en-US" sz="2000" b="1" dirty="0" smtClean="0">
                <a:solidFill>
                  <a:srgbClr val="FF0000"/>
                </a:solidFill>
              </a:rPr>
              <a:t>Bus</a:t>
            </a:r>
            <a:r>
              <a:rPr lang="en-US" sz="2000" dirty="0" smtClean="0"/>
              <a:t> = communication channel that is </a:t>
            </a:r>
            <a:r>
              <a:rPr lang="en-US" sz="2000" b="1" dirty="0" smtClean="0">
                <a:solidFill>
                  <a:srgbClr val="002060"/>
                </a:solidFill>
              </a:rPr>
              <a:t>shared</a:t>
            </a:r>
            <a:r>
              <a:rPr lang="en-US" sz="2000" dirty="0" smtClean="0"/>
              <a:t> by all connected devices</a:t>
            </a:r>
          </a:p>
          <a:p>
            <a:pPr marL="742950" lvl="1" indent="-285750">
              <a:buFont typeface="Arial" pitchFamily="34" charset="0"/>
              <a:buChar char="•"/>
            </a:pPr>
            <a:r>
              <a:rPr lang="en-US" sz="2000" dirty="0" smtClean="0"/>
              <a:t>No more than </a:t>
            </a:r>
            <a:r>
              <a:rPr lang="en-US" sz="2000" b="1" dirty="0" smtClean="0">
                <a:solidFill>
                  <a:srgbClr val="002060"/>
                </a:solidFill>
              </a:rPr>
              <a:t>two devices</a:t>
            </a:r>
            <a:r>
              <a:rPr lang="en-US" sz="2000" dirty="0" smtClean="0"/>
              <a:t> can communicate at any given time</a:t>
            </a:r>
          </a:p>
          <a:p>
            <a:pPr marL="742950" lvl="1" indent="-285750">
              <a:buFont typeface="Arial" pitchFamily="34" charset="0"/>
              <a:buChar char="•"/>
            </a:pPr>
            <a:r>
              <a:rPr lang="en-US" sz="2000" dirty="0" smtClean="0"/>
              <a:t>Hardware controls which devices have access</a:t>
            </a:r>
          </a:p>
          <a:p>
            <a:pPr marL="742950" lvl="1" indent="-285750">
              <a:buFont typeface="Arial" pitchFamily="34" charset="0"/>
              <a:buChar char="•"/>
            </a:pPr>
            <a:r>
              <a:rPr lang="en-US" sz="2000" dirty="0" smtClean="0"/>
              <a:t>High risk of </a:t>
            </a:r>
            <a:r>
              <a:rPr lang="en-US" sz="2000" b="1" dirty="0" smtClean="0">
                <a:solidFill>
                  <a:srgbClr val="002060"/>
                </a:solidFill>
              </a:rPr>
              <a:t>contention</a:t>
            </a:r>
            <a:r>
              <a:rPr lang="en-US" sz="2000" dirty="0" smtClean="0"/>
              <a:t> when multiple devices try to access the bus simultaneously.  Bus is a “</a:t>
            </a:r>
            <a:r>
              <a:rPr lang="en-US" sz="2000" b="1" dirty="0" smtClean="0">
                <a:solidFill>
                  <a:srgbClr val="FF0000"/>
                </a:solidFill>
              </a:rPr>
              <a:t>blocking</a:t>
            </a:r>
            <a:r>
              <a:rPr lang="en-US" sz="2000" dirty="0" smtClean="0"/>
              <a:t>” interconnect.</a:t>
            </a:r>
            <a:endParaRPr lang="en-US" sz="2000" dirty="0"/>
          </a:p>
        </p:txBody>
      </p:sp>
      <p:grpSp>
        <p:nvGrpSpPr>
          <p:cNvPr id="25" name="Group 24"/>
          <p:cNvGrpSpPr/>
          <p:nvPr/>
        </p:nvGrpSpPr>
        <p:grpSpPr>
          <a:xfrm>
            <a:off x="740015" y="3260252"/>
            <a:ext cx="6750765" cy="2304710"/>
            <a:chOff x="740015" y="3260252"/>
            <a:chExt cx="6750765" cy="2304710"/>
          </a:xfrm>
        </p:grpSpPr>
        <p:sp>
          <p:nvSpPr>
            <p:cNvPr id="4" name="Oval 3"/>
            <p:cNvSpPr/>
            <p:nvPr/>
          </p:nvSpPr>
          <p:spPr>
            <a:xfrm>
              <a:off x="6223414" y="3263052"/>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894314" y="3263054"/>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07257" y="3263056"/>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06104" y="3263056"/>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a:off x="1384385" y="4299991"/>
              <a:ext cx="610639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608934" y="4800973"/>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79834" y="4800975"/>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92777" y="4800977"/>
              <a:ext cx="537671" cy="53594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7" idx="4"/>
            </p:cNvCxnSpPr>
            <p:nvPr/>
          </p:nvCxnSpPr>
          <p:spPr>
            <a:xfrm flipH="1">
              <a:off x="2574939" y="3799005"/>
              <a:ext cx="1" cy="5009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876092" y="3799001"/>
              <a:ext cx="1" cy="5009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259124" y="4299987"/>
              <a:ext cx="1" cy="5009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546434" y="4299987"/>
              <a:ext cx="1" cy="5009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877769" y="4299987"/>
              <a:ext cx="1" cy="5009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163148" y="3781574"/>
              <a:ext cx="1" cy="5009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492248" y="3799005"/>
              <a:ext cx="1" cy="5009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46434" y="3260252"/>
              <a:ext cx="616715" cy="1961459"/>
            </a:xfrm>
            <a:prstGeom prst="line">
              <a:avLst/>
            </a:prstGeom>
            <a:ln w="19050">
              <a:solidFill>
                <a:schemeClr val="tx1"/>
              </a:solidFill>
              <a:prstDash val="dashDot"/>
              <a:tailEnd type="non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5620" y="5195630"/>
              <a:ext cx="1035861" cy="369332"/>
            </a:xfrm>
            <a:prstGeom prst="rect">
              <a:avLst/>
            </a:prstGeom>
            <a:noFill/>
          </p:spPr>
          <p:txBody>
            <a:bodyPr wrap="none" rtlCol="0">
              <a:spAutoFit/>
            </a:bodyPr>
            <a:lstStyle/>
            <a:p>
              <a:r>
                <a:rPr lang="en-US" dirty="0" smtClean="0"/>
                <a:t>bisection</a:t>
              </a:r>
              <a:endParaRPr lang="en-US" dirty="0"/>
            </a:p>
          </p:txBody>
        </p:sp>
        <p:sp>
          <p:nvSpPr>
            <p:cNvPr id="23" name="TextBox 22"/>
            <p:cNvSpPr txBox="1"/>
            <p:nvPr/>
          </p:nvSpPr>
          <p:spPr>
            <a:xfrm>
              <a:off x="740015" y="4066757"/>
              <a:ext cx="562975" cy="400110"/>
            </a:xfrm>
            <a:prstGeom prst="rect">
              <a:avLst/>
            </a:prstGeom>
            <a:noFill/>
          </p:spPr>
          <p:txBody>
            <a:bodyPr wrap="none" rtlCol="0">
              <a:spAutoFit/>
            </a:bodyPr>
            <a:lstStyle/>
            <a:p>
              <a:r>
                <a:rPr lang="en-US" sz="2000" b="1" dirty="0" smtClean="0"/>
                <a:t>bus</a:t>
              </a:r>
              <a:endParaRPr lang="en-US" sz="2000" b="1" dirty="0"/>
            </a:p>
          </p:txBody>
        </p:sp>
      </p:grpSp>
      <p:sp>
        <p:nvSpPr>
          <p:cNvPr id="26" name="TextBox 25"/>
          <p:cNvSpPr txBox="1"/>
          <p:nvPr/>
        </p:nvSpPr>
        <p:spPr>
          <a:xfrm>
            <a:off x="731500" y="5733300"/>
            <a:ext cx="7960705" cy="923330"/>
          </a:xfrm>
          <a:prstGeom prst="rect">
            <a:avLst/>
          </a:prstGeom>
          <a:noFill/>
        </p:spPr>
        <p:txBody>
          <a:bodyPr wrap="none" rtlCol="0">
            <a:spAutoFit/>
          </a:bodyPr>
          <a:lstStyle/>
          <a:p>
            <a:r>
              <a:rPr lang="en-US" b="1" dirty="0" smtClean="0">
                <a:solidFill>
                  <a:srgbClr val="002060"/>
                </a:solidFill>
              </a:rPr>
              <a:t>Bus network properties</a:t>
            </a:r>
          </a:p>
          <a:p>
            <a:pPr marL="742950" lvl="1" indent="-285750">
              <a:buFont typeface="Arial" pitchFamily="34" charset="0"/>
              <a:buChar char="•"/>
            </a:pPr>
            <a:r>
              <a:rPr lang="en-US" dirty="0" smtClean="0"/>
              <a:t>Bisection bandwidth = point-to-point bandwidth (independent of # devices)</a:t>
            </a:r>
          </a:p>
          <a:p>
            <a:pPr marL="742950" lvl="1" indent="-285750">
              <a:buFont typeface="Arial" pitchFamily="34" charset="0"/>
              <a:buChar char="•"/>
            </a:pPr>
            <a:r>
              <a:rPr lang="en-US" dirty="0" smtClean="0"/>
              <a:t>Diameter = 1  (single hop)</a:t>
            </a:r>
            <a:endParaRPr lang="en-US" dirty="0"/>
          </a:p>
        </p:txBody>
      </p:sp>
    </p:spTree>
    <p:extLst>
      <p:ext uri="{BB962C8B-B14F-4D97-AF65-F5344CB8AC3E}">
        <p14:creationId xmlns:p14="http://schemas.microsoft.com/office/powerpoint/2010/main" val="80439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Straight Connector 85"/>
          <p:cNvCxnSpPr>
            <a:stCxn id="84" idx="0"/>
          </p:cNvCxnSpPr>
          <p:nvPr/>
        </p:nvCxnSpPr>
        <p:spPr>
          <a:xfrm flipV="1">
            <a:off x="5530247" y="1967373"/>
            <a:ext cx="1115622" cy="1611143"/>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4" idx="2"/>
          </p:cNvCxnSpPr>
          <p:nvPr/>
        </p:nvCxnSpPr>
        <p:spPr>
          <a:xfrm>
            <a:off x="5530247" y="4081885"/>
            <a:ext cx="1115622" cy="422455"/>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6645869" y="1711475"/>
            <a:ext cx="1344175" cy="2938549"/>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7029920" y="3575311"/>
            <a:ext cx="577302" cy="54275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Crossbar switch</a:t>
            </a:r>
            <a:endParaRPr lang="en-US" dirty="0"/>
          </a:p>
        </p:txBody>
      </p:sp>
      <p:cxnSp>
        <p:nvCxnSpPr>
          <p:cNvPr id="39" name="Straight Connector 38"/>
          <p:cNvCxnSpPr>
            <a:stCxn id="25" idx="2"/>
            <a:endCxn id="10" idx="6"/>
          </p:cNvCxnSpPr>
          <p:nvPr/>
        </p:nvCxnSpPr>
        <p:spPr>
          <a:xfrm flipH="1">
            <a:off x="1400107" y="2627037"/>
            <a:ext cx="401679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6" idx="2"/>
            <a:endCxn id="9" idx="6"/>
          </p:cNvCxnSpPr>
          <p:nvPr/>
        </p:nvCxnSpPr>
        <p:spPr>
          <a:xfrm flipH="1">
            <a:off x="1412962" y="3827506"/>
            <a:ext cx="3986658" cy="652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7" idx="2"/>
            <a:endCxn id="8" idx="6"/>
          </p:cNvCxnSpPr>
          <p:nvPr/>
        </p:nvCxnSpPr>
        <p:spPr>
          <a:xfrm flipH="1">
            <a:off x="1406580" y="5014970"/>
            <a:ext cx="3993040" cy="1293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8" idx="2"/>
            <a:endCxn id="7" idx="6"/>
          </p:cNvCxnSpPr>
          <p:nvPr/>
        </p:nvCxnSpPr>
        <p:spPr>
          <a:xfrm flipH="1">
            <a:off x="1406578" y="6241223"/>
            <a:ext cx="3993042" cy="646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4"/>
            <a:endCxn id="24" idx="0"/>
          </p:cNvCxnSpPr>
          <p:nvPr/>
        </p:nvCxnSpPr>
        <p:spPr>
          <a:xfrm flipH="1">
            <a:off x="4324387" y="2036026"/>
            <a:ext cx="1" cy="409451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 idx="4"/>
            <a:endCxn id="28" idx="0"/>
          </p:cNvCxnSpPr>
          <p:nvPr/>
        </p:nvCxnSpPr>
        <p:spPr>
          <a:xfrm flipH="1">
            <a:off x="5520598" y="2036024"/>
            <a:ext cx="1" cy="408157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4"/>
            <a:endCxn id="16" idx="0"/>
          </p:cNvCxnSpPr>
          <p:nvPr/>
        </p:nvCxnSpPr>
        <p:spPr>
          <a:xfrm>
            <a:off x="1994958" y="2036028"/>
            <a:ext cx="17282" cy="409451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0" idx="0"/>
          </p:cNvCxnSpPr>
          <p:nvPr/>
        </p:nvCxnSpPr>
        <p:spPr>
          <a:xfrm flipH="1">
            <a:off x="3166016" y="2023090"/>
            <a:ext cx="4558" cy="410745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5278643" y="1541547"/>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i</a:t>
            </a:r>
            <a:r>
              <a:rPr lang="en-US" sz="2200" baseline="-25000" dirty="0" smtClean="0">
                <a:solidFill>
                  <a:schemeClr val="tx1"/>
                </a:solidFill>
              </a:rPr>
              <a:t>4</a:t>
            </a:r>
            <a:endParaRPr lang="en-US" sz="2200" baseline="-25000" dirty="0">
              <a:solidFill>
                <a:schemeClr val="tx1"/>
              </a:solidFill>
            </a:endParaRPr>
          </a:p>
        </p:txBody>
      </p:sp>
      <p:sp>
        <p:nvSpPr>
          <p:cNvPr id="4" name="Oval 3"/>
          <p:cNvSpPr/>
          <p:nvPr/>
        </p:nvSpPr>
        <p:spPr>
          <a:xfrm>
            <a:off x="4082432" y="1541549"/>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i</a:t>
            </a:r>
            <a:r>
              <a:rPr lang="en-US" sz="2200" baseline="-25000" dirty="0" smtClean="0">
                <a:solidFill>
                  <a:schemeClr val="tx1"/>
                </a:solidFill>
              </a:rPr>
              <a:t>3</a:t>
            </a:r>
            <a:endParaRPr lang="en-US" sz="2200" baseline="-25000" dirty="0">
              <a:solidFill>
                <a:schemeClr val="tx1"/>
              </a:solidFill>
            </a:endParaRPr>
          </a:p>
        </p:txBody>
      </p:sp>
      <p:sp>
        <p:nvSpPr>
          <p:cNvPr id="5" name="Oval 4"/>
          <p:cNvSpPr/>
          <p:nvPr/>
        </p:nvSpPr>
        <p:spPr>
          <a:xfrm>
            <a:off x="2924060" y="1541551"/>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i</a:t>
            </a:r>
            <a:r>
              <a:rPr lang="en-US" sz="2200" baseline="-25000" dirty="0" smtClean="0">
                <a:solidFill>
                  <a:schemeClr val="tx1"/>
                </a:solidFill>
              </a:rPr>
              <a:t>2</a:t>
            </a:r>
            <a:endParaRPr lang="en-US" sz="2200" baseline="-25000" dirty="0">
              <a:solidFill>
                <a:schemeClr val="tx1"/>
              </a:solidFill>
            </a:endParaRPr>
          </a:p>
        </p:txBody>
      </p:sp>
      <p:sp>
        <p:nvSpPr>
          <p:cNvPr id="6" name="Oval 5"/>
          <p:cNvSpPr/>
          <p:nvPr/>
        </p:nvSpPr>
        <p:spPr>
          <a:xfrm>
            <a:off x="1753002" y="1541551"/>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i</a:t>
            </a:r>
            <a:r>
              <a:rPr lang="en-US" sz="2200" baseline="-25000" dirty="0" smtClean="0">
                <a:solidFill>
                  <a:schemeClr val="tx1"/>
                </a:solidFill>
              </a:rPr>
              <a:t>1</a:t>
            </a:r>
            <a:endParaRPr lang="en-US" sz="2200" baseline="-25000" dirty="0">
              <a:solidFill>
                <a:schemeClr val="tx1"/>
              </a:solidFill>
            </a:endParaRPr>
          </a:p>
        </p:txBody>
      </p:sp>
      <p:sp>
        <p:nvSpPr>
          <p:cNvPr id="7" name="Oval 6"/>
          <p:cNvSpPr/>
          <p:nvPr/>
        </p:nvSpPr>
        <p:spPr>
          <a:xfrm>
            <a:off x="922666" y="6000452"/>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o</a:t>
            </a:r>
            <a:r>
              <a:rPr lang="en-US" sz="2200" baseline="-25000" dirty="0" smtClean="0">
                <a:solidFill>
                  <a:schemeClr val="tx1"/>
                </a:solidFill>
              </a:rPr>
              <a:t>4</a:t>
            </a:r>
            <a:endParaRPr lang="en-US" sz="2200" baseline="-25000" dirty="0">
              <a:solidFill>
                <a:schemeClr val="tx1"/>
              </a:solidFill>
            </a:endParaRPr>
          </a:p>
        </p:txBody>
      </p:sp>
      <p:sp>
        <p:nvSpPr>
          <p:cNvPr id="8" name="Oval 7"/>
          <p:cNvSpPr/>
          <p:nvPr/>
        </p:nvSpPr>
        <p:spPr>
          <a:xfrm>
            <a:off x="922668" y="4780670"/>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o</a:t>
            </a:r>
            <a:r>
              <a:rPr lang="en-US" sz="2200" baseline="-25000" dirty="0" smtClean="0">
                <a:solidFill>
                  <a:schemeClr val="tx1"/>
                </a:solidFill>
              </a:rPr>
              <a:t>3</a:t>
            </a:r>
            <a:endParaRPr lang="en-US" sz="2200" baseline="-25000" dirty="0">
              <a:solidFill>
                <a:schemeClr val="tx1"/>
              </a:solidFill>
            </a:endParaRPr>
          </a:p>
        </p:txBody>
      </p:sp>
      <p:sp>
        <p:nvSpPr>
          <p:cNvPr id="9" name="Oval 8"/>
          <p:cNvSpPr/>
          <p:nvPr/>
        </p:nvSpPr>
        <p:spPr>
          <a:xfrm rot="21508869">
            <a:off x="929135" y="3593205"/>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o</a:t>
            </a:r>
            <a:r>
              <a:rPr lang="en-US" sz="2200" baseline="-25000" dirty="0" smtClean="0">
                <a:solidFill>
                  <a:schemeClr val="tx1"/>
                </a:solidFill>
              </a:rPr>
              <a:t>2</a:t>
            </a:r>
            <a:endParaRPr lang="en-US" sz="2200" baseline="-25000" dirty="0">
              <a:solidFill>
                <a:schemeClr val="tx1"/>
              </a:solidFill>
            </a:endParaRPr>
          </a:p>
        </p:txBody>
      </p:sp>
      <p:sp>
        <p:nvSpPr>
          <p:cNvPr id="10" name="Oval 9"/>
          <p:cNvSpPr/>
          <p:nvPr/>
        </p:nvSpPr>
        <p:spPr>
          <a:xfrm>
            <a:off x="916195" y="2379798"/>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o</a:t>
            </a:r>
            <a:r>
              <a:rPr lang="en-US" sz="2200" baseline="-25000" dirty="0" smtClean="0">
                <a:solidFill>
                  <a:schemeClr val="tx1"/>
                </a:solidFill>
              </a:rPr>
              <a:t>1</a:t>
            </a:r>
            <a:endParaRPr lang="en-US" sz="2200" baseline="-25000" dirty="0">
              <a:solidFill>
                <a:schemeClr val="tx1"/>
              </a:solidFill>
            </a:endParaRPr>
          </a:p>
        </p:txBody>
      </p:sp>
      <p:sp>
        <p:nvSpPr>
          <p:cNvPr id="13" name="Oval 12"/>
          <p:cNvSpPr/>
          <p:nvPr/>
        </p:nvSpPr>
        <p:spPr>
          <a:xfrm>
            <a:off x="1890164" y="2516355"/>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91262" y="3716824"/>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891262" y="4904288"/>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91262" y="6130541"/>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65779" y="2516354"/>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45037" y="3716823"/>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045037" y="4904287"/>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45037" y="6130540"/>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207124" y="2516355"/>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203409" y="3716824"/>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03409" y="4904288"/>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03409" y="6130541"/>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16903" y="2503417"/>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99620" y="3703886"/>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399620" y="4891350"/>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399620" y="6117603"/>
            <a:ext cx="241956" cy="247239"/>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805370" y="1086295"/>
            <a:ext cx="1698157" cy="430887"/>
          </a:xfrm>
          <a:prstGeom prst="rect">
            <a:avLst/>
          </a:prstGeom>
          <a:noFill/>
        </p:spPr>
        <p:txBody>
          <a:bodyPr wrap="none" rtlCol="0">
            <a:spAutoFit/>
          </a:bodyPr>
          <a:lstStyle/>
          <a:p>
            <a:r>
              <a:rPr lang="en-US" sz="2200" dirty="0" smtClean="0"/>
              <a:t>input devices</a:t>
            </a:r>
            <a:endParaRPr lang="en-US" sz="2200" dirty="0"/>
          </a:p>
        </p:txBody>
      </p:sp>
      <p:sp>
        <p:nvSpPr>
          <p:cNvPr id="53" name="TextBox 52"/>
          <p:cNvSpPr txBox="1"/>
          <p:nvPr/>
        </p:nvSpPr>
        <p:spPr>
          <a:xfrm rot="16200000">
            <a:off x="-337548" y="4168734"/>
            <a:ext cx="1877694" cy="430887"/>
          </a:xfrm>
          <a:prstGeom prst="rect">
            <a:avLst/>
          </a:prstGeom>
          <a:noFill/>
        </p:spPr>
        <p:txBody>
          <a:bodyPr wrap="none" rtlCol="0">
            <a:spAutoFit/>
          </a:bodyPr>
          <a:lstStyle/>
          <a:p>
            <a:r>
              <a:rPr lang="en-US" sz="2200" dirty="0" smtClean="0"/>
              <a:t>output devices</a:t>
            </a:r>
            <a:endParaRPr lang="en-US" sz="2200" dirty="0"/>
          </a:p>
        </p:txBody>
      </p:sp>
      <p:sp>
        <p:nvSpPr>
          <p:cNvPr id="62" name="Oval 61"/>
          <p:cNvSpPr/>
          <p:nvPr/>
        </p:nvSpPr>
        <p:spPr>
          <a:xfrm>
            <a:off x="7029920" y="2228371"/>
            <a:ext cx="577302" cy="54275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7318571" y="1967373"/>
            <a:ext cx="0" cy="107052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6761085" y="2538152"/>
            <a:ext cx="43863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452375" y="2538152"/>
            <a:ext cx="43863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9" name="Arc 68"/>
          <p:cNvSpPr/>
          <p:nvPr/>
        </p:nvSpPr>
        <p:spPr>
          <a:xfrm rot="16200000">
            <a:off x="7199722" y="2406007"/>
            <a:ext cx="252656" cy="252656"/>
          </a:xfrm>
          <a:prstGeom prst="arc">
            <a:avLst>
              <a:gd name="adj1" fmla="val 16200000"/>
              <a:gd name="adj2" fmla="val 547417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2" name="Straight Connector 71"/>
          <p:cNvCxnSpPr/>
          <p:nvPr/>
        </p:nvCxnSpPr>
        <p:spPr>
          <a:xfrm flipH="1">
            <a:off x="6761085" y="3840008"/>
            <a:ext cx="43863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7452375" y="3849218"/>
            <a:ext cx="438636" cy="0"/>
          </a:xfrm>
          <a:prstGeom prst="line">
            <a:avLst/>
          </a:prstGeom>
          <a:ln w="1905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318571" y="3338941"/>
            <a:ext cx="1839" cy="35665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318571" y="4002838"/>
            <a:ext cx="0" cy="381999"/>
          </a:xfrm>
          <a:prstGeom prst="line">
            <a:avLst/>
          </a:prstGeom>
          <a:ln w="19050">
            <a:solidFill>
              <a:schemeClr val="tx1"/>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199722" y="3695598"/>
            <a:ext cx="126328" cy="14441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5297939" y="3578516"/>
            <a:ext cx="464616" cy="503369"/>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6899298" y="1316725"/>
            <a:ext cx="853503" cy="400110"/>
          </a:xfrm>
          <a:prstGeom prst="rect">
            <a:avLst/>
          </a:prstGeom>
          <a:noFill/>
        </p:spPr>
        <p:txBody>
          <a:bodyPr wrap="none" rtlCol="0">
            <a:spAutoFit/>
          </a:bodyPr>
          <a:lstStyle/>
          <a:p>
            <a:r>
              <a:rPr lang="en-US" sz="2000" dirty="0" smtClean="0"/>
              <a:t>switch</a:t>
            </a:r>
            <a:endParaRPr lang="en-US" sz="2000" dirty="0"/>
          </a:p>
        </p:txBody>
      </p:sp>
      <p:sp>
        <p:nvSpPr>
          <p:cNvPr id="96" name="TextBox 95"/>
          <p:cNvSpPr txBox="1"/>
          <p:nvPr/>
        </p:nvSpPr>
        <p:spPr>
          <a:xfrm>
            <a:off x="5954580" y="5234035"/>
            <a:ext cx="3187833" cy="1200329"/>
          </a:xfrm>
          <a:prstGeom prst="rect">
            <a:avLst/>
          </a:prstGeom>
          <a:noFill/>
        </p:spPr>
        <p:txBody>
          <a:bodyPr wrap="square" rtlCol="0">
            <a:spAutoFit/>
          </a:bodyPr>
          <a:lstStyle/>
          <a:p>
            <a:r>
              <a:rPr lang="en-US" dirty="0" smtClean="0"/>
              <a:t>Crossbar switch can connect</a:t>
            </a:r>
          </a:p>
          <a:p>
            <a:r>
              <a:rPr lang="en-US" b="1" dirty="0" smtClean="0">
                <a:solidFill>
                  <a:srgbClr val="002060"/>
                </a:solidFill>
              </a:rPr>
              <a:t>any combination</a:t>
            </a:r>
            <a:r>
              <a:rPr lang="en-US" dirty="0" smtClean="0"/>
              <a:t> of input/output pairs at full bandwidth = </a:t>
            </a:r>
            <a:r>
              <a:rPr lang="en-US" b="1" dirty="0" smtClean="0">
                <a:solidFill>
                  <a:srgbClr val="FF0000"/>
                </a:solidFill>
              </a:rPr>
              <a:t>fully non-blocking</a:t>
            </a:r>
            <a:endParaRPr lang="en-US" b="1" dirty="0">
              <a:solidFill>
                <a:srgbClr val="FF0000"/>
              </a:solidFill>
            </a:endParaRPr>
          </a:p>
        </p:txBody>
      </p:sp>
    </p:spTree>
    <p:extLst>
      <p:ext uri="{BB962C8B-B14F-4D97-AF65-F5344CB8AC3E}">
        <p14:creationId xmlns:p14="http://schemas.microsoft.com/office/powerpoint/2010/main" val="3437196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873775" y="3627797"/>
            <a:ext cx="3769155" cy="2835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Flynn’s taxonomy</a:t>
            </a:r>
            <a:endParaRPr lang="en-US" dirty="0"/>
          </a:p>
        </p:txBody>
      </p:sp>
      <p:grpSp>
        <p:nvGrpSpPr>
          <p:cNvPr id="55" name="Group 54"/>
          <p:cNvGrpSpPr/>
          <p:nvPr/>
        </p:nvGrpSpPr>
        <p:grpSpPr>
          <a:xfrm>
            <a:off x="1211831" y="3868559"/>
            <a:ext cx="2631168" cy="2197799"/>
            <a:chOff x="1211831" y="3868559"/>
            <a:chExt cx="2631168" cy="2197799"/>
          </a:xfrm>
        </p:grpSpPr>
        <p:sp>
          <p:nvSpPr>
            <p:cNvPr id="21" name="Rectangle 20"/>
            <p:cNvSpPr/>
            <p:nvPr/>
          </p:nvSpPr>
          <p:spPr>
            <a:xfrm>
              <a:off x="1937160" y="386855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22" name="Rectangle 21"/>
            <p:cNvSpPr/>
            <p:nvPr/>
          </p:nvSpPr>
          <p:spPr>
            <a:xfrm rot="5400000">
              <a:off x="548711" y="5054759"/>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23" name="Rectangle 22"/>
            <p:cNvSpPr/>
            <p:nvPr/>
          </p:nvSpPr>
          <p:spPr>
            <a:xfrm>
              <a:off x="2670119" y="4733279"/>
              <a:ext cx="40644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24" name="Straight Connector 23"/>
            <p:cNvSpPr/>
            <p:nvPr/>
          </p:nvSpPr>
          <p:spPr>
            <a:xfrm>
              <a:off x="1572119" y="5477399"/>
              <a:ext cx="109800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5" name="Straight Connector 24"/>
            <p:cNvSpPr/>
            <p:nvPr/>
          </p:nvSpPr>
          <p:spPr>
            <a:xfrm flipH="1">
              <a:off x="3505679" y="4213439"/>
              <a:ext cx="8641" cy="131184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6" name="Rectangle 25"/>
            <p:cNvSpPr/>
            <p:nvPr/>
          </p:nvSpPr>
          <p:spPr>
            <a:xfrm>
              <a:off x="2670119" y="528263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27" name="Straight Connector 26"/>
            <p:cNvSpPr/>
            <p:nvPr/>
          </p:nvSpPr>
          <p:spPr>
            <a:xfrm>
              <a:off x="1572479" y="4928040"/>
              <a:ext cx="1098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8" name="Straight Connector 27"/>
            <p:cNvSpPr/>
            <p:nvPr/>
          </p:nvSpPr>
          <p:spPr>
            <a:xfrm flipH="1" flipV="1">
              <a:off x="3076559" y="5513760"/>
              <a:ext cx="429120" cy="1151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9" name="Straight Connector 28"/>
            <p:cNvSpPr/>
            <p:nvPr/>
          </p:nvSpPr>
          <p:spPr>
            <a:xfrm flipH="1">
              <a:off x="3076559" y="4915800"/>
              <a:ext cx="42912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grpSp>
      <p:grpSp>
        <p:nvGrpSpPr>
          <p:cNvPr id="54" name="Group 53"/>
          <p:cNvGrpSpPr/>
          <p:nvPr/>
        </p:nvGrpSpPr>
        <p:grpSpPr>
          <a:xfrm>
            <a:off x="1222498" y="1326600"/>
            <a:ext cx="2620501" cy="2479678"/>
            <a:chOff x="1222498" y="1326600"/>
            <a:chExt cx="2620501" cy="2479678"/>
          </a:xfrm>
        </p:grpSpPr>
        <p:sp>
          <p:nvSpPr>
            <p:cNvPr id="5" name="Rectangle 4"/>
            <p:cNvSpPr/>
            <p:nvPr/>
          </p:nvSpPr>
          <p:spPr>
            <a:xfrm>
              <a:off x="1937160" y="1326600"/>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6" name="Rectangle 5"/>
            <p:cNvSpPr/>
            <p:nvPr/>
          </p:nvSpPr>
          <p:spPr>
            <a:xfrm rot="5400000">
              <a:off x="559378" y="2487238"/>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7" name="Rectangle 6"/>
            <p:cNvSpPr/>
            <p:nvPr/>
          </p:nvSpPr>
          <p:spPr>
            <a:xfrm>
              <a:off x="2670119" y="246599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8" name="Straight Connector 7"/>
            <p:cNvSpPr/>
            <p:nvPr/>
          </p:nvSpPr>
          <p:spPr>
            <a:xfrm>
              <a:off x="1572119" y="2660760"/>
              <a:ext cx="109800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9" name="Straight Connector 8"/>
            <p:cNvSpPr/>
            <p:nvPr/>
          </p:nvSpPr>
          <p:spPr>
            <a:xfrm>
              <a:off x="2890079" y="167147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0" name="TextBox 49"/>
            <p:cNvSpPr txBox="1"/>
            <p:nvPr/>
          </p:nvSpPr>
          <p:spPr>
            <a:xfrm>
              <a:off x="2504880" y="3167279"/>
              <a:ext cx="709560"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SISD</a:t>
              </a:r>
            </a:p>
          </p:txBody>
        </p:sp>
      </p:grpSp>
      <p:grpSp>
        <p:nvGrpSpPr>
          <p:cNvPr id="57" name="Group 56"/>
          <p:cNvGrpSpPr/>
          <p:nvPr/>
        </p:nvGrpSpPr>
        <p:grpSpPr>
          <a:xfrm>
            <a:off x="5421599" y="1326959"/>
            <a:ext cx="2619359" cy="2479679"/>
            <a:chOff x="5421599" y="1326959"/>
            <a:chExt cx="2619359" cy="2479679"/>
          </a:xfrm>
        </p:grpSpPr>
        <p:sp>
          <p:nvSpPr>
            <p:cNvPr id="10" name="Rectangle 9"/>
            <p:cNvSpPr/>
            <p:nvPr/>
          </p:nvSpPr>
          <p:spPr>
            <a:xfrm>
              <a:off x="6135119" y="132695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11" name="Rectangle 10"/>
            <p:cNvSpPr/>
            <p:nvPr/>
          </p:nvSpPr>
          <p:spPr>
            <a:xfrm rot="5400000">
              <a:off x="4758479" y="2487239"/>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12" name="Rectangle 11"/>
            <p:cNvSpPr/>
            <p:nvPr/>
          </p:nvSpPr>
          <p:spPr>
            <a:xfrm>
              <a:off x="7423200" y="246635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13" name="Straight Connector 12"/>
            <p:cNvSpPr/>
            <p:nvPr/>
          </p:nvSpPr>
          <p:spPr>
            <a:xfrm>
              <a:off x="5770079" y="2661119"/>
              <a:ext cx="82044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4" name="Straight Connector 13"/>
            <p:cNvSpPr/>
            <p:nvPr/>
          </p:nvSpPr>
          <p:spPr>
            <a:xfrm>
              <a:off x="6810479" y="167183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5" name="Rectangle 14"/>
            <p:cNvSpPr/>
            <p:nvPr/>
          </p:nvSpPr>
          <p:spPr>
            <a:xfrm>
              <a:off x="6590520" y="246635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16" name="Straight Connector 15"/>
            <p:cNvSpPr/>
            <p:nvPr/>
          </p:nvSpPr>
          <p:spPr>
            <a:xfrm>
              <a:off x="7608240" y="167183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7" name="Straight Connector 16"/>
            <p:cNvSpPr/>
            <p:nvPr/>
          </p:nvSpPr>
          <p:spPr>
            <a:xfrm>
              <a:off x="7189199" y="2637719"/>
              <a:ext cx="234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8" name="Straight Connector 17"/>
            <p:cNvSpPr/>
            <p:nvPr/>
          </p:nvSpPr>
          <p:spPr>
            <a:xfrm flipV="1">
              <a:off x="6259679" y="2247119"/>
              <a:ext cx="0" cy="41436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9" name="Straight Connector 18"/>
            <p:cNvSpPr/>
            <p:nvPr/>
          </p:nvSpPr>
          <p:spPr>
            <a:xfrm flipV="1">
              <a:off x="7189199" y="2247119"/>
              <a:ext cx="0" cy="39096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0" name="Straight Connector 19"/>
            <p:cNvSpPr/>
            <p:nvPr/>
          </p:nvSpPr>
          <p:spPr>
            <a:xfrm flipH="1">
              <a:off x="6259679" y="2247119"/>
              <a:ext cx="929520" cy="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1" name="TextBox 50"/>
            <p:cNvSpPr txBox="1"/>
            <p:nvPr/>
          </p:nvSpPr>
          <p:spPr>
            <a:xfrm>
              <a:off x="6737760" y="3167639"/>
              <a:ext cx="75059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MISD</a:t>
              </a:r>
            </a:p>
          </p:txBody>
        </p:sp>
      </p:grpSp>
      <p:grpSp>
        <p:nvGrpSpPr>
          <p:cNvPr id="58" name="Group 57"/>
          <p:cNvGrpSpPr/>
          <p:nvPr/>
        </p:nvGrpSpPr>
        <p:grpSpPr>
          <a:xfrm>
            <a:off x="5421601" y="3868919"/>
            <a:ext cx="2619357" cy="2308320"/>
            <a:chOff x="5421601" y="3868919"/>
            <a:chExt cx="2619357" cy="2308320"/>
          </a:xfrm>
        </p:grpSpPr>
        <p:sp>
          <p:nvSpPr>
            <p:cNvPr id="30" name="Rectangle 29"/>
            <p:cNvSpPr/>
            <p:nvPr/>
          </p:nvSpPr>
          <p:spPr>
            <a:xfrm>
              <a:off x="6135119" y="386891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31" name="Rectangle 30"/>
            <p:cNvSpPr/>
            <p:nvPr/>
          </p:nvSpPr>
          <p:spPr>
            <a:xfrm rot="5400000">
              <a:off x="4758481" y="4876920"/>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32" name="Rectangle 31"/>
            <p:cNvSpPr/>
            <p:nvPr/>
          </p:nvSpPr>
          <p:spPr>
            <a:xfrm>
              <a:off x="6104879" y="4733639"/>
              <a:ext cx="40644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33" name="Straight Connector 32"/>
            <p:cNvSpPr/>
            <p:nvPr/>
          </p:nvSpPr>
          <p:spPr>
            <a:xfrm>
              <a:off x="5770079" y="5479559"/>
              <a:ext cx="30384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4" name="Straight Connector 33"/>
            <p:cNvSpPr/>
            <p:nvPr/>
          </p:nvSpPr>
          <p:spPr>
            <a:xfrm flipH="1">
              <a:off x="6763679" y="4213800"/>
              <a:ext cx="12240" cy="129780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5" name="Rectangle 34"/>
            <p:cNvSpPr/>
            <p:nvPr/>
          </p:nvSpPr>
          <p:spPr>
            <a:xfrm>
              <a:off x="6104879" y="5283000"/>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36" name="Straight Connector 35"/>
            <p:cNvSpPr/>
            <p:nvPr/>
          </p:nvSpPr>
          <p:spPr>
            <a:xfrm>
              <a:off x="5770079" y="4928399"/>
              <a:ext cx="30348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7" name="Straight Connector 36"/>
            <p:cNvSpPr/>
            <p:nvPr/>
          </p:nvSpPr>
          <p:spPr>
            <a:xfrm flipH="1" flipV="1">
              <a:off x="6514199" y="5499719"/>
              <a:ext cx="249480" cy="11521"/>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8" name="Straight Connector 37"/>
            <p:cNvSpPr/>
            <p:nvPr/>
          </p:nvSpPr>
          <p:spPr>
            <a:xfrm flipH="1">
              <a:off x="6511319" y="4916160"/>
              <a:ext cx="261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9" name="Rectangle 38"/>
            <p:cNvSpPr/>
            <p:nvPr/>
          </p:nvSpPr>
          <p:spPr>
            <a:xfrm>
              <a:off x="7110719" y="4733639"/>
              <a:ext cx="40680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40" name="Straight Connector 39"/>
            <p:cNvSpPr/>
            <p:nvPr/>
          </p:nvSpPr>
          <p:spPr>
            <a:xfrm flipH="1">
              <a:off x="7773119" y="4213800"/>
              <a:ext cx="8641" cy="131184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1" name="Rectangle 40"/>
            <p:cNvSpPr/>
            <p:nvPr/>
          </p:nvSpPr>
          <p:spPr>
            <a:xfrm>
              <a:off x="7110719" y="5283000"/>
              <a:ext cx="40680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42" name="Straight Connector 41"/>
            <p:cNvSpPr/>
            <p:nvPr/>
          </p:nvSpPr>
          <p:spPr>
            <a:xfrm flipH="1">
              <a:off x="7514640" y="5491439"/>
              <a:ext cx="25847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3" name="Straight Connector 42"/>
            <p:cNvSpPr/>
            <p:nvPr/>
          </p:nvSpPr>
          <p:spPr>
            <a:xfrm flipH="1">
              <a:off x="7526520" y="4916160"/>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4" name="Straight Connector 43"/>
            <p:cNvSpPr/>
            <p:nvPr/>
          </p:nvSpPr>
          <p:spPr>
            <a:xfrm>
              <a:off x="6867360" y="4916160"/>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5" name="Straight Connector 44"/>
            <p:cNvSpPr/>
            <p:nvPr/>
          </p:nvSpPr>
          <p:spPr>
            <a:xfrm>
              <a:off x="6867720" y="5499719"/>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6" name="Straight Connector 45"/>
            <p:cNvSpPr/>
            <p:nvPr/>
          </p:nvSpPr>
          <p:spPr>
            <a:xfrm flipH="1">
              <a:off x="6864120" y="5225039"/>
              <a:ext cx="3600" cy="27468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7" name="Straight Connector 46"/>
            <p:cNvSpPr/>
            <p:nvPr/>
          </p:nvSpPr>
          <p:spPr>
            <a:xfrm flipH="1">
              <a:off x="6864120" y="4641480"/>
              <a:ext cx="3600" cy="27432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8" name="Straight Connector 47"/>
            <p:cNvSpPr/>
            <p:nvPr/>
          </p:nvSpPr>
          <p:spPr>
            <a:xfrm flipH="1">
              <a:off x="5770079" y="5229000"/>
              <a:ext cx="1094400" cy="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9" name="Straight Connector 48"/>
            <p:cNvSpPr/>
            <p:nvPr/>
          </p:nvSpPr>
          <p:spPr>
            <a:xfrm flipH="1">
              <a:off x="5770079" y="4645080"/>
              <a:ext cx="1094400" cy="0"/>
            </a:xfrm>
            <a:prstGeom prst="line">
              <a:avLst/>
            </a:prstGeom>
            <a:noFill/>
            <a:ln w="0">
              <a:solidFill>
                <a:srgbClr val="000000"/>
              </a:solidFill>
              <a:prstDash val="solid"/>
              <a:tailEnd type="non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2" name="TextBox 51"/>
            <p:cNvSpPr txBox="1"/>
            <p:nvPr/>
          </p:nvSpPr>
          <p:spPr>
            <a:xfrm>
              <a:off x="6738120" y="5812560"/>
              <a:ext cx="79200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a:ln>
                    <a:noFill/>
                  </a:ln>
                  <a:solidFill>
                    <a:srgbClr val="000000"/>
                  </a:solidFill>
                  <a:latin typeface="Arial" pitchFamily="18"/>
                  <a:ea typeface="DejaVu Sans" pitchFamily="2"/>
                  <a:cs typeface="Lohit Hindi" pitchFamily="2"/>
                </a:rPr>
                <a:t>MIMD</a:t>
              </a:r>
            </a:p>
          </p:txBody>
        </p:sp>
      </p:grpSp>
      <p:sp>
        <p:nvSpPr>
          <p:cNvPr id="53" name="TextBox 52"/>
          <p:cNvSpPr txBox="1"/>
          <p:nvPr/>
        </p:nvSpPr>
        <p:spPr>
          <a:xfrm>
            <a:off x="2471039" y="5812920"/>
            <a:ext cx="75059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SIMD</a:t>
            </a:r>
          </a:p>
        </p:txBody>
      </p:sp>
      <p:sp>
        <p:nvSpPr>
          <p:cNvPr id="4" name="TextBox 3"/>
          <p:cNvSpPr txBox="1"/>
          <p:nvPr/>
        </p:nvSpPr>
        <p:spPr>
          <a:xfrm>
            <a:off x="6638939" y="6519446"/>
            <a:ext cx="2486002" cy="338554"/>
          </a:xfrm>
          <a:prstGeom prst="rect">
            <a:avLst/>
          </a:prstGeom>
          <a:noFill/>
        </p:spPr>
        <p:txBody>
          <a:bodyPr wrap="none" rtlCol="0">
            <a:spAutoFit/>
          </a:bodyPr>
          <a:lstStyle/>
          <a:p>
            <a:pPr lvl="0"/>
            <a:r>
              <a:rPr lang="en-US" sz="1600" dirty="0">
                <a:solidFill>
                  <a:schemeClr val="bg1">
                    <a:lumMod val="65000"/>
                  </a:schemeClr>
                </a:solidFill>
                <a:latin typeface="+mj-lt"/>
              </a:rPr>
              <a:t>Illustrations from </a:t>
            </a:r>
            <a:r>
              <a:rPr lang="en-US" sz="1600" dirty="0" smtClean="0">
                <a:solidFill>
                  <a:schemeClr val="bg1">
                    <a:lumMod val="65000"/>
                  </a:schemeClr>
                </a:solidFill>
                <a:latin typeface="+mj-lt"/>
              </a:rPr>
              <a:t>Wikipedia</a:t>
            </a:r>
            <a:endParaRPr lang="en-US" sz="1600" dirty="0">
              <a:solidFill>
                <a:schemeClr val="bg1">
                  <a:lumMod val="65000"/>
                </a:schemeClr>
              </a:solidFill>
              <a:latin typeface="+mj-lt"/>
            </a:endParaRPr>
          </a:p>
        </p:txBody>
      </p:sp>
    </p:spTree>
    <p:extLst>
      <p:ext uri="{BB962C8B-B14F-4D97-AF65-F5344CB8AC3E}">
        <p14:creationId xmlns:p14="http://schemas.microsoft.com/office/powerpoint/2010/main" val="418427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routing in crossbar switch</a:t>
            </a:r>
            <a:endParaRPr lang="en-US" dirty="0"/>
          </a:p>
        </p:txBody>
      </p:sp>
      <p:cxnSp>
        <p:nvCxnSpPr>
          <p:cNvPr id="39" name="Straight Connector 38"/>
          <p:cNvCxnSpPr>
            <a:endCxn id="10" idx="6"/>
          </p:cNvCxnSpPr>
          <p:nvPr/>
        </p:nvCxnSpPr>
        <p:spPr>
          <a:xfrm flipH="1" flipV="1">
            <a:off x="1016057" y="2639973"/>
            <a:ext cx="472017" cy="2"/>
          </a:xfrm>
          <a:prstGeom prst="line">
            <a:avLst/>
          </a:prstGeom>
          <a:ln w="317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9" idx="6"/>
          </p:cNvCxnSpPr>
          <p:nvPr/>
        </p:nvCxnSpPr>
        <p:spPr>
          <a:xfrm flipH="1">
            <a:off x="1032999" y="3840444"/>
            <a:ext cx="455075" cy="0"/>
          </a:xfrm>
          <a:prstGeom prst="line">
            <a:avLst/>
          </a:prstGeom>
          <a:ln w="31750">
            <a:solidFill>
              <a:srgbClr val="00206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8" idx="6"/>
          </p:cNvCxnSpPr>
          <p:nvPr/>
        </p:nvCxnSpPr>
        <p:spPr>
          <a:xfrm flipH="1">
            <a:off x="1022530" y="5027908"/>
            <a:ext cx="465544" cy="1"/>
          </a:xfrm>
          <a:prstGeom prst="line">
            <a:avLst/>
          </a:prstGeom>
          <a:ln w="31750">
            <a:solidFill>
              <a:srgbClr val="7030A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06" idx="0"/>
            <a:endCxn id="7" idx="6"/>
          </p:cNvCxnSpPr>
          <p:nvPr/>
        </p:nvCxnSpPr>
        <p:spPr>
          <a:xfrm flipH="1">
            <a:off x="1016057" y="6264870"/>
            <a:ext cx="451261" cy="0"/>
          </a:xfrm>
          <a:prstGeom prst="line">
            <a:avLst/>
          </a:prstGeom>
          <a:ln w="3175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4"/>
          </p:cNvCxnSpPr>
          <p:nvPr/>
        </p:nvCxnSpPr>
        <p:spPr>
          <a:xfrm>
            <a:off x="3940338" y="2036026"/>
            <a:ext cx="0" cy="480329"/>
          </a:xfrm>
          <a:prstGeom prst="line">
            <a:avLst/>
          </a:prstGeom>
          <a:ln w="317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 idx="4"/>
          </p:cNvCxnSpPr>
          <p:nvPr/>
        </p:nvCxnSpPr>
        <p:spPr>
          <a:xfrm flipH="1">
            <a:off x="5136548" y="2036024"/>
            <a:ext cx="1" cy="2868264"/>
          </a:xfrm>
          <a:prstGeom prst="line">
            <a:avLst/>
          </a:prstGeom>
          <a:ln w="31750">
            <a:solidFill>
              <a:srgbClr val="7030A0"/>
            </a:solidFill>
            <a:tailEnd type="none" w="lg" len="lg"/>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894593" y="1541547"/>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i</a:t>
            </a:r>
            <a:r>
              <a:rPr lang="en-US" sz="2200" baseline="-25000" dirty="0" smtClean="0">
                <a:solidFill>
                  <a:schemeClr val="tx1"/>
                </a:solidFill>
              </a:rPr>
              <a:t>4</a:t>
            </a:r>
            <a:endParaRPr lang="en-US" sz="2200" baseline="-25000" dirty="0">
              <a:solidFill>
                <a:schemeClr val="tx1"/>
              </a:solidFill>
            </a:endParaRPr>
          </a:p>
        </p:txBody>
      </p:sp>
      <p:sp>
        <p:nvSpPr>
          <p:cNvPr id="4" name="Oval 3"/>
          <p:cNvSpPr/>
          <p:nvPr/>
        </p:nvSpPr>
        <p:spPr>
          <a:xfrm>
            <a:off x="3698382" y="1541549"/>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i</a:t>
            </a:r>
            <a:r>
              <a:rPr lang="en-US" sz="2200" baseline="-25000" dirty="0" smtClean="0">
                <a:solidFill>
                  <a:schemeClr val="tx1"/>
                </a:solidFill>
              </a:rPr>
              <a:t>3</a:t>
            </a:r>
            <a:endParaRPr lang="en-US" sz="2200" baseline="-25000" dirty="0">
              <a:solidFill>
                <a:schemeClr val="tx1"/>
              </a:solidFill>
            </a:endParaRPr>
          </a:p>
        </p:txBody>
      </p:sp>
      <p:sp>
        <p:nvSpPr>
          <p:cNvPr id="5" name="Oval 4"/>
          <p:cNvSpPr/>
          <p:nvPr/>
        </p:nvSpPr>
        <p:spPr>
          <a:xfrm>
            <a:off x="2540009" y="1541551"/>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i</a:t>
            </a:r>
            <a:r>
              <a:rPr lang="en-US" sz="2200" baseline="-25000" dirty="0" smtClean="0">
                <a:solidFill>
                  <a:schemeClr val="tx1"/>
                </a:solidFill>
              </a:rPr>
              <a:t>2</a:t>
            </a:r>
            <a:endParaRPr lang="en-US" sz="2200" baseline="-25000" dirty="0">
              <a:solidFill>
                <a:schemeClr val="tx1"/>
              </a:solidFill>
            </a:endParaRPr>
          </a:p>
        </p:txBody>
      </p:sp>
      <p:sp>
        <p:nvSpPr>
          <p:cNvPr id="6" name="Oval 5"/>
          <p:cNvSpPr/>
          <p:nvPr/>
        </p:nvSpPr>
        <p:spPr>
          <a:xfrm>
            <a:off x="1361333" y="1541551"/>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i</a:t>
            </a:r>
            <a:r>
              <a:rPr lang="en-US" sz="2200" baseline="-25000" dirty="0" smtClean="0">
                <a:solidFill>
                  <a:schemeClr val="tx1"/>
                </a:solidFill>
              </a:rPr>
              <a:t>1</a:t>
            </a:r>
            <a:endParaRPr lang="en-US" sz="2200" baseline="-25000" dirty="0">
              <a:solidFill>
                <a:schemeClr val="tx1"/>
              </a:solidFill>
            </a:endParaRPr>
          </a:p>
        </p:txBody>
      </p:sp>
      <p:sp>
        <p:nvSpPr>
          <p:cNvPr id="7" name="Oval 6"/>
          <p:cNvSpPr/>
          <p:nvPr/>
        </p:nvSpPr>
        <p:spPr>
          <a:xfrm>
            <a:off x="532145" y="6017631"/>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o</a:t>
            </a:r>
            <a:r>
              <a:rPr lang="en-US" sz="2200" baseline="-25000" dirty="0" smtClean="0">
                <a:solidFill>
                  <a:schemeClr val="tx1"/>
                </a:solidFill>
              </a:rPr>
              <a:t>4</a:t>
            </a:r>
            <a:endParaRPr lang="en-US" sz="2200" baseline="-25000" dirty="0">
              <a:solidFill>
                <a:schemeClr val="tx1"/>
              </a:solidFill>
            </a:endParaRPr>
          </a:p>
        </p:txBody>
      </p:sp>
      <p:sp>
        <p:nvSpPr>
          <p:cNvPr id="8" name="Oval 7"/>
          <p:cNvSpPr/>
          <p:nvPr/>
        </p:nvSpPr>
        <p:spPr>
          <a:xfrm>
            <a:off x="538618" y="4780670"/>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o</a:t>
            </a:r>
            <a:r>
              <a:rPr lang="en-US" sz="2200" baseline="-25000" dirty="0" smtClean="0">
                <a:solidFill>
                  <a:schemeClr val="tx1"/>
                </a:solidFill>
              </a:rPr>
              <a:t>3</a:t>
            </a:r>
            <a:endParaRPr lang="en-US" sz="2200" baseline="-25000" dirty="0">
              <a:solidFill>
                <a:schemeClr val="tx1"/>
              </a:solidFill>
            </a:endParaRPr>
          </a:p>
        </p:txBody>
      </p:sp>
      <p:sp>
        <p:nvSpPr>
          <p:cNvPr id="9" name="Oval 8"/>
          <p:cNvSpPr/>
          <p:nvPr/>
        </p:nvSpPr>
        <p:spPr>
          <a:xfrm rot="21600000">
            <a:off x="549087" y="3593205"/>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o</a:t>
            </a:r>
            <a:r>
              <a:rPr lang="en-US" sz="2200" baseline="-25000" dirty="0" smtClean="0">
                <a:solidFill>
                  <a:schemeClr val="tx1"/>
                </a:solidFill>
              </a:rPr>
              <a:t>2</a:t>
            </a:r>
            <a:endParaRPr lang="en-US" sz="2200" baseline="-25000" dirty="0">
              <a:solidFill>
                <a:schemeClr val="tx1"/>
              </a:solidFill>
            </a:endParaRPr>
          </a:p>
        </p:txBody>
      </p:sp>
      <p:sp>
        <p:nvSpPr>
          <p:cNvPr id="10" name="Oval 9"/>
          <p:cNvSpPr/>
          <p:nvPr/>
        </p:nvSpPr>
        <p:spPr>
          <a:xfrm>
            <a:off x="532145" y="2392734"/>
            <a:ext cx="483912" cy="49447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smtClean="0">
                <a:solidFill>
                  <a:schemeClr val="tx1"/>
                </a:solidFill>
              </a:rPr>
              <a:t>o</a:t>
            </a:r>
            <a:r>
              <a:rPr lang="en-US" sz="2200" baseline="-25000" dirty="0" smtClean="0">
                <a:solidFill>
                  <a:schemeClr val="tx1"/>
                </a:solidFill>
              </a:rPr>
              <a:t>1</a:t>
            </a:r>
            <a:endParaRPr lang="en-US" sz="2200" baseline="-25000" dirty="0">
              <a:solidFill>
                <a:schemeClr val="tx1"/>
              </a:solidFill>
            </a:endParaRPr>
          </a:p>
        </p:txBody>
      </p:sp>
      <p:sp>
        <p:nvSpPr>
          <p:cNvPr id="51" name="TextBox 50"/>
          <p:cNvSpPr txBox="1"/>
          <p:nvPr/>
        </p:nvSpPr>
        <p:spPr>
          <a:xfrm>
            <a:off x="2728560" y="1086295"/>
            <a:ext cx="1698157" cy="430887"/>
          </a:xfrm>
          <a:prstGeom prst="rect">
            <a:avLst/>
          </a:prstGeom>
          <a:noFill/>
        </p:spPr>
        <p:txBody>
          <a:bodyPr wrap="none" rtlCol="0">
            <a:spAutoFit/>
          </a:bodyPr>
          <a:lstStyle/>
          <a:p>
            <a:r>
              <a:rPr lang="en-US" sz="2200" dirty="0" smtClean="0"/>
              <a:t>input devices</a:t>
            </a:r>
            <a:endParaRPr lang="en-US" sz="2200" dirty="0"/>
          </a:p>
        </p:txBody>
      </p:sp>
      <p:sp>
        <p:nvSpPr>
          <p:cNvPr id="53" name="TextBox 52"/>
          <p:cNvSpPr txBox="1"/>
          <p:nvPr/>
        </p:nvSpPr>
        <p:spPr>
          <a:xfrm rot="16200000">
            <a:off x="-721598" y="4168734"/>
            <a:ext cx="1877694" cy="430887"/>
          </a:xfrm>
          <a:prstGeom prst="rect">
            <a:avLst/>
          </a:prstGeom>
          <a:noFill/>
        </p:spPr>
        <p:txBody>
          <a:bodyPr wrap="none" rtlCol="0">
            <a:spAutoFit/>
          </a:bodyPr>
          <a:lstStyle/>
          <a:p>
            <a:r>
              <a:rPr lang="en-US" sz="2200" dirty="0" smtClean="0"/>
              <a:t>output devices</a:t>
            </a:r>
            <a:endParaRPr lang="en-US" sz="2200" dirty="0"/>
          </a:p>
        </p:txBody>
      </p:sp>
      <p:grpSp>
        <p:nvGrpSpPr>
          <p:cNvPr id="228" name="Group 227"/>
          <p:cNvGrpSpPr/>
          <p:nvPr/>
        </p:nvGrpSpPr>
        <p:grpSpPr>
          <a:xfrm>
            <a:off x="6309922" y="4066966"/>
            <a:ext cx="1129926" cy="1070524"/>
            <a:chOff x="6761085" y="2854976"/>
            <a:chExt cx="1129926" cy="1070524"/>
          </a:xfrm>
        </p:grpSpPr>
        <p:sp>
          <p:nvSpPr>
            <p:cNvPr id="62" name="Oval 61"/>
            <p:cNvSpPr/>
            <p:nvPr/>
          </p:nvSpPr>
          <p:spPr>
            <a:xfrm>
              <a:off x="7029920" y="3115974"/>
              <a:ext cx="577302" cy="54275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7318571" y="2854976"/>
              <a:ext cx="0" cy="107052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6761085" y="3425755"/>
              <a:ext cx="43863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452375" y="3425755"/>
              <a:ext cx="43863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9" name="Arc 68"/>
            <p:cNvSpPr/>
            <p:nvPr/>
          </p:nvSpPr>
          <p:spPr>
            <a:xfrm rot="16200000">
              <a:off x="7199722" y="3293610"/>
              <a:ext cx="252656" cy="252656"/>
            </a:xfrm>
            <a:prstGeom prst="arc">
              <a:avLst>
                <a:gd name="adj1" fmla="val 16200000"/>
                <a:gd name="adj2" fmla="val 547417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29" name="Group 228"/>
          <p:cNvGrpSpPr/>
          <p:nvPr/>
        </p:nvGrpSpPr>
        <p:grpSpPr>
          <a:xfrm>
            <a:off x="7781839" y="4120290"/>
            <a:ext cx="1129926" cy="1045896"/>
            <a:chOff x="7781839" y="4120290"/>
            <a:chExt cx="1129926" cy="1045896"/>
          </a:xfrm>
        </p:grpSpPr>
        <p:sp>
          <p:nvSpPr>
            <p:cNvPr id="70" name="Oval 69"/>
            <p:cNvSpPr/>
            <p:nvPr/>
          </p:nvSpPr>
          <p:spPr>
            <a:xfrm>
              <a:off x="8050674" y="4356660"/>
              <a:ext cx="577302" cy="54275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flipH="1">
              <a:off x="7781839" y="4621357"/>
              <a:ext cx="43863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8473129" y="4630567"/>
              <a:ext cx="438636" cy="0"/>
            </a:xfrm>
            <a:prstGeom prst="line">
              <a:avLst/>
            </a:prstGeom>
            <a:ln w="1905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39325" y="4120290"/>
              <a:ext cx="1839" cy="35665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339325" y="4784187"/>
              <a:ext cx="0" cy="381999"/>
            </a:xfrm>
            <a:prstGeom prst="line">
              <a:avLst/>
            </a:prstGeom>
            <a:ln w="19050">
              <a:solidFill>
                <a:schemeClr val="tx1"/>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8220476" y="4476947"/>
              <a:ext cx="126328" cy="14441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95" name="TextBox 94"/>
          <p:cNvSpPr txBox="1"/>
          <p:nvPr/>
        </p:nvSpPr>
        <p:spPr>
          <a:xfrm>
            <a:off x="6431078" y="3674938"/>
            <a:ext cx="906082" cy="400110"/>
          </a:xfrm>
          <a:prstGeom prst="rect">
            <a:avLst/>
          </a:prstGeom>
          <a:noFill/>
        </p:spPr>
        <p:txBody>
          <a:bodyPr wrap="none" rtlCol="0">
            <a:spAutoFit/>
          </a:bodyPr>
          <a:lstStyle/>
          <a:p>
            <a:r>
              <a:rPr lang="en-US" sz="2000" dirty="0" smtClean="0"/>
              <a:t>state A</a:t>
            </a:r>
            <a:endParaRPr lang="en-US" sz="2000" dirty="0"/>
          </a:p>
        </p:txBody>
      </p:sp>
      <p:sp>
        <p:nvSpPr>
          <p:cNvPr id="96" name="TextBox 95"/>
          <p:cNvSpPr txBox="1"/>
          <p:nvPr/>
        </p:nvSpPr>
        <p:spPr>
          <a:xfrm>
            <a:off x="5378505" y="5339476"/>
            <a:ext cx="3802728" cy="1200329"/>
          </a:xfrm>
          <a:prstGeom prst="rect">
            <a:avLst/>
          </a:prstGeom>
          <a:noFill/>
        </p:spPr>
        <p:txBody>
          <a:bodyPr wrap="square" rtlCol="0">
            <a:spAutoFit/>
          </a:bodyPr>
          <a:lstStyle/>
          <a:p>
            <a:r>
              <a:rPr lang="en-US" dirty="0" smtClean="0"/>
              <a:t>Switches at crossing of input/output should be in state B. Other switches should be in state A.</a:t>
            </a:r>
          </a:p>
          <a:p>
            <a:r>
              <a:rPr lang="en-US" b="1" dirty="0" smtClean="0">
                <a:solidFill>
                  <a:srgbClr val="FF0000"/>
                </a:solidFill>
              </a:rPr>
              <a:t>Path selection is fixed = static routing</a:t>
            </a:r>
            <a:endParaRPr lang="en-US" b="1" dirty="0">
              <a:solidFill>
                <a:srgbClr val="FF0000"/>
              </a:solidFill>
            </a:endParaRPr>
          </a:p>
        </p:txBody>
      </p:sp>
      <p:cxnSp>
        <p:nvCxnSpPr>
          <p:cNvPr id="55" name="Straight Connector 54"/>
          <p:cNvCxnSpPr>
            <a:stCxn id="6" idx="4"/>
          </p:cNvCxnSpPr>
          <p:nvPr/>
        </p:nvCxnSpPr>
        <p:spPr>
          <a:xfrm>
            <a:off x="1603289" y="2036028"/>
            <a:ext cx="5763" cy="1680881"/>
          </a:xfrm>
          <a:prstGeom prst="line">
            <a:avLst/>
          </a:prstGeom>
          <a:ln w="31750">
            <a:solidFill>
              <a:srgbClr val="00206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593645" y="3960342"/>
            <a:ext cx="1" cy="230452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1363302696"/>
              </p:ext>
            </p:extLst>
          </p:nvPr>
        </p:nvGraphicFramePr>
        <p:xfrm>
          <a:off x="6294997" y="1517182"/>
          <a:ext cx="2289702" cy="2077720"/>
        </p:xfrm>
        <a:graphic>
          <a:graphicData uri="http://schemas.openxmlformats.org/drawingml/2006/table">
            <a:tbl>
              <a:tblPr firstRow="1" bandRow="1">
                <a:tableStyleId>{5C22544A-7EE6-4342-B048-85BDC9FD1C3A}</a:tableStyleId>
              </a:tblPr>
              <a:tblGrid>
                <a:gridCol w="1144851"/>
                <a:gridCol w="1144851"/>
              </a:tblGrid>
              <a:tr h="370840">
                <a:tc>
                  <a:txBody>
                    <a:bodyPr/>
                    <a:lstStyle/>
                    <a:p>
                      <a:pPr algn="ctr"/>
                      <a:r>
                        <a:rPr lang="en-US" dirty="0" smtClean="0"/>
                        <a:t>Input</a:t>
                      </a:r>
                      <a:endParaRPr lang="en-US" dirty="0"/>
                    </a:p>
                  </a:txBody>
                  <a:tcPr/>
                </a:tc>
                <a:tc>
                  <a:txBody>
                    <a:bodyPr/>
                    <a:lstStyle/>
                    <a:p>
                      <a:pPr algn="ctr"/>
                      <a:r>
                        <a:rPr lang="en-US" dirty="0" smtClean="0"/>
                        <a:t>Output</a:t>
                      </a:r>
                      <a:endParaRPr lang="en-US" dirty="0"/>
                    </a:p>
                  </a:txBody>
                  <a:tcPr/>
                </a:tc>
              </a:tr>
              <a:tr h="370840">
                <a:tc>
                  <a:txBody>
                    <a:bodyPr/>
                    <a:lstStyle/>
                    <a:p>
                      <a:pPr algn="ctr"/>
                      <a:r>
                        <a:rPr lang="en-US" sz="2200" dirty="0" smtClean="0"/>
                        <a:t>i</a:t>
                      </a:r>
                      <a:r>
                        <a:rPr lang="en-US" sz="2200" baseline="-25000" dirty="0" smtClean="0"/>
                        <a:t>1</a:t>
                      </a:r>
                      <a:endParaRPr lang="en-US" sz="2200" baseline="-25000" dirty="0"/>
                    </a:p>
                  </a:txBody>
                  <a:tcPr/>
                </a:tc>
                <a:tc>
                  <a:txBody>
                    <a:bodyPr/>
                    <a:lstStyle/>
                    <a:p>
                      <a:pPr algn="ctr"/>
                      <a:r>
                        <a:rPr lang="en-US" sz="2200" dirty="0" smtClean="0"/>
                        <a:t>o</a:t>
                      </a:r>
                      <a:r>
                        <a:rPr lang="en-US" sz="2200" baseline="-25000" dirty="0" smtClean="0"/>
                        <a:t>2</a:t>
                      </a:r>
                      <a:endParaRPr lang="en-US" sz="2200" baseline="-25000" dirty="0"/>
                    </a:p>
                  </a:txBody>
                  <a:tcPr/>
                </a:tc>
              </a:tr>
              <a:tr h="370840">
                <a:tc>
                  <a:txBody>
                    <a:bodyPr/>
                    <a:lstStyle/>
                    <a:p>
                      <a:pPr algn="ctr"/>
                      <a:r>
                        <a:rPr lang="en-US" sz="2200" dirty="0" smtClean="0"/>
                        <a:t>i</a:t>
                      </a:r>
                      <a:r>
                        <a:rPr lang="en-US" sz="2200" baseline="-25000" dirty="0" smtClean="0"/>
                        <a:t>2</a:t>
                      </a:r>
                      <a:endParaRPr lang="en-US" sz="2200" baseline="-25000" dirty="0"/>
                    </a:p>
                  </a:txBody>
                  <a:tcPr/>
                </a:tc>
                <a:tc>
                  <a:txBody>
                    <a:bodyPr/>
                    <a:lstStyle/>
                    <a:p>
                      <a:pPr algn="ctr"/>
                      <a:r>
                        <a:rPr lang="en-US" sz="2200" dirty="0" smtClean="0"/>
                        <a:t>o</a:t>
                      </a:r>
                      <a:r>
                        <a:rPr lang="en-US" sz="2200" baseline="-25000" dirty="0" smtClean="0"/>
                        <a:t>4</a:t>
                      </a:r>
                      <a:endParaRPr lang="en-US" sz="2200" baseline="-25000" dirty="0"/>
                    </a:p>
                  </a:txBody>
                  <a:tcPr/>
                </a:tc>
              </a:tr>
              <a:tr h="370840">
                <a:tc>
                  <a:txBody>
                    <a:bodyPr/>
                    <a:lstStyle/>
                    <a:p>
                      <a:pPr algn="ctr"/>
                      <a:r>
                        <a:rPr lang="en-US" sz="2200" dirty="0" smtClean="0"/>
                        <a:t>i</a:t>
                      </a:r>
                      <a:r>
                        <a:rPr lang="en-US" sz="2200" baseline="-25000" dirty="0" smtClean="0"/>
                        <a:t>3</a:t>
                      </a:r>
                      <a:endParaRPr lang="en-US" sz="2200" baseline="-25000" dirty="0"/>
                    </a:p>
                  </a:txBody>
                  <a:tcPr/>
                </a:tc>
                <a:tc>
                  <a:txBody>
                    <a:bodyPr/>
                    <a:lstStyle/>
                    <a:p>
                      <a:pPr algn="ctr"/>
                      <a:r>
                        <a:rPr lang="en-US" sz="2200" dirty="0" smtClean="0"/>
                        <a:t>o</a:t>
                      </a:r>
                      <a:r>
                        <a:rPr lang="en-US" sz="2200" baseline="-25000" dirty="0" smtClean="0"/>
                        <a:t>1</a:t>
                      </a:r>
                      <a:endParaRPr lang="en-US" sz="2200" baseline="-25000" dirty="0"/>
                    </a:p>
                  </a:txBody>
                  <a:tcPr/>
                </a:tc>
              </a:tr>
              <a:tr h="370840">
                <a:tc>
                  <a:txBody>
                    <a:bodyPr/>
                    <a:lstStyle/>
                    <a:p>
                      <a:pPr algn="ctr"/>
                      <a:r>
                        <a:rPr lang="en-US" sz="2200" dirty="0" smtClean="0"/>
                        <a:t>i</a:t>
                      </a:r>
                      <a:r>
                        <a:rPr lang="en-US" sz="2200" baseline="-25000" dirty="0" smtClean="0"/>
                        <a:t>4</a:t>
                      </a:r>
                      <a:endParaRPr lang="en-US" sz="2200" baseline="-25000" dirty="0"/>
                    </a:p>
                  </a:txBody>
                  <a:tcPr/>
                </a:tc>
                <a:tc>
                  <a:txBody>
                    <a:bodyPr/>
                    <a:lstStyle/>
                    <a:p>
                      <a:pPr algn="ctr"/>
                      <a:r>
                        <a:rPr lang="en-US" sz="2200" dirty="0" smtClean="0"/>
                        <a:t>o</a:t>
                      </a:r>
                      <a:r>
                        <a:rPr lang="en-US" sz="2200" baseline="-25000" dirty="0" smtClean="0"/>
                        <a:t>3</a:t>
                      </a:r>
                      <a:endParaRPr lang="en-US" sz="2200" baseline="-25000" dirty="0"/>
                    </a:p>
                  </a:txBody>
                  <a:tcPr/>
                </a:tc>
              </a:tr>
            </a:tbl>
          </a:graphicData>
        </a:graphic>
      </p:graphicFrame>
      <p:cxnSp>
        <p:nvCxnSpPr>
          <p:cNvPr id="74" name="Straight Connector 73"/>
          <p:cNvCxnSpPr/>
          <p:nvPr/>
        </p:nvCxnSpPr>
        <p:spPr>
          <a:xfrm flipH="1">
            <a:off x="1730030" y="2639975"/>
            <a:ext cx="929230" cy="0"/>
          </a:xfrm>
          <a:prstGeom prst="line">
            <a:avLst/>
          </a:prstGeom>
          <a:ln w="317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2901216" y="2639975"/>
            <a:ext cx="918144" cy="0"/>
          </a:xfrm>
          <a:prstGeom prst="line">
            <a:avLst/>
          </a:prstGeom>
          <a:ln w="317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4061316" y="2639975"/>
            <a:ext cx="95425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730030" y="3840443"/>
            <a:ext cx="929230"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730030" y="5027907"/>
            <a:ext cx="930957" cy="1"/>
          </a:xfrm>
          <a:prstGeom prst="line">
            <a:avLst/>
          </a:prstGeom>
          <a:ln w="31750">
            <a:solidFill>
              <a:srgbClr val="7030A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1730030" y="6254160"/>
            <a:ext cx="930957" cy="1"/>
          </a:xfrm>
          <a:prstGeom prst="line">
            <a:avLst/>
          </a:prstGeom>
          <a:ln w="3175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2902943" y="6254160"/>
            <a:ext cx="916416"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4061315" y="6254161"/>
            <a:ext cx="95425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2902943" y="5027907"/>
            <a:ext cx="916416" cy="1"/>
          </a:xfrm>
          <a:prstGeom prst="line">
            <a:avLst/>
          </a:prstGeom>
          <a:ln w="31750">
            <a:solidFill>
              <a:srgbClr val="7030A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2901216" y="3840443"/>
            <a:ext cx="918143"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4061315" y="3840444"/>
            <a:ext cx="954255" cy="8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3934987" y="2763594"/>
            <a:ext cx="5354" cy="349056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136548" y="5150853"/>
            <a:ext cx="0" cy="110330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4061315" y="5027234"/>
            <a:ext cx="954255" cy="674"/>
          </a:xfrm>
          <a:prstGeom prst="line">
            <a:avLst/>
          </a:prstGeom>
          <a:ln w="31750">
            <a:solidFill>
              <a:srgbClr val="7030A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5" idx="4"/>
          </p:cNvCxnSpPr>
          <p:nvPr/>
        </p:nvCxnSpPr>
        <p:spPr>
          <a:xfrm>
            <a:off x="2781965" y="2036028"/>
            <a:ext cx="0" cy="4094513"/>
          </a:xfrm>
          <a:prstGeom prst="line">
            <a:avLst/>
          </a:prstGeom>
          <a:ln w="3175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1488074" y="3716823"/>
            <a:ext cx="120978" cy="123620"/>
          </a:xfrm>
          <a:prstGeom prst="line">
            <a:avLst/>
          </a:prstGeom>
          <a:ln w="31750">
            <a:solidFill>
              <a:srgbClr val="00206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2660987" y="6130541"/>
            <a:ext cx="119252" cy="123620"/>
          </a:xfrm>
          <a:prstGeom prst="line">
            <a:avLst/>
          </a:prstGeom>
          <a:ln w="3175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3819359" y="2516355"/>
            <a:ext cx="120978" cy="123620"/>
          </a:xfrm>
          <a:prstGeom prst="line">
            <a:avLst/>
          </a:prstGeom>
          <a:ln w="317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5015570" y="4904288"/>
            <a:ext cx="120979" cy="123621"/>
          </a:xfrm>
          <a:prstGeom prst="line">
            <a:avLst/>
          </a:prstGeom>
          <a:ln w="31750">
            <a:solidFill>
              <a:srgbClr val="7030A0"/>
            </a:solidFill>
            <a:tailEnd type="none" w="lg" len="lg"/>
          </a:ln>
        </p:spPr>
        <p:style>
          <a:lnRef idx="1">
            <a:schemeClr val="accent1"/>
          </a:lnRef>
          <a:fillRef idx="0">
            <a:schemeClr val="accent1"/>
          </a:fillRef>
          <a:effectRef idx="0">
            <a:schemeClr val="accent1"/>
          </a:effectRef>
          <a:fontRef idx="minor">
            <a:schemeClr val="tx1"/>
          </a:fontRef>
        </p:style>
      </p:cxnSp>
      <p:sp>
        <p:nvSpPr>
          <p:cNvPr id="199" name="Arc 198"/>
          <p:cNvSpPr/>
          <p:nvPr/>
        </p:nvSpPr>
        <p:spPr>
          <a:xfrm rot="16200000">
            <a:off x="2648339" y="2523114"/>
            <a:ext cx="252656" cy="252656"/>
          </a:xfrm>
          <a:prstGeom prst="arc">
            <a:avLst>
              <a:gd name="adj1" fmla="val 16200000"/>
              <a:gd name="adj2" fmla="val 5474173"/>
            </a:avLst>
          </a:prstGeom>
          <a:ln w="31750">
            <a:solidFill>
              <a:srgbClr val="FF000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0" name="Arc 199"/>
          <p:cNvSpPr/>
          <p:nvPr/>
        </p:nvSpPr>
        <p:spPr>
          <a:xfrm rot="16200000">
            <a:off x="1476961" y="2523114"/>
            <a:ext cx="252656" cy="252656"/>
          </a:xfrm>
          <a:prstGeom prst="arc">
            <a:avLst>
              <a:gd name="adj1" fmla="val 16200000"/>
              <a:gd name="adj2" fmla="val 5474173"/>
            </a:avLst>
          </a:prstGeom>
          <a:ln w="31750">
            <a:solidFill>
              <a:srgbClr val="FF000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1" name="Arc 200"/>
          <p:cNvSpPr/>
          <p:nvPr/>
        </p:nvSpPr>
        <p:spPr>
          <a:xfrm rot="16200000">
            <a:off x="2660987" y="3716909"/>
            <a:ext cx="252656" cy="252656"/>
          </a:xfrm>
          <a:prstGeom prst="arc">
            <a:avLst>
              <a:gd name="adj1" fmla="val 16200000"/>
              <a:gd name="adj2" fmla="val 547417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2" name="Arc 201"/>
          <p:cNvSpPr/>
          <p:nvPr/>
        </p:nvSpPr>
        <p:spPr>
          <a:xfrm rot="16200000">
            <a:off x="3814010" y="3707685"/>
            <a:ext cx="252656" cy="252656"/>
          </a:xfrm>
          <a:prstGeom prst="arc">
            <a:avLst>
              <a:gd name="adj1" fmla="val 16200000"/>
              <a:gd name="adj2" fmla="val 547417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3" name="Arc 202"/>
          <p:cNvSpPr/>
          <p:nvPr/>
        </p:nvSpPr>
        <p:spPr>
          <a:xfrm rot="16200000">
            <a:off x="3814010" y="4904288"/>
            <a:ext cx="252656" cy="252656"/>
          </a:xfrm>
          <a:prstGeom prst="arc">
            <a:avLst>
              <a:gd name="adj1" fmla="val 16200000"/>
              <a:gd name="adj2" fmla="val 5474173"/>
            </a:avLst>
          </a:prstGeom>
          <a:ln w="31750">
            <a:solidFill>
              <a:srgbClr val="7030A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 name="Arc 203"/>
          <p:cNvSpPr/>
          <p:nvPr/>
        </p:nvSpPr>
        <p:spPr>
          <a:xfrm rot="16200000">
            <a:off x="2648560" y="4904288"/>
            <a:ext cx="252656" cy="252656"/>
          </a:xfrm>
          <a:prstGeom prst="arc">
            <a:avLst>
              <a:gd name="adj1" fmla="val 16200000"/>
              <a:gd name="adj2" fmla="val 5474173"/>
            </a:avLst>
          </a:prstGeom>
          <a:ln w="31750">
            <a:solidFill>
              <a:srgbClr val="7030A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5" name="Arc 204"/>
          <p:cNvSpPr/>
          <p:nvPr/>
        </p:nvSpPr>
        <p:spPr>
          <a:xfrm rot="16200000">
            <a:off x="1482724" y="4904288"/>
            <a:ext cx="252656" cy="252656"/>
          </a:xfrm>
          <a:prstGeom prst="arc">
            <a:avLst>
              <a:gd name="adj1" fmla="val 16200000"/>
              <a:gd name="adj2" fmla="val 5474173"/>
            </a:avLst>
          </a:prstGeom>
          <a:ln w="31750">
            <a:solidFill>
              <a:srgbClr val="7030A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6" name="Arc 205"/>
          <p:cNvSpPr/>
          <p:nvPr/>
        </p:nvSpPr>
        <p:spPr>
          <a:xfrm rot="16200000">
            <a:off x="1467318" y="6138542"/>
            <a:ext cx="252656" cy="252656"/>
          </a:xfrm>
          <a:prstGeom prst="arc">
            <a:avLst>
              <a:gd name="adj1" fmla="val 16200000"/>
              <a:gd name="adj2" fmla="val 5474173"/>
            </a:avLst>
          </a:prstGeom>
          <a:ln w="31750">
            <a:solidFill>
              <a:srgbClr val="00B05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7" name="Arc 206"/>
          <p:cNvSpPr/>
          <p:nvPr/>
        </p:nvSpPr>
        <p:spPr>
          <a:xfrm rot="16200000">
            <a:off x="3808659" y="6138542"/>
            <a:ext cx="252656" cy="252656"/>
          </a:xfrm>
          <a:prstGeom prst="arc">
            <a:avLst>
              <a:gd name="adj1" fmla="val 16200000"/>
              <a:gd name="adj2" fmla="val 547417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8" name="Arc 217"/>
          <p:cNvSpPr/>
          <p:nvPr/>
        </p:nvSpPr>
        <p:spPr>
          <a:xfrm rot="16200000">
            <a:off x="5010220" y="6127832"/>
            <a:ext cx="252656" cy="252656"/>
          </a:xfrm>
          <a:prstGeom prst="arc">
            <a:avLst>
              <a:gd name="adj1" fmla="val 16200000"/>
              <a:gd name="adj2" fmla="val 547417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9" name="Arc 218"/>
          <p:cNvSpPr/>
          <p:nvPr/>
        </p:nvSpPr>
        <p:spPr>
          <a:xfrm rot="16200000">
            <a:off x="5010220" y="3711492"/>
            <a:ext cx="252656" cy="252656"/>
          </a:xfrm>
          <a:prstGeom prst="arc">
            <a:avLst>
              <a:gd name="adj1" fmla="val 16200000"/>
              <a:gd name="adj2" fmla="val 547417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0" name="Arc 219"/>
          <p:cNvSpPr/>
          <p:nvPr/>
        </p:nvSpPr>
        <p:spPr>
          <a:xfrm rot="16200000">
            <a:off x="5010220" y="2523114"/>
            <a:ext cx="252656" cy="252656"/>
          </a:xfrm>
          <a:prstGeom prst="arc">
            <a:avLst>
              <a:gd name="adj1" fmla="val 16200000"/>
              <a:gd name="adj2" fmla="val 547417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0" name="TextBox 229"/>
          <p:cNvSpPr txBox="1"/>
          <p:nvPr/>
        </p:nvSpPr>
        <p:spPr>
          <a:xfrm>
            <a:off x="7886284" y="3681775"/>
            <a:ext cx="896464" cy="400110"/>
          </a:xfrm>
          <a:prstGeom prst="rect">
            <a:avLst/>
          </a:prstGeom>
          <a:noFill/>
        </p:spPr>
        <p:txBody>
          <a:bodyPr wrap="none" rtlCol="0">
            <a:spAutoFit/>
          </a:bodyPr>
          <a:lstStyle/>
          <a:p>
            <a:r>
              <a:rPr lang="en-US" sz="2000" dirty="0" smtClean="0"/>
              <a:t>state B</a:t>
            </a:r>
            <a:endParaRPr lang="en-US" sz="2000" dirty="0"/>
          </a:p>
        </p:txBody>
      </p:sp>
      <p:sp>
        <p:nvSpPr>
          <p:cNvPr id="231" name="TextBox 230"/>
          <p:cNvSpPr txBox="1"/>
          <p:nvPr/>
        </p:nvSpPr>
        <p:spPr>
          <a:xfrm>
            <a:off x="6284002" y="1136982"/>
            <a:ext cx="2339102" cy="369332"/>
          </a:xfrm>
          <a:prstGeom prst="rect">
            <a:avLst/>
          </a:prstGeom>
          <a:noFill/>
        </p:spPr>
        <p:txBody>
          <a:bodyPr wrap="none" rtlCol="0">
            <a:spAutoFit/>
          </a:bodyPr>
          <a:lstStyle/>
          <a:p>
            <a:r>
              <a:rPr lang="en-US" dirty="0" smtClean="0"/>
              <a:t>Input – output pairings</a:t>
            </a:r>
            <a:endParaRPr lang="en-US" dirty="0"/>
          </a:p>
        </p:txBody>
      </p:sp>
    </p:spTree>
    <p:extLst>
      <p:ext uri="{BB962C8B-B14F-4D97-AF65-F5344CB8AC3E}">
        <p14:creationId xmlns:p14="http://schemas.microsoft.com/office/powerpoint/2010/main" val="3324308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switch for distributed memory systems</a:t>
            </a:r>
            <a:endParaRPr lang="en-US" dirty="0"/>
          </a:p>
        </p:txBody>
      </p:sp>
      <p:sp>
        <p:nvSpPr>
          <p:cNvPr id="96" name="TextBox 95"/>
          <p:cNvSpPr txBox="1"/>
          <p:nvPr/>
        </p:nvSpPr>
        <p:spPr>
          <a:xfrm>
            <a:off x="769905" y="5600952"/>
            <a:ext cx="7834620" cy="1015663"/>
          </a:xfrm>
          <a:prstGeom prst="rect">
            <a:avLst/>
          </a:prstGeom>
          <a:noFill/>
        </p:spPr>
        <p:txBody>
          <a:bodyPr wrap="square" rtlCol="0">
            <a:spAutoFit/>
          </a:bodyPr>
          <a:lstStyle/>
          <a:p>
            <a:pPr marL="285750" indent="-285750">
              <a:buFont typeface="Arial" pitchFamily="34" charset="0"/>
              <a:buChar char="•"/>
            </a:pPr>
            <a:r>
              <a:rPr lang="en-US" sz="2000" dirty="0" smtClean="0"/>
              <a:t>Crossbar implementation of a switch with P = 4 machines.</a:t>
            </a:r>
          </a:p>
          <a:p>
            <a:pPr marL="742950" lvl="1" indent="-285750">
              <a:buFont typeface="Arial" pitchFamily="34" charset="0"/>
              <a:buChar char="•"/>
            </a:pPr>
            <a:r>
              <a:rPr lang="en-US" sz="2000" b="1" dirty="0" smtClean="0">
                <a:solidFill>
                  <a:srgbClr val="FF0000"/>
                </a:solidFill>
              </a:rPr>
              <a:t>Fully non-blocking</a:t>
            </a:r>
          </a:p>
          <a:p>
            <a:pPr marL="742950" lvl="1" indent="-285750">
              <a:buFont typeface="Arial" pitchFamily="34" charset="0"/>
              <a:buChar char="•"/>
            </a:pPr>
            <a:r>
              <a:rPr lang="en-US" sz="2000" b="1" dirty="0" smtClean="0">
                <a:solidFill>
                  <a:srgbClr val="FF0000"/>
                </a:solidFill>
              </a:rPr>
              <a:t>Expensive: P</a:t>
            </a:r>
            <a:r>
              <a:rPr lang="en-US" sz="2000" b="1" baseline="30000" dirty="0" smtClean="0">
                <a:solidFill>
                  <a:srgbClr val="FF0000"/>
                </a:solidFill>
              </a:rPr>
              <a:t>2</a:t>
            </a:r>
            <a:r>
              <a:rPr lang="en-US" sz="2000" b="1" dirty="0" smtClean="0">
                <a:solidFill>
                  <a:srgbClr val="FF0000"/>
                </a:solidFill>
              </a:rPr>
              <a:t> switches and O(P</a:t>
            </a:r>
            <a:r>
              <a:rPr lang="en-US" sz="2000" b="1" baseline="30000" dirty="0" smtClean="0">
                <a:solidFill>
                  <a:srgbClr val="FF0000"/>
                </a:solidFill>
              </a:rPr>
              <a:t>2</a:t>
            </a:r>
            <a:r>
              <a:rPr lang="en-US" sz="2000" b="1" dirty="0" smtClean="0">
                <a:solidFill>
                  <a:srgbClr val="FF0000"/>
                </a:solidFill>
              </a:rPr>
              <a:t>) wires</a:t>
            </a:r>
          </a:p>
        </p:txBody>
      </p:sp>
      <p:cxnSp>
        <p:nvCxnSpPr>
          <p:cNvPr id="39" name="Straight Connector 38"/>
          <p:cNvCxnSpPr>
            <a:stCxn id="13" idx="2"/>
            <a:endCxn id="10" idx="6"/>
          </p:cNvCxnSpPr>
          <p:nvPr/>
        </p:nvCxnSpPr>
        <p:spPr>
          <a:xfrm flipH="1">
            <a:off x="1653352" y="2008125"/>
            <a:ext cx="364658" cy="1"/>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4" idx="2"/>
            <a:endCxn id="9" idx="6"/>
          </p:cNvCxnSpPr>
          <p:nvPr/>
        </p:nvCxnSpPr>
        <p:spPr>
          <a:xfrm flipH="1">
            <a:off x="1658031" y="3009536"/>
            <a:ext cx="359979" cy="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5" idx="2"/>
            <a:endCxn id="8" idx="6"/>
          </p:cNvCxnSpPr>
          <p:nvPr/>
        </p:nvCxnSpPr>
        <p:spPr>
          <a:xfrm flipH="1">
            <a:off x="1658158" y="3994239"/>
            <a:ext cx="359852" cy="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6" idx="2"/>
            <a:endCxn id="7" idx="6"/>
          </p:cNvCxnSpPr>
          <p:nvPr/>
        </p:nvCxnSpPr>
        <p:spPr>
          <a:xfrm flipH="1" flipV="1">
            <a:off x="1663750" y="4990661"/>
            <a:ext cx="354261" cy="1"/>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1" idx="0"/>
          </p:cNvCxnSpPr>
          <p:nvPr/>
        </p:nvCxnSpPr>
        <p:spPr>
          <a:xfrm>
            <a:off x="3821725" y="1261646"/>
            <a:ext cx="2758" cy="64196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5" idx="0"/>
          </p:cNvCxnSpPr>
          <p:nvPr/>
        </p:nvCxnSpPr>
        <p:spPr>
          <a:xfrm>
            <a:off x="4712610" y="1086295"/>
            <a:ext cx="0" cy="81980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3" idx="0"/>
          </p:cNvCxnSpPr>
          <p:nvPr/>
        </p:nvCxnSpPr>
        <p:spPr>
          <a:xfrm flipH="1">
            <a:off x="2107830" y="1520373"/>
            <a:ext cx="1378" cy="38573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7" idx="0"/>
          </p:cNvCxnSpPr>
          <p:nvPr/>
        </p:nvCxnSpPr>
        <p:spPr>
          <a:xfrm>
            <a:off x="2964450" y="1375764"/>
            <a:ext cx="0" cy="52785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04469" y="4786618"/>
            <a:ext cx="359280" cy="40808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M</a:t>
            </a:r>
            <a:r>
              <a:rPr lang="en-US" sz="1600" baseline="-25000" dirty="0" smtClean="0">
                <a:solidFill>
                  <a:schemeClr val="tx1"/>
                </a:solidFill>
              </a:rPr>
              <a:t>4</a:t>
            </a:r>
            <a:endParaRPr lang="en-US" sz="1600" baseline="-25000" dirty="0">
              <a:solidFill>
                <a:schemeClr val="tx1"/>
              </a:solidFill>
            </a:endParaRPr>
          </a:p>
        </p:txBody>
      </p:sp>
      <p:sp>
        <p:nvSpPr>
          <p:cNvPr id="8" name="Oval 7"/>
          <p:cNvSpPr/>
          <p:nvPr/>
        </p:nvSpPr>
        <p:spPr>
          <a:xfrm>
            <a:off x="1298878" y="3790195"/>
            <a:ext cx="359280" cy="40808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M</a:t>
            </a:r>
            <a:r>
              <a:rPr lang="en-US" sz="1600" baseline="-25000" dirty="0" smtClean="0">
                <a:solidFill>
                  <a:schemeClr val="tx1"/>
                </a:solidFill>
              </a:rPr>
              <a:t>3</a:t>
            </a:r>
            <a:endParaRPr lang="en-US" sz="1600" baseline="-25000" dirty="0">
              <a:solidFill>
                <a:schemeClr val="tx1"/>
              </a:solidFill>
            </a:endParaRPr>
          </a:p>
        </p:txBody>
      </p:sp>
      <p:sp>
        <p:nvSpPr>
          <p:cNvPr id="9" name="Oval 8"/>
          <p:cNvSpPr/>
          <p:nvPr/>
        </p:nvSpPr>
        <p:spPr>
          <a:xfrm rot="21508869">
            <a:off x="1298814" y="2810785"/>
            <a:ext cx="359280" cy="40808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M</a:t>
            </a:r>
            <a:r>
              <a:rPr lang="en-US" sz="1600" baseline="-25000" dirty="0" smtClean="0">
                <a:solidFill>
                  <a:schemeClr val="tx1"/>
                </a:solidFill>
              </a:rPr>
              <a:t>2</a:t>
            </a:r>
            <a:endParaRPr lang="en-US" sz="1600" baseline="-25000" dirty="0">
              <a:solidFill>
                <a:schemeClr val="tx1"/>
              </a:solidFill>
            </a:endParaRPr>
          </a:p>
        </p:txBody>
      </p:sp>
      <p:sp>
        <p:nvSpPr>
          <p:cNvPr id="10" name="Oval 9"/>
          <p:cNvSpPr/>
          <p:nvPr/>
        </p:nvSpPr>
        <p:spPr>
          <a:xfrm>
            <a:off x="1294072" y="1804082"/>
            <a:ext cx="359280" cy="40808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M</a:t>
            </a:r>
            <a:r>
              <a:rPr lang="en-US" sz="1600" baseline="-25000" dirty="0" smtClean="0">
                <a:solidFill>
                  <a:schemeClr val="tx1"/>
                </a:solidFill>
              </a:rPr>
              <a:t>1</a:t>
            </a:r>
            <a:endParaRPr lang="en-US" sz="1600" baseline="-25000" dirty="0">
              <a:solidFill>
                <a:schemeClr val="tx1"/>
              </a:solidFill>
            </a:endParaRPr>
          </a:p>
        </p:txBody>
      </p:sp>
      <p:sp>
        <p:nvSpPr>
          <p:cNvPr id="13" name="Oval 12"/>
          <p:cNvSpPr/>
          <p:nvPr/>
        </p:nvSpPr>
        <p:spPr>
          <a:xfrm>
            <a:off x="2018010" y="1906103"/>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018010" y="2907514"/>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18010" y="3892217"/>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018010" y="4888640"/>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74630" y="1903615"/>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74630" y="2907513"/>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74630" y="3892217"/>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874630" y="4888640"/>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734663" y="1903614"/>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734663" y="2907514"/>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34663" y="3892217"/>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34663" y="4888640"/>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622790" y="1906103"/>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22790" y="2907512"/>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22790" y="3892217"/>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622790" y="4888849"/>
            <a:ext cx="179640" cy="204043"/>
          </a:xfrm>
          <a:prstGeom prst="ellipse">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endCxn id="10" idx="2"/>
          </p:cNvCxnSpPr>
          <p:nvPr/>
        </p:nvCxnSpPr>
        <p:spPr>
          <a:xfrm rot="10800000" flipV="1">
            <a:off x="1294073" y="1520369"/>
            <a:ext cx="815136" cy="487757"/>
          </a:xfrm>
          <a:prstGeom prst="bentConnector3">
            <a:avLst>
              <a:gd name="adj1" fmla="val 12082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Elbow Connector 65"/>
          <p:cNvCxnSpPr>
            <a:endCxn id="9" idx="2"/>
          </p:cNvCxnSpPr>
          <p:nvPr/>
        </p:nvCxnSpPr>
        <p:spPr>
          <a:xfrm rot="10800000" flipV="1">
            <a:off x="1298878" y="1375764"/>
            <a:ext cx="1660709" cy="1644356"/>
          </a:xfrm>
          <a:prstGeom prst="bentConnector3">
            <a:avLst>
              <a:gd name="adj1" fmla="val 120444"/>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Elbow Connector 76"/>
          <p:cNvCxnSpPr>
            <a:endCxn id="8" idx="2"/>
          </p:cNvCxnSpPr>
          <p:nvPr/>
        </p:nvCxnSpPr>
        <p:spPr>
          <a:xfrm rot="10800000" flipV="1">
            <a:off x="1298878" y="1261646"/>
            <a:ext cx="2528364" cy="2732591"/>
          </a:xfrm>
          <a:prstGeom prst="bentConnector3">
            <a:avLst>
              <a:gd name="adj1" fmla="val 11854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7" idx="2"/>
          </p:cNvCxnSpPr>
          <p:nvPr/>
        </p:nvCxnSpPr>
        <p:spPr>
          <a:xfrm rot="5400000">
            <a:off x="1059154" y="1331611"/>
            <a:ext cx="3904366" cy="3413734"/>
          </a:xfrm>
          <a:prstGeom prst="bentConnector4">
            <a:avLst>
              <a:gd name="adj1" fmla="val -243"/>
              <a:gd name="adj2" fmla="val 11728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9" idx="2"/>
            <a:endCxn id="15" idx="6"/>
          </p:cNvCxnSpPr>
          <p:nvPr/>
        </p:nvCxnSpPr>
        <p:spPr>
          <a:xfrm flipH="1">
            <a:off x="2197650" y="3994239"/>
            <a:ext cx="676980" cy="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23" idx="2"/>
            <a:endCxn id="19" idx="6"/>
          </p:cNvCxnSpPr>
          <p:nvPr/>
        </p:nvCxnSpPr>
        <p:spPr>
          <a:xfrm flipH="1">
            <a:off x="3054270" y="3994239"/>
            <a:ext cx="680393" cy="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7" idx="2"/>
            <a:endCxn id="23" idx="6"/>
          </p:cNvCxnSpPr>
          <p:nvPr/>
        </p:nvCxnSpPr>
        <p:spPr>
          <a:xfrm flipH="1">
            <a:off x="3914303" y="3994239"/>
            <a:ext cx="708486" cy="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6" idx="2"/>
            <a:endCxn id="22" idx="6"/>
          </p:cNvCxnSpPr>
          <p:nvPr/>
        </p:nvCxnSpPr>
        <p:spPr>
          <a:xfrm flipH="1">
            <a:off x="3914303" y="3009534"/>
            <a:ext cx="708486" cy="2"/>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22" idx="2"/>
            <a:endCxn id="18" idx="6"/>
          </p:cNvCxnSpPr>
          <p:nvPr/>
        </p:nvCxnSpPr>
        <p:spPr>
          <a:xfrm flipH="1" flipV="1">
            <a:off x="3054270" y="3009535"/>
            <a:ext cx="680393" cy="1"/>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8" idx="2"/>
            <a:endCxn id="14" idx="6"/>
          </p:cNvCxnSpPr>
          <p:nvPr/>
        </p:nvCxnSpPr>
        <p:spPr>
          <a:xfrm flipH="1">
            <a:off x="2197650" y="3009535"/>
            <a:ext cx="676980" cy="1"/>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3" idx="4"/>
            <a:endCxn id="14" idx="0"/>
          </p:cNvCxnSpPr>
          <p:nvPr/>
        </p:nvCxnSpPr>
        <p:spPr>
          <a:xfrm>
            <a:off x="2107830" y="2110146"/>
            <a:ext cx="0" cy="797368"/>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7" idx="4"/>
            <a:endCxn id="18" idx="0"/>
          </p:cNvCxnSpPr>
          <p:nvPr/>
        </p:nvCxnSpPr>
        <p:spPr>
          <a:xfrm>
            <a:off x="2964450" y="2107659"/>
            <a:ext cx="0" cy="799855"/>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3" idx="6"/>
            <a:endCxn id="17" idx="2"/>
          </p:cNvCxnSpPr>
          <p:nvPr/>
        </p:nvCxnSpPr>
        <p:spPr>
          <a:xfrm flipV="1">
            <a:off x="2197650" y="2005637"/>
            <a:ext cx="676980" cy="2487"/>
          </a:xfrm>
          <a:prstGeom prst="line">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4" idx="4"/>
            <a:endCxn id="15" idx="0"/>
          </p:cNvCxnSpPr>
          <p:nvPr/>
        </p:nvCxnSpPr>
        <p:spPr>
          <a:xfrm>
            <a:off x="2107830" y="3111557"/>
            <a:ext cx="0" cy="780659"/>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1" idx="2"/>
            <a:endCxn id="17" idx="6"/>
          </p:cNvCxnSpPr>
          <p:nvPr/>
        </p:nvCxnSpPr>
        <p:spPr>
          <a:xfrm flipH="1">
            <a:off x="3054270" y="2005636"/>
            <a:ext cx="680393" cy="1"/>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26" idx="4"/>
            <a:endCxn id="27" idx="0"/>
          </p:cNvCxnSpPr>
          <p:nvPr/>
        </p:nvCxnSpPr>
        <p:spPr>
          <a:xfrm>
            <a:off x="4712610" y="3111556"/>
            <a:ext cx="0" cy="780661"/>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22" idx="4"/>
            <a:endCxn id="23" idx="0"/>
          </p:cNvCxnSpPr>
          <p:nvPr/>
        </p:nvCxnSpPr>
        <p:spPr>
          <a:xfrm>
            <a:off x="3824483" y="3111557"/>
            <a:ext cx="0" cy="780659"/>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1" idx="4"/>
            <a:endCxn id="22" idx="0"/>
          </p:cNvCxnSpPr>
          <p:nvPr/>
        </p:nvCxnSpPr>
        <p:spPr>
          <a:xfrm>
            <a:off x="3824483" y="2107658"/>
            <a:ext cx="0" cy="799856"/>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25" idx="4"/>
            <a:endCxn id="26" idx="0"/>
          </p:cNvCxnSpPr>
          <p:nvPr/>
        </p:nvCxnSpPr>
        <p:spPr>
          <a:xfrm>
            <a:off x="4712610" y="2110147"/>
            <a:ext cx="0" cy="797366"/>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24" idx="2"/>
            <a:endCxn id="20" idx="6"/>
          </p:cNvCxnSpPr>
          <p:nvPr/>
        </p:nvCxnSpPr>
        <p:spPr>
          <a:xfrm flipH="1">
            <a:off x="3054270" y="4990662"/>
            <a:ext cx="680393" cy="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28" idx="2"/>
            <a:endCxn id="24" idx="6"/>
          </p:cNvCxnSpPr>
          <p:nvPr/>
        </p:nvCxnSpPr>
        <p:spPr>
          <a:xfrm flipH="1" flipV="1">
            <a:off x="3914303" y="4990662"/>
            <a:ext cx="708486" cy="209"/>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25" idx="2"/>
            <a:endCxn id="21" idx="6"/>
          </p:cNvCxnSpPr>
          <p:nvPr/>
        </p:nvCxnSpPr>
        <p:spPr>
          <a:xfrm flipH="1" flipV="1">
            <a:off x="3914303" y="2005636"/>
            <a:ext cx="708486" cy="2489"/>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9" idx="4"/>
            <a:endCxn id="20" idx="0"/>
          </p:cNvCxnSpPr>
          <p:nvPr/>
        </p:nvCxnSpPr>
        <p:spPr>
          <a:xfrm>
            <a:off x="2964450" y="4096260"/>
            <a:ext cx="0" cy="79238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23" idx="4"/>
            <a:endCxn id="24" idx="0"/>
          </p:cNvCxnSpPr>
          <p:nvPr/>
        </p:nvCxnSpPr>
        <p:spPr>
          <a:xfrm>
            <a:off x="3824483" y="4096260"/>
            <a:ext cx="0" cy="79238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27" idx="4"/>
            <a:endCxn id="28" idx="0"/>
          </p:cNvCxnSpPr>
          <p:nvPr/>
        </p:nvCxnSpPr>
        <p:spPr>
          <a:xfrm>
            <a:off x="4712610" y="4096260"/>
            <a:ext cx="0" cy="792589"/>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8" idx="4"/>
            <a:endCxn id="19" idx="0"/>
          </p:cNvCxnSpPr>
          <p:nvPr/>
        </p:nvCxnSpPr>
        <p:spPr>
          <a:xfrm>
            <a:off x="2964450" y="3111557"/>
            <a:ext cx="0" cy="78066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5" idx="4"/>
            <a:endCxn id="16" idx="0"/>
          </p:cNvCxnSpPr>
          <p:nvPr/>
        </p:nvCxnSpPr>
        <p:spPr>
          <a:xfrm>
            <a:off x="2107830" y="4096260"/>
            <a:ext cx="0" cy="79238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0" idx="2"/>
            <a:endCxn id="16" idx="6"/>
          </p:cNvCxnSpPr>
          <p:nvPr/>
        </p:nvCxnSpPr>
        <p:spPr>
          <a:xfrm flipH="1">
            <a:off x="2197650" y="4990662"/>
            <a:ext cx="676980" cy="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07" name="Oval 206"/>
          <p:cNvSpPr/>
          <p:nvPr/>
        </p:nvSpPr>
        <p:spPr>
          <a:xfrm>
            <a:off x="5927175" y="3928265"/>
            <a:ext cx="359280" cy="40808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M</a:t>
            </a:r>
            <a:r>
              <a:rPr lang="en-US" sz="1600" baseline="-25000" dirty="0" smtClean="0">
                <a:solidFill>
                  <a:schemeClr val="tx1"/>
                </a:solidFill>
              </a:rPr>
              <a:t>4</a:t>
            </a:r>
            <a:endParaRPr lang="en-US" sz="1600" baseline="-25000" dirty="0">
              <a:solidFill>
                <a:schemeClr val="tx1"/>
              </a:solidFill>
            </a:endParaRPr>
          </a:p>
        </p:txBody>
      </p:sp>
      <p:sp>
        <p:nvSpPr>
          <p:cNvPr id="208" name="Oval 207"/>
          <p:cNvSpPr/>
          <p:nvPr/>
        </p:nvSpPr>
        <p:spPr>
          <a:xfrm>
            <a:off x="5921584" y="3352190"/>
            <a:ext cx="359280" cy="40808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M</a:t>
            </a:r>
            <a:r>
              <a:rPr lang="en-US" sz="1600" baseline="-25000" dirty="0" smtClean="0">
                <a:solidFill>
                  <a:schemeClr val="tx1"/>
                </a:solidFill>
              </a:rPr>
              <a:t>3</a:t>
            </a:r>
            <a:endParaRPr lang="en-US" sz="1600" baseline="-25000" dirty="0">
              <a:solidFill>
                <a:schemeClr val="tx1"/>
              </a:solidFill>
            </a:endParaRPr>
          </a:p>
        </p:txBody>
      </p:sp>
      <p:sp>
        <p:nvSpPr>
          <p:cNvPr id="209" name="Oval 208"/>
          <p:cNvSpPr/>
          <p:nvPr/>
        </p:nvSpPr>
        <p:spPr>
          <a:xfrm rot="21508869">
            <a:off x="5921520" y="2751990"/>
            <a:ext cx="359280" cy="40808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M</a:t>
            </a:r>
            <a:r>
              <a:rPr lang="en-US" sz="1600" baseline="-25000" dirty="0" smtClean="0">
                <a:solidFill>
                  <a:schemeClr val="tx1"/>
                </a:solidFill>
              </a:rPr>
              <a:t>2</a:t>
            </a:r>
            <a:endParaRPr lang="en-US" sz="1600" baseline="-25000" dirty="0">
              <a:solidFill>
                <a:schemeClr val="tx1"/>
              </a:solidFill>
            </a:endParaRPr>
          </a:p>
        </p:txBody>
      </p:sp>
      <p:sp>
        <p:nvSpPr>
          <p:cNvPr id="210" name="Oval 209"/>
          <p:cNvSpPr/>
          <p:nvPr/>
        </p:nvSpPr>
        <p:spPr>
          <a:xfrm>
            <a:off x="5916778" y="2099194"/>
            <a:ext cx="359280" cy="40808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M</a:t>
            </a:r>
            <a:r>
              <a:rPr lang="en-US" sz="1600" baseline="-25000" dirty="0" smtClean="0">
                <a:solidFill>
                  <a:schemeClr val="tx1"/>
                </a:solidFill>
              </a:rPr>
              <a:t>1</a:t>
            </a:r>
            <a:endParaRPr lang="en-US" sz="1600" baseline="-25000" dirty="0">
              <a:solidFill>
                <a:schemeClr val="tx1"/>
              </a:solidFill>
            </a:endParaRPr>
          </a:p>
        </p:txBody>
      </p:sp>
      <p:sp>
        <p:nvSpPr>
          <p:cNvPr id="211" name="Rounded Rectangle 210"/>
          <p:cNvSpPr/>
          <p:nvPr/>
        </p:nvSpPr>
        <p:spPr>
          <a:xfrm>
            <a:off x="6914705" y="2099194"/>
            <a:ext cx="1881845" cy="2237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port</a:t>
            </a:r>
          </a:p>
          <a:p>
            <a:pPr algn="ctr"/>
            <a:r>
              <a:rPr lang="en-US" dirty="0" smtClean="0"/>
              <a:t>non-blocking</a:t>
            </a:r>
          </a:p>
          <a:p>
            <a:pPr algn="ctr"/>
            <a:r>
              <a:rPr lang="en-US" dirty="0" smtClean="0"/>
              <a:t>switch</a:t>
            </a:r>
            <a:endParaRPr lang="en-US" dirty="0"/>
          </a:p>
        </p:txBody>
      </p:sp>
      <p:cxnSp>
        <p:nvCxnSpPr>
          <p:cNvPr id="213" name="Straight Connector 212"/>
          <p:cNvCxnSpPr>
            <a:stCxn id="210" idx="6"/>
          </p:cNvCxnSpPr>
          <p:nvPr/>
        </p:nvCxnSpPr>
        <p:spPr>
          <a:xfrm>
            <a:off x="6276058" y="2303237"/>
            <a:ext cx="638647" cy="0"/>
          </a:xfrm>
          <a:prstGeom prst="line">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6286455" y="2973270"/>
            <a:ext cx="638647" cy="0"/>
          </a:xfrm>
          <a:prstGeom prst="line">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6286455" y="3556233"/>
            <a:ext cx="638647" cy="0"/>
          </a:xfrm>
          <a:prstGeom prst="line">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6286455" y="4145241"/>
            <a:ext cx="638647" cy="0"/>
          </a:xfrm>
          <a:prstGeom prst="line">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6304450" y="1316523"/>
            <a:ext cx="2175788" cy="646331"/>
          </a:xfrm>
          <a:prstGeom prst="rect">
            <a:avLst/>
          </a:prstGeom>
          <a:noFill/>
        </p:spPr>
        <p:txBody>
          <a:bodyPr wrap="none" rtlCol="0">
            <a:spAutoFit/>
          </a:bodyPr>
          <a:lstStyle/>
          <a:p>
            <a:pPr algn="ctr"/>
            <a:r>
              <a:rPr lang="en-US" dirty="0" smtClean="0"/>
              <a:t>Usually implemented</a:t>
            </a:r>
          </a:p>
          <a:p>
            <a:pPr algn="ctr"/>
            <a:r>
              <a:rPr lang="en-US" dirty="0" smtClean="0"/>
              <a:t>in a switch</a:t>
            </a:r>
            <a:endParaRPr lang="en-US" dirty="0"/>
          </a:p>
        </p:txBody>
      </p:sp>
    </p:spTree>
    <p:extLst>
      <p:ext uri="{BB962C8B-B14F-4D97-AF65-F5344CB8AC3E}">
        <p14:creationId xmlns:p14="http://schemas.microsoft.com/office/powerpoint/2010/main" val="371151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 switching networks</a:t>
            </a:r>
            <a:endParaRPr lang="en-US" dirty="0"/>
          </a:p>
        </p:txBody>
      </p:sp>
      <p:grpSp>
        <p:nvGrpSpPr>
          <p:cNvPr id="280" name="Group 279"/>
          <p:cNvGrpSpPr/>
          <p:nvPr/>
        </p:nvGrpSpPr>
        <p:grpSpPr>
          <a:xfrm>
            <a:off x="820910" y="1163105"/>
            <a:ext cx="4173545" cy="5105468"/>
            <a:chOff x="923526" y="1163105"/>
            <a:chExt cx="4728201" cy="5534680"/>
          </a:xfrm>
        </p:grpSpPr>
        <p:sp>
          <p:nvSpPr>
            <p:cNvPr id="4" name="Oval 3"/>
            <p:cNvSpPr/>
            <p:nvPr/>
          </p:nvSpPr>
          <p:spPr>
            <a:xfrm rot="5400000">
              <a:off x="930061" y="2195713"/>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5400000">
              <a:off x="930062" y="1868552"/>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5400000">
              <a:off x="930063" y="15267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5400000">
              <a:off x="940553" y="1178943"/>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rot="5400000">
              <a:off x="844595" y="1455939"/>
              <a:ext cx="1258613" cy="672946"/>
              <a:chOff x="3074205" y="2761383"/>
              <a:chExt cx="1420611" cy="858292"/>
            </a:xfrm>
          </p:grpSpPr>
          <p:sp>
            <p:nvSpPr>
              <p:cNvPr id="39" name="Rectangle 38"/>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40" name="Straight Connector 39"/>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5400000">
              <a:off x="844589" y="2897942"/>
              <a:ext cx="1258613" cy="672946"/>
              <a:chOff x="3074205" y="2761383"/>
              <a:chExt cx="1420611" cy="858292"/>
            </a:xfrm>
          </p:grpSpPr>
          <p:sp>
            <p:nvSpPr>
              <p:cNvPr id="71" name="Rectangle 7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72" name="Straight Connector 7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rot="5400000">
              <a:off x="849834" y="4301760"/>
              <a:ext cx="1258613" cy="672946"/>
              <a:chOff x="3074205" y="2761383"/>
              <a:chExt cx="1420611" cy="858292"/>
            </a:xfrm>
          </p:grpSpPr>
          <p:sp>
            <p:nvSpPr>
              <p:cNvPr id="81" name="Rectangle 8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82" name="Straight Connector 8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rot="5400000">
              <a:off x="855073" y="5684340"/>
              <a:ext cx="1258613" cy="672946"/>
              <a:chOff x="2999354" y="2761383"/>
              <a:chExt cx="1420611" cy="858292"/>
            </a:xfrm>
          </p:grpSpPr>
          <p:sp>
            <p:nvSpPr>
              <p:cNvPr id="91" name="Rectangle 90"/>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92" name="Straight Connector 9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rot="5400000">
              <a:off x="926782" y="3637718"/>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rot="5400000">
              <a:off x="926783" y="33105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rot="5400000">
              <a:off x="926784" y="2968762"/>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rot="5400000">
              <a:off x="937274" y="2620948"/>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rot="5400000">
              <a:off x="926781" y="5041090"/>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rot="5400000">
              <a:off x="926782" y="4713929"/>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rot="5400000">
              <a:off x="926783" y="4372134"/>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rot="5400000">
              <a:off x="937273" y="4024320"/>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rot="5400000">
              <a:off x="930061" y="649042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rot="5400000">
              <a:off x="930062" y="6163266"/>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5400000">
              <a:off x="930063" y="5821471"/>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rot="5400000">
              <a:off x="940553" y="54736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rot="5400000">
              <a:off x="2657496" y="1455939"/>
              <a:ext cx="1258613" cy="672946"/>
              <a:chOff x="3074205" y="2761383"/>
              <a:chExt cx="1420611" cy="858292"/>
            </a:xfrm>
          </p:grpSpPr>
          <p:sp>
            <p:nvSpPr>
              <p:cNvPr id="113" name="Rectangle 11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14" name="Straight Connector 11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rot="5400000">
              <a:off x="2657490" y="2897942"/>
              <a:ext cx="1258613" cy="672946"/>
              <a:chOff x="3074205" y="2761383"/>
              <a:chExt cx="1420611" cy="858292"/>
            </a:xfrm>
          </p:grpSpPr>
          <p:sp>
            <p:nvSpPr>
              <p:cNvPr id="123" name="Rectangle 12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24" name="Straight Connector 12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rot="5400000">
              <a:off x="2662735" y="4301760"/>
              <a:ext cx="1258613" cy="672946"/>
              <a:chOff x="3074205" y="2761383"/>
              <a:chExt cx="1420611" cy="858292"/>
            </a:xfrm>
          </p:grpSpPr>
          <p:sp>
            <p:nvSpPr>
              <p:cNvPr id="133" name="Rectangle 13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34" name="Straight Connector 13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rot="5400000">
              <a:off x="2667974" y="5684340"/>
              <a:ext cx="1258613" cy="672946"/>
              <a:chOff x="2999354" y="2761383"/>
              <a:chExt cx="1420611" cy="858292"/>
            </a:xfrm>
          </p:grpSpPr>
          <p:sp>
            <p:nvSpPr>
              <p:cNvPr id="143" name="Rectangle 14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44" name="Straight Connector 14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rot="5400000">
              <a:off x="4462531" y="1455940"/>
              <a:ext cx="1258613" cy="672946"/>
              <a:chOff x="3074205" y="2761383"/>
              <a:chExt cx="1420611" cy="858292"/>
            </a:xfrm>
          </p:grpSpPr>
          <p:sp>
            <p:nvSpPr>
              <p:cNvPr id="153" name="Rectangle 15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54" name="Straight Connector 15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rot="5400000">
              <a:off x="4462525" y="2897943"/>
              <a:ext cx="1258613" cy="672946"/>
              <a:chOff x="3074205" y="2761383"/>
              <a:chExt cx="1420611" cy="858292"/>
            </a:xfrm>
          </p:grpSpPr>
          <p:sp>
            <p:nvSpPr>
              <p:cNvPr id="163" name="Rectangle 16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64" name="Straight Connector 16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rot="5400000">
              <a:off x="4467770" y="4301761"/>
              <a:ext cx="1258613" cy="672946"/>
              <a:chOff x="3074205" y="2761383"/>
              <a:chExt cx="1420611" cy="858292"/>
            </a:xfrm>
          </p:grpSpPr>
          <p:sp>
            <p:nvSpPr>
              <p:cNvPr id="173" name="Rectangle 17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74" name="Straight Connector 17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rot="5400000">
              <a:off x="4473009" y="5684341"/>
              <a:ext cx="1258613" cy="672946"/>
              <a:chOff x="2999354" y="2761383"/>
              <a:chExt cx="1420611" cy="858292"/>
            </a:xfrm>
          </p:grpSpPr>
          <p:sp>
            <p:nvSpPr>
              <p:cNvPr id="183" name="Rectangle 18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84" name="Straight Connector 18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3" name="Straight Connector 192"/>
            <p:cNvCxnSpPr/>
            <p:nvPr/>
          </p:nvCxnSpPr>
          <p:spPr>
            <a:xfrm>
              <a:off x="1810363" y="1284248"/>
              <a:ext cx="11399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1820853" y="1632064"/>
              <a:ext cx="1129470" cy="109419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820847" y="1973859"/>
              <a:ext cx="1129476" cy="215576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810363" y="2300574"/>
              <a:ext cx="1139960" cy="3278390"/>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1820853" y="1632067"/>
              <a:ext cx="1129470" cy="109418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820853" y="3074067"/>
              <a:ext cx="1129470"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820847" y="3415866"/>
              <a:ext cx="1139966" cy="10615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820853" y="3743025"/>
              <a:ext cx="1129470" cy="218375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V="1">
              <a:off x="1820853" y="1973862"/>
              <a:ext cx="1129470" cy="215576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V="1">
              <a:off x="1820853" y="3415866"/>
              <a:ext cx="1129470" cy="10615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820853" y="4819683"/>
              <a:ext cx="113996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815614" y="5146399"/>
              <a:ext cx="1145199" cy="11221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1820853" y="2301020"/>
              <a:ext cx="1129470" cy="3277947"/>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V="1">
              <a:off x="1820853" y="3742577"/>
              <a:ext cx="1129470" cy="218420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V="1">
              <a:off x="1810363" y="5146399"/>
              <a:ext cx="1139960" cy="112218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820853" y="6595291"/>
              <a:ext cx="11399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618019" y="1284248"/>
              <a:ext cx="11399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3628509" y="1632064"/>
              <a:ext cx="1129470" cy="109419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3628503" y="1973859"/>
              <a:ext cx="1129476" cy="215576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18019" y="2300574"/>
              <a:ext cx="1139960" cy="3278390"/>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3628509" y="1632067"/>
              <a:ext cx="1129470" cy="109418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628509" y="3074067"/>
              <a:ext cx="1129470"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628503" y="3415866"/>
              <a:ext cx="1139966" cy="10615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628509" y="3743025"/>
              <a:ext cx="1129470" cy="218375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3628509" y="1973862"/>
              <a:ext cx="1129470" cy="215576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V="1">
              <a:off x="3628509" y="3415866"/>
              <a:ext cx="1129470" cy="10615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3628509" y="4819683"/>
              <a:ext cx="113996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3623270" y="5146399"/>
              <a:ext cx="1145199" cy="11221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3628509" y="2301020"/>
              <a:ext cx="1129470" cy="3277947"/>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V="1">
              <a:off x="3628509" y="3742577"/>
              <a:ext cx="1129470" cy="218420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V="1">
              <a:off x="3618019" y="5146399"/>
              <a:ext cx="1139960" cy="112218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3628509" y="6595291"/>
              <a:ext cx="11399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3" name="Oval 262"/>
            <p:cNvSpPr/>
            <p:nvPr/>
          </p:nvSpPr>
          <p:spPr>
            <a:xfrm rot="5400000">
              <a:off x="5433876" y="2195713"/>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rot="5400000">
              <a:off x="5433877" y="1868552"/>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rot="5400000">
              <a:off x="5433878" y="15267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rot="5400000">
              <a:off x="5444368" y="1178943"/>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rot="5400000">
              <a:off x="5430597" y="3637718"/>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rot="5400000">
              <a:off x="5430598" y="33105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rot="5400000">
              <a:off x="5430599" y="2968762"/>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rot="5400000">
              <a:off x="5441089" y="2620948"/>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rot="5400000">
              <a:off x="5430596" y="5041090"/>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rot="5400000">
              <a:off x="5430597" y="4713929"/>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rot="5400000">
              <a:off x="5430598" y="4372134"/>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rot="5400000">
              <a:off x="5441088" y="4024320"/>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rot="5400000">
              <a:off x="5433876" y="649042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rot="5400000">
              <a:off x="5433877" y="6163266"/>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rot="5400000">
              <a:off x="5433878" y="5821471"/>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rot="5400000">
              <a:off x="5444368" y="54736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3" name="TextBox 282"/>
          <p:cNvSpPr txBox="1"/>
          <p:nvPr/>
        </p:nvSpPr>
        <p:spPr>
          <a:xfrm>
            <a:off x="539475" y="779055"/>
            <a:ext cx="944489" cy="369332"/>
          </a:xfrm>
          <a:prstGeom prst="rect">
            <a:avLst/>
          </a:prstGeom>
          <a:noFill/>
        </p:spPr>
        <p:txBody>
          <a:bodyPr wrap="none" rtlCol="0">
            <a:spAutoFit/>
          </a:bodyPr>
          <a:lstStyle/>
          <a:p>
            <a:r>
              <a:rPr lang="en-US" dirty="0" smtClean="0"/>
              <a:t>n inputs</a:t>
            </a:r>
            <a:endParaRPr lang="en-US" dirty="0"/>
          </a:p>
        </p:txBody>
      </p:sp>
      <p:sp>
        <p:nvSpPr>
          <p:cNvPr id="284" name="TextBox 283"/>
          <p:cNvSpPr txBox="1"/>
          <p:nvPr/>
        </p:nvSpPr>
        <p:spPr>
          <a:xfrm>
            <a:off x="4034330" y="793773"/>
            <a:ext cx="1090363" cy="369332"/>
          </a:xfrm>
          <a:prstGeom prst="rect">
            <a:avLst/>
          </a:prstGeom>
          <a:noFill/>
        </p:spPr>
        <p:txBody>
          <a:bodyPr wrap="none" rtlCol="0">
            <a:spAutoFit/>
          </a:bodyPr>
          <a:lstStyle/>
          <a:p>
            <a:r>
              <a:rPr lang="en-US" dirty="0"/>
              <a:t>n</a:t>
            </a:r>
            <a:r>
              <a:rPr lang="en-US" dirty="0" smtClean="0"/>
              <a:t> outputs</a:t>
            </a:r>
            <a:endParaRPr lang="en-US" dirty="0"/>
          </a:p>
        </p:txBody>
      </p:sp>
      <p:sp>
        <p:nvSpPr>
          <p:cNvPr id="285" name="TextBox 284"/>
          <p:cNvSpPr txBox="1"/>
          <p:nvPr/>
        </p:nvSpPr>
        <p:spPr>
          <a:xfrm>
            <a:off x="616285" y="6347780"/>
            <a:ext cx="1420985" cy="369332"/>
          </a:xfrm>
          <a:prstGeom prst="rect">
            <a:avLst/>
          </a:prstGeom>
          <a:noFill/>
        </p:spPr>
        <p:txBody>
          <a:bodyPr wrap="square" rtlCol="0">
            <a:spAutoFit/>
          </a:bodyPr>
          <a:lstStyle/>
          <a:p>
            <a:r>
              <a:rPr lang="en-US" dirty="0" smtClean="0"/>
              <a:t>input stage</a:t>
            </a:r>
            <a:endParaRPr lang="en-US" dirty="0"/>
          </a:p>
        </p:txBody>
      </p:sp>
      <p:sp>
        <p:nvSpPr>
          <p:cNvPr id="286" name="TextBox 285"/>
          <p:cNvSpPr txBox="1"/>
          <p:nvPr/>
        </p:nvSpPr>
        <p:spPr>
          <a:xfrm>
            <a:off x="2205712" y="6347780"/>
            <a:ext cx="1420985" cy="369332"/>
          </a:xfrm>
          <a:prstGeom prst="rect">
            <a:avLst/>
          </a:prstGeom>
          <a:noFill/>
        </p:spPr>
        <p:txBody>
          <a:bodyPr wrap="square" rtlCol="0">
            <a:spAutoFit/>
          </a:bodyPr>
          <a:lstStyle/>
          <a:p>
            <a:r>
              <a:rPr lang="en-US" dirty="0" smtClean="0"/>
              <a:t>middle stage</a:t>
            </a:r>
            <a:endParaRPr lang="en-US" dirty="0"/>
          </a:p>
        </p:txBody>
      </p:sp>
      <p:sp>
        <p:nvSpPr>
          <p:cNvPr id="287" name="TextBox 286"/>
          <p:cNvSpPr txBox="1"/>
          <p:nvPr/>
        </p:nvSpPr>
        <p:spPr>
          <a:xfrm>
            <a:off x="3803626" y="6347780"/>
            <a:ext cx="1420985" cy="369332"/>
          </a:xfrm>
          <a:prstGeom prst="rect">
            <a:avLst/>
          </a:prstGeom>
          <a:noFill/>
        </p:spPr>
        <p:txBody>
          <a:bodyPr wrap="square" rtlCol="0">
            <a:spAutoFit/>
          </a:bodyPr>
          <a:lstStyle/>
          <a:p>
            <a:r>
              <a:rPr lang="en-US" dirty="0" smtClean="0"/>
              <a:t>output stage</a:t>
            </a:r>
            <a:endParaRPr lang="en-US" dirty="0"/>
          </a:p>
        </p:txBody>
      </p:sp>
      <p:sp>
        <p:nvSpPr>
          <p:cNvPr id="195" name="TextBox 194"/>
          <p:cNvSpPr txBox="1"/>
          <p:nvPr/>
        </p:nvSpPr>
        <p:spPr>
          <a:xfrm>
            <a:off x="5416636" y="1743610"/>
            <a:ext cx="3687154" cy="3970318"/>
          </a:xfrm>
          <a:prstGeom prst="rect">
            <a:avLst/>
          </a:prstGeom>
          <a:noFill/>
        </p:spPr>
        <p:txBody>
          <a:bodyPr wrap="square" rtlCol="0">
            <a:spAutoFit/>
          </a:bodyPr>
          <a:lstStyle/>
          <a:p>
            <a:pPr marL="285750" indent="-285750">
              <a:buFont typeface="Arial" pitchFamily="34" charset="0"/>
              <a:buChar char="•"/>
            </a:pPr>
            <a:r>
              <a:rPr lang="en-US" dirty="0" smtClean="0"/>
              <a:t>Built in </a:t>
            </a:r>
            <a:r>
              <a:rPr lang="en-US" b="1" dirty="0" smtClean="0">
                <a:solidFill>
                  <a:srgbClr val="002060"/>
                </a:solidFill>
              </a:rPr>
              <a:t>three stages</a:t>
            </a:r>
            <a:r>
              <a:rPr lang="en-US" dirty="0" smtClean="0"/>
              <a:t>, using crossbar switches as components.</a:t>
            </a:r>
          </a:p>
          <a:p>
            <a:pPr marL="285750" indent="-285750">
              <a:buFont typeface="Arial" pitchFamily="34" charset="0"/>
              <a:buChar char="•"/>
            </a:pPr>
            <a:r>
              <a:rPr lang="en-US" dirty="0" smtClean="0"/>
              <a:t>Every </a:t>
            </a:r>
            <a:r>
              <a:rPr lang="en-US" b="1" dirty="0" smtClean="0">
                <a:solidFill>
                  <a:srgbClr val="002060"/>
                </a:solidFill>
              </a:rPr>
              <a:t>output of an input stage switch is connected a different middle stage switch</a:t>
            </a:r>
            <a:r>
              <a:rPr lang="en-US" dirty="0" smtClean="0"/>
              <a:t>.</a:t>
            </a:r>
          </a:p>
          <a:p>
            <a:pPr marL="285750" indent="-285750">
              <a:buFont typeface="Arial" pitchFamily="34" charset="0"/>
              <a:buChar char="•"/>
            </a:pPr>
            <a:r>
              <a:rPr lang="en-US" b="1" dirty="0">
                <a:solidFill>
                  <a:srgbClr val="002060"/>
                </a:solidFill>
              </a:rPr>
              <a:t>Every input</a:t>
            </a:r>
            <a:r>
              <a:rPr lang="en-US" dirty="0"/>
              <a:t> can be connected to </a:t>
            </a:r>
            <a:r>
              <a:rPr lang="en-US" b="1" dirty="0">
                <a:solidFill>
                  <a:srgbClr val="002060"/>
                </a:solidFill>
              </a:rPr>
              <a:t>every output</a:t>
            </a:r>
            <a:r>
              <a:rPr lang="en-US" dirty="0"/>
              <a:t>, using any one of the middle stage switches.</a:t>
            </a:r>
          </a:p>
          <a:p>
            <a:pPr marL="285750" indent="-285750">
              <a:buFont typeface="Arial" pitchFamily="34" charset="0"/>
              <a:buChar char="•"/>
            </a:pPr>
            <a:r>
              <a:rPr lang="en-US" dirty="0" smtClean="0"/>
              <a:t>All input / output pairs can communicate simultaneously (</a:t>
            </a:r>
            <a:r>
              <a:rPr lang="en-US" b="1" dirty="0" smtClean="0">
                <a:solidFill>
                  <a:srgbClr val="002060"/>
                </a:solidFill>
              </a:rPr>
              <a:t>non-blocking</a:t>
            </a:r>
            <a:r>
              <a:rPr lang="en-US" dirty="0" smtClean="0"/>
              <a:t>)</a:t>
            </a:r>
          </a:p>
          <a:p>
            <a:pPr marL="285750" indent="-285750">
              <a:buFont typeface="Arial" pitchFamily="34" charset="0"/>
              <a:buChar char="•"/>
            </a:pPr>
            <a:r>
              <a:rPr lang="en-US" dirty="0" smtClean="0"/>
              <a:t>Requires far less wiring than conventional CB switches.</a:t>
            </a:r>
          </a:p>
          <a:p>
            <a:endParaRPr lang="en-US" dirty="0" smtClean="0"/>
          </a:p>
        </p:txBody>
      </p:sp>
    </p:spTree>
    <p:extLst>
      <p:ext uri="{BB962C8B-B14F-4D97-AF65-F5344CB8AC3E}">
        <p14:creationId xmlns:p14="http://schemas.microsoft.com/office/powerpoint/2010/main" val="2272056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 switching networks</a:t>
            </a:r>
            <a:endParaRPr lang="en-US" dirty="0"/>
          </a:p>
        </p:txBody>
      </p:sp>
      <p:sp>
        <p:nvSpPr>
          <p:cNvPr id="4" name="Oval 3"/>
          <p:cNvSpPr/>
          <p:nvPr/>
        </p:nvSpPr>
        <p:spPr>
          <a:xfrm rot="5400000">
            <a:off x="822621" y="211982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5400000">
            <a:off x="822622" y="181803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5400000">
            <a:off x="822623" y="150274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5400000">
            <a:off x="831882" y="118190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rot="5400000">
            <a:off x="726218" y="1446608"/>
            <a:ext cx="1161008" cy="594004"/>
            <a:chOff x="3074205" y="2761383"/>
            <a:chExt cx="1420611" cy="858292"/>
          </a:xfrm>
        </p:grpSpPr>
        <p:sp>
          <p:nvSpPr>
            <p:cNvPr id="39" name="Rectangle 38"/>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40" name="Straight Connector 39"/>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5400000">
            <a:off x="383888" y="3119108"/>
            <a:ext cx="1845656" cy="594005"/>
            <a:chOff x="2512423" y="2761376"/>
            <a:chExt cx="1845656" cy="858291"/>
          </a:xfrm>
        </p:grpSpPr>
        <p:sp>
          <p:nvSpPr>
            <p:cNvPr id="71" name="Rectangle 70"/>
            <p:cNvSpPr/>
            <p:nvPr/>
          </p:nvSpPr>
          <p:spPr>
            <a:xfrm>
              <a:off x="2512423" y="2953408"/>
              <a:ext cx="1161008"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72" name="Straight Connector 71"/>
            <p:cNvCxnSpPr/>
            <p:nvPr/>
          </p:nvCxnSpPr>
          <p:spPr>
            <a:xfrm flipH="1" flipV="1">
              <a:off x="2624172" y="2761381"/>
              <a:ext cx="1" cy="19202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945015" y="2761382"/>
              <a:ext cx="0" cy="19202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260304" y="2761383"/>
              <a:ext cx="0" cy="19202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561683" y="2761376"/>
              <a:ext cx="0" cy="19202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2624171" y="3427631"/>
              <a:ext cx="1" cy="19202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945015" y="3427640"/>
              <a:ext cx="0" cy="19202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260304" y="3427641"/>
              <a:ext cx="0" cy="19202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358079" y="3427641"/>
              <a:ext cx="0" cy="19202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rot="5400000">
            <a:off x="730842" y="4071736"/>
            <a:ext cx="1161008" cy="594004"/>
            <a:chOff x="3074205" y="2761383"/>
            <a:chExt cx="1420611" cy="858292"/>
          </a:xfrm>
        </p:grpSpPr>
        <p:sp>
          <p:nvSpPr>
            <p:cNvPr id="81" name="Rectangle 8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82" name="Straight Connector 8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rot="5400000">
            <a:off x="735467" y="5347098"/>
            <a:ext cx="1161008" cy="594004"/>
            <a:chOff x="2999354" y="2761383"/>
            <a:chExt cx="1420611" cy="858292"/>
          </a:xfrm>
        </p:grpSpPr>
        <p:sp>
          <p:nvSpPr>
            <p:cNvPr id="91" name="Rectangle 90"/>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92" name="Straight Connector 9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rot="5400000">
            <a:off x="819727" y="345000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rot="5400000">
            <a:off x="819728" y="314821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rot="5400000">
            <a:off x="819728" y="28329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rot="5400000">
            <a:off x="828988" y="2512080"/>
            <a:ext cx="188275" cy="1859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rot="5400000">
            <a:off x="819726" y="474454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rot="5400000">
            <a:off x="819727" y="444275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rot="5400000">
            <a:off x="819728" y="41274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rot="5400000">
            <a:off x="828987" y="38066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rot="5400000">
            <a:off x="822621" y="608148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rot="5400000">
            <a:off x="822622" y="577969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5400000">
            <a:off x="822623" y="5464404"/>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rot="5400000">
            <a:off x="831882" y="51435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rot="5400000">
            <a:off x="2326451" y="1446608"/>
            <a:ext cx="1161008" cy="594004"/>
            <a:chOff x="3074205" y="2761383"/>
            <a:chExt cx="1420611" cy="858292"/>
          </a:xfrm>
        </p:grpSpPr>
        <p:sp>
          <p:nvSpPr>
            <p:cNvPr id="113" name="Rectangle 11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14" name="Straight Connector 11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rot="5400000">
            <a:off x="2326446" y="2776784"/>
            <a:ext cx="1161008" cy="594004"/>
            <a:chOff x="3074205" y="2761383"/>
            <a:chExt cx="1420611" cy="858292"/>
          </a:xfrm>
        </p:grpSpPr>
        <p:sp>
          <p:nvSpPr>
            <p:cNvPr id="123" name="Rectangle 12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24" name="Straight Connector 12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rot="5400000">
            <a:off x="2331076" y="4071736"/>
            <a:ext cx="1161008" cy="594004"/>
            <a:chOff x="3074205" y="2761383"/>
            <a:chExt cx="1420611" cy="858292"/>
          </a:xfrm>
        </p:grpSpPr>
        <p:sp>
          <p:nvSpPr>
            <p:cNvPr id="133" name="Rectangle 13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34" name="Straight Connector 13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rot="5400000">
            <a:off x="2335700" y="5347098"/>
            <a:ext cx="1161008" cy="594004"/>
            <a:chOff x="2999354" y="2761383"/>
            <a:chExt cx="1420611" cy="858292"/>
          </a:xfrm>
        </p:grpSpPr>
        <p:sp>
          <p:nvSpPr>
            <p:cNvPr id="143" name="Rectangle 14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44" name="Straight Connector 14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rot="5400000">
            <a:off x="3919741" y="1446608"/>
            <a:ext cx="1161008" cy="594004"/>
            <a:chOff x="3074205" y="2761383"/>
            <a:chExt cx="1420611" cy="858292"/>
          </a:xfrm>
        </p:grpSpPr>
        <p:sp>
          <p:nvSpPr>
            <p:cNvPr id="153" name="Rectangle 15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54" name="Straight Connector 15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rot="5400000">
            <a:off x="3919736" y="2776785"/>
            <a:ext cx="1161008" cy="594004"/>
            <a:chOff x="3074205" y="2761383"/>
            <a:chExt cx="1420611" cy="858292"/>
          </a:xfrm>
        </p:grpSpPr>
        <p:sp>
          <p:nvSpPr>
            <p:cNvPr id="163" name="Rectangle 16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64" name="Straight Connector 16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rot="5400000">
            <a:off x="3924365" y="4071737"/>
            <a:ext cx="1161008" cy="594004"/>
            <a:chOff x="3074205" y="2761383"/>
            <a:chExt cx="1420611" cy="858292"/>
          </a:xfrm>
        </p:grpSpPr>
        <p:sp>
          <p:nvSpPr>
            <p:cNvPr id="173" name="Rectangle 17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74" name="Straight Connector 17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rot="5400000">
            <a:off x="3928990" y="5347099"/>
            <a:ext cx="1161008" cy="594004"/>
            <a:chOff x="2999354" y="2761383"/>
            <a:chExt cx="1420611" cy="858292"/>
          </a:xfrm>
        </p:grpSpPr>
        <p:sp>
          <p:nvSpPr>
            <p:cNvPr id="183" name="Rectangle 18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84" name="Straight Connector 18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3" name="Straight Connector 192"/>
          <p:cNvCxnSpPr/>
          <p:nvPr/>
        </p:nvCxnSpPr>
        <p:spPr>
          <a:xfrm>
            <a:off x="1603714" y="1274853"/>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1612973" y="1595696"/>
            <a:ext cx="996974" cy="100933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612968" y="1910985"/>
            <a:ext cx="996979" cy="198858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603714" y="2212364"/>
            <a:ext cx="1006234" cy="3024152"/>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1612973" y="1595699"/>
            <a:ext cx="996974" cy="1009334"/>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612973" y="2925873"/>
            <a:ext cx="996974" cy="3"/>
          </a:xfrm>
          <a:prstGeom prst="line">
            <a:avLst/>
          </a:prstGeom>
          <a:ln w="38100">
            <a:solidFill>
              <a:srgbClr val="FF0000"/>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612968" y="3241165"/>
            <a:ext cx="1006239" cy="97925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612973" y="3542953"/>
            <a:ext cx="996974" cy="2014404"/>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V="1">
            <a:off x="1612973" y="1910988"/>
            <a:ext cx="996974" cy="19885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V="1">
            <a:off x="1612973" y="3241165"/>
            <a:ext cx="996974"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612973" y="4536117"/>
            <a:ext cx="1006234"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608349" y="4837496"/>
            <a:ext cx="1010858" cy="1035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1612973" y="2212775"/>
            <a:ext cx="996974" cy="3023744"/>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V="1">
            <a:off x="1612973" y="3542540"/>
            <a:ext cx="996974" cy="201481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V="1">
            <a:off x="1603714" y="4837496"/>
            <a:ext cx="1006234" cy="103515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612973" y="6174027"/>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199317" y="1274853"/>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3208577" y="1595696"/>
            <a:ext cx="996974" cy="100933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3199317" y="1903477"/>
            <a:ext cx="996979" cy="1988589"/>
          </a:xfrm>
          <a:prstGeom prst="line">
            <a:avLst/>
          </a:prstGeom>
          <a:ln w="3492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199317" y="2212364"/>
            <a:ext cx="1006234" cy="3024152"/>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3208577" y="1595699"/>
            <a:ext cx="996974" cy="100933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208577" y="2925873"/>
            <a:ext cx="996974"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208571" y="3241165"/>
            <a:ext cx="1006239" cy="979250"/>
          </a:xfrm>
          <a:prstGeom prst="line">
            <a:avLst/>
          </a:prstGeom>
          <a:ln w="3492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208577" y="3542953"/>
            <a:ext cx="996974" cy="201440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3208577" y="1910988"/>
            <a:ext cx="996974" cy="19885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V="1">
            <a:off x="3208577" y="3241165"/>
            <a:ext cx="996974"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3208577" y="4536117"/>
            <a:ext cx="1006234" cy="0"/>
          </a:xfrm>
          <a:prstGeom prst="line">
            <a:avLst/>
          </a:prstGeom>
          <a:ln w="34925">
            <a:solidFill>
              <a:srgbClr val="FF0000"/>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3203952" y="4837496"/>
            <a:ext cx="1010858" cy="1035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3208577" y="2212775"/>
            <a:ext cx="996974" cy="3023744"/>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V="1">
            <a:off x="3208577" y="3542540"/>
            <a:ext cx="996974" cy="201481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V="1">
            <a:off x="3199317" y="4837496"/>
            <a:ext cx="1006234" cy="1035155"/>
          </a:xfrm>
          <a:prstGeom prst="line">
            <a:avLst/>
          </a:prstGeom>
          <a:ln w="3492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3208577" y="6174027"/>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3" name="Oval 262"/>
          <p:cNvSpPr/>
          <p:nvPr/>
        </p:nvSpPr>
        <p:spPr>
          <a:xfrm rot="5400000">
            <a:off x="4798102" y="211982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rot="5400000">
            <a:off x="4798103" y="181803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rot="5400000">
            <a:off x="4798104" y="150274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rot="5400000">
            <a:off x="4807363" y="118190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rot="5400000">
            <a:off x="4795208" y="345000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rot="5400000">
            <a:off x="4795209" y="314821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rot="5400000">
            <a:off x="4795210" y="28329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rot="5400000">
            <a:off x="4804469" y="251208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rot="5400000">
            <a:off x="4795207" y="474454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rot="5400000">
            <a:off x="4795208" y="444275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rot="5400000">
            <a:off x="4795209" y="4127462"/>
            <a:ext cx="188275" cy="1859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rot="5400000">
            <a:off x="4804468" y="38066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rot="5400000">
            <a:off x="4798102" y="608148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rot="5400000">
            <a:off x="4798103" y="577969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rot="5400000">
            <a:off x="4798104" y="5464404"/>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rot="5400000">
            <a:off x="4807363" y="51435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TextBox 282"/>
          <p:cNvSpPr txBox="1"/>
          <p:nvPr/>
        </p:nvSpPr>
        <p:spPr>
          <a:xfrm>
            <a:off x="539475" y="779055"/>
            <a:ext cx="944489" cy="369332"/>
          </a:xfrm>
          <a:prstGeom prst="rect">
            <a:avLst/>
          </a:prstGeom>
          <a:noFill/>
        </p:spPr>
        <p:txBody>
          <a:bodyPr wrap="none" rtlCol="0">
            <a:spAutoFit/>
          </a:bodyPr>
          <a:lstStyle/>
          <a:p>
            <a:r>
              <a:rPr lang="en-US" dirty="0" smtClean="0"/>
              <a:t>n inputs</a:t>
            </a:r>
            <a:endParaRPr lang="en-US" dirty="0"/>
          </a:p>
        </p:txBody>
      </p:sp>
      <p:sp>
        <p:nvSpPr>
          <p:cNvPr id="284" name="TextBox 283"/>
          <p:cNvSpPr txBox="1"/>
          <p:nvPr/>
        </p:nvSpPr>
        <p:spPr>
          <a:xfrm>
            <a:off x="4034330" y="793773"/>
            <a:ext cx="1090363" cy="369332"/>
          </a:xfrm>
          <a:prstGeom prst="rect">
            <a:avLst/>
          </a:prstGeom>
          <a:noFill/>
        </p:spPr>
        <p:txBody>
          <a:bodyPr wrap="none" rtlCol="0">
            <a:spAutoFit/>
          </a:bodyPr>
          <a:lstStyle/>
          <a:p>
            <a:r>
              <a:rPr lang="en-US" dirty="0"/>
              <a:t>n</a:t>
            </a:r>
            <a:r>
              <a:rPr lang="en-US" dirty="0" smtClean="0"/>
              <a:t> outputs</a:t>
            </a:r>
            <a:endParaRPr lang="en-US" dirty="0"/>
          </a:p>
        </p:txBody>
      </p:sp>
      <p:sp>
        <p:nvSpPr>
          <p:cNvPr id="285" name="TextBox 284"/>
          <p:cNvSpPr txBox="1"/>
          <p:nvPr/>
        </p:nvSpPr>
        <p:spPr>
          <a:xfrm>
            <a:off x="616285" y="6347780"/>
            <a:ext cx="1420985" cy="369332"/>
          </a:xfrm>
          <a:prstGeom prst="rect">
            <a:avLst/>
          </a:prstGeom>
          <a:noFill/>
        </p:spPr>
        <p:txBody>
          <a:bodyPr wrap="square" rtlCol="0">
            <a:spAutoFit/>
          </a:bodyPr>
          <a:lstStyle/>
          <a:p>
            <a:r>
              <a:rPr lang="en-US" dirty="0" smtClean="0"/>
              <a:t>input stage</a:t>
            </a:r>
            <a:endParaRPr lang="en-US" dirty="0"/>
          </a:p>
        </p:txBody>
      </p:sp>
      <p:sp>
        <p:nvSpPr>
          <p:cNvPr id="286" name="TextBox 285"/>
          <p:cNvSpPr txBox="1"/>
          <p:nvPr/>
        </p:nvSpPr>
        <p:spPr>
          <a:xfrm>
            <a:off x="2205712" y="6347780"/>
            <a:ext cx="1420985" cy="369332"/>
          </a:xfrm>
          <a:prstGeom prst="rect">
            <a:avLst/>
          </a:prstGeom>
          <a:noFill/>
        </p:spPr>
        <p:txBody>
          <a:bodyPr wrap="square" rtlCol="0">
            <a:spAutoFit/>
          </a:bodyPr>
          <a:lstStyle/>
          <a:p>
            <a:r>
              <a:rPr lang="en-US" dirty="0" smtClean="0"/>
              <a:t>middle stage</a:t>
            </a:r>
            <a:endParaRPr lang="en-US" dirty="0"/>
          </a:p>
        </p:txBody>
      </p:sp>
      <p:sp>
        <p:nvSpPr>
          <p:cNvPr id="287" name="TextBox 286"/>
          <p:cNvSpPr txBox="1"/>
          <p:nvPr/>
        </p:nvSpPr>
        <p:spPr>
          <a:xfrm>
            <a:off x="3803626" y="6347780"/>
            <a:ext cx="1420985" cy="369332"/>
          </a:xfrm>
          <a:prstGeom prst="rect">
            <a:avLst/>
          </a:prstGeom>
          <a:noFill/>
        </p:spPr>
        <p:txBody>
          <a:bodyPr wrap="square" rtlCol="0">
            <a:spAutoFit/>
          </a:bodyPr>
          <a:lstStyle/>
          <a:p>
            <a:r>
              <a:rPr lang="en-US" dirty="0" smtClean="0"/>
              <a:t>output stage</a:t>
            </a:r>
            <a:endParaRPr lang="en-US" dirty="0"/>
          </a:p>
        </p:txBody>
      </p:sp>
      <p:cxnSp>
        <p:nvCxnSpPr>
          <p:cNvPr id="195" name="Straight Connector 194"/>
          <p:cNvCxnSpPr/>
          <p:nvPr/>
        </p:nvCxnSpPr>
        <p:spPr>
          <a:xfrm>
            <a:off x="1470816" y="2604975"/>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2599277" y="1595699"/>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2756729" y="1595696"/>
            <a:ext cx="314330" cy="315292"/>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3061790" y="1910927"/>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4203248" y="3899986"/>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3061789" y="3241965"/>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4207872" y="4220357"/>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2614572" y="4220299"/>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1483964" y="3242081"/>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480070" y="3542482"/>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470811" y="2925815"/>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2605318" y="2925876"/>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2741434" y="2916141"/>
            <a:ext cx="314330" cy="315292"/>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2765973" y="4220828"/>
            <a:ext cx="314330" cy="315292"/>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3066429" y="4535646"/>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4205551" y="4535588"/>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4198618" y="4837434"/>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3080308" y="5872588"/>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2614571" y="5562551"/>
            <a:ext cx="142157" cy="5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2765973" y="5557296"/>
            <a:ext cx="314330" cy="315292"/>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5416636" y="1743610"/>
            <a:ext cx="3687154" cy="3970318"/>
          </a:xfrm>
          <a:prstGeom prst="rect">
            <a:avLst/>
          </a:prstGeom>
          <a:noFill/>
        </p:spPr>
        <p:txBody>
          <a:bodyPr wrap="square" rtlCol="0">
            <a:spAutoFit/>
          </a:bodyPr>
          <a:lstStyle/>
          <a:p>
            <a:pPr marL="285750" indent="-285750">
              <a:buFont typeface="Arial" pitchFamily="34" charset="0"/>
              <a:buChar char="•"/>
            </a:pPr>
            <a:r>
              <a:rPr lang="en-US" dirty="0" smtClean="0"/>
              <a:t>Built in </a:t>
            </a:r>
            <a:r>
              <a:rPr lang="en-US" b="1" dirty="0" smtClean="0">
                <a:solidFill>
                  <a:srgbClr val="002060"/>
                </a:solidFill>
              </a:rPr>
              <a:t>three stages</a:t>
            </a:r>
            <a:r>
              <a:rPr lang="en-US" dirty="0" smtClean="0"/>
              <a:t>, using crossbar switches as components.</a:t>
            </a:r>
          </a:p>
          <a:p>
            <a:pPr marL="285750" indent="-285750">
              <a:buFont typeface="Arial" pitchFamily="34" charset="0"/>
              <a:buChar char="•"/>
            </a:pPr>
            <a:r>
              <a:rPr lang="en-US" dirty="0" smtClean="0"/>
              <a:t>Every </a:t>
            </a:r>
            <a:r>
              <a:rPr lang="en-US" b="1" dirty="0" smtClean="0">
                <a:solidFill>
                  <a:srgbClr val="002060"/>
                </a:solidFill>
              </a:rPr>
              <a:t>output of an input stage switch is connected a different middle stage switch</a:t>
            </a:r>
            <a:r>
              <a:rPr lang="en-US" dirty="0" smtClean="0"/>
              <a:t>.</a:t>
            </a:r>
          </a:p>
          <a:p>
            <a:pPr marL="285750" indent="-285750">
              <a:buFont typeface="Arial" pitchFamily="34" charset="0"/>
              <a:buChar char="•"/>
            </a:pPr>
            <a:r>
              <a:rPr lang="en-US" b="1" dirty="0">
                <a:solidFill>
                  <a:srgbClr val="002060"/>
                </a:solidFill>
              </a:rPr>
              <a:t>Every input</a:t>
            </a:r>
            <a:r>
              <a:rPr lang="en-US" dirty="0"/>
              <a:t> can be connected to </a:t>
            </a:r>
            <a:r>
              <a:rPr lang="en-US" b="1" dirty="0">
                <a:solidFill>
                  <a:srgbClr val="002060"/>
                </a:solidFill>
              </a:rPr>
              <a:t>every output</a:t>
            </a:r>
            <a:r>
              <a:rPr lang="en-US" dirty="0"/>
              <a:t>, using any one of the middle stage switches.</a:t>
            </a:r>
          </a:p>
          <a:p>
            <a:pPr marL="285750" indent="-285750">
              <a:buFont typeface="Arial" pitchFamily="34" charset="0"/>
              <a:buChar char="•"/>
            </a:pPr>
            <a:r>
              <a:rPr lang="en-US" dirty="0" smtClean="0"/>
              <a:t>All input / output pairs can communicate simultaneously (</a:t>
            </a:r>
            <a:r>
              <a:rPr lang="en-US" b="1" dirty="0" smtClean="0">
                <a:solidFill>
                  <a:srgbClr val="002060"/>
                </a:solidFill>
              </a:rPr>
              <a:t>non-blocking</a:t>
            </a:r>
            <a:r>
              <a:rPr lang="en-US" dirty="0" smtClean="0"/>
              <a:t>)</a:t>
            </a:r>
          </a:p>
          <a:p>
            <a:pPr marL="285750" indent="-285750">
              <a:buFont typeface="Arial" pitchFamily="34" charset="0"/>
              <a:buChar char="•"/>
            </a:pPr>
            <a:r>
              <a:rPr lang="en-US" dirty="0" smtClean="0"/>
              <a:t>Requires far less wiring than conventional CB switches.</a:t>
            </a:r>
          </a:p>
          <a:p>
            <a:endParaRPr lang="en-US" dirty="0" smtClean="0"/>
          </a:p>
        </p:txBody>
      </p:sp>
    </p:spTree>
    <p:extLst>
      <p:ext uri="{BB962C8B-B14F-4D97-AF65-F5344CB8AC3E}">
        <p14:creationId xmlns:p14="http://schemas.microsoft.com/office/powerpoint/2010/main" val="3693571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 switching networks</a:t>
            </a:r>
            <a:endParaRPr lang="en-US" dirty="0"/>
          </a:p>
        </p:txBody>
      </p:sp>
      <p:grpSp>
        <p:nvGrpSpPr>
          <p:cNvPr id="280" name="Group 279"/>
          <p:cNvGrpSpPr/>
          <p:nvPr/>
        </p:nvGrpSpPr>
        <p:grpSpPr>
          <a:xfrm>
            <a:off x="820910" y="1163105"/>
            <a:ext cx="4173545" cy="5105468"/>
            <a:chOff x="923526" y="1163105"/>
            <a:chExt cx="4728201" cy="5534680"/>
          </a:xfrm>
        </p:grpSpPr>
        <p:sp>
          <p:nvSpPr>
            <p:cNvPr id="4" name="Oval 3"/>
            <p:cNvSpPr/>
            <p:nvPr/>
          </p:nvSpPr>
          <p:spPr>
            <a:xfrm rot="5400000">
              <a:off x="930061" y="2195713"/>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5400000">
              <a:off x="930062" y="1868552"/>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5400000">
              <a:off x="930063" y="15267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5400000">
              <a:off x="940553" y="1178943"/>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rot="5400000">
              <a:off x="844595" y="1455939"/>
              <a:ext cx="1258613" cy="672946"/>
              <a:chOff x="3074205" y="2761383"/>
              <a:chExt cx="1420611" cy="858292"/>
            </a:xfrm>
          </p:grpSpPr>
          <p:sp>
            <p:nvSpPr>
              <p:cNvPr id="39" name="Rectangle 38"/>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40" name="Straight Connector 39"/>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5400000">
              <a:off x="844589" y="2897942"/>
              <a:ext cx="1258613" cy="672946"/>
              <a:chOff x="3074205" y="2761383"/>
              <a:chExt cx="1420611" cy="858292"/>
            </a:xfrm>
          </p:grpSpPr>
          <p:sp>
            <p:nvSpPr>
              <p:cNvPr id="71" name="Rectangle 7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72" name="Straight Connector 7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rot="5400000">
              <a:off x="849834" y="4301760"/>
              <a:ext cx="1258613" cy="672946"/>
              <a:chOff x="3074205" y="2761383"/>
              <a:chExt cx="1420611" cy="858292"/>
            </a:xfrm>
          </p:grpSpPr>
          <p:sp>
            <p:nvSpPr>
              <p:cNvPr id="81" name="Rectangle 8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82" name="Straight Connector 8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rot="5400000">
              <a:off x="855073" y="5684340"/>
              <a:ext cx="1258613" cy="672946"/>
              <a:chOff x="2999354" y="2761383"/>
              <a:chExt cx="1420611" cy="858292"/>
            </a:xfrm>
          </p:grpSpPr>
          <p:sp>
            <p:nvSpPr>
              <p:cNvPr id="91" name="Rectangle 90"/>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92" name="Straight Connector 9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rot="5400000">
              <a:off x="926782" y="3637718"/>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rot="5400000">
              <a:off x="926783" y="33105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rot="5400000">
              <a:off x="926784" y="2968762"/>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rot="5400000">
              <a:off x="937274" y="2620948"/>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rot="5400000">
              <a:off x="926781" y="5041090"/>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rot="5400000">
              <a:off x="926782" y="4713929"/>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rot="5400000">
              <a:off x="926783" y="4372134"/>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rot="5400000">
              <a:off x="937273" y="4024320"/>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rot="5400000">
              <a:off x="930061" y="649042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rot="5400000">
              <a:off x="930062" y="6163266"/>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5400000">
              <a:off x="930063" y="5821471"/>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rot="5400000">
              <a:off x="940553" y="54736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rot="5400000">
              <a:off x="2657496" y="1455939"/>
              <a:ext cx="1258613" cy="672946"/>
              <a:chOff x="3074205" y="2761383"/>
              <a:chExt cx="1420611" cy="858292"/>
            </a:xfrm>
          </p:grpSpPr>
          <p:sp>
            <p:nvSpPr>
              <p:cNvPr id="113" name="Rectangle 11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14" name="Straight Connector 11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rot="5400000">
              <a:off x="2657490" y="2897942"/>
              <a:ext cx="1258613" cy="672946"/>
              <a:chOff x="3074205" y="2761383"/>
              <a:chExt cx="1420611" cy="858292"/>
            </a:xfrm>
          </p:grpSpPr>
          <p:sp>
            <p:nvSpPr>
              <p:cNvPr id="123" name="Rectangle 12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24" name="Straight Connector 12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rot="5400000">
              <a:off x="2662735" y="4301760"/>
              <a:ext cx="1258613" cy="672946"/>
              <a:chOff x="3074205" y="2761383"/>
              <a:chExt cx="1420611" cy="858292"/>
            </a:xfrm>
          </p:grpSpPr>
          <p:sp>
            <p:nvSpPr>
              <p:cNvPr id="133" name="Rectangle 13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34" name="Straight Connector 13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rot="5400000">
              <a:off x="2667974" y="5684340"/>
              <a:ext cx="1258613" cy="672946"/>
              <a:chOff x="2999354" y="2761383"/>
              <a:chExt cx="1420611" cy="858292"/>
            </a:xfrm>
          </p:grpSpPr>
          <p:sp>
            <p:nvSpPr>
              <p:cNvPr id="143" name="Rectangle 14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44" name="Straight Connector 14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rot="5400000">
              <a:off x="4462531" y="1455940"/>
              <a:ext cx="1258613" cy="672946"/>
              <a:chOff x="3074205" y="2761383"/>
              <a:chExt cx="1420611" cy="858292"/>
            </a:xfrm>
          </p:grpSpPr>
          <p:sp>
            <p:nvSpPr>
              <p:cNvPr id="153" name="Rectangle 15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54" name="Straight Connector 15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rot="5400000">
              <a:off x="4462525" y="2897943"/>
              <a:ext cx="1258613" cy="672946"/>
              <a:chOff x="3074205" y="2761383"/>
              <a:chExt cx="1420611" cy="858292"/>
            </a:xfrm>
          </p:grpSpPr>
          <p:sp>
            <p:nvSpPr>
              <p:cNvPr id="163" name="Rectangle 16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64" name="Straight Connector 16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rot="5400000">
              <a:off x="4467770" y="4301761"/>
              <a:ext cx="1258613" cy="672946"/>
              <a:chOff x="3074205" y="2761383"/>
              <a:chExt cx="1420611" cy="858292"/>
            </a:xfrm>
          </p:grpSpPr>
          <p:sp>
            <p:nvSpPr>
              <p:cNvPr id="173" name="Rectangle 17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74" name="Straight Connector 17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rot="5400000">
              <a:off x="4473009" y="5684341"/>
              <a:ext cx="1258613" cy="672946"/>
              <a:chOff x="2999354" y="2761383"/>
              <a:chExt cx="1420611" cy="858292"/>
            </a:xfrm>
          </p:grpSpPr>
          <p:sp>
            <p:nvSpPr>
              <p:cNvPr id="183" name="Rectangle 18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84" name="Straight Connector 18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3" name="Straight Connector 192"/>
            <p:cNvCxnSpPr/>
            <p:nvPr/>
          </p:nvCxnSpPr>
          <p:spPr>
            <a:xfrm>
              <a:off x="1810363" y="1284248"/>
              <a:ext cx="11399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1820853" y="1632064"/>
              <a:ext cx="1129470" cy="109419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820847" y="1973859"/>
              <a:ext cx="1129476" cy="215576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810363" y="2300574"/>
              <a:ext cx="1139960" cy="3278390"/>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1820853" y="1632067"/>
              <a:ext cx="1129470" cy="109418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820853" y="3074067"/>
              <a:ext cx="1129470"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820847" y="3415866"/>
              <a:ext cx="1139966" cy="10615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820853" y="3743025"/>
              <a:ext cx="1129470" cy="218375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V="1">
              <a:off x="1820853" y="1973862"/>
              <a:ext cx="1129470" cy="215576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V="1">
              <a:off x="1820853" y="3415866"/>
              <a:ext cx="1129470" cy="10615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820853" y="4819683"/>
              <a:ext cx="113996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815614" y="5146399"/>
              <a:ext cx="1145199" cy="11221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1820853" y="2301020"/>
              <a:ext cx="1129470" cy="3277947"/>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V="1">
              <a:off x="1820853" y="3742577"/>
              <a:ext cx="1129470" cy="218420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V="1">
              <a:off x="1810363" y="5146399"/>
              <a:ext cx="1139960" cy="112218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820853" y="6595291"/>
              <a:ext cx="11399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618019" y="1284248"/>
              <a:ext cx="11399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3628509" y="1632064"/>
              <a:ext cx="1129470" cy="109419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3628503" y="1973859"/>
              <a:ext cx="1129476" cy="215576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18019" y="2300574"/>
              <a:ext cx="1139960" cy="3278390"/>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3628509" y="1632067"/>
              <a:ext cx="1129470" cy="109418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628509" y="3074067"/>
              <a:ext cx="1129470"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628503" y="3415866"/>
              <a:ext cx="1139966" cy="10615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628509" y="3743025"/>
              <a:ext cx="1129470" cy="218375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3628509" y="1973862"/>
              <a:ext cx="1129470" cy="215576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V="1">
              <a:off x="3628509" y="3415866"/>
              <a:ext cx="1129470" cy="10615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3628509" y="4819683"/>
              <a:ext cx="113996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3623270" y="5146399"/>
              <a:ext cx="1145199" cy="11221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3628509" y="2301020"/>
              <a:ext cx="1129470" cy="3277947"/>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V="1">
              <a:off x="3628509" y="3742577"/>
              <a:ext cx="1129470" cy="218420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V="1">
              <a:off x="3618019" y="5146399"/>
              <a:ext cx="1139960" cy="112218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3628509" y="6595291"/>
              <a:ext cx="113996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3" name="Oval 262"/>
            <p:cNvSpPr/>
            <p:nvPr/>
          </p:nvSpPr>
          <p:spPr>
            <a:xfrm rot="5400000">
              <a:off x="5433876" y="2195713"/>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rot="5400000">
              <a:off x="5433877" y="1868552"/>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rot="5400000">
              <a:off x="5433878" y="15267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rot="5400000">
              <a:off x="5444368" y="1178943"/>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rot="5400000">
              <a:off x="5430597" y="3637718"/>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rot="5400000">
              <a:off x="5430598" y="33105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rot="5400000">
              <a:off x="5430599" y="2968762"/>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rot="5400000">
              <a:off x="5441089" y="2620948"/>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rot="5400000">
              <a:off x="5430596" y="5041090"/>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rot="5400000">
              <a:off x="5430597" y="4713929"/>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rot="5400000">
              <a:off x="5430598" y="4372134"/>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rot="5400000">
              <a:off x="5441088" y="4024320"/>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rot="5400000">
              <a:off x="5433876" y="649042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rot="5400000">
              <a:off x="5433877" y="6163266"/>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rot="5400000">
              <a:off x="5433878" y="5821471"/>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rot="5400000">
              <a:off x="5444368" y="5473657"/>
              <a:ext cx="204103" cy="2106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3" name="TextBox 282"/>
          <p:cNvSpPr txBox="1"/>
          <p:nvPr/>
        </p:nvSpPr>
        <p:spPr>
          <a:xfrm>
            <a:off x="539475" y="779055"/>
            <a:ext cx="944489" cy="369332"/>
          </a:xfrm>
          <a:prstGeom prst="rect">
            <a:avLst/>
          </a:prstGeom>
          <a:noFill/>
        </p:spPr>
        <p:txBody>
          <a:bodyPr wrap="none" rtlCol="0">
            <a:spAutoFit/>
          </a:bodyPr>
          <a:lstStyle/>
          <a:p>
            <a:r>
              <a:rPr lang="en-US" dirty="0" smtClean="0"/>
              <a:t>n inputs</a:t>
            </a:r>
            <a:endParaRPr lang="en-US" dirty="0"/>
          </a:p>
        </p:txBody>
      </p:sp>
      <p:sp>
        <p:nvSpPr>
          <p:cNvPr id="284" name="TextBox 283"/>
          <p:cNvSpPr txBox="1"/>
          <p:nvPr/>
        </p:nvSpPr>
        <p:spPr>
          <a:xfrm>
            <a:off x="4034330" y="793773"/>
            <a:ext cx="1090363" cy="369332"/>
          </a:xfrm>
          <a:prstGeom prst="rect">
            <a:avLst/>
          </a:prstGeom>
          <a:noFill/>
        </p:spPr>
        <p:txBody>
          <a:bodyPr wrap="none" rtlCol="0">
            <a:spAutoFit/>
          </a:bodyPr>
          <a:lstStyle/>
          <a:p>
            <a:r>
              <a:rPr lang="en-US" dirty="0"/>
              <a:t>n</a:t>
            </a:r>
            <a:r>
              <a:rPr lang="en-US" dirty="0" smtClean="0"/>
              <a:t> outputs</a:t>
            </a:r>
            <a:endParaRPr lang="en-US" dirty="0"/>
          </a:p>
        </p:txBody>
      </p:sp>
      <p:sp>
        <p:nvSpPr>
          <p:cNvPr id="285" name="TextBox 284"/>
          <p:cNvSpPr txBox="1"/>
          <p:nvPr/>
        </p:nvSpPr>
        <p:spPr>
          <a:xfrm>
            <a:off x="616285" y="6347780"/>
            <a:ext cx="1420985" cy="369332"/>
          </a:xfrm>
          <a:prstGeom prst="rect">
            <a:avLst/>
          </a:prstGeom>
          <a:noFill/>
        </p:spPr>
        <p:txBody>
          <a:bodyPr wrap="square" rtlCol="0">
            <a:spAutoFit/>
          </a:bodyPr>
          <a:lstStyle/>
          <a:p>
            <a:r>
              <a:rPr lang="en-US" dirty="0" smtClean="0"/>
              <a:t>input stage</a:t>
            </a:r>
            <a:endParaRPr lang="en-US" dirty="0"/>
          </a:p>
        </p:txBody>
      </p:sp>
      <p:sp>
        <p:nvSpPr>
          <p:cNvPr id="286" name="TextBox 285"/>
          <p:cNvSpPr txBox="1"/>
          <p:nvPr/>
        </p:nvSpPr>
        <p:spPr>
          <a:xfrm>
            <a:off x="2205712" y="6347780"/>
            <a:ext cx="1420985" cy="369332"/>
          </a:xfrm>
          <a:prstGeom prst="rect">
            <a:avLst/>
          </a:prstGeom>
          <a:noFill/>
        </p:spPr>
        <p:txBody>
          <a:bodyPr wrap="square" rtlCol="0">
            <a:spAutoFit/>
          </a:bodyPr>
          <a:lstStyle/>
          <a:p>
            <a:r>
              <a:rPr lang="en-US" dirty="0" smtClean="0"/>
              <a:t>middle stage</a:t>
            </a:r>
            <a:endParaRPr lang="en-US" dirty="0"/>
          </a:p>
        </p:txBody>
      </p:sp>
      <p:sp>
        <p:nvSpPr>
          <p:cNvPr id="287" name="TextBox 286"/>
          <p:cNvSpPr txBox="1"/>
          <p:nvPr/>
        </p:nvSpPr>
        <p:spPr>
          <a:xfrm>
            <a:off x="3803626" y="6347780"/>
            <a:ext cx="1420985" cy="369332"/>
          </a:xfrm>
          <a:prstGeom prst="rect">
            <a:avLst/>
          </a:prstGeom>
          <a:noFill/>
        </p:spPr>
        <p:txBody>
          <a:bodyPr wrap="square" rtlCol="0">
            <a:spAutoFit/>
          </a:bodyPr>
          <a:lstStyle/>
          <a:p>
            <a:r>
              <a:rPr lang="en-US" dirty="0" smtClean="0"/>
              <a:t>output stage</a:t>
            </a:r>
            <a:endParaRPr lang="en-US" dirty="0"/>
          </a:p>
        </p:txBody>
      </p:sp>
      <p:sp>
        <p:nvSpPr>
          <p:cNvPr id="288" name="TextBox 287"/>
          <p:cNvSpPr txBox="1"/>
          <p:nvPr/>
        </p:nvSpPr>
        <p:spPr>
          <a:xfrm>
            <a:off x="5416636" y="1743610"/>
            <a:ext cx="3687154" cy="3970318"/>
          </a:xfrm>
          <a:prstGeom prst="rect">
            <a:avLst/>
          </a:prstGeom>
          <a:noFill/>
        </p:spPr>
        <p:txBody>
          <a:bodyPr wrap="square" rtlCol="0">
            <a:spAutoFit/>
          </a:bodyPr>
          <a:lstStyle/>
          <a:p>
            <a:pPr marL="285750" indent="-285750">
              <a:buFont typeface="Arial" pitchFamily="34" charset="0"/>
              <a:buChar char="•"/>
            </a:pPr>
            <a:r>
              <a:rPr lang="en-US" dirty="0" smtClean="0"/>
              <a:t>Built in </a:t>
            </a:r>
            <a:r>
              <a:rPr lang="en-US" b="1" dirty="0" smtClean="0">
                <a:solidFill>
                  <a:srgbClr val="002060"/>
                </a:solidFill>
              </a:rPr>
              <a:t>three stages</a:t>
            </a:r>
            <a:r>
              <a:rPr lang="en-US" dirty="0" smtClean="0"/>
              <a:t>, using crossbar switches as components.</a:t>
            </a:r>
          </a:p>
          <a:p>
            <a:pPr marL="285750" indent="-285750">
              <a:buFont typeface="Arial" pitchFamily="34" charset="0"/>
              <a:buChar char="•"/>
            </a:pPr>
            <a:r>
              <a:rPr lang="en-US" dirty="0" smtClean="0"/>
              <a:t>Every </a:t>
            </a:r>
            <a:r>
              <a:rPr lang="en-US" b="1" dirty="0" smtClean="0">
                <a:solidFill>
                  <a:srgbClr val="002060"/>
                </a:solidFill>
              </a:rPr>
              <a:t>output of an input stage switch is connected a different middle stage switch</a:t>
            </a:r>
            <a:r>
              <a:rPr lang="en-US" dirty="0" smtClean="0"/>
              <a:t>.</a:t>
            </a:r>
          </a:p>
          <a:p>
            <a:pPr marL="285750" indent="-285750">
              <a:buFont typeface="Arial" pitchFamily="34" charset="0"/>
              <a:buChar char="•"/>
            </a:pPr>
            <a:r>
              <a:rPr lang="en-US" b="1" dirty="0">
                <a:solidFill>
                  <a:srgbClr val="002060"/>
                </a:solidFill>
              </a:rPr>
              <a:t>Every input</a:t>
            </a:r>
            <a:r>
              <a:rPr lang="en-US" dirty="0"/>
              <a:t> can be connected to </a:t>
            </a:r>
            <a:r>
              <a:rPr lang="en-US" b="1" dirty="0">
                <a:solidFill>
                  <a:srgbClr val="002060"/>
                </a:solidFill>
              </a:rPr>
              <a:t>every output</a:t>
            </a:r>
            <a:r>
              <a:rPr lang="en-US" dirty="0"/>
              <a:t>, using any one of the middle stage switches.</a:t>
            </a:r>
          </a:p>
          <a:p>
            <a:pPr marL="285750" indent="-285750">
              <a:buFont typeface="Arial" pitchFamily="34" charset="0"/>
              <a:buChar char="•"/>
            </a:pPr>
            <a:r>
              <a:rPr lang="en-US" dirty="0" smtClean="0"/>
              <a:t>All input / output pairs can communicate simultaneously (</a:t>
            </a:r>
            <a:r>
              <a:rPr lang="en-US" b="1" dirty="0" smtClean="0">
                <a:solidFill>
                  <a:srgbClr val="002060"/>
                </a:solidFill>
              </a:rPr>
              <a:t>non-blocking</a:t>
            </a:r>
            <a:r>
              <a:rPr lang="en-US" dirty="0" smtClean="0"/>
              <a:t>)</a:t>
            </a:r>
          </a:p>
          <a:p>
            <a:pPr marL="285750" indent="-285750">
              <a:buFont typeface="Arial" pitchFamily="34" charset="0"/>
              <a:buChar char="•"/>
            </a:pPr>
            <a:r>
              <a:rPr lang="en-US" dirty="0" smtClean="0"/>
              <a:t>Requires far less wiring than conventional CB switches.</a:t>
            </a:r>
          </a:p>
          <a:p>
            <a:endParaRPr lang="en-US" dirty="0" smtClean="0"/>
          </a:p>
        </p:txBody>
      </p:sp>
    </p:spTree>
    <p:extLst>
      <p:ext uri="{BB962C8B-B14F-4D97-AF65-F5344CB8AC3E}">
        <p14:creationId xmlns:p14="http://schemas.microsoft.com/office/powerpoint/2010/main" val="149674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 switching networks</a:t>
            </a:r>
            <a:endParaRPr lang="en-US" dirty="0"/>
          </a:p>
        </p:txBody>
      </p:sp>
      <p:sp>
        <p:nvSpPr>
          <p:cNvPr id="4" name="Oval 3"/>
          <p:cNvSpPr/>
          <p:nvPr/>
        </p:nvSpPr>
        <p:spPr>
          <a:xfrm rot="5400000">
            <a:off x="822621" y="211982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5400000">
            <a:off x="822622" y="1818032"/>
            <a:ext cx="188275" cy="18590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5400000">
            <a:off x="822623" y="1502743"/>
            <a:ext cx="188275" cy="1859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5400000">
            <a:off x="831882" y="1181902"/>
            <a:ext cx="188275" cy="18590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rot="5400000">
            <a:off x="726218" y="1446608"/>
            <a:ext cx="1161008" cy="594004"/>
            <a:chOff x="3074205" y="2761383"/>
            <a:chExt cx="1420611" cy="858292"/>
          </a:xfrm>
        </p:grpSpPr>
        <p:sp>
          <p:nvSpPr>
            <p:cNvPr id="39" name="Rectangle 38"/>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40" name="Straight Connector 39"/>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5400000">
            <a:off x="726213" y="2776784"/>
            <a:ext cx="1161008" cy="594004"/>
            <a:chOff x="3074205" y="2761383"/>
            <a:chExt cx="1420611" cy="858292"/>
          </a:xfrm>
        </p:grpSpPr>
        <p:sp>
          <p:nvSpPr>
            <p:cNvPr id="71" name="Rectangle 7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72" name="Straight Connector 7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rot="5400000">
            <a:off x="730842" y="4071736"/>
            <a:ext cx="1161008" cy="594004"/>
            <a:chOff x="3074205" y="2761383"/>
            <a:chExt cx="1420611" cy="858292"/>
          </a:xfrm>
        </p:grpSpPr>
        <p:sp>
          <p:nvSpPr>
            <p:cNvPr id="81" name="Rectangle 8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82" name="Straight Connector 8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rot="5400000">
            <a:off x="735467" y="5347098"/>
            <a:ext cx="1161008" cy="594004"/>
            <a:chOff x="2999354" y="2761383"/>
            <a:chExt cx="1420611" cy="858292"/>
          </a:xfrm>
        </p:grpSpPr>
        <p:sp>
          <p:nvSpPr>
            <p:cNvPr id="91" name="Rectangle 90"/>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92" name="Straight Connector 9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rot="5400000">
            <a:off x="819727" y="345000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rot="5400000">
            <a:off x="819728" y="314821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rot="5400000">
            <a:off x="819728" y="28329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rot="5400000">
            <a:off x="828988" y="251208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rot="5400000">
            <a:off x="819726" y="474454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rot="5400000">
            <a:off x="819727" y="444275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rot="5400000">
            <a:off x="819728" y="41274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rot="5400000">
            <a:off x="828987" y="38066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rot="5400000">
            <a:off x="822621" y="608148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rot="5400000">
            <a:off x="822622" y="577969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5400000">
            <a:off x="822623" y="5464404"/>
            <a:ext cx="188275" cy="1859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rot="5400000">
            <a:off x="831882" y="5143562"/>
            <a:ext cx="188275" cy="1859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rot="5400000">
            <a:off x="2326451" y="1446608"/>
            <a:ext cx="1161008" cy="594004"/>
            <a:chOff x="3074205" y="2761383"/>
            <a:chExt cx="1420611" cy="858292"/>
          </a:xfrm>
        </p:grpSpPr>
        <p:sp>
          <p:nvSpPr>
            <p:cNvPr id="113" name="Rectangle 11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14" name="Straight Connector 11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rot="5400000">
            <a:off x="2326446" y="2776784"/>
            <a:ext cx="1161008" cy="594004"/>
            <a:chOff x="3074205" y="2761383"/>
            <a:chExt cx="1420611" cy="858292"/>
          </a:xfrm>
        </p:grpSpPr>
        <p:sp>
          <p:nvSpPr>
            <p:cNvPr id="123" name="Rectangle 12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24" name="Straight Connector 12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rot="5400000">
            <a:off x="2331076" y="4071736"/>
            <a:ext cx="1161008" cy="594004"/>
            <a:chOff x="3074205" y="2761383"/>
            <a:chExt cx="1420611" cy="858292"/>
          </a:xfrm>
        </p:grpSpPr>
        <p:sp>
          <p:nvSpPr>
            <p:cNvPr id="133" name="Rectangle 13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34" name="Straight Connector 13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rot="5400000">
            <a:off x="2335700" y="5347098"/>
            <a:ext cx="1161008" cy="594004"/>
            <a:chOff x="2999354" y="2761383"/>
            <a:chExt cx="1420611" cy="858292"/>
          </a:xfrm>
        </p:grpSpPr>
        <p:sp>
          <p:nvSpPr>
            <p:cNvPr id="143" name="Rectangle 14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44" name="Straight Connector 14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rot="5400000">
            <a:off x="3919741" y="1446608"/>
            <a:ext cx="1161008" cy="594004"/>
            <a:chOff x="3074205" y="2761383"/>
            <a:chExt cx="1420611" cy="858292"/>
          </a:xfrm>
        </p:grpSpPr>
        <p:sp>
          <p:nvSpPr>
            <p:cNvPr id="153" name="Rectangle 15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54" name="Straight Connector 15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rot="5400000">
            <a:off x="3919736" y="2776785"/>
            <a:ext cx="1161008" cy="594004"/>
            <a:chOff x="3074205" y="2761383"/>
            <a:chExt cx="1420611" cy="858292"/>
          </a:xfrm>
        </p:grpSpPr>
        <p:sp>
          <p:nvSpPr>
            <p:cNvPr id="163" name="Rectangle 16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64" name="Straight Connector 16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rot="5400000">
            <a:off x="3924365" y="4071737"/>
            <a:ext cx="1161008" cy="594004"/>
            <a:chOff x="3074205" y="2761383"/>
            <a:chExt cx="1420611" cy="858292"/>
          </a:xfrm>
        </p:grpSpPr>
        <p:sp>
          <p:nvSpPr>
            <p:cNvPr id="173" name="Rectangle 17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74" name="Straight Connector 17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rot="5400000">
            <a:off x="3928990" y="5347099"/>
            <a:ext cx="1161008" cy="594004"/>
            <a:chOff x="2999354" y="2761383"/>
            <a:chExt cx="1420611" cy="858292"/>
          </a:xfrm>
        </p:grpSpPr>
        <p:sp>
          <p:nvSpPr>
            <p:cNvPr id="183" name="Rectangle 18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84" name="Straight Connector 18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4" name="Straight Connector 193"/>
          <p:cNvCxnSpPr/>
          <p:nvPr/>
        </p:nvCxnSpPr>
        <p:spPr>
          <a:xfrm>
            <a:off x="1612973" y="1595696"/>
            <a:ext cx="996974" cy="1009337"/>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612968" y="1910985"/>
            <a:ext cx="996979" cy="198858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603714" y="2212364"/>
            <a:ext cx="1006234" cy="3024152"/>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1612973" y="1595699"/>
            <a:ext cx="996974" cy="100933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612973" y="2925873"/>
            <a:ext cx="996974"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612968" y="3241165"/>
            <a:ext cx="1006239"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612973" y="3542953"/>
            <a:ext cx="996974" cy="201440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V="1">
            <a:off x="1612973" y="1910988"/>
            <a:ext cx="996974" cy="19885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V="1">
            <a:off x="1612973" y="3241165"/>
            <a:ext cx="996974"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612973" y="4536117"/>
            <a:ext cx="1006234"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608349" y="4837496"/>
            <a:ext cx="1010858" cy="1035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1612973" y="2212775"/>
            <a:ext cx="996974" cy="3023744"/>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V="1">
            <a:off x="1612973" y="3542540"/>
            <a:ext cx="996974" cy="201481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V="1">
            <a:off x="1603714" y="4837496"/>
            <a:ext cx="1006234" cy="1035155"/>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480075" y="6174027"/>
            <a:ext cx="1281279"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199317" y="1274853"/>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3208577" y="1595696"/>
            <a:ext cx="996974" cy="100933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3208571" y="1910985"/>
            <a:ext cx="996979" cy="198858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199317" y="2212364"/>
            <a:ext cx="1006234" cy="3024152"/>
          </a:xfrm>
          <a:prstGeom prst="line">
            <a:avLst/>
          </a:prstGeom>
          <a:ln w="38100">
            <a:solidFill>
              <a:schemeClr val="accent2">
                <a:lumMod val="60000"/>
                <a:lumOff val="40000"/>
              </a:schemeClr>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3208577" y="1595699"/>
            <a:ext cx="996974" cy="100933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208577" y="2925873"/>
            <a:ext cx="996974"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208571" y="3241165"/>
            <a:ext cx="1006239"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208577" y="3542953"/>
            <a:ext cx="996974" cy="2014404"/>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3208577" y="1910988"/>
            <a:ext cx="996974" cy="19885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V="1">
            <a:off x="3208577" y="3241162"/>
            <a:ext cx="993997" cy="979253"/>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3208577" y="4536117"/>
            <a:ext cx="1006234"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3203952" y="4837496"/>
            <a:ext cx="1010858" cy="1035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3208577" y="2212775"/>
            <a:ext cx="996974" cy="3023744"/>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V="1">
            <a:off x="3208577" y="3542540"/>
            <a:ext cx="996974" cy="201481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V="1">
            <a:off x="3199317" y="4837496"/>
            <a:ext cx="1006234" cy="103515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3208577" y="6174027"/>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3" name="Oval 262"/>
          <p:cNvSpPr/>
          <p:nvPr/>
        </p:nvSpPr>
        <p:spPr>
          <a:xfrm rot="5400000">
            <a:off x="4798102" y="211982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rot="5400000">
            <a:off x="4798103" y="181803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rot="5400000">
            <a:off x="4798104" y="150274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rot="5400000">
            <a:off x="4807363" y="118190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rot="5400000">
            <a:off x="4795208" y="345000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rot="5400000">
            <a:off x="4795209" y="3148210"/>
            <a:ext cx="188275" cy="18590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rot="5400000">
            <a:off x="4795210" y="2832921"/>
            <a:ext cx="188275" cy="1859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rot="5400000">
            <a:off x="4804469" y="2512080"/>
            <a:ext cx="188275" cy="1859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rot="5400000">
            <a:off x="4795207" y="474454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rot="5400000">
            <a:off x="4795208" y="444275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rot="5400000">
            <a:off x="4795209" y="41274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rot="5400000">
            <a:off x="4804468" y="38066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rot="5400000">
            <a:off x="4798102" y="608148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rot="5400000">
            <a:off x="4798103" y="5779693"/>
            <a:ext cx="188275" cy="1859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rot="5400000">
            <a:off x="4798104" y="5464404"/>
            <a:ext cx="188275" cy="18590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rot="5400000">
            <a:off x="4807363" y="51435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p:cNvSpPr txBox="1"/>
          <p:nvPr/>
        </p:nvSpPr>
        <p:spPr>
          <a:xfrm>
            <a:off x="616285" y="6347780"/>
            <a:ext cx="1420985" cy="369332"/>
          </a:xfrm>
          <a:prstGeom prst="rect">
            <a:avLst/>
          </a:prstGeom>
          <a:noFill/>
        </p:spPr>
        <p:txBody>
          <a:bodyPr wrap="square" rtlCol="0">
            <a:spAutoFit/>
          </a:bodyPr>
          <a:lstStyle/>
          <a:p>
            <a:r>
              <a:rPr lang="en-US" dirty="0" smtClean="0"/>
              <a:t>input stage</a:t>
            </a:r>
            <a:endParaRPr lang="en-US" dirty="0"/>
          </a:p>
        </p:txBody>
      </p:sp>
      <p:sp>
        <p:nvSpPr>
          <p:cNvPr id="286" name="TextBox 285"/>
          <p:cNvSpPr txBox="1"/>
          <p:nvPr/>
        </p:nvSpPr>
        <p:spPr>
          <a:xfrm>
            <a:off x="2205712" y="6347780"/>
            <a:ext cx="1420985" cy="369332"/>
          </a:xfrm>
          <a:prstGeom prst="rect">
            <a:avLst/>
          </a:prstGeom>
          <a:noFill/>
        </p:spPr>
        <p:txBody>
          <a:bodyPr wrap="square" rtlCol="0">
            <a:spAutoFit/>
          </a:bodyPr>
          <a:lstStyle/>
          <a:p>
            <a:r>
              <a:rPr lang="en-US" dirty="0" smtClean="0"/>
              <a:t>middle stage</a:t>
            </a:r>
            <a:endParaRPr lang="en-US" dirty="0"/>
          </a:p>
        </p:txBody>
      </p:sp>
      <p:sp>
        <p:nvSpPr>
          <p:cNvPr id="287" name="TextBox 286"/>
          <p:cNvSpPr txBox="1"/>
          <p:nvPr/>
        </p:nvSpPr>
        <p:spPr>
          <a:xfrm>
            <a:off x="3803626" y="6347780"/>
            <a:ext cx="1420985" cy="369332"/>
          </a:xfrm>
          <a:prstGeom prst="rect">
            <a:avLst/>
          </a:prstGeom>
          <a:noFill/>
        </p:spPr>
        <p:txBody>
          <a:bodyPr wrap="square" rtlCol="0">
            <a:spAutoFit/>
          </a:bodyPr>
          <a:lstStyle/>
          <a:p>
            <a:r>
              <a:rPr lang="en-US" dirty="0" smtClean="0"/>
              <a:t>output stage</a:t>
            </a:r>
            <a:endParaRPr lang="en-US" dirty="0"/>
          </a:p>
        </p:txBody>
      </p:sp>
      <p:sp>
        <p:nvSpPr>
          <p:cNvPr id="288" name="TextBox 287"/>
          <p:cNvSpPr txBox="1"/>
          <p:nvPr/>
        </p:nvSpPr>
        <p:spPr>
          <a:xfrm>
            <a:off x="5416636" y="1743610"/>
            <a:ext cx="3687154" cy="4801314"/>
          </a:xfrm>
          <a:prstGeom prst="rect">
            <a:avLst/>
          </a:prstGeom>
          <a:noFill/>
        </p:spPr>
        <p:txBody>
          <a:bodyPr wrap="square" rtlCol="0">
            <a:spAutoFit/>
          </a:bodyPr>
          <a:lstStyle/>
          <a:p>
            <a:pPr marL="285750" indent="-285750">
              <a:buFont typeface="Arial" pitchFamily="34" charset="0"/>
              <a:buChar char="•"/>
            </a:pPr>
            <a:r>
              <a:rPr lang="en-US" dirty="0" smtClean="0"/>
              <a:t>Built in </a:t>
            </a:r>
            <a:r>
              <a:rPr lang="en-US" b="1" dirty="0" smtClean="0">
                <a:solidFill>
                  <a:srgbClr val="002060"/>
                </a:solidFill>
              </a:rPr>
              <a:t>three stages</a:t>
            </a:r>
            <a:r>
              <a:rPr lang="en-US" dirty="0" smtClean="0"/>
              <a:t>, using crossbar switches as components.</a:t>
            </a:r>
          </a:p>
          <a:p>
            <a:pPr marL="285750" indent="-285750">
              <a:buFont typeface="Arial" pitchFamily="34" charset="0"/>
              <a:buChar char="•"/>
            </a:pPr>
            <a:r>
              <a:rPr lang="en-US" dirty="0" smtClean="0"/>
              <a:t>Every </a:t>
            </a:r>
            <a:r>
              <a:rPr lang="en-US" b="1" dirty="0" smtClean="0">
                <a:solidFill>
                  <a:srgbClr val="002060"/>
                </a:solidFill>
              </a:rPr>
              <a:t>output of an input stage switch is connected a different middle stage switch</a:t>
            </a:r>
            <a:r>
              <a:rPr lang="en-US" dirty="0" smtClean="0"/>
              <a:t>.</a:t>
            </a:r>
          </a:p>
          <a:p>
            <a:pPr marL="285750" indent="-285750">
              <a:buFont typeface="Arial" pitchFamily="34" charset="0"/>
              <a:buChar char="•"/>
            </a:pPr>
            <a:r>
              <a:rPr lang="en-US" b="1" dirty="0">
                <a:solidFill>
                  <a:srgbClr val="002060"/>
                </a:solidFill>
              </a:rPr>
              <a:t>Every input</a:t>
            </a:r>
            <a:r>
              <a:rPr lang="en-US" dirty="0"/>
              <a:t> can be connected to </a:t>
            </a:r>
            <a:r>
              <a:rPr lang="en-US" b="1" dirty="0">
                <a:solidFill>
                  <a:srgbClr val="002060"/>
                </a:solidFill>
              </a:rPr>
              <a:t>every output</a:t>
            </a:r>
            <a:r>
              <a:rPr lang="en-US" dirty="0"/>
              <a:t>, using any one of the middle stage switches.</a:t>
            </a:r>
          </a:p>
          <a:p>
            <a:pPr marL="285750" indent="-285750">
              <a:buFont typeface="Arial" pitchFamily="34" charset="0"/>
              <a:buChar char="•"/>
            </a:pPr>
            <a:r>
              <a:rPr lang="en-US" dirty="0" smtClean="0"/>
              <a:t>All input / output pairs can communicate simultaneously (</a:t>
            </a:r>
            <a:r>
              <a:rPr lang="en-US" b="1" dirty="0" smtClean="0">
                <a:solidFill>
                  <a:srgbClr val="002060"/>
                </a:solidFill>
              </a:rPr>
              <a:t>non-blocking</a:t>
            </a:r>
            <a:r>
              <a:rPr lang="en-US" dirty="0" smtClean="0"/>
              <a:t>)</a:t>
            </a:r>
          </a:p>
          <a:p>
            <a:pPr marL="285750" indent="-285750">
              <a:buFont typeface="Arial" pitchFamily="34" charset="0"/>
              <a:buChar char="•"/>
            </a:pPr>
            <a:r>
              <a:rPr lang="en-US" dirty="0" smtClean="0"/>
              <a:t>Requires far less wiring than conventional CB switches.</a:t>
            </a:r>
          </a:p>
          <a:p>
            <a:pPr marL="285750" indent="-285750">
              <a:buFont typeface="Arial" pitchFamily="34" charset="0"/>
              <a:buChar char="•"/>
            </a:pPr>
            <a:r>
              <a:rPr lang="en-US" b="1" dirty="0" smtClean="0">
                <a:solidFill>
                  <a:srgbClr val="002060"/>
                </a:solidFill>
              </a:rPr>
              <a:t>Adaptive routing</a:t>
            </a:r>
            <a:r>
              <a:rPr lang="en-US" dirty="0" smtClean="0"/>
              <a:t> may be necessary: </a:t>
            </a:r>
            <a:r>
              <a:rPr lang="en-US" b="1" dirty="0" smtClean="0">
                <a:solidFill>
                  <a:srgbClr val="FF0000"/>
                </a:solidFill>
              </a:rPr>
              <a:t>can not find a connection for E !</a:t>
            </a:r>
          </a:p>
          <a:p>
            <a:endParaRPr lang="en-US" dirty="0" smtClean="0"/>
          </a:p>
        </p:txBody>
      </p:sp>
      <p:sp>
        <p:nvSpPr>
          <p:cNvPr id="3" name="TextBox 2"/>
          <p:cNvSpPr txBox="1"/>
          <p:nvPr/>
        </p:nvSpPr>
        <p:spPr>
          <a:xfrm>
            <a:off x="539475" y="1062608"/>
            <a:ext cx="317716" cy="369332"/>
          </a:xfrm>
          <a:prstGeom prst="rect">
            <a:avLst/>
          </a:prstGeom>
          <a:noFill/>
        </p:spPr>
        <p:txBody>
          <a:bodyPr wrap="none" rtlCol="0">
            <a:spAutoFit/>
          </a:bodyPr>
          <a:lstStyle/>
          <a:p>
            <a:r>
              <a:rPr lang="en-US" dirty="0" smtClean="0"/>
              <a:t>A</a:t>
            </a:r>
            <a:endParaRPr lang="en-US" dirty="0"/>
          </a:p>
        </p:txBody>
      </p:sp>
      <p:sp>
        <p:nvSpPr>
          <p:cNvPr id="195" name="TextBox 194"/>
          <p:cNvSpPr txBox="1"/>
          <p:nvPr/>
        </p:nvSpPr>
        <p:spPr>
          <a:xfrm>
            <a:off x="539475" y="1390095"/>
            <a:ext cx="309700" cy="369332"/>
          </a:xfrm>
          <a:prstGeom prst="rect">
            <a:avLst/>
          </a:prstGeom>
          <a:noFill/>
        </p:spPr>
        <p:txBody>
          <a:bodyPr wrap="none" rtlCol="0">
            <a:spAutoFit/>
          </a:bodyPr>
          <a:lstStyle/>
          <a:p>
            <a:r>
              <a:rPr lang="en-US" dirty="0" smtClean="0"/>
              <a:t>B</a:t>
            </a:r>
            <a:endParaRPr lang="en-US" dirty="0"/>
          </a:p>
        </p:txBody>
      </p:sp>
      <p:sp>
        <p:nvSpPr>
          <p:cNvPr id="198" name="TextBox 197"/>
          <p:cNvSpPr txBox="1"/>
          <p:nvPr/>
        </p:nvSpPr>
        <p:spPr>
          <a:xfrm>
            <a:off x="5013041" y="5349250"/>
            <a:ext cx="317716" cy="369332"/>
          </a:xfrm>
          <a:prstGeom prst="rect">
            <a:avLst/>
          </a:prstGeom>
          <a:noFill/>
        </p:spPr>
        <p:txBody>
          <a:bodyPr wrap="none" rtlCol="0">
            <a:spAutoFit/>
          </a:bodyPr>
          <a:lstStyle/>
          <a:p>
            <a:r>
              <a:rPr lang="en-US" dirty="0" smtClean="0"/>
              <a:t>A</a:t>
            </a:r>
            <a:endParaRPr lang="en-US" dirty="0"/>
          </a:p>
        </p:txBody>
      </p:sp>
      <p:sp>
        <p:nvSpPr>
          <p:cNvPr id="200" name="TextBox 199"/>
          <p:cNvSpPr txBox="1"/>
          <p:nvPr/>
        </p:nvSpPr>
        <p:spPr>
          <a:xfrm>
            <a:off x="5013041" y="5676737"/>
            <a:ext cx="309700" cy="369332"/>
          </a:xfrm>
          <a:prstGeom prst="rect">
            <a:avLst/>
          </a:prstGeom>
          <a:noFill/>
        </p:spPr>
        <p:txBody>
          <a:bodyPr wrap="none" rtlCol="0">
            <a:spAutoFit/>
          </a:bodyPr>
          <a:lstStyle/>
          <a:p>
            <a:r>
              <a:rPr lang="en-US" dirty="0" smtClean="0"/>
              <a:t>B</a:t>
            </a:r>
            <a:endParaRPr lang="en-US" dirty="0"/>
          </a:p>
        </p:txBody>
      </p:sp>
      <p:cxnSp>
        <p:nvCxnSpPr>
          <p:cNvPr id="201" name="Straight Connector 200"/>
          <p:cNvCxnSpPr/>
          <p:nvPr/>
        </p:nvCxnSpPr>
        <p:spPr>
          <a:xfrm>
            <a:off x="2761354" y="2605030"/>
            <a:ext cx="318954" cy="937510"/>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2752105" y="1274853"/>
            <a:ext cx="318944" cy="937511"/>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7" idx="0"/>
          </p:cNvCxnSpPr>
          <p:nvPr/>
        </p:nvCxnSpPr>
        <p:spPr>
          <a:xfrm flipV="1">
            <a:off x="1018973" y="1274853"/>
            <a:ext cx="1723883" cy="3"/>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080308" y="2212364"/>
            <a:ext cx="119009" cy="411"/>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4213395" y="5234447"/>
            <a:ext cx="162583" cy="4357"/>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4375978" y="5238804"/>
            <a:ext cx="310322" cy="319034"/>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6" idx="0"/>
          </p:cNvCxnSpPr>
          <p:nvPr/>
        </p:nvCxnSpPr>
        <p:spPr>
          <a:xfrm flipV="1">
            <a:off x="1009714" y="1595696"/>
            <a:ext cx="603259" cy="1"/>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V="1">
            <a:off x="4204191" y="5557363"/>
            <a:ext cx="146776" cy="3"/>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4655095" y="5871404"/>
            <a:ext cx="146776" cy="3"/>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4365795" y="5533916"/>
            <a:ext cx="298544" cy="338736"/>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161121" y="5234035"/>
            <a:ext cx="318954" cy="638611"/>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V="1">
            <a:off x="1030788" y="5234035"/>
            <a:ext cx="130333" cy="2484"/>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V="1">
            <a:off x="1478016" y="5871407"/>
            <a:ext cx="130333" cy="2490"/>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V="1">
            <a:off x="2595563" y="4835011"/>
            <a:ext cx="164558" cy="1308"/>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V="1">
            <a:off x="4340770" y="2925873"/>
            <a:ext cx="332828" cy="315678"/>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a:endCxn id="269" idx="4"/>
          </p:cNvCxnSpPr>
          <p:nvPr/>
        </p:nvCxnSpPr>
        <p:spPr>
          <a:xfrm flipV="1">
            <a:off x="4664341" y="2925875"/>
            <a:ext cx="132053" cy="1"/>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4202574" y="3241162"/>
            <a:ext cx="142874" cy="389"/>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2752105" y="4220415"/>
            <a:ext cx="328203" cy="617082"/>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3074205" y="4220414"/>
            <a:ext cx="132053" cy="1"/>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1148143" y="5553340"/>
            <a:ext cx="331927" cy="621095"/>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V="1">
            <a:off x="2756729" y="5549019"/>
            <a:ext cx="323575" cy="62500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3074205" y="5553340"/>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1022125" y="5557363"/>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4202574" y="3542537"/>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V="1">
            <a:off x="4332404" y="2605030"/>
            <a:ext cx="336569" cy="937507"/>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4660290" y="2605033"/>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461435" y="5025150"/>
            <a:ext cx="308098" cy="369332"/>
          </a:xfrm>
          <a:prstGeom prst="rect">
            <a:avLst/>
          </a:prstGeom>
          <a:noFill/>
        </p:spPr>
        <p:txBody>
          <a:bodyPr wrap="none" rtlCol="0">
            <a:spAutoFit/>
          </a:bodyPr>
          <a:lstStyle/>
          <a:p>
            <a:r>
              <a:rPr lang="en-US" dirty="0" smtClean="0"/>
              <a:t>C</a:t>
            </a:r>
            <a:endParaRPr lang="en-US" dirty="0"/>
          </a:p>
        </p:txBody>
      </p:sp>
      <p:sp>
        <p:nvSpPr>
          <p:cNvPr id="303" name="TextBox 302"/>
          <p:cNvSpPr txBox="1"/>
          <p:nvPr/>
        </p:nvSpPr>
        <p:spPr>
          <a:xfrm>
            <a:off x="461435" y="5352637"/>
            <a:ext cx="327334" cy="369332"/>
          </a:xfrm>
          <a:prstGeom prst="rect">
            <a:avLst/>
          </a:prstGeom>
          <a:noFill/>
        </p:spPr>
        <p:txBody>
          <a:bodyPr wrap="none" rtlCol="0">
            <a:spAutoFit/>
          </a:bodyPr>
          <a:lstStyle/>
          <a:p>
            <a:r>
              <a:rPr lang="en-US" dirty="0" smtClean="0"/>
              <a:t>D</a:t>
            </a:r>
            <a:endParaRPr lang="en-US" dirty="0"/>
          </a:p>
        </p:txBody>
      </p:sp>
      <p:sp>
        <p:nvSpPr>
          <p:cNvPr id="304" name="TextBox 303"/>
          <p:cNvSpPr txBox="1"/>
          <p:nvPr/>
        </p:nvSpPr>
        <p:spPr>
          <a:xfrm>
            <a:off x="4994455" y="2421423"/>
            <a:ext cx="327334" cy="369332"/>
          </a:xfrm>
          <a:prstGeom prst="rect">
            <a:avLst/>
          </a:prstGeom>
          <a:noFill/>
        </p:spPr>
        <p:txBody>
          <a:bodyPr wrap="none" rtlCol="0">
            <a:spAutoFit/>
          </a:bodyPr>
          <a:lstStyle/>
          <a:p>
            <a:r>
              <a:rPr lang="en-US" dirty="0" smtClean="0"/>
              <a:t>D</a:t>
            </a:r>
            <a:endParaRPr lang="en-US" dirty="0"/>
          </a:p>
        </p:txBody>
      </p:sp>
      <p:sp>
        <p:nvSpPr>
          <p:cNvPr id="305" name="TextBox 304"/>
          <p:cNvSpPr txBox="1"/>
          <p:nvPr/>
        </p:nvSpPr>
        <p:spPr>
          <a:xfrm>
            <a:off x="4994455" y="2748910"/>
            <a:ext cx="308098" cy="369332"/>
          </a:xfrm>
          <a:prstGeom prst="rect">
            <a:avLst/>
          </a:prstGeom>
          <a:noFill/>
        </p:spPr>
        <p:txBody>
          <a:bodyPr wrap="none" rtlCol="0">
            <a:spAutoFit/>
          </a:bodyPr>
          <a:lstStyle/>
          <a:p>
            <a:r>
              <a:rPr lang="en-US" dirty="0" smtClean="0"/>
              <a:t>C</a:t>
            </a:r>
            <a:endParaRPr lang="en-US" dirty="0"/>
          </a:p>
        </p:txBody>
      </p:sp>
      <p:sp>
        <p:nvSpPr>
          <p:cNvPr id="306" name="TextBox 305"/>
          <p:cNvSpPr txBox="1"/>
          <p:nvPr/>
        </p:nvSpPr>
        <p:spPr>
          <a:xfrm>
            <a:off x="539475" y="1715493"/>
            <a:ext cx="296876" cy="369332"/>
          </a:xfrm>
          <a:prstGeom prst="rect">
            <a:avLst/>
          </a:prstGeom>
          <a:noFill/>
        </p:spPr>
        <p:txBody>
          <a:bodyPr wrap="none" rtlCol="0">
            <a:spAutoFit/>
          </a:bodyPr>
          <a:lstStyle/>
          <a:p>
            <a:r>
              <a:rPr lang="en-US" dirty="0"/>
              <a:t>E</a:t>
            </a:r>
          </a:p>
        </p:txBody>
      </p:sp>
      <p:sp>
        <p:nvSpPr>
          <p:cNvPr id="307" name="TextBox 306"/>
          <p:cNvSpPr txBox="1"/>
          <p:nvPr/>
        </p:nvSpPr>
        <p:spPr>
          <a:xfrm>
            <a:off x="5009684" y="3056496"/>
            <a:ext cx="296876" cy="369332"/>
          </a:xfrm>
          <a:prstGeom prst="rect">
            <a:avLst/>
          </a:prstGeom>
          <a:noFill/>
        </p:spPr>
        <p:txBody>
          <a:bodyPr wrap="none" rtlCol="0">
            <a:spAutoFit/>
          </a:bodyPr>
          <a:lstStyle/>
          <a:p>
            <a:r>
              <a:rPr lang="en-US" dirty="0"/>
              <a:t>E</a:t>
            </a:r>
          </a:p>
        </p:txBody>
      </p:sp>
      <p:cxnSp>
        <p:nvCxnSpPr>
          <p:cNvPr id="308" name="Straight Connector 307"/>
          <p:cNvCxnSpPr/>
          <p:nvPr/>
        </p:nvCxnSpPr>
        <p:spPr>
          <a:xfrm>
            <a:off x="2595563" y="2605030"/>
            <a:ext cx="178627" cy="0"/>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3068006" y="3542537"/>
            <a:ext cx="145200" cy="0"/>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endCxn id="277" idx="4"/>
          </p:cNvCxnSpPr>
          <p:nvPr/>
        </p:nvCxnSpPr>
        <p:spPr>
          <a:xfrm>
            <a:off x="4679156" y="5555456"/>
            <a:ext cx="120132" cy="1902"/>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360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 switching networks</a:t>
            </a:r>
            <a:endParaRPr lang="en-US" dirty="0"/>
          </a:p>
        </p:txBody>
      </p:sp>
      <p:sp>
        <p:nvSpPr>
          <p:cNvPr id="4" name="Oval 3"/>
          <p:cNvSpPr/>
          <p:nvPr/>
        </p:nvSpPr>
        <p:spPr>
          <a:xfrm rot="5400000">
            <a:off x="822621" y="211982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5400000">
            <a:off x="822622" y="1818032"/>
            <a:ext cx="188275" cy="18590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5400000">
            <a:off x="822623" y="1502743"/>
            <a:ext cx="188275" cy="1859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5400000">
            <a:off x="831882" y="1181902"/>
            <a:ext cx="188275" cy="18590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rot="5400000">
            <a:off x="726218" y="1446608"/>
            <a:ext cx="1161008" cy="594004"/>
            <a:chOff x="3074205" y="2761383"/>
            <a:chExt cx="1420611" cy="858292"/>
          </a:xfrm>
        </p:grpSpPr>
        <p:sp>
          <p:nvSpPr>
            <p:cNvPr id="39" name="Rectangle 38"/>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40" name="Straight Connector 39"/>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5400000">
            <a:off x="726213" y="2776784"/>
            <a:ext cx="1161008" cy="594004"/>
            <a:chOff x="3074205" y="2761383"/>
            <a:chExt cx="1420611" cy="858292"/>
          </a:xfrm>
        </p:grpSpPr>
        <p:sp>
          <p:nvSpPr>
            <p:cNvPr id="71" name="Rectangle 7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72" name="Straight Connector 7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rot="5400000">
            <a:off x="730842" y="4071736"/>
            <a:ext cx="1161008" cy="594004"/>
            <a:chOff x="3074205" y="2761383"/>
            <a:chExt cx="1420611" cy="858292"/>
          </a:xfrm>
        </p:grpSpPr>
        <p:sp>
          <p:nvSpPr>
            <p:cNvPr id="81" name="Rectangle 8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82" name="Straight Connector 8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rot="5400000">
            <a:off x="735467" y="5347098"/>
            <a:ext cx="1161008" cy="594004"/>
            <a:chOff x="2999354" y="2761383"/>
            <a:chExt cx="1420611" cy="858292"/>
          </a:xfrm>
        </p:grpSpPr>
        <p:sp>
          <p:nvSpPr>
            <p:cNvPr id="91" name="Rectangle 90"/>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92" name="Straight Connector 9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rot="5400000">
            <a:off x="819727" y="345000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rot="5400000">
            <a:off x="819728" y="314821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rot="5400000">
            <a:off x="819728" y="28329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rot="5400000">
            <a:off x="828988" y="251208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rot="5400000">
            <a:off x="819726" y="474454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rot="5400000">
            <a:off x="819727" y="444275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rot="5400000">
            <a:off x="819728" y="41274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rot="5400000">
            <a:off x="828987" y="38066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rot="5400000">
            <a:off x="822621" y="608148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rot="5400000">
            <a:off x="822622" y="577969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5400000">
            <a:off x="822623" y="5464404"/>
            <a:ext cx="188275" cy="1859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rot="5400000">
            <a:off x="831882" y="5143562"/>
            <a:ext cx="188275" cy="1859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rot="5400000">
            <a:off x="2326451" y="1446608"/>
            <a:ext cx="1161008" cy="594004"/>
            <a:chOff x="3074205" y="2761383"/>
            <a:chExt cx="1420611" cy="858292"/>
          </a:xfrm>
        </p:grpSpPr>
        <p:sp>
          <p:nvSpPr>
            <p:cNvPr id="113" name="Rectangle 11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14" name="Straight Connector 11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rot="5400000">
            <a:off x="2326446" y="2776784"/>
            <a:ext cx="1161008" cy="594004"/>
            <a:chOff x="3074205" y="2761383"/>
            <a:chExt cx="1420611" cy="858292"/>
          </a:xfrm>
        </p:grpSpPr>
        <p:sp>
          <p:nvSpPr>
            <p:cNvPr id="123" name="Rectangle 12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24" name="Straight Connector 12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rot="5400000">
            <a:off x="2331076" y="4071736"/>
            <a:ext cx="1161008" cy="594004"/>
            <a:chOff x="3074205" y="2761383"/>
            <a:chExt cx="1420611" cy="858292"/>
          </a:xfrm>
        </p:grpSpPr>
        <p:sp>
          <p:nvSpPr>
            <p:cNvPr id="133" name="Rectangle 13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34" name="Straight Connector 13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rot="5400000">
            <a:off x="2335700" y="5347098"/>
            <a:ext cx="1161008" cy="594004"/>
            <a:chOff x="2999354" y="2761383"/>
            <a:chExt cx="1420611" cy="858292"/>
          </a:xfrm>
        </p:grpSpPr>
        <p:sp>
          <p:nvSpPr>
            <p:cNvPr id="143" name="Rectangle 14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44" name="Straight Connector 14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rot="5400000">
            <a:off x="3919741" y="1446608"/>
            <a:ext cx="1161008" cy="594004"/>
            <a:chOff x="3074205" y="2761383"/>
            <a:chExt cx="1420611" cy="858292"/>
          </a:xfrm>
        </p:grpSpPr>
        <p:sp>
          <p:nvSpPr>
            <p:cNvPr id="153" name="Rectangle 15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54" name="Straight Connector 15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rot="5400000">
            <a:off x="3919736" y="2776785"/>
            <a:ext cx="1161008" cy="594004"/>
            <a:chOff x="3074205" y="2761383"/>
            <a:chExt cx="1420611" cy="858292"/>
          </a:xfrm>
        </p:grpSpPr>
        <p:sp>
          <p:nvSpPr>
            <p:cNvPr id="163" name="Rectangle 16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64" name="Straight Connector 16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rot="5400000">
            <a:off x="3924365" y="4071737"/>
            <a:ext cx="1161008" cy="594004"/>
            <a:chOff x="3074205" y="2761383"/>
            <a:chExt cx="1420611" cy="858292"/>
          </a:xfrm>
        </p:grpSpPr>
        <p:sp>
          <p:nvSpPr>
            <p:cNvPr id="173" name="Rectangle 17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74" name="Straight Connector 17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rot="5400000">
            <a:off x="3928990" y="5347099"/>
            <a:ext cx="1161008" cy="594004"/>
            <a:chOff x="2999354" y="2761383"/>
            <a:chExt cx="1420611" cy="858292"/>
          </a:xfrm>
        </p:grpSpPr>
        <p:sp>
          <p:nvSpPr>
            <p:cNvPr id="183" name="Rectangle 18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84" name="Straight Connector 18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4" name="Straight Connector 193"/>
          <p:cNvCxnSpPr/>
          <p:nvPr/>
        </p:nvCxnSpPr>
        <p:spPr>
          <a:xfrm>
            <a:off x="1612973" y="1595696"/>
            <a:ext cx="996974" cy="100933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612968" y="1910985"/>
            <a:ext cx="996979" cy="1988589"/>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603714" y="2212364"/>
            <a:ext cx="1006234" cy="3024152"/>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1612973" y="1595699"/>
            <a:ext cx="996974" cy="100933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612973" y="2925873"/>
            <a:ext cx="996974"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612968" y="3241165"/>
            <a:ext cx="1006239"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612973" y="3542953"/>
            <a:ext cx="996974" cy="201440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V="1">
            <a:off x="1612973" y="1910988"/>
            <a:ext cx="996974" cy="19885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V="1">
            <a:off x="1612973" y="3241165"/>
            <a:ext cx="996974"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612973" y="4536117"/>
            <a:ext cx="1006234"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608349" y="4837496"/>
            <a:ext cx="1010858" cy="1035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1612973" y="2212775"/>
            <a:ext cx="996974" cy="3023744"/>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V="1">
            <a:off x="1612973" y="3542540"/>
            <a:ext cx="996974" cy="201481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V="1">
            <a:off x="1603714" y="4837496"/>
            <a:ext cx="1006234" cy="1035155"/>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480075" y="6174027"/>
            <a:ext cx="1281279"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199317" y="1274853"/>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3208577" y="1595696"/>
            <a:ext cx="996974" cy="100933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3208571" y="1910985"/>
            <a:ext cx="996979" cy="198858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199317" y="2212364"/>
            <a:ext cx="1006234" cy="3024152"/>
          </a:xfrm>
          <a:prstGeom prst="line">
            <a:avLst/>
          </a:prstGeom>
          <a:ln w="38100">
            <a:solidFill>
              <a:schemeClr val="accent2">
                <a:lumMod val="60000"/>
                <a:lumOff val="40000"/>
              </a:schemeClr>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3208577" y="1595699"/>
            <a:ext cx="996974" cy="100933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208577" y="2925873"/>
            <a:ext cx="996974"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208571" y="3241165"/>
            <a:ext cx="1006239"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208577" y="3542953"/>
            <a:ext cx="996974" cy="201440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3208577" y="1910988"/>
            <a:ext cx="996974" cy="19885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V="1">
            <a:off x="3208577" y="3241162"/>
            <a:ext cx="993997" cy="979253"/>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3208577" y="4536117"/>
            <a:ext cx="1006234"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3203952" y="4837496"/>
            <a:ext cx="1010858" cy="1035150"/>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3208577" y="2212775"/>
            <a:ext cx="996974" cy="3023744"/>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V="1">
            <a:off x="3208577" y="3542540"/>
            <a:ext cx="996974" cy="201481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V="1">
            <a:off x="3199317" y="4837496"/>
            <a:ext cx="1006234" cy="103515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3208577" y="6174027"/>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3" name="Oval 262"/>
          <p:cNvSpPr/>
          <p:nvPr/>
        </p:nvSpPr>
        <p:spPr>
          <a:xfrm rot="5400000">
            <a:off x="4798102" y="211982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rot="5400000">
            <a:off x="4798103" y="181803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rot="5400000">
            <a:off x="4798104" y="150274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rot="5400000">
            <a:off x="4807363" y="118190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rot="5400000">
            <a:off x="4795208" y="345000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rot="5400000">
            <a:off x="4795209" y="3148210"/>
            <a:ext cx="188275" cy="18590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rot="5400000">
            <a:off x="4795210" y="2832921"/>
            <a:ext cx="188275" cy="1859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rot="5400000">
            <a:off x="4804469" y="2512080"/>
            <a:ext cx="188275" cy="1859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rot="5400000">
            <a:off x="4795207" y="474454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rot="5400000">
            <a:off x="4795208" y="444275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rot="5400000">
            <a:off x="4795209" y="41274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rot="5400000">
            <a:off x="4804468" y="38066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rot="5400000">
            <a:off x="4798102" y="608148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rot="5400000">
            <a:off x="4798103" y="5779693"/>
            <a:ext cx="188275" cy="1859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rot="5400000">
            <a:off x="4798104" y="5464404"/>
            <a:ext cx="188275" cy="18590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rot="5400000">
            <a:off x="4807363" y="51435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p:cNvSpPr txBox="1"/>
          <p:nvPr/>
        </p:nvSpPr>
        <p:spPr>
          <a:xfrm>
            <a:off x="616285" y="6347780"/>
            <a:ext cx="1420985" cy="369332"/>
          </a:xfrm>
          <a:prstGeom prst="rect">
            <a:avLst/>
          </a:prstGeom>
          <a:noFill/>
        </p:spPr>
        <p:txBody>
          <a:bodyPr wrap="square" rtlCol="0">
            <a:spAutoFit/>
          </a:bodyPr>
          <a:lstStyle/>
          <a:p>
            <a:r>
              <a:rPr lang="en-US" dirty="0" smtClean="0"/>
              <a:t>input stage</a:t>
            </a:r>
            <a:endParaRPr lang="en-US" dirty="0"/>
          </a:p>
        </p:txBody>
      </p:sp>
      <p:sp>
        <p:nvSpPr>
          <p:cNvPr id="286" name="TextBox 285"/>
          <p:cNvSpPr txBox="1"/>
          <p:nvPr/>
        </p:nvSpPr>
        <p:spPr>
          <a:xfrm>
            <a:off x="2205712" y="6347780"/>
            <a:ext cx="1420985" cy="369332"/>
          </a:xfrm>
          <a:prstGeom prst="rect">
            <a:avLst/>
          </a:prstGeom>
          <a:noFill/>
        </p:spPr>
        <p:txBody>
          <a:bodyPr wrap="square" rtlCol="0">
            <a:spAutoFit/>
          </a:bodyPr>
          <a:lstStyle/>
          <a:p>
            <a:r>
              <a:rPr lang="en-US" dirty="0" smtClean="0"/>
              <a:t>middle stage</a:t>
            </a:r>
            <a:endParaRPr lang="en-US" dirty="0"/>
          </a:p>
        </p:txBody>
      </p:sp>
      <p:sp>
        <p:nvSpPr>
          <p:cNvPr id="287" name="TextBox 286"/>
          <p:cNvSpPr txBox="1"/>
          <p:nvPr/>
        </p:nvSpPr>
        <p:spPr>
          <a:xfrm>
            <a:off x="3803626" y="6347780"/>
            <a:ext cx="1420985" cy="369332"/>
          </a:xfrm>
          <a:prstGeom prst="rect">
            <a:avLst/>
          </a:prstGeom>
          <a:noFill/>
        </p:spPr>
        <p:txBody>
          <a:bodyPr wrap="square" rtlCol="0">
            <a:spAutoFit/>
          </a:bodyPr>
          <a:lstStyle/>
          <a:p>
            <a:r>
              <a:rPr lang="en-US" dirty="0" smtClean="0"/>
              <a:t>output stage</a:t>
            </a:r>
            <a:endParaRPr lang="en-US" dirty="0"/>
          </a:p>
        </p:txBody>
      </p:sp>
      <p:sp>
        <p:nvSpPr>
          <p:cNvPr id="288" name="TextBox 287"/>
          <p:cNvSpPr txBox="1"/>
          <p:nvPr/>
        </p:nvSpPr>
        <p:spPr>
          <a:xfrm>
            <a:off x="5416636" y="1743610"/>
            <a:ext cx="3687154" cy="4801314"/>
          </a:xfrm>
          <a:prstGeom prst="rect">
            <a:avLst/>
          </a:prstGeom>
          <a:noFill/>
        </p:spPr>
        <p:txBody>
          <a:bodyPr wrap="square" rtlCol="0">
            <a:spAutoFit/>
          </a:bodyPr>
          <a:lstStyle/>
          <a:p>
            <a:pPr marL="285750" indent="-285750">
              <a:buFont typeface="Arial" pitchFamily="34" charset="0"/>
              <a:buChar char="•"/>
            </a:pPr>
            <a:r>
              <a:rPr lang="en-US" dirty="0" smtClean="0"/>
              <a:t>Built in </a:t>
            </a:r>
            <a:r>
              <a:rPr lang="en-US" b="1" dirty="0" smtClean="0">
                <a:solidFill>
                  <a:srgbClr val="002060"/>
                </a:solidFill>
              </a:rPr>
              <a:t>three stages</a:t>
            </a:r>
            <a:r>
              <a:rPr lang="en-US" dirty="0" smtClean="0"/>
              <a:t>, using crossbar switches as components.</a:t>
            </a:r>
          </a:p>
          <a:p>
            <a:pPr marL="285750" indent="-285750">
              <a:buFont typeface="Arial" pitchFamily="34" charset="0"/>
              <a:buChar char="•"/>
            </a:pPr>
            <a:r>
              <a:rPr lang="en-US" dirty="0" smtClean="0"/>
              <a:t>Every </a:t>
            </a:r>
            <a:r>
              <a:rPr lang="en-US" b="1" dirty="0" smtClean="0">
                <a:solidFill>
                  <a:srgbClr val="002060"/>
                </a:solidFill>
              </a:rPr>
              <a:t>output of an input stage switch is connected a different middle stage switch</a:t>
            </a:r>
            <a:r>
              <a:rPr lang="en-US" dirty="0" smtClean="0"/>
              <a:t>.</a:t>
            </a:r>
          </a:p>
          <a:p>
            <a:pPr marL="285750" indent="-285750">
              <a:buFont typeface="Arial" pitchFamily="34" charset="0"/>
              <a:buChar char="•"/>
            </a:pPr>
            <a:r>
              <a:rPr lang="en-US" b="1" dirty="0">
                <a:solidFill>
                  <a:srgbClr val="002060"/>
                </a:solidFill>
              </a:rPr>
              <a:t>Every input</a:t>
            </a:r>
            <a:r>
              <a:rPr lang="en-US" dirty="0"/>
              <a:t> can be connected to </a:t>
            </a:r>
            <a:r>
              <a:rPr lang="en-US" b="1" dirty="0">
                <a:solidFill>
                  <a:srgbClr val="002060"/>
                </a:solidFill>
              </a:rPr>
              <a:t>every output</a:t>
            </a:r>
            <a:r>
              <a:rPr lang="en-US" dirty="0"/>
              <a:t>, using any one of the middle stage switches.</a:t>
            </a:r>
          </a:p>
          <a:p>
            <a:pPr marL="285750" indent="-285750">
              <a:buFont typeface="Arial" pitchFamily="34" charset="0"/>
              <a:buChar char="•"/>
            </a:pPr>
            <a:r>
              <a:rPr lang="en-US" dirty="0" smtClean="0"/>
              <a:t>All input / output pairs can communicate simultaneously (</a:t>
            </a:r>
            <a:r>
              <a:rPr lang="en-US" b="1" dirty="0" smtClean="0">
                <a:solidFill>
                  <a:srgbClr val="002060"/>
                </a:solidFill>
              </a:rPr>
              <a:t>non-blocking</a:t>
            </a:r>
            <a:r>
              <a:rPr lang="en-US" dirty="0" smtClean="0"/>
              <a:t>)</a:t>
            </a:r>
          </a:p>
          <a:p>
            <a:pPr marL="285750" indent="-285750">
              <a:buFont typeface="Arial" pitchFamily="34" charset="0"/>
              <a:buChar char="•"/>
            </a:pPr>
            <a:r>
              <a:rPr lang="en-US" dirty="0" smtClean="0"/>
              <a:t>Requires far less wiring than conventional CB switches.</a:t>
            </a:r>
          </a:p>
          <a:p>
            <a:pPr marL="285750" indent="-285750">
              <a:buFont typeface="Arial" pitchFamily="34" charset="0"/>
              <a:buChar char="•"/>
            </a:pPr>
            <a:r>
              <a:rPr lang="en-US" b="1" dirty="0" smtClean="0">
                <a:solidFill>
                  <a:srgbClr val="002060"/>
                </a:solidFill>
              </a:rPr>
              <a:t>Adaptive routing</a:t>
            </a:r>
            <a:r>
              <a:rPr lang="en-US" dirty="0" smtClean="0"/>
              <a:t> may be necessary: </a:t>
            </a:r>
            <a:r>
              <a:rPr lang="en-US" b="1" dirty="0" smtClean="0">
                <a:solidFill>
                  <a:srgbClr val="FF0000"/>
                </a:solidFill>
              </a:rPr>
              <a:t>reroute an existing path</a:t>
            </a:r>
          </a:p>
          <a:p>
            <a:endParaRPr lang="en-US" dirty="0" smtClean="0"/>
          </a:p>
        </p:txBody>
      </p:sp>
      <p:sp>
        <p:nvSpPr>
          <p:cNvPr id="3" name="TextBox 2"/>
          <p:cNvSpPr txBox="1"/>
          <p:nvPr/>
        </p:nvSpPr>
        <p:spPr>
          <a:xfrm>
            <a:off x="539475" y="1062608"/>
            <a:ext cx="317716" cy="369332"/>
          </a:xfrm>
          <a:prstGeom prst="rect">
            <a:avLst/>
          </a:prstGeom>
          <a:noFill/>
        </p:spPr>
        <p:txBody>
          <a:bodyPr wrap="none" rtlCol="0">
            <a:spAutoFit/>
          </a:bodyPr>
          <a:lstStyle/>
          <a:p>
            <a:r>
              <a:rPr lang="en-US" dirty="0" smtClean="0"/>
              <a:t>A</a:t>
            </a:r>
            <a:endParaRPr lang="en-US" dirty="0"/>
          </a:p>
        </p:txBody>
      </p:sp>
      <p:sp>
        <p:nvSpPr>
          <p:cNvPr id="195" name="TextBox 194"/>
          <p:cNvSpPr txBox="1"/>
          <p:nvPr/>
        </p:nvSpPr>
        <p:spPr>
          <a:xfrm>
            <a:off x="539475" y="1390095"/>
            <a:ext cx="309700" cy="369332"/>
          </a:xfrm>
          <a:prstGeom prst="rect">
            <a:avLst/>
          </a:prstGeom>
          <a:noFill/>
        </p:spPr>
        <p:txBody>
          <a:bodyPr wrap="none" rtlCol="0">
            <a:spAutoFit/>
          </a:bodyPr>
          <a:lstStyle/>
          <a:p>
            <a:r>
              <a:rPr lang="en-US" dirty="0" smtClean="0"/>
              <a:t>B</a:t>
            </a:r>
            <a:endParaRPr lang="en-US" dirty="0"/>
          </a:p>
        </p:txBody>
      </p:sp>
      <p:sp>
        <p:nvSpPr>
          <p:cNvPr id="198" name="TextBox 197"/>
          <p:cNvSpPr txBox="1"/>
          <p:nvPr/>
        </p:nvSpPr>
        <p:spPr>
          <a:xfrm>
            <a:off x="5013041" y="5349250"/>
            <a:ext cx="317716" cy="369332"/>
          </a:xfrm>
          <a:prstGeom prst="rect">
            <a:avLst/>
          </a:prstGeom>
          <a:noFill/>
        </p:spPr>
        <p:txBody>
          <a:bodyPr wrap="none" rtlCol="0">
            <a:spAutoFit/>
          </a:bodyPr>
          <a:lstStyle/>
          <a:p>
            <a:r>
              <a:rPr lang="en-US" dirty="0" smtClean="0"/>
              <a:t>A</a:t>
            </a:r>
            <a:endParaRPr lang="en-US" dirty="0"/>
          </a:p>
        </p:txBody>
      </p:sp>
      <p:sp>
        <p:nvSpPr>
          <p:cNvPr id="200" name="TextBox 199"/>
          <p:cNvSpPr txBox="1"/>
          <p:nvPr/>
        </p:nvSpPr>
        <p:spPr>
          <a:xfrm>
            <a:off x="5013041" y="5676737"/>
            <a:ext cx="309700" cy="369332"/>
          </a:xfrm>
          <a:prstGeom prst="rect">
            <a:avLst/>
          </a:prstGeom>
          <a:noFill/>
        </p:spPr>
        <p:txBody>
          <a:bodyPr wrap="none" rtlCol="0">
            <a:spAutoFit/>
          </a:bodyPr>
          <a:lstStyle/>
          <a:p>
            <a:r>
              <a:rPr lang="en-US" dirty="0" smtClean="0"/>
              <a:t>B</a:t>
            </a:r>
            <a:endParaRPr lang="en-US" dirty="0"/>
          </a:p>
        </p:txBody>
      </p:sp>
      <p:cxnSp>
        <p:nvCxnSpPr>
          <p:cNvPr id="201" name="Straight Connector 200"/>
          <p:cNvCxnSpPr/>
          <p:nvPr/>
        </p:nvCxnSpPr>
        <p:spPr>
          <a:xfrm>
            <a:off x="2747476" y="3906952"/>
            <a:ext cx="320530" cy="930545"/>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2752105" y="1274853"/>
            <a:ext cx="318944" cy="937511"/>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7" idx="0"/>
          </p:cNvCxnSpPr>
          <p:nvPr/>
        </p:nvCxnSpPr>
        <p:spPr>
          <a:xfrm flipV="1">
            <a:off x="1018973" y="1274853"/>
            <a:ext cx="1723883" cy="3"/>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080308" y="2212364"/>
            <a:ext cx="119009" cy="411"/>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4214811" y="5238804"/>
            <a:ext cx="161167" cy="0"/>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4375978" y="5238804"/>
            <a:ext cx="310322" cy="319034"/>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6" idx="0"/>
          </p:cNvCxnSpPr>
          <p:nvPr/>
        </p:nvCxnSpPr>
        <p:spPr>
          <a:xfrm>
            <a:off x="1009714" y="1595697"/>
            <a:ext cx="132909" cy="2"/>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V="1">
            <a:off x="3055112" y="4835009"/>
            <a:ext cx="146776" cy="3"/>
          </a:xfrm>
          <a:prstGeom prst="line">
            <a:avLst/>
          </a:prstGeom>
          <a:ln w="3175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4214811" y="5871405"/>
            <a:ext cx="587060" cy="2492"/>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161121" y="5234035"/>
            <a:ext cx="318954" cy="638611"/>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V="1">
            <a:off x="1030788" y="5234035"/>
            <a:ext cx="130333" cy="2484"/>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V="1">
            <a:off x="1478016" y="5871407"/>
            <a:ext cx="130333" cy="2490"/>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V="1">
            <a:off x="2595563" y="4835011"/>
            <a:ext cx="164558" cy="1308"/>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V="1">
            <a:off x="4340770" y="2925873"/>
            <a:ext cx="332828" cy="315678"/>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a:endCxn id="269" idx="4"/>
          </p:cNvCxnSpPr>
          <p:nvPr/>
        </p:nvCxnSpPr>
        <p:spPr>
          <a:xfrm flipV="1">
            <a:off x="4664341" y="2925875"/>
            <a:ext cx="132053" cy="1"/>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4202574" y="3241162"/>
            <a:ext cx="142874" cy="389"/>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2752105" y="4220415"/>
            <a:ext cx="328203" cy="617082"/>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3074205" y="4220414"/>
            <a:ext cx="132053" cy="1"/>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1148143" y="5553340"/>
            <a:ext cx="331927" cy="621095"/>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V="1">
            <a:off x="2756729" y="5549019"/>
            <a:ext cx="323575" cy="62500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3074205" y="5553340"/>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1022125" y="5557363"/>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4202574" y="3542537"/>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V="1">
            <a:off x="4332404" y="2605030"/>
            <a:ext cx="336569" cy="937507"/>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4660290" y="2605033"/>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461435" y="5025150"/>
            <a:ext cx="308098" cy="369332"/>
          </a:xfrm>
          <a:prstGeom prst="rect">
            <a:avLst/>
          </a:prstGeom>
          <a:noFill/>
        </p:spPr>
        <p:txBody>
          <a:bodyPr wrap="none" rtlCol="0">
            <a:spAutoFit/>
          </a:bodyPr>
          <a:lstStyle/>
          <a:p>
            <a:r>
              <a:rPr lang="en-US" dirty="0" smtClean="0"/>
              <a:t>C</a:t>
            </a:r>
            <a:endParaRPr lang="en-US" dirty="0"/>
          </a:p>
        </p:txBody>
      </p:sp>
      <p:sp>
        <p:nvSpPr>
          <p:cNvPr id="303" name="TextBox 302"/>
          <p:cNvSpPr txBox="1"/>
          <p:nvPr/>
        </p:nvSpPr>
        <p:spPr>
          <a:xfrm>
            <a:off x="461435" y="5352637"/>
            <a:ext cx="327334" cy="369332"/>
          </a:xfrm>
          <a:prstGeom prst="rect">
            <a:avLst/>
          </a:prstGeom>
          <a:noFill/>
        </p:spPr>
        <p:txBody>
          <a:bodyPr wrap="none" rtlCol="0">
            <a:spAutoFit/>
          </a:bodyPr>
          <a:lstStyle/>
          <a:p>
            <a:r>
              <a:rPr lang="en-US" dirty="0" smtClean="0"/>
              <a:t>D</a:t>
            </a:r>
            <a:endParaRPr lang="en-US" dirty="0"/>
          </a:p>
        </p:txBody>
      </p:sp>
      <p:sp>
        <p:nvSpPr>
          <p:cNvPr id="304" name="TextBox 303"/>
          <p:cNvSpPr txBox="1"/>
          <p:nvPr/>
        </p:nvSpPr>
        <p:spPr>
          <a:xfrm>
            <a:off x="4994455" y="2421423"/>
            <a:ext cx="327334" cy="369332"/>
          </a:xfrm>
          <a:prstGeom prst="rect">
            <a:avLst/>
          </a:prstGeom>
          <a:noFill/>
        </p:spPr>
        <p:txBody>
          <a:bodyPr wrap="none" rtlCol="0">
            <a:spAutoFit/>
          </a:bodyPr>
          <a:lstStyle/>
          <a:p>
            <a:r>
              <a:rPr lang="en-US" dirty="0" smtClean="0"/>
              <a:t>D</a:t>
            </a:r>
            <a:endParaRPr lang="en-US" dirty="0"/>
          </a:p>
        </p:txBody>
      </p:sp>
      <p:sp>
        <p:nvSpPr>
          <p:cNvPr id="305" name="TextBox 304"/>
          <p:cNvSpPr txBox="1"/>
          <p:nvPr/>
        </p:nvSpPr>
        <p:spPr>
          <a:xfrm>
            <a:off x="4994455" y="2748910"/>
            <a:ext cx="308098" cy="369332"/>
          </a:xfrm>
          <a:prstGeom prst="rect">
            <a:avLst/>
          </a:prstGeom>
          <a:noFill/>
        </p:spPr>
        <p:txBody>
          <a:bodyPr wrap="none" rtlCol="0">
            <a:spAutoFit/>
          </a:bodyPr>
          <a:lstStyle/>
          <a:p>
            <a:r>
              <a:rPr lang="en-US" dirty="0" smtClean="0"/>
              <a:t>C</a:t>
            </a:r>
            <a:endParaRPr lang="en-US" dirty="0"/>
          </a:p>
        </p:txBody>
      </p:sp>
      <p:sp>
        <p:nvSpPr>
          <p:cNvPr id="306" name="TextBox 305"/>
          <p:cNvSpPr txBox="1"/>
          <p:nvPr/>
        </p:nvSpPr>
        <p:spPr>
          <a:xfrm>
            <a:off x="539475" y="1715493"/>
            <a:ext cx="296876" cy="369332"/>
          </a:xfrm>
          <a:prstGeom prst="rect">
            <a:avLst/>
          </a:prstGeom>
          <a:noFill/>
        </p:spPr>
        <p:txBody>
          <a:bodyPr wrap="none" rtlCol="0">
            <a:spAutoFit/>
          </a:bodyPr>
          <a:lstStyle/>
          <a:p>
            <a:r>
              <a:rPr lang="en-US" dirty="0"/>
              <a:t>E</a:t>
            </a:r>
          </a:p>
        </p:txBody>
      </p:sp>
      <p:sp>
        <p:nvSpPr>
          <p:cNvPr id="307" name="TextBox 306"/>
          <p:cNvSpPr txBox="1"/>
          <p:nvPr/>
        </p:nvSpPr>
        <p:spPr>
          <a:xfrm>
            <a:off x="5009684" y="3056496"/>
            <a:ext cx="296876" cy="369332"/>
          </a:xfrm>
          <a:prstGeom prst="rect">
            <a:avLst/>
          </a:prstGeom>
          <a:noFill/>
        </p:spPr>
        <p:txBody>
          <a:bodyPr wrap="none" rtlCol="0">
            <a:spAutoFit/>
          </a:bodyPr>
          <a:lstStyle/>
          <a:p>
            <a:r>
              <a:rPr lang="en-US" dirty="0"/>
              <a:t>E</a:t>
            </a:r>
          </a:p>
        </p:txBody>
      </p:sp>
      <p:cxnSp>
        <p:nvCxnSpPr>
          <p:cNvPr id="246" name="Straight Connector 245"/>
          <p:cNvCxnSpPr>
            <a:endCxn id="277" idx="4"/>
          </p:cNvCxnSpPr>
          <p:nvPr/>
        </p:nvCxnSpPr>
        <p:spPr>
          <a:xfrm>
            <a:off x="4679156" y="5555456"/>
            <a:ext cx="120132" cy="1902"/>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1148143" y="1595696"/>
            <a:ext cx="322673" cy="315292"/>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467473" y="1911730"/>
            <a:ext cx="132909" cy="2"/>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604960" y="3906952"/>
            <a:ext cx="155161" cy="0"/>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85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 switching networks</a:t>
            </a:r>
            <a:endParaRPr lang="en-US" dirty="0"/>
          </a:p>
        </p:txBody>
      </p:sp>
      <p:sp>
        <p:nvSpPr>
          <p:cNvPr id="4" name="Oval 3"/>
          <p:cNvSpPr/>
          <p:nvPr/>
        </p:nvSpPr>
        <p:spPr>
          <a:xfrm rot="5400000">
            <a:off x="822621" y="211982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5400000">
            <a:off x="822622" y="1818032"/>
            <a:ext cx="188275" cy="18590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5400000">
            <a:off x="822623" y="1502743"/>
            <a:ext cx="188275" cy="1859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5400000">
            <a:off x="831882" y="1181902"/>
            <a:ext cx="188275" cy="18590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rot="5400000">
            <a:off x="726218" y="1446608"/>
            <a:ext cx="1161008" cy="594004"/>
            <a:chOff x="3074205" y="2761383"/>
            <a:chExt cx="1420611" cy="858292"/>
          </a:xfrm>
        </p:grpSpPr>
        <p:sp>
          <p:nvSpPr>
            <p:cNvPr id="39" name="Rectangle 38"/>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40" name="Straight Connector 39"/>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5400000">
            <a:off x="726213" y="2776784"/>
            <a:ext cx="1161008" cy="594004"/>
            <a:chOff x="3074205" y="2761383"/>
            <a:chExt cx="1420611" cy="858292"/>
          </a:xfrm>
        </p:grpSpPr>
        <p:sp>
          <p:nvSpPr>
            <p:cNvPr id="71" name="Rectangle 7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72" name="Straight Connector 7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rot="5400000">
            <a:off x="730842" y="4071736"/>
            <a:ext cx="1161008" cy="594004"/>
            <a:chOff x="3074205" y="2761383"/>
            <a:chExt cx="1420611" cy="858292"/>
          </a:xfrm>
        </p:grpSpPr>
        <p:sp>
          <p:nvSpPr>
            <p:cNvPr id="81" name="Rectangle 80"/>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82" name="Straight Connector 8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rot="5400000">
            <a:off x="735467" y="5347098"/>
            <a:ext cx="1161008" cy="594004"/>
            <a:chOff x="2999354" y="2761383"/>
            <a:chExt cx="1420611" cy="858292"/>
          </a:xfrm>
        </p:grpSpPr>
        <p:sp>
          <p:nvSpPr>
            <p:cNvPr id="91" name="Rectangle 90"/>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92" name="Straight Connector 91"/>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rot="5400000">
            <a:off x="819727" y="345000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rot="5400000">
            <a:off x="819728" y="314821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rot="5400000">
            <a:off x="819728" y="28329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rot="5400000">
            <a:off x="828988" y="251208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rot="5400000">
            <a:off x="819726" y="474454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rot="5400000">
            <a:off x="819727" y="444275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rot="5400000">
            <a:off x="819728" y="41274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rot="5400000">
            <a:off x="828987" y="38066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rot="5400000">
            <a:off x="822621" y="608148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rot="5400000">
            <a:off x="822622" y="577969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5400000">
            <a:off x="822623" y="5464404"/>
            <a:ext cx="188275" cy="1859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rot="5400000">
            <a:off x="831882" y="5143562"/>
            <a:ext cx="188275" cy="1859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rot="5400000">
            <a:off x="2326451" y="1446608"/>
            <a:ext cx="1161008" cy="594004"/>
            <a:chOff x="3074205" y="2761383"/>
            <a:chExt cx="1420611" cy="858292"/>
          </a:xfrm>
        </p:grpSpPr>
        <p:sp>
          <p:nvSpPr>
            <p:cNvPr id="113" name="Rectangle 11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14" name="Straight Connector 11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rot="5400000">
            <a:off x="2326446" y="2776784"/>
            <a:ext cx="1161008" cy="594004"/>
            <a:chOff x="3074205" y="2761383"/>
            <a:chExt cx="1420611" cy="858292"/>
          </a:xfrm>
        </p:grpSpPr>
        <p:sp>
          <p:nvSpPr>
            <p:cNvPr id="123" name="Rectangle 12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24" name="Straight Connector 12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rot="5400000">
            <a:off x="2331076" y="4071736"/>
            <a:ext cx="1161008" cy="594004"/>
            <a:chOff x="3074205" y="2761383"/>
            <a:chExt cx="1420611" cy="858292"/>
          </a:xfrm>
        </p:grpSpPr>
        <p:sp>
          <p:nvSpPr>
            <p:cNvPr id="133" name="Rectangle 13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34" name="Straight Connector 13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rot="5400000">
            <a:off x="2335700" y="5347098"/>
            <a:ext cx="1161008" cy="594004"/>
            <a:chOff x="2999354" y="2761383"/>
            <a:chExt cx="1420611" cy="858292"/>
          </a:xfrm>
        </p:grpSpPr>
        <p:sp>
          <p:nvSpPr>
            <p:cNvPr id="143" name="Rectangle 14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44" name="Straight Connector 14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rot="5400000">
            <a:off x="3919741" y="1446608"/>
            <a:ext cx="1161008" cy="594004"/>
            <a:chOff x="3074205" y="2761383"/>
            <a:chExt cx="1420611" cy="858292"/>
          </a:xfrm>
        </p:grpSpPr>
        <p:sp>
          <p:nvSpPr>
            <p:cNvPr id="153" name="Rectangle 15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54" name="Straight Connector 15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rot="5400000">
            <a:off x="3919736" y="2776785"/>
            <a:ext cx="1161008" cy="594004"/>
            <a:chOff x="3074205" y="2761383"/>
            <a:chExt cx="1420611" cy="858292"/>
          </a:xfrm>
        </p:grpSpPr>
        <p:sp>
          <p:nvSpPr>
            <p:cNvPr id="163" name="Rectangle 16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64" name="Straight Connector 16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rot="5400000">
            <a:off x="3924365" y="4071737"/>
            <a:ext cx="1161008" cy="594004"/>
            <a:chOff x="3074205" y="2761383"/>
            <a:chExt cx="1420611" cy="858292"/>
          </a:xfrm>
        </p:grpSpPr>
        <p:sp>
          <p:nvSpPr>
            <p:cNvPr id="173" name="Rectangle 172"/>
            <p:cNvSpPr/>
            <p:nvPr/>
          </p:nvSpPr>
          <p:spPr>
            <a:xfrm>
              <a:off x="3074205" y="2953416"/>
              <a:ext cx="1420611"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74" name="Straight Connector 17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rot="5400000">
            <a:off x="3928990" y="5347099"/>
            <a:ext cx="1161008" cy="594004"/>
            <a:chOff x="2999354" y="2761383"/>
            <a:chExt cx="1420611" cy="858292"/>
          </a:xfrm>
        </p:grpSpPr>
        <p:sp>
          <p:nvSpPr>
            <p:cNvPr id="183" name="Rectangle 182"/>
            <p:cNvSpPr/>
            <p:nvPr/>
          </p:nvSpPr>
          <p:spPr>
            <a:xfrm>
              <a:off x="2999354" y="2953416"/>
              <a:ext cx="1420611" cy="46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4x4 CB</a:t>
              </a:r>
              <a:endParaRPr lang="en-US" dirty="0"/>
            </a:p>
          </p:txBody>
        </p:sp>
        <p:cxnSp>
          <p:nvCxnSpPr>
            <p:cNvPr id="184" name="Straight Connector 183"/>
            <p:cNvCxnSpPr/>
            <p:nvPr/>
          </p:nvCxnSpPr>
          <p:spPr>
            <a:xfrm flipH="1" flipV="1">
              <a:off x="3210941" y="2761389"/>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3603526" y="2761389"/>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3989314" y="2761391"/>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4358081" y="2761383"/>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flipV="1">
              <a:off x="3210940" y="3427646"/>
              <a:ext cx="1"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3603525" y="3427646"/>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989313" y="3427648"/>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4358080" y="3427640"/>
              <a:ext cx="0" cy="19202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4" name="Straight Connector 193"/>
          <p:cNvCxnSpPr/>
          <p:nvPr/>
        </p:nvCxnSpPr>
        <p:spPr>
          <a:xfrm>
            <a:off x="1612973" y="1595696"/>
            <a:ext cx="996974" cy="1009337"/>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612968" y="1910985"/>
            <a:ext cx="996979" cy="1988589"/>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603714" y="2212364"/>
            <a:ext cx="1006234" cy="3024152"/>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1612973" y="1595699"/>
            <a:ext cx="996974" cy="100933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612973" y="2925873"/>
            <a:ext cx="996974" cy="3"/>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612968" y="3241165"/>
            <a:ext cx="1006239"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612973" y="3542953"/>
            <a:ext cx="996974" cy="201440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V="1">
            <a:off x="1612973" y="1910988"/>
            <a:ext cx="996974" cy="19885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V="1">
            <a:off x="1612973" y="3241165"/>
            <a:ext cx="996974"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612973" y="4536117"/>
            <a:ext cx="1006234"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608349" y="4837496"/>
            <a:ext cx="1010858" cy="1035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1612973" y="2212775"/>
            <a:ext cx="996974" cy="3023744"/>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V="1">
            <a:off x="1612973" y="3542540"/>
            <a:ext cx="996974" cy="201481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V="1">
            <a:off x="1603714" y="4837496"/>
            <a:ext cx="1006234" cy="1035155"/>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480075" y="6174027"/>
            <a:ext cx="1281279"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199317" y="1274853"/>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3208577" y="1595696"/>
            <a:ext cx="996974" cy="100933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3208571" y="1910985"/>
            <a:ext cx="996979" cy="198858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199317" y="2212364"/>
            <a:ext cx="1006234" cy="3024152"/>
          </a:xfrm>
          <a:prstGeom prst="line">
            <a:avLst/>
          </a:prstGeom>
          <a:ln w="38100">
            <a:solidFill>
              <a:schemeClr val="accent2">
                <a:lumMod val="60000"/>
                <a:lumOff val="40000"/>
              </a:schemeClr>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3208577" y="1595699"/>
            <a:ext cx="996974" cy="100933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208577" y="2925873"/>
            <a:ext cx="996974" cy="3"/>
          </a:xfrm>
          <a:prstGeom prst="line">
            <a:avLst/>
          </a:prstGeom>
          <a:ln w="38100">
            <a:solidFill>
              <a:schemeClr val="bg2">
                <a:lumMod val="7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208571" y="3241165"/>
            <a:ext cx="1006239" cy="9792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208577" y="3542953"/>
            <a:ext cx="996974" cy="201440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3208577" y="1910988"/>
            <a:ext cx="996974" cy="198858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V="1">
            <a:off x="3208577" y="3241162"/>
            <a:ext cx="993997" cy="979253"/>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3208577" y="4536117"/>
            <a:ext cx="1006234"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3203952" y="4837496"/>
            <a:ext cx="1010858" cy="1035150"/>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3208577" y="2212775"/>
            <a:ext cx="996974" cy="3023744"/>
          </a:xfrm>
          <a:prstGeom prst="line">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V="1">
            <a:off x="3208577" y="3542540"/>
            <a:ext cx="996974" cy="201481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V="1">
            <a:off x="3199317" y="4837496"/>
            <a:ext cx="1006234" cy="103515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3208577" y="6174027"/>
            <a:ext cx="100623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3" name="Oval 262"/>
          <p:cNvSpPr/>
          <p:nvPr/>
        </p:nvSpPr>
        <p:spPr>
          <a:xfrm rot="5400000">
            <a:off x="4798102" y="211982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rot="5400000">
            <a:off x="4798103" y="181803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rot="5400000">
            <a:off x="4798104" y="1502743"/>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rot="5400000">
            <a:off x="4807363" y="118190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rot="5400000">
            <a:off x="4795208" y="3450000"/>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rot="5400000">
            <a:off x="4795209" y="3148210"/>
            <a:ext cx="188275" cy="18590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rot="5400000">
            <a:off x="4795210" y="2832921"/>
            <a:ext cx="188275" cy="1859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rot="5400000">
            <a:off x="4804469" y="2512080"/>
            <a:ext cx="188275" cy="1859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rot="5400000">
            <a:off x="4795207" y="474454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rot="5400000">
            <a:off x="4795208" y="444275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rot="5400000">
            <a:off x="4795209" y="41274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rot="5400000">
            <a:off x="4804468" y="3806621"/>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rot="5400000">
            <a:off x="4798102" y="608148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rot="5400000">
            <a:off x="4798103" y="5779693"/>
            <a:ext cx="188275" cy="1859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rot="5400000">
            <a:off x="4798104" y="5464404"/>
            <a:ext cx="188275" cy="18590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rot="5400000">
            <a:off x="4807363" y="5143562"/>
            <a:ext cx="188275" cy="1859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p:cNvSpPr txBox="1"/>
          <p:nvPr/>
        </p:nvSpPr>
        <p:spPr>
          <a:xfrm>
            <a:off x="616285" y="6347780"/>
            <a:ext cx="1420985" cy="369332"/>
          </a:xfrm>
          <a:prstGeom prst="rect">
            <a:avLst/>
          </a:prstGeom>
          <a:noFill/>
        </p:spPr>
        <p:txBody>
          <a:bodyPr wrap="square" rtlCol="0">
            <a:spAutoFit/>
          </a:bodyPr>
          <a:lstStyle/>
          <a:p>
            <a:r>
              <a:rPr lang="en-US" dirty="0" smtClean="0"/>
              <a:t>input stage</a:t>
            </a:r>
            <a:endParaRPr lang="en-US" dirty="0"/>
          </a:p>
        </p:txBody>
      </p:sp>
      <p:sp>
        <p:nvSpPr>
          <p:cNvPr id="286" name="TextBox 285"/>
          <p:cNvSpPr txBox="1"/>
          <p:nvPr/>
        </p:nvSpPr>
        <p:spPr>
          <a:xfrm>
            <a:off x="2205712" y="6347780"/>
            <a:ext cx="1420985" cy="369332"/>
          </a:xfrm>
          <a:prstGeom prst="rect">
            <a:avLst/>
          </a:prstGeom>
          <a:noFill/>
        </p:spPr>
        <p:txBody>
          <a:bodyPr wrap="square" rtlCol="0">
            <a:spAutoFit/>
          </a:bodyPr>
          <a:lstStyle/>
          <a:p>
            <a:r>
              <a:rPr lang="en-US" dirty="0" smtClean="0"/>
              <a:t>middle stage</a:t>
            </a:r>
            <a:endParaRPr lang="en-US" dirty="0"/>
          </a:p>
        </p:txBody>
      </p:sp>
      <p:sp>
        <p:nvSpPr>
          <p:cNvPr id="287" name="TextBox 286"/>
          <p:cNvSpPr txBox="1"/>
          <p:nvPr/>
        </p:nvSpPr>
        <p:spPr>
          <a:xfrm>
            <a:off x="3803626" y="6347780"/>
            <a:ext cx="1420985" cy="369332"/>
          </a:xfrm>
          <a:prstGeom prst="rect">
            <a:avLst/>
          </a:prstGeom>
          <a:noFill/>
        </p:spPr>
        <p:txBody>
          <a:bodyPr wrap="square" rtlCol="0">
            <a:spAutoFit/>
          </a:bodyPr>
          <a:lstStyle/>
          <a:p>
            <a:r>
              <a:rPr lang="en-US" dirty="0" smtClean="0"/>
              <a:t>output stage</a:t>
            </a:r>
            <a:endParaRPr lang="en-US" dirty="0"/>
          </a:p>
        </p:txBody>
      </p:sp>
      <p:sp>
        <p:nvSpPr>
          <p:cNvPr id="288" name="TextBox 287"/>
          <p:cNvSpPr txBox="1"/>
          <p:nvPr/>
        </p:nvSpPr>
        <p:spPr>
          <a:xfrm>
            <a:off x="5416636" y="1743610"/>
            <a:ext cx="3687154" cy="4801314"/>
          </a:xfrm>
          <a:prstGeom prst="rect">
            <a:avLst/>
          </a:prstGeom>
          <a:noFill/>
        </p:spPr>
        <p:txBody>
          <a:bodyPr wrap="square" rtlCol="0">
            <a:spAutoFit/>
          </a:bodyPr>
          <a:lstStyle/>
          <a:p>
            <a:pPr marL="285750" indent="-285750">
              <a:buFont typeface="Arial" pitchFamily="34" charset="0"/>
              <a:buChar char="•"/>
            </a:pPr>
            <a:r>
              <a:rPr lang="en-US" dirty="0" smtClean="0"/>
              <a:t>Built in </a:t>
            </a:r>
            <a:r>
              <a:rPr lang="en-US" b="1" dirty="0" smtClean="0">
                <a:solidFill>
                  <a:srgbClr val="002060"/>
                </a:solidFill>
              </a:rPr>
              <a:t>three stages</a:t>
            </a:r>
            <a:r>
              <a:rPr lang="en-US" dirty="0" smtClean="0"/>
              <a:t>, using crossbar switches as components.</a:t>
            </a:r>
          </a:p>
          <a:p>
            <a:pPr marL="285750" indent="-285750">
              <a:buFont typeface="Arial" pitchFamily="34" charset="0"/>
              <a:buChar char="•"/>
            </a:pPr>
            <a:r>
              <a:rPr lang="en-US" dirty="0" smtClean="0"/>
              <a:t>Every </a:t>
            </a:r>
            <a:r>
              <a:rPr lang="en-US" b="1" dirty="0" smtClean="0">
                <a:solidFill>
                  <a:srgbClr val="002060"/>
                </a:solidFill>
              </a:rPr>
              <a:t>output of an input stage switch is connected a different middle stage switch</a:t>
            </a:r>
            <a:r>
              <a:rPr lang="en-US" dirty="0" smtClean="0"/>
              <a:t>.</a:t>
            </a:r>
          </a:p>
          <a:p>
            <a:pPr marL="285750" indent="-285750">
              <a:buFont typeface="Arial" pitchFamily="34" charset="0"/>
              <a:buChar char="•"/>
            </a:pPr>
            <a:r>
              <a:rPr lang="en-US" b="1" dirty="0">
                <a:solidFill>
                  <a:srgbClr val="002060"/>
                </a:solidFill>
              </a:rPr>
              <a:t>Every input</a:t>
            </a:r>
            <a:r>
              <a:rPr lang="en-US" dirty="0"/>
              <a:t> can be connected to </a:t>
            </a:r>
            <a:r>
              <a:rPr lang="en-US" b="1" dirty="0">
                <a:solidFill>
                  <a:srgbClr val="002060"/>
                </a:solidFill>
              </a:rPr>
              <a:t>every output</a:t>
            </a:r>
            <a:r>
              <a:rPr lang="en-US" dirty="0"/>
              <a:t>, using any one of the middle stage switches.</a:t>
            </a:r>
          </a:p>
          <a:p>
            <a:pPr marL="285750" indent="-285750">
              <a:buFont typeface="Arial" pitchFamily="34" charset="0"/>
              <a:buChar char="•"/>
            </a:pPr>
            <a:r>
              <a:rPr lang="en-US" dirty="0" smtClean="0"/>
              <a:t>All input / output pairs can communicate simultaneously (</a:t>
            </a:r>
            <a:r>
              <a:rPr lang="en-US" b="1" dirty="0" smtClean="0">
                <a:solidFill>
                  <a:srgbClr val="002060"/>
                </a:solidFill>
              </a:rPr>
              <a:t>non-blocking</a:t>
            </a:r>
            <a:r>
              <a:rPr lang="en-US" dirty="0" smtClean="0"/>
              <a:t>)</a:t>
            </a:r>
          </a:p>
          <a:p>
            <a:pPr marL="285750" indent="-285750">
              <a:buFont typeface="Arial" pitchFamily="34" charset="0"/>
              <a:buChar char="•"/>
            </a:pPr>
            <a:r>
              <a:rPr lang="en-US" dirty="0" smtClean="0"/>
              <a:t>Requires far less wiring than conventional CB switches.</a:t>
            </a:r>
          </a:p>
          <a:p>
            <a:pPr marL="285750" indent="-285750">
              <a:buFont typeface="Arial" pitchFamily="34" charset="0"/>
              <a:buChar char="•"/>
            </a:pPr>
            <a:r>
              <a:rPr lang="en-US" b="1" dirty="0" smtClean="0">
                <a:solidFill>
                  <a:srgbClr val="002060"/>
                </a:solidFill>
              </a:rPr>
              <a:t>Adaptive routing</a:t>
            </a:r>
            <a:r>
              <a:rPr lang="en-US" dirty="0" smtClean="0"/>
              <a:t> may be necessary: </a:t>
            </a:r>
            <a:r>
              <a:rPr lang="en-US" b="1" dirty="0" smtClean="0">
                <a:solidFill>
                  <a:srgbClr val="FF0000"/>
                </a:solidFill>
              </a:rPr>
              <a:t>E can now be connected</a:t>
            </a:r>
          </a:p>
          <a:p>
            <a:endParaRPr lang="en-US" dirty="0" smtClean="0"/>
          </a:p>
        </p:txBody>
      </p:sp>
      <p:sp>
        <p:nvSpPr>
          <p:cNvPr id="3" name="TextBox 2"/>
          <p:cNvSpPr txBox="1"/>
          <p:nvPr/>
        </p:nvSpPr>
        <p:spPr>
          <a:xfrm>
            <a:off x="539475" y="1062608"/>
            <a:ext cx="317716" cy="369332"/>
          </a:xfrm>
          <a:prstGeom prst="rect">
            <a:avLst/>
          </a:prstGeom>
          <a:noFill/>
        </p:spPr>
        <p:txBody>
          <a:bodyPr wrap="none" rtlCol="0">
            <a:spAutoFit/>
          </a:bodyPr>
          <a:lstStyle/>
          <a:p>
            <a:r>
              <a:rPr lang="en-US" dirty="0" smtClean="0"/>
              <a:t>A</a:t>
            </a:r>
            <a:endParaRPr lang="en-US" dirty="0"/>
          </a:p>
        </p:txBody>
      </p:sp>
      <p:sp>
        <p:nvSpPr>
          <p:cNvPr id="195" name="TextBox 194"/>
          <p:cNvSpPr txBox="1"/>
          <p:nvPr/>
        </p:nvSpPr>
        <p:spPr>
          <a:xfrm>
            <a:off x="539475" y="1390095"/>
            <a:ext cx="309700" cy="369332"/>
          </a:xfrm>
          <a:prstGeom prst="rect">
            <a:avLst/>
          </a:prstGeom>
          <a:noFill/>
        </p:spPr>
        <p:txBody>
          <a:bodyPr wrap="none" rtlCol="0">
            <a:spAutoFit/>
          </a:bodyPr>
          <a:lstStyle/>
          <a:p>
            <a:r>
              <a:rPr lang="en-US" dirty="0" smtClean="0"/>
              <a:t>B</a:t>
            </a:r>
            <a:endParaRPr lang="en-US" dirty="0"/>
          </a:p>
        </p:txBody>
      </p:sp>
      <p:sp>
        <p:nvSpPr>
          <p:cNvPr id="198" name="TextBox 197"/>
          <p:cNvSpPr txBox="1"/>
          <p:nvPr/>
        </p:nvSpPr>
        <p:spPr>
          <a:xfrm>
            <a:off x="5013041" y="5349250"/>
            <a:ext cx="317716" cy="369332"/>
          </a:xfrm>
          <a:prstGeom prst="rect">
            <a:avLst/>
          </a:prstGeom>
          <a:noFill/>
        </p:spPr>
        <p:txBody>
          <a:bodyPr wrap="none" rtlCol="0">
            <a:spAutoFit/>
          </a:bodyPr>
          <a:lstStyle/>
          <a:p>
            <a:r>
              <a:rPr lang="en-US" dirty="0" smtClean="0"/>
              <a:t>A</a:t>
            </a:r>
            <a:endParaRPr lang="en-US" dirty="0"/>
          </a:p>
        </p:txBody>
      </p:sp>
      <p:sp>
        <p:nvSpPr>
          <p:cNvPr id="200" name="TextBox 199"/>
          <p:cNvSpPr txBox="1"/>
          <p:nvPr/>
        </p:nvSpPr>
        <p:spPr>
          <a:xfrm>
            <a:off x="5013041" y="5676737"/>
            <a:ext cx="309700" cy="369332"/>
          </a:xfrm>
          <a:prstGeom prst="rect">
            <a:avLst/>
          </a:prstGeom>
          <a:noFill/>
        </p:spPr>
        <p:txBody>
          <a:bodyPr wrap="none" rtlCol="0">
            <a:spAutoFit/>
          </a:bodyPr>
          <a:lstStyle/>
          <a:p>
            <a:r>
              <a:rPr lang="en-US" dirty="0" smtClean="0"/>
              <a:t>B</a:t>
            </a:r>
            <a:endParaRPr lang="en-US" dirty="0"/>
          </a:p>
        </p:txBody>
      </p:sp>
      <p:cxnSp>
        <p:nvCxnSpPr>
          <p:cNvPr id="201" name="Straight Connector 200"/>
          <p:cNvCxnSpPr/>
          <p:nvPr/>
        </p:nvCxnSpPr>
        <p:spPr>
          <a:xfrm>
            <a:off x="2747476" y="3906952"/>
            <a:ext cx="320530" cy="930545"/>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2752105" y="1274853"/>
            <a:ext cx="318944" cy="937511"/>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7" idx="0"/>
          </p:cNvCxnSpPr>
          <p:nvPr/>
        </p:nvCxnSpPr>
        <p:spPr>
          <a:xfrm flipV="1">
            <a:off x="1018973" y="1274853"/>
            <a:ext cx="1723883" cy="3"/>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080308" y="2212364"/>
            <a:ext cx="119009" cy="411"/>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4213395" y="5234447"/>
            <a:ext cx="162583" cy="4357"/>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4375978" y="5238804"/>
            <a:ext cx="310322" cy="319034"/>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6" idx="0"/>
          </p:cNvCxnSpPr>
          <p:nvPr/>
        </p:nvCxnSpPr>
        <p:spPr>
          <a:xfrm>
            <a:off x="1009714" y="1595697"/>
            <a:ext cx="132909" cy="2"/>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V="1">
            <a:off x="3055112" y="4835009"/>
            <a:ext cx="146776" cy="3"/>
          </a:xfrm>
          <a:prstGeom prst="line">
            <a:avLst/>
          </a:prstGeom>
          <a:ln w="3175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4214811" y="5871405"/>
            <a:ext cx="587060" cy="2492"/>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161121" y="5234035"/>
            <a:ext cx="318954" cy="638611"/>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V="1">
            <a:off x="1030788" y="5234035"/>
            <a:ext cx="130333" cy="2484"/>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V="1">
            <a:off x="1478016" y="5871407"/>
            <a:ext cx="130333" cy="2490"/>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V="1">
            <a:off x="2595563" y="4835011"/>
            <a:ext cx="164558" cy="1308"/>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V="1">
            <a:off x="4340770" y="2925873"/>
            <a:ext cx="332828" cy="315678"/>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a:endCxn id="269" idx="4"/>
          </p:cNvCxnSpPr>
          <p:nvPr/>
        </p:nvCxnSpPr>
        <p:spPr>
          <a:xfrm flipV="1">
            <a:off x="4664341" y="2925875"/>
            <a:ext cx="132053" cy="1"/>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4202574" y="3241162"/>
            <a:ext cx="142874" cy="389"/>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2752105" y="4220415"/>
            <a:ext cx="328203" cy="617082"/>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3074205" y="4220414"/>
            <a:ext cx="132053" cy="1"/>
          </a:xfrm>
          <a:prstGeom prst="line">
            <a:avLst/>
          </a:prstGeom>
          <a:ln w="381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1148143" y="5553340"/>
            <a:ext cx="331927" cy="621095"/>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V="1">
            <a:off x="2756729" y="5549019"/>
            <a:ext cx="323575" cy="62500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3074205" y="5553340"/>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1022125" y="5557363"/>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4202574" y="3542537"/>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V="1">
            <a:off x="4332404" y="2605030"/>
            <a:ext cx="336569" cy="937507"/>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4660290" y="2605033"/>
            <a:ext cx="138996" cy="0"/>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461435" y="5025150"/>
            <a:ext cx="308098" cy="369332"/>
          </a:xfrm>
          <a:prstGeom prst="rect">
            <a:avLst/>
          </a:prstGeom>
          <a:noFill/>
        </p:spPr>
        <p:txBody>
          <a:bodyPr wrap="none" rtlCol="0">
            <a:spAutoFit/>
          </a:bodyPr>
          <a:lstStyle/>
          <a:p>
            <a:r>
              <a:rPr lang="en-US" dirty="0" smtClean="0"/>
              <a:t>C</a:t>
            </a:r>
            <a:endParaRPr lang="en-US" dirty="0"/>
          </a:p>
        </p:txBody>
      </p:sp>
      <p:sp>
        <p:nvSpPr>
          <p:cNvPr id="303" name="TextBox 302"/>
          <p:cNvSpPr txBox="1"/>
          <p:nvPr/>
        </p:nvSpPr>
        <p:spPr>
          <a:xfrm>
            <a:off x="461435" y="5352637"/>
            <a:ext cx="327334" cy="369332"/>
          </a:xfrm>
          <a:prstGeom prst="rect">
            <a:avLst/>
          </a:prstGeom>
          <a:noFill/>
        </p:spPr>
        <p:txBody>
          <a:bodyPr wrap="none" rtlCol="0">
            <a:spAutoFit/>
          </a:bodyPr>
          <a:lstStyle/>
          <a:p>
            <a:r>
              <a:rPr lang="en-US" dirty="0" smtClean="0"/>
              <a:t>D</a:t>
            </a:r>
            <a:endParaRPr lang="en-US" dirty="0"/>
          </a:p>
        </p:txBody>
      </p:sp>
      <p:sp>
        <p:nvSpPr>
          <p:cNvPr id="304" name="TextBox 303"/>
          <p:cNvSpPr txBox="1"/>
          <p:nvPr/>
        </p:nvSpPr>
        <p:spPr>
          <a:xfrm>
            <a:off x="4994455" y="2421423"/>
            <a:ext cx="327334" cy="369332"/>
          </a:xfrm>
          <a:prstGeom prst="rect">
            <a:avLst/>
          </a:prstGeom>
          <a:noFill/>
        </p:spPr>
        <p:txBody>
          <a:bodyPr wrap="none" rtlCol="0">
            <a:spAutoFit/>
          </a:bodyPr>
          <a:lstStyle/>
          <a:p>
            <a:r>
              <a:rPr lang="en-US" dirty="0" smtClean="0"/>
              <a:t>D</a:t>
            </a:r>
            <a:endParaRPr lang="en-US" dirty="0"/>
          </a:p>
        </p:txBody>
      </p:sp>
      <p:sp>
        <p:nvSpPr>
          <p:cNvPr id="305" name="TextBox 304"/>
          <p:cNvSpPr txBox="1"/>
          <p:nvPr/>
        </p:nvSpPr>
        <p:spPr>
          <a:xfrm>
            <a:off x="4994455" y="2748910"/>
            <a:ext cx="308098" cy="369332"/>
          </a:xfrm>
          <a:prstGeom prst="rect">
            <a:avLst/>
          </a:prstGeom>
          <a:noFill/>
        </p:spPr>
        <p:txBody>
          <a:bodyPr wrap="none" rtlCol="0">
            <a:spAutoFit/>
          </a:bodyPr>
          <a:lstStyle/>
          <a:p>
            <a:r>
              <a:rPr lang="en-US" dirty="0" smtClean="0"/>
              <a:t>C</a:t>
            </a:r>
            <a:endParaRPr lang="en-US" dirty="0"/>
          </a:p>
        </p:txBody>
      </p:sp>
      <p:sp>
        <p:nvSpPr>
          <p:cNvPr id="306" name="TextBox 305"/>
          <p:cNvSpPr txBox="1"/>
          <p:nvPr/>
        </p:nvSpPr>
        <p:spPr>
          <a:xfrm>
            <a:off x="539475" y="1715493"/>
            <a:ext cx="296876" cy="369332"/>
          </a:xfrm>
          <a:prstGeom prst="rect">
            <a:avLst/>
          </a:prstGeom>
          <a:noFill/>
        </p:spPr>
        <p:txBody>
          <a:bodyPr wrap="none" rtlCol="0">
            <a:spAutoFit/>
          </a:bodyPr>
          <a:lstStyle/>
          <a:p>
            <a:r>
              <a:rPr lang="en-US" dirty="0"/>
              <a:t>E</a:t>
            </a:r>
          </a:p>
        </p:txBody>
      </p:sp>
      <p:sp>
        <p:nvSpPr>
          <p:cNvPr id="307" name="TextBox 306"/>
          <p:cNvSpPr txBox="1"/>
          <p:nvPr/>
        </p:nvSpPr>
        <p:spPr>
          <a:xfrm>
            <a:off x="5009684" y="3056496"/>
            <a:ext cx="296876" cy="369332"/>
          </a:xfrm>
          <a:prstGeom prst="rect">
            <a:avLst/>
          </a:prstGeom>
          <a:noFill/>
        </p:spPr>
        <p:txBody>
          <a:bodyPr wrap="none" rtlCol="0">
            <a:spAutoFit/>
          </a:bodyPr>
          <a:lstStyle/>
          <a:p>
            <a:r>
              <a:rPr lang="en-US" dirty="0"/>
              <a:t>E</a:t>
            </a:r>
          </a:p>
        </p:txBody>
      </p:sp>
      <p:cxnSp>
        <p:nvCxnSpPr>
          <p:cNvPr id="246" name="Straight Connector 245"/>
          <p:cNvCxnSpPr>
            <a:endCxn id="277" idx="4"/>
          </p:cNvCxnSpPr>
          <p:nvPr/>
        </p:nvCxnSpPr>
        <p:spPr>
          <a:xfrm>
            <a:off x="4679156" y="5555456"/>
            <a:ext cx="120132" cy="1902"/>
          </a:xfrm>
          <a:prstGeom prst="line">
            <a:avLst/>
          </a:prstGeom>
          <a:ln w="38100">
            <a:solidFill>
              <a:schemeClr val="accent2">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1148143" y="1595696"/>
            <a:ext cx="322673" cy="315292"/>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467473" y="1911730"/>
            <a:ext cx="132909" cy="2"/>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604960" y="3906952"/>
            <a:ext cx="155161" cy="0"/>
          </a:xfrm>
          <a:prstGeom prst="line">
            <a:avLst/>
          </a:prstGeom>
          <a:ln w="3810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5" idx="0"/>
          </p:cNvCxnSpPr>
          <p:nvPr/>
        </p:nvCxnSpPr>
        <p:spPr>
          <a:xfrm>
            <a:off x="1009713" y="1910986"/>
            <a:ext cx="144242" cy="746"/>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1142613" y="1595696"/>
            <a:ext cx="324860" cy="316036"/>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459482" y="1595708"/>
            <a:ext cx="144242" cy="746"/>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595563" y="2604284"/>
            <a:ext cx="144242" cy="746"/>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3067691" y="2925127"/>
            <a:ext cx="144242" cy="746"/>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2747481" y="2604284"/>
            <a:ext cx="328203" cy="320843"/>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4196523" y="2924381"/>
            <a:ext cx="144242" cy="746"/>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4341570" y="2924381"/>
            <a:ext cx="322769" cy="316781"/>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4653783" y="3241757"/>
            <a:ext cx="144242" cy="746"/>
          </a:xfrm>
          <a:prstGeom prst="line">
            <a:avLst/>
          </a:prstGeom>
          <a:ln w="38100">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796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examples</a:t>
            </a:r>
            <a:endParaRPr lang="en-US" dirty="0"/>
          </a:p>
        </p:txBody>
      </p:sp>
      <p:sp>
        <p:nvSpPr>
          <p:cNvPr id="4" name="TextBox 3"/>
          <p:cNvSpPr txBox="1"/>
          <p:nvPr/>
        </p:nvSpPr>
        <p:spPr>
          <a:xfrm>
            <a:off x="5608935" y="1393535"/>
            <a:ext cx="2298065" cy="369332"/>
          </a:xfrm>
          <a:prstGeom prst="rect">
            <a:avLst/>
          </a:prstGeom>
          <a:noFill/>
        </p:spPr>
        <p:txBody>
          <a:bodyPr wrap="none" rtlCol="0">
            <a:spAutoFit/>
          </a:bodyPr>
          <a:lstStyle/>
          <a:p>
            <a:r>
              <a:rPr lang="en-US" b="1" dirty="0" smtClean="0">
                <a:solidFill>
                  <a:schemeClr val="bg1"/>
                </a:solidFill>
              </a:rPr>
              <a:t>non-blocking switches</a:t>
            </a:r>
            <a:endParaRPr lang="en-US" b="1" dirty="0">
              <a:solidFill>
                <a:schemeClr val="bg1"/>
              </a:solidFill>
            </a:endParaRPr>
          </a:p>
        </p:txBody>
      </p:sp>
      <p:grpSp>
        <p:nvGrpSpPr>
          <p:cNvPr id="6" name="Group 5"/>
          <p:cNvGrpSpPr/>
          <p:nvPr/>
        </p:nvGrpSpPr>
        <p:grpSpPr>
          <a:xfrm>
            <a:off x="451600" y="1324797"/>
            <a:ext cx="8463810" cy="2954509"/>
            <a:chOff x="451600" y="1324797"/>
            <a:chExt cx="8463810" cy="2954509"/>
          </a:xfrm>
        </p:grpSpPr>
        <p:pic>
          <p:nvPicPr>
            <p:cNvPr id="1028" name="Picture 4" descr="http://www.datacenterdynamics.com/sites/default/files/QLogic%20SilverStorm%209024%20InfiniBand%20swi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00" y="1355130"/>
              <a:ext cx="3810000" cy="29241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9469" y="1324798"/>
              <a:ext cx="3320076" cy="430887"/>
            </a:xfrm>
            <a:prstGeom prst="rect">
              <a:avLst/>
            </a:prstGeom>
            <a:noFill/>
          </p:spPr>
          <p:txBody>
            <a:bodyPr wrap="none" rtlCol="0">
              <a:spAutoFit/>
            </a:bodyPr>
            <a:lstStyle/>
            <a:p>
              <a:r>
                <a:rPr lang="en-US" sz="2200" dirty="0" smtClean="0"/>
                <a:t>Infiniband switch (24 ports)</a:t>
              </a:r>
              <a:endParaRPr lang="en-US" sz="2200" dirty="0"/>
            </a:p>
          </p:txBody>
        </p:sp>
        <p:pic>
          <p:nvPicPr>
            <p:cNvPr id="1030" name="Picture 6" descr="http://i01.i.aliimg.com/photo/v0/367227967/UTT_SG1224F_24_ports_Gigabit_Ethernet_Swit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4035" y="1931205"/>
              <a:ext cx="3607863" cy="14977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879240" y="1324797"/>
              <a:ext cx="4036170" cy="430887"/>
            </a:xfrm>
            <a:prstGeom prst="rect">
              <a:avLst/>
            </a:prstGeom>
            <a:noFill/>
          </p:spPr>
          <p:txBody>
            <a:bodyPr wrap="none" rtlCol="0">
              <a:spAutoFit/>
            </a:bodyPr>
            <a:lstStyle/>
            <a:p>
              <a:r>
                <a:rPr lang="en-US" sz="2200" dirty="0" smtClean="0"/>
                <a:t>Gigabit Ethernet switch (24 ports)</a:t>
              </a:r>
              <a:endParaRPr lang="en-US" sz="2200" dirty="0"/>
            </a:p>
          </p:txBody>
        </p:sp>
      </p:grpSp>
      <p:pic>
        <p:nvPicPr>
          <p:cNvPr id="1032" name="Picture 8" descr="http://blog.connectzone.com/Portals/56403/images/Infiniband%20Cx4%20cable-resize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930" y="3429000"/>
            <a:ext cx="2847975" cy="20955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1.bp.blogspot.com/-uH-QMI9qpCM/TZLPJ9Jgd9I/AAAAAAAAAOk/epTzbUYQzIU/s1600/Ethernet-Cable-UTP-Mold-Type-KB-AA0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4994" y="3659430"/>
            <a:ext cx="1964191" cy="196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73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a:stCxn id="6" idx="0"/>
            <a:endCxn id="3" idx="4"/>
          </p:cNvCxnSpPr>
          <p:nvPr/>
        </p:nvCxnSpPr>
        <p:spPr>
          <a:xfrm flipH="1" flipV="1">
            <a:off x="2343900" y="2026786"/>
            <a:ext cx="1220"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0"/>
            <a:endCxn id="7" idx="4"/>
          </p:cNvCxnSpPr>
          <p:nvPr/>
        </p:nvCxnSpPr>
        <p:spPr>
          <a:xfrm flipV="1">
            <a:off x="3627070" y="2040808"/>
            <a:ext cx="23046"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0"/>
            <a:endCxn id="11" idx="4"/>
          </p:cNvCxnSpPr>
          <p:nvPr/>
        </p:nvCxnSpPr>
        <p:spPr>
          <a:xfrm flipV="1">
            <a:off x="4914127" y="2040809"/>
            <a:ext cx="4128"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8" idx="0"/>
            <a:endCxn id="15" idx="4"/>
          </p:cNvCxnSpPr>
          <p:nvPr/>
        </p:nvCxnSpPr>
        <p:spPr>
          <a:xfrm flipV="1">
            <a:off x="6243227" y="2026786"/>
            <a:ext cx="19203"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2"/>
            <a:endCxn id="6" idx="6"/>
          </p:cNvCxnSpPr>
          <p:nvPr/>
        </p:nvCxnSpPr>
        <p:spPr>
          <a:xfrm flipH="1">
            <a:off x="2613345" y="5685078"/>
            <a:ext cx="336165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2"/>
            <a:endCxn id="3" idx="6"/>
          </p:cNvCxnSpPr>
          <p:nvPr/>
        </p:nvCxnSpPr>
        <p:spPr>
          <a:xfrm flipH="1">
            <a:off x="2612125" y="1767768"/>
            <a:ext cx="338208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a:endCxn id="4" idx="6"/>
          </p:cNvCxnSpPr>
          <p:nvPr/>
        </p:nvCxnSpPr>
        <p:spPr>
          <a:xfrm flipH="1">
            <a:off x="2630655" y="3068921"/>
            <a:ext cx="334434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2"/>
            <a:endCxn id="5" idx="6"/>
          </p:cNvCxnSpPr>
          <p:nvPr/>
        </p:nvCxnSpPr>
        <p:spPr>
          <a:xfrm flipH="1">
            <a:off x="2630655" y="4355978"/>
            <a:ext cx="3344347" cy="1402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Mesh networks</a:t>
            </a:r>
            <a:endParaRPr lang="en-US" dirty="0"/>
          </a:p>
        </p:txBody>
      </p:sp>
      <p:sp>
        <p:nvSpPr>
          <p:cNvPr id="3" name="Oval 2"/>
          <p:cNvSpPr/>
          <p:nvPr/>
        </p:nvSpPr>
        <p:spPr>
          <a:xfrm>
            <a:off x="2075675" y="150875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94205" y="280990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94205" y="411098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76895" y="542606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81891" y="1522772"/>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58845" y="2823925"/>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358845" y="4110982"/>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8845" y="5440082"/>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50030" y="152277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645902" y="2823926"/>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5902" y="411098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45902" y="544008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94205" y="150875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5002" y="280990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975002" y="409696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975002" y="542606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urved Connector 45"/>
          <p:cNvCxnSpPr>
            <a:stCxn id="3" idx="2"/>
            <a:endCxn id="15" idx="6"/>
          </p:cNvCxnSpPr>
          <p:nvPr/>
        </p:nvCxnSpPr>
        <p:spPr>
          <a:xfrm rot="10800000" flipH="1">
            <a:off x="2075675" y="1767768"/>
            <a:ext cx="4454980" cy="12700"/>
          </a:xfrm>
          <a:prstGeom prst="curvedConnector5">
            <a:avLst>
              <a:gd name="adj1" fmla="val -5131"/>
              <a:gd name="adj2" fmla="val 5115457"/>
              <a:gd name="adj3" fmla="val 105131"/>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 idx="2"/>
            <a:endCxn id="16" idx="6"/>
          </p:cNvCxnSpPr>
          <p:nvPr/>
        </p:nvCxnSpPr>
        <p:spPr>
          <a:xfrm rot="10800000" flipH="1">
            <a:off x="2094204" y="3068921"/>
            <a:ext cx="4417247" cy="12700"/>
          </a:xfrm>
          <a:prstGeom prst="curvedConnector5">
            <a:avLst>
              <a:gd name="adj1" fmla="val -5175"/>
              <a:gd name="adj2" fmla="val 4943630"/>
              <a:gd name="adj3" fmla="val 105175"/>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 idx="2"/>
            <a:endCxn id="17" idx="6"/>
          </p:cNvCxnSpPr>
          <p:nvPr/>
        </p:nvCxnSpPr>
        <p:spPr>
          <a:xfrm rot="10800000" flipH="1">
            <a:off x="2094204" y="4355979"/>
            <a:ext cx="4417247" cy="14023"/>
          </a:xfrm>
          <a:prstGeom prst="curvedConnector5">
            <a:avLst>
              <a:gd name="adj1" fmla="val -5175"/>
              <a:gd name="adj2" fmla="val 4572060"/>
              <a:gd name="adj3" fmla="val 105175"/>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6" idx="2"/>
            <a:endCxn id="18" idx="6"/>
          </p:cNvCxnSpPr>
          <p:nvPr/>
        </p:nvCxnSpPr>
        <p:spPr>
          <a:xfrm rot="10800000" flipH="1">
            <a:off x="2076894" y="5685078"/>
            <a:ext cx="4434557" cy="12700"/>
          </a:xfrm>
          <a:prstGeom prst="curvedConnector5">
            <a:avLst>
              <a:gd name="adj1" fmla="val -5155"/>
              <a:gd name="adj2" fmla="val 4739512"/>
              <a:gd name="adj3" fmla="val 105155"/>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6" idx="4"/>
            <a:endCxn id="3" idx="0"/>
          </p:cNvCxnSpPr>
          <p:nvPr/>
        </p:nvCxnSpPr>
        <p:spPr>
          <a:xfrm rot="5400000" flipH="1">
            <a:off x="126837" y="3725813"/>
            <a:ext cx="4435346" cy="1220"/>
          </a:xfrm>
          <a:prstGeom prst="curvedConnector5">
            <a:avLst>
              <a:gd name="adj1" fmla="val -5154"/>
              <a:gd name="adj2" fmla="val -40373361"/>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10" idx="4"/>
            <a:endCxn id="7" idx="0"/>
          </p:cNvCxnSpPr>
          <p:nvPr/>
        </p:nvCxnSpPr>
        <p:spPr>
          <a:xfrm rot="5400000" flipH="1" flipV="1">
            <a:off x="1420920" y="3728922"/>
            <a:ext cx="4435346" cy="23046"/>
          </a:xfrm>
          <a:prstGeom prst="curvedConnector5">
            <a:avLst>
              <a:gd name="adj1" fmla="val -5154"/>
              <a:gd name="adj2" fmla="val 2503779"/>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4" idx="4"/>
            <a:endCxn id="11" idx="0"/>
          </p:cNvCxnSpPr>
          <p:nvPr/>
        </p:nvCxnSpPr>
        <p:spPr>
          <a:xfrm rot="5400000" flipH="1" flipV="1">
            <a:off x="2698518" y="3738382"/>
            <a:ext cx="4435346" cy="4128"/>
          </a:xfrm>
          <a:prstGeom prst="curvedConnector5">
            <a:avLst>
              <a:gd name="adj1" fmla="val -5154"/>
              <a:gd name="adj2" fmla="val 14673643"/>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18" idx="4"/>
            <a:endCxn id="15" idx="0"/>
          </p:cNvCxnSpPr>
          <p:nvPr/>
        </p:nvCxnSpPr>
        <p:spPr>
          <a:xfrm rot="5400000" flipH="1" flipV="1">
            <a:off x="4035155" y="3716821"/>
            <a:ext cx="4435346" cy="19203"/>
          </a:xfrm>
          <a:prstGeom prst="curvedConnector5">
            <a:avLst>
              <a:gd name="adj1" fmla="val -5154"/>
              <a:gd name="adj2" fmla="val 3282445"/>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187950" y="817460"/>
            <a:ext cx="457952" cy="5683940"/>
          </a:xfrm>
          <a:prstGeom prst="line">
            <a:avLst/>
          </a:prstGeom>
          <a:ln w="19050">
            <a:solidFill>
              <a:schemeClr val="tx1"/>
            </a:solidFill>
            <a:prstDash val="dashDot"/>
            <a:tailEnd type="non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73809" y="6424590"/>
            <a:ext cx="1035861" cy="369332"/>
          </a:xfrm>
          <a:prstGeom prst="rect">
            <a:avLst/>
          </a:prstGeom>
          <a:noFill/>
        </p:spPr>
        <p:txBody>
          <a:bodyPr wrap="none" rtlCol="0">
            <a:spAutoFit/>
          </a:bodyPr>
          <a:lstStyle/>
          <a:p>
            <a:r>
              <a:rPr lang="en-US" dirty="0" smtClean="0"/>
              <a:t>bisection</a:t>
            </a:r>
            <a:endParaRPr lang="en-US" dirty="0"/>
          </a:p>
        </p:txBody>
      </p:sp>
    </p:spTree>
    <p:extLst>
      <p:ext uri="{BB962C8B-B14F-4D97-AF65-F5344CB8AC3E}">
        <p14:creationId xmlns:p14="http://schemas.microsoft.com/office/powerpoint/2010/main" val="2339575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top 500 supercomputers over time </a:t>
            </a:r>
            <a:endParaRPr lang="en-US" dirty="0"/>
          </a:p>
        </p:txBody>
      </p:sp>
      <p:sp>
        <p:nvSpPr>
          <p:cNvPr id="5" name="TextBox 4"/>
          <p:cNvSpPr txBox="1"/>
          <p:nvPr/>
        </p:nvSpPr>
        <p:spPr>
          <a:xfrm rot="16200000">
            <a:off x="7425876" y="5128914"/>
            <a:ext cx="3097707" cy="338554"/>
          </a:xfrm>
          <a:prstGeom prst="rect">
            <a:avLst/>
          </a:prstGeom>
          <a:noFill/>
        </p:spPr>
        <p:txBody>
          <a:bodyPr wrap="none" rtlCol="0">
            <a:spAutoFit/>
          </a:bodyPr>
          <a:lstStyle/>
          <a:p>
            <a:r>
              <a:rPr lang="en-US" sz="1600" dirty="0" smtClean="0">
                <a:solidFill>
                  <a:schemeClr val="bg1">
                    <a:lumMod val="65000"/>
                  </a:schemeClr>
                </a:solidFill>
              </a:rPr>
              <a:t>Image taken from www.top500.org</a:t>
            </a:r>
            <a:endParaRPr lang="en-US" sz="1600" dirty="0">
              <a:solidFill>
                <a:schemeClr val="bg1">
                  <a:lumMod val="6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095" y="855865"/>
            <a:ext cx="6605660" cy="591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16505" y="1753898"/>
            <a:ext cx="1599349" cy="646331"/>
          </a:xfrm>
          <a:prstGeom prst="rect">
            <a:avLst/>
          </a:prstGeom>
          <a:noFill/>
        </p:spPr>
        <p:txBody>
          <a:bodyPr wrap="none" rtlCol="0">
            <a:spAutoFit/>
          </a:bodyPr>
          <a:lstStyle/>
          <a:p>
            <a:r>
              <a:rPr lang="en-US" dirty="0" smtClean="0"/>
              <a:t>= 17.6 </a:t>
            </a:r>
            <a:r>
              <a:rPr lang="en-US" dirty="0" err="1" smtClean="0"/>
              <a:t>PFlops</a:t>
            </a:r>
            <a:r>
              <a:rPr lang="en-US" dirty="0" smtClean="0"/>
              <a:t>/s</a:t>
            </a:r>
          </a:p>
          <a:p>
            <a:r>
              <a:rPr lang="en-US" dirty="0"/>
              <a:t> </a:t>
            </a:r>
            <a:r>
              <a:rPr lang="en-US" dirty="0" smtClean="0"/>
              <a:t>  (# 1 ranked)</a:t>
            </a:r>
            <a:endParaRPr lang="en-US" dirty="0"/>
          </a:p>
        </p:txBody>
      </p:sp>
      <p:sp>
        <p:nvSpPr>
          <p:cNvPr id="7" name="TextBox 6"/>
          <p:cNvSpPr txBox="1"/>
          <p:nvPr/>
        </p:nvSpPr>
        <p:spPr>
          <a:xfrm>
            <a:off x="7260350" y="2967818"/>
            <a:ext cx="1592744" cy="646331"/>
          </a:xfrm>
          <a:prstGeom prst="rect">
            <a:avLst/>
          </a:prstGeom>
          <a:noFill/>
        </p:spPr>
        <p:txBody>
          <a:bodyPr wrap="none" rtlCol="0">
            <a:spAutoFit/>
          </a:bodyPr>
          <a:lstStyle/>
          <a:p>
            <a:r>
              <a:rPr lang="en-US" dirty="0" smtClean="0"/>
              <a:t>= 76 </a:t>
            </a:r>
            <a:r>
              <a:rPr lang="en-US" dirty="0" err="1" smtClean="0"/>
              <a:t>TFlops</a:t>
            </a:r>
            <a:r>
              <a:rPr lang="en-US" dirty="0" smtClean="0"/>
              <a:t>/s</a:t>
            </a:r>
          </a:p>
          <a:p>
            <a:r>
              <a:rPr lang="en-US" dirty="0"/>
              <a:t> </a:t>
            </a:r>
            <a:r>
              <a:rPr lang="en-US" dirty="0" smtClean="0"/>
              <a:t>(# 500 ranked)</a:t>
            </a:r>
            <a:endParaRPr lang="en-US" dirty="0"/>
          </a:p>
        </p:txBody>
      </p:sp>
      <p:sp>
        <p:nvSpPr>
          <p:cNvPr id="8" name="Oval 7"/>
          <p:cNvSpPr/>
          <p:nvPr/>
        </p:nvSpPr>
        <p:spPr>
          <a:xfrm>
            <a:off x="6953110" y="1818430"/>
            <a:ext cx="302938" cy="3048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953110" y="2993945"/>
            <a:ext cx="302938" cy="3048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51237" y="5002693"/>
            <a:ext cx="4126993" cy="646331"/>
          </a:xfrm>
          <a:prstGeom prst="rect">
            <a:avLst/>
          </a:prstGeom>
          <a:solidFill>
            <a:schemeClr val="bg1">
              <a:lumMod val="85000"/>
            </a:schemeClr>
          </a:solidFill>
          <a:ln w="19050">
            <a:solidFill>
              <a:schemeClr val="tx1"/>
            </a:solidFill>
          </a:ln>
        </p:spPr>
        <p:txBody>
          <a:bodyPr wrap="square" rtlCol="0">
            <a:spAutoFit/>
          </a:bodyPr>
          <a:lstStyle/>
          <a:p>
            <a:r>
              <a:rPr lang="en-US" b="1" dirty="0" smtClean="0">
                <a:solidFill>
                  <a:srgbClr val="FF0000"/>
                </a:solidFill>
              </a:rPr>
              <a:t>Exponential</a:t>
            </a:r>
            <a:r>
              <a:rPr lang="en-US" dirty="0" smtClean="0"/>
              <a:t> increase of supercomputer </a:t>
            </a:r>
          </a:p>
          <a:p>
            <a:r>
              <a:rPr lang="en-US" dirty="0" smtClean="0"/>
              <a:t>peak performance over time</a:t>
            </a:r>
            <a:endParaRPr lang="en-US" dirty="0"/>
          </a:p>
        </p:txBody>
      </p:sp>
    </p:spTree>
    <p:extLst>
      <p:ext uri="{BB962C8B-B14F-4D97-AF65-F5344CB8AC3E}">
        <p14:creationId xmlns:p14="http://schemas.microsoft.com/office/powerpoint/2010/main" val="27151098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85000"/>
                  </a:schemeClr>
                </a:solidFill>
              </a:rPr>
              <a:t>Distributed-memory architecture: general considerations</a:t>
            </a:r>
          </a:p>
          <a:p>
            <a:r>
              <a:rPr lang="en-US" sz="2200" dirty="0" smtClean="0">
                <a:solidFill>
                  <a:schemeClr val="bg1">
                    <a:lumMod val="85000"/>
                  </a:schemeClr>
                </a:solidFill>
              </a:rPr>
              <a:t>Programming model: Message Passing Interface (MPI)</a:t>
            </a:r>
          </a:p>
          <a:p>
            <a:pPr lvl="1"/>
            <a:r>
              <a:rPr lang="en-US" dirty="0" smtClean="0">
                <a:solidFill>
                  <a:schemeClr val="bg1">
                    <a:lumMod val="85000"/>
                  </a:schemeClr>
                </a:solidFill>
              </a:rPr>
              <a:t>Point-to-point communication</a:t>
            </a:r>
          </a:p>
          <a:p>
            <a:pPr lvl="2"/>
            <a:r>
              <a:rPr lang="en-US" dirty="0" smtClean="0">
                <a:solidFill>
                  <a:schemeClr val="bg1">
                    <a:lumMod val="85000"/>
                  </a:schemeClr>
                </a:solidFill>
              </a:rPr>
              <a:t>Blocking communication</a:t>
            </a:r>
          </a:p>
          <a:p>
            <a:pPr lvl="2"/>
            <a:r>
              <a:rPr lang="en-US" dirty="0" smtClean="0">
                <a:solidFill>
                  <a:schemeClr val="bg1">
                    <a:lumMod val="85000"/>
                  </a:schemeClr>
                </a:solidFill>
              </a:rPr>
              <a:t>Point to point network performance</a:t>
            </a:r>
          </a:p>
          <a:p>
            <a:pPr lvl="2"/>
            <a:r>
              <a:rPr lang="en-US" dirty="0" smtClean="0">
                <a:solidFill>
                  <a:schemeClr val="bg1">
                    <a:lumMod val="85000"/>
                  </a:schemeClr>
                </a:solidFill>
              </a:rPr>
              <a:t>Non-blocking communication</a:t>
            </a:r>
          </a:p>
          <a:p>
            <a:pPr lvl="1"/>
            <a:r>
              <a:rPr lang="en-US" dirty="0" smtClean="0">
                <a:solidFill>
                  <a:schemeClr val="bg1">
                    <a:lumMod val="85000"/>
                  </a:schemeClr>
                </a:solidFill>
              </a:rPr>
              <a:t>Collective communication</a:t>
            </a:r>
          </a:p>
          <a:p>
            <a:pPr lvl="2"/>
            <a:r>
              <a:rPr lang="en-US" dirty="0" smtClean="0">
                <a:solidFill>
                  <a:schemeClr val="bg1">
                    <a:lumMod val="85000"/>
                  </a:schemeClr>
                </a:solidFill>
              </a:rPr>
              <a:t>Collective communication algorithms</a:t>
            </a:r>
          </a:p>
          <a:p>
            <a:pPr lvl="2"/>
            <a:r>
              <a:rPr lang="en-US" dirty="0" smtClean="0">
                <a:solidFill>
                  <a:schemeClr val="bg1">
                    <a:lumMod val="85000"/>
                  </a:schemeClr>
                </a:solidFill>
              </a:rPr>
              <a:t>Global network performance</a:t>
            </a:r>
          </a:p>
          <a:p>
            <a:r>
              <a:rPr lang="en-US" sz="2200" dirty="0" smtClean="0"/>
              <a:t>Parallel program performance evaluation</a:t>
            </a:r>
          </a:p>
          <a:p>
            <a:pPr lvl="1"/>
            <a:r>
              <a:rPr lang="en-US" dirty="0" smtClean="0"/>
              <a:t>Amdahl’s law</a:t>
            </a:r>
          </a:p>
          <a:p>
            <a:pPr lvl="1"/>
            <a:r>
              <a:rPr lang="en-US" dirty="0" smtClean="0"/>
              <a:t>Gustafson’s law</a:t>
            </a:r>
          </a:p>
          <a:p>
            <a:r>
              <a:rPr lang="en-US" sz="2200" dirty="0" smtClean="0">
                <a:solidFill>
                  <a:schemeClr val="bg1">
                    <a:lumMod val="85000"/>
                  </a:schemeClr>
                </a:solidFill>
              </a:rPr>
              <a:t>Parallel program development: case studies</a:t>
            </a:r>
          </a:p>
          <a:p>
            <a:pPr lvl="1"/>
            <a:endParaRPr lang="en-US" dirty="0"/>
          </a:p>
        </p:txBody>
      </p:sp>
    </p:spTree>
    <p:extLst>
      <p:ext uri="{BB962C8B-B14F-4D97-AF65-F5344CB8AC3E}">
        <p14:creationId xmlns:p14="http://schemas.microsoft.com/office/powerpoint/2010/main" val="31551755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performance terminology</a:t>
            </a:r>
            <a:endParaRPr lang="en-US" dirty="0"/>
          </a:p>
        </p:txBody>
      </p:sp>
      <p:sp>
        <p:nvSpPr>
          <p:cNvPr id="3" name="Content Placeholder 2"/>
          <p:cNvSpPr>
            <a:spLocks noGrp="1"/>
          </p:cNvSpPr>
          <p:nvPr>
            <p:ph idx="1"/>
          </p:nvPr>
        </p:nvSpPr>
        <p:spPr>
          <a:xfrm>
            <a:off x="457200" y="1278320"/>
            <a:ext cx="8229600" cy="4877435"/>
          </a:xfrm>
        </p:spPr>
        <p:txBody>
          <a:bodyPr/>
          <a:lstStyle/>
          <a:p>
            <a:r>
              <a:rPr lang="en-US" sz="2200" b="1" dirty="0" smtClean="0">
                <a:solidFill>
                  <a:srgbClr val="FF0000"/>
                </a:solidFill>
              </a:rPr>
              <a:t>Runtime</a:t>
            </a:r>
            <a:r>
              <a:rPr lang="en-US" sz="2200" dirty="0" smtClean="0"/>
              <a:t> (“</a:t>
            </a:r>
            <a:r>
              <a:rPr lang="en-US" sz="2200" i="1" dirty="0" smtClean="0"/>
              <a:t>How long does it take to run my program</a:t>
            </a:r>
            <a:r>
              <a:rPr lang="en-US" sz="2200" dirty="0" smtClean="0"/>
              <a:t>”)</a:t>
            </a:r>
          </a:p>
          <a:p>
            <a:pPr lvl="1"/>
            <a:r>
              <a:rPr lang="en-US" dirty="0" smtClean="0"/>
              <a:t>In practice, only wall </a:t>
            </a:r>
            <a:r>
              <a:rPr lang="en-US" dirty="0" smtClean="0">
                <a:solidFill>
                  <a:srgbClr val="002060"/>
                </a:solidFill>
              </a:rPr>
              <a:t>clock time</a:t>
            </a:r>
            <a:r>
              <a:rPr lang="en-US" dirty="0" smtClean="0"/>
              <a:t> matters</a:t>
            </a:r>
          </a:p>
          <a:p>
            <a:pPr lvl="1"/>
            <a:r>
              <a:rPr lang="en-US" dirty="0" smtClean="0"/>
              <a:t>Depends on the </a:t>
            </a:r>
            <a:r>
              <a:rPr lang="en-US" dirty="0" smtClean="0">
                <a:solidFill>
                  <a:srgbClr val="002060"/>
                </a:solidFill>
              </a:rPr>
              <a:t>number of parallel processes </a:t>
            </a:r>
            <a:r>
              <a:rPr lang="en-US" b="1" dirty="0" smtClean="0">
                <a:solidFill>
                  <a:srgbClr val="002060"/>
                </a:solidFill>
              </a:rPr>
              <a:t>P</a:t>
            </a:r>
          </a:p>
          <a:p>
            <a:pPr lvl="1"/>
            <a:r>
              <a:rPr lang="en-US" b="1" dirty="0" smtClean="0">
                <a:solidFill>
                  <a:srgbClr val="002060"/>
                </a:solidFill>
              </a:rPr>
              <a:t>T</a:t>
            </a:r>
            <a:r>
              <a:rPr lang="en-US" b="1" baseline="-25000" dirty="0" smtClean="0">
                <a:solidFill>
                  <a:srgbClr val="002060"/>
                </a:solidFill>
              </a:rPr>
              <a:t>P</a:t>
            </a:r>
            <a:r>
              <a:rPr lang="en-US" dirty="0" smtClean="0"/>
              <a:t> = runtime using P processes</a:t>
            </a:r>
            <a:r>
              <a:rPr lang="en-US" baseline="-25000" dirty="0" smtClean="0"/>
              <a:t> </a:t>
            </a:r>
          </a:p>
          <a:p>
            <a:r>
              <a:rPr lang="en-US" sz="2200" b="1" dirty="0" smtClean="0">
                <a:solidFill>
                  <a:srgbClr val="FF0000"/>
                </a:solidFill>
              </a:rPr>
              <a:t>Speedup</a:t>
            </a:r>
            <a:r>
              <a:rPr lang="en-US" sz="2200" dirty="0" smtClean="0"/>
              <a:t> (“</a:t>
            </a:r>
            <a:r>
              <a:rPr lang="en-US" sz="2200" i="1" dirty="0" smtClean="0"/>
              <a:t>How much faster does my program run in parallel</a:t>
            </a:r>
            <a:r>
              <a:rPr lang="en-US" sz="2200" dirty="0" smtClean="0"/>
              <a:t>”)</a:t>
            </a:r>
          </a:p>
          <a:p>
            <a:pPr lvl="1"/>
            <a:r>
              <a:rPr lang="en-US" b="1" dirty="0" smtClean="0">
                <a:solidFill>
                  <a:srgbClr val="002060"/>
                </a:solidFill>
              </a:rPr>
              <a:t>S</a:t>
            </a:r>
            <a:r>
              <a:rPr lang="en-US" b="1" baseline="-25000" dirty="0" smtClean="0">
                <a:solidFill>
                  <a:srgbClr val="002060"/>
                </a:solidFill>
              </a:rPr>
              <a:t>P</a:t>
            </a:r>
            <a:r>
              <a:rPr lang="en-US" b="1" dirty="0" smtClean="0">
                <a:solidFill>
                  <a:srgbClr val="002060"/>
                </a:solidFill>
              </a:rPr>
              <a:t> = T</a:t>
            </a:r>
            <a:r>
              <a:rPr lang="en-US" b="1" baseline="-25000" dirty="0" smtClean="0">
                <a:solidFill>
                  <a:srgbClr val="002060"/>
                </a:solidFill>
              </a:rPr>
              <a:t>1</a:t>
            </a:r>
            <a:r>
              <a:rPr lang="en-US" b="1" dirty="0" smtClean="0">
                <a:solidFill>
                  <a:srgbClr val="002060"/>
                </a:solidFill>
              </a:rPr>
              <a:t> / T</a:t>
            </a:r>
            <a:r>
              <a:rPr lang="en-US" b="1" baseline="-25000" dirty="0" smtClean="0">
                <a:solidFill>
                  <a:srgbClr val="002060"/>
                </a:solidFill>
              </a:rPr>
              <a:t>P</a:t>
            </a:r>
          </a:p>
          <a:p>
            <a:pPr lvl="1"/>
            <a:r>
              <a:rPr lang="en-US" dirty="0" smtClean="0"/>
              <a:t>In the ideal case, S</a:t>
            </a:r>
            <a:r>
              <a:rPr lang="en-US" baseline="-25000" dirty="0" smtClean="0"/>
              <a:t>P</a:t>
            </a:r>
            <a:r>
              <a:rPr lang="en-US" dirty="0" smtClean="0"/>
              <a:t> = P</a:t>
            </a:r>
          </a:p>
          <a:p>
            <a:pPr lvl="1"/>
            <a:r>
              <a:rPr lang="en-US" dirty="0" smtClean="0">
                <a:solidFill>
                  <a:srgbClr val="002060"/>
                </a:solidFill>
              </a:rPr>
              <a:t>Super linear speedup</a:t>
            </a:r>
            <a:r>
              <a:rPr lang="en-US" dirty="0" smtClean="0"/>
              <a:t> are usually due to cache effects</a:t>
            </a:r>
          </a:p>
          <a:p>
            <a:r>
              <a:rPr lang="en-US" sz="2200" b="1" dirty="0" smtClean="0">
                <a:solidFill>
                  <a:srgbClr val="FF0000"/>
                </a:solidFill>
              </a:rPr>
              <a:t>Parallel efficiency</a:t>
            </a:r>
            <a:r>
              <a:rPr lang="en-US" sz="2200" dirty="0" smtClean="0"/>
              <a:t> (“</a:t>
            </a:r>
            <a:r>
              <a:rPr lang="en-US" sz="2200" i="1" dirty="0" smtClean="0"/>
              <a:t>How well is the parallel infrastructure used</a:t>
            </a:r>
            <a:r>
              <a:rPr lang="en-US" sz="2200" dirty="0" smtClean="0"/>
              <a:t>”)</a:t>
            </a:r>
          </a:p>
          <a:p>
            <a:pPr lvl="1"/>
            <a:r>
              <a:rPr lang="en-US" sz="2000" b="1" dirty="0" err="1" smtClean="0">
                <a:solidFill>
                  <a:srgbClr val="002060"/>
                </a:solidFill>
                <a:latin typeface="Symbol" pitchFamily="18" charset="2"/>
              </a:rPr>
              <a:t>h</a:t>
            </a:r>
            <a:r>
              <a:rPr lang="en-US" sz="2000" b="1" baseline="-25000" dirty="0" err="1" smtClean="0">
                <a:solidFill>
                  <a:srgbClr val="002060"/>
                </a:solidFill>
              </a:rPr>
              <a:t>P</a:t>
            </a:r>
            <a:r>
              <a:rPr lang="en-US" sz="2000" b="1" dirty="0" smtClean="0">
                <a:solidFill>
                  <a:srgbClr val="002060"/>
                </a:solidFill>
              </a:rPr>
              <a:t> = S</a:t>
            </a:r>
            <a:r>
              <a:rPr lang="en-US" sz="2000" b="1" baseline="-25000" dirty="0" smtClean="0">
                <a:solidFill>
                  <a:srgbClr val="002060"/>
                </a:solidFill>
              </a:rPr>
              <a:t>P</a:t>
            </a:r>
            <a:r>
              <a:rPr lang="en-US" sz="2000" b="1" dirty="0" smtClean="0">
                <a:solidFill>
                  <a:srgbClr val="002060"/>
                </a:solidFill>
              </a:rPr>
              <a:t> / P</a:t>
            </a:r>
            <a:r>
              <a:rPr lang="en-US" sz="2000" dirty="0" smtClean="0"/>
              <a:t>       (0 </a:t>
            </a:r>
            <a:r>
              <a:rPr lang="en-US" sz="2000" dirty="0">
                <a:sym typeface="Symbol"/>
              </a:rPr>
              <a:t></a:t>
            </a:r>
            <a:r>
              <a:rPr lang="en-US" sz="2000" dirty="0" smtClean="0"/>
              <a:t> </a:t>
            </a:r>
            <a:r>
              <a:rPr lang="en-US" sz="2000" dirty="0" err="1" smtClean="0">
                <a:latin typeface="Symbol" pitchFamily="18" charset="2"/>
              </a:rPr>
              <a:t>h</a:t>
            </a:r>
            <a:r>
              <a:rPr lang="en-US" sz="2000" baseline="-25000" dirty="0" err="1" smtClean="0"/>
              <a:t>P</a:t>
            </a:r>
            <a:r>
              <a:rPr lang="en-US" sz="2000" dirty="0" smtClean="0"/>
              <a:t> </a:t>
            </a:r>
            <a:r>
              <a:rPr lang="en-US" sz="2000" dirty="0" smtClean="0">
                <a:sym typeface="Symbol"/>
              </a:rPr>
              <a:t> </a:t>
            </a:r>
            <a:r>
              <a:rPr lang="en-US" sz="2000" dirty="0" smtClean="0"/>
              <a:t>1) </a:t>
            </a:r>
          </a:p>
          <a:p>
            <a:pPr lvl="1"/>
            <a:r>
              <a:rPr lang="en-US" sz="2000" dirty="0" smtClean="0"/>
              <a:t>In the ideal case, </a:t>
            </a:r>
            <a:r>
              <a:rPr lang="en-US" sz="2000" dirty="0" err="1" smtClean="0">
                <a:latin typeface="Symbol" pitchFamily="18" charset="2"/>
              </a:rPr>
              <a:t>h</a:t>
            </a:r>
            <a:r>
              <a:rPr lang="en-US" sz="2000" baseline="-25000" dirty="0" err="1" smtClean="0"/>
              <a:t>P</a:t>
            </a:r>
            <a:r>
              <a:rPr lang="en-US" sz="2000" baseline="-25000" dirty="0" smtClean="0"/>
              <a:t> </a:t>
            </a:r>
            <a:r>
              <a:rPr lang="en-US" sz="2000" dirty="0" smtClean="0"/>
              <a:t>= 1 = 100%</a:t>
            </a:r>
          </a:p>
          <a:p>
            <a:pPr lvl="1"/>
            <a:r>
              <a:rPr lang="en-US" sz="2000" dirty="0" smtClean="0"/>
              <a:t>Depends on the application what is considered acceptable efficiency</a:t>
            </a:r>
          </a:p>
          <a:p>
            <a:pPr lvl="1"/>
            <a:endParaRPr lang="en-US" dirty="0"/>
          </a:p>
        </p:txBody>
      </p:sp>
    </p:spTree>
    <p:extLst>
      <p:ext uri="{BB962C8B-B14F-4D97-AF65-F5344CB8AC3E}">
        <p14:creationId xmlns:p14="http://schemas.microsoft.com/office/powerpoint/2010/main" val="22382513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scaling: Amdahl’s law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94269"/>
                <a:ext cx="8229600" cy="3679521"/>
              </a:xfrm>
            </p:spPr>
            <p:txBody>
              <a:bodyPr>
                <a:normAutofit/>
              </a:bodyPr>
              <a:lstStyle/>
              <a:p>
                <a:r>
                  <a:rPr lang="en-US" sz="2200" b="1" dirty="0" smtClean="0">
                    <a:solidFill>
                      <a:srgbClr val="FF0000"/>
                    </a:solidFill>
                  </a:rPr>
                  <a:t>Strong Scaling </a:t>
                </a:r>
                <a:r>
                  <a:rPr lang="en-US" sz="2200" dirty="0" smtClean="0"/>
                  <a:t>= increasing the number of parallel processes for a </a:t>
                </a:r>
                <a:r>
                  <a:rPr lang="en-US" sz="2200" dirty="0" smtClean="0">
                    <a:solidFill>
                      <a:srgbClr val="002060"/>
                    </a:solidFill>
                  </a:rPr>
                  <a:t>fixed-size</a:t>
                </a:r>
                <a:r>
                  <a:rPr lang="en-US" sz="2200" dirty="0" smtClean="0"/>
                  <a:t> problem</a:t>
                </a:r>
              </a:p>
              <a:p>
                <a:r>
                  <a:rPr lang="en-US" sz="2200" dirty="0" smtClean="0"/>
                  <a:t>Simple model: partition sequential runtime T</a:t>
                </a:r>
                <a:r>
                  <a:rPr lang="en-US" sz="2200" baseline="-25000" dirty="0" smtClean="0"/>
                  <a:t>1</a:t>
                </a:r>
                <a:r>
                  <a:rPr lang="en-US" sz="2200" dirty="0" smtClean="0"/>
                  <a:t> in a </a:t>
                </a:r>
                <a:r>
                  <a:rPr lang="en-US" sz="2200" dirty="0" smtClean="0">
                    <a:solidFill>
                      <a:srgbClr val="002060"/>
                    </a:solidFill>
                  </a:rPr>
                  <a:t>parallelizable fraction (1-s)</a:t>
                </a:r>
                <a:r>
                  <a:rPr lang="en-US" sz="2200" dirty="0" smtClean="0"/>
                  <a:t> and inherently </a:t>
                </a:r>
                <a:r>
                  <a:rPr lang="en-US" sz="2200" dirty="0" smtClean="0">
                    <a:solidFill>
                      <a:srgbClr val="002060"/>
                    </a:solidFill>
                  </a:rPr>
                  <a:t>sequential fraction (s).</a:t>
                </a:r>
              </a:p>
              <a:p>
                <a:pPr lvl="1"/>
                <a:r>
                  <a:rPr lang="en-US" sz="2000" b="1" dirty="0" smtClean="0">
                    <a:solidFill>
                      <a:srgbClr val="002060"/>
                    </a:solidFill>
                  </a:rPr>
                  <a:t>T</a:t>
                </a:r>
                <a:r>
                  <a:rPr lang="en-US" sz="2000" b="1" baseline="-25000" dirty="0" smtClean="0">
                    <a:solidFill>
                      <a:srgbClr val="002060"/>
                    </a:solidFill>
                  </a:rPr>
                  <a:t>1</a:t>
                </a:r>
                <a:r>
                  <a:rPr lang="en-US" sz="2000" b="1" dirty="0" smtClean="0">
                    <a:solidFill>
                      <a:srgbClr val="002060"/>
                    </a:solidFill>
                  </a:rPr>
                  <a:t> = sT</a:t>
                </a:r>
                <a:r>
                  <a:rPr lang="en-US" sz="2000" b="1" baseline="-25000" dirty="0" smtClean="0">
                    <a:solidFill>
                      <a:srgbClr val="002060"/>
                    </a:solidFill>
                  </a:rPr>
                  <a:t>1</a:t>
                </a:r>
                <a:r>
                  <a:rPr lang="en-US" sz="2000" b="1" dirty="0" smtClean="0">
                    <a:solidFill>
                      <a:srgbClr val="002060"/>
                    </a:solidFill>
                  </a:rPr>
                  <a:t> + (1-s)T</a:t>
                </a:r>
                <a:r>
                  <a:rPr lang="en-US" sz="2000" b="1" baseline="-25000" dirty="0" smtClean="0">
                    <a:solidFill>
                      <a:srgbClr val="002060"/>
                    </a:solidFill>
                  </a:rPr>
                  <a:t>1</a:t>
                </a:r>
                <a:r>
                  <a:rPr lang="en-US" sz="2000" dirty="0" smtClean="0"/>
                  <a:t>             (</a:t>
                </a:r>
                <a:r>
                  <a:rPr lang="en-US" sz="2000" dirty="0"/>
                  <a:t>0 </a:t>
                </a:r>
                <a:r>
                  <a:rPr lang="en-US" sz="2000" dirty="0" smtClean="0">
                    <a:sym typeface="Symbol"/>
                  </a:rPr>
                  <a:t> s</a:t>
                </a:r>
                <a:r>
                  <a:rPr lang="en-US" sz="2000" dirty="0" smtClean="0"/>
                  <a:t> </a:t>
                </a:r>
                <a:r>
                  <a:rPr lang="en-US" sz="2000" dirty="0">
                    <a:sym typeface="Symbol"/>
                  </a:rPr>
                  <a:t> </a:t>
                </a:r>
                <a:r>
                  <a:rPr lang="en-US" sz="2000" dirty="0"/>
                  <a:t>1) </a:t>
                </a:r>
                <a:endParaRPr lang="en-US" sz="2000" dirty="0" smtClean="0"/>
              </a:p>
              <a:p>
                <a:pPr lvl="1"/>
                <a:endParaRPr lang="en-US" dirty="0"/>
              </a:p>
              <a:p>
                <a:pPr marL="457200" lvl="1" indent="0">
                  <a:buNone/>
                </a:pPr>
                <a:endParaRPr lang="en-US" dirty="0" smtClean="0"/>
              </a:p>
              <a:p>
                <a:pPr marL="457200" lvl="1" indent="0">
                  <a:buNone/>
                </a:pPr>
                <a:endParaRPr lang="en-US" sz="1200" dirty="0"/>
              </a:p>
              <a:p>
                <a:pPr lvl="1"/>
                <a:r>
                  <a:rPr lang="en-US" sz="2000" dirty="0" smtClean="0"/>
                  <a:t>Therefore,</a:t>
                </a:r>
                <a:r>
                  <a:rPr lang="en-US" sz="2000" b="1" dirty="0" smtClean="0">
                    <a:solidFill>
                      <a:srgbClr val="002060"/>
                    </a:solidFill>
                  </a:rPr>
                  <a:t> T</a:t>
                </a:r>
                <a:r>
                  <a:rPr lang="en-US" sz="2000" b="1" baseline="-25000" dirty="0" smtClean="0">
                    <a:solidFill>
                      <a:srgbClr val="002060"/>
                    </a:solidFill>
                  </a:rPr>
                  <a:t>P</a:t>
                </a:r>
                <a:r>
                  <a:rPr lang="en-US" sz="2000" b="1" dirty="0" smtClean="0">
                    <a:solidFill>
                      <a:srgbClr val="002060"/>
                    </a:solidFill>
                  </a:rPr>
                  <a:t> = sT</a:t>
                </a:r>
                <a:r>
                  <a:rPr lang="en-US" sz="2000" b="1" baseline="-25000" dirty="0" smtClean="0">
                    <a:solidFill>
                      <a:srgbClr val="002060"/>
                    </a:solidFill>
                  </a:rPr>
                  <a:t>1</a:t>
                </a:r>
                <a:r>
                  <a:rPr lang="en-US" sz="2000" b="1" dirty="0" smtClean="0">
                    <a:solidFill>
                      <a:srgbClr val="002060"/>
                    </a:solidFill>
                  </a:rPr>
                  <a:t> + </a:t>
                </a:r>
                <a14:m>
                  <m:oMath xmlns:m="http://schemas.openxmlformats.org/officeDocument/2006/math">
                    <m:f>
                      <m:fPr>
                        <m:ctrlPr>
                          <a:rPr lang="en-US" sz="2400" b="1" i="1" smtClean="0">
                            <a:solidFill>
                              <a:srgbClr val="002060"/>
                            </a:solidFill>
                            <a:latin typeface="Cambria Math"/>
                          </a:rPr>
                        </m:ctrlPr>
                      </m:fPr>
                      <m:num>
                        <m:d>
                          <m:dPr>
                            <m:ctrlPr>
                              <a:rPr lang="en-US" sz="2400" b="1" i="1" smtClean="0">
                                <a:solidFill>
                                  <a:srgbClr val="002060"/>
                                </a:solidFill>
                                <a:latin typeface="Cambria Math"/>
                              </a:rPr>
                            </m:ctrlPr>
                          </m:dPr>
                          <m:e>
                            <m:r>
                              <a:rPr lang="en-US" sz="2400" b="1" i="0" smtClean="0">
                                <a:solidFill>
                                  <a:srgbClr val="002060"/>
                                </a:solidFill>
                                <a:latin typeface="Cambria Math"/>
                              </a:rPr>
                              <m:t>𝟏</m:t>
                            </m:r>
                            <m:r>
                              <a:rPr lang="en-US" sz="2400" b="1" i="0" smtClean="0">
                                <a:solidFill>
                                  <a:srgbClr val="002060"/>
                                </a:solidFill>
                                <a:latin typeface="Cambria Math"/>
                              </a:rPr>
                              <m:t>−</m:t>
                            </m:r>
                            <m:r>
                              <a:rPr lang="en-US" sz="2400" b="1" i="0" smtClean="0">
                                <a:solidFill>
                                  <a:srgbClr val="002060"/>
                                </a:solidFill>
                                <a:latin typeface="Cambria Math"/>
                              </a:rPr>
                              <m:t>𝐬</m:t>
                            </m:r>
                          </m:e>
                        </m:d>
                        <m:r>
                          <a:rPr lang="en-US" sz="2400" b="1" i="0" smtClean="0">
                            <a:solidFill>
                              <a:srgbClr val="002060"/>
                            </a:solidFill>
                            <a:latin typeface="Cambria Math"/>
                          </a:rPr>
                          <m:t>𝐓</m:t>
                        </m:r>
                        <m:r>
                          <a:rPr lang="en-US" sz="2400" b="1" i="0" baseline="-25000" smtClean="0">
                            <a:solidFill>
                              <a:srgbClr val="002060"/>
                            </a:solidFill>
                            <a:latin typeface="Cambria Math"/>
                          </a:rPr>
                          <m:t>𝟏</m:t>
                        </m:r>
                      </m:num>
                      <m:den>
                        <m:r>
                          <a:rPr lang="en-US" sz="2400" b="1" i="0" smtClean="0">
                            <a:solidFill>
                              <a:srgbClr val="002060"/>
                            </a:solidFill>
                            <a:latin typeface="Cambria Math"/>
                          </a:rPr>
                          <m:t>𝐏</m:t>
                        </m:r>
                      </m:den>
                    </m:f>
                  </m:oMath>
                </a14:m>
                <a:endParaRPr lang="en-US" sz="2400" b="1" dirty="0" smtClean="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94269"/>
                <a:ext cx="8229600" cy="3679521"/>
              </a:xfrm>
              <a:blipFill rotWithShape="1">
                <a:blip r:embed="rId3"/>
                <a:stretch>
                  <a:fillRect l="-815" t="-995"/>
                </a:stretch>
              </a:blipFill>
            </p:spPr>
            <p:txBody>
              <a:bodyPr/>
              <a:lstStyle/>
              <a:p>
                <a:r>
                  <a:rPr lang="en-US">
                    <a:noFill/>
                  </a:rPr>
                  <a:t> </a:t>
                </a:r>
              </a:p>
            </p:txBody>
          </p:sp>
        </mc:Fallback>
      </mc:AlternateContent>
      <p:sp>
        <p:nvSpPr>
          <p:cNvPr id="4" name="Rectangle 3"/>
          <p:cNvSpPr/>
          <p:nvPr/>
        </p:nvSpPr>
        <p:spPr>
          <a:xfrm>
            <a:off x="1922056" y="2913675"/>
            <a:ext cx="1228960"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5" name="Rectangle 4"/>
          <p:cNvSpPr/>
          <p:nvPr/>
        </p:nvSpPr>
        <p:spPr>
          <a:xfrm>
            <a:off x="3151015" y="2913675"/>
            <a:ext cx="410933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6" name="Right Brace 5"/>
          <p:cNvSpPr/>
          <p:nvPr/>
        </p:nvSpPr>
        <p:spPr>
          <a:xfrm rot="5400000">
            <a:off x="2468829" y="2789356"/>
            <a:ext cx="134419" cy="1227966"/>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345980" y="2886442"/>
            <a:ext cx="562975" cy="400110"/>
          </a:xfrm>
          <a:prstGeom prst="rect">
            <a:avLst/>
          </a:prstGeom>
          <a:noFill/>
        </p:spPr>
        <p:txBody>
          <a:bodyPr wrap="none" rtlCol="0">
            <a:spAutoFit/>
          </a:bodyPr>
          <a:lstStyle/>
          <a:p>
            <a:r>
              <a:rPr lang="en-US" sz="2000" dirty="0" smtClean="0"/>
              <a:t>T</a:t>
            </a:r>
            <a:r>
              <a:rPr lang="en-US" sz="2000" baseline="-25000" dirty="0" smtClean="0"/>
              <a:t>1 </a:t>
            </a:r>
            <a:r>
              <a:rPr lang="en-US" sz="2000" dirty="0" smtClean="0"/>
              <a:t>=</a:t>
            </a:r>
            <a:endParaRPr lang="en-US" sz="2000" dirty="0"/>
          </a:p>
        </p:txBody>
      </p:sp>
      <p:sp>
        <p:nvSpPr>
          <p:cNvPr id="12" name="Rectangle 11"/>
          <p:cNvSpPr/>
          <p:nvPr/>
        </p:nvSpPr>
        <p:spPr>
          <a:xfrm>
            <a:off x="1922057" y="4516184"/>
            <a:ext cx="1228960"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13" name="Rectangle 12"/>
          <p:cNvSpPr/>
          <p:nvPr/>
        </p:nvSpPr>
        <p:spPr>
          <a:xfrm>
            <a:off x="5205682" y="4516184"/>
            <a:ext cx="2054669" cy="345645"/>
          </a:xfrm>
          <a:prstGeom prst="rect">
            <a:avLst/>
          </a:prstGeom>
          <a:pattFill prst="pct50">
            <a:fgClr>
              <a:schemeClr val="bg1">
                <a:lumMod val="95000"/>
              </a:schemeClr>
            </a:fgClr>
            <a:bgClr>
              <a:schemeClr val="bg1"/>
            </a:bgClr>
          </a:patt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345980" y="4504340"/>
            <a:ext cx="562975" cy="400110"/>
          </a:xfrm>
          <a:prstGeom prst="rect">
            <a:avLst/>
          </a:prstGeom>
          <a:noFill/>
        </p:spPr>
        <p:txBody>
          <a:bodyPr wrap="none" rtlCol="0">
            <a:spAutoFit/>
          </a:bodyPr>
          <a:lstStyle/>
          <a:p>
            <a:r>
              <a:rPr lang="en-US" sz="2000" dirty="0" smtClean="0"/>
              <a:t>T</a:t>
            </a:r>
            <a:r>
              <a:rPr lang="en-US" sz="2000" baseline="-25000" dirty="0" smtClean="0"/>
              <a:t>2 </a:t>
            </a:r>
            <a:r>
              <a:rPr lang="en-US" sz="2000" dirty="0" smtClean="0"/>
              <a:t>=</a:t>
            </a:r>
            <a:endParaRPr lang="en-US" sz="2000" dirty="0"/>
          </a:p>
        </p:txBody>
      </p:sp>
      <p:sp>
        <p:nvSpPr>
          <p:cNvPr id="16" name="Rectangle 15"/>
          <p:cNvSpPr/>
          <p:nvPr/>
        </p:nvSpPr>
        <p:spPr>
          <a:xfrm>
            <a:off x="3151017" y="4516184"/>
            <a:ext cx="2054667"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a:t>
            </a:r>
            <a:endParaRPr lang="en-US" dirty="0"/>
          </a:p>
        </p:txBody>
      </p:sp>
      <p:sp>
        <p:nvSpPr>
          <p:cNvPr id="17" name="Rectangle 16"/>
          <p:cNvSpPr/>
          <p:nvPr/>
        </p:nvSpPr>
        <p:spPr>
          <a:xfrm>
            <a:off x="1922055" y="5037794"/>
            <a:ext cx="1228960"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18" name="Rectangle 17"/>
          <p:cNvSpPr/>
          <p:nvPr/>
        </p:nvSpPr>
        <p:spPr>
          <a:xfrm>
            <a:off x="4522616" y="5037794"/>
            <a:ext cx="2737733" cy="345645"/>
          </a:xfrm>
          <a:prstGeom prst="rect">
            <a:avLst/>
          </a:prstGeom>
          <a:pattFill prst="pct50">
            <a:fgClr>
              <a:schemeClr val="bg1">
                <a:lumMod val="95000"/>
              </a:schemeClr>
            </a:fgClr>
            <a:bgClr>
              <a:schemeClr val="bg1"/>
            </a:bgClr>
          </a:patt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345979" y="5010561"/>
            <a:ext cx="562975" cy="400110"/>
          </a:xfrm>
          <a:prstGeom prst="rect">
            <a:avLst/>
          </a:prstGeom>
          <a:noFill/>
        </p:spPr>
        <p:txBody>
          <a:bodyPr wrap="none" rtlCol="0">
            <a:spAutoFit/>
          </a:bodyPr>
          <a:lstStyle/>
          <a:p>
            <a:r>
              <a:rPr lang="en-US" sz="2000" dirty="0" smtClean="0"/>
              <a:t>T</a:t>
            </a:r>
            <a:r>
              <a:rPr lang="en-US" sz="2000" baseline="-25000" dirty="0" smtClean="0"/>
              <a:t>3 </a:t>
            </a:r>
            <a:r>
              <a:rPr lang="en-US" sz="2000" dirty="0" smtClean="0"/>
              <a:t>=</a:t>
            </a:r>
            <a:endParaRPr lang="en-US" sz="2000" dirty="0"/>
          </a:p>
        </p:txBody>
      </p:sp>
      <p:sp>
        <p:nvSpPr>
          <p:cNvPr id="21" name="Rectangle 20"/>
          <p:cNvSpPr/>
          <p:nvPr/>
        </p:nvSpPr>
        <p:spPr>
          <a:xfrm>
            <a:off x="3151016" y="5037794"/>
            <a:ext cx="1371600"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a:t>
            </a:r>
            <a:endParaRPr lang="en-US" dirty="0"/>
          </a:p>
        </p:txBody>
      </p:sp>
      <p:sp>
        <p:nvSpPr>
          <p:cNvPr id="28" name="Rectangle 27"/>
          <p:cNvSpPr/>
          <p:nvPr/>
        </p:nvSpPr>
        <p:spPr>
          <a:xfrm>
            <a:off x="1922057" y="5552448"/>
            <a:ext cx="1228960"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29" name="Rectangle 28"/>
          <p:cNvSpPr/>
          <p:nvPr/>
        </p:nvSpPr>
        <p:spPr>
          <a:xfrm>
            <a:off x="4178350" y="5552448"/>
            <a:ext cx="3082001" cy="345645"/>
          </a:xfrm>
          <a:prstGeom prst="rect">
            <a:avLst/>
          </a:prstGeom>
          <a:pattFill prst="pct50">
            <a:fgClr>
              <a:schemeClr val="bg1">
                <a:lumMod val="95000"/>
              </a:schemeClr>
            </a:fgClr>
            <a:bgClr>
              <a:schemeClr val="bg1"/>
            </a:bgClr>
          </a:patt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343219" y="5525215"/>
            <a:ext cx="562975" cy="400110"/>
          </a:xfrm>
          <a:prstGeom prst="rect">
            <a:avLst/>
          </a:prstGeom>
          <a:noFill/>
        </p:spPr>
        <p:txBody>
          <a:bodyPr wrap="none" rtlCol="0">
            <a:spAutoFit/>
          </a:bodyPr>
          <a:lstStyle/>
          <a:p>
            <a:r>
              <a:rPr lang="en-US" sz="2000" dirty="0" smtClean="0"/>
              <a:t>T</a:t>
            </a:r>
            <a:r>
              <a:rPr lang="en-US" sz="2000" baseline="-25000" dirty="0" smtClean="0"/>
              <a:t>4 </a:t>
            </a:r>
            <a:r>
              <a:rPr lang="en-US" sz="2000" dirty="0" smtClean="0"/>
              <a:t>=</a:t>
            </a:r>
            <a:endParaRPr lang="en-US" sz="2000" dirty="0"/>
          </a:p>
        </p:txBody>
      </p:sp>
      <p:sp>
        <p:nvSpPr>
          <p:cNvPr id="32" name="Rectangle 31"/>
          <p:cNvSpPr/>
          <p:nvPr/>
        </p:nvSpPr>
        <p:spPr>
          <a:xfrm>
            <a:off x="3151018" y="5552448"/>
            <a:ext cx="1024128"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a:t>
            </a:r>
            <a:endParaRPr lang="en-US" dirty="0"/>
          </a:p>
        </p:txBody>
      </p:sp>
      <p:sp>
        <p:nvSpPr>
          <p:cNvPr id="33" name="TextBox 32"/>
          <p:cNvSpPr txBox="1"/>
          <p:nvPr/>
        </p:nvSpPr>
        <p:spPr>
          <a:xfrm>
            <a:off x="1921063" y="5925325"/>
            <a:ext cx="385042" cy="430887"/>
          </a:xfrm>
          <a:prstGeom prst="rect">
            <a:avLst/>
          </a:prstGeom>
          <a:noFill/>
        </p:spPr>
        <p:txBody>
          <a:bodyPr wrap="none" rtlCol="0">
            <a:spAutoFit/>
          </a:bodyPr>
          <a:lstStyle/>
          <a:p>
            <a:r>
              <a:rPr lang="en-US" sz="2200" b="1" dirty="0" smtClean="0"/>
              <a:t>…</a:t>
            </a:r>
            <a:endParaRPr lang="en-US" sz="2200" b="1" dirty="0"/>
          </a:p>
        </p:txBody>
      </p:sp>
      <p:sp>
        <p:nvSpPr>
          <p:cNvPr id="34" name="Rectangle 33"/>
          <p:cNvSpPr/>
          <p:nvPr/>
        </p:nvSpPr>
        <p:spPr>
          <a:xfrm>
            <a:off x="1921063" y="6397358"/>
            <a:ext cx="1228960"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35" name="Rectangle 34"/>
          <p:cNvSpPr/>
          <p:nvPr/>
        </p:nvSpPr>
        <p:spPr>
          <a:xfrm>
            <a:off x="3151018" y="6397358"/>
            <a:ext cx="4108339" cy="345645"/>
          </a:xfrm>
          <a:prstGeom prst="rect">
            <a:avLst/>
          </a:prstGeom>
          <a:pattFill prst="pct50">
            <a:fgClr>
              <a:schemeClr val="bg1">
                <a:lumMod val="95000"/>
              </a:schemeClr>
            </a:fgClr>
            <a:bgClr>
              <a:schemeClr val="bg1"/>
            </a:bgClr>
          </a:patt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1342225" y="6370125"/>
            <a:ext cx="598241" cy="400110"/>
          </a:xfrm>
          <a:prstGeom prst="rect">
            <a:avLst/>
          </a:prstGeom>
          <a:noFill/>
        </p:spPr>
        <p:txBody>
          <a:bodyPr wrap="none" rtlCol="0">
            <a:spAutoFit/>
          </a:bodyPr>
          <a:lstStyle/>
          <a:p>
            <a:r>
              <a:rPr lang="en-US" sz="2000" dirty="0" smtClean="0"/>
              <a:t>T</a:t>
            </a:r>
            <a:r>
              <a:rPr lang="en-US" sz="2000" baseline="-25000" dirty="0" smtClean="0">
                <a:sym typeface="Symbol"/>
              </a:rPr>
              <a:t> </a:t>
            </a:r>
            <a:r>
              <a:rPr lang="en-US" sz="2000" dirty="0" smtClean="0"/>
              <a:t>=</a:t>
            </a:r>
            <a:endParaRPr lang="en-US" sz="2000" dirty="0"/>
          </a:p>
        </p:txBody>
      </p:sp>
      <p:sp>
        <p:nvSpPr>
          <p:cNvPr id="38" name="Right Brace 37"/>
          <p:cNvSpPr/>
          <p:nvPr/>
        </p:nvSpPr>
        <p:spPr>
          <a:xfrm rot="5400000">
            <a:off x="5159762" y="1370417"/>
            <a:ext cx="134876" cy="4066300"/>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306105" y="3396024"/>
            <a:ext cx="497252" cy="400110"/>
          </a:xfrm>
          <a:prstGeom prst="rect">
            <a:avLst/>
          </a:prstGeom>
          <a:noFill/>
        </p:spPr>
        <p:txBody>
          <a:bodyPr wrap="none" rtlCol="0">
            <a:spAutoFit/>
          </a:bodyPr>
          <a:lstStyle/>
          <a:p>
            <a:r>
              <a:rPr lang="en-US" sz="2000" dirty="0" smtClean="0"/>
              <a:t>sT</a:t>
            </a:r>
            <a:r>
              <a:rPr lang="en-US" sz="2000" baseline="-25000" dirty="0" smtClean="0"/>
              <a:t>1</a:t>
            </a:r>
            <a:endParaRPr lang="en-US" sz="2000" dirty="0"/>
          </a:p>
        </p:txBody>
      </p:sp>
      <p:sp>
        <p:nvSpPr>
          <p:cNvPr id="40" name="TextBox 39"/>
          <p:cNvSpPr txBox="1"/>
          <p:nvPr/>
        </p:nvSpPr>
        <p:spPr>
          <a:xfrm>
            <a:off x="4795831" y="3412940"/>
            <a:ext cx="862737" cy="400110"/>
          </a:xfrm>
          <a:prstGeom prst="rect">
            <a:avLst/>
          </a:prstGeom>
          <a:noFill/>
        </p:spPr>
        <p:txBody>
          <a:bodyPr wrap="none" rtlCol="0">
            <a:spAutoFit/>
          </a:bodyPr>
          <a:lstStyle/>
          <a:p>
            <a:r>
              <a:rPr lang="en-US" sz="2000" dirty="0" smtClean="0"/>
              <a:t>(1-s)T</a:t>
            </a:r>
            <a:r>
              <a:rPr lang="en-US" sz="2000" baseline="-25000" dirty="0" smtClean="0"/>
              <a:t>1</a:t>
            </a:r>
            <a:endParaRPr lang="en-US" sz="2000" dirty="0"/>
          </a:p>
        </p:txBody>
      </p:sp>
    </p:spTree>
    <p:extLst>
      <p:ext uri="{BB962C8B-B14F-4D97-AF65-F5344CB8AC3E}">
        <p14:creationId xmlns:p14="http://schemas.microsoft.com/office/powerpoint/2010/main" val="10238961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scaling: Amdahl’s law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16415"/>
              </a:xfrm>
            </p:spPr>
            <p:txBody>
              <a:bodyPr>
                <a:normAutofit/>
              </a:bodyPr>
              <a:lstStyle/>
              <a:p>
                <a:r>
                  <a:rPr lang="en-US" sz="2200" dirty="0" smtClean="0"/>
                  <a:t>Consequently, S</a:t>
                </a:r>
                <a:r>
                  <a:rPr lang="en-US" sz="2200" baseline="-25000" dirty="0" smtClean="0"/>
                  <a:t>P</a:t>
                </a:r>
                <a:r>
                  <a:rPr lang="en-US" sz="2200" dirty="0" smtClean="0"/>
                  <a:t> = </a:t>
                </a:r>
                <a14:m>
                  <m:oMath xmlns:m="http://schemas.openxmlformats.org/officeDocument/2006/math">
                    <m:f>
                      <m:fPr>
                        <m:ctrlPr>
                          <a:rPr lang="en-US" sz="2800" i="1" smtClean="0">
                            <a:latin typeface="Cambria Math"/>
                          </a:rPr>
                        </m:ctrlPr>
                      </m:fPr>
                      <m:num>
                        <m:r>
                          <m:rPr>
                            <m:sty m:val="p"/>
                          </m:rPr>
                          <a:rPr lang="en-US" sz="2800" b="0" i="0" smtClean="0">
                            <a:latin typeface="Cambria Math"/>
                          </a:rPr>
                          <m:t>T</m:t>
                        </m:r>
                        <m:r>
                          <a:rPr lang="en-US" sz="2800" b="0" i="0" baseline="-25000" smtClean="0">
                            <a:latin typeface="Cambria Math"/>
                          </a:rPr>
                          <m:t>1</m:t>
                        </m:r>
                      </m:num>
                      <m:den>
                        <m:r>
                          <m:rPr>
                            <m:sty m:val="p"/>
                          </m:rPr>
                          <a:rPr lang="en-US" sz="2800" b="0" i="0" smtClean="0">
                            <a:latin typeface="Cambria Math"/>
                          </a:rPr>
                          <m:t>T</m:t>
                        </m:r>
                        <m:r>
                          <m:rPr>
                            <m:sty m:val="p"/>
                          </m:rPr>
                          <a:rPr lang="en-US" sz="2800" b="0" i="0" baseline="-25000" smtClean="0">
                            <a:latin typeface="Cambria Math"/>
                          </a:rPr>
                          <m:t>P</m:t>
                        </m:r>
                      </m:den>
                    </m:f>
                  </m:oMath>
                </a14:m>
                <a:r>
                  <a:rPr lang="en-US" sz="2200" dirty="0" smtClean="0"/>
                  <a:t> = </a:t>
                </a:r>
                <a14:m>
                  <m:oMath xmlns:m="http://schemas.openxmlformats.org/officeDocument/2006/math">
                    <m:f>
                      <m:fPr>
                        <m:ctrlPr>
                          <a:rPr lang="en-US" sz="2800" i="1" smtClean="0">
                            <a:latin typeface="Cambria Math"/>
                          </a:rPr>
                        </m:ctrlPr>
                      </m:fPr>
                      <m:num>
                        <m:r>
                          <m:rPr>
                            <m:sty m:val="p"/>
                          </m:rPr>
                          <a:rPr lang="en-US" sz="2800" b="0" i="0" smtClean="0">
                            <a:latin typeface="Cambria Math"/>
                          </a:rPr>
                          <m:t>T</m:t>
                        </m:r>
                        <m:r>
                          <a:rPr lang="en-US" sz="2800" b="0" i="0" baseline="-25000" smtClean="0">
                            <a:latin typeface="Cambria Math"/>
                          </a:rPr>
                          <m:t>1</m:t>
                        </m:r>
                      </m:num>
                      <m:den>
                        <m:r>
                          <m:rPr>
                            <m:sty m:val="p"/>
                          </m:rPr>
                          <a:rPr lang="en-US" sz="2800" b="0" i="0" smtClean="0">
                            <a:latin typeface="Cambria Math"/>
                          </a:rPr>
                          <m:t>sT</m:t>
                        </m:r>
                        <m:r>
                          <a:rPr lang="en-US" sz="2800" b="0" i="0" baseline="-25000" smtClean="0">
                            <a:latin typeface="Cambria Math"/>
                          </a:rPr>
                          <m:t>1</m:t>
                        </m:r>
                        <m:r>
                          <a:rPr lang="en-US" sz="2800" b="0" i="0" smtClean="0">
                            <a:latin typeface="Cambria Math"/>
                          </a:rPr>
                          <m:t>+</m:t>
                        </m:r>
                        <m:f>
                          <m:fPr>
                            <m:ctrlPr>
                              <a:rPr lang="en-US" sz="2800" b="0" i="1" smtClean="0">
                                <a:latin typeface="Cambria Math"/>
                              </a:rPr>
                            </m:ctrlPr>
                          </m:fPr>
                          <m:num>
                            <m:d>
                              <m:dPr>
                                <m:ctrlPr>
                                  <a:rPr lang="en-US" sz="2800" b="0" i="1" smtClean="0">
                                    <a:latin typeface="Cambria Math"/>
                                  </a:rPr>
                                </m:ctrlPr>
                              </m:dPr>
                              <m:e>
                                <m:r>
                                  <a:rPr lang="en-US" sz="2800" b="0" i="0" smtClean="0">
                                    <a:latin typeface="Cambria Math"/>
                                  </a:rPr>
                                  <m:t>1−</m:t>
                                </m:r>
                                <m:r>
                                  <m:rPr>
                                    <m:sty m:val="p"/>
                                  </m:rPr>
                                  <a:rPr lang="en-US" sz="2800" b="0" i="0" smtClean="0">
                                    <a:latin typeface="Cambria Math"/>
                                  </a:rPr>
                                  <m:t>s</m:t>
                                </m:r>
                              </m:e>
                            </m:d>
                            <m:r>
                              <m:rPr>
                                <m:sty m:val="p"/>
                              </m:rPr>
                              <a:rPr lang="en-US" sz="2800" b="0" i="0" smtClean="0">
                                <a:latin typeface="Cambria Math"/>
                              </a:rPr>
                              <m:t>T</m:t>
                            </m:r>
                            <m:r>
                              <a:rPr lang="en-US" sz="2800" b="0" i="0" baseline="-25000" smtClean="0">
                                <a:latin typeface="Cambria Math"/>
                              </a:rPr>
                              <m:t>1</m:t>
                            </m:r>
                          </m:num>
                          <m:den>
                            <m:r>
                              <m:rPr>
                                <m:sty m:val="p"/>
                              </m:rPr>
                              <a:rPr lang="en-US" sz="2800" b="0" i="0" smtClean="0">
                                <a:latin typeface="Cambria Math"/>
                              </a:rPr>
                              <m:t>P</m:t>
                            </m:r>
                          </m:den>
                        </m:f>
                      </m:den>
                    </m:f>
                  </m:oMath>
                </a14:m>
                <a:r>
                  <a:rPr lang="en-US" sz="2800" dirty="0" smtClean="0"/>
                  <a:t> </a:t>
                </a:r>
                <a:r>
                  <a:rPr lang="en-US" sz="2200" dirty="0" smtClean="0"/>
                  <a:t>=</a:t>
                </a:r>
                <a:r>
                  <a:rPr lang="en-US" sz="2800" dirty="0" smtClean="0"/>
                  <a:t> </a:t>
                </a:r>
                <a14:m>
                  <m:oMath xmlns:m="http://schemas.openxmlformats.org/officeDocument/2006/math">
                    <m:r>
                      <a:rPr lang="en-US" sz="2800">
                        <a:latin typeface="Cambria Math"/>
                      </a:rPr>
                      <m:t> </m:t>
                    </m:r>
                    <m:f>
                      <m:fPr>
                        <m:ctrlPr>
                          <a:rPr lang="en-US" sz="2800" i="1">
                            <a:latin typeface="Cambria Math"/>
                          </a:rPr>
                        </m:ctrlPr>
                      </m:fPr>
                      <m:num>
                        <m:r>
                          <a:rPr lang="en-US" sz="2800">
                            <a:latin typeface="Cambria Math"/>
                          </a:rPr>
                          <m:t>1</m:t>
                        </m:r>
                      </m:num>
                      <m:den>
                        <m:r>
                          <m:rPr>
                            <m:sty m:val="p"/>
                          </m:rPr>
                          <a:rPr lang="en-US" sz="2800">
                            <a:latin typeface="Cambria Math"/>
                          </a:rPr>
                          <m:t>s</m:t>
                        </m:r>
                        <m:r>
                          <a:rPr lang="en-US" sz="2800">
                            <a:latin typeface="Cambria Math"/>
                          </a:rPr>
                          <m:t>+ </m:t>
                        </m:r>
                        <m:f>
                          <m:fPr>
                            <m:ctrlPr>
                              <a:rPr lang="en-US" sz="2800" i="1">
                                <a:latin typeface="Cambria Math"/>
                              </a:rPr>
                            </m:ctrlPr>
                          </m:fPr>
                          <m:num>
                            <m:r>
                              <a:rPr lang="en-US" sz="2800">
                                <a:latin typeface="Cambria Math"/>
                              </a:rPr>
                              <m:t>1−</m:t>
                            </m:r>
                            <m:r>
                              <m:rPr>
                                <m:sty m:val="p"/>
                              </m:rPr>
                              <a:rPr lang="en-US" sz="2800">
                                <a:latin typeface="Cambria Math"/>
                              </a:rPr>
                              <m:t>s</m:t>
                            </m:r>
                          </m:num>
                          <m:den>
                            <m:r>
                              <m:rPr>
                                <m:sty m:val="p"/>
                              </m:rPr>
                              <a:rPr lang="en-US" sz="2800">
                                <a:latin typeface="Cambria Math"/>
                              </a:rPr>
                              <m:t>P</m:t>
                            </m:r>
                          </m:den>
                        </m:f>
                      </m:den>
                    </m:f>
                  </m:oMath>
                </a14:m>
                <a:r>
                  <a:rPr lang="en-US" sz="2800" dirty="0" smtClean="0"/>
                  <a:t>   </a:t>
                </a:r>
                <a:r>
                  <a:rPr lang="en-US" sz="2200" dirty="0" smtClean="0"/>
                  <a:t>(</a:t>
                </a:r>
                <a:r>
                  <a:rPr lang="en-US" sz="2200" b="1" dirty="0" smtClean="0">
                    <a:solidFill>
                      <a:srgbClr val="FF0000"/>
                    </a:solidFill>
                  </a:rPr>
                  <a:t>Amdahl’s law</a:t>
                </a:r>
                <a:r>
                  <a:rPr lang="en-US" sz="2200" dirty="0" smtClean="0"/>
                  <a:t>)</a:t>
                </a:r>
              </a:p>
              <a:p>
                <a:r>
                  <a:rPr lang="en-US" sz="2200" dirty="0" smtClean="0"/>
                  <a:t>Speedup is </a:t>
                </a:r>
                <a:r>
                  <a:rPr lang="en-US" sz="2200" b="1" dirty="0" smtClean="0">
                    <a:solidFill>
                      <a:srgbClr val="FF0000"/>
                    </a:solidFill>
                  </a:rPr>
                  <a:t>bounded</a:t>
                </a:r>
                <a:r>
                  <a:rPr lang="en-US" sz="2000" dirty="0" smtClean="0">
                    <a:solidFill>
                      <a:srgbClr val="FF0000"/>
                    </a:solidFill>
                  </a:rPr>
                  <a:t> </a:t>
                </a:r>
                <a:r>
                  <a:rPr lang="en-US" sz="2000" dirty="0" smtClean="0"/>
                  <a:t>S</a:t>
                </a:r>
                <a:r>
                  <a:rPr lang="en-US" sz="2000" baseline="-25000" dirty="0" smtClean="0">
                    <a:sym typeface="Symbol"/>
                  </a:rPr>
                  <a:t></a:t>
                </a:r>
                <a:r>
                  <a:rPr lang="en-US" sz="2000" dirty="0" smtClean="0"/>
                  <a:t> = </a:t>
                </a:r>
                <a14:m>
                  <m:oMath xmlns:m="http://schemas.openxmlformats.org/officeDocument/2006/math">
                    <m:f>
                      <m:fPr>
                        <m:ctrlPr>
                          <a:rPr lang="en-US" sz="2800" i="1" smtClean="0">
                            <a:latin typeface="Cambria Math"/>
                          </a:rPr>
                        </m:ctrlPr>
                      </m:fPr>
                      <m:num>
                        <m:r>
                          <a:rPr lang="en-US" sz="2800" b="0" i="0" smtClean="0">
                            <a:latin typeface="Cambria Math"/>
                          </a:rPr>
                          <m:t>1</m:t>
                        </m:r>
                      </m:num>
                      <m:den>
                        <m:r>
                          <m:rPr>
                            <m:sty m:val="p"/>
                          </m:rPr>
                          <a:rPr lang="en-US" sz="2800" b="0" i="0" smtClean="0">
                            <a:latin typeface="Cambria Math"/>
                          </a:rPr>
                          <m:t>s</m:t>
                        </m:r>
                      </m:den>
                    </m:f>
                  </m:oMath>
                </a14:m>
                <a:endParaRPr lang="en-US" sz="2800" dirty="0" smtClean="0"/>
              </a:p>
              <a:p>
                <a:pPr lvl="1"/>
                <a:r>
                  <a:rPr lang="en-US" sz="2000" dirty="0" smtClean="0"/>
                  <a:t>e.g. </a:t>
                </a:r>
                <a:r>
                  <a:rPr lang="en-US" sz="2000" dirty="0" smtClean="0">
                    <a:solidFill>
                      <a:srgbClr val="FF0000"/>
                    </a:solidFill>
                  </a:rPr>
                  <a:t>s = 1%</a:t>
                </a:r>
                <a:r>
                  <a:rPr lang="en-US" sz="2000" dirty="0" smtClean="0"/>
                  <a:t>, </a:t>
                </a:r>
                <a:r>
                  <a:rPr lang="en-US" sz="2000" dirty="0">
                    <a:solidFill>
                      <a:srgbClr val="FF0000"/>
                    </a:solidFill>
                  </a:rPr>
                  <a:t>S</a:t>
                </a:r>
                <a:r>
                  <a:rPr lang="en-US" sz="2000" baseline="-25000" dirty="0">
                    <a:solidFill>
                      <a:srgbClr val="FF0000"/>
                    </a:solidFill>
                    <a:sym typeface="Symbol"/>
                  </a:rPr>
                  <a:t> </a:t>
                </a:r>
                <a:r>
                  <a:rPr lang="en-US" sz="2000" dirty="0">
                    <a:solidFill>
                      <a:srgbClr val="FF0000"/>
                    </a:solidFill>
                    <a:sym typeface="Symbol"/>
                  </a:rPr>
                  <a:t>=</a:t>
                </a:r>
                <a:r>
                  <a:rPr lang="en-US" sz="2000" baseline="-25000" dirty="0">
                    <a:solidFill>
                      <a:srgbClr val="FF0000"/>
                    </a:solidFill>
                    <a:sym typeface="Symbol"/>
                  </a:rPr>
                  <a:t> </a:t>
                </a:r>
                <a:r>
                  <a:rPr lang="en-US" sz="2000" dirty="0" smtClean="0">
                    <a:solidFill>
                      <a:srgbClr val="FF0000"/>
                    </a:solidFill>
                    <a:sym typeface="Symbol"/>
                  </a:rPr>
                  <a:t>100</a:t>
                </a:r>
                <a:endParaRPr lang="en-US" sz="2000" dirty="0" smtClean="0">
                  <a:solidFill>
                    <a:srgbClr val="FF0000"/>
                  </a:solidFill>
                </a:endParaRPr>
              </a:p>
              <a:p>
                <a:pPr lvl="1"/>
                <a:r>
                  <a:rPr lang="en-US" sz="2000" dirty="0" smtClean="0"/>
                  <a:t>e.g. </a:t>
                </a:r>
                <a:r>
                  <a:rPr lang="en-US" sz="2000" dirty="0" smtClean="0">
                    <a:solidFill>
                      <a:srgbClr val="FF0000"/>
                    </a:solidFill>
                  </a:rPr>
                  <a:t>s = 5%</a:t>
                </a:r>
                <a:r>
                  <a:rPr lang="en-US" sz="2000" dirty="0" smtClean="0"/>
                  <a:t>, </a:t>
                </a:r>
                <a:r>
                  <a:rPr lang="en-US" sz="2000" dirty="0">
                    <a:solidFill>
                      <a:srgbClr val="FF0000"/>
                    </a:solidFill>
                  </a:rPr>
                  <a:t>S</a:t>
                </a:r>
                <a:r>
                  <a:rPr lang="en-US" sz="2000" baseline="-25000" dirty="0" smtClean="0">
                    <a:solidFill>
                      <a:srgbClr val="FF0000"/>
                    </a:solidFill>
                    <a:sym typeface="Symbol"/>
                  </a:rPr>
                  <a:t> </a:t>
                </a:r>
                <a:r>
                  <a:rPr lang="en-US" sz="2000" dirty="0" smtClean="0">
                    <a:solidFill>
                      <a:srgbClr val="FF0000"/>
                    </a:solidFill>
                    <a:sym typeface="Symbol"/>
                  </a:rPr>
                  <a:t>=</a:t>
                </a:r>
                <a:r>
                  <a:rPr lang="en-US" sz="2000" baseline="-25000" dirty="0" smtClean="0">
                    <a:solidFill>
                      <a:srgbClr val="FF0000"/>
                    </a:solidFill>
                    <a:sym typeface="Symbol"/>
                  </a:rPr>
                  <a:t> </a:t>
                </a:r>
                <a:r>
                  <a:rPr lang="en-US" sz="2000" dirty="0" smtClean="0">
                    <a:solidFill>
                      <a:srgbClr val="FF0000"/>
                    </a:solidFill>
                    <a:sym typeface="Symbol"/>
                  </a:rPr>
                  <a:t>20</a:t>
                </a:r>
              </a:p>
              <a:p>
                <a:r>
                  <a:rPr lang="en-US" dirty="0" smtClean="0">
                    <a:sym typeface="Symbol"/>
                  </a:rPr>
                  <a:t>Sources of sequential fraction sT</a:t>
                </a:r>
                <a:r>
                  <a:rPr lang="en-US" baseline="-25000" dirty="0" smtClean="0">
                    <a:sym typeface="Symbol"/>
                  </a:rPr>
                  <a:t>1 </a:t>
                </a:r>
              </a:p>
              <a:p>
                <a:pPr lvl="1"/>
                <a:r>
                  <a:rPr lang="en-US" sz="2000" dirty="0">
                    <a:solidFill>
                      <a:srgbClr val="002060"/>
                    </a:solidFill>
                    <a:sym typeface="Symbol"/>
                  </a:rPr>
                  <a:t>Process startup</a:t>
                </a:r>
                <a:r>
                  <a:rPr lang="en-US" sz="2000" dirty="0">
                    <a:sym typeface="Symbol"/>
                  </a:rPr>
                  <a:t> overhead</a:t>
                </a:r>
              </a:p>
              <a:p>
                <a:pPr lvl="1"/>
                <a:r>
                  <a:rPr lang="en-US" sz="2000" dirty="0" smtClean="0">
                    <a:solidFill>
                      <a:srgbClr val="002060"/>
                    </a:solidFill>
                    <a:sym typeface="Symbol"/>
                  </a:rPr>
                  <a:t>Inherently sequential</a:t>
                </a:r>
                <a:r>
                  <a:rPr lang="en-US" sz="2000" dirty="0" smtClean="0">
                    <a:sym typeface="Symbol"/>
                  </a:rPr>
                  <a:t> portions of the code</a:t>
                </a:r>
              </a:p>
              <a:p>
                <a:pPr lvl="1"/>
                <a:r>
                  <a:rPr lang="en-US" sz="2000" dirty="0" smtClean="0">
                    <a:sym typeface="Symbol"/>
                  </a:rPr>
                  <a:t>Dependencies between subtasks</a:t>
                </a:r>
              </a:p>
              <a:p>
                <a:pPr lvl="1"/>
                <a:r>
                  <a:rPr lang="en-US" sz="2000" dirty="0" smtClean="0">
                    <a:solidFill>
                      <a:srgbClr val="002060"/>
                    </a:solidFill>
                    <a:sym typeface="Symbol"/>
                  </a:rPr>
                  <a:t>Communication</a:t>
                </a:r>
                <a:r>
                  <a:rPr lang="en-US" sz="2000" dirty="0" smtClean="0">
                    <a:sym typeface="Symbol"/>
                  </a:rPr>
                  <a:t> overhead</a:t>
                </a:r>
              </a:p>
              <a:p>
                <a:pPr lvl="1"/>
                <a:r>
                  <a:rPr lang="en-US" sz="2000" dirty="0" smtClean="0">
                    <a:solidFill>
                      <a:srgbClr val="002060"/>
                    </a:solidFill>
                    <a:sym typeface="Symbol"/>
                  </a:rPr>
                  <a:t>Function calling</a:t>
                </a:r>
                <a:r>
                  <a:rPr lang="en-US" sz="2000" dirty="0" smtClean="0">
                    <a:sym typeface="Symbol"/>
                  </a:rPr>
                  <a:t> overhead</a:t>
                </a:r>
              </a:p>
              <a:p>
                <a:pPr lvl="1"/>
                <a:r>
                  <a:rPr lang="en-US" sz="2000" dirty="0" smtClean="0">
                    <a:solidFill>
                      <a:srgbClr val="002060"/>
                    </a:solidFill>
                    <a:sym typeface="Symbol"/>
                  </a:rPr>
                  <a:t>Load misbalance</a:t>
                </a:r>
                <a:endParaRPr lang="en-US" sz="2000" dirty="0" smtClean="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16415"/>
              </a:xfrm>
              <a:blipFill rotWithShape="1">
                <a:blip r:embed="rId2"/>
                <a:stretch>
                  <a:fillRect l="-963" b="-1703"/>
                </a:stretch>
              </a:blipFill>
            </p:spPr>
            <p:txBody>
              <a:bodyPr/>
              <a:lstStyle/>
              <a:p>
                <a:r>
                  <a:rPr lang="en-US">
                    <a:noFill/>
                  </a:rPr>
                  <a:t> </a:t>
                </a:r>
              </a:p>
            </p:txBody>
          </p:sp>
        </mc:Fallback>
      </mc:AlternateContent>
    </p:spTree>
    <p:extLst>
      <p:ext uri="{BB962C8B-B14F-4D97-AF65-F5344CB8AC3E}">
        <p14:creationId xmlns:p14="http://schemas.microsoft.com/office/powerpoint/2010/main" val="29255550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Amdahl’s law</a:t>
            </a:r>
            <a:endParaRPr lang="en-US" dirty="0"/>
          </a:p>
        </p:txBody>
      </p:sp>
      <p:graphicFrame>
        <p:nvGraphicFramePr>
          <p:cNvPr id="5" name="Grafiek 1"/>
          <p:cNvGraphicFramePr>
            <a:graphicFrameLocks/>
          </p:cNvGraphicFramePr>
          <p:nvPr>
            <p:extLst>
              <p:ext uri="{D42A27DB-BD31-4B8C-83A1-F6EECF244321}">
                <p14:modId xmlns:p14="http://schemas.microsoft.com/office/powerpoint/2010/main" val="4045916095"/>
              </p:ext>
            </p:extLst>
          </p:nvPr>
        </p:nvGraphicFramePr>
        <p:xfrm>
          <a:off x="693095" y="1239915"/>
          <a:ext cx="7488975" cy="533829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058178" y="5310845"/>
            <a:ext cx="3460884" cy="369332"/>
          </a:xfrm>
          <a:prstGeom prst="rect">
            <a:avLst/>
          </a:prstGeom>
          <a:solidFill>
            <a:schemeClr val="bg1">
              <a:lumMod val="85000"/>
            </a:schemeClr>
          </a:solidFill>
          <a:ln w="19050">
            <a:solidFill>
              <a:schemeClr val="tx1"/>
            </a:solidFill>
          </a:ln>
        </p:spPr>
        <p:txBody>
          <a:bodyPr wrap="none" rtlCol="0">
            <a:spAutoFit/>
          </a:bodyPr>
          <a:lstStyle/>
          <a:p>
            <a:r>
              <a:rPr lang="en-US" dirty="0" smtClean="0"/>
              <a:t>For small P, close to linear speedup</a:t>
            </a:r>
            <a:endParaRPr lang="en-US" dirty="0"/>
          </a:p>
        </p:txBody>
      </p:sp>
      <p:sp>
        <p:nvSpPr>
          <p:cNvPr id="7" name="Oval 6"/>
          <p:cNvSpPr/>
          <p:nvPr/>
        </p:nvSpPr>
        <p:spPr>
          <a:xfrm rot="19621293">
            <a:off x="1529410" y="4512075"/>
            <a:ext cx="2738051" cy="76810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16175" y="985798"/>
            <a:ext cx="1579278" cy="369332"/>
          </a:xfrm>
          <a:prstGeom prst="rect">
            <a:avLst/>
          </a:prstGeom>
          <a:noFill/>
        </p:spPr>
        <p:txBody>
          <a:bodyPr wrap="none" rtlCol="0">
            <a:spAutoFit/>
          </a:bodyPr>
          <a:lstStyle/>
          <a:p>
            <a:r>
              <a:rPr lang="en-US" dirty="0" smtClean="0"/>
              <a:t>linear speedup</a:t>
            </a:r>
            <a:endParaRPr lang="en-US" dirty="0"/>
          </a:p>
        </p:txBody>
      </p:sp>
      <p:cxnSp>
        <p:nvCxnSpPr>
          <p:cNvPr id="10" name="Straight Arrow Connector 9"/>
          <p:cNvCxnSpPr/>
          <p:nvPr/>
        </p:nvCxnSpPr>
        <p:spPr>
          <a:xfrm>
            <a:off x="6876300" y="1355130"/>
            <a:ext cx="345645" cy="4992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1515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Amdahl’s law</a:t>
            </a:r>
            <a:endParaRPr lang="en-US" dirty="0"/>
          </a:p>
        </p:txBody>
      </p:sp>
      <p:graphicFrame>
        <p:nvGraphicFramePr>
          <p:cNvPr id="4" name="Grafiek 1"/>
          <p:cNvGraphicFramePr>
            <a:graphicFrameLocks/>
          </p:cNvGraphicFramePr>
          <p:nvPr>
            <p:extLst>
              <p:ext uri="{D42A27DB-BD31-4B8C-83A1-F6EECF244321}">
                <p14:modId xmlns:p14="http://schemas.microsoft.com/office/powerpoint/2010/main" val="4190791836"/>
              </p:ext>
            </p:extLst>
          </p:nvPr>
        </p:nvGraphicFramePr>
        <p:xfrm>
          <a:off x="640895" y="1317851"/>
          <a:ext cx="7681000" cy="5401321"/>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V="1">
            <a:off x="7836425" y="3006545"/>
            <a:ext cx="0" cy="284197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452375" y="5272440"/>
            <a:ext cx="0" cy="57607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666171" y="4427530"/>
            <a:ext cx="0" cy="1422782"/>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7990045" y="4141393"/>
                <a:ext cx="837089" cy="572273"/>
              </a:xfrm>
              <a:prstGeom prst="rect">
                <a:avLst/>
              </a:prstGeom>
              <a:noFill/>
            </p:spPr>
            <p:txBody>
              <a:bodyPr wrap="none" rtlCol="0">
                <a:spAutoFit/>
              </a:bodyPr>
              <a:lstStyle/>
              <a:p>
                <a:r>
                  <a:rPr lang="en-US" sz="2200" dirty="0"/>
                  <a:t>S</a:t>
                </a:r>
                <a:r>
                  <a:rPr lang="en-US" sz="2200" baseline="-25000" dirty="0">
                    <a:sym typeface="Symbol"/>
                  </a:rPr>
                  <a:t></a:t>
                </a:r>
                <a:r>
                  <a:rPr lang="en-US" sz="2200" dirty="0"/>
                  <a:t> = </a:t>
                </a:r>
                <a14:m>
                  <m:oMath xmlns:m="http://schemas.openxmlformats.org/officeDocument/2006/math">
                    <m:f>
                      <m:fPr>
                        <m:ctrlPr>
                          <a:rPr lang="en-US" sz="2200" i="1">
                            <a:latin typeface="Cambria Math"/>
                          </a:rPr>
                        </m:ctrlPr>
                      </m:fPr>
                      <m:num>
                        <m:r>
                          <a:rPr lang="en-US" sz="2200">
                            <a:latin typeface="Cambria Math"/>
                          </a:rPr>
                          <m:t>1</m:t>
                        </m:r>
                      </m:num>
                      <m:den>
                        <m:r>
                          <m:rPr>
                            <m:sty m:val="p"/>
                          </m:rPr>
                          <a:rPr lang="en-US" sz="2200">
                            <a:latin typeface="Cambria Math"/>
                          </a:rPr>
                          <m:t>s</m:t>
                        </m:r>
                      </m:den>
                    </m:f>
                  </m:oMath>
                </a14:m>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990045" y="4141393"/>
                <a:ext cx="837089" cy="572273"/>
              </a:xfrm>
              <a:prstGeom prst="rect">
                <a:avLst/>
              </a:prstGeom>
              <a:blipFill rotWithShape="1">
                <a:blip r:embed="rId3"/>
                <a:stretch>
                  <a:fillRect l="-9489" b="-8511"/>
                </a:stretch>
              </a:blipFill>
            </p:spPr>
            <p:txBody>
              <a:bodyPr/>
              <a:lstStyle/>
              <a:p>
                <a:r>
                  <a:rPr lang="en-US">
                    <a:noFill/>
                  </a:rPr>
                  <a:t> </a:t>
                </a:r>
              </a:p>
            </p:txBody>
          </p:sp>
        </mc:Fallback>
      </mc:AlternateContent>
      <p:sp>
        <p:nvSpPr>
          <p:cNvPr id="13" name="TextBox 12"/>
          <p:cNvSpPr txBox="1"/>
          <p:nvPr/>
        </p:nvSpPr>
        <p:spPr>
          <a:xfrm>
            <a:off x="1115550" y="1047890"/>
            <a:ext cx="5132752" cy="369332"/>
          </a:xfrm>
          <a:prstGeom prst="rect">
            <a:avLst/>
          </a:prstGeom>
          <a:solidFill>
            <a:schemeClr val="bg1">
              <a:lumMod val="85000"/>
            </a:schemeClr>
          </a:solidFill>
          <a:ln w="19050">
            <a:solidFill>
              <a:schemeClr val="tx1"/>
            </a:solidFill>
          </a:ln>
        </p:spPr>
        <p:txBody>
          <a:bodyPr wrap="none" rtlCol="0">
            <a:spAutoFit/>
          </a:bodyPr>
          <a:lstStyle/>
          <a:p>
            <a:r>
              <a:rPr lang="en-US" dirty="0" smtClean="0"/>
              <a:t>Same graph as on previous slide, but logarithmic x-as</a:t>
            </a:r>
            <a:endParaRPr lang="en-US" dirty="0"/>
          </a:p>
        </p:txBody>
      </p:sp>
    </p:spTree>
    <p:extLst>
      <p:ext uri="{BB962C8B-B14F-4D97-AF65-F5344CB8AC3E}">
        <p14:creationId xmlns:p14="http://schemas.microsoft.com/office/powerpoint/2010/main" val="5359828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Amdahl’s law</a:t>
            </a:r>
            <a:endParaRPr lang="en-US" dirty="0"/>
          </a:p>
        </p:txBody>
      </p:sp>
      <p:graphicFrame>
        <p:nvGraphicFramePr>
          <p:cNvPr id="5" name="Grafiek 1"/>
          <p:cNvGraphicFramePr>
            <a:graphicFrameLocks/>
          </p:cNvGraphicFramePr>
          <p:nvPr>
            <p:extLst>
              <p:ext uri="{D42A27DB-BD31-4B8C-83A1-F6EECF244321}">
                <p14:modId xmlns:p14="http://schemas.microsoft.com/office/powerpoint/2010/main" val="695983299"/>
              </p:ext>
            </p:extLst>
          </p:nvPr>
        </p:nvGraphicFramePr>
        <p:xfrm>
          <a:off x="654690" y="1009485"/>
          <a:ext cx="7911430" cy="533829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115550" y="932675"/>
            <a:ext cx="6504922" cy="369332"/>
          </a:xfrm>
          <a:prstGeom prst="rect">
            <a:avLst/>
          </a:prstGeom>
          <a:solidFill>
            <a:schemeClr val="bg1">
              <a:lumMod val="85000"/>
            </a:schemeClr>
          </a:solidFill>
          <a:ln w="19050">
            <a:solidFill>
              <a:schemeClr val="tx1"/>
            </a:solidFill>
          </a:ln>
        </p:spPr>
        <p:txBody>
          <a:bodyPr wrap="none" rtlCol="0">
            <a:spAutoFit/>
          </a:bodyPr>
          <a:lstStyle/>
          <a:p>
            <a:r>
              <a:rPr lang="en-US" dirty="0" smtClean="0"/>
              <a:t>Same graph as on previous slide, but expressed as parallel efficiency</a:t>
            </a:r>
            <a:endParaRPr lang="en-US" dirty="0"/>
          </a:p>
        </p:txBody>
      </p:sp>
    </p:spTree>
    <p:extLst>
      <p:ext uri="{BB962C8B-B14F-4D97-AF65-F5344CB8AC3E}">
        <p14:creationId xmlns:p14="http://schemas.microsoft.com/office/powerpoint/2010/main" val="101409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scaling: Gustafson’s law</a:t>
            </a:r>
            <a:endParaRPr lang="en-US" dirty="0"/>
          </a:p>
        </p:txBody>
      </p:sp>
      <p:sp>
        <p:nvSpPr>
          <p:cNvPr id="3" name="Content Placeholder 2"/>
          <p:cNvSpPr>
            <a:spLocks noGrp="1"/>
          </p:cNvSpPr>
          <p:nvPr>
            <p:ph idx="1"/>
          </p:nvPr>
        </p:nvSpPr>
        <p:spPr>
          <a:xfrm>
            <a:off x="457200" y="1316726"/>
            <a:ext cx="8229600" cy="2073870"/>
          </a:xfrm>
        </p:spPr>
        <p:txBody>
          <a:bodyPr>
            <a:normAutofit/>
          </a:bodyPr>
          <a:lstStyle/>
          <a:p>
            <a:r>
              <a:rPr lang="en-US" sz="2200" b="1" dirty="0" smtClean="0">
                <a:solidFill>
                  <a:srgbClr val="FF0000"/>
                </a:solidFill>
              </a:rPr>
              <a:t>Weak scaling</a:t>
            </a:r>
            <a:r>
              <a:rPr lang="en-US" sz="2200" dirty="0"/>
              <a:t>: </a:t>
            </a:r>
            <a:r>
              <a:rPr lang="en-US" sz="2200" dirty="0">
                <a:solidFill>
                  <a:srgbClr val="002060"/>
                </a:solidFill>
              </a:rPr>
              <a:t>increasing both the number of parallel processes </a:t>
            </a:r>
            <a:r>
              <a:rPr lang="en-US" sz="2200" dirty="0" smtClean="0">
                <a:solidFill>
                  <a:srgbClr val="002060"/>
                </a:solidFill>
              </a:rPr>
              <a:t>P and </a:t>
            </a:r>
            <a:r>
              <a:rPr lang="en-US" sz="2200" dirty="0">
                <a:solidFill>
                  <a:srgbClr val="002060"/>
                </a:solidFill>
              </a:rPr>
              <a:t>the problem </a:t>
            </a:r>
            <a:r>
              <a:rPr lang="en-US" sz="2200" dirty="0" smtClean="0">
                <a:solidFill>
                  <a:srgbClr val="002060"/>
                </a:solidFill>
              </a:rPr>
              <a:t>size N.</a:t>
            </a:r>
            <a:endParaRPr lang="en-US" sz="2200" dirty="0">
              <a:solidFill>
                <a:srgbClr val="002060"/>
              </a:solidFill>
            </a:endParaRPr>
          </a:p>
          <a:p>
            <a:r>
              <a:rPr lang="en-US" sz="2200" dirty="0" smtClean="0"/>
              <a:t>Simple model: assume that the </a:t>
            </a:r>
            <a:r>
              <a:rPr lang="en-US" sz="2200" dirty="0" smtClean="0">
                <a:solidFill>
                  <a:srgbClr val="002060"/>
                </a:solidFill>
              </a:rPr>
              <a:t>sequential part is constant</a:t>
            </a:r>
            <a:r>
              <a:rPr lang="en-US" sz="2200" dirty="0" smtClean="0"/>
              <a:t>, and that the </a:t>
            </a:r>
            <a:r>
              <a:rPr lang="en-US" sz="2200" dirty="0" smtClean="0">
                <a:solidFill>
                  <a:srgbClr val="002060"/>
                </a:solidFill>
              </a:rPr>
              <a:t>parallelizable part is proportional to N</a:t>
            </a:r>
            <a:r>
              <a:rPr lang="en-US" sz="2200" dirty="0" smtClean="0"/>
              <a:t>.</a:t>
            </a:r>
          </a:p>
          <a:p>
            <a:pPr lvl="1"/>
            <a:r>
              <a:rPr lang="en-US" dirty="0" smtClean="0">
                <a:solidFill>
                  <a:srgbClr val="002060"/>
                </a:solidFill>
              </a:rPr>
              <a:t>T</a:t>
            </a:r>
            <a:r>
              <a:rPr lang="en-US" baseline="-25000" dirty="0" smtClean="0">
                <a:solidFill>
                  <a:srgbClr val="002060"/>
                </a:solidFill>
              </a:rPr>
              <a:t>1</a:t>
            </a:r>
            <a:r>
              <a:rPr lang="en-US" dirty="0" smtClean="0">
                <a:solidFill>
                  <a:srgbClr val="002060"/>
                </a:solidFill>
              </a:rPr>
              <a:t>(N) </a:t>
            </a:r>
            <a:r>
              <a:rPr lang="en-US" dirty="0">
                <a:solidFill>
                  <a:srgbClr val="002060"/>
                </a:solidFill>
              </a:rPr>
              <a:t>= </a:t>
            </a:r>
            <a:r>
              <a:rPr lang="en-US" dirty="0" smtClean="0">
                <a:solidFill>
                  <a:srgbClr val="002060"/>
                </a:solidFill>
              </a:rPr>
              <a:t>T</a:t>
            </a:r>
            <a:r>
              <a:rPr lang="en-US" baseline="-25000" dirty="0" smtClean="0">
                <a:solidFill>
                  <a:srgbClr val="002060"/>
                </a:solidFill>
              </a:rPr>
              <a:t>1</a:t>
            </a:r>
            <a:r>
              <a:rPr lang="en-US" dirty="0" smtClean="0">
                <a:solidFill>
                  <a:srgbClr val="002060"/>
                </a:solidFill>
              </a:rPr>
              <a:t>(1)[ s + (1-s)N ]</a:t>
            </a:r>
            <a:r>
              <a:rPr lang="en-US" dirty="0" smtClean="0"/>
              <a:t>             </a:t>
            </a:r>
            <a:r>
              <a:rPr lang="en-US" dirty="0"/>
              <a:t>(0 </a:t>
            </a:r>
            <a:r>
              <a:rPr lang="en-US" dirty="0">
                <a:sym typeface="Symbol"/>
              </a:rPr>
              <a:t> s</a:t>
            </a:r>
            <a:r>
              <a:rPr lang="en-US" dirty="0"/>
              <a:t> </a:t>
            </a:r>
            <a:r>
              <a:rPr lang="en-US" dirty="0">
                <a:sym typeface="Symbol"/>
              </a:rPr>
              <a:t> </a:t>
            </a:r>
            <a:r>
              <a:rPr lang="en-US" dirty="0"/>
              <a:t>1) </a:t>
            </a:r>
            <a:endParaRPr lang="en-US" dirty="0" smtClean="0"/>
          </a:p>
          <a:p>
            <a:pPr lvl="1"/>
            <a:endParaRPr lang="en-US" dirty="0"/>
          </a:p>
          <a:p>
            <a:pPr lvl="1"/>
            <a:endParaRPr lang="en-US" dirty="0" smtClean="0"/>
          </a:p>
          <a:p>
            <a:pPr marL="457200" lvl="1" indent="0">
              <a:buNone/>
            </a:pPr>
            <a:endParaRPr lang="en-US" dirty="0" smtClean="0"/>
          </a:p>
          <a:p>
            <a:endParaRPr lang="en-US" dirty="0"/>
          </a:p>
        </p:txBody>
      </p:sp>
      <p:grpSp>
        <p:nvGrpSpPr>
          <p:cNvPr id="28" name="Group 27"/>
          <p:cNvGrpSpPr/>
          <p:nvPr/>
        </p:nvGrpSpPr>
        <p:grpSpPr>
          <a:xfrm>
            <a:off x="277238" y="3697835"/>
            <a:ext cx="8736542" cy="2397170"/>
            <a:chOff x="277238" y="3697835"/>
            <a:chExt cx="8736542" cy="2397170"/>
          </a:xfrm>
        </p:grpSpPr>
        <p:sp>
          <p:nvSpPr>
            <p:cNvPr id="4" name="Rectangle 3"/>
            <p:cNvSpPr/>
            <p:nvPr/>
          </p:nvSpPr>
          <p:spPr>
            <a:xfrm>
              <a:off x="1198960" y="4273910"/>
              <a:ext cx="1227967"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5" name="Rectangle 4"/>
            <p:cNvSpPr/>
            <p:nvPr/>
          </p:nvSpPr>
          <p:spPr>
            <a:xfrm>
              <a:off x="2427920" y="4273909"/>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6" name="Right Brace 5"/>
            <p:cNvSpPr/>
            <p:nvPr/>
          </p:nvSpPr>
          <p:spPr>
            <a:xfrm rot="16200000" flipV="1">
              <a:off x="1745734" y="3523939"/>
              <a:ext cx="134419" cy="1227966"/>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77240" y="4235505"/>
              <a:ext cx="869149" cy="400110"/>
            </a:xfrm>
            <a:prstGeom prst="rect">
              <a:avLst/>
            </a:prstGeom>
            <a:noFill/>
          </p:spPr>
          <p:txBody>
            <a:bodyPr wrap="none" rtlCol="0">
              <a:spAutoFit/>
            </a:bodyPr>
            <a:lstStyle/>
            <a:p>
              <a:r>
                <a:rPr lang="en-US" sz="2000" dirty="0" smtClean="0"/>
                <a:t>T</a:t>
              </a:r>
              <a:r>
                <a:rPr lang="en-US" sz="2000" baseline="-25000" dirty="0" smtClean="0"/>
                <a:t>1</a:t>
              </a:r>
              <a:r>
                <a:rPr lang="en-US" sz="2000" dirty="0" smtClean="0"/>
                <a:t>(1) =</a:t>
              </a:r>
              <a:endParaRPr lang="en-US" sz="2000" dirty="0"/>
            </a:p>
          </p:txBody>
        </p:sp>
        <p:sp>
          <p:nvSpPr>
            <p:cNvPr id="8" name="Right Brace 7"/>
            <p:cNvSpPr/>
            <p:nvPr/>
          </p:nvSpPr>
          <p:spPr>
            <a:xfrm rot="16200000" flipV="1">
              <a:off x="3225925" y="3315286"/>
              <a:ext cx="134876" cy="1644815"/>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420848" y="3697835"/>
              <a:ext cx="784189" cy="400110"/>
            </a:xfrm>
            <a:prstGeom prst="rect">
              <a:avLst/>
            </a:prstGeom>
            <a:noFill/>
          </p:spPr>
          <p:txBody>
            <a:bodyPr wrap="none" rtlCol="0">
              <a:spAutoFit/>
            </a:bodyPr>
            <a:lstStyle/>
            <a:p>
              <a:r>
                <a:rPr lang="en-US" sz="2000" dirty="0" smtClean="0"/>
                <a:t>sT</a:t>
              </a:r>
              <a:r>
                <a:rPr lang="en-US" sz="2000" baseline="-25000" dirty="0" smtClean="0"/>
                <a:t>1</a:t>
              </a:r>
              <a:r>
                <a:rPr lang="en-US" sz="2000" dirty="0" smtClean="0"/>
                <a:t>(1)</a:t>
              </a:r>
              <a:endParaRPr lang="en-US" sz="2000" dirty="0"/>
            </a:p>
          </p:txBody>
        </p:sp>
        <p:sp>
          <p:nvSpPr>
            <p:cNvPr id="10" name="TextBox 9"/>
            <p:cNvSpPr txBox="1"/>
            <p:nvPr/>
          </p:nvSpPr>
          <p:spPr>
            <a:xfrm>
              <a:off x="2861994" y="3697835"/>
              <a:ext cx="1149674" cy="400110"/>
            </a:xfrm>
            <a:prstGeom prst="rect">
              <a:avLst/>
            </a:prstGeom>
            <a:noFill/>
          </p:spPr>
          <p:txBody>
            <a:bodyPr wrap="none" rtlCol="0">
              <a:spAutoFit/>
            </a:bodyPr>
            <a:lstStyle/>
            <a:p>
              <a:r>
                <a:rPr lang="en-US" sz="2000" dirty="0" smtClean="0"/>
                <a:t>(1-s)T</a:t>
              </a:r>
              <a:r>
                <a:rPr lang="en-US" sz="2000" baseline="-25000" dirty="0" smtClean="0"/>
                <a:t>1</a:t>
              </a:r>
              <a:r>
                <a:rPr lang="en-US" sz="2000" dirty="0" smtClean="0"/>
                <a:t>(1)</a:t>
              </a:r>
              <a:endParaRPr lang="en-US" sz="2000" dirty="0"/>
            </a:p>
          </p:txBody>
        </p:sp>
        <p:sp>
          <p:nvSpPr>
            <p:cNvPr id="11" name="Rectangle 10"/>
            <p:cNvSpPr/>
            <p:nvPr/>
          </p:nvSpPr>
          <p:spPr>
            <a:xfrm>
              <a:off x="1198958" y="4771954"/>
              <a:ext cx="1227967"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12" name="Rectangle 11"/>
            <p:cNvSpPr/>
            <p:nvPr/>
          </p:nvSpPr>
          <p:spPr>
            <a:xfrm>
              <a:off x="2427920" y="4771953"/>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13" name="TextBox 12"/>
            <p:cNvSpPr txBox="1"/>
            <p:nvPr/>
          </p:nvSpPr>
          <p:spPr>
            <a:xfrm>
              <a:off x="277238" y="4733549"/>
              <a:ext cx="869149" cy="400110"/>
            </a:xfrm>
            <a:prstGeom prst="rect">
              <a:avLst/>
            </a:prstGeom>
            <a:noFill/>
          </p:spPr>
          <p:txBody>
            <a:bodyPr wrap="none" rtlCol="0">
              <a:spAutoFit/>
            </a:bodyPr>
            <a:lstStyle/>
            <a:p>
              <a:r>
                <a:rPr lang="en-US" sz="2000" dirty="0" smtClean="0"/>
                <a:t>T</a:t>
              </a:r>
              <a:r>
                <a:rPr lang="en-US" sz="2000" baseline="-25000" dirty="0" smtClean="0"/>
                <a:t>1</a:t>
              </a:r>
              <a:r>
                <a:rPr lang="en-US" sz="2000" dirty="0" smtClean="0"/>
                <a:t>(2) =</a:t>
              </a:r>
              <a:endParaRPr lang="en-US" sz="2000" dirty="0"/>
            </a:p>
          </p:txBody>
        </p:sp>
        <p:sp>
          <p:nvSpPr>
            <p:cNvPr id="14" name="Rectangle 13"/>
            <p:cNvSpPr/>
            <p:nvPr/>
          </p:nvSpPr>
          <p:spPr>
            <a:xfrm>
              <a:off x="1203885" y="5250095"/>
              <a:ext cx="1227967"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15" name="Rectangle 14"/>
            <p:cNvSpPr/>
            <p:nvPr/>
          </p:nvSpPr>
          <p:spPr>
            <a:xfrm>
              <a:off x="2427920" y="5250094"/>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16" name="TextBox 15"/>
            <p:cNvSpPr txBox="1"/>
            <p:nvPr/>
          </p:nvSpPr>
          <p:spPr>
            <a:xfrm>
              <a:off x="282165" y="5211690"/>
              <a:ext cx="869149" cy="400110"/>
            </a:xfrm>
            <a:prstGeom prst="rect">
              <a:avLst/>
            </a:prstGeom>
            <a:noFill/>
          </p:spPr>
          <p:txBody>
            <a:bodyPr wrap="none" rtlCol="0">
              <a:spAutoFit/>
            </a:bodyPr>
            <a:lstStyle/>
            <a:p>
              <a:r>
                <a:rPr lang="en-US" sz="2000" dirty="0" smtClean="0"/>
                <a:t>T</a:t>
              </a:r>
              <a:r>
                <a:rPr lang="en-US" sz="2000" baseline="-25000" dirty="0" smtClean="0"/>
                <a:t>1</a:t>
              </a:r>
              <a:r>
                <a:rPr lang="en-US" sz="2000" dirty="0" smtClean="0"/>
                <a:t>(3) =</a:t>
              </a:r>
              <a:endParaRPr lang="en-US" sz="2000" dirty="0"/>
            </a:p>
          </p:txBody>
        </p:sp>
        <p:sp>
          <p:nvSpPr>
            <p:cNvPr id="17" name="Rectangle 16"/>
            <p:cNvSpPr/>
            <p:nvPr/>
          </p:nvSpPr>
          <p:spPr>
            <a:xfrm>
              <a:off x="1201226" y="5733300"/>
              <a:ext cx="1227967"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18" name="Rectangle 17"/>
            <p:cNvSpPr/>
            <p:nvPr/>
          </p:nvSpPr>
          <p:spPr>
            <a:xfrm>
              <a:off x="2427920" y="5733299"/>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19" name="TextBox 18"/>
            <p:cNvSpPr txBox="1"/>
            <p:nvPr/>
          </p:nvSpPr>
          <p:spPr>
            <a:xfrm>
              <a:off x="279506" y="5694895"/>
              <a:ext cx="869149" cy="400110"/>
            </a:xfrm>
            <a:prstGeom prst="rect">
              <a:avLst/>
            </a:prstGeom>
            <a:noFill/>
          </p:spPr>
          <p:txBody>
            <a:bodyPr wrap="none" rtlCol="0">
              <a:spAutoFit/>
            </a:bodyPr>
            <a:lstStyle/>
            <a:p>
              <a:r>
                <a:rPr lang="en-US" sz="2000" dirty="0" smtClean="0"/>
                <a:t>T</a:t>
              </a:r>
              <a:r>
                <a:rPr lang="en-US" sz="2000" baseline="-25000" dirty="0" smtClean="0"/>
                <a:t>1</a:t>
              </a:r>
              <a:r>
                <a:rPr lang="en-US" sz="2000" dirty="0" smtClean="0"/>
                <a:t>(4) =</a:t>
              </a:r>
              <a:endParaRPr lang="en-US" sz="2000" dirty="0"/>
            </a:p>
          </p:txBody>
        </p:sp>
        <p:sp>
          <p:nvSpPr>
            <p:cNvPr id="20" name="Rectangle 19"/>
            <p:cNvSpPr/>
            <p:nvPr/>
          </p:nvSpPr>
          <p:spPr>
            <a:xfrm>
              <a:off x="4072735" y="4771952"/>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21" name="Rectangle 20"/>
            <p:cNvSpPr/>
            <p:nvPr/>
          </p:nvSpPr>
          <p:spPr>
            <a:xfrm>
              <a:off x="4072734" y="5250093"/>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22" name="Rectangle 21"/>
            <p:cNvSpPr/>
            <p:nvPr/>
          </p:nvSpPr>
          <p:spPr>
            <a:xfrm>
              <a:off x="4072735" y="5733300"/>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23" name="Rectangle 22"/>
            <p:cNvSpPr/>
            <p:nvPr/>
          </p:nvSpPr>
          <p:spPr>
            <a:xfrm>
              <a:off x="5724150" y="5250094"/>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25" name="Rectangle 24"/>
            <p:cNvSpPr/>
            <p:nvPr/>
          </p:nvSpPr>
          <p:spPr>
            <a:xfrm>
              <a:off x="7368965" y="5733298"/>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26" name="Rectangle 25"/>
            <p:cNvSpPr/>
            <p:nvPr/>
          </p:nvSpPr>
          <p:spPr>
            <a:xfrm>
              <a:off x="5724150" y="5733300"/>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grpSp>
    </p:spTree>
    <p:extLst>
      <p:ext uri="{BB962C8B-B14F-4D97-AF65-F5344CB8AC3E}">
        <p14:creationId xmlns:p14="http://schemas.microsoft.com/office/powerpoint/2010/main" val="24546067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law</a:t>
            </a:r>
            <a:endParaRPr lang="en-US" dirty="0"/>
          </a:p>
        </p:txBody>
      </p:sp>
      <mc:AlternateContent xmlns:mc="http://schemas.openxmlformats.org/markup-compatibility/2006" xmlns:a14="http://schemas.microsoft.com/office/drawing/2010/main">
        <mc:Choice Requires="a14">
          <p:sp>
            <p:nvSpPr>
              <p:cNvPr id="27" name="Rectangle 26"/>
              <p:cNvSpPr/>
              <p:nvPr/>
            </p:nvSpPr>
            <p:spPr>
              <a:xfrm>
                <a:off x="808310" y="5099860"/>
                <a:ext cx="7032887" cy="1024961"/>
              </a:xfrm>
              <a:prstGeom prst="rect">
                <a:avLst/>
              </a:prstGeom>
            </p:spPr>
            <p:txBody>
              <a:bodyPr wrap="none">
                <a:spAutoFit/>
              </a:bodyPr>
              <a:lstStyle/>
              <a:p>
                <a:r>
                  <a:rPr lang="en-US" sz="2200" dirty="0"/>
                  <a:t>Therefore, </a:t>
                </a:r>
                <a:r>
                  <a:rPr lang="en-US" sz="2200" dirty="0">
                    <a:solidFill>
                      <a:srgbClr val="002060"/>
                    </a:solidFill>
                  </a:rPr>
                  <a:t>T</a:t>
                </a:r>
                <a:r>
                  <a:rPr lang="en-US" sz="2200" baseline="-25000" dirty="0">
                    <a:solidFill>
                      <a:srgbClr val="002060"/>
                    </a:solidFill>
                  </a:rPr>
                  <a:t>P</a:t>
                </a:r>
                <a:r>
                  <a:rPr lang="en-US" sz="2200" dirty="0">
                    <a:solidFill>
                      <a:srgbClr val="002060"/>
                    </a:solidFill>
                  </a:rPr>
                  <a:t>(N) = T</a:t>
                </a:r>
                <a:r>
                  <a:rPr lang="en-US" sz="2200" baseline="-25000" dirty="0">
                    <a:solidFill>
                      <a:srgbClr val="002060"/>
                    </a:solidFill>
                  </a:rPr>
                  <a:t>1</a:t>
                </a:r>
                <a:r>
                  <a:rPr lang="en-US" sz="2200" dirty="0">
                    <a:solidFill>
                      <a:srgbClr val="002060"/>
                    </a:solidFill>
                  </a:rPr>
                  <a:t>(1)[ s + </a:t>
                </a:r>
                <a14:m>
                  <m:oMath xmlns:m="http://schemas.openxmlformats.org/officeDocument/2006/math">
                    <m:f>
                      <m:fPr>
                        <m:ctrlPr>
                          <a:rPr lang="en-US" sz="2600" i="1">
                            <a:solidFill>
                              <a:srgbClr val="002060"/>
                            </a:solidFill>
                            <a:latin typeface="Cambria Math"/>
                          </a:rPr>
                        </m:ctrlPr>
                      </m:fPr>
                      <m:num>
                        <m:d>
                          <m:dPr>
                            <m:ctrlPr>
                              <a:rPr lang="en-US" sz="2600" i="1">
                                <a:solidFill>
                                  <a:srgbClr val="002060"/>
                                </a:solidFill>
                                <a:latin typeface="Cambria Math"/>
                              </a:rPr>
                            </m:ctrlPr>
                          </m:dPr>
                          <m:e>
                            <m:r>
                              <a:rPr lang="en-US" sz="2600">
                                <a:solidFill>
                                  <a:srgbClr val="002060"/>
                                </a:solidFill>
                                <a:latin typeface="Cambria Math"/>
                              </a:rPr>
                              <m:t>1−</m:t>
                            </m:r>
                            <m:r>
                              <m:rPr>
                                <m:sty m:val="p"/>
                              </m:rPr>
                              <a:rPr lang="en-US" sz="2600">
                                <a:solidFill>
                                  <a:srgbClr val="002060"/>
                                </a:solidFill>
                                <a:latin typeface="Cambria Math"/>
                              </a:rPr>
                              <m:t>s</m:t>
                            </m:r>
                          </m:e>
                        </m:d>
                        <m:r>
                          <m:rPr>
                            <m:sty m:val="p"/>
                          </m:rPr>
                          <a:rPr lang="en-US" sz="2600">
                            <a:solidFill>
                              <a:srgbClr val="002060"/>
                            </a:solidFill>
                            <a:latin typeface="Cambria Math"/>
                          </a:rPr>
                          <m:t>N</m:t>
                        </m:r>
                      </m:num>
                      <m:den>
                        <m:r>
                          <m:rPr>
                            <m:sty m:val="p"/>
                          </m:rPr>
                          <a:rPr lang="en-US" sz="2600">
                            <a:solidFill>
                              <a:srgbClr val="002060"/>
                            </a:solidFill>
                            <a:latin typeface="Cambria Math"/>
                          </a:rPr>
                          <m:t>P</m:t>
                        </m:r>
                      </m:den>
                    </m:f>
                  </m:oMath>
                </a14:m>
                <a:r>
                  <a:rPr lang="en-US" sz="2200" dirty="0">
                    <a:solidFill>
                      <a:srgbClr val="002060"/>
                    </a:solidFill>
                  </a:rPr>
                  <a:t> </a:t>
                </a:r>
                <a:r>
                  <a:rPr lang="en-US" sz="2200" dirty="0" smtClean="0">
                    <a:solidFill>
                      <a:srgbClr val="002060"/>
                    </a:solidFill>
                  </a:rPr>
                  <a:t>] </a:t>
                </a:r>
                <a:r>
                  <a:rPr lang="en-US" sz="2200" dirty="0" smtClean="0"/>
                  <a:t>and hence</a:t>
                </a:r>
                <a:r>
                  <a:rPr lang="en-US" sz="2200" dirty="0" smtClean="0">
                    <a:solidFill>
                      <a:srgbClr val="002060"/>
                    </a:solidFill>
                  </a:rPr>
                  <a:t> T</a:t>
                </a:r>
                <a:r>
                  <a:rPr lang="en-US" sz="2200" baseline="-25000" dirty="0" smtClean="0">
                    <a:solidFill>
                      <a:srgbClr val="002060"/>
                    </a:solidFill>
                  </a:rPr>
                  <a:t>P</a:t>
                </a:r>
                <a:r>
                  <a:rPr lang="en-US" sz="2200" dirty="0" smtClean="0">
                    <a:solidFill>
                      <a:srgbClr val="002060"/>
                    </a:solidFill>
                  </a:rPr>
                  <a:t>(P) = T</a:t>
                </a:r>
                <a:r>
                  <a:rPr lang="en-US" sz="2200" baseline="-25000" dirty="0" smtClean="0">
                    <a:solidFill>
                      <a:srgbClr val="002060"/>
                    </a:solidFill>
                  </a:rPr>
                  <a:t>1</a:t>
                </a:r>
                <a:r>
                  <a:rPr lang="en-US" sz="2200" dirty="0" smtClean="0">
                    <a:solidFill>
                      <a:srgbClr val="002060"/>
                    </a:solidFill>
                  </a:rPr>
                  <a:t>(1)</a:t>
                </a:r>
              </a:p>
              <a:p>
                <a:pPr marL="0" lvl="1"/>
                <a:r>
                  <a:rPr lang="en-US" sz="2200" dirty="0" smtClean="0"/>
                  <a:t>Speedup </a:t>
                </a:r>
                <a:r>
                  <a:rPr lang="en-US" sz="2200" dirty="0" smtClean="0">
                    <a:solidFill>
                      <a:srgbClr val="002060"/>
                    </a:solidFill>
                  </a:rPr>
                  <a:t>S</a:t>
                </a:r>
                <a:r>
                  <a:rPr lang="en-US" sz="2200" baseline="-25000" dirty="0" smtClean="0">
                    <a:solidFill>
                      <a:srgbClr val="002060"/>
                    </a:solidFill>
                  </a:rPr>
                  <a:t>P</a:t>
                </a:r>
                <a:r>
                  <a:rPr lang="en-US" sz="2200" dirty="0" smtClean="0">
                    <a:solidFill>
                      <a:srgbClr val="002060"/>
                    </a:solidFill>
                  </a:rPr>
                  <a:t>(P</a:t>
                </a:r>
                <a:r>
                  <a:rPr lang="en-US" sz="2200" dirty="0">
                    <a:solidFill>
                      <a:srgbClr val="002060"/>
                    </a:solidFill>
                  </a:rPr>
                  <a:t>) = s + (</a:t>
                </a:r>
                <a:r>
                  <a:rPr lang="en-US" sz="2200" dirty="0" smtClean="0">
                    <a:solidFill>
                      <a:srgbClr val="002060"/>
                    </a:solidFill>
                  </a:rPr>
                  <a:t>1-s)P = P - s(P-1)    </a:t>
                </a:r>
                <a:r>
                  <a:rPr lang="en-US" sz="2200" b="1" dirty="0">
                    <a:solidFill>
                      <a:srgbClr val="FF0000"/>
                    </a:solidFill>
                  </a:rPr>
                  <a:t>(Gustafson’s law</a:t>
                </a:r>
                <a:r>
                  <a:rPr lang="en-US" sz="2200" b="1" dirty="0" smtClean="0">
                    <a:solidFill>
                      <a:srgbClr val="FF0000"/>
                    </a:solidFill>
                  </a:rPr>
                  <a:t>)</a:t>
                </a:r>
                <a:endParaRPr lang="en-US" sz="2200" b="1" dirty="0">
                  <a:solidFill>
                    <a:srgbClr val="FF0000"/>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808310" y="5099860"/>
                <a:ext cx="7032887" cy="1024961"/>
              </a:xfrm>
              <a:prstGeom prst="rect">
                <a:avLst/>
              </a:prstGeom>
              <a:blipFill rotWithShape="1">
                <a:blip r:embed="rId2"/>
                <a:stretch>
                  <a:fillRect l="-1127" r="-260" b="-10714"/>
                </a:stretch>
              </a:blipFill>
            </p:spPr>
            <p:txBody>
              <a:bodyPr/>
              <a:lstStyle/>
              <a:p>
                <a:r>
                  <a:rPr lang="en-US">
                    <a:noFill/>
                  </a:rPr>
                  <a:t> </a:t>
                </a:r>
              </a:p>
            </p:txBody>
          </p:sp>
        </mc:Fallback>
      </mc:AlternateContent>
      <p:sp>
        <p:nvSpPr>
          <p:cNvPr id="29" name="Content Placeholder 2"/>
          <p:cNvSpPr>
            <a:spLocks noGrp="1"/>
          </p:cNvSpPr>
          <p:nvPr>
            <p:ph idx="1"/>
          </p:nvPr>
        </p:nvSpPr>
        <p:spPr>
          <a:xfrm>
            <a:off x="457200" y="1316726"/>
            <a:ext cx="8229600" cy="1036934"/>
          </a:xfrm>
        </p:spPr>
        <p:txBody>
          <a:bodyPr>
            <a:normAutofit/>
          </a:bodyPr>
          <a:lstStyle/>
          <a:p>
            <a:r>
              <a:rPr lang="en-US" sz="2200" dirty="0" smtClean="0"/>
              <a:t>Solve increasingly larger problems using a proportionally higher number of processes (N = P).</a:t>
            </a:r>
            <a:endParaRPr lang="en-US" dirty="0" smtClean="0"/>
          </a:p>
          <a:p>
            <a:pPr marL="457200" lvl="1" indent="0">
              <a:buNone/>
            </a:pPr>
            <a:endParaRPr lang="en-US" dirty="0" smtClean="0"/>
          </a:p>
          <a:p>
            <a:endParaRPr lang="en-US" dirty="0"/>
          </a:p>
        </p:txBody>
      </p:sp>
      <p:grpSp>
        <p:nvGrpSpPr>
          <p:cNvPr id="55" name="Group 54"/>
          <p:cNvGrpSpPr/>
          <p:nvPr/>
        </p:nvGrpSpPr>
        <p:grpSpPr>
          <a:xfrm>
            <a:off x="277238" y="2276850"/>
            <a:ext cx="8743087" cy="2419515"/>
            <a:chOff x="277238" y="1892800"/>
            <a:chExt cx="8743087" cy="2419515"/>
          </a:xfrm>
        </p:grpSpPr>
        <p:sp>
          <p:nvSpPr>
            <p:cNvPr id="54" name="Rectangle 53"/>
            <p:cNvSpPr/>
            <p:nvPr/>
          </p:nvSpPr>
          <p:spPr>
            <a:xfrm>
              <a:off x="4079279" y="3951389"/>
              <a:ext cx="4941046" cy="345645"/>
            </a:xfrm>
            <a:prstGeom prst="rect">
              <a:avLst/>
            </a:prstGeom>
            <a:pattFill prst="pct50">
              <a:fgClr>
                <a:schemeClr val="bg1">
                  <a:lumMod val="95000"/>
                </a:schemeClr>
              </a:fgClr>
              <a:bgClr>
                <a:schemeClr val="bg1"/>
              </a:bgClr>
            </a:patt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4072733" y="3467405"/>
              <a:ext cx="3296231" cy="345645"/>
            </a:xfrm>
            <a:prstGeom prst="rect">
              <a:avLst/>
            </a:prstGeom>
            <a:pattFill prst="pct50">
              <a:fgClr>
                <a:schemeClr val="bg1">
                  <a:lumMod val="95000"/>
                </a:schemeClr>
              </a:fgClr>
              <a:bgClr>
                <a:schemeClr val="bg1"/>
              </a:bgClr>
            </a:patt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072736" y="2989264"/>
              <a:ext cx="1644814" cy="345645"/>
            </a:xfrm>
            <a:prstGeom prst="rect">
              <a:avLst/>
            </a:prstGeom>
            <a:pattFill prst="pct50">
              <a:fgClr>
                <a:schemeClr val="bg1">
                  <a:lumMod val="95000"/>
                </a:schemeClr>
              </a:fgClr>
              <a:bgClr>
                <a:schemeClr val="bg1"/>
              </a:bgClr>
            </a:patt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1198960" y="2491220"/>
              <a:ext cx="1227967"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31" name="Rectangle 30"/>
            <p:cNvSpPr/>
            <p:nvPr/>
          </p:nvSpPr>
          <p:spPr>
            <a:xfrm>
              <a:off x="2427920" y="2491219"/>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32" name="Right Brace 31"/>
            <p:cNvSpPr/>
            <p:nvPr/>
          </p:nvSpPr>
          <p:spPr>
            <a:xfrm rot="16200000" flipV="1">
              <a:off x="1745734" y="1741249"/>
              <a:ext cx="134419" cy="1227966"/>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277240" y="2452815"/>
              <a:ext cx="869149" cy="400110"/>
            </a:xfrm>
            <a:prstGeom prst="rect">
              <a:avLst/>
            </a:prstGeom>
            <a:noFill/>
          </p:spPr>
          <p:txBody>
            <a:bodyPr wrap="none" rtlCol="0">
              <a:spAutoFit/>
            </a:bodyPr>
            <a:lstStyle/>
            <a:p>
              <a:r>
                <a:rPr lang="en-US" sz="2000" dirty="0" smtClean="0"/>
                <a:t>T</a:t>
              </a:r>
              <a:r>
                <a:rPr lang="en-US" sz="2000" baseline="-25000" dirty="0" smtClean="0"/>
                <a:t>1</a:t>
              </a:r>
              <a:r>
                <a:rPr lang="en-US" sz="2000" dirty="0" smtClean="0"/>
                <a:t>(1) =</a:t>
              </a:r>
              <a:endParaRPr lang="en-US" sz="2000" dirty="0"/>
            </a:p>
          </p:txBody>
        </p:sp>
        <p:sp>
          <p:nvSpPr>
            <p:cNvPr id="34" name="Right Brace 33"/>
            <p:cNvSpPr/>
            <p:nvPr/>
          </p:nvSpPr>
          <p:spPr>
            <a:xfrm rot="16200000" flipV="1">
              <a:off x="3189219" y="1558587"/>
              <a:ext cx="165249" cy="1601777"/>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1420848" y="1915145"/>
              <a:ext cx="784189" cy="400110"/>
            </a:xfrm>
            <a:prstGeom prst="rect">
              <a:avLst/>
            </a:prstGeom>
            <a:noFill/>
          </p:spPr>
          <p:txBody>
            <a:bodyPr wrap="none" rtlCol="0">
              <a:spAutoFit/>
            </a:bodyPr>
            <a:lstStyle/>
            <a:p>
              <a:r>
                <a:rPr lang="en-US" sz="2000" dirty="0" smtClean="0"/>
                <a:t>sT</a:t>
              </a:r>
              <a:r>
                <a:rPr lang="en-US" sz="2000" baseline="-25000" dirty="0" smtClean="0"/>
                <a:t>1</a:t>
              </a:r>
              <a:r>
                <a:rPr lang="en-US" sz="2000" dirty="0" smtClean="0"/>
                <a:t>(1)</a:t>
              </a:r>
              <a:endParaRPr lang="en-US" sz="2000" dirty="0"/>
            </a:p>
          </p:txBody>
        </p:sp>
        <p:sp>
          <p:nvSpPr>
            <p:cNvPr id="36" name="TextBox 35"/>
            <p:cNvSpPr txBox="1"/>
            <p:nvPr/>
          </p:nvSpPr>
          <p:spPr>
            <a:xfrm>
              <a:off x="2690155" y="1892800"/>
              <a:ext cx="1149674" cy="400110"/>
            </a:xfrm>
            <a:prstGeom prst="rect">
              <a:avLst/>
            </a:prstGeom>
            <a:noFill/>
          </p:spPr>
          <p:txBody>
            <a:bodyPr wrap="none" rtlCol="0">
              <a:spAutoFit/>
            </a:bodyPr>
            <a:lstStyle/>
            <a:p>
              <a:r>
                <a:rPr lang="en-US" sz="2000" dirty="0" smtClean="0"/>
                <a:t>(1-s)T</a:t>
              </a:r>
              <a:r>
                <a:rPr lang="en-US" sz="2000" baseline="-25000" dirty="0" smtClean="0"/>
                <a:t>1</a:t>
              </a:r>
              <a:r>
                <a:rPr lang="en-US" sz="2000" dirty="0" smtClean="0"/>
                <a:t>(1)</a:t>
              </a:r>
              <a:endParaRPr lang="en-US" sz="2000" dirty="0"/>
            </a:p>
          </p:txBody>
        </p:sp>
        <p:sp>
          <p:nvSpPr>
            <p:cNvPr id="37" name="Rectangle 36"/>
            <p:cNvSpPr/>
            <p:nvPr/>
          </p:nvSpPr>
          <p:spPr>
            <a:xfrm>
              <a:off x="1198958" y="2989264"/>
              <a:ext cx="1227967"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38" name="Rectangle 37"/>
            <p:cNvSpPr/>
            <p:nvPr/>
          </p:nvSpPr>
          <p:spPr>
            <a:xfrm>
              <a:off x="2427920" y="2989263"/>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39" name="TextBox 38"/>
            <p:cNvSpPr txBox="1"/>
            <p:nvPr/>
          </p:nvSpPr>
          <p:spPr>
            <a:xfrm>
              <a:off x="277238" y="2950859"/>
              <a:ext cx="869149" cy="400110"/>
            </a:xfrm>
            <a:prstGeom prst="rect">
              <a:avLst/>
            </a:prstGeom>
            <a:noFill/>
          </p:spPr>
          <p:txBody>
            <a:bodyPr wrap="none" rtlCol="0">
              <a:spAutoFit/>
            </a:bodyPr>
            <a:lstStyle/>
            <a:p>
              <a:r>
                <a:rPr lang="en-US" sz="2000" dirty="0" smtClean="0"/>
                <a:t>T</a:t>
              </a:r>
              <a:r>
                <a:rPr lang="en-US" sz="2000" baseline="-25000" dirty="0" smtClean="0"/>
                <a:t>2</a:t>
              </a:r>
              <a:r>
                <a:rPr lang="en-US" sz="2000" dirty="0" smtClean="0"/>
                <a:t>(2) =</a:t>
              </a:r>
              <a:endParaRPr lang="en-US" sz="2000" dirty="0"/>
            </a:p>
          </p:txBody>
        </p:sp>
        <p:sp>
          <p:nvSpPr>
            <p:cNvPr id="40" name="Rectangle 39"/>
            <p:cNvSpPr/>
            <p:nvPr/>
          </p:nvSpPr>
          <p:spPr>
            <a:xfrm>
              <a:off x="1203885" y="3467405"/>
              <a:ext cx="1227967"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41" name="Rectangle 40"/>
            <p:cNvSpPr/>
            <p:nvPr/>
          </p:nvSpPr>
          <p:spPr>
            <a:xfrm>
              <a:off x="2427920" y="3467404"/>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42" name="TextBox 41"/>
            <p:cNvSpPr txBox="1"/>
            <p:nvPr/>
          </p:nvSpPr>
          <p:spPr>
            <a:xfrm>
              <a:off x="282165" y="3429000"/>
              <a:ext cx="869149" cy="400110"/>
            </a:xfrm>
            <a:prstGeom prst="rect">
              <a:avLst/>
            </a:prstGeom>
            <a:noFill/>
          </p:spPr>
          <p:txBody>
            <a:bodyPr wrap="none" rtlCol="0">
              <a:spAutoFit/>
            </a:bodyPr>
            <a:lstStyle/>
            <a:p>
              <a:r>
                <a:rPr lang="en-US" sz="2000" dirty="0" smtClean="0"/>
                <a:t>T</a:t>
              </a:r>
              <a:r>
                <a:rPr lang="en-US" sz="2000" baseline="-25000" dirty="0" smtClean="0"/>
                <a:t>3</a:t>
              </a:r>
              <a:r>
                <a:rPr lang="en-US" sz="2000" dirty="0" smtClean="0"/>
                <a:t>(3) =</a:t>
              </a:r>
              <a:endParaRPr lang="en-US" sz="2000" dirty="0"/>
            </a:p>
          </p:txBody>
        </p:sp>
        <p:sp>
          <p:nvSpPr>
            <p:cNvPr id="43" name="Rectangle 42"/>
            <p:cNvSpPr/>
            <p:nvPr/>
          </p:nvSpPr>
          <p:spPr>
            <a:xfrm>
              <a:off x="1201226" y="3950610"/>
              <a:ext cx="1227967" cy="34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sequential</a:t>
              </a:r>
              <a:endParaRPr lang="en-US" dirty="0"/>
            </a:p>
          </p:txBody>
        </p:sp>
        <p:sp>
          <p:nvSpPr>
            <p:cNvPr id="44" name="Rectangle 43"/>
            <p:cNvSpPr/>
            <p:nvPr/>
          </p:nvSpPr>
          <p:spPr>
            <a:xfrm>
              <a:off x="2427920" y="3950609"/>
              <a:ext cx="1644815" cy="3456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parallelizable</a:t>
              </a:r>
              <a:endParaRPr lang="en-US" dirty="0"/>
            </a:p>
          </p:txBody>
        </p:sp>
        <p:sp>
          <p:nvSpPr>
            <p:cNvPr id="45" name="TextBox 44"/>
            <p:cNvSpPr txBox="1"/>
            <p:nvPr/>
          </p:nvSpPr>
          <p:spPr>
            <a:xfrm>
              <a:off x="279506" y="3912205"/>
              <a:ext cx="869149" cy="400110"/>
            </a:xfrm>
            <a:prstGeom prst="rect">
              <a:avLst/>
            </a:prstGeom>
            <a:noFill/>
          </p:spPr>
          <p:txBody>
            <a:bodyPr wrap="none" rtlCol="0">
              <a:spAutoFit/>
            </a:bodyPr>
            <a:lstStyle/>
            <a:p>
              <a:r>
                <a:rPr lang="en-US" sz="2000" dirty="0" smtClean="0"/>
                <a:t>T</a:t>
              </a:r>
              <a:r>
                <a:rPr lang="en-US" sz="2000" baseline="-25000" dirty="0" smtClean="0"/>
                <a:t>4</a:t>
              </a:r>
              <a:r>
                <a:rPr lang="en-US" sz="2000" dirty="0" smtClean="0"/>
                <a:t>(4) =</a:t>
              </a:r>
              <a:endParaRPr lang="en-US" sz="2000" dirty="0"/>
            </a:p>
          </p:txBody>
        </p:sp>
      </p:grpSp>
    </p:spTree>
    <p:extLst>
      <p:ext uri="{BB962C8B-B14F-4D97-AF65-F5344CB8AC3E}">
        <p14:creationId xmlns:p14="http://schemas.microsoft.com/office/powerpoint/2010/main" val="9627183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law</a:t>
            </a:r>
            <a:endParaRPr lang="en-US" dirty="0"/>
          </a:p>
        </p:txBody>
      </p:sp>
      <p:graphicFrame>
        <p:nvGraphicFramePr>
          <p:cNvPr id="4" name="Grafiek 1"/>
          <p:cNvGraphicFramePr>
            <a:graphicFrameLocks/>
          </p:cNvGraphicFramePr>
          <p:nvPr>
            <p:extLst>
              <p:ext uri="{D42A27DB-BD31-4B8C-83A1-F6EECF244321}">
                <p14:modId xmlns:p14="http://schemas.microsoft.com/office/powerpoint/2010/main" val="2747995793"/>
              </p:ext>
            </p:extLst>
          </p:nvPr>
        </p:nvGraphicFramePr>
        <p:xfrm>
          <a:off x="616285" y="932675"/>
          <a:ext cx="7988240" cy="5376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565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area – performance share</a:t>
            </a:r>
            <a:endParaRPr lang="en-US" dirty="0"/>
          </a:p>
        </p:txBody>
      </p:sp>
      <p:sp>
        <p:nvSpPr>
          <p:cNvPr id="5" name="TextBox 4"/>
          <p:cNvSpPr txBox="1"/>
          <p:nvPr/>
        </p:nvSpPr>
        <p:spPr>
          <a:xfrm rot="16200000">
            <a:off x="7425876" y="5128914"/>
            <a:ext cx="3097707" cy="338554"/>
          </a:xfrm>
          <a:prstGeom prst="rect">
            <a:avLst/>
          </a:prstGeom>
          <a:noFill/>
        </p:spPr>
        <p:txBody>
          <a:bodyPr wrap="none" rtlCol="0">
            <a:spAutoFit/>
          </a:bodyPr>
          <a:lstStyle/>
          <a:p>
            <a:r>
              <a:rPr lang="en-US" sz="1600" dirty="0" smtClean="0">
                <a:solidFill>
                  <a:schemeClr val="bg1">
                    <a:lumMod val="65000"/>
                  </a:schemeClr>
                </a:solidFill>
              </a:rPr>
              <a:t>Image taken from www.top500.org</a:t>
            </a:r>
            <a:endParaRPr lang="en-US" sz="1600" dirty="0">
              <a:solidFill>
                <a:schemeClr val="bg1">
                  <a:lumMod val="65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335" y="929033"/>
            <a:ext cx="6842156" cy="564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40100" y="5656490"/>
            <a:ext cx="1199944" cy="369332"/>
          </a:xfrm>
          <a:prstGeom prst="rect">
            <a:avLst/>
          </a:prstGeom>
          <a:noFill/>
        </p:spPr>
        <p:txBody>
          <a:bodyPr wrap="none" rtlCol="0">
            <a:spAutoFit/>
          </a:bodyPr>
          <a:lstStyle/>
          <a:p>
            <a:r>
              <a:rPr lang="en-US" b="1" dirty="0" smtClean="0"/>
              <a:t>“research”</a:t>
            </a:r>
            <a:endParaRPr lang="en-US" b="1" dirty="0"/>
          </a:p>
        </p:txBody>
      </p:sp>
      <p:sp>
        <p:nvSpPr>
          <p:cNvPr id="8" name="TextBox 7"/>
          <p:cNvSpPr txBox="1"/>
          <p:nvPr/>
        </p:nvSpPr>
        <p:spPr>
          <a:xfrm>
            <a:off x="6300225" y="3083355"/>
            <a:ext cx="1285480" cy="369332"/>
          </a:xfrm>
          <a:prstGeom prst="rect">
            <a:avLst/>
          </a:prstGeom>
          <a:noFill/>
        </p:spPr>
        <p:txBody>
          <a:bodyPr wrap="none" rtlCol="0">
            <a:spAutoFit/>
          </a:bodyPr>
          <a:lstStyle/>
          <a:p>
            <a:r>
              <a:rPr lang="en-US" b="1" dirty="0" smtClean="0">
                <a:solidFill>
                  <a:schemeClr val="bg1"/>
                </a:solidFill>
              </a:rPr>
              <a:t>“unknown”</a:t>
            </a:r>
            <a:endParaRPr lang="en-US" b="1" dirty="0">
              <a:solidFill>
                <a:schemeClr val="bg1"/>
              </a:solidFill>
            </a:endParaRPr>
          </a:p>
        </p:txBody>
      </p:sp>
    </p:spTree>
    <p:extLst>
      <p:ext uri="{BB962C8B-B14F-4D97-AF65-F5344CB8AC3E}">
        <p14:creationId xmlns:p14="http://schemas.microsoft.com/office/powerpoint/2010/main" val="304289789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law</a:t>
            </a:r>
            <a:endParaRPr lang="en-US" dirty="0"/>
          </a:p>
        </p:txBody>
      </p:sp>
      <p:graphicFrame>
        <p:nvGraphicFramePr>
          <p:cNvPr id="5" name="Grafiek 1"/>
          <p:cNvGraphicFramePr>
            <a:graphicFrameLocks/>
          </p:cNvGraphicFramePr>
          <p:nvPr>
            <p:extLst>
              <p:ext uri="{D42A27DB-BD31-4B8C-83A1-F6EECF244321}">
                <p14:modId xmlns:p14="http://schemas.microsoft.com/office/powerpoint/2010/main" val="2671894067"/>
              </p:ext>
            </p:extLst>
          </p:nvPr>
        </p:nvGraphicFramePr>
        <p:xfrm>
          <a:off x="347450" y="1302007"/>
          <a:ext cx="7949835" cy="528678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39475" y="1047890"/>
            <a:ext cx="7819064" cy="369332"/>
          </a:xfrm>
          <a:prstGeom prst="rect">
            <a:avLst/>
          </a:prstGeom>
          <a:solidFill>
            <a:schemeClr val="bg1">
              <a:lumMod val="85000"/>
            </a:schemeClr>
          </a:solidFill>
          <a:ln w="19050">
            <a:solidFill>
              <a:schemeClr val="tx1"/>
            </a:solidFill>
          </a:ln>
        </p:spPr>
        <p:txBody>
          <a:bodyPr wrap="none" rtlCol="0">
            <a:spAutoFit/>
          </a:bodyPr>
          <a:lstStyle/>
          <a:p>
            <a:r>
              <a:rPr lang="en-US" dirty="0" smtClean="0"/>
              <a:t>Same graph as on previous slide, but expressed as parallel efficiency and log scale</a:t>
            </a:r>
            <a:endParaRPr lang="en-US" dirty="0"/>
          </a:p>
        </p:txBody>
      </p:sp>
      <p:cxnSp>
        <p:nvCxnSpPr>
          <p:cNvPr id="7" name="Straight Arrow Connector 6"/>
          <p:cNvCxnSpPr/>
          <p:nvPr/>
        </p:nvCxnSpPr>
        <p:spPr>
          <a:xfrm flipV="1">
            <a:off x="7759615" y="2468875"/>
            <a:ext cx="0" cy="326442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375565" y="5080415"/>
            <a:ext cx="0" cy="652886"/>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589361" y="3121760"/>
            <a:ext cx="0" cy="2613337"/>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13235" y="4026178"/>
            <a:ext cx="1114408" cy="461665"/>
          </a:xfrm>
          <a:prstGeom prst="rect">
            <a:avLst/>
          </a:prstGeom>
          <a:noFill/>
        </p:spPr>
        <p:txBody>
          <a:bodyPr wrap="none" rtlCol="0">
            <a:spAutoFit/>
          </a:bodyPr>
          <a:lstStyle/>
          <a:p>
            <a:r>
              <a:rPr lang="en-US" sz="2400" dirty="0" smtClean="0">
                <a:latin typeface="Symbol" pitchFamily="18" charset="2"/>
              </a:rPr>
              <a:t>h</a:t>
            </a:r>
            <a:r>
              <a:rPr lang="en-US" sz="2200" baseline="-25000" dirty="0" smtClean="0">
                <a:sym typeface="Symbol"/>
              </a:rPr>
              <a:t></a:t>
            </a:r>
            <a:r>
              <a:rPr lang="en-US" sz="2200" dirty="0" smtClean="0"/>
              <a:t> = 1-s</a:t>
            </a:r>
            <a:endParaRPr lang="en-US" sz="2200" dirty="0"/>
          </a:p>
        </p:txBody>
      </p:sp>
    </p:spTree>
    <p:extLst>
      <p:ext uri="{BB962C8B-B14F-4D97-AF65-F5344CB8AC3E}">
        <p14:creationId xmlns:p14="http://schemas.microsoft.com/office/powerpoint/2010/main" val="15766408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85000"/>
                  </a:schemeClr>
                </a:solidFill>
              </a:rPr>
              <a:t>Distributed-memory architecture: general considerations</a:t>
            </a:r>
          </a:p>
          <a:p>
            <a:r>
              <a:rPr lang="en-US" sz="2200" dirty="0" smtClean="0">
                <a:solidFill>
                  <a:schemeClr val="bg1">
                    <a:lumMod val="85000"/>
                  </a:schemeClr>
                </a:solidFill>
              </a:rPr>
              <a:t>Programming model: Message Passing Interface (MPI)</a:t>
            </a:r>
          </a:p>
          <a:p>
            <a:pPr lvl="1"/>
            <a:r>
              <a:rPr lang="en-US" dirty="0" smtClean="0">
                <a:solidFill>
                  <a:schemeClr val="bg1">
                    <a:lumMod val="85000"/>
                  </a:schemeClr>
                </a:solidFill>
              </a:rPr>
              <a:t>Point-to-point communication</a:t>
            </a:r>
          </a:p>
          <a:p>
            <a:pPr lvl="2"/>
            <a:r>
              <a:rPr lang="en-US" dirty="0" smtClean="0">
                <a:solidFill>
                  <a:schemeClr val="bg1">
                    <a:lumMod val="85000"/>
                  </a:schemeClr>
                </a:solidFill>
              </a:rPr>
              <a:t>Blocking communication</a:t>
            </a:r>
          </a:p>
          <a:p>
            <a:pPr lvl="2"/>
            <a:r>
              <a:rPr lang="en-US" dirty="0" smtClean="0">
                <a:solidFill>
                  <a:schemeClr val="bg1">
                    <a:lumMod val="85000"/>
                  </a:schemeClr>
                </a:solidFill>
              </a:rPr>
              <a:t>Point to point network performance</a:t>
            </a:r>
          </a:p>
          <a:p>
            <a:pPr lvl="2"/>
            <a:r>
              <a:rPr lang="en-US" dirty="0" smtClean="0">
                <a:solidFill>
                  <a:schemeClr val="bg1">
                    <a:lumMod val="85000"/>
                  </a:schemeClr>
                </a:solidFill>
              </a:rPr>
              <a:t>Non-blocking communication</a:t>
            </a:r>
          </a:p>
          <a:p>
            <a:pPr lvl="1"/>
            <a:r>
              <a:rPr lang="en-US" dirty="0" smtClean="0">
                <a:solidFill>
                  <a:schemeClr val="bg1">
                    <a:lumMod val="85000"/>
                  </a:schemeClr>
                </a:solidFill>
              </a:rPr>
              <a:t>Collective communication</a:t>
            </a:r>
          </a:p>
          <a:p>
            <a:pPr lvl="2"/>
            <a:r>
              <a:rPr lang="en-US" dirty="0" smtClean="0">
                <a:solidFill>
                  <a:schemeClr val="bg1">
                    <a:lumMod val="85000"/>
                  </a:schemeClr>
                </a:solidFill>
              </a:rPr>
              <a:t>Collective communication algorithms</a:t>
            </a:r>
          </a:p>
          <a:p>
            <a:pPr lvl="2"/>
            <a:r>
              <a:rPr lang="en-US" dirty="0" smtClean="0">
                <a:solidFill>
                  <a:schemeClr val="bg1">
                    <a:lumMod val="85000"/>
                  </a:schemeClr>
                </a:solidFill>
              </a:rPr>
              <a:t>Global network performance</a:t>
            </a:r>
          </a:p>
          <a:p>
            <a:r>
              <a:rPr lang="en-US" sz="2200" dirty="0" smtClean="0">
                <a:solidFill>
                  <a:schemeClr val="bg1">
                    <a:lumMod val="85000"/>
                  </a:schemeClr>
                </a:solidFill>
              </a:rPr>
              <a:t>Parallel program performance evaluation</a:t>
            </a:r>
          </a:p>
          <a:p>
            <a:pPr lvl="1"/>
            <a:r>
              <a:rPr lang="en-US" dirty="0" smtClean="0">
                <a:solidFill>
                  <a:schemeClr val="bg1">
                    <a:lumMod val="85000"/>
                  </a:schemeClr>
                </a:solidFill>
              </a:rPr>
              <a:t>Amdahl’s law</a:t>
            </a:r>
          </a:p>
          <a:p>
            <a:pPr lvl="1"/>
            <a:r>
              <a:rPr lang="en-US" dirty="0" smtClean="0">
                <a:solidFill>
                  <a:schemeClr val="bg1">
                    <a:lumMod val="85000"/>
                  </a:schemeClr>
                </a:solidFill>
              </a:rPr>
              <a:t>Gustafson’s law</a:t>
            </a:r>
          </a:p>
          <a:p>
            <a:r>
              <a:rPr lang="en-US" sz="2200" dirty="0" smtClean="0"/>
              <a:t>Parallel program development: case studies</a:t>
            </a:r>
          </a:p>
          <a:p>
            <a:pPr lvl="1"/>
            <a:endParaRPr lang="en-US" dirty="0"/>
          </a:p>
        </p:txBody>
      </p:sp>
    </p:spTree>
    <p:extLst>
      <p:ext uri="{BB962C8B-B14F-4D97-AF65-F5344CB8AC3E}">
        <p14:creationId xmlns:p14="http://schemas.microsoft.com/office/powerpoint/2010/main" val="29601688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50265"/>
            <a:ext cx="7772400" cy="1470025"/>
          </a:xfrm>
        </p:spPr>
        <p:txBody>
          <a:bodyPr/>
          <a:lstStyle/>
          <a:p>
            <a:r>
              <a:rPr lang="en-US" dirty="0" smtClean="0"/>
              <a:t>Case Study 1: Parallel matrix-matrix product</a:t>
            </a:r>
            <a:endParaRPr lang="en-US" dirty="0"/>
          </a:p>
        </p:txBody>
      </p:sp>
    </p:spTree>
    <p:extLst>
      <p:ext uri="{BB962C8B-B14F-4D97-AF65-F5344CB8AC3E}">
        <p14:creationId xmlns:p14="http://schemas.microsoft.com/office/powerpoint/2010/main" val="12914850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 multiplication</a:t>
            </a:r>
            <a:endParaRPr lang="en-US" dirty="0"/>
          </a:p>
        </p:txBody>
      </p:sp>
      <p:sp>
        <p:nvSpPr>
          <p:cNvPr id="3" name="Content Placeholder 2"/>
          <p:cNvSpPr>
            <a:spLocks noGrp="1"/>
          </p:cNvSpPr>
          <p:nvPr>
            <p:ph idx="1"/>
          </p:nvPr>
        </p:nvSpPr>
        <p:spPr>
          <a:xfrm>
            <a:off x="457199" y="1239915"/>
            <a:ext cx="8515937" cy="5338295"/>
          </a:xfrm>
        </p:spPr>
        <p:txBody>
          <a:bodyPr>
            <a:normAutofit/>
          </a:bodyPr>
          <a:lstStyle/>
          <a:p>
            <a:r>
              <a:rPr lang="en-US" sz="2200" dirty="0" smtClean="0"/>
              <a:t>Matrix-matrix multiplication: </a:t>
            </a:r>
            <a:r>
              <a:rPr lang="en-US" sz="2200" b="1" dirty="0" smtClean="0">
                <a:solidFill>
                  <a:srgbClr val="FF0000"/>
                </a:solidFill>
              </a:rPr>
              <a:t>C = </a:t>
            </a:r>
            <a:r>
              <a:rPr lang="en-US" sz="2200" b="1" dirty="0" smtClean="0">
                <a:solidFill>
                  <a:srgbClr val="FF0000"/>
                </a:solidFill>
                <a:latin typeface="Symbol" pitchFamily="18" charset="2"/>
              </a:rPr>
              <a:t>a</a:t>
            </a:r>
            <a:r>
              <a:rPr lang="en-US" sz="2200" b="1" dirty="0" smtClean="0">
                <a:solidFill>
                  <a:srgbClr val="FF0000"/>
                </a:solidFill>
              </a:rPr>
              <a:t>*A*B </a:t>
            </a:r>
            <a:r>
              <a:rPr lang="en-US" sz="2200" b="1" dirty="0">
                <a:solidFill>
                  <a:srgbClr val="FF0000"/>
                </a:solidFill>
              </a:rPr>
              <a:t>+ </a:t>
            </a:r>
            <a:r>
              <a:rPr lang="en-US" sz="2200" b="1" dirty="0" smtClean="0">
                <a:solidFill>
                  <a:srgbClr val="FF0000"/>
                </a:solidFill>
                <a:latin typeface="Symbol" pitchFamily="18" charset="2"/>
              </a:rPr>
              <a:t>b</a:t>
            </a:r>
            <a:r>
              <a:rPr lang="en-US" sz="2200" b="1" dirty="0" smtClean="0">
                <a:solidFill>
                  <a:srgbClr val="FF0000"/>
                </a:solidFill>
              </a:rPr>
              <a:t>*C </a:t>
            </a:r>
            <a:r>
              <a:rPr lang="en-US" sz="2200" dirty="0" smtClean="0"/>
              <a:t>(BLAS </a:t>
            </a:r>
            <a:r>
              <a:rPr lang="en-US" sz="2200" dirty="0" err="1" smtClean="0"/>
              <a:t>xgemm</a:t>
            </a:r>
            <a:r>
              <a:rPr lang="en-US" sz="2200" dirty="0" smtClean="0"/>
              <a:t>)</a:t>
            </a:r>
          </a:p>
          <a:p>
            <a:pPr lvl="1"/>
            <a:r>
              <a:rPr lang="en-US" dirty="0" smtClean="0"/>
              <a:t>Assume C = m x n; A = m x k; B = k x n matrix.</a:t>
            </a:r>
            <a:endParaRPr lang="en-US" b="1" dirty="0" smtClean="0">
              <a:solidFill>
                <a:srgbClr val="000080"/>
              </a:solidFill>
            </a:endParaRPr>
          </a:p>
          <a:p>
            <a:pPr lvl="1"/>
            <a:r>
              <a:rPr lang="en-US" dirty="0" smtClean="0">
                <a:latin typeface="Symbol" pitchFamily="18" charset="2"/>
              </a:rPr>
              <a:t>a, </a:t>
            </a:r>
            <a:r>
              <a:rPr lang="en-US" dirty="0">
                <a:latin typeface="Symbol" pitchFamily="18" charset="2"/>
              </a:rPr>
              <a:t>b </a:t>
            </a:r>
            <a:r>
              <a:rPr lang="en-US" dirty="0" smtClean="0"/>
              <a:t>= scalars; assume </a:t>
            </a:r>
            <a:r>
              <a:rPr lang="en-US" dirty="0" smtClean="0">
                <a:latin typeface="Symbol" pitchFamily="18" charset="2"/>
              </a:rPr>
              <a:t>a </a:t>
            </a:r>
            <a:r>
              <a:rPr lang="en-US" dirty="0" smtClean="0"/>
              <a:t>=</a:t>
            </a:r>
            <a:r>
              <a:rPr lang="en-US" dirty="0" smtClean="0">
                <a:latin typeface="Symbol" pitchFamily="18" charset="2"/>
              </a:rPr>
              <a:t> b </a:t>
            </a:r>
            <a:r>
              <a:rPr lang="en-US" dirty="0"/>
              <a:t>= </a:t>
            </a:r>
            <a:r>
              <a:rPr lang="en-US" dirty="0" smtClean="0">
                <a:latin typeface="Symbol" pitchFamily="18" charset="2"/>
              </a:rPr>
              <a:t>1 </a:t>
            </a:r>
            <a:r>
              <a:rPr lang="en-US" dirty="0" smtClean="0"/>
              <a:t>in what follows, i.e. C = C + A*B</a:t>
            </a:r>
          </a:p>
          <a:p>
            <a:r>
              <a:rPr lang="en-US" sz="2200" dirty="0" smtClean="0"/>
              <a:t>Initially, </a:t>
            </a:r>
            <a:r>
              <a:rPr lang="en-US" sz="2200" b="1" dirty="0" smtClean="0">
                <a:solidFill>
                  <a:srgbClr val="FF0000"/>
                </a:solidFill>
              </a:rPr>
              <a:t>matrix elements are distributed</a:t>
            </a:r>
            <a:r>
              <a:rPr lang="en-US" sz="2200" dirty="0" smtClean="0"/>
              <a:t> among P processes</a:t>
            </a:r>
          </a:p>
          <a:p>
            <a:pPr lvl="1"/>
            <a:r>
              <a:rPr lang="en-US" dirty="0" smtClean="0"/>
              <a:t>We will review different partitioning schemes (1D, 2D, block cyclic)</a:t>
            </a:r>
          </a:p>
          <a:p>
            <a:pPr lvl="1"/>
            <a:r>
              <a:rPr lang="en-US" dirty="0" smtClean="0"/>
              <a:t>Assume </a:t>
            </a:r>
            <a:r>
              <a:rPr lang="en-US" b="1" dirty="0" smtClean="0">
                <a:solidFill>
                  <a:srgbClr val="000080"/>
                </a:solidFill>
              </a:rPr>
              <a:t>same scheme for each matrix </a:t>
            </a:r>
            <a:r>
              <a:rPr lang="en-US" dirty="0" smtClean="0"/>
              <a:t>A, B</a:t>
            </a:r>
            <a:r>
              <a:rPr lang="en-US" dirty="0"/>
              <a:t> </a:t>
            </a:r>
            <a:r>
              <a:rPr lang="en-US" dirty="0" smtClean="0"/>
              <a:t>and C</a:t>
            </a:r>
          </a:p>
          <a:p>
            <a:r>
              <a:rPr lang="en-US" sz="2200" dirty="0" smtClean="0"/>
              <a:t>Each process computes values for C that are </a:t>
            </a:r>
            <a:r>
              <a:rPr lang="en-US" sz="2200" b="1" dirty="0" smtClean="0">
                <a:solidFill>
                  <a:srgbClr val="FF0000"/>
                </a:solidFill>
              </a:rPr>
              <a:t>local to that process</a:t>
            </a:r>
            <a:endParaRPr lang="en-US" sz="2200" dirty="0" smtClean="0"/>
          </a:p>
          <a:p>
            <a:pPr lvl="1"/>
            <a:r>
              <a:rPr lang="en-US" dirty="0" smtClean="0"/>
              <a:t>Required data from A and B that is not local needs to be </a:t>
            </a:r>
            <a:r>
              <a:rPr lang="en-US" b="1" dirty="0" smtClean="0">
                <a:solidFill>
                  <a:srgbClr val="000080"/>
                </a:solidFill>
              </a:rPr>
              <a:t>communicated</a:t>
            </a:r>
          </a:p>
          <a:p>
            <a:pPr lvl="1"/>
            <a:r>
              <a:rPr lang="en-US" dirty="0" smtClean="0"/>
              <a:t>Performance modeling assuming the </a:t>
            </a:r>
            <a:r>
              <a:rPr lang="en-US" b="1" dirty="0" smtClean="0">
                <a:solidFill>
                  <a:srgbClr val="000080"/>
                </a:solidFill>
                <a:latin typeface="Symbol" pitchFamily="18" charset="2"/>
              </a:rPr>
              <a:t>a, b, g</a:t>
            </a:r>
            <a:r>
              <a:rPr lang="en-US" b="1" dirty="0" smtClean="0">
                <a:solidFill>
                  <a:srgbClr val="000080"/>
                </a:solidFill>
              </a:rPr>
              <a:t> </a:t>
            </a:r>
            <a:r>
              <a:rPr lang="en-US" dirty="0" smtClean="0"/>
              <a:t>model</a:t>
            </a:r>
          </a:p>
          <a:p>
            <a:pPr lvl="2"/>
            <a:r>
              <a:rPr lang="en-US" b="1" dirty="0">
                <a:solidFill>
                  <a:srgbClr val="000080"/>
                </a:solidFill>
                <a:latin typeface="Symbol" pitchFamily="18" charset="2"/>
              </a:rPr>
              <a:t>a </a:t>
            </a:r>
            <a:r>
              <a:rPr lang="en-US" b="1" dirty="0" smtClean="0">
                <a:solidFill>
                  <a:srgbClr val="000080"/>
                </a:solidFill>
                <a:latin typeface="Symbol" pitchFamily="18" charset="2"/>
              </a:rPr>
              <a:t> </a:t>
            </a:r>
            <a:r>
              <a:rPr lang="en-US" dirty="0" smtClean="0"/>
              <a:t>= latency</a:t>
            </a:r>
          </a:p>
          <a:p>
            <a:pPr lvl="2"/>
            <a:r>
              <a:rPr lang="en-US" b="1" dirty="0">
                <a:solidFill>
                  <a:srgbClr val="000080"/>
                </a:solidFill>
                <a:latin typeface="Symbol" pitchFamily="18" charset="2"/>
              </a:rPr>
              <a:t>b </a:t>
            </a:r>
            <a:r>
              <a:rPr lang="en-US" b="1" dirty="0" smtClean="0">
                <a:solidFill>
                  <a:srgbClr val="000080"/>
                </a:solidFill>
                <a:latin typeface="Symbol" pitchFamily="18" charset="2"/>
              </a:rPr>
              <a:t> </a:t>
            </a:r>
            <a:r>
              <a:rPr lang="en-US" dirty="0" smtClean="0"/>
              <a:t>= per element transfer time</a:t>
            </a:r>
          </a:p>
          <a:p>
            <a:pPr lvl="2"/>
            <a:r>
              <a:rPr lang="en-US" b="1" dirty="0">
                <a:solidFill>
                  <a:srgbClr val="000080"/>
                </a:solidFill>
                <a:latin typeface="Symbol" pitchFamily="18" charset="2"/>
              </a:rPr>
              <a:t>g </a:t>
            </a:r>
            <a:r>
              <a:rPr lang="en-US" b="1" dirty="0" smtClean="0">
                <a:solidFill>
                  <a:srgbClr val="000080"/>
                </a:solidFill>
                <a:latin typeface="Symbol" pitchFamily="18" charset="2"/>
              </a:rPr>
              <a:t> </a:t>
            </a:r>
            <a:r>
              <a:rPr lang="en-US" dirty="0" smtClean="0"/>
              <a:t>= time for single floating point computation</a:t>
            </a:r>
          </a:p>
        </p:txBody>
      </p:sp>
      <p:sp>
        <p:nvSpPr>
          <p:cNvPr id="4" name="TextBox 3"/>
          <p:cNvSpPr txBox="1"/>
          <p:nvPr/>
        </p:nvSpPr>
        <p:spPr>
          <a:xfrm rot="16200000">
            <a:off x="7259686" y="4975273"/>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147863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3" name="Content Placeholder 2"/>
          <p:cNvSpPr>
            <a:spLocks noGrp="1"/>
          </p:cNvSpPr>
          <p:nvPr>
            <p:ph idx="1"/>
          </p:nvPr>
        </p:nvSpPr>
        <p:spPr>
          <a:xfrm>
            <a:off x="457200" y="1009485"/>
            <a:ext cx="8229600" cy="2381110"/>
          </a:xfrm>
        </p:spPr>
        <p:txBody>
          <a:bodyPr>
            <a:noAutofit/>
          </a:bodyPr>
          <a:lstStyle/>
          <a:p>
            <a:r>
              <a:rPr lang="en-US" sz="2200" dirty="0" smtClean="0"/>
              <a:t>First approach: </a:t>
            </a:r>
            <a:r>
              <a:rPr lang="en-US" sz="2200" b="1" dirty="0" smtClean="0">
                <a:solidFill>
                  <a:srgbClr val="FF0000"/>
                </a:solidFill>
              </a:rPr>
              <a:t>one dimensional partitioning</a:t>
            </a:r>
          </a:p>
          <a:p>
            <a:pPr lvl="1"/>
            <a:r>
              <a:rPr lang="en-US" dirty="0" smtClean="0"/>
              <a:t>Partition </a:t>
            </a:r>
            <a:r>
              <a:rPr lang="en-US" b="1" dirty="0" smtClean="0">
                <a:solidFill>
                  <a:srgbClr val="000080"/>
                </a:solidFill>
              </a:rPr>
              <a:t>columns into P (roughly) equal slices </a:t>
            </a:r>
            <a:r>
              <a:rPr lang="en-US" dirty="0" smtClean="0"/>
              <a:t>of dimensions   m x n/P (matrix C); m x k/P (matrix A); k x n/P (matrix B)</a:t>
            </a:r>
            <a:endParaRPr lang="en-US" dirty="0"/>
          </a:p>
          <a:p>
            <a:pPr lvl="1"/>
            <a:r>
              <a:rPr lang="en-US" dirty="0" smtClean="0"/>
              <a:t>X(I) refers to </a:t>
            </a:r>
            <a:r>
              <a:rPr lang="en-US" b="1" dirty="0" smtClean="0">
                <a:solidFill>
                  <a:srgbClr val="000080"/>
                </a:solidFill>
              </a:rPr>
              <a:t>slice I, held by process p</a:t>
            </a:r>
            <a:r>
              <a:rPr lang="en-US" b="1" baseline="-25000" dirty="0" smtClean="0">
                <a:solidFill>
                  <a:srgbClr val="000080"/>
                </a:solidFill>
              </a:rPr>
              <a:t>i</a:t>
            </a:r>
            <a:r>
              <a:rPr lang="en-US" b="1" dirty="0" smtClean="0">
                <a:solidFill>
                  <a:srgbClr val="000080"/>
                </a:solidFill>
              </a:rPr>
              <a:t>  </a:t>
            </a:r>
            <a:r>
              <a:rPr lang="en-US" dirty="0" smtClean="0"/>
              <a:t>(X = {A, B, C})</a:t>
            </a:r>
          </a:p>
          <a:p>
            <a:pPr lvl="1"/>
            <a:r>
              <a:rPr lang="en-US" dirty="0" smtClean="0"/>
              <a:t>B(J, </a:t>
            </a:r>
            <a:r>
              <a:rPr lang="en-US" dirty="0"/>
              <a:t>I</a:t>
            </a:r>
            <a:r>
              <a:rPr lang="en-US" dirty="0" smtClean="0"/>
              <a:t>) </a:t>
            </a:r>
            <a:r>
              <a:rPr lang="en-US" dirty="0"/>
              <a:t>refers to block </a:t>
            </a:r>
            <a:r>
              <a:rPr lang="en-US" dirty="0" smtClean="0"/>
              <a:t>J, </a:t>
            </a:r>
            <a:r>
              <a:rPr lang="en-US" dirty="0"/>
              <a:t>i.e. rows </a:t>
            </a:r>
            <a:r>
              <a:rPr lang="en-US" dirty="0" smtClean="0"/>
              <a:t>[J*k/P </a:t>
            </a:r>
            <a:r>
              <a:rPr lang="en-US" dirty="0"/>
              <a:t>… </a:t>
            </a:r>
            <a:r>
              <a:rPr lang="en-US" dirty="0" smtClean="0"/>
              <a:t>(J+1)*k/P[ </a:t>
            </a:r>
            <a:r>
              <a:rPr lang="en-US" dirty="0"/>
              <a:t>of slice </a:t>
            </a:r>
            <a:r>
              <a:rPr lang="en-US" dirty="0" smtClean="0"/>
              <a:t>B(I)</a:t>
            </a:r>
          </a:p>
          <a:p>
            <a:pPr lvl="2"/>
            <a:r>
              <a:rPr lang="en-US" dirty="0" smtClean="0"/>
              <a:t>This “block” scheme is only introduced for notation purposes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418395"/>
              </p:ext>
            </p:extLst>
          </p:nvPr>
        </p:nvGraphicFramePr>
        <p:xfrm>
          <a:off x="2588369" y="3981395"/>
          <a:ext cx="2416626" cy="240479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2404790">
                <a:tc>
                  <a:txBody>
                    <a:bodyPr/>
                    <a:lstStyle/>
                    <a:p>
                      <a:pPr algn="ctr"/>
                      <a:r>
                        <a:rPr lang="en-US" sz="2200" b="0" baseline="0" dirty="0" smtClean="0">
                          <a:solidFill>
                            <a:schemeClr val="tx1"/>
                          </a:solidFill>
                        </a:rPr>
                        <a:t>p</a:t>
                      </a:r>
                      <a:r>
                        <a:rPr lang="en-US" sz="2200" b="0" baseline="-25000" dirty="0" smtClean="0">
                          <a:solidFill>
                            <a:schemeClr val="tx1"/>
                          </a:solidFill>
                        </a:rPr>
                        <a:t>0</a:t>
                      </a: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baseline="0" dirty="0" smtClean="0">
                          <a:solidFill>
                            <a:schemeClr val="tx1"/>
                          </a:solidFill>
                        </a:rPr>
                        <a:t>p</a:t>
                      </a:r>
                      <a:r>
                        <a:rPr lang="en-US" sz="2200" b="0" baseline="-25000" dirty="0" smtClean="0">
                          <a:solidFill>
                            <a:schemeClr val="tx1"/>
                          </a:solidFill>
                        </a:rPr>
                        <a:t>1</a:t>
                      </a: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baseline="0" dirty="0" smtClean="0">
                          <a:solidFill>
                            <a:schemeClr val="tx1"/>
                          </a:solidFill>
                        </a:rPr>
                        <a:t>…</a:t>
                      </a:r>
                      <a:endParaRPr lang="en-US" sz="22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baseline="0" dirty="0" smtClean="0">
                          <a:solidFill>
                            <a:schemeClr val="tx1"/>
                          </a:solidFill>
                        </a:rPr>
                        <a:t>p</a:t>
                      </a:r>
                      <a:r>
                        <a:rPr lang="en-US" sz="2200" b="0" baseline="-25000" dirty="0" smtClean="0">
                          <a:solidFill>
                            <a:schemeClr val="tx1"/>
                          </a:solidFill>
                        </a:rPr>
                        <a:t>i</a:t>
                      </a: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2200" b="0" dirty="0" smtClean="0">
                          <a:solidFill>
                            <a:schemeClr val="tx1"/>
                          </a:solidFill>
                        </a:rPr>
                        <a:t>…</a:t>
                      </a: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dirty="0" smtClean="0">
                          <a:solidFill>
                            <a:schemeClr val="tx1"/>
                          </a:solidFill>
                        </a:rPr>
                        <a:t>p</a:t>
                      </a:r>
                      <a:r>
                        <a:rPr lang="en-US" sz="2200" b="0" baseline="-25000" dirty="0" smtClean="0">
                          <a:solidFill>
                            <a:schemeClr val="tx1"/>
                          </a:solidFill>
                        </a:rPr>
                        <a:t>P-1</a:t>
                      </a: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 name="Straight Arrow Connector 4"/>
          <p:cNvCxnSpPr/>
          <p:nvPr/>
        </p:nvCxnSpPr>
        <p:spPr>
          <a:xfrm flipH="1">
            <a:off x="2588369" y="3827775"/>
            <a:ext cx="241662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a:off x="1149626" y="5177872"/>
            <a:ext cx="241662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7259686" y="4975273"/>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
        <p:nvSpPr>
          <p:cNvPr id="8" name="TextBox 7"/>
          <p:cNvSpPr txBox="1"/>
          <p:nvPr/>
        </p:nvSpPr>
        <p:spPr>
          <a:xfrm>
            <a:off x="1935484" y="4962428"/>
            <a:ext cx="312906" cy="430887"/>
          </a:xfrm>
          <a:prstGeom prst="rect">
            <a:avLst/>
          </a:prstGeom>
          <a:noFill/>
        </p:spPr>
        <p:txBody>
          <a:bodyPr wrap="none" rtlCol="0">
            <a:spAutoFit/>
          </a:bodyPr>
          <a:lstStyle/>
          <a:p>
            <a:r>
              <a:rPr lang="en-US" sz="2200" dirty="0" smtClean="0"/>
              <a:t>k</a:t>
            </a:r>
            <a:endParaRPr lang="en-US" sz="2200" dirty="0"/>
          </a:p>
        </p:txBody>
      </p:sp>
      <p:sp>
        <p:nvSpPr>
          <p:cNvPr id="10" name="TextBox 9"/>
          <p:cNvSpPr txBox="1"/>
          <p:nvPr/>
        </p:nvSpPr>
        <p:spPr>
          <a:xfrm>
            <a:off x="3630611" y="3396888"/>
            <a:ext cx="332142" cy="430887"/>
          </a:xfrm>
          <a:prstGeom prst="rect">
            <a:avLst/>
          </a:prstGeom>
          <a:noFill/>
        </p:spPr>
        <p:txBody>
          <a:bodyPr wrap="none" rtlCol="0">
            <a:spAutoFit/>
          </a:bodyPr>
          <a:lstStyle/>
          <a:p>
            <a:r>
              <a:rPr lang="en-US" sz="2200" dirty="0" smtClean="0"/>
              <a:t>n</a:t>
            </a:r>
            <a:endParaRPr lang="en-US" sz="2200" dirty="0"/>
          </a:p>
        </p:txBody>
      </p:sp>
      <p:cxnSp>
        <p:nvCxnSpPr>
          <p:cNvPr id="12" name="Straight Connector 11"/>
          <p:cNvCxnSpPr/>
          <p:nvPr/>
        </p:nvCxnSpPr>
        <p:spPr>
          <a:xfrm flipV="1">
            <a:off x="4203561" y="3827775"/>
            <a:ext cx="2225308" cy="15362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03561" y="6394444"/>
            <a:ext cx="2225308" cy="145361"/>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428869" y="3851455"/>
            <a:ext cx="412496" cy="37915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0</a:t>
            </a:r>
          </a:p>
        </p:txBody>
      </p:sp>
      <p:sp>
        <p:nvSpPr>
          <p:cNvPr id="20" name="Rectangle 19"/>
          <p:cNvSpPr/>
          <p:nvPr/>
        </p:nvSpPr>
        <p:spPr>
          <a:xfrm>
            <a:off x="6428869" y="4312315"/>
            <a:ext cx="412496" cy="37915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1</a:t>
            </a:r>
          </a:p>
        </p:txBody>
      </p:sp>
      <p:sp>
        <p:nvSpPr>
          <p:cNvPr id="21" name="Rectangle 20"/>
          <p:cNvSpPr/>
          <p:nvPr/>
        </p:nvSpPr>
        <p:spPr>
          <a:xfrm>
            <a:off x="6428869" y="4793821"/>
            <a:ext cx="412496" cy="37915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a:t>
            </a:r>
            <a:endParaRPr lang="en-US" dirty="0">
              <a:solidFill>
                <a:schemeClr val="tx1"/>
              </a:solidFill>
            </a:endParaRPr>
          </a:p>
        </p:txBody>
      </p:sp>
      <p:sp>
        <p:nvSpPr>
          <p:cNvPr id="22" name="Rectangle 21"/>
          <p:cNvSpPr/>
          <p:nvPr/>
        </p:nvSpPr>
        <p:spPr>
          <a:xfrm>
            <a:off x="6428869" y="5254681"/>
            <a:ext cx="412496" cy="37915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J</a:t>
            </a:r>
            <a:endParaRPr lang="en-US" dirty="0">
              <a:solidFill>
                <a:schemeClr val="tx1"/>
              </a:solidFill>
            </a:endParaRPr>
          </a:p>
        </p:txBody>
      </p:sp>
      <p:sp>
        <p:nvSpPr>
          <p:cNvPr id="23" name="Rectangle 22"/>
          <p:cNvSpPr/>
          <p:nvPr/>
        </p:nvSpPr>
        <p:spPr>
          <a:xfrm>
            <a:off x="6428869" y="6160651"/>
            <a:ext cx="412496" cy="37915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P</a:t>
            </a:r>
            <a:r>
              <a:rPr lang="en-US" dirty="0" smtClean="0">
                <a:solidFill>
                  <a:schemeClr val="tx1"/>
                </a:solidFill>
              </a:rPr>
              <a:t>-1</a:t>
            </a:r>
            <a:endParaRPr lang="en-US" dirty="0">
              <a:solidFill>
                <a:schemeClr val="tx1"/>
              </a:solidFill>
            </a:endParaRPr>
          </a:p>
        </p:txBody>
      </p:sp>
      <p:sp>
        <p:nvSpPr>
          <p:cNvPr id="24" name="TextBox 23"/>
          <p:cNvSpPr txBox="1"/>
          <p:nvPr/>
        </p:nvSpPr>
        <p:spPr>
          <a:xfrm>
            <a:off x="6889729" y="5248753"/>
            <a:ext cx="799706" cy="430887"/>
          </a:xfrm>
          <a:prstGeom prst="rect">
            <a:avLst/>
          </a:prstGeom>
          <a:noFill/>
        </p:spPr>
        <p:txBody>
          <a:bodyPr wrap="none" rtlCol="0">
            <a:spAutoFit/>
          </a:bodyPr>
          <a:lstStyle/>
          <a:p>
            <a:r>
              <a:rPr lang="en-US" sz="2200" dirty="0" smtClean="0"/>
              <a:t>B(J, I)</a:t>
            </a:r>
            <a:endParaRPr lang="en-US" sz="2200" dirty="0"/>
          </a:p>
        </p:txBody>
      </p:sp>
      <p:sp>
        <p:nvSpPr>
          <p:cNvPr id="25" name="Rectangle 24"/>
          <p:cNvSpPr/>
          <p:nvPr/>
        </p:nvSpPr>
        <p:spPr>
          <a:xfrm>
            <a:off x="6428869" y="5699791"/>
            <a:ext cx="412496" cy="37915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a:t>
            </a:r>
            <a:endParaRPr lang="en-US" dirty="0">
              <a:solidFill>
                <a:schemeClr val="tx1"/>
              </a:solidFill>
            </a:endParaRPr>
          </a:p>
        </p:txBody>
      </p:sp>
      <p:cxnSp>
        <p:nvCxnSpPr>
          <p:cNvPr id="29" name="Straight Arrow Connector 28"/>
          <p:cNvCxnSpPr/>
          <p:nvPr/>
        </p:nvCxnSpPr>
        <p:spPr>
          <a:xfrm flipH="1">
            <a:off x="6428869" y="3697835"/>
            <a:ext cx="41249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a:off x="6837101" y="4024361"/>
            <a:ext cx="41249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41114" y="3236975"/>
            <a:ext cx="587020" cy="430887"/>
          </a:xfrm>
          <a:prstGeom prst="rect">
            <a:avLst/>
          </a:prstGeom>
          <a:noFill/>
        </p:spPr>
        <p:txBody>
          <a:bodyPr wrap="none" rtlCol="0">
            <a:spAutoFit/>
          </a:bodyPr>
          <a:lstStyle/>
          <a:p>
            <a:r>
              <a:rPr lang="en-US" sz="2200" dirty="0" smtClean="0"/>
              <a:t>n/P</a:t>
            </a:r>
            <a:endParaRPr lang="en-US" sz="2200" dirty="0"/>
          </a:p>
        </p:txBody>
      </p:sp>
      <p:sp>
        <p:nvSpPr>
          <p:cNvPr id="33" name="TextBox 32"/>
          <p:cNvSpPr txBox="1"/>
          <p:nvPr/>
        </p:nvSpPr>
        <p:spPr>
          <a:xfrm>
            <a:off x="7120159" y="3804618"/>
            <a:ext cx="567784" cy="430887"/>
          </a:xfrm>
          <a:prstGeom prst="rect">
            <a:avLst/>
          </a:prstGeom>
          <a:noFill/>
        </p:spPr>
        <p:txBody>
          <a:bodyPr wrap="none" rtlCol="0">
            <a:spAutoFit/>
          </a:bodyPr>
          <a:lstStyle/>
          <a:p>
            <a:r>
              <a:rPr lang="en-US" sz="2200" dirty="0" smtClean="0"/>
              <a:t>k/P</a:t>
            </a:r>
            <a:endParaRPr lang="en-US" sz="2200" dirty="0"/>
          </a:p>
        </p:txBody>
      </p:sp>
      <p:sp>
        <p:nvSpPr>
          <p:cNvPr id="34" name="Left Brace 33"/>
          <p:cNvSpPr/>
          <p:nvPr/>
        </p:nvSpPr>
        <p:spPr>
          <a:xfrm>
            <a:off x="6198439" y="3851455"/>
            <a:ext cx="142675" cy="2688350"/>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5213560" y="4980186"/>
            <a:ext cx="1417376" cy="430887"/>
          </a:xfrm>
          <a:prstGeom prst="rect">
            <a:avLst/>
          </a:prstGeom>
          <a:noFill/>
        </p:spPr>
        <p:txBody>
          <a:bodyPr wrap="none" rtlCol="0">
            <a:spAutoFit/>
          </a:bodyPr>
          <a:lstStyle/>
          <a:p>
            <a:r>
              <a:rPr lang="en-US" sz="2200" dirty="0" smtClean="0"/>
              <a:t>B(</a:t>
            </a:r>
            <a:r>
              <a:rPr lang="en-US" sz="2200" dirty="0"/>
              <a:t>I</a:t>
            </a:r>
            <a:r>
              <a:rPr lang="en-US" sz="2200" dirty="0" smtClean="0"/>
              <a:t>)= slice I</a:t>
            </a:r>
            <a:endParaRPr lang="en-US" sz="2200" dirty="0"/>
          </a:p>
        </p:txBody>
      </p:sp>
      <p:sp>
        <p:nvSpPr>
          <p:cNvPr id="6" name="TextBox 5"/>
          <p:cNvSpPr txBox="1"/>
          <p:nvPr/>
        </p:nvSpPr>
        <p:spPr>
          <a:xfrm>
            <a:off x="347450" y="4312315"/>
            <a:ext cx="1665071" cy="430887"/>
          </a:xfrm>
          <a:prstGeom prst="rect">
            <a:avLst/>
          </a:prstGeom>
          <a:noFill/>
        </p:spPr>
        <p:txBody>
          <a:bodyPr wrap="none" rtlCol="0">
            <a:spAutoFit/>
          </a:bodyPr>
          <a:lstStyle/>
          <a:p>
            <a:r>
              <a:rPr lang="en-US" sz="2200" b="1" dirty="0" smtClean="0"/>
              <a:t>e.g. matrix B</a:t>
            </a:r>
            <a:endParaRPr lang="en-US" sz="2200" b="1" dirty="0"/>
          </a:p>
        </p:txBody>
      </p:sp>
      <p:cxnSp>
        <p:nvCxnSpPr>
          <p:cNvPr id="26" name="Straight Arrow Connector 25"/>
          <p:cNvCxnSpPr/>
          <p:nvPr/>
        </p:nvCxnSpPr>
        <p:spPr>
          <a:xfrm flipV="1">
            <a:off x="2536535" y="6490445"/>
            <a:ext cx="2468460" cy="1"/>
          </a:xfrm>
          <a:prstGeom prst="straightConnector1">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35800" y="6454563"/>
            <a:ext cx="1517018" cy="430887"/>
          </a:xfrm>
          <a:prstGeom prst="rect">
            <a:avLst/>
          </a:prstGeom>
          <a:noFill/>
        </p:spPr>
        <p:txBody>
          <a:bodyPr wrap="none" rtlCol="0">
            <a:spAutoFit/>
          </a:bodyPr>
          <a:lstStyle/>
          <a:p>
            <a:r>
              <a:rPr lang="en-US" sz="2200" dirty="0"/>
              <a:t>P</a:t>
            </a:r>
            <a:r>
              <a:rPr lang="en-US" sz="2200" dirty="0" smtClean="0"/>
              <a:t> processes</a:t>
            </a:r>
            <a:endParaRPr lang="en-US" sz="2200" dirty="0"/>
          </a:p>
        </p:txBody>
      </p:sp>
    </p:spTree>
    <p:extLst>
      <p:ext uri="{BB962C8B-B14F-4D97-AF65-F5344CB8AC3E}">
        <p14:creationId xmlns:p14="http://schemas.microsoft.com/office/powerpoint/2010/main" val="246487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9" grpId="0" animBg="1"/>
      <p:bldP spid="20" grpId="0" animBg="1"/>
      <p:bldP spid="21" grpId="0" animBg="1"/>
      <p:bldP spid="22" grpId="0" animBg="1"/>
      <p:bldP spid="23" grpId="0" animBg="1"/>
      <p:bldP spid="24" grpId="0"/>
      <p:bldP spid="25" grpId="0" animBg="1"/>
      <p:bldP spid="32" grpId="0"/>
      <p:bldP spid="33" grpId="0"/>
      <p:bldP spid="34" grpId="0" animBg="1"/>
      <p:bldP spid="35" grpId="0"/>
      <p:bldP spid="6" grpId="0"/>
      <p:bldP spid="2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4" name="Content Placeholder 2"/>
          <p:cNvSpPr txBox="1">
            <a:spLocks/>
          </p:cNvSpPr>
          <p:nvPr/>
        </p:nvSpPr>
        <p:spPr>
          <a:xfrm>
            <a:off x="457200" y="1047891"/>
            <a:ext cx="8229600"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First approach: </a:t>
            </a:r>
            <a:r>
              <a:rPr lang="en-US" sz="2200" b="1" dirty="0" smtClean="0">
                <a:solidFill>
                  <a:srgbClr val="FF0000"/>
                </a:solidFill>
              </a:rPr>
              <a:t>one dimensional partitioning</a:t>
            </a:r>
          </a:p>
          <a:p>
            <a:pPr lvl="1"/>
            <a:r>
              <a:rPr lang="en-US" dirty="0" smtClean="0"/>
              <a:t>Process p</a:t>
            </a:r>
            <a:r>
              <a:rPr lang="en-US" baseline="-25000" dirty="0" smtClean="0"/>
              <a:t>i</a:t>
            </a:r>
            <a:r>
              <a:rPr lang="en-US" dirty="0" smtClean="0"/>
              <a:t> needs to compute C(I):</a:t>
            </a:r>
          </a:p>
          <a:p>
            <a:pPr marL="457200" lvl="1"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808310" y="1892800"/>
                <a:ext cx="5999591" cy="1088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200" i="0" smtClean="0">
                          <a:latin typeface="Cambria Math"/>
                        </a:rPr>
                        <m:t>C</m:t>
                      </m:r>
                      <m:d>
                        <m:dPr>
                          <m:ctrlPr>
                            <a:rPr lang="en-US" sz="2200" b="0" i="1" smtClean="0">
                              <a:latin typeface="Cambria Math"/>
                            </a:rPr>
                          </m:ctrlPr>
                        </m:dPr>
                        <m:e>
                          <m:r>
                            <m:rPr>
                              <m:sty m:val="p"/>
                            </m:rPr>
                            <a:rPr lang="en-US" sz="2200" b="0" i="0" smtClean="0">
                              <a:latin typeface="Cambria Math"/>
                            </a:rPr>
                            <m:t>I</m:t>
                          </m:r>
                        </m:e>
                      </m:d>
                      <m:r>
                        <a:rPr lang="en-US" sz="2200" b="0" i="0" smtClean="0">
                          <a:latin typeface="Cambria Math"/>
                        </a:rPr>
                        <m:t>=</m:t>
                      </m:r>
                      <m:r>
                        <m:rPr>
                          <m:sty m:val="p"/>
                        </m:rPr>
                        <a:rPr lang="en-US" sz="2200" b="0" i="0" smtClean="0">
                          <a:latin typeface="Cambria Math"/>
                        </a:rPr>
                        <m:t>C</m:t>
                      </m:r>
                      <m:d>
                        <m:dPr>
                          <m:ctrlPr>
                            <a:rPr lang="en-US" sz="2200" b="0" i="1" smtClean="0">
                              <a:latin typeface="Cambria Math"/>
                            </a:rPr>
                          </m:ctrlPr>
                        </m:dPr>
                        <m:e>
                          <m:r>
                            <m:rPr>
                              <m:sty m:val="p"/>
                            </m:rPr>
                            <a:rPr lang="en-US" sz="2200" b="0" i="0" smtClean="0">
                              <a:latin typeface="Cambria Math"/>
                            </a:rPr>
                            <m:t>I</m:t>
                          </m:r>
                        </m:e>
                      </m:d>
                      <m:r>
                        <a:rPr lang="en-US" sz="2200" b="0" i="0" smtClean="0">
                          <a:latin typeface="Cambria Math"/>
                        </a:rPr>
                        <m:t>+</m:t>
                      </m:r>
                      <m:r>
                        <m:rPr>
                          <m:sty m:val="p"/>
                        </m:rPr>
                        <a:rPr lang="en-US" sz="2200" b="0" i="0" smtClean="0">
                          <a:latin typeface="Cambria Math"/>
                        </a:rPr>
                        <m:t>A</m:t>
                      </m:r>
                      <m:r>
                        <a:rPr lang="en-US" sz="2200" b="0" i="0" smtClean="0">
                          <a:latin typeface="Cambria Math"/>
                        </a:rPr>
                        <m:t> ∗</m:t>
                      </m:r>
                      <m:r>
                        <m:rPr>
                          <m:sty m:val="p"/>
                        </m:rPr>
                        <a:rPr lang="en-US" sz="2200" b="0" i="0" smtClean="0">
                          <a:latin typeface="Cambria Math"/>
                        </a:rPr>
                        <m:t>B</m:t>
                      </m:r>
                      <m:d>
                        <m:dPr>
                          <m:ctrlPr>
                            <a:rPr lang="en-US" sz="2200" b="0" i="1" smtClean="0">
                              <a:latin typeface="Cambria Math"/>
                            </a:rPr>
                          </m:ctrlPr>
                        </m:dPr>
                        <m:e>
                          <m:r>
                            <m:rPr>
                              <m:sty m:val="p"/>
                            </m:rPr>
                            <a:rPr lang="en-US" sz="2200" b="0" i="0" smtClean="0">
                              <a:latin typeface="Cambria Math"/>
                            </a:rPr>
                            <m:t>I</m:t>
                          </m:r>
                        </m:e>
                      </m:d>
                      <m:r>
                        <a:rPr lang="en-US" sz="2200" b="0" i="0" smtClean="0">
                          <a:latin typeface="Cambria Math"/>
                        </a:rPr>
                        <m:t>=</m:t>
                      </m:r>
                      <m:r>
                        <m:rPr>
                          <m:sty m:val="p"/>
                        </m:rPr>
                        <a:rPr lang="en-US" sz="2200" b="0" i="0" smtClean="0">
                          <a:latin typeface="Cambria Math"/>
                        </a:rPr>
                        <m:t>C</m:t>
                      </m:r>
                      <m:d>
                        <m:dPr>
                          <m:ctrlPr>
                            <a:rPr lang="en-US" sz="2200" b="0" i="1" smtClean="0">
                              <a:latin typeface="Cambria Math"/>
                            </a:rPr>
                          </m:ctrlPr>
                        </m:dPr>
                        <m:e>
                          <m:r>
                            <m:rPr>
                              <m:sty m:val="p"/>
                            </m:rPr>
                            <a:rPr lang="en-US" sz="2200" b="0" i="0" smtClean="0">
                              <a:latin typeface="Cambria Math"/>
                            </a:rPr>
                            <m:t>I</m:t>
                          </m:r>
                        </m:e>
                      </m:d>
                      <m:r>
                        <a:rPr lang="en-US" sz="2200" b="0" i="0" smtClean="0">
                          <a:latin typeface="Cambria Math"/>
                        </a:rPr>
                        <m:t>+</m:t>
                      </m:r>
                      <m:nary>
                        <m:naryPr>
                          <m:chr m:val="∑"/>
                          <m:ctrlPr>
                            <a:rPr lang="en-US" sz="2200" i="1" smtClean="0">
                              <a:latin typeface="Cambria Math"/>
                            </a:rPr>
                          </m:ctrlPr>
                        </m:naryPr>
                        <m:sub>
                          <m:r>
                            <m:rPr>
                              <m:sty m:val="p"/>
                            </m:rPr>
                            <a:rPr lang="en-US" sz="2200" b="0" i="0" smtClean="0">
                              <a:latin typeface="Cambria Math"/>
                            </a:rPr>
                            <m:t>J</m:t>
                          </m:r>
                          <m:r>
                            <a:rPr lang="en-US" sz="2200" b="0" i="0" smtClean="0">
                              <a:latin typeface="Cambria Math"/>
                            </a:rPr>
                            <m:t>=0</m:t>
                          </m:r>
                        </m:sub>
                        <m:sup>
                          <m:r>
                            <m:rPr>
                              <m:sty m:val="p"/>
                            </m:rPr>
                            <a:rPr lang="en-US" sz="2200" b="0" i="0" smtClean="0">
                              <a:latin typeface="Cambria Math"/>
                            </a:rPr>
                            <m:t>P</m:t>
                          </m:r>
                          <m:r>
                            <a:rPr lang="en-US" sz="2200" b="0" i="0" smtClean="0">
                              <a:latin typeface="Cambria Math"/>
                            </a:rPr>
                            <m:t>−1</m:t>
                          </m:r>
                        </m:sup>
                        <m:e>
                          <m:r>
                            <m:rPr>
                              <m:sty m:val="p"/>
                            </m:rPr>
                            <a:rPr lang="en-US" sz="2200" b="0" i="0" smtClean="0">
                              <a:latin typeface="Cambria Math"/>
                            </a:rPr>
                            <m:t>A</m:t>
                          </m:r>
                          <m:d>
                            <m:dPr>
                              <m:ctrlPr>
                                <a:rPr lang="en-US" sz="2200" b="0" i="1" smtClean="0">
                                  <a:latin typeface="Cambria Math"/>
                                </a:rPr>
                              </m:ctrlPr>
                            </m:dPr>
                            <m:e>
                              <m:r>
                                <m:rPr>
                                  <m:sty m:val="p"/>
                                </m:rPr>
                                <a:rPr lang="en-US" sz="2200" b="0" i="0" smtClean="0">
                                  <a:latin typeface="Cambria Math"/>
                                </a:rPr>
                                <m:t>J</m:t>
                              </m:r>
                            </m:e>
                          </m:d>
                          <m:r>
                            <a:rPr lang="en-US" sz="2200" b="0" i="0" smtClean="0">
                              <a:latin typeface="Cambria Math"/>
                            </a:rPr>
                            <m:t>∗</m:t>
                          </m:r>
                          <m:r>
                            <m:rPr>
                              <m:sty m:val="p"/>
                            </m:rPr>
                            <a:rPr lang="en-US" sz="2200" b="0" i="0" smtClean="0">
                              <a:latin typeface="Cambria Math"/>
                            </a:rPr>
                            <m:t>B</m:t>
                          </m:r>
                          <m:r>
                            <a:rPr lang="en-US" sz="2200" b="0" i="0" smtClean="0">
                              <a:latin typeface="Cambria Math"/>
                            </a:rPr>
                            <m:t>(</m:t>
                          </m:r>
                          <m:r>
                            <m:rPr>
                              <m:sty m:val="p"/>
                            </m:rPr>
                            <a:rPr lang="en-US" sz="2200" b="0" i="0" smtClean="0">
                              <a:latin typeface="Cambria Math"/>
                            </a:rPr>
                            <m:t>J</m:t>
                          </m:r>
                          <m:r>
                            <a:rPr lang="en-US" sz="2200" b="0" i="0" smtClean="0">
                              <a:latin typeface="Cambria Math"/>
                            </a:rPr>
                            <m:t>,</m:t>
                          </m:r>
                          <m:r>
                            <m:rPr>
                              <m:sty m:val="p"/>
                            </m:rPr>
                            <a:rPr lang="en-US" sz="2200" b="0" i="0" smtClean="0">
                              <a:latin typeface="Cambria Math"/>
                            </a:rPr>
                            <m:t>I</m:t>
                          </m:r>
                          <m:r>
                            <a:rPr lang="en-US" sz="2200" b="0" i="0" smtClean="0">
                              <a:latin typeface="Cambria Math"/>
                            </a:rPr>
                            <m:t>)</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808310" y="1892800"/>
                <a:ext cx="5999591" cy="1088439"/>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071337" y="2227603"/>
                <a:ext cx="1672381" cy="430887"/>
              </a:xfrm>
              <a:prstGeom prst="rect">
                <a:avLst/>
              </a:prstGeom>
            </p:spPr>
            <p:txBody>
              <a:bodyPr wrap="none">
                <a:spAutoFit/>
              </a:bodyPr>
              <a:lstStyle/>
              <a:p>
                <a14:m>
                  <m:oMath xmlns:m="http://schemas.openxmlformats.org/officeDocument/2006/math">
                    <m:r>
                      <a:rPr lang="en-US" sz="2200" i="0" smtClean="0">
                        <a:latin typeface="Cambria Math"/>
                        <a:ea typeface="Cambria Math"/>
                      </a:rPr>
                      <m:t>∀ </m:t>
                    </m:r>
                    <m:r>
                      <m:rPr>
                        <m:sty m:val="p"/>
                      </m:rPr>
                      <a:rPr lang="en-US" sz="2200" b="0" i="0" smtClean="0">
                        <a:latin typeface="Cambria Math"/>
                        <a:ea typeface="Cambria Math"/>
                      </a:rPr>
                      <m:t>I</m:t>
                    </m:r>
                    <m:r>
                      <a:rPr lang="en-US" sz="2200" i="0" smtClean="0">
                        <a:latin typeface="Cambria Math"/>
                        <a:ea typeface="Cambria Math"/>
                      </a:rPr>
                      <m:t>=0…</m:t>
                    </m:r>
                  </m:oMath>
                </a14:m>
                <a:r>
                  <a:rPr lang="en-US" sz="2200" dirty="0" smtClean="0"/>
                  <a:t>P-1</a:t>
                </a:r>
              </a:p>
            </p:txBody>
          </p:sp>
        </mc:Choice>
        <mc:Fallback xmlns="">
          <p:sp>
            <p:nvSpPr>
              <p:cNvPr id="6" name="Rectangle 5"/>
              <p:cNvSpPr>
                <a:spLocks noRot="1" noChangeAspect="1" noMove="1" noResize="1" noEditPoints="1" noAdjustHandles="1" noChangeArrowheads="1" noChangeShapeType="1" noTextEdit="1"/>
              </p:cNvSpPr>
              <p:nvPr/>
            </p:nvSpPr>
            <p:spPr>
              <a:xfrm>
                <a:off x="7071337" y="2227603"/>
                <a:ext cx="1672381" cy="430887"/>
              </a:xfrm>
              <a:prstGeom prst="rect">
                <a:avLst/>
              </a:prstGeom>
              <a:blipFill rotWithShape="1">
                <a:blip r:embed="rId3"/>
                <a:stretch>
                  <a:fillRect t="-8451" r="-4015" b="-26761"/>
                </a:stretch>
              </a:blipFill>
            </p:spPr>
            <p:txBody>
              <a:bodyPr/>
              <a:lstStyle/>
              <a:p>
                <a:r>
                  <a:rPr lang="en-US">
                    <a:noFill/>
                  </a:rPr>
                  <a:t> </a:t>
                </a:r>
              </a:p>
            </p:txBody>
          </p:sp>
        </mc:Fallback>
      </mc:AlternateContent>
      <p:sp>
        <p:nvSpPr>
          <p:cNvPr id="10" name="TextBox 9"/>
          <p:cNvSpPr txBox="1"/>
          <p:nvPr/>
        </p:nvSpPr>
        <p:spPr>
          <a:xfrm>
            <a:off x="4802430" y="2970550"/>
            <a:ext cx="1348446" cy="369332"/>
          </a:xfrm>
          <a:prstGeom prst="rect">
            <a:avLst/>
          </a:prstGeom>
          <a:noFill/>
        </p:spPr>
        <p:txBody>
          <a:bodyPr wrap="none" rtlCol="0">
            <a:spAutoFit/>
          </a:bodyPr>
          <a:lstStyle/>
          <a:p>
            <a:r>
              <a:rPr lang="en-US" dirty="0" smtClean="0"/>
              <a:t>m x k/P slice</a:t>
            </a:r>
            <a:endParaRPr lang="en-US" dirty="0"/>
          </a:p>
        </p:txBody>
      </p:sp>
      <p:sp>
        <p:nvSpPr>
          <p:cNvPr id="12" name="TextBox 11"/>
          <p:cNvSpPr txBox="1"/>
          <p:nvPr/>
        </p:nvSpPr>
        <p:spPr>
          <a:xfrm>
            <a:off x="6069795" y="2970550"/>
            <a:ext cx="1584088" cy="369332"/>
          </a:xfrm>
          <a:prstGeom prst="rect">
            <a:avLst/>
          </a:prstGeom>
          <a:noFill/>
        </p:spPr>
        <p:txBody>
          <a:bodyPr wrap="none" rtlCol="0">
            <a:spAutoFit/>
          </a:bodyPr>
          <a:lstStyle/>
          <a:p>
            <a:r>
              <a:rPr lang="en-US" dirty="0" smtClean="0"/>
              <a:t>k/P x n/P block</a:t>
            </a:r>
            <a:endParaRPr lang="en-US" dirty="0"/>
          </a:p>
        </p:txBody>
      </p:sp>
      <p:cxnSp>
        <p:nvCxnSpPr>
          <p:cNvPr id="13" name="Straight Arrow Connector 12"/>
          <p:cNvCxnSpPr/>
          <p:nvPr/>
        </p:nvCxnSpPr>
        <p:spPr>
          <a:xfrm flipV="1">
            <a:off x="5454211" y="2660900"/>
            <a:ext cx="0" cy="3096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223415" y="2660900"/>
            <a:ext cx="307240" cy="3440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319178900"/>
              </p:ext>
            </p:extLst>
          </p:nvPr>
        </p:nvGraphicFramePr>
        <p:xfrm>
          <a:off x="424260" y="4120290"/>
          <a:ext cx="2416626" cy="240479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2404790">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C(I)</a:t>
                      </a:r>
                      <a:endParaRPr lang="en-US" sz="18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41258068"/>
              </p:ext>
            </p:extLst>
          </p:nvPr>
        </p:nvGraphicFramePr>
        <p:xfrm>
          <a:off x="3458255" y="4120290"/>
          <a:ext cx="2416626" cy="240479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2404790">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A(I)</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200" b="0" baseline="-250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2200" b="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12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319878308"/>
              </p:ext>
            </p:extLst>
          </p:nvPr>
        </p:nvGraphicFramePr>
        <p:xfrm>
          <a:off x="6303114" y="4120290"/>
          <a:ext cx="2416626" cy="240479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2404790">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baseline="0" dirty="0" smtClean="0">
                          <a:solidFill>
                            <a:schemeClr val="tx1"/>
                          </a:solidFill>
                        </a:rPr>
                        <a:t>B(I)</a:t>
                      </a:r>
                      <a:endParaRPr lang="en-US" sz="18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baseline="-25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TextBox 2"/>
          <p:cNvSpPr txBox="1"/>
          <p:nvPr/>
        </p:nvSpPr>
        <p:spPr>
          <a:xfrm>
            <a:off x="2843775" y="5080415"/>
            <a:ext cx="518091" cy="492443"/>
          </a:xfrm>
          <a:prstGeom prst="rect">
            <a:avLst/>
          </a:prstGeom>
          <a:noFill/>
        </p:spPr>
        <p:txBody>
          <a:bodyPr wrap="none" rtlCol="0">
            <a:spAutoFit/>
          </a:bodyPr>
          <a:lstStyle/>
          <a:p>
            <a:r>
              <a:rPr lang="en-US" sz="2600" dirty="0" smtClean="0"/>
              <a:t>+=</a:t>
            </a:r>
            <a:endParaRPr lang="en-US" sz="2600" dirty="0"/>
          </a:p>
        </p:txBody>
      </p:sp>
      <p:sp>
        <p:nvSpPr>
          <p:cNvPr id="17" name="TextBox 16"/>
          <p:cNvSpPr txBox="1"/>
          <p:nvPr/>
        </p:nvSpPr>
        <p:spPr>
          <a:xfrm>
            <a:off x="5916175" y="5157225"/>
            <a:ext cx="351378" cy="492443"/>
          </a:xfrm>
          <a:prstGeom prst="rect">
            <a:avLst/>
          </a:prstGeom>
          <a:noFill/>
        </p:spPr>
        <p:txBody>
          <a:bodyPr wrap="none" rtlCol="0">
            <a:spAutoFit/>
          </a:bodyPr>
          <a:lstStyle/>
          <a:p>
            <a:r>
              <a:rPr lang="en-US" sz="2600" dirty="0" smtClean="0"/>
              <a:t>*</a:t>
            </a:r>
            <a:endParaRPr lang="en-US" sz="2600" dirty="0"/>
          </a:p>
        </p:txBody>
      </p:sp>
      <p:sp>
        <p:nvSpPr>
          <p:cNvPr id="18" name="TextBox 17"/>
          <p:cNvSpPr txBox="1"/>
          <p:nvPr/>
        </p:nvSpPr>
        <p:spPr>
          <a:xfrm>
            <a:off x="1461195" y="6509569"/>
            <a:ext cx="335348" cy="430887"/>
          </a:xfrm>
          <a:prstGeom prst="rect">
            <a:avLst/>
          </a:prstGeom>
          <a:noFill/>
        </p:spPr>
        <p:txBody>
          <a:bodyPr wrap="none" rtlCol="0">
            <a:spAutoFit/>
          </a:bodyPr>
          <a:lstStyle/>
          <a:p>
            <a:r>
              <a:rPr lang="en-US" sz="2200" dirty="0"/>
              <a:t>C</a:t>
            </a:r>
          </a:p>
        </p:txBody>
      </p:sp>
      <p:sp>
        <p:nvSpPr>
          <p:cNvPr id="19" name="TextBox 18"/>
          <p:cNvSpPr txBox="1"/>
          <p:nvPr/>
        </p:nvSpPr>
        <p:spPr>
          <a:xfrm>
            <a:off x="4493657" y="6509569"/>
            <a:ext cx="348172" cy="430887"/>
          </a:xfrm>
          <a:prstGeom prst="rect">
            <a:avLst/>
          </a:prstGeom>
          <a:noFill/>
        </p:spPr>
        <p:txBody>
          <a:bodyPr wrap="none" rtlCol="0">
            <a:spAutoFit/>
          </a:bodyPr>
          <a:lstStyle/>
          <a:p>
            <a:r>
              <a:rPr lang="en-US" sz="2200" dirty="0" smtClean="0"/>
              <a:t>A</a:t>
            </a:r>
            <a:endParaRPr lang="en-US" sz="2200" dirty="0"/>
          </a:p>
        </p:txBody>
      </p:sp>
      <p:sp>
        <p:nvSpPr>
          <p:cNvPr id="20" name="TextBox 19"/>
          <p:cNvSpPr txBox="1"/>
          <p:nvPr/>
        </p:nvSpPr>
        <p:spPr>
          <a:xfrm>
            <a:off x="7337160" y="6512348"/>
            <a:ext cx="338554" cy="430887"/>
          </a:xfrm>
          <a:prstGeom prst="rect">
            <a:avLst/>
          </a:prstGeom>
          <a:noFill/>
        </p:spPr>
        <p:txBody>
          <a:bodyPr wrap="none" rtlCol="0">
            <a:spAutoFit/>
          </a:bodyPr>
          <a:lstStyle/>
          <a:p>
            <a:r>
              <a:rPr lang="en-US" sz="2200" dirty="0"/>
              <a:t>B</a:t>
            </a:r>
          </a:p>
        </p:txBody>
      </p:sp>
      <p:cxnSp>
        <p:nvCxnSpPr>
          <p:cNvPr id="21" name="Straight Arrow Connector 20"/>
          <p:cNvCxnSpPr/>
          <p:nvPr/>
        </p:nvCxnSpPr>
        <p:spPr>
          <a:xfrm flipH="1">
            <a:off x="4493658" y="3966670"/>
            <a:ext cx="1038467" cy="717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p:cNvCxnSpPr>
          <p:nvPr/>
        </p:nvCxnSpPr>
        <p:spPr>
          <a:xfrm>
            <a:off x="3009201" y="3966670"/>
            <a:ext cx="772832" cy="717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48075" y="3597338"/>
            <a:ext cx="1573572" cy="369332"/>
          </a:xfrm>
          <a:prstGeom prst="rect">
            <a:avLst/>
          </a:prstGeom>
          <a:solidFill>
            <a:srgbClr val="92D050"/>
          </a:solidFill>
        </p:spPr>
        <p:txBody>
          <a:bodyPr wrap="none" rtlCol="0">
            <a:spAutoFit/>
          </a:bodyPr>
          <a:lstStyle/>
          <a:p>
            <a:r>
              <a:rPr lang="en-US" b="1" dirty="0" smtClean="0"/>
              <a:t>data local in p</a:t>
            </a:r>
            <a:r>
              <a:rPr lang="en-US" b="1" baseline="-25000" dirty="0" smtClean="0"/>
              <a:t>i</a:t>
            </a:r>
            <a:endParaRPr lang="en-US" b="1" baseline="-25000" dirty="0"/>
          </a:p>
        </p:txBody>
      </p:sp>
      <p:sp>
        <p:nvSpPr>
          <p:cNvPr id="26" name="TextBox 25"/>
          <p:cNvSpPr txBox="1"/>
          <p:nvPr/>
        </p:nvSpPr>
        <p:spPr>
          <a:xfrm>
            <a:off x="1868856" y="3320339"/>
            <a:ext cx="2280689" cy="646331"/>
          </a:xfrm>
          <a:prstGeom prst="rect">
            <a:avLst/>
          </a:prstGeom>
          <a:solidFill>
            <a:srgbClr val="FF6600"/>
          </a:solidFill>
        </p:spPr>
        <p:txBody>
          <a:bodyPr wrap="none" rtlCol="0">
            <a:spAutoFit/>
          </a:bodyPr>
          <a:lstStyle/>
          <a:p>
            <a:pPr algn="ctr"/>
            <a:r>
              <a:rPr lang="en-US" b="1" dirty="0" smtClean="0"/>
              <a:t>data that needs to be </a:t>
            </a:r>
          </a:p>
          <a:p>
            <a:pPr algn="ctr"/>
            <a:r>
              <a:rPr lang="en-US" b="1" dirty="0" smtClean="0"/>
              <a:t>communicated to p</a:t>
            </a:r>
            <a:r>
              <a:rPr lang="en-US" b="1" baseline="-25000" dirty="0" smtClean="0"/>
              <a:t>i</a:t>
            </a:r>
            <a:endParaRPr lang="en-US" b="1" baseline="-25000" dirty="0"/>
          </a:p>
        </p:txBody>
      </p:sp>
      <p:sp>
        <p:nvSpPr>
          <p:cNvPr id="32" name="TextBox 31"/>
          <p:cNvSpPr txBox="1"/>
          <p:nvPr/>
        </p:nvSpPr>
        <p:spPr>
          <a:xfrm>
            <a:off x="7396423" y="3338493"/>
            <a:ext cx="1400127" cy="646331"/>
          </a:xfrm>
          <a:prstGeom prst="rect">
            <a:avLst/>
          </a:prstGeom>
          <a:solidFill>
            <a:schemeClr val="bg1"/>
          </a:solidFill>
          <a:ln w="19050">
            <a:solidFill>
              <a:schemeClr val="accent1"/>
            </a:solidFill>
          </a:ln>
        </p:spPr>
        <p:txBody>
          <a:bodyPr wrap="none" rtlCol="0">
            <a:spAutoFit/>
          </a:bodyPr>
          <a:lstStyle/>
          <a:p>
            <a:pPr algn="ctr"/>
            <a:r>
              <a:rPr lang="en-US" b="1" dirty="0" smtClean="0"/>
              <a:t>data not</a:t>
            </a:r>
          </a:p>
          <a:p>
            <a:pPr algn="ctr"/>
            <a:r>
              <a:rPr lang="en-US" b="1" dirty="0" smtClean="0"/>
              <a:t>needed by p</a:t>
            </a:r>
            <a:r>
              <a:rPr lang="en-US" b="1" baseline="-25000" dirty="0" smtClean="0"/>
              <a:t>i</a:t>
            </a:r>
            <a:endParaRPr lang="en-US" b="1" baseline="-25000" dirty="0"/>
          </a:p>
        </p:txBody>
      </p:sp>
      <p:cxnSp>
        <p:nvCxnSpPr>
          <p:cNvPr id="33" name="Straight Arrow Connector 32"/>
          <p:cNvCxnSpPr/>
          <p:nvPr/>
        </p:nvCxnSpPr>
        <p:spPr>
          <a:xfrm flipH="1">
            <a:off x="8096486" y="3984824"/>
            <a:ext cx="123989" cy="6996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rot="5400000">
            <a:off x="7757926" y="1391649"/>
            <a:ext cx="252521" cy="1344176"/>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991515" y="1523468"/>
            <a:ext cx="1795748" cy="369332"/>
          </a:xfrm>
          <a:prstGeom prst="rect">
            <a:avLst/>
          </a:prstGeom>
          <a:noFill/>
        </p:spPr>
        <p:txBody>
          <a:bodyPr wrap="none" rtlCol="0">
            <a:spAutoFit/>
          </a:bodyPr>
          <a:lstStyle/>
          <a:p>
            <a:r>
              <a:rPr lang="en-US" dirty="0" smtClean="0"/>
              <a:t>do this in parallel</a:t>
            </a:r>
            <a:endParaRPr lang="en-US" dirty="0"/>
          </a:p>
        </p:txBody>
      </p:sp>
      <p:cxnSp>
        <p:nvCxnSpPr>
          <p:cNvPr id="27" name="Straight Arrow Connector 26"/>
          <p:cNvCxnSpPr/>
          <p:nvPr/>
        </p:nvCxnSpPr>
        <p:spPr>
          <a:xfrm>
            <a:off x="6267553" y="3966670"/>
            <a:ext cx="1069607" cy="717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7259686" y="4975273"/>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27373245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4" name="Content Placeholder 2"/>
          <p:cNvSpPr txBox="1">
            <a:spLocks/>
          </p:cNvSpPr>
          <p:nvPr/>
        </p:nvSpPr>
        <p:spPr>
          <a:xfrm>
            <a:off x="209269" y="1047890"/>
            <a:ext cx="8932926" cy="55687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First approach: </a:t>
            </a:r>
            <a:r>
              <a:rPr lang="en-US" sz="2200" b="1" dirty="0" smtClean="0">
                <a:solidFill>
                  <a:srgbClr val="FF0000"/>
                </a:solidFill>
              </a:rPr>
              <a:t>one dimensional partitioning</a:t>
            </a:r>
          </a:p>
          <a:p>
            <a:pPr lvl="1"/>
            <a:r>
              <a:rPr lang="en-US" dirty="0" smtClean="0"/>
              <a:t>Very </a:t>
            </a:r>
            <a:r>
              <a:rPr lang="en-US" b="1" dirty="0" smtClean="0">
                <a:solidFill>
                  <a:srgbClr val="FF0000"/>
                </a:solidFill>
              </a:rPr>
              <a:t>naive</a:t>
            </a:r>
            <a:r>
              <a:rPr lang="en-US" dirty="0" smtClean="0">
                <a:solidFill>
                  <a:srgbClr val="FF0000"/>
                </a:solidFill>
              </a:rPr>
              <a:t> </a:t>
            </a:r>
            <a:r>
              <a:rPr lang="en-US" dirty="0" smtClean="0"/>
              <a:t>algorithm:</a:t>
            </a:r>
          </a:p>
          <a:p>
            <a:pPr marL="1543050" lvl="2">
              <a:buFont typeface="+mj-lt"/>
              <a:buAutoNum type="arabicPeriod"/>
            </a:pPr>
            <a:r>
              <a:rPr lang="en-US" dirty="0"/>
              <a:t>Use </a:t>
            </a:r>
            <a:r>
              <a:rPr lang="en-US" b="1" dirty="0" err="1">
                <a:solidFill>
                  <a:srgbClr val="000080"/>
                </a:solidFill>
              </a:rPr>
              <a:t>MPI_Allgather</a:t>
            </a:r>
            <a:r>
              <a:rPr lang="en-US" dirty="0">
                <a:solidFill>
                  <a:srgbClr val="000080"/>
                </a:solidFill>
              </a:rPr>
              <a:t> </a:t>
            </a:r>
            <a:r>
              <a:rPr lang="en-US" dirty="0"/>
              <a:t>to collect complete matrix A </a:t>
            </a:r>
            <a:r>
              <a:rPr lang="en-US" dirty="0" smtClean="0"/>
              <a:t>in all </a:t>
            </a:r>
            <a:r>
              <a:rPr lang="en-US" dirty="0"/>
              <a:t>P processes.  </a:t>
            </a:r>
            <a:r>
              <a:rPr lang="en-US" b="1" dirty="0">
                <a:solidFill>
                  <a:srgbClr val="000080"/>
                </a:solidFill>
              </a:rPr>
              <a:t>Cost</a:t>
            </a:r>
            <a:r>
              <a:rPr lang="en-US" dirty="0"/>
              <a:t>: </a:t>
            </a:r>
            <a:r>
              <a:rPr lang="en-US" dirty="0">
                <a:latin typeface="Symbol" pitchFamily="18" charset="2"/>
              </a:rPr>
              <a:t>a</a:t>
            </a:r>
            <a:r>
              <a:rPr lang="en-US" dirty="0"/>
              <a:t>log</a:t>
            </a:r>
            <a:r>
              <a:rPr lang="en-US" baseline="-25000" dirty="0"/>
              <a:t>2</a:t>
            </a:r>
            <a:r>
              <a:rPr lang="en-US" dirty="0"/>
              <a:t>P + </a:t>
            </a:r>
            <a:r>
              <a:rPr lang="en-US" dirty="0">
                <a:latin typeface="Symbol" pitchFamily="18" charset="2"/>
              </a:rPr>
              <a:t>b</a:t>
            </a:r>
            <a:r>
              <a:rPr lang="en-US" dirty="0"/>
              <a:t>(km/P)(P-1)</a:t>
            </a:r>
          </a:p>
          <a:p>
            <a:pPr marL="1543050" lvl="2">
              <a:buFont typeface="+mj-lt"/>
              <a:buAutoNum type="arabicPeriod"/>
            </a:pPr>
            <a:r>
              <a:rPr lang="en-US" dirty="0"/>
              <a:t>Compute </a:t>
            </a:r>
            <a:r>
              <a:rPr lang="en-US" dirty="0" smtClean="0"/>
              <a:t>C(I) </a:t>
            </a:r>
            <a:r>
              <a:rPr lang="en-US" dirty="0"/>
              <a:t>using formula on previous </a:t>
            </a:r>
            <a:r>
              <a:rPr lang="en-US" dirty="0" smtClean="0"/>
              <a:t>slide for all C(I) in parallel.  </a:t>
            </a:r>
            <a:r>
              <a:rPr lang="en-US" b="1" dirty="0">
                <a:solidFill>
                  <a:srgbClr val="000080"/>
                </a:solidFill>
              </a:rPr>
              <a:t>Cost</a:t>
            </a:r>
            <a:r>
              <a:rPr lang="en-US" dirty="0">
                <a:solidFill>
                  <a:srgbClr val="000080"/>
                </a:solidFill>
              </a:rPr>
              <a:t>:</a:t>
            </a:r>
            <a:r>
              <a:rPr lang="en-US" dirty="0"/>
              <a:t> </a:t>
            </a:r>
            <a:r>
              <a:rPr lang="en-US" dirty="0" smtClean="0"/>
              <a:t>2nkm</a:t>
            </a:r>
            <a:r>
              <a:rPr lang="en-US" dirty="0">
                <a:latin typeface="Symbol" pitchFamily="18" charset="2"/>
              </a:rPr>
              <a:t>g</a:t>
            </a:r>
            <a:r>
              <a:rPr lang="en-US" dirty="0" smtClean="0"/>
              <a:t>/P</a:t>
            </a:r>
          </a:p>
          <a:p>
            <a:pPr lvl="1"/>
            <a:r>
              <a:rPr lang="en-US" dirty="0" smtClean="0"/>
              <a:t>Sequential algorithm cost T</a:t>
            </a:r>
            <a:r>
              <a:rPr lang="en-US" baseline="-25000" dirty="0" smtClean="0"/>
              <a:t>1 </a:t>
            </a:r>
            <a:r>
              <a:rPr lang="en-US" dirty="0" smtClean="0"/>
              <a:t>= 2nkm</a:t>
            </a:r>
            <a:r>
              <a:rPr lang="en-US" dirty="0">
                <a:latin typeface="Symbol" pitchFamily="18" charset="2"/>
              </a:rPr>
              <a:t>g</a:t>
            </a:r>
            <a:endParaRPr lang="en-US" dirty="0" smtClean="0"/>
          </a:p>
          <a:p>
            <a:pPr lvl="1"/>
            <a:r>
              <a:rPr lang="en-US" b="1" dirty="0">
                <a:solidFill>
                  <a:srgbClr val="000080"/>
                </a:solidFill>
              </a:rPr>
              <a:t>Parallel efficiency </a:t>
            </a:r>
            <a:r>
              <a:rPr lang="en-US" b="1" dirty="0" err="1" smtClean="0">
                <a:solidFill>
                  <a:srgbClr val="000080"/>
                </a:solidFill>
                <a:latin typeface="Symbol" pitchFamily="18" charset="2"/>
              </a:rPr>
              <a:t>h</a:t>
            </a:r>
            <a:r>
              <a:rPr lang="en-US" b="1" baseline="-25000" dirty="0" err="1" smtClean="0">
                <a:solidFill>
                  <a:srgbClr val="000080"/>
                </a:solidFill>
              </a:rPr>
              <a:t>P</a:t>
            </a:r>
            <a:r>
              <a:rPr lang="en-US" b="1" baseline="-25000" dirty="0" smtClean="0">
                <a:solidFill>
                  <a:srgbClr val="000080"/>
                </a:solidFill>
              </a:rPr>
              <a:t> </a:t>
            </a:r>
            <a:r>
              <a:rPr lang="en-US" dirty="0" smtClean="0"/>
              <a:t>=</a:t>
            </a:r>
            <a:r>
              <a:rPr lang="en-US" baseline="-25000" dirty="0" smtClean="0"/>
              <a:t> </a:t>
            </a:r>
            <a:r>
              <a:rPr lang="en-US" dirty="0" smtClean="0"/>
              <a:t>1 / (1 + </a:t>
            </a:r>
            <a:r>
              <a:rPr lang="en-US" dirty="0"/>
              <a:t>(</a:t>
            </a:r>
            <a:r>
              <a:rPr lang="en-US" dirty="0" smtClean="0">
                <a:latin typeface="Symbol" pitchFamily="18" charset="2"/>
              </a:rPr>
              <a:t>a/g</a:t>
            </a:r>
            <a:r>
              <a:rPr lang="en-US" dirty="0" smtClean="0"/>
              <a:t>)Plog</a:t>
            </a:r>
            <a:r>
              <a:rPr lang="en-US" baseline="-25000" dirty="0" smtClean="0"/>
              <a:t>2</a:t>
            </a:r>
            <a:r>
              <a:rPr lang="en-US" dirty="0" smtClean="0"/>
              <a:t>P /(2nkm) + </a:t>
            </a:r>
            <a:r>
              <a:rPr lang="en-US" dirty="0"/>
              <a:t>(</a:t>
            </a:r>
            <a:r>
              <a:rPr lang="en-US" dirty="0">
                <a:latin typeface="Symbol" pitchFamily="18" charset="2"/>
              </a:rPr>
              <a:t>b/g</a:t>
            </a:r>
            <a:r>
              <a:rPr lang="en-US" dirty="0"/>
              <a:t>) </a:t>
            </a:r>
            <a:r>
              <a:rPr lang="en-US" dirty="0" smtClean="0"/>
              <a:t>(P-1)/(2n) )</a:t>
            </a:r>
            <a:endParaRPr lang="en-US" baseline="-25000" dirty="0" smtClean="0"/>
          </a:p>
          <a:p>
            <a:pPr lvl="2"/>
            <a:r>
              <a:rPr lang="en-US" dirty="0" smtClean="0"/>
              <a:t>Disregard the contribution of the log term (grows slowly)</a:t>
            </a:r>
          </a:p>
          <a:p>
            <a:pPr lvl="2"/>
            <a:r>
              <a:rPr lang="en-US" dirty="0" err="1" smtClean="0"/>
              <a:t>Isoefficiency</a:t>
            </a:r>
            <a:r>
              <a:rPr lang="en-US" dirty="0" smtClean="0"/>
              <a:t> when n and P increase proportionally (approx.)</a:t>
            </a:r>
          </a:p>
          <a:p>
            <a:pPr lvl="1"/>
            <a:r>
              <a:rPr lang="en-US" dirty="0" smtClean="0"/>
              <a:t>Major </a:t>
            </a:r>
            <a:r>
              <a:rPr lang="en-US" b="1" dirty="0" smtClean="0">
                <a:solidFill>
                  <a:srgbClr val="FF0000"/>
                </a:solidFill>
              </a:rPr>
              <a:t>disadvantage</a:t>
            </a:r>
            <a:r>
              <a:rPr lang="en-US" dirty="0" smtClean="0"/>
              <a:t>:</a:t>
            </a:r>
          </a:p>
          <a:p>
            <a:pPr lvl="2"/>
            <a:r>
              <a:rPr lang="en-US" dirty="0" smtClean="0"/>
              <a:t>Need temporary memory to store </a:t>
            </a:r>
            <a:r>
              <a:rPr lang="en-US" dirty="0" err="1" smtClean="0"/>
              <a:t>mk</a:t>
            </a:r>
            <a:r>
              <a:rPr lang="en-US" dirty="0" smtClean="0"/>
              <a:t> elements of matrix A</a:t>
            </a:r>
          </a:p>
          <a:p>
            <a:pPr lvl="2"/>
            <a:r>
              <a:rPr lang="en-US" dirty="0" smtClean="0"/>
              <a:t>This goes against philosophy to keep data distributed</a:t>
            </a:r>
          </a:p>
          <a:p>
            <a:pPr lvl="2"/>
            <a:r>
              <a:rPr lang="en-US" b="1" dirty="0" smtClean="0">
                <a:solidFill>
                  <a:srgbClr val="000080"/>
                </a:solidFill>
              </a:rPr>
              <a:t>Solution</a:t>
            </a:r>
            <a:r>
              <a:rPr lang="en-US" dirty="0" smtClean="0"/>
              <a:t>: modified </a:t>
            </a:r>
            <a:r>
              <a:rPr lang="en-US" dirty="0" err="1" smtClean="0"/>
              <a:t>allgather</a:t>
            </a:r>
            <a:r>
              <a:rPr lang="en-US" dirty="0" smtClean="0"/>
              <a:t> operation</a:t>
            </a:r>
          </a:p>
          <a:p>
            <a:pPr lvl="1"/>
            <a:endParaRPr lang="en-US" dirty="0" smtClean="0"/>
          </a:p>
          <a:p>
            <a:pPr marL="514350">
              <a:buFont typeface="+mj-lt"/>
              <a:buAutoNum type="arabicPeriod"/>
            </a:pPr>
            <a:endParaRPr lang="en-US" dirty="0" smtClean="0"/>
          </a:p>
          <a:p>
            <a:pPr marL="457200" lvl="1" indent="0">
              <a:buNone/>
            </a:pPr>
            <a:endParaRPr lang="en-US" dirty="0"/>
          </a:p>
        </p:txBody>
      </p:sp>
      <p:sp>
        <p:nvSpPr>
          <p:cNvPr id="39" name="TextBox 38"/>
          <p:cNvSpPr txBox="1"/>
          <p:nvPr/>
        </p:nvSpPr>
        <p:spPr>
          <a:xfrm rot="16200000">
            <a:off x="7259686" y="4975273"/>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287634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5" name="Content Placeholder 2"/>
          <p:cNvSpPr txBox="1">
            <a:spLocks/>
          </p:cNvSpPr>
          <p:nvPr/>
        </p:nvSpPr>
        <p:spPr>
          <a:xfrm>
            <a:off x="457200" y="1047889"/>
            <a:ext cx="8229600" cy="17282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First approach: </a:t>
            </a:r>
            <a:r>
              <a:rPr lang="en-US" sz="2200" b="1" dirty="0">
                <a:solidFill>
                  <a:srgbClr val="FF0000"/>
                </a:solidFill>
              </a:rPr>
              <a:t>one dimensional </a:t>
            </a:r>
            <a:r>
              <a:rPr lang="en-US" sz="2200" b="1" dirty="0" smtClean="0">
                <a:solidFill>
                  <a:srgbClr val="FF0000"/>
                </a:solidFill>
              </a:rPr>
              <a:t>partitioning</a:t>
            </a:r>
          </a:p>
          <a:p>
            <a:pPr lvl="1"/>
            <a:r>
              <a:rPr lang="en-US" sz="2000" dirty="0" smtClean="0"/>
              <a:t>Modified </a:t>
            </a:r>
            <a:r>
              <a:rPr lang="en-US" sz="2000" dirty="0" err="1" smtClean="0"/>
              <a:t>allreduce</a:t>
            </a:r>
            <a:r>
              <a:rPr lang="en-US" sz="2000" dirty="0" smtClean="0"/>
              <a:t> scheme in P-1 steps (as seen from process p</a:t>
            </a:r>
            <a:r>
              <a:rPr lang="en-US" sz="2000" baseline="-25000" dirty="0" smtClean="0"/>
              <a:t>1</a:t>
            </a:r>
            <a:r>
              <a:rPr lang="en-US" sz="2000" dirty="0" smtClean="0"/>
              <a:t>)</a:t>
            </a:r>
          </a:p>
          <a:p>
            <a:pPr lvl="2"/>
            <a:r>
              <a:rPr lang="en-US" sz="1800" dirty="0" smtClean="0"/>
              <a:t>P-1 communication rounds (cyclic left shift of slices of matrix A)</a:t>
            </a:r>
          </a:p>
          <a:p>
            <a:pPr lvl="2"/>
            <a:r>
              <a:rPr lang="en-US" sz="1800" b="1" dirty="0" smtClean="0">
                <a:solidFill>
                  <a:srgbClr val="000080"/>
                </a:solidFill>
              </a:rPr>
              <a:t>Big advantage</a:t>
            </a:r>
            <a:r>
              <a:rPr lang="en-US" sz="1800" dirty="0" smtClean="0"/>
              <a:t>: need to store only one slice of A at a time</a:t>
            </a:r>
            <a:endParaRPr lang="en-US" sz="1800" dirty="0"/>
          </a:p>
        </p:txBody>
      </p:sp>
      <p:sp>
        <p:nvSpPr>
          <p:cNvPr id="6" name="TextBox 5"/>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671113301"/>
              </p:ext>
            </p:extLst>
          </p:nvPr>
        </p:nvGraphicFramePr>
        <p:xfrm>
          <a:off x="1886539" y="3628352"/>
          <a:ext cx="1208313" cy="1202395"/>
        </p:xfrm>
        <a:graphic>
          <a:graphicData uri="http://schemas.openxmlformats.org/drawingml/2006/table">
            <a:tbl>
              <a:tblPr firstRow="1" bandRow="1">
                <a:tableStyleId>{5C22544A-7EE6-4342-B048-85BDC9FD1C3A}</a:tableStyleId>
              </a:tblPr>
              <a:tblGrid>
                <a:gridCol w="402771"/>
                <a:gridCol w="402771"/>
                <a:gridCol w="402771"/>
              </a:tblGrid>
              <a:tr h="1202395">
                <a:tc>
                  <a:txBody>
                    <a:bodyPr/>
                    <a:lstStyle/>
                    <a:p>
                      <a:pPr algn="ctr"/>
                      <a:r>
                        <a:rPr lang="en-US" sz="1800" b="0" baseline="0" dirty="0" smtClean="0">
                          <a:solidFill>
                            <a:schemeClr val="tx1"/>
                          </a:solidFill>
                        </a:rPr>
                        <a:t>A(0)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A(1)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b="0" baseline="0" dirty="0" smtClean="0">
                          <a:solidFill>
                            <a:schemeClr val="tx1"/>
                          </a:solidFill>
                        </a:rPr>
                        <a:t>A(2)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sp>
        <p:nvSpPr>
          <p:cNvPr id="3" name="Right Arrow 2"/>
          <p:cNvSpPr/>
          <p:nvPr/>
        </p:nvSpPr>
        <p:spPr>
          <a:xfrm>
            <a:off x="3440497" y="4062648"/>
            <a:ext cx="384050" cy="410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685745" y="4062648"/>
            <a:ext cx="384050" cy="410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53120" y="4045317"/>
            <a:ext cx="1000082" cy="369332"/>
          </a:xfrm>
          <a:prstGeom prst="rect">
            <a:avLst/>
          </a:prstGeom>
          <a:noFill/>
        </p:spPr>
        <p:txBody>
          <a:bodyPr wrap="none" rtlCol="0">
            <a:spAutoFit/>
          </a:bodyPr>
          <a:lstStyle/>
          <a:p>
            <a:r>
              <a:rPr lang="en-US" b="1" dirty="0" smtClean="0"/>
              <a:t>matrix A</a:t>
            </a:r>
            <a:endParaRPr lang="en-US" b="1" dirty="0"/>
          </a:p>
        </p:txBody>
      </p:sp>
      <p:sp>
        <p:nvSpPr>
          <p:cNvPr id="29" name="Content Placeholder 2"/>
          <p:cNvSpPr txBox="1">
            <a:spLocks/>
          </p:cNvSpPr>
          <p:nvPr/>
        </p:nvSpPr>
        <p:spPr>
          <a:xfrm>
            <a:off x="1653220" y="5694895"/>
            <a:ext cx="6106396" cy="49926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smtClean="0"/>
              <a:t>C(1) += A(1) * B(1,1) + A(2)*B(2,1) + A(0) </a:t>
            </a:r>
            <a:r>
              <a:rPr lang="en-US" sz="1800" smtClean="0"/>
              <a:t>* B(0,2)</a:t>
            </a:r>
            <a:endParaRPr lang="en-US" sz="1800" dirty="0"/>
          </a:p>
        </p:txBody>
      </p:sp>
      <p:sp>
        <p:nvSpPr>
          <p:cNvPr id="32" name="Left Brace 31"/>
          <p:cNvSpPr/>
          <p:nvPr/>
        </p:nvSpPr>
        <p:spPr>
          <a:xfrm rot="5400000">
            <a:off x="6265483" y="5084080"/>
            <a:ext cx="184699" cy="1036935"/>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p:cNvSpPr/>
          <p:nvPr/>
        </p:nvSpPr>
        <p:spPr>
          <a:xfrm>
            <a:off x="2262209" y="3622976"/>
            <a:ext cx="466351" cy="1207771"/>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3" idx="4"/>
          </p:cNvCxnSpPr>
          <p:nvPr/>
        </p:nvCxnSpPr>
        <p:spPr>
          <a:xfrm>
            <a:off x="2495385" y="4830747"/>
            <a:ext cx="1289312" cy="56423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2"/>
          </p:cNvCxnSpPr>
          <p:nvPr/>
        </p:nvCxnSpPr>
        <p:spPr>
          <a:xfrm>
            <a:off x="4751937" y="4825371"/>
            <a:ext cx="332682" cy="56961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1" idx="2"/>
          </p:cNvCxnSpPr>
          <p:nvPr/>
        </p:nvCxnSpPr>
        <p:spPr>
          <a:xfrm flipH="1">
            <a:off x="6357832" y="4825371"/>
            <a:ext cx="594442" cy="56961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3800511130"/>
              </p:ext>
            </p:extLst>
          </p:nvPr>
        </p:nvGraphicFramePr>
        <p:xfrm>
          <a:off x="4147781" y="3622976"/>
          <a:ext cx="1208313" cy="1202395"/>
        </p:xfrm>
        <a:graphic>
          <a:graphicData uri="http://schemas.openxmlformats.org/drawingml/2006/table">
            <a:tbl>
              <a:tblPr firstRow="1" bandRow="1">
                <a:tableStyleId>{5C22544A-7EE6-4342-B048-85BDC9FD1C3A}</a:tableStyleId>
              </a:tblPr>
              <a:tblGrid>
                <a:gridCol w="402771"/>
                <a:gridCol w="402771"/>
                <a:gridCol w="402771"/>
              </a:tblGrid>
              <a:tr h="1202395">
                <a:tc>
                  <a:txBody>
                    <a:bodyPr/>
                    <a:lstStyle/>
                    <a:p>
                      <a:pPr algn="ctr"/>
                      <a:r>
                        <a:rPr lang="en-US" sz="1800" b="0" baseline="0" dirty="0" smtClean="0">
                          <a:solidFill>
                            <a:schemeClr val="tx1"/>
                          </a:solidFill>
                        </a:rPr>
                        <a:t>A(1)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b="0" baseline="0" dirty="0" smtClean="0">
                          <a:solidFill>
                            <a:schemeClr val="tx1"/>
                          </a:solidFill>
                        </a:rPr>
                        <a:t>A(2)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A(0)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045102600"/>
              </p:ext>
            </p:extLst>
          </p:nvPr>
        </p:nvGraphicFramePr>
        <p:xfrm>
          <a:off x="6348118" y="3622976"/>
          <a:ext cx="1208313" cy="1202395"/>
        </p:xfrm>
        <a:graphic>
          <a:graphicData uri="http://schemas.openxmlformats.org/drawingml/2006/table">
            <a:tbl>
              <a:tblPr firstRow="1" bandRow="1">
                <a:tableStyleId>{5C22544A-7EE6-4342-B048-85BDC9FD1C3A}</a:tableStyleId>
              </a:tblPr>
              <a:tblGrid>
                <a:gridCol w="402771"/>
                <a:gridCol w="402771"/>
                <a:gridCol w="402771"/>
              </a:tblGrid>
              <a:tr h="1202395">
                <a:tc>
                  <a:txBody>
                    <a:bodyPr/>
                    <a:lstStyle/>
                    <a:p>
                      <a:pPr algn="ctr"/>
                      <a:r>
                        <a:rPr lang="en-US" sz="1800" b="0" baseline="0" dirty="0" smtClean="0">
                          <a:solidFill>
                            <a:schemeClr val="tx1"/>
                          </a:solidFill>
                        </a:rPr>
                        <a:t>A(2)</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A(0)</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r>
                        <a:rPr lang="en-US" sz="1800" b="0" baseline="0" dirty="0" smtClean="0">
                          <a:solidFill>
                            <a:schemeClr val="tx1"/>
                          </a:solidFill>
                        </a:rPr>
                        <a:t>A(1)</a:t>
                      </a:r>
                      <a:endParaRPr lang="en-US" sz="1800" b="0" baseline="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sp>
        <p:nvSpPr>
          <p:cNvPr id="43" name="Oval 42"/>
          <p:cNvSpPr/>
          <p:nvPr/>
        </p:nvSpPr>
        <p:spPr>
          <a:xfrm>
            <a:off x="4528104" y="3628352"/>
            <a:ext cx="466351" cy="1207771"/>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22680" y="3617600"/>
            <a:ext cx="466351" cy="1207771"/>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 Brace 53"/>
          <p:cNvSpPr/>
          <p:nvPr/>
        </p:nvSpPr>
        <p:spPr>
          <a:xfrm rot="5400000">
            <a:off x="4959713" y="5084080"/>
            <a:ext cx="184699" cy="1036935"/>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Left Brace 54"/>
          <p:cNvSpPr/>
          <p:nvPr/>
        </p:nvSpPr>
        <p:spPr>
          <a:xfrm rot="5400000">
            <a:off x="3692348" y="5084080"/>
            <a:ext cx="184699" cy="1036935"/>
          </a:xfrm>
          <a:prstGeom prst="lef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Content Placeholder 2"/>
          <p:cNvSpPr txBox="1">
            <a:spLocks/>
          </p:cNvSpPr>
          <p:nvPr/>
        </p:nvSpPr>
        <p:spPr>
          <a:xfrm>
            <a:off x="1927037" y="3233550"/>
            <a:ext cx="1152150" cy="3840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smtClean="0"/>
              <a:t>Initial A</a:t>
            </a:r>
            <a:endParaRPr lang="en-US" dirty="0"/>
          </a:p>
        </p:txBody>
      </p:sp>
      <p:sp>
        <p:nvSpPr>
          <p:cNvPr id="60" name="Content Placeholder 2"/>
          <p:cNvSpPr txBox="1">
            <a:spLocks/>
          </p:cNvSpPr>
          <p:nvPr/>
        </p:nvSpPr>
        <p:spPr>
          <a:xfrm>
            <a:off x="3926195" y="3044950"/>
            <a:ext cx="1676891" cy="3840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smtClean="0"/>
              <a:t>Cyclic left shift of slices</a:t>
            </a:r>
            <a:endParaRPr lang="en-US" dirty="0"/>
          </a:p>
        </p:txBody>
      </p:sp>
      <p:sp>
        <p:nvSpPr>
          <p:cNvPr id="61" name="Content Placeholder 2"/>
          <p:cNvSpPr txBox="1">
            <a:spLocks/>
          </p:cNvSpPr>
          <p:nvPr/>
        </p:nvSpPr>
        <p:spPr>
          <a:xfrm>
            <a:off x="6117409" y="3044950"/>
            <a:ext cx="1676891" cy="3840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smtClean="0"/>
              <a:t>Cyclic left shift of slices</a:t>
            </a:r>
            <a:endParaRPr lang="en-US" dirty="0"/>
          </a:p>
        </p:txBody>
      </p:sp>
    </p:spTree>
    <p:extLst>
      <p:ext uri="{BB962C8B-B14F-4D97-AF65-F5344CB8AC3E}">
        <p14:creationId xmlns:p14="http://schemas.microsoft.com/office/powerpoint/2010/main" val="3561584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4" name="Text Box 4"/>
          <p:cNvSpPr txBox="1">
            <a:spLocks noChangeArrowheads="1"/>
          </p:cNvSpPr>
          <p:nvPr/>
        </p:nvSpPr>
        <p:spPr bwMode="auto">
          <a:xfrm>
            <a:off x="155425" y="2440359"/>
            <a:ext cx="8869736" cy="3139321"/>
          </a:xfrm>
          <a:prstGeom prst="rect">
            <a:avLst/>
          </a:prstGeom>
          <a:solidFill>
            <a:schemeClr val="bg1">
              <a:lumMod val="85000"/>
            </a:schemeClr>
          </a:solidFill>
          <a:ln w="19050">
            <a:solidFill>
              <a:schemeClr val="tx1"/>
            </a:solidFill>
            <a:miter lim="800000"/>
            <a:headEnd type="none" w="sm" len="sm"/>
            <a:tailEnd type="none" w="sm" len="sm"/>
          </a:ln>
          <a:effectLst/>
        </p:spPr>
        <p:txBody>
          <a:bodyPr wrap="none">
            <a:spAutoFit/>
          </a:bodyPr>
          <a:lstStyle/>
          <a:p>
            <a:r>
              <a:rPr lang="en-US" dirty="0" err="1">
                <a:latin typeface="Courier New" pitchFamily="49" charset="0"/>
                <a:cs typeface="Courier New" pitchFamily="49" charset="0"/>
              </a:rPr>
              <a:t>nextRank</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+ 1) mod P;</a:t>
            </a:r>
          </a:p>
          <a:p>
            <a:r>
              <a:rPr lang="en-US" dirty="0" err="1" smtClean="0">
                <a:latin typeface="Courier New" pitchFamily="49" charset="0"/>
                <a:cs typeface="Courier New" pitchFamily="49" charset="0"/>
              </a:rPr>
              <a:t>prevRank</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1) mod P;</a:t>
            </a:r>
          </a:p>
          <a:p>
            <a:endParaRPr lang="en-US" dirty="0">
              <a:latin typeface="Courier New" pitchFamily="49" charset="0"/>
              <a:cs typeface="Courier New" pitchFamily="49" charset="0"/>
            </a:endParaRPr>
          </a:p>
          <a:p>
            <a:r>
              <a:rPr lang="en-US" dirty="0" err="1" smtClean="0">
                <a:latin typeface="Courier New" pitchFamily="49" charset="0"/>
                <a:cs typeface="Courier New" pitchFamily="49" charset="0"/>
              </a:rPr>
              <a:t>Tmp</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C(</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C(</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Tmp</a:t>
            </a:r>
            <a:r>
              <a:rPr lang="en-US" dirty="0" smtClean="0">
                <a:latin typeface="Courier New" pitchFamily="49" charset="0"/>
                <a:cs typeface="Courier New" pitchFamily="49" charset="0"/>
              </a:rPr>
              <a:t> * B(</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b="1" dirty="0">
                <a:latin typeface="Courier New" pitchFamily="49" charset="0"/>
                <a:cs typeface="Courier New" pitchFamily="49" charset="0"/>
              </a:rPr>
              <a:t>for</a:t>
            </a:r>
            <a:r>
              <a:rPr lang="en-US" dirty="0">
                <a:latin typeface="Courier New" pitchFamily="49" charset="0"/>
                <a:cs typeface="Courier New" pitchFamily="49" charset="0"/>
              </a:rPr>
              <a:t> j = 1 to P</a:t>
            </a:r>
            <a:r>
              <a:rPr lang="en-US" dirty="0" smtClean="0">
                <a:latin typeface="Courier New" pitchFamily="49" charset="0"/>
                <a:cs typeface="Courier New" pitchFamily="49" charset="0"/>
              </a:rPr>
              <a:t>-1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send</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Tmp</a:t>
            </a:r>
            <a:r>
              <a:rPr lang="en-US" dirty="0">
                <a:latin typeface="Courier New" pitchFamily="49" charset="0"/>
                <a:cs typeface="Courier New" pitchFamily="49" charset="0"/>
              </a:rPr>
              <a:t> to </a:t>
            </a:r>
            <a:r>
              <a:rPr lang="en-US" dirty="0" smtClean="0">
                <a:latin typeface="Courier New" pitchFamily="49" charset="0"/>
                <a:cs typeface="Courier New" pitchFamily="49" charset="0"/>
              </a:rPr>
              <a:t>process </a:t>
            </a:r>
            <a:r>
              <a:rPr lang="en-US" dirty="0" err="1" smtClean="0">
                <a:latin typeface="Courier New" pitchFamily="49" charset="0"/>
                <a:cs typeface="Courier New" pitchFamily="49" charset="0"/>
              </a:rPr>
              <a:t>prevRank</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b="1" dirty="0" smtClean="0">
                <a:latin typeface="Courier New" pitchFamily="49" charset="0"/>
                <a:cs typeface="Courier New" pitchFamily="49" charset="0"/>
              </a:rPr>
              <a:t>receive</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Tmp</a:t>
            </a:r>
            <a:r>
              <a:rPr lang="en-US" dirty="0">
                <a:latin typeface="Courier New" pitchFamily="49" charset="0"/>
                <a:cs typeface="Courier New" pitchFamily="49" charset="0"/>
              </a:rPr>
              <a:t> from </a:t>
            </a:r>
            <a:r>
              <a:rPr lang="en-US" dirty="0" smtClean="0">
                <a:latin typeface="Courier New" pitchFamily="49" charset="0"/>
                <a:cs typeface="Courier New" pitchFamily="49" charset="0"/>
              </a:rPr>
              <a:t>process </a:t>
            </a:r>
            <a:r>
              <a:rPr lang="en-US" dirty="0" err="1" smtClean="0">
                <a:latin typeface="Courier New" pitchFamily="49" charset="0"/>
                <a:cs typeface="Courier New" pitchFamily="49" charset="0"/>
              </a:rPr>
              <a:t>nextRank</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C(</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C(</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Tmp</a:t>
            </a:r>
            <a:r>
              <a:rPr lang="en-US" dirty="0" smtClean="0">
                <a:latin typeface="Courier New" pitchFamily="49" charset="0"/>
                <a:cs typeface="Courier New" pitchFamily="49" charset="0"/>
              </a:rPr>
              <a:t> * B((</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j) mod P,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endfor</a:t>
            </a:r>
            <a:endParaRPr lang="en-US" b="1" dirty="0">
              <a:latin typeface="Courier New" pitchFamily="49" charset="0"/>
              <a:cs typeface="Courier New" pitchFamily="49" charset="0"/>
            </a:endParaRPr>
          </a:p>
        </p:txBody>
      </p:sp>
      <p:sp>
        <p:nvSpPr>
          <p:cNvPr id="5" name="Content Placeholder 2"/>
          <p:cNvSpPr txBox="1">
            <a:spLocks/>
          </p:cNvSpPr>
          <p:nvPr/>
        </p:nvSpPr>
        <p:spPr>
          <a:xfrm>
            <a:off x="457200" y="1047890"/>
            <a:ext cx="8229600" cy="122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First approach: </a:t>
            </a:r>
            <a:r>
              <a:rPr lang="en-US" sz="2200" b="1" dirty="0" smtClean="0">
                <a:solidFill>
                  <a:srgbClr val="FF0000"/>
                </a:solidFill>
              </a:rPr>
              <a:t>one dimensional partitioning</a:t>
            </a:r>
          </a:p>
          <a:p>
            <a:pPr lvl="1"/>
            <a:r>
              <a:rPr lang="en-US" dirty="0" smtClean="0"/>
              <a:t>Parallel algorithm </a:t>
            </a:r>
            <a:r>
              <a:rPr lang="en-US" dirty="0" err="1" smtClean="0"/>
              <a:t>pseudocode</a:t>
            </a:r>
            <a:r>
              <a:rPr lang="en-US" dirty="0" smtClean="0"/>
              <a:t>:</a:t>
            </a:r>
          </a:p>
          <a:p>
            <a:pPr lvl="2"/>
            <a:r>
              <a:rPr lang="en-US" dirty="0" smtClean="0"/>
              <a:t>Assume all slices of A are of equal size and fit in </a:t>
            </a:r>
            <a:r>
              <a:rPr lang="en-US" dirty="0" err="1" smtClean="0"/>
              <a:t>Tmp</a:t>
            </a:r>
            <a:endParaRPr lang="en-US" dirty="0" smtClean="0"/>
          </a:p>
          <a:p>
            <a:pPr marL="457200" lvl="1" indent="0">
              <a:buNone/>
            </a:pPr>
            <a:endParaRPr lang="en-US" dirty="0"/>
          </a:p>
        </p:txBody>
      </p:sp>
      <p:sp>
        <p:nvSpPr>
          <p:cNvPr id="6" name="TextBox 5"/>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grpSp>
        <p:nvGrpSpPr>
          <p:cNvPr id="15" name="Group 14"/>
          <p:cNvGrpSpPr/>
          <p:nvPr/>
        </p:nvGrpSpPr>
        <p:grpSpPr>
          <a:xfrm>
            <a:off x="2651750" y="3774644"/>
            <a:ext cx="4416575" cy="2534731"/>
            <a:chOff x="2651750" y="3621026"/>
            <a:chExt cx="4416575" cy="2688350"/>
          </a:xfrm>
        </p:grpSpPr>
        <p:cxnSp>
          <p:nvCxnSpPr>
            <p:cNvPr id="7" name="Straight Arrow Connector 6"/>
            <p:cNvCxnSpPr/>
            <p:nvPr/>
          </p:nvCxnSpPr>
          <p:spPr>
            <a:xfrm flipH="1" flipV="1">
              <a:off x="4725620" y="5042010"/>
              <a:ext cx="135183" cy="9217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2651750" y="5886920"/>
              <a:ext cx="4416575" cy="422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en-US" sz="2000" dirty="0" smtClean="0"/>
                <a:t>Perform this product using Level-3 BLAS</a:t>
              </a:r>
              <a:endParaRPr lang="en-US" sz="2000" dirty="0"/>
            </a:p>
          </p:txBody>
        </p:sp>
        <p:cxnSp>
          <p:nvCxnSpPr>
            <p:cNvPr id="11" name="Straight Arrow Connector 10"/>
            <p:cNvCxnSpPr/>
            <p:nvPr/>
          </p:nvCxnSpPr>
          <p:spPr>
            <a:xfrm flipH="1" flipV="1">
              <a:off x="4187950" y="3621026"/>
              <a:ext cx="307240" cy="23427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311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parallel matrix-matrix product</a:t>
            </a:r>
            <a:endParaRPr lang="en-US" dirty="0"/>
          </a:p>
        </p:txBody>
      </p:sp>
      <p:sp>
        <p:nvSpPr>
          <p:cNvPr id="5" name="Content Placeholder 2"/>
          <p:cNvSpPr txBox="1">
            <a:spLocks/>
          </p:cNvSpPr>
          <p:nvPr/>
        </p:nvSpPr>
        <p:spPr>
          <a:xfrm>
            <a:off x="155425" y="1009485"/>
            <a:ext cx="8948365" cy="49542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First approach: </a:t>
            </a:r>
            <a:r>
              <a:rPr lang="en-US" sz="2200" b="1" dirty="0" smtClean="0">
                <a:solidFill>
                  <a:srgbClr val="FF0000"/>
                </a:solidFill>
              </a:rPr>
              <a:t>1 dimensional partitioning</a:t>
            </a:r>
          </a:p>
          <a:p>
            <a:pPr lvl="1"/>
            <a:r>
              <a:rPr lang="en-US" dirty="0" smtClean="0"/>
              <a:t>Time for </a:t>
            </a:r>
            <a:r>
              <a:rPr lang="en-US" b="1" dirty="0" smtClean="0">
                <a:solidFill>
                  <a:srgbClr val="000080"/>
                </a:solidFill>
              </a:rPr>
              <a:t>one inner loop</a:t>
            </a:r>
            <a:r>
              <a:rPr lang="en-US" dirty="0" smtClean="0"/>
              <a:t>: </a:t>
            </a:r>
            <a:r>
              <a:rPr lang="en-US" dirty="0" err="1" smtClean="0"/>
              <a:t>T</a:t>
            </a:r>
            <a:r>
              <a:rPr lang="en-US" baseline="-25000" dirty="0" err="1" smtClean="0"/>
              <a:t>inner</a:t>
            </a:r>
            <a:r>
              <a:rPr lang="en-US" dirty="0" smtClean="0"/>
              <a:t> = 2(</a:t>
            </a:r>
            <a:r>
              <a:rPr lang="en-US" dirty="0" smtClean="0">
                <a:latin typeface="Symbol" pitchFamily="18" charset="2"/>
              </a:rPr>
              <a:t>a</a:t>
            </a:r>
            <a:r>
              <a:rPr lang="en-US" dirty="0" smtClean="0"/>
              <a:t> </a:t>
            </a:r>
            <a:r>
              <a:rPr lang="en-US" dirty="0"/>
              <a:t>+ </a:t>
            </a:r>
            <a:r>
              <a:rPr lang="en-US" dirty="0" smtClean="0"/>
              <a:t>(km/P)</a:t>
            </a:r>
            <a:r>
              <a:rPr lang="en-US" dirty="0" smtClean="0">
                <a:latin typeface="Symbol" pitchFamily="18" charset="2"/>
              </a:rPr>
              <a:t>b</a:t>
            </a:r>
            <a:r>
              <a:rPr lang="en-US" dirty="0" smtClean="0"/>
              <a:t>)+2</a:t>
            </a:r>
            <a:r>
              <a:rPr lang="en-US" dirty="0" smtClean="0">
                <a:latin typeface="Symbol" pitchFamily="18" charset="2"/>
              </a:rPr>
              <a:t>g</a:t>
            </a:r>
            <a:r>
              <a:rPr lang="en-US" dirty="0" smtClean="0"/>
              <a:t>nkm/P</a:t>
            </a:r>
            <a:r>
              <a:rPr lang="en-US" baseline="30000" dirty="0" smtClean="0"/>
              <a:t>2</a:t>
            </a:r>
            <a:endParaRPr lang="en-US" dirty="0" smtClean="0">
              <a:latin typeface="Symbol" pitchFamily="18" charset="2"/>
            </a:endParaRPr>
          </a:p>
          <a:p>
            <a:pPr lvl="2"/>
            <a:r>
              <a:rPr lang="en-US" dirty="0" smtClean="0"/>
              <a:t>We assume sending and receiving operations are not concurrent because they involve different processes</a:t>
            </a:r>
          </a:p>
          <a:p>
            <a:pPr lvl="1"/>
            <a:r>
              <a:rPr lang="en-US" dirty="0" err="1" smtClean="0"/>
              <a:t>T</a:t>
            </a:r>
            <a:r>
              <a:rPr lang="en-US" baseline="-25000" dirty="0" err="1" smtClean="0"/>
              <a:t>total</a:t>
            </a:r>
            <a:r>
              <a:rPr lang="en-US" dirty="0" smtClean="0"/>
              <a:t> = 2</a:t>
            </a:r>
            <a:r>
              <a:rPr lang="en-US" dirty="0" smtClean="0">
                <a:latin typeface="Symbol" pitchFamily="18" charset="2"/>
              </a:rPr>
              <a:t>g</a:t>
            </a:r>
            <a:r>
              <a:rPr lang="en-US" dirty="0" smtClean="0"/>
              <a:t>nmk/P</a:t>
            </a:r>
            <a:r>
              <a:rPr lang="en-US" baseline="30000" dirty="0" smtClean="0"/>
              <a:t>2</a:t>
            </a:r>
            <a:r>
              <a:rPr lang="en-US" dirty="0" smtClean="0"/>
              <a:t> + (P-1)</a:t>
            </a:r>
            <a:r>
              <a:rPr lang="en-US" dirty="0" err="1" smtClean="0"/>
              <a:t>T</a:t>
            </a:r>
            <a:r>
              <a:rPr lang="en-US" baseline="-25000" dirty="0" err="1" smtClean="0"/>
              <a:t>inner</a:t>
            </a:r>
            <a:r>
              <a:rPr lang="en-US" baseline="-25000" dirty="0" smtClean="0"/>
              <a:t> </a:t>
            </a:r>
            <a:r>
              <a:rPr lang="en-US" dirty="0" smtClean="0"/>
              <a:t>= 2(P-1)</a:t>
            </a:r>
            <a:r>
              <a:rPr lang="en-US" dirty="0" smtClean="0">
                <a:latin typeface="Symbol" pitchFamily="18" charset="2"/>
              </a:rPr>
              <a:t>a</a:t>
            </a:r>
            <a:r>
              <a:rPr lang="en-US" dirty="0" smtClean="0"/>
              <a:t>+2km</a:t>
            </a:r>
            <a:r>
              <a:rPr lang="en-US" dirty="0" smtClean="0">
                <a:latin typeface="Symbol" pitchFamily="18" charset="2"/>
              </a:rPr>
              <a:t>b</a:t>
            </a:r>
            <a:r>
              <a:rPr lang="en-US" dirty="0" smtClean="0"/>
              <a:t>(P-1)/P+2</a:t>
            </a:r>
            <a:r>
              <a:rPr lang="en-US" dirty="0" smtClean="0">
                <a:latin typeface="Symbol" pitchFamily="18" charset="2"/>
              </a:rPr>
              <a:t>g</a:t>
            </a:r>
            <a:r>
              <a:rPr lang="en-US" dirty="0" smtClean="0"/>
              <a:t>nkm/P</a:t>
            </a:r>
          </a:p>
          <a:p>
            <a:pPr lvl="1"/>
            <a:endParaRPr lang="en-US" dirty="0" smtClean="0"/>
          </a:p>
          <a:p>
            <a:pPr lvl="1"/>
            <a:r>
              <a:rPr lang="en-US" dirty="0" smtClean="0"/>
              <a:t>Every process communicates only to </a:t>
            </a:r>
            <a:r>
              <a:rPr lang="en-US" b="1" dirty="0" smtClean="0">
                <a:solidFill>
                  <a:srgbClr val="000080"/>
                </a:solidFill>
              </a:rPr>
              <a:t>left / right neighbors</a:t>
            </a:r>
          </a:p>
          <a:p>
            <a:pPr lvl="2"/>
            <a:r>
              <a:rPr lang="en-US" dirty="0" smtClean="0"/>
              <a:t>Algorithm is suitable even for simple ring topology networks</a:t>
            </a:r>
          </a:p>
          <a:p>
            <a:pPr lvl="1"/>
            <a:endParaRPr lang="en-US" b="1" dirty="0" smtClean="0">
              <a:solidFill>
                <a:srgbClr val="000080"/>
              </a:solidFill>
            </a:endParaRPr>
          </a:p>
          <a:p>
            <a:pPr lvl="1"/>
            <a:r>
              <a:rPr lang="en-US" b="1" dirty="0" smtClean="0">
                <a:solidFill>
                  <a:srgbClr val="000080"/>
                </a:solidFill>
              </a:rPr>
              <a:t>Parallel efficiency </a:t>
            </a:r>
            <a:r>
              <a:rPr lang="en-US" sz="2400" b="1" dirty="0" err="1">
                <a:solidFill>
                  <a:srgbClr val="000080"/>
                </a:solidFill>
                <a:latin typeface="Symbol" pitchFamily="18" charset="2"/>
              </a:rPr>
              <a:t>h</a:t>
            </a:r>
            <a:r>
              <a:rPr lang="en-US" sz="2400" b="1" baseline="-25000" dirty="0" err="1">
                <a:solidFill>
                  <a:srgbClr val="000080"/>
                </a:solidFill>
              </a:rPr>
              <a:t>P</a:t>
            </a:r>
            <a:r>
              <a:rPr lang="en-US" sz="2400" b="1" baseline="-25000" dirty="0">
                <a:solidFill>
                  <a:srgbClr val="000080"/>
                </a:solidFill>
              </a:rPr>
              <a:t> </a:t>
            </a:r>
            <a:r>
              <a:rPr lang="en-US" sz="2400" b="1" baseline="-25000" dirty="0" smtClean="0">
                <a:solidFill>
                  <a:srgbClr val="000080"/>
                </a:solidFill>
              </a:rPr>
              <a:t> </a:t>
            </a:r>
            <a:r>
              <a:rPr lang="en-US" dirty="0" smtClean="0"/>
              <a:t>= 2nkm</a:t>
            </a:r>
            <a:r>
              <a:rPr lang="en-US" dirty="0" smtClean="0">
                <a:latin typeface="Symbol" pitchFamily="18" charset="2"/>
              </a:rPr>
              <a:t>g</a:t>
            </a:r>
            <a:r>
              <a:rPr lang="en-US" dirty="0" smtClean="0"/>
              <a:t> / ( P </a:t>
            </a:r>
            <a:r>
              <a:rPr lang="en-US" dirty="0" err="1" smtClean="0"/>
              <a:t>T</a:t>
            </a:r>
            <a:r>
              <a:rPr lang="en-US" baseline="-25000" dirty="0" err="1" smtClean="0"/>
              <a:t>total</a:t>
            </a:r>
            <a:r>
              <a:rPr lang="en-US" baseline="-25000" dirty="0" smtClean="0"/>
              <a:t> </a:t>
            </a:r>
            <a:r>
              <a:rPr lang="en-US" dirty="0" smtClean="0"/>
              <a:t>) </a:t>
            </a:r>
          </a:p>
          <a:p>
            <a:pPr marL="457200" lvl="1" indent="0">
              <a:buNone/>
            </a:pPr>
            <a:r>
              <a:rPr lang="en-US" dirty="0"/>
              <a:t>	</a:t>
            </a:r>
            <a:r>
              <a:rPr lang="en-US" dirty="0" smtClean="0"/>
              <a:t>	 	        = 1 / (1 + (</a:t>
            </a:r>
            <a:r>
              <a:rPr lang="en-US" dirty="0" smtClean="0">
                <a:latin typeface="Symbol" pitchFamily="18" charset="2"/>
              </a:rPr>
              <a:t>a/g</a:t>
            </a:r>
            <a:r>
              <a:rPr lang="en-US" dirty="0" smtClean="0"/>
              <a:t>)P(P-1)/(</a:t>
            </a:r>
            <a:r>
              <a:rPr lang="en-US" dirty="0" err="1" smtClean="0"/>
              <a:t>nkm</a:t>
            </a:r>
            <a:r>
              <a:rPr lang="en-US" dirty="0" smtClean="0"/>
              <a:t>) + (</a:t>
            </a:r>
            <a:r>
              <a:rPr lang="en-US" dirty="0" smtClean="0">
                <a:latin typeface="Symbol" pitchFamily="18" charset="2"/>
              </a:rPr>
              <a:t>b/g</a:t>
            </a:r>
            <a:r>
              <a:rPr lang="en-US" dirty="0" smtClean="0"/>
              <a:t>)(P-1)/n) )</a:t>
            </a:r>
          </a:p>
          <a:p>
            <a:pPr lvl="2"/>
            <a:r>
              <a:rPr lang="en-US" dirty="0" err="1" smtClean="0"/>
              <a:t>Isoefficiency</a:t>
            </a:r>
            <a:r>
              <a:rPr lang="en-US" dirty="0" smtClean="0"/>
              <a:t> when (n, m and P) or (n, k and P) grow proportionally</a:t>
            </a:r>
          </a:p>
          <a:p>
            <a:pPr lvl="2"/>
            <a:r>
              <a:rPr lang="en-US" dirty="0" smtClean="0"/>
              <a:t>Grows to 1 as </a:t>
            </a:r>
            <a:r>
              <a:rPr lang="en-US" dirty="0" err="1" smtClean="0">
                <a:latin typeface="Symbol" pitchFamily="18" charset="2"/>
              </a:rPr>
              <a:t>a/g</a:t>
            </a:r>
            <a:r>
              <a:rPr lang="en-US" dirty="0" smtClean="0">
                <a:latin typeface="Symbol" pitchFamily="18" charset="2"/>
              </a:rPr>
              <a:t> </a:t>
            </a:r>
            <a:r>
              <a:rPr lang="en-US" dirty="0" smtClean="0"/>
              <a:t>and</a:t>
            </a:r>
            <a:r>
              <a:rPr lang="en-US" dirty="0" smtClean="0">
                <a:latin typeface="Symbol" pitchFamily="18" charset="2"/>
              </a:rPr>
              <a:t> b/g </a:t>
            </a:r>
            <a:r>
              <a:rPr lang="en-US" dirty="0" smtClean="0"/>
              <a:t>decrease (faster network)</a:t>
            </a:r>
          </a:p>
        </p:txBody>
      </p:sp>
      <p:sp>
        <p:nvSpPr>
          <p:cNvPr id="6" name="TextBox 5"/>
          <p:cNvSpPr txBox="1"/>
          <p:nvPr/>
        </p:nvSpPr>
        <p:spPr>
          <a:xfrm>
            <a:off x="5720332" y="6519446"/>
            <a:ext cx="3426900" cy="338554"/>
          </a:xfrm>
          <a:prstGeom prst="rect">
            <a:avLst/>
          </a:prstGeom>
          <a:noFill/>
        </p:spPr>
        <p:txBody>
          <a:bodyPr wrap="none" rtlCol="0">
            <a:spAutoFit/>
          </a:bodyPr>
          <a:lstStyle/>
          <a:p>
            <a:r>
              <a:rPr lang="en-US" sz="1600" dirty="0" smtClean="0">
                <a:solidFill>
                  <a:schemeClr val="bg1">
                    <a:lumMod val="65000"/>
                  </a:schemeClr>
                </a:solidFill>
              </a:rPr>
              <a:t>Case study reproduced from J. </a:t>
            </a:r>
            <a:r>
              <a:rPr lang="en-US" sz="1600" dirty="0" err="1" smtClean="0">
                <a:solidFill>
                  <a:schemeClr val="bg1">
                    <a:lumMod val="65000"/>
                  </a:schemeClr>
                </a:solidFill>
              </a:rPr>
              <a:t>Demmel</a:t>
            </a:r>
            <a:endParaRPr lang="en-US" sz="1600" dirty="0">
              <a:solidFill>
                <a:schemeClr val="bg1">
                  <a:lumMod val="65000"/>
                </a:schemeClr>
              </a:solidFill>
            </a:endParaRPr>
          </a:p>
        </p:txBody>
      </p:sp>
    </p:spTree>
    <p:extLst>
      <p:ext uri="{BB962C8B-B14F-4D97-AF65-F5344CB8AC3E}">
        <p14:creationId xmlns:p14="http://schemas.microsoft.com/office/powerpoint/2010/main" val="1503990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12889</TotalTime>
  <Words>20644</Words>
  <Application>Microsoft Office PowerPoint</Application>
  <PresentationFormat>On-screen Show (4:3)</PresentationFormat>
  <Paragraphs>3209</Paragraphs>
  <Slides>153</Slides>
  <Notes>95</Notes>
  <HiddenSlides>0</HiddenSlides>
  <MMClips>0</MMClips>
  <ScaleCrop>false</ScaleCrop>
  <HeadingPairs>
    <vt:vector size="4" baseType="variant">
      <vt:variant>
        <vt:lpstr>Theme</vt:lpstr>
      </vt:variant>
      <vt:variant>
        <vt:i4>1</vt:i4>
      </vt:variant>
      <vt:variant>
        <vt:lpstr>Slide Titles</vt:lpstr>
      </vt:variant>
      <vt:variant>
        <vt:i4>153</vt:i4>
      </vt:variant>
    </vt:vector>
  </HeadingPairs>
  <TitlesOfParts>
    <vt:vector size="154" baseType="lpstr">
      <vt:lpstr>Office Theme</vt:lpstr>
      <vt:lpstr>Chapter 2: Distributed-memory programming using the Message Passing Interface (MPI)</vt:lpstr>
      <vt:lpstr>Chapter 2: outline</vt:lpstr>
      <vt:lpstr>Chapter 2: outline</vt:lpstr>
      <vt:lpstr>Motivation for parallel computing</vt:lpstr>
      <vt:lpstr>Terminology</vt:lpstr>
      <vt:lpstr>Distributed-memory architecture</vt:lpstr>
      <vt:lpstr>Flynn’s taxonomy</vt:lpstr>
      <vt:lpstr>Evolution of top 500 supercomputers over time </vt:lpstr>
      <vt:lpstr>Application area – performance share</vt:lpstr>
      <vt:lpstr>Operating system family</vt:lpstr>
      <vt:lpstr>Stevin Supercomputer @ UGent</vt:lpstr>
      <vt:lpstr>Chapter 2: outline</vt:lpstr>
      <vt:lpstr>Message Passing Interface (MPI)</vt:lpstr>
      <vt:lpstr>MPI reference works</vt:lpstr>
      <vt:lpstr>MPI standard</vt:lpstr>
      <vt:lpstr>Hello world example in MPI</vt:lpstr>
      <vt:lpstr>Basic MPI routines</vt:lpstr>
      <vt:lpstr>Message Passing Interface Mechanisms</vt:lpstr>
      <vt:lpstr>Message Passing Interface (MPI)</vt:lpstr>
      <vt:lpstr>Basic MPI point-to-point communication</vt:lpstr>
      <vt:lpstr>Message Passing Interface Mechanisms</vt:lpstr>
      <vt:lpstr>Blocking send and receive</vt:lpstr>
      <vt:lpstr>Sending and receiving</vt:lpstr>
      <vt:lpstr>MPI Datatypes</vt:lpstr>
      <vt:lpstr>Querying for information</vt:lpstr>
      <vt:lpstr>Blocking send and receive</vt:lpstr>
      <vt:lpstr>Deadlocks</vt:lpstr>
      <vt:lpstr>Chapter 2: outline</vt:lpstr>
      <vt:lpstr>Network cost modeling</vt:lpstr>
      <vt:lpstr>The case of Gengar (UGent cluster)</vt:lpstr>
      <vt:lpstr>Measure effective bandwidth: ringtest</vt:lpstr>
      <vt:lpstr>Ringtest in MPI</vt:lpstr>
      <vt:lpstr>Ringtest in MPI</vt:lpstr>
      <vt:lpstr>Basic MPI routines</vt:lpstr>
      <vt:lpstr>Bandwidth on Gengar (Ugent cluster)</vt:lpstr>
      <vt:lpstr>Benchmark results</vt:lpstr>
      <vt:lpstr>Exchanging messages in MPI</vt:lpstr>
      <vt:lpstr>Basic MPI routines</vt:lpstr>
      <vt:lpstr>Chapter 2: outline</vt:lpstr>
      <vt:lpstr>Non-blocking communication</vt:lpstr>
      <vt:lpstr>Non-blocking communications</vt:lpstr>
      <vt:lpstr>Non-blocking sending and receiving</vt:lpstr>
      <vt:lpstr>Non-blocking communications</vt:lpstr>
      <vt:lpstr>Example: client-server code</vt:lpstr>
      <vt:lpstr>Non-blocking communications</vt:lpstr>
      <vt:lpstr>Example: improved client-server code</vt:lpstr>
      <vt:lpstr>Chapter 2: outline</vt:lpstr>
      <vt:lpstr>Barrier synchronization</vt:lpstr>
      <vt:lpstr>Broadcast</vt:lpstr>
      <vt:lpstr>Broadcast example</vt:lpstr>
      <vt:lpstr>Broadcast algorithm</vt:lpstr>
      <vt:lpstr>Scatter</vt:lpstr>
      <vt:lpstr>Scatter example</vt:lpstr>
      <vt:lpstr>Scatter algorithm</vt:lpstr>
      <vt:lpstr>Scatter (vector variant)</vt:lpstr>
      <vt:lpstr>Gather</vt:lpstr>
      <vt:lpstr>Gather example</vt:lpstr>
      <vt:lpstr>Gather algorithm</vt:lpstr>
      <vt:lpstr>AllGather</vt:lpstr>
      <vt:lpstr>Allgather algorithm</vt:lpstr>
      <vt:lpstr>All to all communication</vt:lpstr>
      <vt:lpstr>Reduce</vt:lpstr>
      <vt:lpstr>Reduce operations</vt:lpstr>
      <vt:lpstr>Allreduce operation</vt:lpstr>
      <vt:lpstr>Scan operation</vt:lpstr>
      <vt:lpstr>Chapter 2: outline</vt:lpstr>
      <vt:lpstr>Network cost modeling</vt:lpstr>
      <vt:lpstr>Bus topology</vt:lpstr>
      <vt:lpstr>Crossbar switch</vt:lpstr>
      <vt:lpstr>Static routing in crossbar switch</vt:lpstr>
      <vt:lpstr>Crossbar switch for distributed memory systems</vt:lpstr>
      <vt:lpstr>Clos switching networks</vt:lpstr>
      <vt:lpstr>Clos switching networks</vt:lpstr>
      <vt:lpstr>Clos switching networks</vt:lpstr>
      <vt:lpstr>Clos switching networks</vt:lpstr>
      <vt:lpstr>Clos switching networks</vt:lpstr>
      <vt:lpstr>Clos switching networks</vt:lpstr>
      <vt:lpstr>Switch examples</vt:lpstr>
      <vt:lpstr>Mesh networks</vt:lpstr>
      <vt:lpstr>Chapter 2: outline</vt:lpstr>
      <vt:lpstr>Basic performance terminology</vt:lpstr>
      <vt:lpstr>Strong scaling: Amdahl’s law</vt:lpstr>
      <vt:lpstr>Strong scaling: Amdahl’s law</vt:lpstr>
      <vt:lpstr>Amdahl’s law</vt:lpstr>
      <vt:lpstr>Amdahl’s law</vt:lpstr>
      <vt:lpstr>Amdahl’s law</vt:lpstr>
      <vt:lpstr>Weak scaling: Gustafson’s law</vt:lpstr>
      <vt:lpstr>Gustafson’s law</vt:lpstr>
      <vt:lpstr>Gustafson’s law</vt:lpstr>
      <vt:lpstr>Gustafson’s law</vt:lpstr>
      <vt:lpstr>Chapter 2: outline</vt:lpstr>
      <vt:lpstr>Case Study 1: Parallel matrix-matrix product</vt:lpstr>
      <vt:lpstr>Case study: parallel matrix multiplication</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parallel matrix-matrix product</vt:lpstr>
      <vt:lpstr>Case Study 2: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parallel Gaussian Elimination</vt:lpstr>
      <vt:lpstr>Case Study 3: Parallel Sorting</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Case study: parallel sorting algorithm</vt:lpstr>
      <vt:lpstr>PowerPoint Presentation</vt:lpstr>
    </vt:vector>
  </TitlesOfParts>
  <Company>UGent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vector triad</dc:title>
  <dc:creator>Jan Fostier</dc:creator>
  <cp:lastModifiedBy>Jan Fostier</cp:lastModifiedBy>
  <cp:revision>626</cp:revision>
  <cp:lastPrinted>2013-02-18T09:47:24Z</cp:lastPrinted>
  <dcterms:created xsi:type="dcterms:W3CDTF">2013-01-07T15:14:39Z</dcterms:created>
  <dcterms:modified xsi:type="dcterms:W3CDTF">2014-10-07T11:34:55Z</dcterms:modified>
</cp:coreProperties>
</file>