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0" r:id="rId2"/>
    <p:sldId id="384" r:id="rId3"/>
    <p:sldId id="458" r:id="rId4"/>
    <p:sldId id="397" r:id="rId5"/>
    <p:sldId id="398" r:id="rId6"/>
    <p:sldId id="399" r:id="rId7"/>
    <p:sldId id="459" r:id="rId8"/>
    <p:sldId id="400" r:id="rId9"/>
    <p:sldId id="456" r:id="rId10"/>
    <p:sldId id="401" r:id="rId11"/>
    <p:sldId id="402" r:id="rId12"/>
    <p:sldId id="403" r:id="rId13"/>
    <p:sldId id="404" r:id="rId14"/>
    <p:sldId id="405" r:id="rId15"/>
    <p:sldId id="460" r:id="rId16"/>
    <p:sldId id="418" r:id="rId17"/>
    <p:sldId id="432" r:id="rId18"/>
    <p:sldId id="457" r:id="rId19"/>
    <p:sldId id="409" r:id="rId20"/>
    <p:sldId id="410" r:id="rId21"/>
    <p:sldId id="411" r:id="rId22"/>
    <p:sldId id="412" r:id="rId23"/>
    <p:sldId id="451" r:id="rId24"/>
    <p:sldId id="461" r:id="rId25"/>
    <p:sldId id="462" r:id="rId26"/>
    <p:sldId id="420" r:id="rId27"/>
    <p:sldId id="421" r:id="rId28"/>
    <p:sldId id="415" r:id="rId29"/>
    <p:sldId id="454" r:id="rId30"/>
    <p:sldId id="422" r:id="rId31"/>
    <p:sldId id="423" r:id="rId32"/>
    <p:sldId id="424" r:id="rId33"/>
    <p:sldId id="430" r:id="rId34"/>
    <p:sldId id="431" r:id="rId35"/>
    <p:sldId id="433" r:id="rId36"/>
    <p:sldId id="425" r:id="rId37"/>
    <p:sldId id="426" r:id="rId38"/>
    <p:sldId id="434" r:id="rId39"/>
    <p:sldId id="427" r:id="rId40"/>
    <p:sldId id="429" r:id="rId41"/>
    <p:sldId id="428" r:id="rId42"/>
    <p:sldId id="436" r:id="rId43"/>
    <p:sldId id="437" r:id="rId44"/>
    <p:sldId id="438" r:id="rId45"/>
    <p:sldId id="439" r:id="rId46"/>
    <p:sldId id="440" r:id="rId47"/>
    <p:sldId id="443" r:id="rId48"/>
    <p:sldId id="444" r:id="rId49"/>
    <p:sldId id="445" r:id="rId50"/>
    <p:sldId id="447" r:id="rId51"/>
    <p:sldId id="446" r:id="rId52"/>
    <p:sldId id="448" r:id="rId53"/>
    <p:sldId id="449" r:id="rId54"/>
    <p:sldId id="417" r:id="rId55"/>
    <p:sldId id="39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6581" autoAdjust="0"/>
  </p:normalViewPr>
  <p:slideViewPr>
    <p:cSldViewPr snapToObjects="1">
      <p:cViewPr varScale="1">
        <p:scale>
          <a:sx n="105" d="100"/>
          <a:sy n="105" d="100"/>
        </p:scale>
        <p:origin x="-132" y="-96"/>
      </p:cViewPr>
      <p:guideLst>
        <p:guide orient="horz" pos="1579"/>
        <p:guide pos="109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3CB3-9FA1-4833-9169-BF50E49E857F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887B-CEB8-4B81-97C2-F530BB17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MTBF</a:t>
            </a:r>
            <a:r>
              <a:rPr lang="en-US" baseline="0" dirty="0" smtClean="0"/>
              <a:t> = Mean time before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latin typeface="Arial" charset="0"/>
                <a:ea typeface="ＭＳ Ｐゴシック" pitchFamily="-112" charset="-128"/>
              </a:rPr>
              <a:t> Map, written by the user, takes an input key/value pair and produces a set of intermediate output key/value pairs.</a:t>
            </a:r>
          </a:p>
          <a:p>
            <a:pPr>
              <a:buFontTx/>
              <a:buChar char="•"/>
            </a:pPr>
            <a:r>
              <a:rPr lang="en-US" dirty="0" smtClean="0">
                <a:latin typeface="Arial" charset="0"/>
                <a:ea typeface="ＭＳ Ｐゴシック" pitchFamily="-112" charset="-128"/>
              </a:rPr>
              <a:t> MapReduce library groups together all intermediate with the same intermediate key and passes them to the reduce function</a:t>
            </a:r>
          </a:p>
          <a:p>
            <a:pPr>
              <a:buFontTx/>
              <a:buChar char="•"/>
            </a:pPr>
            <a:r>
              <a:rPr lang="en-US" dirty="0" smtClean="0">
                <a:latin typeface="Arial" charset="0"/>
                <a:ea typeface="ＭＳ Ｐゴシック" pitchFamily="-112" charset="-128"/>
              </a:rPr>
              <a:t> Reduce, also written by the user, merges together.</a:t>
            </a:r>
          </a:p>
          <a:p>
            <a:pPr>
              <a:buFontTx/>
              <a:buChar char="•"/>
            </a:pPr>
            <a:endParaRPr lang="nl-BE" dirty="0" smtClean="0"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843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6579B0-3036-4E20-83C7-5353A757C9CA}" type="slidenum">
              <a:rPr lang="nl-NL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latin typeface="Arial" charset="0"/>
                <a:ea typeface="ＭＳ Ｐゴシック" pitchFamily="-112" charset="-128"/>
              </a:rPr>
              <a:t> Map, written by the user, takes an input key/value pair and produces a set of intermediate output key/value pairs.</a:t>
            </a:r>
          </a:p>
          <a:p>
            <a:pPr>
              <a:buFontTx/>
              <a:buChar char="•"/>
            </a:pPr>
            <a:r>
              <a:rPr lang="en-US" dirty="0" smtClean="0">
                <a:latin typeface="Arial" charset="0"/>
                <a:ea typeface="ＭＳ Ｐゴシック" pitchFamily="-112" charset="-128"/>
              </a:rPr>
              <a:t> MapReduce library groups together all intermediate with the same intermediate key and passes them to the reduce function</a:t>
            </a:r>
          </a:p>
          <a:p>
            <a:pPr>
              <a:buFontTx/>
              <a:buChar char="•"/>
            </a:pPr>
            <a:r>
              <a:rPr lang="en-US" dirty="0" smtClean="0">
                <a:latin typeface="Arial" charset="0"/>
                <a:ea typeface="ＭＳ Ｐゴシック" pitchFamily="-112" charset="-128"/>
              </a:rPr>
              <a:t> Reduce, also written by the user, merges together.</a:t>
            </a:r>
          </a:p>
          <a:p>
            <a:pPr>
              <a:buFontTx/>
              <a:buChar char="•"/>
            </a:pPr>
            <a:endParaRPr lang="nl-BE" dirty="0" smtClean="0"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843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6579B0-3036-4E20-83C7-5353A757C9CA}" type="slidenum">
              <a:rPr lang="nl-NL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887B-CEB8-4B81-97C2-F530BB174B1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200"/>
            </a:lvl2pPr>
            <a:lvl3pPr marL="1371600" indent="-457200">
              <a:buFont typeface="Courier New" pitchFamily="49" charset="0"/>
              <a:buChar char="o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5E32-749D-4AAA-8520-740D4EFED1D0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0F6D-1A86-46E3-A36D-186787F6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google.com/papers/mapreduce-osdi04.pd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395" y="26609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Chapter 4</a:t>
            </a:r>
            <a:r>
              <a:rPr lang="en-US" dirty="0" smtClean="0"/>
              <a:t>: Data-intensive processing </a:t>
            </a:r>
            <a:br>
              <a:rPr lang="en-US" dirty="0" smtClean="0"/>
            </a:br>
            <a:r>
              <a:rPr lang="en-US" dirty="0" smtClean="0"/>
              <a:t>using 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ideas of MapReduce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50"/>
            <a:ext cx="8229600" cy="4877435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Assume failures are common</a:t>
            </a:r>
          </a:p>
          <a:p>
            <a:pPr lvl="1"/>
            <a:r>
              <a:rPr lang="en-US" dirty="0" smtClean="0"/>
              <a:t>Example: 10,000-server cluster, MTBF = 1000 days</a:t>
            </a:r>
          </a:p>
          <a:p>
            <a:pPr lvl="2"/>
            <a:r>
              <a:rPr lang="en-US" sz="2200" dirty="0" smtClean="0"/>
              <a:t>Expected value of </a:t>
            </a:r>
            <a:r>
              <a:rPr lang="en-US" sz="2200" b="1" dirty="0" smtClean="0">
                <a:solidFill>
                  <a:srgbClr val="002060"/>
                </a:solidFill>
              </a:rPr>
              <a:t>10 failures a day</a:t>
            </a:r>
          </a:p>
          <a:p>
            <a:pPr lvl="2"/>
            <a:r>
              <a:rPr lang="en-US" sz="2200" dirty="0" smtClean="0"/>
              <a:t>Restarting a large-scale job every time a node fails?  </a:t>
            </a:r>
            <a:r>
              <a:rPr lang="en-US" sz="2200" b="1" dirty="0" smtClean="0">
                <a:solidFill>
                  <a:srgbClr val="FF0000"/>
                </a:solidFill>
              </a:rPr>
              <a:t>NO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Ideas</a:t>
            </a:r>
            <a:r>
              <a:rPr lang="en-US" dirty="0" smtClean="0"/>
              <a:t>:</a:t>
            </a:r>
          </a:p>
          <a:p>
            <a:pPr lvl="2"/>
            <a:r>
              <a:rPr lang="en-US" sz="2200" dirty="0" smtClean="0"/>
              <a:t>In case of </a:t>
            </a:r>
            <a:r>
              <a:rPr lang="en-US" sz="2200" b="1" dirty="0" smtClean="0">
                <a:solidFill>
                  <a:srgbClr val="002060"/>
                </a:solidFill>
              </a:rPr>
              <a:t>node failure</a:t>
            </a:r>
            <a:r>
              <a:rPr lang="en-US" sz="2200" dirty="0" smtClean="0"/>
              <a:t>, </a:t>
            </a:r>
          </a:p>
          <a:p>
            <a:pPr lvl="3"/>
            <a:r>
              <a:rPr lang="en-US" sz="2200" dirty="0" smtClean="0"/>
              <a:t>only the work attributed to that node should be recomputed</a:t>
            </a:r>
          </a:p>
          <a:p>
            <a:pPr lvl="3"/>
            <a:r>
              <a:rPr lang="en-US" sz="2200" dirty="0" smtClean="0"/>
              <a:t>remaining work should be redistributed among other nodes</a:t>
            </a:r>
          </a:p>
          <a:p>
            <a:pPr lvl="2"/>
            <a:r>
              <a:rPr lang="en-US" sz="2200" dirty="0" smtClean="0"/>
              <a:t>In case a node is </a:t>
            </a:r>
            <a:r>
              <a:rPr lang="en-US" sz="2200" b="1" dirty="0" smtClean="0">
                <a:solidFill>
                  <a:srgbClr val="002060"/>
                </a:solidFill>
              </a:rPr>
              <a:t>repaired/replaced</a:t>
            </a:r>
          </a:p>
          <a:p>
            <a:pPr lvl="3"/>
            <a:r>
              <a:rPr lang="en-US" sz="2200" dirty="0" smtClean="0"/>
              <a:t>node should be able to rejoin an existing job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 descr="https://www.photospin.com/content/illustrations/full/673_359499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60" y="1006586"/>
            <a:ext cx="1484428" cy="15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ideas of MapReduce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38" y="1092122"/>
            <a:ext cx="8229600" cy="4948418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“Move processing to the data”</a:t>
            </a:r>
          </a:p>
          <a:p>
            <a:pPr lvl="1"/>
            <a:r>
              <a:rPr lang="en-US" dirty="0" smtClean="0"/>
              <a:t>In a </a:t>
            </a:r>
            <a:r>
              <a:rPr lang="en-US" b="1" dirty="0" smtClean="0">
                <a:solidFill>
                  <a:srgbClr val="002060"/>
                </a:solidFill>
              </a:rPr>
              <a:t>supercomputer</a:t>
            </a:r>
          </a:p>
          <a:p>
            <a:pPr lvl="2"/>
            <a:r>
              <a:rPr lang="en-US" sz="2200" dirty="0" smtClean="0"/>
              <a:t>“compute nodes” are typically linked to “storage nodes” through a high-capacity interconnect</a:t>
            </a:r>
          </a:p>
          <a:p>
            <a:pPr lvl="1"/>
            <a:r>
              <a:rPr lang="en-US" dirty="0" smtClean="0"/>
              <a:t>In </a:t>
            </a:r>
            <a:r>
              <a:rPr lang="en-US" b="1" dirty="0" smtClean="0">
                <a:solidFill>
                  <a:srgbClr val="002060"/>
                </a:solidFill>
              </a:rPr>
              <a:t>big data </a:t>
            </a:r>
            <a:r>
              <a:rPr lang="en-US" dirty="0" smtClean="0"/>
              <a:t>problems</a:t>
            </a:r>
          </a:p>
          <a:p>
            <a:pPr lvl="2"/>
            <a:r>
              <a:rPr lang="en-US" sz="2200" dirty="0" smtClean="0"/>
              <a:t>moving this data itself becomes a bottleneck</a:t>
            </a:r>
          </a:p>
          <a:p>
            <a:pPr lvl="2"/>
            <a:r>
              <a:rPr lang="en-US" sz="2200" dirty="0" smtClean="0"/>
              <a:t>MapReduce assumes a system where </a:t>
            </a:r>
            <a:r>
              <a:rPr lang="en-US" sz="2200" b="1" dirty="0" smtClean="0">
                <a:solidFill>
                  <a:srgbClr val="FF0000"/>
                </a:solidFill>
              </a:rPr>
              <a:t>storage and processing power are co-located</a:t>
            </a:r>
            <a:endParaRPr lang="en-US" sz="2200" dirty="0" smtClean="0"/>
          </a:p>
          <a:p>
            <a:pPr lvl="2"/>
            <a:r>
              <a:rPr lang="en-US" sz="2200" dirty="0" smtClean="0"/>
              <a:t>In MapReduce: data is located on the local disc of the compute node (requires a distributed file system – see further)</a:t>
            </a:r>
          </a:p>
          <a:p>
            <a:pPr lvl="2"/>
            <a:r>
              <a:rPr lang="en-US" sz="2200" dirty="0" smtClean="0"/>
              <a:t>Try to assign computations to the nodes that contain all necessary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ideas of MapReduce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630"/>
            <a:ext cx="8229600" cy="3326595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Process data sequentially and avoid random access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Example</a:t>
            </a:r>
            <a:r>
              <a:rPr lang="en-US" dirty="0" smtClean="0"/>
              <a:t>: 1 terabyte database: 10</a:t>
            </a:r>
            <a:r>
              <a:rPr lang="en-US" baseline="30000" dirty="0" smtClean="0"/>
              <a:t>10</a:t>
            </a:r>
            <a:r>
              <a:rPr lang="en-US" dirty="0" smtClean="0"/>
              <a:t> 100-byte records</a:t>
            </a:r>
          </a:p>
          <a:p>
            <a:pPr lvl="2"/>
            <a:r>
              <a:rPr lang="en-US" sz="2200" dirty="0" smtClean="0"/>
              <a:t>Disc latency: ~10 </a:t>
            </a:r>
            <a:r>
              <a:rPr lang="en-US" sz="2200" dirty="0" err="1" smtClean="0"/>
              <a:t>ms</a:t>
            </a:r>
            <a:endParaRPr lang="en-US" sz="2200" dirty="0" smtClean="0"/>
          </a:p>
          <a:p>
            <a:pPr lvl="2"/>
            <a:r>
              <a:rPr lang="en-US" sz="2200" dirty="0" smtClean="0"/>
              <a:t>Disc throughput: ~100 </a:t>
            </a:r>
            <a:r>
              <a:rPr lang="en-US" sz="2200" dirty="0" err="1"/>
              <a:t>M</a:t>
            </a:r>
            <a:r>
              <a:rPr lang="en-US" sz="2200" dirty="0" err="1" smtClean="0"/>
              <a:t>byte</a:t>
            </a:r>
            <a:r>
              <a:rPr lang="en-US" sz="2200" dirty="0" smtClean="0"/>
              <a:t> /s</a:t>
            </a:r>
          </a:p>
          <a:p>
            <a:pPr lvl="2"/>
            <a:r>
              <a:rPr lang="en-US" sz="2200" dirty="0" smtClean="0"/>
              <a:t>Updating 1% using random access</a:t>
            </a:r>
          </a:p>
          <a:p>
            <a:pPr lvl="3"/>
            <a:r>
              <a:rPr lang="en-US" sz="2200" dirty="0" smtClean="0"/>
              <a:t>10</a:t>
            </a:r>
            <a:r>
              <a:rPr lang="en-US" sz="2200" baseline="30000" dirty="0" smtClean="0"/>
              <a:t>8</a:t>
            </a:r>
            <a:r>
              <a:rPr lang="en-US" sz="2200" dirty="0" smtClean="0"/>
              <a:t> x 10</a:t>
            </a:r>
            <a:r>
              <a:rPr lang="en-US" sz="2200" baseline="30000" dirty="0" smtClean="0"/>
              <a:t>-2</a:t>
            </a:r>
            <a:r>
              <a:rPr lang="en-US" sz="2200" dirty="0" smtClean="0"/>
              <a:t> (latency only) = </a:t>
            </a:r>
            <a:r>
              <a:rPr lang="en-US" sz="2200" b="1" dirty="0" smtClean="0">
                <a:solidFill>
                  <a:srgbClr val="002060"/>
                </a:solidFill>
              </a:rPr>
              <a:t>10</a:t>
            </a:r>
            <a:r>
              <a:rPr lang="en-US" sz="2200" b="1" baseline="30000" dirty="0" smtClean="0">
                <a:solidFill>
                  <a:srgbClr val="002060"/>
                </a:solidFill>
              </a:rPr>
              <a:t>6 </a:t>
            </a:r>
            <a:r>
              <a:rPr lang="en-US" sz="2200" b="1" dirty="0" smtClean="0">
                <a:solidFill>
                  <a:srgbClr val="002060"/>
                </a:solidFill>
              </a:rPr>
              <a:t>seconds</a:t>
            </a:r>
          </a:p>
          <a:p>
            <a:pPr lvl="2"/>
            <a:r>
              <a:rPr lang="en-US" sz="2200" dirty="0" smtClean="0"/>
              <a:t>Reading and rewriting the entire database</a:t>
            </a:r>
          </a:p>
          <a:p>
            <a:pPr lvl="3"/>
            <a:r>
              <a:rPr lang="en-US" sz="2200" dirty="0" smtClean="0"/>
              <a:t>2 x 10</a:t>
            </a:r>
            <a:r>
              <a:rPr lang="en-US" sz="2200" baseline="30000" dirty="0" smtClean="0"/>
              <a:t>12</a:t>
            </a:r>
            <a:r>
              <a:rPr lang="en-US" sz="2200" dirty="0" smtClean="0"/>
              <a:t> x 10</a:t>
            </a:r>
            <a:r>
              <a:rPr lang="en-US" sz="2200" baseline="30000" dirty="0" smtClean="0"/>
              <a:t>-8</a:t>
            </a:r>
            <a:r>
              <a:rPr lang="en-US" sz="2200" dirty="0" smtClean="0"/>
              <a:t> = </a:t>
            </a:r>
            <a:r>
              <a:rPr lang="en-US" sz="2200" b="1" dirty="0" smtClean="0">
                <a:solidFill>
                  <a:srgbClr val="002060"/>
                </a:solidFill>
              </a:rPr>
              <a:t>2.10</a:t>
            </a:r>
            <a:r>
              <a:rPr lang="en-US" sz="2200" b="1" baseline="30000" dirty="0" smtClean="0">
                <a:solidFill>
                  <a:srgbClr val="002060"/>
                </a:solidFill>
              </a:rPr>
              <a:t>4</a:t>
            </a:r>
            <a:r>
              <a:rPr lang="en-US" sz="2200" b="1" dirty="0" smtClean="0">
                <a:solidFill>
                  <a:srgbClr val="002060"/>
                </a:solidFill>
              </a:rPr>
              <a:t> seconds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ideas of MapReduce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320"/>
            <a:ext cx="8229600" cy="2827330"/>
          </a:xfrm>
        </p:spPr>
        <p:txBody>
          <a:bodyPr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Hide system-level details from the application developer</a:t>
            </a:r>
          </a:p>
          <a:p>
            <a:pPr lvl="1"/>
            <a:r>
              <a:rPr lang="en-US" dirty="0" smtClean="0"/>
              <a:t>Parallel programming is </a:t>
            </a:r>
            <a:r>
              <a:rPr lang="en-US" i="1" dirty="0" smtClean="0"/>
              <a:t>difficult</a:t>
            </a:r>
          </a:p>
          <a:p>
            <a:pPr lvl="1"/>
            <a:r>
              <a:rPr lang="en-US" dirty="0" smtClean="0"/>
              <a:t>Code runs in </a:t>
            </a:r>
            <a:r>
              <a:rPr lang="en-US" i="1" dirty="0" smtClean="0"/>
              <a:t>unpredictable</a:t>
            </a:r>
            <a:r>
              <a:rPr lang="en-US" dirty="0" smtClean="0"/>
              <a:t> order</a:t>
            </a:r>
          </a:p>
          <a:p>
            <a:pPr lvl="1"/>
            <a:r>
              <a:rPr lang="en-US" dirty="0" smtClean="0"/>
              <a:t>Race conditions, deadlocks, </a:t>
            </a:r>
            <a:r>
              <a:rPr lang="en-US" dirty="0" err="1" smtClean="0"/>
              <a:t>livelocks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Main idea is to be able to program the “</a:t>
            </a:r>
            <a:r>
              <a:rPr lang="en-US" b="1" dirty="0" smtClean="0">
                <a:solidFill>
                  <a:srgbClr val="002060"/>
                </a:solidFill>
              </a:rPr>
              <a:t>what</a:t>
            </a:r>
            <a:r>
              <a:rPr lang="en-US" dirty="0" smtClean="0"/>
              <a:t>” (i.e. the functionality of the code) and hide the “</a:t>
            </a:r>
            <a:r>
              <a:rPr lang="en-US" b="1" dirty="0" smtClean="0">
                <a:solidFill>
                  <a:srgbClr val="002060"/>
                </a:solidFill>
              </a:rPr>
              <a:t>how</a:t>
            </a:r>
            <a:r>
              <a:rPr lang="en-US" dirty="0" smtClean="0"/>
              <a:t>” (i.e. the low-level details)</a:t>
            </a:r>
          </a:p>
          <a:p>
            <a:pPr marL="914400" lvl="2" indent="0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2613345" y="4415330"/>
            <a:ext cx="4339765" cy="4224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TextBox 5"/>
          <p:cNvSpPr txBox="1"/>
          <p:nvPr/>
        </p:nvSpPr>
        <p:spPr>
          <a:xfrm>
            <a:off x="1404622" y="4430316"/>
            <a:ext cx="826445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What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0350" y="4430316"/>
            <a:ext cx="724301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How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690" y="5102838"/>
            <a:ext cx="2372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Responsibility</a:t>
            </a:r>
          </a:p>
          <a:p>
            <a:pPr algn="ctr"/>
            <a:r>
              <a:rPr lang="en-US" sz="2200" dirty="0" smtClean="0"/>
              <a:t>of the programmer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9958" y="5102838"/>
            <a:ext cx="2185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Responsibility</a:t>
            </a:r>
          </a:p>
          <a:p>
            <a:pPr algn="ctr"/>
            <a:r>
              <a:rPr lang="en-US" sz="2200" dirty="0" smtClean="0"/>
              <a:t>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7812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ideas of MapReduce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Scalability of the framework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Ideal algorithm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Given twice the amount of data, the runtime should be (at most) twice as high (algorithm has linear complexity)</a:t>
            </a:r>
          </a:p>
          <a:p>
            <a:pPr lvl="2"/>
            <a:r>
              <a:rPr lang="en-US" dirty="0" smtClean="0"/>
              <a:t>Doubling the number of resources, the runtime should be roughly halved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smtClean="0">
                <a:solidFill>
                  <a:srgbClr val="002060"/>
                </a:solidFill>
              </a:rPr>
              <a:t>complex algorithms</a:t>
            </a:r>
            <a:r>
              <a:rPr lang="en-US" dirty="0" smtClean="0"/>
              <a:t>, this is usually unobtainable</a:t>
            </a:r>
          </a:p>
          <a:p>
            <a:pPr lvl="2"/>
            <a:r>
              <a:rPr lang="en-US" dirty="0" smtClean="0"/>
              <a:t>Require true HPC computing environments to get reasonable speedups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smtClean="0">
                <a:solidFill>
                  <a:srgbClr val="002060"/>
                </a:solidFill>
              </a:rPr>
              <a:t>data-driven problems</a:t>
            </a:r>
            <a:r>
              <a:rPr lang="en-US" dirty="0" smtClean="0"/>
              <a:t>, MapReduce will effectively scale to very large volumes / very large number of CPUs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50" y="1662370"/>
            <a:ext cx="8229600" cy="437817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Big ideas</a:t>
            </a:r>
          </a:p>
          <a:p>
            <a:r>
              <a:rPr lang="en-US" sz="2200" dirty="0" err="1" smtClean="0"/>
              <a:t>MapReduce</a:t>
            </a:r>
            <a:endParaRPr lang="en-US" sz="2200" dirty="0" smtClean="0"/>
          </a:p>
          <a:p>
            <a:pPr lvl="1"/>
            <a:r>
              <a:rPr lang="en-US" dirty="0" smtClean="0"/>
              <a:t>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Framework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Design patterns for MapReduce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In-mapper combining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Pairs versus stripes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Order reversal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Value-to-key conversion</a:t>
            </a:r>
          </a:p>
        </p:txBody>
      </p:sp>
    </p:spTree>
    <p:extLst>
      <p:ext uri="{BB962C8B-B14F-4D97-AF65-F5344CB8AC3E}">
        <p14:creationId xmlns:p14="http://schemas.microsoft.com/office/powerpoint/2010/main" val="24848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485"/>
            <a:ext cx="8229600" cy="53767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MapReduce </a:t>
            </a:r>
            <a:r>
              <a:rPr lang="en-US" sz="2200" dirty="0" smtClean="0"/>
              <a:t>programming model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Divide </a:t>
            </a:r>
            <a:r>
              <a:rPr lang="en-US" b="1" dirty="0">
                <a:solidFill>
                  <a:srgbClr val="FF0000"/>
                </a:solidFill>
              </a:rPr>
              <a:t>&amp; c</a:t>
            </a:r>
            <a:r>
              <a:rPr lang="en-US" b="1" dirty="0" smtClean="0">
                <a:solidFill>
                  <a:srgbClr val="FF0000"/>
                </a:solidFill>
              </a:rPr>
              <a:t>onquer </a:t>
            </a:r>
            <a:r>
              <a:rPr lang="en-US" b="1" dirty="0">
                <a:solidFill>
                  <a:srgbClr val="FF0000"/>
                </a:solidFill>
              </a:rPr>
              <a:t>strategy</a:t>
            </a:r>
          </a:p>
          <a:p>
            <a:pPr lvl="2"/>
            <a:r>
              <a:rPr lang="en-US" sz="2200" b="1" dirty="0" smtClean="0">
                <a:solidFill>
                  <a:srgbClr val="002060"/>
                </a:solidFill>
              </a:rPr>
              <a:t>divide</a:t>
            </a:r>
            <a:r>
              <a:rPr lang="en-US" sz="2200" dirty="0"/>
              <a:t>: partition dataset into smaller, independent chunks to be </a:t>
            </a:r>
            <a:r>
              <a:rPr lang="en-US" sz="2200" dirty="0" smtClean="0"/>
              <a:t>processed in </a:t>
            </a:r>
            <a:r>
              <a:rPr lang="en-US" sz="2200" dirty="0"/>
              <a:t>parallel ( = “map”)</a:t>
            </a:r>
          </a:p>
          <a:p>
            <a:pPr lvl="2"/>
            <a:r>
              <a:rPr lang="en-US" sz="2200" b="1" dirty="0" smtClean="0">
                <a:solidFill>
                  <a:srgbClr val="002060"/>
                </a:solidFill>
              </a:rPr>
              <a:t>conquer</a:t>
            </a:r>
            <a:r>
              <a:rPr lang="en-US" sz="2200" dirty="0"/>
              <a:t>: combine, merge or otherwise aggregate the results from the previous step (= “reduce</a:t>
            </a:r>
            <a:r>
              <a:rPr lang="en-US" sz="2200" dirty="0" smtClean="0"/>
              <a:t>”)</a:t>
            </a:r>
          </a:p>
          <a:p>
            <a:pPr lvl="1"/>
            <a:r>
              <a:rPr lang="en-US" sz="2000" dirty="0" smtClean="0"/>
              <a:t>Roots in </a:t>
            </a:r>
            <a:r>
              <a:rPr lang="en-US" sz="2000" b="1" dirty="0" smtClean="0">
                <a:solidFill>
                  <a:srgbClr val="002060"/>
                </a:solidFill>
              </a:rPr>
              <a:t>functional programming </a:t>
            </a:r>
            <a:r>
              <a:rPr lang="en-US" sz="2000" dirty="0" smtClean="0"/>
              <a:t>(e.g. Lisp)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perates on </a:t>
            </a:r>
            <a:r>
              <a:rPr lang="en-US" sz="2000" b="1" dirty="0" smtClean="0">
                <a:solidFill>
                  <a:srgbClr val="FF0000"/>
                </a:solidFill>
              </a:rPr>
              <a:t>&lt;key, value&gt; </a:t>
            </a:r>
            <a:r>
              <a:rPr lang="en-US" sz="2000" dirty="0" smtClean="0"/>
              <a:t>pairs</a:t>
            </a:r>
          </a:p>
          <a:p>
            <a:pPr lvl="2"/>
            <a:r>
              <a:rPr lang="en-US" dirty="0" smtClean="0"/>
              <a:t>Web-based example: key = URL ; value = webpage</a:t>
            </a:r>
          </a:p>
          <a:p>
            <a:pPr lvl="2"/>
            <a:r>
              <a:rPr lang="en-US" dirty="0" smtClean="0"/>
              <a:t>Graph-based example: key = nodes ; value = adjacency list</a:t>
            </a:r>
          </a:p>
          <a:p>
            <a:pPr lvl="1"/>
            <a:r>
              <a:rPr lang="en-US" sz="2000" dirty="0" smtClean="0"/>
              <a:t>Users specifies two functions:</a:t>
            </a:r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map:</a:t>
            </a:r>
            <a:r>
              <a:rPr lang="en-US" dirty="0" smtClean="0"/>
              <a:t> ( k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 ) </a:t>
            </a:r>
            <a:r>
              <a:rPr lang="en-US" dirty="0" smtClean="0">
                <a:sym typeface="Symbol"/>
              </a:rPr>
              <a:t> list[k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v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]</a:t>
            </a:r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reduce:</a:t>
            </a:r>
            <a:r>
              <a:rPr lang="en-US" dirty="0" smtClean="0">
                <a:sym typeface="Symbol"/>
              </a:rPr>
              <a:t> (</a:t>
            </a:r>
            <a:r>
              <a:rPr lang="en-US" dirty="0" smtClean="0"/>
              <a:t> k</a:t>
            </a:r>
            <a:r>
              <a:rPr lang="en-US" baseline="-25000" dirty="0" smtClean="0"/>
              <a:t>2</a:t>
            </a:r>
            <a:r>
              <a:rPr lang="en-US" dirty="0" smtClean="0"/>
              <a:t>, list[v</a:t>
            </a:r>
            <a:r>
              <a:rPr lang="en-US" baseline="-25000" dirty="0" smtClean="0"/>
              <a:t>2</a:t>
            </a:r>
            <a:r>
              <a:rPr lang="en-US" dirty="0" smtClean="0"/>
              <a:t>] ) </a:t>
            </a:r>
            <a:r>
              <a:rPr lang="en-US" dirty="0" smtClean="0">
                <a:sym typeface="Symbol"/>
              </a:rPr>
              <a:t> list[k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, v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]</a:t>
            </a:r>
          </a:p>
          <a:p>
            <a:pPr lvl="1"/>
            <a:r>
              <a:rPr lang="en-US" dirty="0" smtClean="0">
                <a:sym typeface="Symbol"/>
              </a:rPr>
              <a:t>Sorting of intermediate keys between map and reduce phase</a:t>
            </a:r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2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7960" y="1508738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4855" y="1508736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a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3040" y="1508738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9935" y="1508736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b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810" y="1508735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5705" y="150873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16865" y="1508738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3760" y="1508736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d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0350" y="1508735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7244" y="1508732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e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38005" y="2315234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80210" y="2315233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24367" y="2315232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068325" y="2315231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61930" y="3659412"/>
            <a:ext cx="802664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and Sort: aggregate values by keys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0562" y="4849981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22767" y="4849980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66924" y="4849979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01195" y="312173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8090" y="3121737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19850" y="312173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26745" y="3121737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87965" y="3121743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4860" y="312174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63290" y="312173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570185" y="3121737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106730" y="3121736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13624" y="312173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7700" y="3121741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74595" y="312173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30485" y="3121732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37380" y="312173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76695" y="3121736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83589" y="312173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74595" y="4389121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58990" y="438911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18380" y="4389121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8810" y="438911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95705" y="4389115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66230" y="438912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31390" y="4389114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04275" y="4389112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711170" y="438911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29296" y="1988800"/>
            <a:ext cx="422454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033641" y="1988800"/>
            <a:ext cx="54324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862540" y="1988800"/>
            <a:ext cx="54325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247557" y="1988800"/>
            <a:ext cx="422455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229295" y="2795296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56195" y="2795296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89701" y="2795296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720518" y="2795296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12610" y="4062664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946116" y="4062664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776933" y="4062664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014806" y="438911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705269" y="565649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89664" y="565648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49054" y="565649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919484" y="565648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392494" y="5656483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765379" y="5656481"/>
            <a:ext cx="456566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89664" y="533003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923170" y="533003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753987" y="533003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21701" y="438912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927" y="1215423"/>
            <a:ext cx="115140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input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key,value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ctr"/>
            <a:r>
              <a:rPr lang="en-US" sz="1600" dirty="0" smtClean="0"/>
              <a:t>pairs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85" y="2790028"/>
            <a:ext cx="126329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intermediate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key,value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ctr"/>
            <a:r>
              <a:rPr lang="en-US" sz="1600" dirty="0" smtClean="0"/>
              <a:t>pairs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01080" y="5439973"/>
            <a:ext cx="115140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output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key,value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ctr"/>
            <a:r>
              <a:rPr lang="en-US" sz="1600" dirty="0" smtClean="0"/>
              <a:t>pairs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8760" y="4081885"/>
            <a:ext cx="12632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sorted</a:t>
            </a:r>
          </a:p>
          <a:p>
            <a:pPr algn="ctr"/>
            <a:r>
              <a:rPr lang="en-US" sz="1600" dirty="0" smtClean="0"/>
              <a:t>intermediate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key,value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ctr"/>
            <a:r>
              <a:rPr lang="en-US" sz="1600" dirty="0" smtClean="0"/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30853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Mappers and reducers</a:t>
            </a:r>
          </a:p>
          <a:p>
            <a:pPr lvl="1"/>
            <a:r>
              <a:rPr lang="en-US" dirty="0" smtClean="0">
                <a:sym typeface="Symbol"/>
              </a:rPr>
              <a:t>objects that implement “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map</a:t>
            </a:r>
            <a:r>
              <a:rPr lang="en-US" dirty="0" smtClean="0">
                <a:sym typeface="Symbol"/>
              </a:rPr>
              <a:t>” and “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reduce</a:t>
            </a:r>
            <a:r>
              <a:rPr lang="en-US" dirty="0" smtClean="0">
                <a:sym typeface="Symbol"/>
              </a:rPr>
              <a:t>” methods</a:t>
            </a:r>
          </a:p>
          <a:p>
            <a:pPr lvl="1"/>
            <a:r>
              <a:rPr lang="en-US" dirty="0" smtClean="0">
                <a:sym typeface="Symbol"/>
              </a:rPr>
              <a:t>one mapper object per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map “task”</a:t>
            </a:r>
          </a:p>
          <a:p>
            <a:pPr lvl="2"/>
            <a:r>
              <a:rPr lang="en-US" sz="2200" dirty="0" smtClean="0">
                <a:sym typeface="Symbol"/>
              </a:rPr>
              <a:t>map task processes a subset of the </a:t>
            </a:r>
            <a:r>
              <a:rPr lang="en-US" sz="2200" b="1" dirty="0" smtClean="0">
                <a:solidFill>
                  <a:srgbClr val="002060"/>
                </a:solidFill>
                <a:sym typeface="Symbol"/>
              </a:rPr>
              <a:t>input</a:t>
            </a:r>
            <a:r>
              <a:rPr lang="en-US" sz="2200" dirty="0" smtClean="0">
                <a:sym typeface="Symbol"/>
              </a:rPr>
              <a:t> &lt;key, value&gt; pairs</a:t>
            </a:r>
          </a:p>
          <a:p>
            <a:pPr lvl="1"/>
            <a:r>
              <a:rPr lang="en-US" dirty="0" smtClean="0">
                <a:sym typeface="Symbol"/>
              </a:rPr>
              <a:t>one reduce object per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reduce “task”</a:t>
            </a:r>
          </a:p>
          <a:p>
            <a:pPr lvl="2"/>
            <a:r>
              <a:rPr lang="en-US" sz="2200" dirty="0" smtClean="0">
                <a:sym typeface="Symbol"/>
              </a:rPr>
              <a:t>reduce task processes a subset of the </a:t>
            </a:r>
            <a:r>
              <a:rPr lang="en-US" sz="2200" b="1" dirty="0" smtClean="0">
                <a:solidFill>
                  <a:srgbClr val="002060"/>
                </a:solidFill>
                <a:sym typeface="Symbol"/>
              </a:rPr>
              <a:t>intermediate</a:t>
            </a:r>
            <a:r>
              <a:rPr lang="en-US" sz="2200" dirty="0" smtClean="0">
                <a:solidFill>
                  <a:srgbClr val="002060"/>
                </a:solidFill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pairs</a:t>
            </a:r>
            <a:endParaRPr lang="en-US" sz="2200" dirty="0">
              <a:sym typeface="Symbol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m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ap</a:t>
            </a: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 function</a:t>
            </a:r>
            <a:endParaRPr lang="en-US" sz="2200" b="1" dirty="0">
              <a:solidFill>
                <a:srgbClr val="FF00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Operates on a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single input pair</a:t>
            </a:r>
          </a:p>
          <a:p>
            <a:pPr lvl="1"/>
            <a:r>
              <a:rPr lang="en-US" dirty="0" smtClean="0">
                <a:sym typeface="Symbol"/>
              </a:rPr>
              <a:t>Outputs a list of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intermediate pairs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reduce</a:t>
            </a: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 function</a:t>
            </a:r>
          </a:p>
          <a:p>
            <a:pPr lvl="1"/>
            <a:r>
              <a:rPr lang="en-US" dirty="0" smtClean="0">
                <a:sym typeface="Symbol"/>
              </a:rPr>
              <a:t>Operates on a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single key and all of its values</a:t>
            </a:r>
          </a:p>
          <a:p>
            <a:pPr lvl="1"/>
            <a:r>
              <a:rPr lang="en-US" dirty="0" smtClean="0">
                <a:sym typeface="Symbol"/>
              </a:rPr>
              <a:t>Outputs of list of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resulting</a:t>
            </a:r>
            <a:r>
              <a:rPr lang="en-US" dirty="0" smtClean="0">
                <a:sym typeface="Symbol"/>
              </a:rPr>
              <a:t> &lt;key, value&gt; pairs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</a:t>
            </a:r>
            <a:r>
              <a:rPr lang="en-US" dirty="0" err="1" smtClean="0"/>
              <a:t>mers</a:t>
            </a:r>
            <a:r>
              <a:rPr lang="en-US" dirty="0" smtClean="0"/>
              <a:t> in DNA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4205" y="1491085"/>
            <a:ext cx="7686700" cy="458786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3300"/>
                </a:solidFill>
              </a:rPr>
              <a:t>Problem</a:t>
            </a:r>
            <a:r>
              <a:rPr lang="en-US" sz="2200" dirty="0" smtClean="0"/>
              <a:t>: given a number of DNA sequences</a:t>
            </a:r>
            <a:r>
              <a:rPr lang="nl-BE" sz="2200" dirty="0" smtClean="0"/>
              <a:t>, </a:t>
            </a:r>
            <a:r>
              <a:rPr lang="nl-BE" sz="2200" dirty="0" err="1" smtClean="0"/>
              <a:t>count</a:t>
            </a:r>
            <a:r>
              <a:rPr lang="nl-BE" sz="2200" dirty="0" smtClean="0"/>
              <a:t> the </a:t>
            </a:r>
            <a:r>
              <a:rPr lang="nl-BE" sz="2200" dirty="0" err="1" smtClean="0"/>
              <a:t>occurences</a:t>
            </a:r>
            <a:r>
              <a:rPr lang="nl-BE" sz="2200" dirty="0" smtClean="0"/>
              <a:t> of </a:t>
            </a:r>
            <a:r>
              <a:rPr lang="nl-BE" sz="2200" dirty="0" err="1" smtClean="0"/>
              <a:t>all</a:t>
            </a:r>
            <a:r>
              <a:rPr lang="nl-BE" sz="2200" dirty="0" smtClean="0"/>
              <a:t> “</a:t>
            </a:r>
            <a:r>
              <a:rPr lang="nl-BE" sz="2200" dirty="0" err="1" smtClean="0"/>
              <a:t>words</a:t>
            </a:r>
            <a:r>
              <a:rPr lang="nl-BE" sz="2200" dirty="0" smtClean="0"/>
              <a:t>” of </a:t>
            </a:r>
            <a:r>
              <a:rPr lang="nl-BE" sz="2200" dirty="0" err="1" smtClean="0"/>
              <a:t>length</a:t>
            </a:r>
            <a:r>
              <a:rPr lang="nl-BE" sz="2200" dirty="0" smtClean="0"/>
              <a:t> k (</a:t>
            </a:r>
            <a:r>
              <a:rPr lang="nl-BE" sz="2200" b="1" dirty="0" smtClean="0">
                <a:solidFill>
                  <a:srgbClr val="002060"/>
                </a:solidFill>
              </a:rPr>
              <a:t>= k-</a:t>
            </a:r>
            <a:r>
              <a:rPr lang="nl-BE" sz="2200" b="1" dirty="0" err="1" smtClean="0">
                <a:solidFill>
                  <a:srgbClr val="002060"/>
                </a:solidFill>
              </a:rPr>
              <a:t>mers</a:t>
            </a:r>
            <a:r>
              <a:rPr lang="nl-BE" sz="2200" dirty="0" smtClean="0"/>
              <a:t>).</a:t>
            </a:r>
          </a:p>
          <a:p>
            <a:r>
              <a:rPr lang="en-US" sz="2200" dirty="0" smtClean="0"/>
              <a:t>Example (with </a:t>
            </a:r>
            <a:r>
              <a:rPr lang="en-US" sz="2200" dirty="0" smtClean="0">
                <a:solidFill>
                  <a:srgbClr val="002060"/>
                </a:solidFill>
              </a:rPr>
              <a:t>k = 3</a:t>
            </a:r>
            <a:r>
              <a:rPr lang="en-US" sz="2200" dirty="0" smtClean="0"/>
              <a:t>):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sz="2200" dirty="0" smtClean="0"/>
              <a:t>AACACA</a:t>
            </a:r>
          </a:p>
          <a:p>
            <a:pPr marL="914400" lvl="2" indent="0">
              <a:buNone/>
            </a:pPr>
            <a:r>
              <a:rPr lang="en-US" sz="2200" dirty="0" smtClean="0"/>
              <a:t>	AACTG</a:t>
            </a:r>
          </a:p>
          <a:p>
            <a:pPr marL="914400" lvl="2" indent="0">
              <a:buNone/>
            </a:pPr>
            <a:r>
              <a:rPr lang="en-US" sz="2200" dirty="0" smtClean="0"/>
              <a:t>	AACTGA</a:t>
            </a:r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endParaRPr lang="en-US" sz="2200" dirty="0" smtClean="0"/>
          </a:p>
          <a:p>
            <a:pPr marL="228600"/>
            <a:r>
              <a:rPr lang="en-US" sz="2200" dirty="0" smtClean="0"/>
              <a:t>Now, assume that we have </a:t>
            </a:r>
            <a:r>
              <a:rPr lang="en-US" sz="2200" b="1" dirty="0" smtClean="0">
                <a:solidFill>
                  <a:srgbClr val="002060"/>
                </a:solidFill>
              </a:rPr>
              <a:t>lots of input</a:t>
            </a:r>
            <a:r>
              <a:rPr lang="en-US" sz="2200" dirty="0" smtClean="0"/>
              <a:t> sequences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3807435" y="2511960"/>
            <a:ext cx="2786883" cy="2795969"/>
            <a:chOff x="3357554" y="2452815"/>
            <a:chExt cx="2786883" cy="2795969"/>
          </a:xfrm>
        </p:grpSpPr>
        <p:sp>
          <p:nvSpPr>
            <p:cNvPr id="7" name="Rechteraccolade 6"/>
            <p:cNvSpPr/>
            <p:nvPr/>
          </p:nvSpPr>
          <p:spPr bwMode="auto">
            <a:xfrm>
              <a:off x="3357554" y="3467404"/>
              <a:ext cx="285752" cy="1152151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nl-B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hthoek 7"/>
            <p:cNvSpPr/>
            <p:nvPr/>
          </p:nvSpPr>
          <p:spPr bwMode="auto">
            <a:xfrm>
              <a:off x="4006669" y="2891330"/>
              <a:ext cx="2137768" cy="2357454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A1E60"/>
                </a:buClr>
                <a:buSzPct val="75000"/>
                <a:buFont typeface="Wingdings" pitchFamily="-65" charset="2"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AAC, 3x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A1E60"/>
                </a:buClr>
                <a:buSzPct val="75000"/>
                <a:buFont typeface="Wingdings" pitchFamily="-65" charset="2"/>
                <a:buNone/>
                <a:tabLst/>
              </a:pPr>
              <a:r>
                <a:rPr lang="en-US" sz="2200" i="0" dirty="0" smtClean="0">
                  <a:latin typeface="+mj-lt"/>
                </a:rPr>
                <a:t>ACA, 2x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A1E60"/>
                </a:buClr>
                <a:buSzPct val="75000"/>
                <a:buFont typeface="Wingdings" pitchFamily="-65" charset="2"/>
                <a:buNone/>
                <a:tabLst/>
              </a:pPr>
              <a:r>
                <a:rPr lang="en-US" sz="2200" i="0" dirty="0" smtClean="0">
                  <a:latin typeface="+mj-lt"/>
                </a:rPr>
                <a:t>ACT, 2x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A1E60"/>
                </a:buClr>
                <a:buSzPct val="75000"/>
                <a:buFont typeface="Wingdings" pitchFamily="-65" charset="2"/>
                <a:buNone/>
                <a:tabLst/>
              </a:pPr>
              <a:r>
                <a:rPr lang="en-US" sz="2200" i="0" dirty="0" smtClean="0">
                  <a:latin typeface="+mj-lt"/>
                </a:rPr>
                <a:t>CTG, 2x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A1E60"/>
                </a:buClr>
                <a:buSzPct val="75000"/>
                <a:buFont typeface="Wingdings" pitchFamily="-65" charset="2"/>
                <a:buNone/>
                <a:tabLst/>
              </a:pPr>
              <a:r>
                <a:rPr lang="en-US" sz="2200" i="0" dirty="0" smtClean="0">
                  <a:latin typeface="+mj-lt"/>
                </a:rPr>
                <a:t>CAC, 1x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A1E60"/>
                </a:buClr>
                <a:buSzPct val="75000"/>
                <a:buFont typeface="Wingdings" pitchFamily="-65" charset="2"/>
                <a:buNone/>
                <a:tabLst/>
              </a:pPr>
              <a:r>
                <a:rPr lang="en-US" sz="2200" i="0" dirty="0" smtClean="0">
                  <a:latin typeface="+mj-lt"/>
                </a:rPr>
                <a:t>TGA, 1x</a:t>
              </a: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544339" y="2452815"/>
              <a:ext cx="9653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0" dirty="0" smtClean="0">
                  <a:solidFill>
                    <a:srgbClr val="FF3300"/>
                  </a:solidFill>
                </a:rPr>
                <a:t>output</a:t>
              </a:r>
              <a:endParaRPr lang="nl-BE" sz="2200" i="0" dirty="0" smtClean="0">
                <a:solidFill>
                  <a:srgbClr val="FF3300"/>
                </a:solidFill>
              </a:endParaRPr>
            </a:p>
          </p:txBody>
        </p:sp>
      </p:grpSp>
      <p:sp>
        <p:nvSpPr>
          <p:cNvPr id="10" name="Tekstvak 8"/>
          <p:cNvSpPr txBox="1"/>
          <p:nvPr/>
        </p:nvSpPr>
        <p:spPr>
          <a:xfrm>
            <a:off x="2728560" y="2950475"/>
            <a:ext cx="785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0" dirty="0" smtClean="0">
                <a:solidFill>
                  <a:srgbClr val="FF3300"/>
                </a:solidFill>
              </a:rPr>
              <a:t>input</a:t>
            </a:r>
            <a:endParaRPr lang="nl-BE" sz="2200" i="0" dirty="0" smtClean="0">
              <a:solidFill>
                <a:srgbClr val="FF33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0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50" y="1662370"/>
            <a:ext cx="8229600" cy="437817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Big ideas</a:t>
            </a:r>
          </a:p>
          <a:p>
            <a:r>
              <a:rPr lang="en-US" sz="2200" dirty="0" smtClean="0"/>
              <a:t>MapReduce</a:t>
            </a:r>
          </a:p>
          <a:p>
            <a:pPr lvl="1"/>
            <a:r>
              <a:rPr lang="en-US" dirty="0" smtClean="0"/>
              <a:t>Programming model</a:t>
            </a:r>
          </a:p>
          <a:p>
            <a:pPr lvl="1"/>
            <a:r>
              <a:rPr lang="en-US" dirty="0" smtClean="0"/>
              <a:t>Framework</a:t>
            </a:r>
            <a:endParaRPr lang="en-US" dirty="0"/>
          </a:p>
          <a:p>
            <a:pPr lvl="1"/>
            <a:r>
              <a:rPr lang="en-US" dirty="0" smtClean="0"/>
              <a:t>Design patterns for MapReduce</a:t>
            </a:r>
          </a:p>
          <a:p>
            <a:pPr lvl="2"/>
            <a:r>
              <a:rPr lang="en-US" dirty="0" smtClean="0"/>
              <a:t>In-mapper combining</a:t>
            </a:r>
          </a:p>
          <a:p>
            <a:pPr lvl="2"/>
            <a:r>
              <a:rPr lang="en-US" dirty="0" smtClean="0"/>
              <a:t>Pairs versus stripes</a:t>
            </a:r>
          </a:p>
          <a:p>
            <a:pPr lvl="2"/>
            <a:r>
              <a:rPr lang="en-US" dirty="0" smtClean="0"/>
              <a:t>Order reversal</a:t>
            </a:r>
          </a:p>
          <a:p>
            <a:pPr lvl="2"/>
            <a:r>
              <a:rPr lang="en-US" dirty="0" smtClean="0"/>
              <a:t>Value-to-key conversion</a:t>
            </a:r>
          </a:p>
        </p:txBody>
      </p:sp>
    </p:spTree>
    <p:extLst>
      <p:ext uri="{BB962C8B-B14F-4D97-AF65-F5344CB8AC3E}">
        <p14:creationId xmlns:p14="http://schemas.microsoft.com/office/powerpoint/2010/main" val="21172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>
                <a:ea typeface="ＭＳ Ｐゴシック" pitchFamily="-112" charset="-128"/>
              </a:rPr>
              <a:t>Distributed</a:t>
            </a:r>
            <a:r>
              <a:rPr lang="nl-BE" dirty="0" smtClean="0">
                <a:ea typeface="ＭＳ Ｐゴシック" pitchFamily="-112" charset="-128"/>
              </a:rPr>
              <a:t> </a:t>
            </a:r>
            <a:r>
              <a:rPr lang="nl-BE" dirty="0" err="1" smtClean="0">
                <a:ea typeface="ＭＳ Ｐゴシック" pitchFamily="-112" charset="-128"/>
              </a:rPr>
              <a:t>k-mer</a:t>
            </a:r>
            <a:r>
              <a:rPr lang="nl-BE" dirty="0" smtClean="0">
                <a:ea typeface="ＭＳ Ｐゴシック" pitchFamily="-112" charset="-128"/>
              </a:rPr>
              <a:t> </a:t>
            </a:r>
            <a:r>
              <a:rPr lang="nl-BE" dirty="0" err="1" smtClean="0">
                <a:ea typeface="ＭＳ Ｐゴシック" pitchFamily="-112" charset="-128"/>
              </a:rPr>
              <a:t>count</a:t>
            </a:r>
            <a:endParaRPr lang="nl-BE" dirty="0" smtClean="0">
              <a:ea typeface="ＭＳ Ｐゴシック" pitchFamily="-112" charset="-128"/>
            </a:endParaRPr>
          </a:p>
        </p:txBody>
      </p:sp>
      <p:cxnSp>
        <p:nvCxnSpPr>
          <p:cNvPr id="7173" name="Rechte verbindingslijn met pijl 6"/>
          <p:cNvCxnSpPr>
            <a:cxnSpLocks noChangeShapeType="1"/>
          </p:cNvCxnSpPr>
          <p:nvPr/>
        </p:nvCxnSpPr>
        <p:spPr bwMode="auto">
          <a:xfrm>
            <a:off x="1285875" y="3578225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7174" name="Tekstvak 11"/>
          <p:cNvSpPr txBox="1">
            <a:spLocks noChangeArrowheads="1"/>
          </p:cNvSpPr>
          <p:nvPr/>
        </p:nvSpPr>
        <p:spPr bwMode="auto">
          <a:xfrm>
            <a:off x="2027238" y="3937000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tx1"/>
                </a:solidFill>
              </a:rPr>
              <a:t>…</a:t>
            </a:r>
            <a:endParaRPr lang="nl-BE" b="1" i="0">
              <a:solidFill>
                <a:schemeClr val="tx1"/>
              </a:solidFill>
            </a:endParaRPr>
          </a:p>
        </p:txBody>
      </p:sp>
      <p:sp>
        <p:nvSpPr>
          <p:cNvPr id="7175" name="Rechthoek 37"/>
          <p:cNvSpPr>
            <a:spLocks noChangeArrowheads="1"/>
          </p:cNvSpPr>
          <p:nvPr/>
        </p:nvSpPr>
        <p:spPr bwMode="auto">
          <a:xfrm>
            <a:off x="87313" y="2681288"/>
            <a:ext cx="1055687" cy="197326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i="0">
                <a:solidFill>
                  <a:schemeClr val="tx1"/>
                </a:solidFill>
              </a:rPr>
              <a:t>Very big data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7176" name="Rechthoek 41"/>
          <p:cNvSpPr>
            <a:spLocks noChangeArrowheads="1"/>
          </p:cNvSpPr>
          <p:nvPr/>
        </p:nvSpPr>
        <p:spPr bwMode="auto">
          <a:xfrm>
            <a:off x="1728788" y="2501900"/>
            <a:ext cx="1076325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split 0</a:t>
            </a:r>
          </a:p>
        </p:txBody>
      </p:sp>
      <p:sp>
        <p:nvSpPr>
          <p:cNvPr id="7177" name="Rechthoek 42"/>
          <p:cNvSpPr>
            <a:spLocks noChangeArrowheads="1"/>
          </p:cNvSpPr>
          <p:nvPr/>
        </p:nvSpPr>
        <p:spPr bwMode="auto">
          <a:xfrm>
            <a:off x="1728788" y="3040063"/>
            <a:ext cx="1076325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split 1</a:t>
            </a:r>
          </a:p>
        </p:txBody>
      </p:sp>
      <p:sp>
        <p:nvSpPr>
          <p:cNvPr id="7178" name="Rechthoek 43"/>
          <p:cNvSpPr>
            <a:spLocks noChangeArrowheads="1"/>
          </p:cNvSpPr>
          <p:nvPr/>
        </p:nvSpPr>
        <p:spPr bwMode="auto">
          <a:xfrm>
            <a:off x="1728788" y="3578225"/>
            <a:ext cx="1076325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split 2</a:t>
            </a:r>
          </a:p>
        </p:txBody>
      </p:sp>
      <p:sp>
        <p:nvSpPr>
          <p:cNvPr id="7179" name="Rechthoek 44"/>
          <p:cNvSpPr>
            <a:spLocks noChangeArrowheads="1"/>
          </p:cNvSpPr>
          <p:nvPr/>
        </p:nvSpPr>
        <p:spPr bwMode="auto">
          <a:xfrm>
            <a:off x="1728788" y="4475163"/>
            <a:ext cx="1076325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split n</a:t>
            </a:r>
          </a:p>
        </p:txBody>
      </p:sp>
      <p:cxnSp>
        <p:nvCxnSpPr>
          <p:cNvPr id="7180" name="Rechte verbindingslijn met pijl 45"/>
          <p:cNvCxnSpPr>
            <a:cxnSpLocks noChangeShapeType="1"/>
          </p:cNvCxnSpPr>
          <p:nvPr/>
        </p:nvCxnSpPr>
        <p:spPr bwMode="auto">
          <a:xfrm>
            <a:off x="2919413" y="2681288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81" name="Rechte verbindingslijn met pijl 46"/>
          <p:cNvCxnSpPr>
            <a:cxnSpLocks noChangeShapeType="1"/>
          </p:cNvCxnSpPr>
          <p:nvPr/>
        </p:nvCxnSpPr>
        <p:spPr bwMode="auto">
          <a:xfrm>
            <a:off x="2919413" y="321786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82" name="Rechte verbindingslijn met pijl 47"/>
          <p:cNvCxnSpPr>
            <a:cxnSpLocks noChangeShapeType="1"/>
          </p:cNvCxnSpPr>
          <p:nvPr/>
        </p:nvCxnSpPr>
        <p:spPr bwMode="auto">
          <a:xfrm>
            <a:off x="2919413" y="3756025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83" name="Rechte verbindingslijn met pijl 48"/>
          <p:cNvCxnSpPr>
            <a:cxnSpLocks noChangeShapeType="1"/>
          </p:cNvCxnSpPr>
          <p:nvPr/>
        </p:nvCxnSpPr>
        <p:spPr bwMode="auto">
          <a:xfrm>
            <a:off x="2919413" y="465296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84" name="Rechte verbindingslijn met pijl 50"/>
          <p:cNvCxnSpPr>
            <a:cxnSpLocks noChangeShapeType="1"/>
          </p:cNvCxnSpPr>
          <p:nvPr/>
        </p:nvCxnSpPr>
        <p:spPr bwMode="auto">
          <a:xfrm>
            <a:off x="4293731" y="2679700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85" name="Rechte verbindingslijn met pijl 51"/>
          <p:cNvCxnSpPr>
            <a:cxnSpLocks noChangeShapeType="1"/>
          </p:cNvCxnSpPr>
          <p:nvPr/>
        </p:nvCxnSpPr>
        <p:spPr bwMode="auto">
          <a:xfrm>
            <a:off x="4295318" y="321786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86" name="Rechte verbindingslijn met pijl 52"/>
          <p:cNvCxnSpPr>
            <a:cxnSpLocks noChangeShapeType="1"/>
          </p:cNvCxnSpPr>
          <p:nvPr/>
        </p:nvCxnSpPr>
        <p:spPr bwMode="auto">
          <a:xfrm>
            <a:off x="4295318" y="3756025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87" name="Rechte verbindingslijn met pijl 53"/>
          <p:cNvCxnSpPr>
            <a:cxnSpLocks noChangeShapeType="1"/>
          </p:cNvCxnSpPr>
          <p:nvPr/>
        </p:nvCxnSpPr>
        <p:spPr bwMode="auto">
          <a:xfrm>
            <a:off x="4295318" y="465296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7188" name="Rechthoek 56"/>
          <p:cNvSpPr>
            <a:spLocks noChangeArrowheads="1"/>
          </p:cNvSpPr>
          <p:nvPr/>
        </p:nvSpPr>
        <p:spPr bwMode="auto">
          <a:xfrm>
            <a:off x="7980363" y="2681288"/>
            <a:ext cx="1076325" cy="197326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i="0">
                <a:solidFill>
                  <a:schemeClr val="tx1"/>
                </a:solidFill>
              </a:rPr>
              <a:t>Result</a:t>
            </a:r>
            <a:endParaRPr lang="nl-BE" sz="2000" i="0">
              <a:solidFill>
                <a:schemeClr val="tx1"/>
              </a:solidFill>
            </a:endParaRPr>
          </a:p>
        </p:txBody>
      </p:sp>
      <p:cxnSp>
        <p:nvCxnSpPr>
          <p:cNvPr id="7189" name="Rechte verbindingslijn met pijl 57"/>
          <p:cNvCxnSpPr>
            <a:cxnSpLocks noChangeShapeType="1"/>
          </p:cNvCxnSpPr>
          <p:nvPr/>
        </p:nvCxnSpPr>
        <p:spPr bwMode="auto">
          <a:xfrm>
            <a:off x="6325500" y="2681288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90" name="Rechte verbindingslijn met pijl 58"/>
          <p:cNvCxnSpPr>
            <a:cxnSpLocks noChangeShapeType="1"/>
          </p:cNvCxnSpPr>
          <p:nvPr/>
        </p:nvCxnSpPr>
        <p:spPr bwMode="auto">
          <a:xfrm>
            <a:off x="6325500" y="321786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91" name="Rechte verbindingslijn met pijl 59"/>
          <p:cNvCxnSpPr>
            <a:cxnSpLocks noChangeShapeType="1"/>
          </p:cNvCxnSpPr>
          <p:nvPr/>
        </p:nvCxnSpPr>
        <p:spPr bwMode="auto">
          <a:xfrm>
            <a:off x="6325500" y="3756025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92" name="Rechte verbindingslijn met pijl 60"/>
          <p:cNvCxnSpPr>
            <a:cxnSpLocks noChangeShapeType="1"/>
          </p:cNvCxnSpPr>
          <p:nvPr/>
        </p:nvCxnSpPr>
        <p:spPr bwMode="auto">
          <a:xfrm>
            <a:off x="6325500" y="465296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193" name="Rechte verbindingslijn met pijl 61"/>
          <p:cNvCxnSpPr>
            <a:cxnSpLocks noChangeShapeType="1"/>
          </p:cNvCxnSpPr>
          <p:nvPr/>
        </p:nvCxnSpPr>
        <p:spPr bwMode="auto">
          <a:xfrm>
            <a:off x="7564438" y="3678238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7194" name="TextBox 26"/>
          <p:cNvSpPr txBox="1">
            <a:spLocks noChangeArrowheads="1"/>
          </p:cNvSpPr>
          <p:nvPr/>
        </p:nvSpPr>
        <p:spPr bwMode="auto">
          <a:xfrm>
            <a:off x="3373363" y="2315255"/>
            <a:ext cx="9180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“</a:t>
            </a:r>
            <a:r>
              <a:rPr lang="nl-BE" dirty="0" err="1" smtClean="0"/>
              <a:t>count</a:t>
            </a:r>
            <a:r>
              <a:rPr lang="nl-BE" dirty="0" smtClean="0"/>
              <a:t> </a:t>
            </a:r>
            <a:endParaRPr lang="nl-BE" dirty="0"/>
          </a:p>
          <a:p>
            <a:r>
              <a:rPr lang="nl-BE" dirty="0" smtClean="0"/>
              <a:t>k-</a:t>
            </a:r>
            <a:r>
              <a:rPr lang="nl-BE" dirty="0" err="1" smtClean="0"/>
              <a:t>mers</a:t>
            </a:r>
            <a:r>
              <a:rPr lang="nl-BE" dirty="0" smtClean="0"/>
              <a:t>”</a:t>
            </a:r>
            <a:endParaRPr lang="nl-BE" dirty="0"/>
          </a:p>
        </p:txBody>
      </p:sp>
      <p:sp>
        <p:nvSpPr>
          <p:cNvPr id="7198" name="TextBox 30"/>
          <p:cNvSpPr txBox="1">
            <a:spLocks noChangeArrowheads="1"/>
          </p:cNvSpPr>
          <p:nvPr/>
        </p:nvSpPr>
        <p:spPr bwMode="auto">
          <a:xfrm>
            <a:off x="6671313" y="3475037"/>
            <a:ext cx="973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i="0" dirty="0" smtClean="0">
                <a:solidFill>
                  <a:schemeClr val="tx1"/>
                </a:solidFill>
              </a:rPr>
              <a:t>“</a:t>
            </a:r>
            <a:r>
              <a:rPr lang="nl-BE" i="0" dirty="0" err="1" smtClean="0">
                <a:solidFill>
                  <a:schemeClr val="tx1"/>
                </a:solidFill>
              </a:rPr>
              <a:t>merge</a:t>
            </a:r>
            <a:r>
              <a:rPr lang="nl-BE" i="0" dirty="0" smtClean="0">
                <a:solidFill>
                  <a:schemeClr val="tx1"/>
                </a:solidFill>
              </a:rPr>
              <a:t>”</a:t>
            </a:r>
            <a:endParaRPr lang="nl-BE" i="0" dirty="0">
              <a:solidFill>
                <a:schemeClr val="tx1"/>
              </a:solidFill>
            </a:endParaRPr>
          </a:p>
        </p:txBody>
      </p:sp>
      <p:sp>
        <p:nvSpPr>
          <p:cNvPr id="7199" name="Rechthoek 41"/>
          <p:cNvSpPr>
            <a:spLocks noChangeArrowheads="1"/>
          </p:cNvSpPr>
          <p:nvPr/>
        </p:nvSpPr>
        <p:spPr bwMode="auto">
          <a:xfrm>
            <a:off x="4885637" y="2492375"/>
            <a:ext cx="1296988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counts</a:t>
            </a:r>
          </a:p>
        </p:txBody>
      </p:sp>
      <p:sp>
        <p:nvSpPr>
          <p:cNvPr id="7200" name="Rechthoek 41"/>
          <p:cNvSpPr>
            <a:spLocks noChangeArrowheads="1"/>
          </p:cNvSpPr>
          <p:nvPr/>
        </p:nvSpPr>
        <p:spPr bwMode="auto">
          <a:xfrm>
            <a:off x="4885637" y="2997200"/>
            <a:ext cx="1296988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counts</a:t>
            </a:r>
          </a:p>
        </p:txBody>
      </p:sp>
      <p:sp>
        <p:nvSpPr>
          <p:cNvPr id="7201" name="Rechthoek 41"/>
          <p:cNvSpPr>
            <a:spLocks noChangeArrowheads="1"/>
          </p:cNvSpPr>
          <p:nvPr/>
        </p:nvSpPr>
        <p:spPr bwMode="auto">
          <a:xfrm>
            <a:off x="4885637" y="3573463"/>
            <a:ext cx="1296988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counts</a:t>
            </a:r>
          </a:p>
        </p:txBody>
      </p:sp>
      <p:sp>
        <p:nvSpPr>
          <p:cNvPr id="7202" name="Rechthoek 41"/>
          <p:cNvSpPr>
            <a:spLocks noChangeArrowheads="1"/>
          </p:cNvSpPr>
          <p:nvPr/>
        </p:nvSpPr>
        <p:spPr bwMode="auto">
          <a:xfrm>
            <a:off x="4885637" y="4438650"/>
            <a:ext cx="1296988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counts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690" y="1385103"/>
            <a:ext cx="5547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How would we implement this using e.g. MPI ?</a:t>
            </a:r>
          </a:p>
        </p:txBody>
      </p:sp>
      <p:sp>
        <p:nvSpPr>
          <p:cNvPr id="34" name="TextBox 26"/>
          <p:cNvSpPr txBox="1">
            <a:spLocks noChangeArrowheads="1"/>
          </p:cNvSpPr>
          <p:nvPr/>
        </p:nvSpPr>
        <p:spPr bwMode="auto">
          <a:xfrm>
            <a:off x="3373363" y="3434447"/>
            <a:ext cx="9180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“</a:t>
            </a:r>
            <a:r>
              <a:rPr lang="nl-BE" dirty="0" err="1" smtClean="0"/>
              <a:t>count</a:t>
            </a:r>
            <a:r>
              <a:rPr lang="nl-BE" dirty="0" smtClean="0"/>
              <a:t> </a:t>
            </a:r>
            <a:endParaRPr lang="nl-BE" dirty="0"/>
          </a:p>
          <a:p>
            <a:r>
              <a:rPr lang="nl-BE" dirty="0" smtClean="0"/>
              <a:t>k-</a:t>
            </a:r>
            <a:r>
              <a:rPr lang="nl-BE" dirty="0" err="1" smtClean="0"/>
              <a:t>mers</a:t>
            </a:r>
            <a:r>
              <a:rPr lang="nl-BE" dirty="0" smtClean="0"/>
              <a:t>”</a:t>
            </a:r>
            <a:endParaRPr lang="nl-BE" dirty="0"/>
          </a:p>
        </p:txBody>
      </p:sp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3371760" y="2863000"/>
            <a:ext cx="9212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“</a:t>
            </a:r>
            <a:r>
              <a:rPr lang="nl-BE" dirty="0" err="1" smtClean="0"/>
              <a:t>count</a:t>
            </a:r>
            <a:r>
              <a:rPr lang="nl-BE" dirty="0" smtClean="0"/>
              <a:t> </a:t>
            </a:r>
            <a:endParaRPr lang="nl-BE" dirty="0"/>
          </a:p>
          <a:p>
            <a:r>
              <a:rPr lang="nl-BE" dirty="0" smtClean="0"/>
              <a:t>k-</a:t>
            </a:r>
            <a:r>
              <a:rPr lang="nl-BE" dirty="0" err="1" smtClean="0"/>
              <a:t>mers</a:t>
            </a:r>
            <a:r>
              <a:rPr lang="nl-BE" dirty="0" smtClean="0"/>
              <a:t>”</a:t>
            </a:r>
            <a:endParaRPr lang="nl-BE" dirty="0"/>
          </a:p>
        </p:txBody>
      </p:sp>
      <p:sp>
        <p:nvSpPr>
          <p:cNvPr id="36" name="TextBox 26"/>
          <p:cNvSpPr txBox="1">
            <a:spLocks noChangeArrowheads="1"/>
          </p:cNvSpPr>
          <p:nvPr/>
        </p:nvSpPr>
        <p:spPr bwMode="auto">
          <a:xfrm>
            <a:off x="3392269" y="4294871"/>
            <a:ext cx="9180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“</a:t>
            </a:r>
            <a:r>
              <a:rPr lang="nl-BE" dirty="0" err="1" smtClean="0"/>
              <a:t>count</a:t>
            </a:r>
            <a:r>
              <a:rPr lang="nl-BE" dirty="0" smtClean="0"/>
              <a:t> </a:t>
            </a:r>
            <a:endParaRPr lang="nl-BE" dirty="0"/>
          </a:p>
          <a:p>
            <a:r>
              <a:rPr lang="nl-BE" dirty="0" smtClean="0"/>
              <a:t>k-</a:t>
            </a:r>
            <a:r>
              <a:rPr lang="nl-BE" dirty="0" err="1" smtClean="0"/>
              <a:t>mers</a:t>
            </a:r>
            <a:r>
              <a:rPr lang="nl-BE" dirty="0" smtClean="0"/>
              <a:t>”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839365" y="5426060"/>
            <a:ext cx="1748684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partial results</a:t>
            </a:r>
          </a:p>
        </p:txBody>
      </p:sp>
      <p:cxnSp>
        <p:nvCxnSpPr>
          <p:cNvPr id="38" name="Rechte verbindingslijn met pijl 60"/>
          <p:cNvCxnSpPr>
            <a:cxnSpLocks noChangeShapeType="1"/>
          </p:cNvCxnSpPr>
          <p:nvPr/>
        </p:nvCxnSpPr>
        <p:spPr bwMode="auto">
          <a:xfrm flipH="1" flipV="1">
            <a:off x="5916175" y="4806950"/>
            <a:ext cx="204662" cy="61911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</p:cxnSp>
      <p:cxnSp>
        <p:nvCxnSpPr>
          <p:cNvPr id="39" name="Rechte verbindingslijn met pijl 60"/>
          <p:cNvCxnSpPr>
            <a:cxnSpLocks noChangeShapeType="1"/>
          </p:cNvCxnSpPr>
          <p:nvPr/>
        </p:nvCxnSpPr>
        <p:spPr bwMode="auto">
          <a:xfrm flipH="1" flipV="1">
            <a:off x="5916175" y="3937000"/>
            <a:ext cx="409325" cy="148906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88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6" grpId="0" animBg="1"/>
      <p:bldP spid="7177" grpId="0" animBg="1"/>
      <p:bldP spid="7178" grpId="0" animBg="1"/>
      <p:bldP spid="7179" grpId="0" animBg="1"/>
      <p:bldP spid="7188" grpId="0" animBg="1"/>
      <p:bldP spid="7194" grpId="0"/>
      <p:bldP spid="7198" grpId="0"/>
      <p:bldP spid="7199" grpId="0" animBg="1"/>
      <p:bldP spid="7200" grpId="0" animBg="1"/>
      <p:bldP spid="7201" grpId="0" animBg="1"/>
      <p:bldP spid="7202" grpId="0" animBg="1"/>
      <p:bldP spid="34" grpId="0"/>
      <p:bldP spid="35" grpId="0"/>
      <p:bldP spid="36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hthoek 28"/>
          <p:cNvSpPr>
            <a:spLocks noChangeArrowheads="1"/>
          </p:cNvSpPr>
          <p:nvPr/>
        </p:nvSpPr>
        <p:spPr bwMode="auto">
          <a:xfrm>
            <a:off x="1465263" y="1341438"/>
            <a:ext cx="6192837" cy="3119437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/>
              </a:solidFill>
            </a:endParaRPr>
          </a:p>
        </p:txBody>
      </p:sp>
      <p:sp>
        <p:nvSpPr>
          <p:cNvPr id="819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MapReduce Framework</a:t>
            </a:r>
            <a:endParaRPr lang="nl-BE" dirty="0" smtClean="0">
              <a:ea typeface="ＭＳ Ｐゴシック" pitchFamily="-112" charset="-128"/>
            </a:endParaRPr>
          </a:p>
        </p:txBody>
      </p:sp>
      <p:cxnSp>
        <p:nvCxnSpPr>
          <p:cNvPr id="8198" name="Rechte verbindingslijn met pijl 6"/>
          <p:cNvCxnSpPr>
            <a:cxnSpLocks noChangeShapeType="1"/>
          </p:cNvCxnSpPr>
          <p:nvPr/>
        </p:nvCxnSpPr>
        <p:spPr bwMode="auto">
          <a:xfrm>
            <a:off x="1285875" y="3025775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199" name="Tekstvak 11"/>
          <p:cNvSpPr txBox="1">
            <a:spLocks noChangeArrowheads="1"/>
          </p:cNvSpPr>
          <p:nvPr/>
        </p:nvSpPr>
        <p:spPr bwMode="auto">
          <a:xfrm>
            <a:off x="2027238" y="3384550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tx1"/>
                </a:solidFill>
              </a:rPr>
              <a:t>…</a:t>
            </a:r>
            <a:endParaRPr lang="nl-BE" b="1" i="0">
              <a:solidFill>
                <a:schemeClr val="tx1"/>
              </a:solidFill>
            </a:endParaRPr>
          </a:p>
        </p:txBody>
      </p:sp>
      <p:sp>
        <p:nvSpPr>
          <p:cNvPr id="8200" name="Rechthoek 37"/>
          <p:cNvSpPr>
            <a:spLocks noChangeArrowheads="1"/>
          </p:cNvSpPr>
          <p:nvPr/>
        </p:nvSpPr>
        <p:spPr bwMode="auto">
          <a:xfrm>
            <a:off x="87313" y="2128838"/>
            <a:ext cx="1055687" cy="197326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i="0">
                <a:solidFill>
                  <a:schemeClr val="tx1"/>
                </a:solidFill>
              </a:rPr>
              <a:t>Very big data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8201" name="Rechthoek 41"/>
          <p:cNvSpPr>
            <a:spLocks noChangeArrowheads="1"/>
          </p:cNvSpPr>
          <p:nvPr/>
        </p:nvSpPr>
        <p:spPr bwMode="auto">
          <a:xfrm>
            <a:off x="1728788" y="1949450"/>
            <a:ext cx="1076325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split 0</a:t>
            </a:r>
          </a:p>
        </p:txBody>
      </p:sp>
      <p:sp>
        <p:nvSpPr>
          <p:cNvPr id="8202" name="Rechthoek 42"/>
          <p:cNvSpPr>
            <a:spLocks noChangeArrowheads="1"/>
          </p:cNvSpPr>
          <p:nvPr/>
        </p:nvSpPr>
        <p:spPr bwMode="auto">
          <a:xfrm>
            <a:off x="1728788" y="2487613"/>
            <a:ext cx="1076325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split 1</a:t>
            </a:r>
          </a:p>
        </p:txBody>
      </p:sp>
      <p:sp>
        <p:nvSpPr>
          <p:cNvPr id="8203" name="Rechthoek 43"/>
          <p:cNvSpPr>
            <a:spLocks noChangeArrowheads="1"/>
          </p:cNvSpPr>
          <p:nvPr/>
        </p:nvSpPr>
        <p:spPr bwMode="auto">
          <a:xfrm>
            <a:off x="1728788" y="3025775"/>
            <a:ext cx="1076325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split 2</a:t>
            </a:r>
          </a:p>
        </p:txBody>
      </p:sp>
      <p:sp>
        <p:nvSpPr>
          <p:cNvPr id="8204" name="Rechthoek 44"/>
          <p:cNvSpPr>
            <a:spLocks noChangeArrowheads="1"/>
          </p:cNvSpPr>
          <p:nvPr/>
        </p:nvSpPr>
        <p:spPr bwMode="auto">
          <a:xfrm>
            <a:off x="1728788" y="3922713"/>
            <a:ext cx="1076325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nl-BE" sz="2000" i="0">
                <a:solidFill>
                  <a:schemeClr val="tx1"/>
                </a:solidFill>
              </a:rPr>
              <a:t>split n</a:t>
            </a:r>
          </a:p>
        </p:txBody>
      </p:sp>
      <p:cxnSp>
        <p:nvCxnSpPr>
          <p:cNvPr id="8205" name="Rechte verbindingslijn met pijl 45"/>
          <p:cNvCxnSpPr>
            <a:cxnSpLocks noChangeShapeType="1"/>
          </p:cNvCxnSpPr>
          <p:nvPr/>
        </p:nvCxnSpPr>
        <p:spPr bwMode="auto">
          <a:xfrm>
            <a:off x="2919413" y="2128838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06" name="Rechte verbindingslijn met pijl 46"/>
          <p:cNvCxnSpPr>
            <a:cxnSpLocks noChangeShapeType="1"/>
          </p:cNvCxnSpPr>
          <p:nvPr/>
        </p:nvCxnSpPr>
        <p:spPr bwMode="auto">
          <a:xfrm>
            <a:off x="2919413" y="266541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07" name="Rechte verbindingslijn met pijl 47"/>
          <p:cNvCxnSpPr>
            <a:cxnSpLocks noChangeShapeType="1"/>
          </p:cNvCxnSpPr>
          <p:nvPr/>
        </p:nvCxnSpPr>
        <p:spPr bwMode="auto">
          <a:xfrm>
            <a:off x="2919413" y="3203575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08" name="Rechte verbindingslijn met pijl 48"/>
          <p:cNvCxnSpPr>
            <a:cxnSpLocks noChangeShapeType="1"/>
          </p:cNvCxnSpPr>
          <p:nvPr/>
        </p:nvCxnSpPr>
        <p:spPr bwMode="auto">
          <a:xfrm>
            <a:off x="2919413" y="410051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0" name="Rechthoek 49"/>
          <p:cNvSpPr/>
          <p:nvPr/>
        </p:nvSpPr>
        <p:spPr bwMode="auto">
          <a:xfrm>
            <a:off x="3419433" y="1948709"/>
            <a:ext cx="717552" cy="23320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anchor="ctr" anchorCtr="1"/>
          <a:lstStyle/>
          <a:p>
            <a:pPr>
              <a:buFont typeface="Wingdings" pitchFamily="-65" charset="2"/>
              <a:buNone/>
              <a:defRPr/>
            </a:pPr>
            <a:r>
              <a:rPr lang="en-US" sz="2000" b="1" i="0" dirty="0">
                <a:solidFill>
                  <a:schemeClr val="tx1"/>
                </a:solidFill>
                <a:latin typeface="Arial" pitchFamily="-65" charset="0"/>
              </a:rPr>
              <a:t>MAP</a:t>
            </a:r>
            <a:endParaRPr lang="nl-BE" sz="2000" b="1" i="0" dirty="0">
              <a:solidFill>
                <a:schemeClr val="tx1"/>
              </a:solidFill>
              <a:latin typeface="Arial" pitchFamily="-65" charset="0"/>
            </a:endParaRPr>
          </a:p>
        </p:txBody>
      </p:sp>
      <p:cxnSp>
        <p:nvCxnSpPr>
          <p:cNvPr id="8210" name="Rechte verbindingslijn met pijl 50"/>
          <p:cNvCxnSpPr>
            <a:cxnSpLocks noChangeShapeType="1"/>
          </p:cNvCxnSpPr>
          <p:nvPr/>
        </p:nvCxnSpPr>
        <p:spPr bwMode="auto">
          <a:xfrm>
            <a:off x="4275138" y="2127250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11" name="Rechte verbindingslijn met pijl 51"/>
          <p:cNvCxnSpPr>
            <a:cxnSpLocks noChangeShapeType="1"/>
          </p:cNvCxnSpPr>
          <p:nvPr/>
        </p:nvCxnSpPr>
        <p:spPr bwMode="auto">
          <a:xfrm>
            <a:off x="4276725" y="266541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12" name="Rechte verbindingslijn met pijl 52"/>
          <p:cNvCxnSpPr>
            <a:cxnSpLocks noChangeShapeType="1"/>
          </p:cNvCxnSpPr>
          <p:nvPr/>
        </p:nvCxnSpPr>
        <p:spPr bwMode="auto">
          <a:xfrm>
            <a:off x="4276725" y="3203575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13" name="Rechte verbindingslijn met pijl 53"/>
          <p:cNvCxnSpPr>
            <a:cxnSpLocks noChangeShapeType="1"/>
          </p:cNvCxnSpPr>
          <p:nvPr/>
        </p:nvCxnSpPr>
        <p:spPr bwMode="auto">
          <a:xfrm>
            <a:off x="4276725" y="410051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214" name="Rechthoek 54"/>
          <p:cNvSpPr>
            <a:spLocks noChangeArrowheads="1"/>
          </p:cNvSpPr>
          <p:nvPr/>
        </p:nvSpPr>
        <p:spPr bwMode="auto">
          <a:xfrm>
            <a:off x="4770438" y="1949450"/>
            <a:ext cx="1363662" cy="2332038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sz="2000" i="0">
                <a:solidFill>
                  <a:schemeClr val="tx1"/>
                </a:solidFill>
              </a:rPr>
              <a:t>Sort key/value pairs by key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56" name="Rechthoek 55"/>
          <p:cNvSpPr/>
          <p:nvPr/>
        </p:nvSpPr>
        <p:spPr bwMode="auto">
          <a:xfrm>
            <a:off x="6726233" y="1948709"/>
            <a:ext cx="717552" cy="23320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anchor="ctr" anchorCtr="1"/>
          <a:lstStyle/>
          <a:p>
            <a:pPr>
              <a:buFont typeface="Wingdings" pitchFamily="-65" charset="2"/>
              <a:buNone/>
              <a:defRPr/>
            </a:pPr>
            <a:r>
              <a:rPr lang="en-US" sz="2000" b="1" i="0" dirty="0">
                <a:solidFill>
                  <a:schemeClr val="tx1"/>
                </a:solidFill>
                <a:latin typeface="Arial" pitchFamily="-65" charset="0"/>
              </a:rPr>
              <a:t>REDUCE</a:t>
            </a:r>
            <a:endParaRPr lang="nl-BE" sz="2000" b="1" i="0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8216" name="Rechthoek 56"/>
          <p:cNvSpPr>
            <a:spLocks noChangeArrowheads="1"/>
          </p:cNvSpPr>
          <p:nvPr/>
        </p:nvSpPr>
        <p:spPr bwMode="auto">
          <a:xfrm>
            <a:off x="7980363" y="2128838"/>
            <a:ext cx="1076325" cy="197326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i="0">
                <a:solidFill>
                  <a:schemeClr val="tx1"/>
                </a:solidFill>
              </a:rPr>
              <a:t>Result</a:t>
            </a:r>
            <a:endParaRPr lang="nl-BE" sz="2000" i="0">
              <a:solidFill>
                <a:schemeClr val="tx1"/>
              </a:solidFill>
            </a:endParaRPr>
          </a:p>
        </p:txBody>
      </p:sp>
      <p:cxnSp>
        <p:nvCxnSpPr>
          <p:cNvPr id="8217" name="Rechte verbindingslijn met pijl 57"/>
          <p:cNvCxnSpPr>
            <a:cxnSpLocks noChangeShapeType="1"/>
          </p:cNvCxnSpPr>
          <p:nvPr/>
        </p:nvCxnSpPr>
        <p:spPr bwMode="auto">
          <a:xfrm>
            <a:off x="6227763" y="2128838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18" name="Rechte verbindingslijn met pijl 58"/>
          <p:cNvCxnSpPr>
            <a:cxnSpLocks noChangeShapeType="1"/>
          </p:cNvCxnSpPr>
          <p:nvPr/>
        </p:nvCxnSpPr>
        <p:spPr bwMode="auto">
          <a:xfrm>
            <a:off x="6227763" y="266541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19" name="Rechte verbindingslijn met pijl 59"/>
          <p:cNvCxnSpPr>
            <a:cxnSpLocks noChangeShapeType="1"/>
          </p:cNvCxnSpPr>
          <p:nvPr/>
        </p:nvCxnSpPr>
        <p:spPr bwMode="auto">
          <a:xfrm>
            <a:off x="6227763" y="3203575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20" name="Rechte verbindingslijn met pijl 60"/>
          <p:cNvCxnSpPr>
            <a:cxnSpLocks noChangeShapeType="1"/>
          </p:cNvCxnSpPr>
          <p:nvPr/>
        </p:nvCxnSpPr>
        <p:spPr bwMode="auto">
          <a:xfrm>
            <a:off x="6227763" y="4100513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21" name="Rechte verbindingslijn met pijl 61"/>
          <p:cNvCxnSpPr>
            <a:cxnSpLocks noChangeShapeType="1"/>
          </p:cNvCxnSpPr>
          <p:nvPr/>
        </p:nvCxnSpPr>
        <p:spPr bwMode="auto">
          <a:xfrm>
            <a:off x="7564438" y="3125788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222" name="Tekstvak 62"/>
          <p:cNvSpPr txBox="1">
            <a:spLocks noChangeArrowheads="1"/>
          </p:cNvSpPr>
          <p:nvPr/>
        </p:nvSpPr>
        <p:spPr bwMode="auto">
          <a:xfrm>
            <a:off x="78615" y="4710113"/>
            <a:ext cx="4532798" cy="159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200" b="1" i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2200" b="1" i="0" dirty="0" smtClean="0">
                <a:solidFill>
                  <a:schemeClr val="tx1"/>
                </a:solidFill>
              </a:rPr>
              <a:t> </a:t>
            </a:r>
            <a:r>
              <a:rPr lang="en-US" sz="2200" i="0" dirty="0">
                <a:solidFill>
                  <a:schemeClr val="tx1"/>
                </a:solidFill>
              </a:rPr>
              <a:t>(k</a:t>
            </a:r>
            <a:r>
              <a:rPr lang="en-US" sz="2200" i="0" baseline="-25000" dirty="0">
                <a:solidFill>
                  <a:schemeClr val="tx1"/>
                </a:solidFill>
              </a:rPr>
              <a:t>1</a:t>
            </a:r>
            <a:r>
              <a:rPr lang="en-US" sz="2200" i="0" dirty="0">
                <a:solidFill>
                  <a:schemeClr val="tx1"/>
                </a:solidFill>
              </a:rPr>
              <a:t>, v</a:t>
            </a:r>
            <a:r>
              <a:rPr lang="en-US" sz="2200" i="0" baseline="-25000" dirty="0">
                <a:solidFill>
                  <a:schemeClr val="tx1"/>
                </a:solidFill>
              </a:rPr>
              <a:t>1</a:t>
            </a:r>
            <a:r>
              <a:rPr lang="en-US" sz="2200" i="0" dirty="0" smtClean="0">
                <a:solidFill>
                  <a:schemeClr val="tx1"/>
                </a:solidFill>
              </a:rPr>
              <a:t>)         list[k</a:t>
            </a:r>
            <a:r>
              <a:rPr lang="en-US" sz="2200" i="0" baseline="-25000" dirty="0" smtClean="0">
                <a:solidFill>
                  <a:schemeClr val="tx1"/>
                </a:solidFill>
              </a:rPr>
              <a:t>2</a:t>
            </a:r>
            <a:r>
              <a:rPr lang="en-US" sz="2200" i="0" dirty="0">
                <a:solidFill>
                  <a:schemeClr val="tx1"/>
                </a:solidFill>
              </a:rPr>
              <a:t>, </a:t>
            </a:r>
            <a:r>
              <a:rPr lang="en-US" sz="2200" i="0" dirty="0" smtClean="0">
                <a:solidFill>
                  <a:schemeClr val="tx1"/>
                </a:solidFill>
              </a:rPr>
              <a:t>v</a:t>
            </a:r>
            <a:r>
              <a:rPr lang="en-US" sz="2200" i="0" baseline="-25000" dirty="0" smtClean="0">
                <a:solidFill>
                  <a:schemeClr val="tx1"/>
                </a:solidFill>
              </a:rPr>
              <a:t>2</a:t>
            </a:r>
            <a:r>
              <a:rPr lang="en-US" sz="2200" dirty="0"/>
              <a:t>]</a:t>
            </a:r>
            <a:endParaRPr lang="en-US" sz="2200" b="1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Accepts an </a:t>
            </a:r>
            <a:r>
              <a:rPr lang="en-US" sz="2200" i="0" dirty="0">
                <a:solidFill>
                  <a:srgbClr val="FF0000"/>
                </a:solidFill>
              </a:rPr>
              <a:t>input</a:t>
            </a:r>
            <a:r>
              <a:rPr lang="en-US" sz="2200" i="0" dirty="0">
                <a:solidFill>
                  <a:schemeClr val="tx1"/>
                </a:solidFill>
              </a:rPr>
              <a:t> key/value </a:t>
            </a:r>
            <a:r>
              <a:rPr lang="en-US" sz="2200" i="0" dirty="0" smtClean="0">
                <a:solidFill>
                  <a:schemeClr val="tx1"/>
                </a:solidFill>
              </a:rPr>
              <a:t>pair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Emits </a:t>
            </a:r>
            <a:r>
              <a:rPr lang="en-US" sz="2200" dirty="0">
                <a:solidFill>
                  <a:srgbClr val="FF0000"/>
                </a:solidFill>
              </a:rPr>
              <a:t>intermediate</a:t>
            </a:r>
            <a:r>
              <a:rPr lang="en-US" sz="2200" i="0" dirty="0">
                <a:solidFill>
                  <a:schemeClr val="tx1"/>
                </a:solidFill>
              </a:rPr>
              <a:t> key/value </a:t>
            </a:r>
            <a:r>
              <a:rPr lang="en-US" sz="2200" i="0" dirty="0" smtClean="0">
                <a:solidFill>
                  <a:schemeClr val="tx1"/>
                </a:solidFill>
              </a:rPr>
              <a:t>pair(s</a:t>
            </a:r>
            <a:r>
              <a:rPr lang="en-US" sz="22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223" name="Tekstvak 63"/>
          <p:cNvSpPr txBox="1">
            <a:spLocks noChangeArrowheads="1"/>
          </p:cNvSpPr>
          <p:nvPr/>
        </p:nvSpPr>
        <p:spPr bwMode="auto">
          <a:xfrm>
            <a:off x="4572000" y="4710113"/>
            <a:ext cx="4429125" cy="152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algn="l"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200" b="1" i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educe</a:t>
            </a:r>
            <a:r>
              <a:rPr lang="en-US" sz="2200" b="1" i="0" dirty="0" smtClean="0">
                <a:solidFill>
                  <a:schemeClr val="tx1"/>
                </a:solidFill>
              </a:rPr>
              <a:t> </a:t>
            </a:r>
            <a:r>
              <a:rPr lang="en-US" sz="2200" i="0" dirty="0">
                <a:solidFill>
                  <a:schemeClr val="tx1"/>
                </a:solidFill>
              </a:rPr>
              <a:t>(k</a:t>
            </a:r>
            <a:r>
              <a:rPr lang="en-US" sz="2200" i="0" baseline="-25000" dirty="0">
                <a:solidFill>
                  <a:schemeClr val="tx1"/>
                </a:solidFill>
              </a:rPr>
              <a:t>2</a:t>
            </a:r>
            <a:r>
              <a:rPr lang="en-US" sz="2200" i="0" dirty="0">
                <a:solidFill>
                  <a:schemeClr val="tx1"/>
                </a:solidFill>
              </a:rPr>
              <a:t>, </a:t>
            </a:r>
            <a:r>
              <a:rPr lang="en-US" sz="2200" i="0" dirty="0" smtClean="0">
                <a:solidFill>
                  <a:schemeClr val="tx1"/>
                </a:solidFill>
              </a:rPr>
              <a:t>list[v</a:t>
            </a:r>
            <a:r>
              <a:rPr lang="en-US" sz="2200" i="0" baseline="-25000" dirty="0" smtClean="0">
                <a:solidFill>
                  <a:schemeClr val="tx1"/>
                </a:solidFill>
              </a:rPr>
              <a:t>2</a:t>
            </a:r>
            <a:r>
              <a:rPr lang="en-US" sz="2200" dirty="0"/>
              <a:t>]</a:t>
            </a:r>
            <a:r>
              <a:rPr lang="en-US" sz="2200" i="0" dirty="0" smtClean="0">
                <a:solidFill>
                  <a:schemeClr val="tx1"/>
                </a:solidFill>
              </a:rPr>
              <a:t>)          list[k</a:t>
            </a:r>
            <a:r>
              <a:rPr lang="en-US" sz="2200" i="0" baseline="-25000" dirty="0" smtClean="0">
                <a:solidFill>
                  <a:schemeClr val="tx1"/>
                </a:solidFill>
              </a:rPr>
              <a:t>3</a:t>
            </a:r>
            <a:r>
              <a:rPr lang="en-US" sz="2200" i="0" dirty="0" smtClean="0">
                <a:solidFill>
                  <a:schemeClr val="tx1"/>
                </a:solidFill>
              </a:rPr>
              <a:t>, v</a:t>
            </a:r>
            <a:r>
              <a:rPr lang="en-US" sz="2200" i="0" baseline="-25000" dirty="0" smtClean="0">
                <a:solidFill>
                  <a:schemeClr val="tx1"/>
                </a:solidFill>
              </a:rPr>
              <a:t>3</a:t>
            </a:r>
            <a:r>
              <a:rPr lang="en-US" sz="2200" dirty="0"/>
              <a:t>]</a:t>
            </a:r>
          </a:p>
          <a:p>
            <a:pPr marL="342900" lvl="1" indent="-342900" algn="l">
              <a:buFont typeface="Arial" pitchFamily="34" charset="0"/>
              <a:buChar char="•"/>
              <a:defRPr/>
            </a:pPr>
            <a:r>
              <a:rPr lang="en-US" sz="2200" i="0" dirty="0" smtClean="0">
                <a:solidFill>
                  <a:schemeClr val="tx1"/>
                </a:solidFill>
              </a:rPr>
              <a:t>Accepts </a:t>
            </a:r>
            <a:r>
              <a:rPr lang="en-US" sz="2200" dirty="0">
                <a:solidFill>
                  <a:srgbClr val="FF0000"/>
                </a:solidFill>
              </a:rPr>
              <a:t>intermediate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0" dirty="0" smtClean="0">
                <a:solidFill>
                  <a:schemeClr val="tx1"/>
                </a:solidFill>
              </a:rPr>
              <a:t>key and all its associated values</a:t>
            </a:r>
          </a:p>
          <a:p>
            <a:pPr marL="342900" lvl="1" indent="-342900" algn="l">
              <a:buFont typeface="Arial" pitchFamily="34" charset="0"/>
              <a:buChar char="•"/>
              <a:defRPr/>
            </a:pPr>
            <a:r>
              <a:rPr lang="en-US" sz="2200" i="0" dirty="0" smtClean="0">
                <a:solidFill>
                  <a:schemeClr val="tx1"/>
                </a:solidFill>
              </a:rPr>
              <a:t>Emits </a:t>
            </a:r>
            <a:r>
              <a:rPr lang="en-US" sz="2200" dirty="0">
                <a:solidFill>
                  <a:srgbClr val="FF0000"/>
                </a:solidFill>
              </a:rPr>
              <a:t>output</a:t>
            </a:r>
            <a:r>
              <a:rPr lang="en-US" sz="2200" i="0" dirty="0">
                <a:solidFill>
                  <a:schemeClr val="tx1"/>
                </a:solidFill>
              </a:rPr>
              <a:t> value(s)</a:t>
            </a:r>
          </a:p>
        </p:txBody>
      </p:sp>
      <p:cxnSp>
        <p:nvCxnSpPr>
          <p:cNvPr id="8224" name="Rechte verbindingslijn met pijl 64"/>
          <p:cNvCxnSpPr>
            <a:cxnSpLocks noChangeShapeType="1"/>
          </p:cNvCxnSpPr>
          <p:nvPr/>
        </p:nvCxnSpPr>
        <p:spPr bwMode="auto">
          <a:xfrm>
            <a:off x="1640090" y="4940300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25" name="Rechte verbindingslijn met pijl 65"/>
          <p:cNvCxnSpPr>
            <a:cxnSpLocks noChangeShapeType="1"/>
          </p:cNvCxnSpPr>
          <p:nvPr/>
        </p:nvCxnSpPr>
        <p:spPr bwMode="auto">
          <a:xfrm>
            <a:off x="7170410" y="4940300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226" name="Tekstvak 33"/>
          <p:cNvSpPr txBox="1">
            <a:spLocks noChangeArrowheads="1"/>
          </p:cNvSpPr>
          <p:nvPr/>
        </p:nvSpPr>
        <p:spPr bwMode="auto">
          <a:xfrm>
            <a:off x="3714750" y="1412875"/>
            <a:ext cx="184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chemeClr val="tx1"/>
                </a:solidFill>
              </a:rPr>
              <a:t>MapReduce</a:t>
            </a:r>
            <a:endParaRPr lang="nl-BE" i="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92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1" grpId="0" animBg="1"/>
      <p:bldP spid="8202" grpId="0" animBg="1"/>
      <p:bldP spid="8203" grpId="0" animBg="1"/>
      <p:bldP spid="8204" grpId="0" animBg="1"/>
      <p:bldP spid="50" grpId="0" animBg="1"/>
      <p:bldP spid="8214" grpId="0" animBg="1"/>
      <p:bldP spid="56" grpId="0" animBg="1"/>
      <p:bldP spid="8216" grpId="0" animBg="1"/>
      <p:bldP spid="8222" grpId="0"/>
      <p:bldP spid="82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hthoek 28"/>
          <p:cNvSpPr>
            <a:spLocks noChangeArrowheads="1"/>
          </p:cNvSpPr>
          <p:nvPr/>
        </p:nvSpPr>
        <p:spPr bwMode="auto">
          <a:xfrm>
            <a:off x="1465263" y="1000109"/>
            <a:ext cx="6192837" cy="5072098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/>
              </a:solidFill>
            </a:endParaRPr>
          </a:p>
        </p:txBody>
      </p:sp>
      <p:sp>
        <p:nvSpPr>
          <p:cNvPr id="819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k-</a:t>
            </a:r>
            <a:r>
              <a:rPr lang="en-US" dirty="0" err="1" smtClean="0">
                <a:ea typeface="ＭＳ Ｐゴシック" pitchFamily="-112" charset="-128"/>
              </a:rPr>
              <a:t>mer</a:t>
            </a:r>
            <a:r>
              <a:rPr lang="en-US" dirty="0" smtClean="0">
                <a:ea typeface="ＭＳ Ｐゴシック" pitchFamily="-112" charset="-128"/>
              </a:rPr>
              <a:t> count problem revisited</a:t>
            </a:r>
            <a:endParaRPr lang="nl-BE" dirty="0" smtClean="0">
              <a:ea typeface="ＭＳ Ｐゴシック" pitchFamily="-112" charset="-128"/>
            </a:endParaRPr>
          </a:p>
        </p:txBody>
      </p:sp>
      <p:cxnSp>
        <p:nvCxnSpPr>
          <p:cNvPr id="8198" name="Rechte verbindingslijn met pijl 6"/>
          <p:cNvCxnSpPr>
            <a:cxnSpLocks noChangeShapeType="1"/>
          </p:cNvCxnSpPr>
          <p:nvPr/>
        </p:nvCxnSpPr>
        <p:spPr bwMode="auto">
          <a:xfrm>
            <a:off x="1214414" y="3643314"/>
            <a:ext cx="287337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200" name="Rechthoek 37"/>
          <p:cNvSpPr>
            <a:spLocks noChangeArrowheads="1"/>
          </p:cNvSpPr>
          <p:nvPr/>
        </p:nvSpPr>
        <p:spPr bwMode="auto">
          <a:xfrm>
            <a:off x="87313" y="2670184"/>
            <a:ext cx="1127101" cy="197326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>
              <a:buNone/>
            </a:pPr>
            <a:r>
              <a:rPr lang="en-US" sz="20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AACACA</a:t>
            </a:r>
          </a:p>
          <a:p>
            <a:pPr>
              <a:buNone/>
            </a:pPr>
            <a:r>
              <a:rPr lang="en-US" sz="20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AACTG</a:t>
            </a:r>
          </a:p>
          <a:p>
            <a:pPr>
              <a:buNone/>
            </a:pPr>
            <a:r>
              <a:rPr lang="en-US" sz="20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AACTGA</a:t>
            </a:r>
            <a:endParaRPr lang="nl-BE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1" name="Rechthoek 41"/>
          <p:cNvSpPr>
            <a:spLocks noChangeArrowheads="1"/>
          </p:cNvSpPr>
          <p:nvPr/>
        </p:nvSpPr>
        <p:spPr bwMode="auto">
          <a:xfrm>
            <a:off x="1514474" y="1998655"/>
            <a:ext cx="1128700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AACACA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2" name="Rechthoek 42"/>
          <p:cNvSpPr>
            <a:spLocks noChangeArrowheads="1"/>
          </p:cNvSpPr>
          <p:nvPr/>
        </p:nvSpPr>
        <p:spPr bwMode="auto">
          <a:xfrm>
            <a:off x="1500166" y="3498853"/>
            <a:ext cx="1128700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AACTG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3" name="Rechthoek 43"/>
          <p:cNvSpPr>
            <a:spLocks noChangeArrowheads="1"/>
          </p:cNvSpPr>
          <p:nvPr/>
        </p:nvSpPr>
        <p:spPr bwMode="auto">
          <a:xfrm>
            <a:off x="1500166" y="5072074"/>
            <a:ext cx="1128700" cy="358775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AACTGA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hoek 49"/>
          <p:cNvSpPr/>
          <p:nvPr/>
        </p:nvSpPr>
        <p:spPr bwMode="auto">
          <a:xfrm>
            <a:off x="2928926" y="1428736"/>
            <a:ext cx="1279497" cy="4572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anchor="ctr" anchorCtr="1"/>
          <a:lstStyle/>
          <a:p>
            <a:pPr>
              <a:buFont typeface="Wingdings" pitchFamily="-65" charset="2"/>
              <a:buNone/>
              <a:defRPr/>
            </a:pPr>
            <a:endParaRPr lang="nl-BE" sz="2000" b="1" i="0" dirty="0">
              <a:solidFill>
                <a:schemeClr val="tx1"/>
              </a:solidFill>
              <a:latin typeface="Arial" pitchFamily="-65" charset="0"/>
            </a:endParaRPr>
          </a:p>
        </p:txBody>
      </p:sp>
      <p:cxnSp>
        <p:nvCxnSpPr>
          <p:cNvPr id="8210" name="Rechte verbindingslijn met pijl 50"/>
          <p:cNvCxnSpPr>
            <a:cxnSpLocks noChangeShapeType="1"/>
          </p:cNvCxnSpPr>
          <p:nvPr/>
        </p:nvCxnSpPr>
        <p:spPr bwMode="auto">
          <a:xfrm flipV="1">
            <a:off x="2643174" y="2212969"/>
            <a:ext cx="285752" cy="158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212" name="Rechte verbindingslijn met pijl 52"/>
          <p:cNvCxnSpPr>
            <a:cxnSpLocks noChangeShapeType="1"/>
          </p:cNvCxnSpPr>
          <p:nvPr/>
        </p:nvCxnSpPr>
        <p:spPr bwMode="auto">
          <a:xfrm>
            <a:off x="4214810" y="3714752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214" name="Rechthoek 54"/>
          <p:cNvSpPr>
            <a:spLocks noChangeArrowheads="1"/>
          </p:cNvSpPr>
          <p:nvPr/>
        </p:nvSpPr>
        <p:spPr bwMode="auto">
          <a:xfrm>
            <a:off x="4643438" y="1428736"/>
            <a:ext cx="1087446" cy="4572032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sz="2000" i="0">
                <a:solidFill>
                  <a:schemeClr val="tx1"/>
                </a:solidFill>
              </a:rPr>
              <a:t>Sort key/value pairs by key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8216" name="Rechthoek 56"/>
          <p:cNvSpPr>
            <a:spLocks noChangeArrowheads="1"/>
          </p:cNvSpPr>
          <p:nvPr/>
        </p:nvSpPr>
        <p:spPr bwMode="auto">
          <a:xfrm>
            <a:off x="7980363" y="2571744"/>
            <a:ext cx="1076325" cy="2357454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i="0" dirty="0" smtClean="0">
                <a:solidFill>
                  <a:schemeClr val="tx1"/>
                </a:solidFill>
              </a:rPr>
              <a:t>AAC, 3</a:t>
            </a:r>
          </a:p>
          <a:p>
            <a:r>
              <a:rPr lang="en-US" sz="2000" i="0" dirty="0" smtClean="0">
                <a:solidFill>
                  <a:schemeClr val="tx1"/>
                </a:solidFill>
              </a:rPr>
              <a:t>ACA, 2</a:t>
            </a:r>
          </a:p>
          <a:p>
            <a:r>
              <a:rPr lang="en-US" sz="2000" i="0" dirty="0" smtClean="0">
                <a:solidFill>
                  <a:schemeClr val="tx1"/>
                </a:solidFill>
              </a:rPr>
              <a:t>ACT, 2</a:t>
            </a:r>
          </a:p>
          <a:p>
            <a:r>
              <a:rPr lang="en-US" sz="2000" i="0" dirty="0" smtClean="0">
                <a:solidFill>
                  <a:schemeClr val="tx1"/>
                </a:solidFill>
              </a:rPr>
              <a:t>CAC, 1</a:t>
            </a:r>
          </a:p>
          <a:p>
            <a:r>
              <a:rPr lang="en-US" sz="2000" i="0" dirty="0" smtClean="0">
                <a:solidFill>
                  <a:schemeClr val="tx1"/>
                </a:solidFill>
              </a:rPr>
              <a:t>CTG, 2</a:t>
            </a:r>
          </a:p>
          <a:p>
            <a:r>
              <a:rPr lang="en-US" sz="2000" i="0" dirty="0" smtClean="0">
                <a:solidFill>
                  <a:schemeClr val="tx1"/>
                </a:solidFill>
              </a:rPr>
              <a:t>TGA, 1</a:t>
            </a:r>
          </a:p>
        </p:txBody>
      </p:sp>
      <p:cxnSp>
        <p:nvCxnSpPr>
          <p:cNvPr id="8221" name="Rechte verbindingslijn met pijl 61"/>
          <p:cNvCxnSpPr>
            <a:cxnSpLocks noChangeShapeType="1"/>
          </p:cNvCxnSpPr>
          <p:nvPr/>
        </p:nvCxnSpPr>
        <p:spPr bwMode="auto">
          <a:xfrm>
            <a:off x="6778620" y="3713152"/>
            <a:ext cx="3587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226" name="Tekstvak 33"/>
          <p:cNvSpPr txBox="1">
            <a:spLocks noChangeArrowheads="1"/>
          </p:cNvSpPr>
          <p:nvPr/>
        </p:nvSpPr>
        <p:spPr bwMode="auto">
          <a:xfrm>
            <a:off x="3714750" y="1000108"/>
            <a:ext cx="184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chemeClr val="tx1"/>
                </a:solidFill>
              </a:rPr>
              <a:t>MapReduce</a:t>
            </a:r>
            <a:endParaRPr lang="nl-BE" i="0" dirty="0">
              <a:solidFill>
                <a:schemeClr val="tx1"/>
              </a:solidFill>
            </a:endParaRPr>
          </a:p>
        </p:txBody>
      </p:sp>
      <p:sp>
        <p:nvSpPr>
          <p:cNvPr id="35" name="Rechthoek 41"/>
          <p:cNvSpPr>
            <a:spLocks noChangeArrowheads="1"/>
          </p:cNvSpPr>
          <p:nvPr/>
        </p:nvSpPr>
        <p:spPr bwMode="auto">
          <a:xfrm>
            <a:off x="3000364" y="1500175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&lt;AAC,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hthoek 41"/>
          <p:cNvSpPr>
            <a:spLocks noChangeArrowheads="1"/>
          </p:cNvSpPr>
          <p:nvPr/>
        </p:nvSpPr>
        <p:spPr bwMode="auto">
          <a:xfrm>
            <a:off x="3000364" y="1857364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&lt;ACA,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hthoek 41"/>
          <p:cNvSpPr>
            <a:spLocks noChangeArrowheads="1"/>
          </p:cNvSpPr>
          <p:nvPr/>
        </p:nvSpPr>
        <p:spPr bwMode="auto">
          <a:xfrm>
            <a:off x="3000364" y="2214554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&lt;CAC,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hthoek 41"/>
          <p:cNvSpPr>
            <a:spLocks noChangeArrowheads="1"/>
          </p:cNvSpPr>
          <p:nvPr/>
        </p:nvSpPr>
        <p:spPr bwMode="auto">
          <a:xfrm>
            <a:off x="3000364" y="2571744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&lt;ACA,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hthoek 41"/>
          <p:cNvSpPr>
            <a:spLocks noChangeArrowheads="1"/>
          </p:cNvSpPr>
          <p:nvPr/>
        </p:nvSpPr>
        <p:spPr bwMode="auto">
          <a:xfrm>
            <a:off x="3000364" y="4572008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&lt;AAC,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hthoek 41"/>
          <p:cNvSpPr>
            <a:spLocks noChangeArrowheads="1"/>
          </p:cNvSpPr>
          <p:nvPr/>
        </p:nvSpPr>
        <p:spPr bwMode="auto">
          <a:xfrm>
            <a:off x="3000364" y="4929197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&lt;ACT,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hthoek 41"/>
          <p:cNvSpPr>
            <a:spLocks noChangeArrowheads="1"/>
          </p:cNvSpPr>
          <p:nvPr/>
        </p:nvSpPr>
        <p:spPr bwMode="auto">
          <a:xfrm>
            <a:off x="3000364" y="5286387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&lt;CTG,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hoek 41"/>
          <p:cNvSpPr>
            <a:spLocks noChangeArrowheads="1"/>
          </p:cNvSpPr>
          <p:nvPr/>
        </p:nvSpPr>
        <p:spPr bwMode="auto">
          <a:xfrm>
            <a:off x="3000364" y="5643577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&lt;TGA,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hthoek 41"/>
          <p:cNvSpPr>
            <a:spLocks noChangeArrowheads="1"/>
          </p:cNvSpPr>
          <p:nvPr/>
        </p:nvSpPr>
        <p:spPr bwMode="auto">
          <a:xfrm>
            <a:off x="3000364" y="3214686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&lt;AAC,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hthoek 41"/>
          <p:cNvSpPr>
            <a:spLocks noChangeArrowheads="1"/>
          </p:cNvSpPr>
          <p:nvPr/>
        </p:nvSpPr>
        <p:spPr bwMode="auto">
          <a:xfrm>
            <a:off x="3000364" y="3571876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&lt;ACT,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hthoek 41"/>
          <p:cNvSpPr>
            <a:spLocks noChangeArrowheads="1"/>
          </p:cNvSpPr>
          <p:nvPr/>
        </p:nvSpPr>
        <p:spPr bwMode="auto">
          <a:xfrm>
            <a:off x="3000364" y="3929066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&lt;CTG,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Rechte verbindingslijn met pijl 50"/>
          <p:cNvCxnSpPr>
            <a:cxnSpLocks noChangeShapeType="1"/>
          </p:cNvCxnSpPr>
          <p:nvPr/>
        </p:nvCxnSpPr>
        <p:spPr bwMode="auto">
          <a:xfrm flipV="1">
            <a:off x="2643174" y="3713167"/>
            <a:ext cx="285752" cy="158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9" name="Rechte verbindingslijn met pijl 50"/>
          <p:cNvCxnSpPr>
            <a:cxnSpLocks noChangeShapeType="1"/>
          </p:cNvCxnSpPr>
          <p:nvPr/>
        </p:nvCxnSpPr>
        <p:spPr bwMode="auto">
          <a:xfrm flipV="1">
            <a:off x="2643174" y="5284803"/>
            <a:ext cx="285752" cy="158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60" name="Rechthoek 59"/>
          <p:cNvSpPr/>
          <p:nvPr/>
        </p:nvSpPr>
        <p:spPr bwMode="auto">
          <a:xfrm>
            <a:off x="6078585" y="1428736"/>
            <a:ext cx="1279497" cy="4572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anchor="ctr" anchorCtr="1"/>
          <a:lstStyle/>
          <a:p>
            <a:pPr>
              <a:buFont typeface="Wingdings" pitchFamily="-65" charset="2"/>
              <a:buNone/>
              <a:defRPr/>
            </a:pPr>
            <a:endParaRPr lang="nl-BE" sz="2000" b="1" i="0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61" name="Rechthoek 41"/>
          <p:cNvSpPr>
            <a:spLocks noChangeArrowheads="1"/>
          </p:cNvSpPr>
          <p:nvPr/>
        </p:nvSpPr>
        <p:spPr bwMode="auto">
          <a:xfrm>
            <a:off x="6150023" y="1500175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&lt;AAC,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hthoek 41"/>
          <p:cNvSpPr>
            <a:spLocks noChangeArrowheads="1"/>
          </p:cNvSpPr>
          <p:nvPr/>
        </p:nvSpPr>
        <p:spPr bwMode="auto">
          <a:xfrm>
            <a:off x="6150023" y="1857364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&lt;AAC,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hthoek 41"/>
          <p:cNvSpPr>
            <a:spLocks noChangeArrowheads="1"/>
          </p:cNvSpPr>
          <p:nvPr/>
        </p:nvSpPr>
        <p:spPr bwMode="auto">
          <a:xfrm>
            <a:off x="6150023" y="2214554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&lt;AAC,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hthoek 41"/>
          <p:cNvSpPr>
            <a:spLocks noChangeArrowheads="1"/>
          </p:cNvSpPr>
          <p:nvPr/>
        </p:nvSpPr>
        <p:spPr bwMode="auto">
          <a:xfrm>
            <a:off x="6150023" y="2714620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&lt;ACA,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hthoek 41"/>
          <p:cNvSpPr>
            <a:spLocks noChangeArrowheads="1"/>
          </p:cNvSpPr>
          <p:nvPr/>
        </p:nvSpPr>
        <p:spPr bwMode="auto">
          <a:xfrm>
            <a:off x="6150023" y="4429132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&lt;CAC,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hthoek 41"/>
          <p:cNvSpPr>
            <a:spLocks noChangeArrowheads="1"/>
          </p:cNvSpPr>
          <p:nvPr/>
        </p:nvSpPr>
        <p:spPr bwMode="auto">
          <a:xfrm>
            <a:off x="6150023" y="4857760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&lt;CTG,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hthoek 41"/>
          <p:cNvSpPr>
            <a:spLocks noChangeArrowheads="1"/>
          </p:cNvSpPr>
          <p:nvPr/>
        </p:nvSpPr>
        <p:spPr bwMode="auto">
          <a:xfrm>
            <a:off x="6150023" y="5214950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&lt;CTG,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hthoek 41"/>
          <p:cNvSpPr>
            <a:spLocks noChangeArrowheads="1"/>
          </p:cNvSpPr>
          <p:nvPr/>
        </p:nvSpPr>
        <p:spPr bwMode="auto">
          <a:xfrm>
            <a:off x="6150023" y="5643577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&lt;TGA,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hthoek 41"/>
          <p:cNvSpPr>
            <a:spLocks noChangeArrowheads="1"/>
          </p:cNvSpPr>
          <p:nvPr/>
        </p:nvSpPr>
        <p:spPr bwMode="auto">
          <a:xfrm>
            <a:off x="6150023" y="3071810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&lt;ACA,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hthoek 41"/>
          <p:cNvSpPr>
            <a:spLocks noChangeArrowheads="1"/>
          </p:cNvSpPr>
          <p:nvPr/>
        </p:nvSpPr>
        <p:spPr bwMode="auto">
          <a:xfrm>
            <a:off x="6150023" y="3571876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&lt;ACT,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hthoek 41"/>
          <p:cNvSpPr>
            <a:spLocks noChangeArrowheads="1"/>
          </p:cNvSpPr>
          <p:nvPr/>
        </p:nvSpPr>
        <p:spPr bwMode="auto">
          <a:xfrm>
            <a:off x="6150023" y="3929066"/>
            <a:ext cx="1128700" cy="28575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&lt;ACT, 1&gt;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hteraccolade 71"/>
          <p:cNvSpPr/>
          <p:nvPr/>
        </p:nvSpPr>
        <p:spPr bwMode="auto">
          <a:xfrm>
            <a:off x="7429520" y="1500174"/>
            <a:ext cx="214314" cy="92869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Rechteraccolade 72"/>
          <p:cNvSpPr/>
          <p:nvPr/>
        </p:nvSpPr>
        <p:spPr bwMode="auto">
          <a:xfrm>
            <a:off x="7429520" y="2786058"/>
            <a:ext cx="214314" cy="57150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Rechteraccolade 73"/>
          <p:cNvSpPr/>
          <p:nvPr/>
        </p:nvSpPr>
        <p:spPr bwMode="auto">
          <a:xfrm>
            <a:off x="7429520" y="3571876"/>
            <a:ext cx="214314" cy="642942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Rechteraccolade 74"/>
          <p:cNvSpPr/>
          <p:nvPr/>
        </p:nvSpPr>
        <p:spPr bwMode="auto">
          <a:xfrm>
            <a:off x="7429520" y="4429132"/>
            <a:ext cx="214314" cy="35719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Rechteraccolade 76"/>
          <p:cNvSpPr/>
          <p:nvPr/>
        </p:nvSpPr>
        <p:spPr bwMode="auto">
          <a:xfrm>
            <a:off x="7429520" y="4857760"/>
            <a:ext cx="214314" cy="57150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8" name="Rechteraccolade 77"/>
          <p:cNvSpPr/>
          <p:nvPr/>
        </p:nvSpPr>
        <p:spPr bwMode="auto">
          <a:xfrm>
            <a:off x="7429520" y="5643578"/>
            <a:ext cx="214314" cy="285752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9" name="Rechte verbindingslijn met pijl 52"/>
          <p:cNvCxnSpPr>
            <a:cxnSpLocks noChangeShapeType="1"/>
          </p:cNvCxnSpPr>
          <p:nvPr/>
        </p:nvCxnSpPr>
        <p:spPr bwMode="auto">
          <a:xfrm>
            <a:off x="5715008" y="3714752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0" name="Rechte verbindingslijn met pijl 52"/>
          <p:cNvCxnSpPr>
            <a:cxnSpLocks noChangeShapeType="1"/>
          </p:cNvCxnSpPr>
          <p:nvPr/>
        </p:nvCxnSpPr>
        <p:spPr bwMode="auto">
          <a:xfrm>
            <a:off x="7643834" y="3714752"/>
            <a:ext cx="3587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9338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2" grpId="0" animBg="1"/>
      <p:bldP spid="8203" grpId="0" animBg="1"/>
      <p:bldP spid="50" grpId="0" animBg="1"/>
      <p:bldP spid="8214" grpId="0" animBg="1"/>
      <p:bldP spid="8216" grpId="0" animBg="1"/>
      <p:bldP spid="35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count in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5" y="1393535"/>
            <a:ext cx="8229600" cy="44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Pseudocode</a:t>
            </a:r>
            <a:r>
              <a:rPr lang="en-US" sz="2200" dirty="0" smtClean="0"/>
              <a:t> (</a:t>
            </a:r>
            <a:r>
              <a:rPr lang="en-US" sz="2200" b="1" dirty="0" smtClean="0">
                <a:solidFill>
                  <a:srgbClr val="002060"/>
                </a:solidFill>
              </a:rPr>
              <a:t>basic implementation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fgeronde rechthoek 6"/>
              <p:cNvSpPr>
                <a:spLocks noChangeArrowheads="1"/>
              </p:cNvSpPr>
              <p:nvPr/>
            </p:nvSpPr>
            <p:spPr bwMode="auto">
              <a:xfrm>
                <a:off x="928688" y="2123230"/>
                <a:ext cx="7572375" cy="153620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Mapper</a:t>
                </a:r>
              </a:p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Map(</a:t>
                </a:r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sequenceID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i="1" dirty="0" smtClean="0">
                    <a:latin typeface="Courier New" pitchFamily="49" charset="0"/>
                    <a:cs typeface="Courier New" pitchFamily="49" charset="0"/>
                  </a:rPr>
                  <a:t>id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, sequence </a:t>
                </a:r>
                <a:r>
                  <a:rPr lang="en-US" sz="2000" i="1" dirty="0" smtClean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kmer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i="1" dirty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sequence </a:t>
                </a:r>
                <a:r>
                  <a:rPr lang="en-US" sz="2000" i="1" dirty="0" smtClean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          Emit(</a:t>
                </a:r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kmer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i="1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, count 1)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88" y="2123230"/>
                <a:ext cx="7572375" cy="15362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 b="-39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fgeronde rechthoek 6"/>
              <p:cNvSpPr>
                <a:spLocks noChangeArrowheads="1"/>
              </p:cNvSpPr>
              <p:nvPr/>
            </p:nvSpPr>
            <p:spPr bwMode="auto">
              <a:xfrm>
                <a:off x="915434" y="4043480"/>
                <a:ext cx="7572375" cy="218908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Reduce(</a:t>
                </a:r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kmer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i="1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, counts[c</a:t>
                </a:r>
                <a:r>
                  <a:rPr lang="en-US" sz="2000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sz="2000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,…])</a:t>
                </a:r>
              </a:p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count c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counts[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c</a:t>
                </a:r>
                <a:r>
                  <a:rPr lang="en-US" sz="20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sz="2000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,…]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          sum = sum + c</a:t>
                </a:r>
              </a:p>
              <a:p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      Emit(</a:t>
                </a:r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kmer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i="1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, count </a:t>
                </a:r>
                <a:r>
                  <a:rPr lang="en-US" sz="2000" i="1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sz="200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434" y="4043480"/>
                <a:ext cx="7572375" cy="218908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50" y="1662370"/>
            <a:ext cx="8229600" cy="437817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Big ideas</a:t>
            </a:r>
          </a:p>
          <a:p>
            <a:r>
              <a:rPr lang="en-US" sz="2200" dirty="0" err="1" smtClean="0"/>
              <a:t>MapReduce</a:t>
            </a:r>
            <a:endParaRPr lang="en-US" sz="2200" dirty="0" smtClean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model</a:t>
            </a:r>
          </a:p>
          <a:p>
            <a:pPr lvl="1"/>
            <a:r>
              <a:rPr lang="en-US" dirty="0" smtClean="0"/>
              <a:t>Framework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Design patterns for MapReduce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In-mapper combining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Pairs versus stripes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Order reversal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Value-to-key conversion</a:t>
            </a:r>
          </a:p>
        </p:txBody>
      </p:sp>
    </p:spTree>
    <p:extLst>
      <p:ext uri="{BB962C8B-B14F-4D97-AF65-F5344CB8AC3E}">
        <p14:creationId xmlns:p14="http://schemas.microsoft.com/office/powerpoint/2010/main" val="31258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579"/>
            <a:ext cx="8229600" cy="413310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OpenMP</a:t>
            </a:r>
            <a:r>
              <a:rPr lang="en-US" b="1" dirty="0">
                <a:solidFill>
                  <a:srgbClr val="FF0000"/>
                </a:solidFill>
              </a:rPr>
              <a:t> / </a:t>
            </a:r>
            <a:r>
              <a:rPr lang="en-US" b="1" dirty="0" err="1">
                <a:solidFill>
                  <a:srgbClr val="FF0000"/>
                </a:solidFill>
              </a:rPr>
              <a:t>Pthread</a:t>
            </a:r>
            <a:r>
              <a:rPr lang="en-US" b="1" dirty="0">
                <a:solidFill>
                  <a:srgbClr val="FF0000"/>
                </a:solidFill>
              </a:rPr>
              <a:t> / MPI: lower-level constructs</a:t>
            </a:r>
          </a:p>
          <a:p>
            <a:pPr lvl="1"/>
            <a:r>
              <a:rPr lang="en-US" sz="2400" dirty="0"/>
              <a:t>Manually break up </a:t>
            </a:r>
            <a:r>
              <a:rPr lang="en-US" sz="2400" dirty="0" smtClean="0"/>
              <a:t>problems </a:t>
            </a:r>
            <a:r>
              <a:rPr lang="en-US" sz="2400" dirty="0"/>
              <a:t>into </a:t>
            </a:r>
            <a:r>
              <a:rPr lang="en-US" sz="2400" b="1" dirty="0">
                <a:solidFill>
                  <a:srgbClr val="002060"/>
                </a:solidFill>
              </a:rPr>
              <a:t>smaller </a:t>
            </a:r>
            <a:r>
              <a:rPr lang="en-US" sz="2400" b="1" dirty="0" smtClean="0">
                <a:solidFill>
                  <a:srgbClr val="002060"/>
                </a:solidFill>
              </a:rPr>
              <a:t>subtasks</a:t>
            </a:r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2400" dirty="0"/>
              <a:t>Explicitly </a:t>
            </a:r>
            <a:r>
              <a:rPr lang="en-US" sz="2400" b="1" dirty="0">
                <a:solidFill>
                  <a:srgbClr val="002060"/>
                </a:solidFill>
              </a:rPr>
              <a:t>assign tasks </a:t>
            </a:r>
            <a:r>
              <a:rPr lang="en-US" sz="2400" dirty="0"/>
              <a:t>to workers</a:t>
            </a:r>
          </a:p>
          <a:p>
            <a:pPr lvl="1"/>
            <a:r>
              <a:rPr lang="en-US" sz="2400" dirty="0"/>
              <a:t>Ensure that workers get </a:t>
            </a:r>
            <a:r>
              <a:rPr lang="en-US" sz="2400" dirty="0" smtClean="0"/>
              <a:t>the input </a:t>
            </a:r>
            <a:r>
              <a:rPr lang="en-US" sz="2400" b="1" dirty="0">
                <a:solidFill>
                  <a:srgbClr val="002060"/>
                </a:solidFill>
              </a:rPr>
              <a:t>data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they </a:t>
            </a:r>
            <a:r>
              <a:rPr lang="en-US" sz="2400" dirty="0" smtClean="0"/>
              <a:t>require</a:t>
            </a:r>
            <a:endParaRPr lang="en-US" sz="2400" dirty="0"/>
          </a:p>
          <a:p>
            <a:pPr lvl="1"/>
            <a:r>
              <a:rPr lang="en-US" sz="2400" dirty="0"/>
              <a:t>Explicitly </a:t>
            </a:r>
            <a:r>
              <a:rPr lang="en-US" sz="2400" b="1" dirty="0">
                <a:solidFill>
                  <a:srgbClr val="002060"/>
                </a:solidFill>
              </a:rPr>
              <a:t>synchronize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these tasks</a:t>
            </a:r>
          </a:p>
          <a:p>
            <a:pPr lvl="1"/>
            <a:r>
              <a:rPr lang="en-US" sz="2400" dirty="0"/>
              <a:t>Explicitly </a:t>
            </a:r>
            <a:r>
              <a:rPr lang="en-US" sz="2400" b="1" dirty="0">
                <a:solidFill>
                  <a:srgbClr val="002060"/>
                </a:solidFill>
              </a:rPr>
              <a:t>communicate</a:t>
            </a:r>
            <a:r>
              <a:rPr lang="en-US" sz="2400" dirty="0"/>
              <a:t> (partial) results</a:t>
            </a:r>
          </a:p>
          <a:p>
            <a:pPr lvl="1"/>
            <a:r>
              <a:rPr lang="en-US" sz="2400" dirty="0"/>
              <a:t>Not really any support for </a:t>
            </a:r>
            <a:r>
              <a:rPr lang="en-US" sz="2400" b="1" dirty="0">
                <a:solidFill>
                  <a:srgbClr val="002060"/>
                </a:solidFill>
              </a:rPr>
              <a:t>fault tolerance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MapReduce framework</a:t>
            </a:r>
          </a:p>
          <a:p>
            <a:pPr lvl="1"/>
            <a:r>
              <a:rPr lang="en-US" sz="2400" dirty="0" smtClean="0"/>
              <a:t>Handles the above points “</a:t>
            </a:r>
            <a:r>
              <a:rPr lang="en-US" sz="2400" b="1" dirty="0" smtClean="0">
                <a:solidFill>
                  <a:srgbClr val="002060"/>
                </a:solidFill>
              </a:rPr>
              <a:t>automatically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13" y="1086295"/>
            <a:ext cx="8229600" cy="505482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Scheduling</a:t>
            </a:r>
            <a:r>
              <a:rPr lang="en-US" sz="2200" dirty="0" smtClean="0"/>
              <a:t>: “</a:t>
            </a:r>
            <a:r>
              <a:rPr lang="en-US" sz="2200" b="1" dirty="0" smtClean="0">
                <a:solidFill>
                  <a:srgbClr val="002060"/>
                </a:solidFill>
              </a:rPr>
              <a:t>map tasks</a:t>
            </a:r>
            <a:r>
              <a:rPr lang="en-US" sz="2200" dirty="0" smtClean="0"/>
              <a:t>” = blocks of input &lt;key, value&gt; pairs</a:t>
            </a:r>
          </a:p>
          <a:p>
            <a:pPr lvl="1"/>
            <a:r>
              <a:rPr lang="en-US" dirty="0" smtClean="0"/>
              <a:t>#map tasks   &gt;&gt;   #worker nodes        (typically)</a:t>
            </a:r>
          </a:p>
          <a:p>
            <a:pPr lvl="1"/>
            <a:r>
              <a:rPr lang="en-US" dirty="0" smtClean="0"/>
              <a:t>MapReduce automatically assigns </a:t>
            </a:r>
            <a:r>
              <a:rPr lang="en-US" b="1" dirty="0" smtClean="0">
                <a:solidFill>
                  <a:srgbClr val="002060"/>
                </a:solidFill>
              </a:rPr>
              <a:t>map tasks to worker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MapReduce automatically assigns reduce tasks to worker nodes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Load balance </a:t>
            </a:r>
            <a:r>
              <a:rPr lang="en-US" dirty="0" smtClean="0"/>
              <a:t>by keeping track of which tasks are finished</a:t>
            </a:r>
          </a:p>
          <a:p>
            <a:pPr lvl="1"/>
            <a:r>
              <a:rPr lang="en-US" dirty="0" smtClean="0"/>
              <a:t>Stragglers (tasks that take excessively long) can be difficult to achieve good load balance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Data / code co-localization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Move code to data</a:t>
            </a:r>
            <a:r>
              <a:rPr lang="en-US" dirty="0" smtClean="0"/>
              <a:t>: schedule tasks such that few data movements are required</a:t>
            </a:r>
          </a:p>
          <a:p>
            <a:pPr lvl="1"/>
            <a:r>
              <a:rPr lang="en-US" dirty="0" smtClean="0"/>
              <a:t>Otherwise: </a:t>
            </a:r>
            <a:r>
              <a:rPr lang="en-US" b="1" dirty="0" smtClean="0">
                <a:solidFill>
                  <a:srgbClr val="002060"/>
                </a:solidFill>
              </a:rPr>
              <a:t>copy data </a:t>
            </a:r>
            <a:r>
              <a:rPr lang="en-US" dirty="0" smtClean="0"/>
              <a:t>between worker nodes (slow)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Synchronization / communication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Barrier</a:t>
            </a:r>
            <a:r>
              <a:rPr lang="en-US" dirty="0" smtClean="0"/>
              <a:t> between map and reduce phase</a:t>
            </a:r>
          </a:p>
          <a:p>
            <a:pPr lvl="1"/>
            <a:r>
              <a:rPr lang="en-US" dirty="0" smtClean="0"/>
              <a:t>Efficient </a:t>
            </a:r>
            <a:r>
              <a:rPr lang="en-US" b="1" dirty="0" smtClean="0">
                <a:solidFill>
                  <a:srgbClr val="002060"/>
                </a:solidFill>
              </a:rPr>
              <a:t>sorting of intermediate </a:t>
            </a:r>
            <a:r>
              <a:rPr lang="en-US" dirty="0" smtClean="0"/>
              <a:t>&lt;key, value&gt; pairs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Error handling </a:t>
            </a:r>
            <a:r>
              <a:rPr lang="en-US" sz="2200" dirty="0" smtClean="0"/>
              <a:t>through job resubmission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56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HDFS</a:t>
            </a:r>
            <a:r>
              <a:rPr lang="en-US" dirty="0" smtClean="0"/>
              <a:t>: Hadoop Distributed File System</a:t>
            </a:r>
          </a:p>
          <a:p>
            <a:r>
              <a:rPr lang="en-US" dirty="0" smtClean="0"/>
              <a:t>Master-slave concept</a:t>
            </a:r>
          </a:p>
          <a:p>
            <a:pPr lvl="1"/>
            <a:r>
              <a:rPr lang="en-US" dirty="0" smtClean="0"/>
              <a:t>Master = </a:t>
            </a:r>
            <a:r>
              <a:rPr lang="en-US" b="1" dirty="0" err="1" smtClean="0">
                <a:solidFill>
                  <a:srgbClr val="002060"/>
                </a:solidFill>
              </a:rPr>
              <a:t>namenode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(keeps track of file names and where data is stored)</a:t>
            </a:r>
          </a:p>
          <a:p>
            <a:pPr lvl="1"/>
            <a:r>
              <a:rPr lang="en-US" dirty="0" smtClean="0"/>
              <a:t>Slaves = </a:t>
            </a:r>
            <a:r>
              <a:rPr lang="en-US" b="1" dirty="0" smtClean="0">
                <a:solidFill>
                  <a:srgbClr val="002060"/>
                </a:solidFill>
              </a:rPr>
              <a:t>data nodes</a:t>
            </a:r>
            <a:r>
              <a:rPr lang="en-US" dirty="0" smtClean="0"/>
              <a:t> = contain  piece of the actual data</a:t>
            </a:r>
          </a:p>
          <a:p>
            <a:r>
              <a:rPr lang="en-US" dirty="0" smtClean="0"/>
              <a:t>Data nodes are also the </a:t>
            </a:r>
            <a:r>
              <a:rPr lang="en-US" b="1" dirty="0" smtClean="0">
                <a:solidFill>
                  <a:srgbClr val="FF0000"/>
                </a:solidFill>
              </a:rPr>
              <a:t>worker nodes </a:t>
            </a:r>
            <a:r>
              <a:rPr lang="en-US" dirty="0" smtClean="0"/>
              <a:t>that process map and reduce routines!</a:t>
            </a:r>
          </a:p>
          <a:p>
            <a:r>
              <a:rPr lang="en-US" dirty="0" smtClean="0"/>
              <a:t>Redundancy concept</a:t>
            </a:r>
          </a:p>
          <a:p>
            <a:pPr lvl="1"/>
            <a:r>
              <a:rPr lang="en-US" dirty="0" smtClean="0"/>
              <a:t>Each block of data is present in multiple (default=3) data nodes</a:t>
            </a:r>
          </a:p>
          <a:p>
            <a:pPr lvl="1"/>
            <a:r>
              <a:rPr lang="en-US" dirty="0" smtClean="0"/>
              <a:t>Allows to recover from failures</a:t>
            </a:r>
          </a:p>
          <a:p>
            <a:pPr lvl="1"/>
            <a:r>
              <a:rPr lang="en-US" dirty="0" smtClean="0"/>
              <a:t>Increases possibilities for improved data locality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1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2037270" y="202980"/>
            <a:ext cx="5053013" cy="4921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12" charset="-128"/>
              </a:rPr>
              <a:t>Distributed execution overview</a:t>
            </a:r>
            <a:endParaRPr lang="nl-BE" dirty="0" smtClean="0">
              <a:ea typeface="ＭＳ Ｐゴシック" pitchFamily="-112" charset="-128"/>
            </a:endParaRPr>
          </a:p>
        </p:txBody>
      </p:sp>
      <p:sp>
        <p:nvSpPr>
          <p:cNvPr id="11269" name="Ovaal 5"/>
          <p:cNvSpPr>
            <a:spLocks noChangeArrowheads="1"/>
          </p:cNvSpPr>
          <p:nvPr/>
        </p:nvSpPr>
        <p:spPr bwMode="auto">
          <a:xfrm>
            <a:off x="3500438" y="1000125"/>
            <a:ext cx="1928812" cy="857250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ts val="2300"/>
              </a:lnSpc>
            </a:pPr>
            <a:r>
              <a:rPr lang="en-US" sz="2200" i="0" dirty="0">
                <a:solidFill>
                  <a:schemeClr val="tx1"/>
                </a:solidFill>
              </a:rPr>
              <a:t>user</a:t>
            </a:r>
          </a:p>
          <a:p>
            <a:pPr algn="ctr">
              <a:lnSpc>
                <a:spcPts val="2300"/>
              </a:lnSpc>
            </a:pPr>
            <a:r>
              <a:rPr lang="en-US" sz="2200" i="0" dirty="0">
                <a:solidFill>
                  <a:schemeClr val="tx1"/>
                </a:solidFill>
              </a:rPr>
              <a:t>program</a:t>
            </a:r>
            <a:endParaRPr lang="nl-BE" sz="2200" i="0" dirty="0">
              <a:solidFill>
                <a:schemeClr val="tx1"/>
              </a:solidFill>
            </a:endParaRPr>
          </a:p>
        </p:txBody>
      </p:sp>
      <p:sp>
        <p:nvSpPr>
          <p:cNvPr id="11270" name="Ovaal 10"/>
          <p:cNvSpPr>
            <a:spLocks/>
          </p:cNvSpPr>
          <p:nvPr/>
        </p:nvSpPr>
        <p:spPr bwMode="auto">
          <a:xfrm>
            <a:off x="1785938" y="4500563"/>
            <a:ext cx="1500187" cy="500062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2200" i="0">
                <a:solidFill>
                  <a:schemeClr val="tx1"/>
                </a:solidFill>
              </a:rPr>
              <a:t>worker</a:t>
            </a:r>
            <a:endParaRPr lang="nl-BE" sz="2200" i="0">
              <a:solidFill>
                <a:schemeClr val="tx1"/>
              </a:solidFill>
            </a:endParaRPr>
          </a:p>
        </p:txBody>
      </p:sp>
      <p:sp>
        <p:nvSpPr>
          <p:cNvPr id="11271" name="Rechthoek 12"/>
          <p:cNvSpPr>
            <a:spLocks noChangeArrowheads="1"/>
          </p:cNvSpPr>
          <p:nvPr/>
        </p:nvSpPr>
        <p:spPr bwMode="auto">
          <a:xfrm>
            <a:off x="285750" y="4143375"/>
            <a:ext cx="1071563" cy="357188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200" i="0">
                <a:solidFill>
                  <a:schemeClr val="tx1"/>
                </a:solidFill>
              </a:rPr>
              <a:t>split 0</a:t>
            </a:r>
            <a:endParaRPr lang="nl-BE" sz="2200" i="0">
              <a:solidFill>
                <a:schemeClr val="tx1"/>
              </a:solidFill>
            </a:endParaRPr>
          </a:p>
        </p:txBody>
      </p:sp>
      <p:sp>
        <p:nvSpPr>
          <p:cNvPr id="11272" name="Rechthoek 14"/>
          <p:cNvSpPr>
            <a:spLocks noChangeArrowheads="1"/>
          </p:cNvSpPr>
          <p:nvPr/>
        </p:nvSpPr>
        <p:spPr bwMode="auto">
          <a:xfrm>
            <a:off x="285750" y="4572000"/>
            <a:ext cx="1071563" cy="357188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200" i="0">
                <a:solidFill>
                  <a:schemeClr val="tx1"/>
                </a:solidFill>
              </a:rPr>
              <a:t>split 1</a:t>
            </a:r>
            <a:endParaRPr lang="nl-BE" sz="2200" i="0">
              <a:solidFill>
                <a:schemeClr val="tx1"/>
              </a:solidFill>
            </a:endParaRPr>
          </a:p>
        </p:txBody>
      </p:sp>
      <p:sp>
        <p:nvSpPr>
          <p:cNvPr id="11273" name="Rechthoek 15"/>
          <p:cNvSpPr>
            <a:spLocks noChangeArrowheads="1"/>
          </p:cNvSpPr>
          <p:nvPr/>
        </p:nvSpPr>
        <p:spPr bwMode="auto">
          <a:xfrm>
            <a:off x="285750" y="5000625"/>
            <a:ext cx="1071563" cy="357188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200" i="0">
                <a:solidFill>
                  <a:schemeClr val="tx1"/>
                </a:solidFill>
              </a:rPr>
              <a:t>split 2</a:t>
            </a:r>
            <a:endParaRPr lang="nl-BE" sz="2200" i="0">
              <a:solidFill>
                <a:schemeClr val="tx1"/>
              </a:solidFill>
            </a:endParaRPr>
          </a:p>
        </p:txBody>
      </p:sp>
      <p:sp>
        <p:nvSpPr>
          <p:cNvPr id="11274" name="Tekstvak 16"/>
          <p:cNvSpPr txBox="1">
            <a:spLocks noChangeArrowheads="1"/>
          </p:cNvSpPr>
          <p:nvPr/>
        </p:nvSpPr>
        <p:spPr bwMode="auto">
          <a:xfrm>
            <a:off x="88900" y="3609975"/>
            <a:ext cx="1554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chemeClr val="tx1"/>
                </a:solidFill>
              </a:rPr>
              <a:t>Input data</a:t>
            </a:r>
            <a:endParaRPr lang="nl-BE" i="0">
              <a:solidFill>
                <a:schemeClr val="tx1"/>
              </a:solidFill>
            </a:endParaRPr>
          </a:p>
        </p:txBody>
      </p:sp>
      <p:cxnSp>
        <p:nvCxnSpPr>
          <p:cNvPr id="11275" name="Rechte verbindingslijn met pijl 18"/>
          <p:cNvCxnSpPr>
            <a:cxnSpLocks noChangeShapeType="1"/>
            <a:stCxn id="11271" idx="3"/>
            <a:endCxn id="11286" idx="2"/>
          </p:cNvCxnSpPr>
          <p:nvPr/>
        </p:nvCxnSpPr>
        <p:spPr bwMode="auto">
          <a:xfrm flipV="1">
            <a:off x="1357313" y="3965575"/>
            <a:ext cx="428625" cy="3571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276" name="Rechte verbindingslijn met pijl 19"/>
          <p:cNvCxnSpPr>
            <a:cxnSpLocks noChangeShapeType="1"/>
            <a:stCxn id="11272" idx="3"/>
            <a:endCxn id="11270" idx="2"/>
          </p:cNvCxnSpPr>
          <p:nvPr/>
        </p:nvCxnSpPr>
        <p:spPr bwMode="auto">
          <a:xfrm>
            <a:off x="1357313" y="4751388"/>
            <a:ext cx="4286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77" name="Ovaal 23"/>
          <p:cNvSpPr>
            <a:spLocks/>
          </p:cNvSpPr>
          <p:nvPr/>
        </p:nvSpPr>
        <p:spPr bwMode="auto">
          <a:xfrm>
            <a:off x="1785938" y="5286375"/>
            <a:ext cx="1500187" cy="500063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2200" i="0">
                <a:solidFill>
                  <a:schemeClr val="tx1"/>
                </a:solidFill>
              </a:rPr>
              <a:t>worker</a:t>
            </a:r>
            <a:endParaRPr lang="nl-BE" sz="2200" i="0">
              <a:solidFill>
                <a:schemeClr val="tx1"/>
              </a:solidFill>
            </a:endParaRPr>
          </a:p>
        </p:txBody>
      </p:sp>
      <p:cxnSp>
        <p:nvCxnSpPr>
          <p:cNvPr id="11278" name="Rechte verbindingslijn met pijl 24"/>
          <p:cNvCxnSpPr>
            <a:cxnSpLocks noChangeShapeType="1"/>
            <a:stCxn id="11273" idx="3"/>
            <a:endCxn id="11277" idx="2"/>
          </p:cNvCxnSpPr>
          <p:nvPr/>
        </p:nvCxnSpPr>
        <p:spPr bwMode="auto">
          <a:xfrm>
            <a:off x="1357313" y="5180013"/>
            <a:ext cx="428625" cy="3571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79" name="Ovaal 27"/>
          <p:cNvSpPr>
            <a:spLocks/>
          </p:cNvSpPr>
          <p:nvPr/>
        </p:nvSpPr>
        <p:spPr bwMode="auto">
          <a:xfrm>
            <a:off x="3643313" y="2371725"/>
            <a:ext cx="1643062" cy="557213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200" i="0" dirty="0">
                <a:solidFill>
                  <a:schemeClr val="tx1"/>
                </a:solidFill>
              </a:rPr>
              <a:t>master</a:t>
            </a:r>
            <a:endParaRPr lang="nl-BE" sz="2200" i="0" dirty="0">
              <a:solidFill>
                <a:schemeClr val="tx1"/>
              </a:solidFill>
            </a:endParaRPr>
          </a:p>
        </p:txBody>
      </p:sp>
      <p:cxnSp>
        <p:nvCxnSpPr>
          <p:cNvPr id="11280" name="Rechte verbindingslijn met pijl 29"/>
          <p:cNvCxnSpPr>
            <a:cxnSpLocks noChangeShapeType="1"/>
            <a:stCxn id="11270" idx="6"/>
            <a:endCxn id="11281" idx="1"/>
          </p:cNvCxnSpPr>
          <p:nvPr/>
        </p:nvCxnSpPr>
        <p:spPr bwMode="auto">
          <a:xfrm>
            <a:off x="3286125" y="4751388"/>
            <a:ext cx="92868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81" name="Rechthoek 31"/>
          <p:cNvSpPr>
            <a:spLocks noChangeArrowheads="1"/>
          </p:cNvSpPr>
          <p:nvPr/>
        </p:nvSpPr>
        <p:spPr bwMode="auto">
          <a:xfrm>
            <a:off x="4214813" y="4572000"/>
            <a:ext cx="642937" cy="357188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/>
              </a:solidFill>
            </a:endParaRPr>
          </a:p>
        </p:txBody>
      </p:sp>
      <p:cxnSp>
        <p:nvCxnSpPr>
          <p:cNvPr id="11282" name="Rechte verbindingslijn met pijl 44"/>
          <p:cNvCxnSpPr>
            <a:cxnSpLocks noChangeShapeType="1"/>
            <a:stCxn id="11286" idx="6"/>
            <a:endCxn id="11283" idx="1"/>
          </p:cNvCxnSpPr>
          <p:nvPr/>
        </p:nvCxnSpPr>
        <p:spPr bwMode="auto">
          <a:xfrm>
            <a:off x="3286125" y="3965575"/>
            <a:ext cx="92868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83" name="Rechthoek 45"/>
          <p:cNvSpPr>
            <a:spLocks noChangeArrowheads="1"/>
          </p:cNvSpPr>
          <p:nvPr/>
        </p:nvSpPr>
        <p:spPr bwMode="auto">
          <a:xfrm>
            <a:off x="4214813" y="3786188"/>
            <a:ext cx="642937" cy="357187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/>
              </a:solidFill>
            </a:endParaRPr>
          </a:p>
        </p:txBody>
      </p:sp>
      <p:cxnSp>
        <p:nvCxnSpPr>
          <p:cNvPr id="11284" name="Rechte verbindingslijn met pijl 46"/>
          <p:cNvCxnSpPr>
            <a:cxnSpLocks noChangeShapeType="1"/>
            <a:stCxn id="11277" idx="6"/>
            <a:endCxn id="11285" idx="1"/>
          </p:cNvCxnSpPr>
          <p:nvPr/>
        </p:nvCxnSpPr>
        <p:spPr bwMode="auto">
          <a:xfrm>
            <a:off x="3286125" y="5537200"/>
            <a:ext cx="92868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85" name="Rechthoek 47"/>
          <p:cNvSpPr>
            <a:spLocks noChangeArrowheads="1"/>
          </p:cNvSpPr>
          <p:nvPr/>
        </p:nvSpPr>
        <p:spPr bwMode="auto">
          <a:xfrm>
            <a:off x="4214813" y="5357813"/>
            <a:ext cx="642937" cy="357187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/>
              </a:solidFill>
            </a:endParaRPr>
          </a:p>
        </p:txBody>
      </p:sp>
      <p:sp>
        <p:nvSpPr>
          <p:cNvPr id="11286" name="Ovaal 51"/>
          <p:cNvSpPr>
            <a:spLocks/>
          </p:cNvSpPr>
          <p:nvPr/>
        </p:nvSpPr>
        <p:spPr bwMode="auto">
          <a:xfrm>
            <a:off x="1785938" y="3714750"/>
            <a:ext cx="1500187" cy="500063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2200" i="0">
                <a:solidFill>
                  <a:schemeClr val="tx1"/>
                </a:solidFill>
              </a:rPr>
              <a:t>worker</a:t>
            </a:r>
            <a:endParaRPr lang="nl-BE" sz="2200" i="0">
              <a:solidFill>
                <a:schemeClr val="tx1"/>
              </a:solidFill>
            </a:endParaRPr>
          </a:p>
        </p:txBody>
      </p:sp>
      <p:cxnSp>
        <p:nvCxnSpPr>
          <p:cNvPr id="11287" name="Rechte verbindingslijn met pijl 57"/>
          <p:cNvCxnSpPr>
            <a:cxnSpLocks noChangeShapeType="1"/>
            <a:stCxn id="11283" idx="3"/>
            <a:endCxn id="11291" idx="2"/>
          </p:cNvCxnSpPr>
          <p:nvPr/>
        </p:nvCxnSpPr>
        <p:spPr bwMode="auto">
          <a:xfrm>
            <a:off x="4857750" y="3965575"/>
            <a:ext cx="1214438" cy="2143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288" name="Rechte verbindingslijn met pijl 60"/>
          <p:cNvCxnSpPr>
            <a:cxnSpLocks noChangeShapeType="1"/>
            <a:stCxn id="11281" idx="3"/>
            <a:endCxn id="11292" idx="2"/>
          </p:cNvCxnSpPr>
          <p:nvPr/>
        </p:nvCxnSpPr>
        <p:spPr bwMode="auto">
          <a:xfrm>
            <a:off x="4857750" y="4751388"/>
            <a:ext cx="1214438" cy="5715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289" name="Rechte verbindingslijn met pijl 63"/>
          <p:cNvCxnSpPr>
            <a:cxnSpLocks noChangeShapeType="1"/>
            <a:stCxn id="11285" idx="3"/>
            <a:endCxn id="11291" idx="2"/>
          </p:cNvCxnSpPr>
          <p:nvPr/>
        </p:nvCxnSpPr>
        <p:spPr bwMode="auto">
          <a:xfrm flipV="1">
            <a:off x="4857750" y="4179888"/>
            <a:ext cx="1214438" cy="135731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290" name="Rechte verbindingslijn met pijl 66"/>
          <p:cNvCxnSpPr>
            <a:cxnSpLocks noChangeShapeType="1"/>
            <a:stCxn id="11285" idx="3"/>
            <a:endCxn id="11292" idx="2"/>
          </p:cNvCxnSpPr>
          <p:nvPr/>
        </p:nvCxnSpPr>
        <p:spPr bwMode="auto">
          <a:xfrm flipV="1">
            <a:off x="4857750" y="5322888"/>
            <a:ext cx="1214438" cy="21431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91" name="Ovaal 69"/>
          <p:cNvSpPr>
            <a:spLocks/>
          </p:cNvSpPr>
          <p:nvPr/>
        </p:nvSpPr>
        <p:spPr bwMode="auto">
          <a:xfrm>
            <a:off x="6072188" y="3929063"/>
            <a:ext cx="1500187" cy="500062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2200" i="0">
                <a:solidFill>
                  <a:schemeClr val="tx1"/>
                </a:solidFill>
              </a:rPr>
              <a:t>worker</a:t>
            </a:r>
            <a:endParaRPr lang="nl-BE" sz="2200" i="0">
              <a:solidFill>
                <a:schemeClr val="tx1"/>
              </a:solidFill>
            </a:endParaRPr>
          </a:p>
        </p:txBody>
      </p:sp>
      <p:sp>
        <p:nvSpPr>
          <p:cNvPr id="11292" name="Ovaal 70"/>
          <p:cNvSpPr>
            <a:spLocks/>
          </p:cNvSpPr>
          <p:nvPr/>
        </p:nvSpPr>
        <p:spPr bwMode="auto">
          <a:xfrm>
            <a:off x="6072188" y="5072063"/>
            <a:ext cx="1500187" cy="500062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2200" i="0">
                <a:solidFill>
                  <a:schemeClr val="tx1"/>
                </a:solidFill>
              </a:rPr>
              <a:t>worker</a:t>
            </a:r>
            <a:endParaRPr lang="nl-BE" sz="2200" i="0">
              <a:solidFill>
                <a:schemeClr val="tx1"/>
              </a:solidFill>
            </a:endParaRPr>
          </a:p>
        </p:txBody>
      </p:sp>
      <p:cxnSp>
        <p:nvCxnSpPr>
          <p:cNvPr id="11293" name="Rechte verbindingslijn met pijl 75"/>
          <p:cNvCxnSpPr>
            <a:cxnSpLocks noChangeShapeType="1"/>
            <a:stCxn id="11281" idx="3"/>
            <a:endCxn id="11291" idx="2"/>
          </p:cNvCxnSpPr>
          <p:nvPr/>
        </p:nvCxnSpPr>
        <p:spPr bwMode="auto">
          <a:xfrm flipV="1">
            <a:off x="4857750" y="4179888"/>
            <a:ext cx="1214438" cy="5715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294" name="Rechte verbindingslijn met pijl 78"/>
          <p:cNvCxnSpPr>
            <a:cxnSpLocks noChangeShapeType="1"/>
            <a:stCxn id="11283" idx="3"/>
            <a:endCxn id="11292" idx="2"/>
          </p:cNvCxnSpPr>
          <p:nvPr/>
        </p:nvCxnSpPr>
        <p:spPr bwMode="auto">
          <a:xfrm>
            <a:off x="4857750" y="3965575"/>
            <a:ext cx="1214438" cy="13573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295" name="Rechte verbindingslijn met pijl 81"/>
          <p:cNvCxnSpPr>
            <a:cxnSpLocks noChangeShapeType="1"/>
            <a:stCxn id="11291" idx="6"/>
            <a:endCxn id="11296" idx="1"/>
          </p:cNvCxnSpPr>
          <p:nvPr/>
        </p:nvCxnSpPr>
        <p:spPr bwMode="auto">
          <a:xfrm>
            <a:off x="7572375" y="4179888"/>
            <a:ext cx="35718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96" name="Rechthoek 85"/>
          <p:cNvSpPr>
            <a:spLocks noChangeArrowheads="1"/>
          </p:cNvSpPr>
          <p:nvPr/>
        </p:nvSpPr>
        <p:spPr bwMode="auto">
          <a:xfrm>
            <a:off x="7929563" y="3786188"/>
            <a:ext cx="1071562" cy="78581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2200" i="0">
                <a:solidFill>
                  <a:schemeClr val="tx1"/>
                </a:solidFill>
              </a:rPr>
              <a:t>output file 0</a:t>
            </a:r>
            <a:endParaRPr lang="nl-BE" sz="2200" i="0">
              <a:solidFill>
                <a:schemeClr val="tx1"/>
              </a:solidFill>
            </a:endParaRPr>
          </a:p>
        </p:txBody>
      </p:sp>
      <p:cxnSp>
        <p:nvCxnSpPr>
          <p:cNvPr id="11297" name="Rechte verbindingslijn met pijl 100"/>
          <p:cNvCxnSpPr>
            <a:cxnSpLocks noChangeShapeType="1"/>
            <a:stCxn id="11292" idx="6"/>
            <a:endCxn id="11298" idx="1"/>
          </p:cNvCxnSpPr>
          <p:nvPr/>
        </p:nvCxnSpPr>
        <p:spPr bwMode="auto">
          <a:xfrm>
            <a:off x="7572375" y="5322888"/>
            <a:ext cx="35718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98" name="Rechthoek 101"/>
          <p:cNvSpPr>
            <a:spLocks noChangeArrowheads="1"/>
          </p:cNvSpPr>
          <p:nvPr/>
        </p:nvSpPr>
        <p:spPr bwMode="auto">
          <a:xfrm>
            <a:off x="7929563" y="4929188"/>
            <a:ext cx="1071562" cy="785812"/>
          </a:xfrm>
          <a:prstGeom prst="rect">
            <a:avLst/>
          </a:prstGeom>
          <a:solidFill>
            <a:srgbClr val="FF33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2200" i="0">
                <a:solidFill>
                  <a:schemeClr val="tx1"/>
                </a:solidFill>
              </a:rPr>
              <a:t>output file 1</a:t>
            </a:r>
            <a:endParaRPr lang="nl-BE" sz="2200" i="0">
              <a:solidFill>
                <a:schemeClr val="tx1"/>
              </a:solidFill>
            </a:endParaRPr>
          </a:p>
        </p:txBody>
      </p:sp>
      <p:cxnSp>
        <p:nvCxnSpPr>
          <p:cNvPr id="11299" name="Rechte verbindingslijn 108"/>
          <p:cNvCxnSpPr>
            <a:cxnSpLocks noChangeShapeType="1"/>
            <a:stCxn id="11269" idx="3"/>
            <a:endCxn id="11286" idx="0"/>
          </p:cNvCxnSpPr>
          <p:nvPr/>
        </p:nvCxnSpPr>
        <p:spPr bwMode="auto">
          <a:xfrm rot="5400000">
            <a:off x="2167732" y="2099469"/>
            <a:ext cx="1982787" cy="12477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</p:cxnSp>
      <p:cxnSp>
        <p:nvCxnSpPr>
          <p:cNvPr id="11300" name="Rechte verbindingslijn 111"/>
          <p:cNvCxnSpPr>
            <a:cxnSpLocks noChangeShapeType="1"/>
            <a:stCxn id="11269" idx="4"/>
            <a:endCxn id="11279" idx="0"/>
          </p:cNvCxnSpPr>
          <p:nvPr/>
        </p:nvCxnSpPr>
        <p:spPr bwMode="auto">
          <a:xfrm rot="5400000">
            <a:off x="4206875" y="2114550"/>
            <a:ext cx="514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</p:cxnSp>
      <p:cxnSp>
        <p:nvCxnSpPr>
          <p:cNvPr id="11301" name="Rechte verbindingslijn 112"/>
          <p:cNvCxnSpPr>
            <a:cxnSpLocks noChangeShapeType="1"/>
            <a:stCxn id="11279" idx="3"/>
            <a:endCxn id="11286" idx="7"/>
          </p:cNvCxnSpPr>
          <p:nvPr/>
        </p:nvCxnSpPr>
        <p:spPr bwMode="auto">
          <a:xfrm rot="5400000">
            <a:off x="3005932" y="2909093"/>
            <a:ext cx="939800" cy="8175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</p:cxnSp>
      <p:cxnSp>
        <p:nvCxnSpPr>
          <p:cNvPr id="11302" name="Rechte verbindingslijn 115"/>
          <p:cNvCxnSpPr>
            <a:cxnSpLocks noChangeShapeType="1"/>
            <a:stCxn id="11279" idx="5"/>
            <a:endCxn id="11291" idx="1"/>
          </p:cNvCxnSpPr>
          <p:nvPr/>
        </p:nvCxnSpPr>
        <p:spPr bwMode="auto">
          <a:xfrm rot="16200000" flipH="1">
            <a:off x="5091112" y="2801938"/>
            <a:ext cx="1154113" cy="12461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</p:cxnSp>
      <p:cxnSp>
        <p:nvCxnSpPr>
          <p:cNvPr id="11303" name="Rechte verbindingslijn 137"/>
          <p:cNvCxnSpPr>
            <a:cxnSpLocks noChangeShapeType="1"/>
            <a:stCxn id="11269" idx="5"/>
            <a:endCxn id="11291" idx="0"/>
          </p:cNvCxnSpPr>
          <p:nvPr/>
        </p:nvCxnSpPr>
        <p:spPr bwMode="auto">
          <a:xfrm rot="16200000" flipH="1">
            <a:off x="4886325" y="1992313"/>
            <a:ext cx="2197100" cy="167640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</p:cxnSp>
      <p:sp>
        <p:nvSpPr>
          <p:cNvPr id="11304" name="Tekstvak 152"/>
          <p:cNvSpPr txBox="1">
            <a:spLocks noChangeArrowheads="1"/>
          </p:cNvSpPr>
          <p:nvPr/>
        </p:nvSpPr>
        <p:spPr bwMode="auto">
          <a:xfrm>
            <a:off x="2889250" y="1885950"/>
            <a:ext cx="611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fork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11305" name="Tekstvak 153"/>
          <p:cNvSpPr txBox="1">
            <a:spLocks noChangeArrowheads="1"/>
          </p:cNvSpPr>
          <p:nvPr/>
        </p:nvSpPr>
        <p:spPr bwMode="auto">
          <a:xfrm>
            <a:off x="3846513" y="1885950"/>
            <a:ext cx="611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fork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11306" name="Tekstvak 154"/>
          <p:cNvSpPr txBox="1">
            <a:spLocks noChangeArrowheads="1"/>
          </p:cNvSpPr>
          <p:nvPr/>
        </p:nvSpPr>
        <p:spPr bwMode="auto">
          <a:xfrm>
            <a:off x="5429250" y="1885950"/>
            <a:ext cx="611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fork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11307" name="Tekstvak 155"/>
          <p:cNvSpPr txBox="1">
            <a:spLocks noChangeArrowheads="1"/>
          </p:cNvSpPr>
          <p:nvPr/>
        </p:nvSpPr>
        <p:spPr bwMode="auto">
          <a:xfrm>
            <a:off x="3500438" y="3119438"/>
            <a:ext cx="927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i="0">
                <a:solidFill>
                  <a:schemeClr val="tx1"/>
                </a:solidFill>
              </a:rPr>
              <a:t>assign</a:t>
            </a:r>
          </a:p>
          <a:p>
            <a:pPr algn="l">
              <a:lnSpc>
                <a:spcPts val="2000"/>
              </a:lnSpc>
            </a:pPr>
            <a:r>
              <a:rPr lang="en-US" sz="2000" i="0">
                <a:solidFill>
                  <a:schemeClr val="tx1"/>
                </a:solidFill>
              </a:rPr>
              <a:t>map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11308" name="Tekstvak 156"/>
          <p:cNvSpPr txBox="1">
            <a:spLocks noChangeArrowheads="1"/>
          </p:cNvSpPr>
          <p:nvPr/>
        </p:nvSpPr>
        <p:spPr bwMode="auto">
          <a:xfrm>
            <a:off x="4603750" y="3119438"/>
            <a:ext cx="968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i="0">
                <a:solidFill>
                  <a:schemeClr val="tx1"/>
                </a:solidFill>
              </a:rPr>
              <a:t>assign</a:t>
            </a:r>
          </a:p>
          <a:p>
            <a:pPr algn="l">
              <a:lnSpc>
                <a:spcPts val="2000"/>
              </a:lnSpc>
            </a:pPr>
            <a:r>
              <a:rPr lang="en-US" sz="2000" i="0">
                <a:solidFill>
                  <a:schemeClr val="tx1"/>
                </a:solidFill>
              </a:rPr>
              <a:t>reduce</a:t>
            </a:r>
            <a:endParaRPr lang="nl-BE" sz="2000" i="0">
              <a:solidFill>
                <a:schemeClr val="tx1"/>
              </a:solidFill>
            </a:endParaRPr>
          </a:p>
        </p:txBody>
      </p:sp>
      <p:sp>
        <p:nvSpPr>
          <p:cNvPr id="11309" name="Tekstvak 157"/>
          <p:cNvSpPr txBox="1">
            <a:spLocks noChangeArrowheads="1"/>
          </p:cNvSpPr>
          <p:nvPr/>
        </p:nvSpPr>
        <p:spPr bwMode="auto">
          <a:xfrm>
            <a:off x="3286125" y="4143375"/>
            <a:ext cx="727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i="0">
                <a:solidFill>
                  <a:schemeClr val="tx1"/>
                </a:solidFill>
              </a:rPr>
              <a:t>local</a:t>
            </a:r>
          </a:p>
          <a:p>
            <a:pPr algn="l">
              <a:lnSpc>
                <a:spcPts val="2000"/>
              </a:lnSpc>
            </a:pPr>
            <a:r>
              <a:rPr lang="en-US" sz="2000" i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1310" name="Tekstvak 158"/>
          <p:cNvSpPr txBox="1">
            <a:spLocks noChangeArrowheads="1"/>
          </p:cNvSpPr>
          <p:nvPr/>
        </p:nvSpPr>
        <p:spPr bwMode="auto">
          <a:xfrm>
            <a:off x="5045605" y="5476875"/>
            <a:ext cx="15652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i="0">
                <a:solidFill>
                  <a:schemeClr val="tx1"/>
                </a:solidFill>
              </a:rPr>
              <a:t>sort,</a:t>
            </a:r>
          </a:p>
          <a:p>
            <a:pPr algn="l">
              <a:lnSpc>
                <a:spcPts val="2000"/>
              </a:lnSpc>
            </a:pPr>
            <a:r>
              <a:rPr lang="en-US" sz="2000" i="0">
                <a:solidFill>
                  <a:schemeClr val="tx1"/>
                </a:solidFill>
              </a:rPr>
              <a:t>remote read</a:t>
            </a:r>
          </a:p>
        </p:txBody>
      </p:sp>
    </p:spTree>
    <p:extLst>
      <p:ext uri="{BB962C8B-B14F-4D97-AF65-F5344CB8AC3E}">
        <p14:creationId xmlns:p14="http://schemas.microsoft.com/office/powerpoint/2010/main" val="25257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50" y="1662370"/>
            <a:ext cx="8229600" cy="437817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Big ideas</a:t>
            </a:r>
          </a:p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Programming model: map - reduce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functionality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Framework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Design patterns for MapReduce</a:t>
            </a:r>
          </a:p>
          <a:p>
            <a:pPr lvl="2"/>
            <a:r>
              <a:rPr lang="en-US" dirty="0" smtClean="0"/>
              <a:t>In-mapper combining</a:t>
            </a:r>
          </a:p>
          <a:p>
            <a:pPr lvl="2"/>
            <a:r>
              <a:rPr lang="en-US" dirty="0" smtClean="0"/>
              <a:t>Pairs versus stripes</a:t>
            </a:r>
          </a:p>
          <a:p>
            <a:pPr lvl="2"/>
            <a:r>
              <a:rPr lang="en-US" dirty="0" smtClean="0"/>
              <a:t>Order reversal</a:t>
            </a:r>
          </a:p>
          <a:p>
            <a:pPr lvl="2"/>
            <a:r>
              <a:rPr lang="en-US" dirty="0" smtClean="0"/>
              <a:t>Value-to-key conversion</a:t>
            </a:r>
          </a:p>
        </p:txBody>
      </p:sp>
    </p:spTree>
    <p:extLst>
      <p:ext uri="{BB962C8B-B14F-4D97-AF65-F5344CB8AC3E}">
        <p14:creationId xmlns:p14="http://schemas.microsoft.com/office/powerpoint/2010/main" val="2328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50" y="1662370"/>
            <a:ext cx="8229600" cy="437817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Big ideas</a:t>
            </a:r>
          </a:p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MapReduce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Framework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Design patterns for MapReduce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In-mapper combining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Pairs versus stripes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Order reversal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Value-to-key conversion</a:t>
            </a:r>
          </a:p>
        </p:txBody>
      </p:sp>
    </p:spTree>
    <p:extLst>
      <p:ext uri="{BB962C8B-B14F-4D97-AF65-F5344CB8AC3E}">
        <p14:creationId xmlns:p14="http://schemas.microsoft.com/office/powerpoint/2010/main" val="18020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Responsibilities of the </a:t>
            </a:r>
            <a:r>
              <a:rPr lang="en-US" sz="2200" b="1" dirty="0" smtClean="0">
                <a:solidFill>
                  <a:srgbClr val="FF0000"/>
                </a:solidFill>
              </a:rPr>
              <a:t>user</a:t>
            </a:r>
          </a:p>
          <a:p>
            <a:pPr lvl="1"/>
            <a:r>
              <a:rPr lang="en-US" dirty="0" smtClean="0"/>
              <a:t>Prepare the </a:t>
            </a:r>
            <a:r>
              <a:rPr lang="en-US" b="1" dirty="0" smtClean="0">
                <a:solidFill>
                  <a:srgbClr val="002060"/>
                </a:solidFill>
              </a:rPr>
              <a:t>data</a:t>
            </a:r>
          </a:p>
          <a:p>
            <a:pPr lvl="1"/>
            <a:r>
              <a:rPr lang="en-US" dirty="0" smtClean="0"/>
              <a:t>Implement the </a:t>
            </a:r>
            <a:r>
              <a:rPr lang="en-US" b="1" dirty="0" smtClean="0">
                <a:solidFill>
                  <a:srgbClr val="002060"/>
                </a:solidFill>
              </a:rPr>
              <a:t>mapper/reducer</a:t>
            </a:r>
            <a:r>
              <a:rPr lang="en-US" dirty="0" smtClean="0"/>
              <a:t> (+ combiner/</a:t>
            </a:r>
            <a:r>
              <a:rPr lang="en-US" dirty="0" err="1" smtClean="0"/>
              <a:t>partitioner</a:t>
            </a:r>
            <a:r>
              <a:rPr lang="en-US" dirty="0" smtClean="0"/>
              <a:t> – see further)</a:t>
            </a:r>
          </a:p>
          <a:p>
            <a:r>
              <a:rPr lang="en-US" sz="2200" dirty="0" smtClean="0"/>
              <a:t>Rest is handled through the </a:t>
            </a:r>
            <a:r>
              <a:rPr lang="en-US" sz="2200" b="1" dirty="0" smtClean="0">
                <a:solidFill>
                  <a:srgbClr val="FF0000"/>
                </a:solidFill>
              </a:rPr>
              <a:t>framework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(no user control!)</a:t>
            </a:r>
          </a:p>
          <a:p>
            <a:r>
              <a:rPr lang="en-US" sz="2200" dirty="0" smtClean="0"/>
              <a:t>What “</a:t>
            </a:r>
            <a:r>
              <a:rPr lang="en-US" sz="2200" b="1" dirty="0" smtClean="0">
                <a:solidFill>
                  <a:srgbClr val="FF0000"/>
                </a:solidFill>
              </a:rPr>
              <a:t>extras</a:t>
            </a:r>
            <a:r>
              <a:rPr lang="en-US" sz="2200" dirty="0" smtClean="0"/>
              <a:t>” can be done by the user?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Complex, user defined data types </a:t>
            </a:r>
            <a:r>
              <a:rPr lang="en-US" dirty="0" smtClean="0"/>
              <a:t>in &lt;key, value&gt; pairs</a:t>
            </a:r>
          </a:p>
          <a:p>
            <a:pPr lvl="1"/>
            <a:r>
              <a:rPr lang="en-US" dirty="0" smtClean="0"/>
              <a:t>User-specific </a:t>
            </a:r>
            <a:r>
              <a:rPr lang="en-US" b="1" dirty="0" smtClean="0">
                <a:solidFill>
                  <a:srgbClr val="002060"/>
                </a:solidFill>
              </a:rPr>
              <a:t>initialization</a:t>
            </a:r>
            <a:r>
              <a:rPr lang="en-US" dirty="0" smtClean="0"/>
              <a:t> code in mapper/reducer</a:t>
            </a:r>
          </a:p>
          <a:p>
            <a:pPr lvl="1"/>
            <a:r>
              <a:rPr lang="en-US" dirty="0" smtClean="0"/>
              <a:t>Ability to </a:t>
            </a:r>
            <a:r>
              <a:rPr lang="en-US" b="1" dirty="0" smtClean="0">
                <a:solidFill>
                  <a:srgbClr val="002060"/>
                </a:solidFill>
              </a:rPr>
              <a:t>preserve state </a:t>
            </a:r>
            <a:r>
              <a:rPr lang="en-US" dirty="0" smtClean="0"/>
              <a:t>across multiple inputs</a:t>
            </a:r>
          </a:p>
          <a:p>
            <a:pPr lvl="1"/>
            <a:r>
              <a:rPr lang="en-US" dirty="0" smtClean="0"/>
              <a:t>Determine the </a:t>
            </a:r>
            <a:r>
              <a:rPr lang="en-US" b="1" dirty="0" smtClean="0">
                <a:solidFill>
                  <a:srgbClr val="002060"/>
                </a:solidFill>
              </a:rPr>
              <a:t>sort order of intermediate</a:t>
            </a:r>
            <a:r>
              <a:rPr lang="en-US" dirty="0" smtClean="0"/>
              <a:t> terms</a:t>
            </a:r>
          </a:p>
          <a:p>
            <a:pPr lvl="1"/>
            <a:r>
              <a:rPr lang="en-US" dirty="0" smtClean="0"/>
              <a:t>Control the </a:t>
            </a:r>
            <a:r>
              <a:rPr lang="en-US" b="1" dirty="0" smtClean="0">
                <a:solidFill>
                  <a:srgbClr val="002060"/>
                </a:solidFill>
              </a:rPr>
              <a:t>partitioning</a:t>
            </a:r>
            <a:r>
              <a:rPr lang="en-US" dirty="0" smtClean="0"/>
              <a:t> of the intermediate key space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9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Many </a:t>
            </a:r>
            <a:r>
              <a:rPr lang="en-US" sz="2200" b="1" dirty="0" smtClean="0">
                <a:solidFill>
                  <a:srgbClr val="FF0000"/>
                </a:solidFill>
              </a:rPr>
              <a:t>complex algorithms</a:t>
            </a:r>
          </a:p>
          <a:p>
            <a:pPr lvl="1"/>
            <a:r>
              <a:rPr lang="en-US" dirty="0" smtClean="0"/>
              <a:t>Cannot be cast in a </a:t>
            </a:r>
            <a:r>
              <a:rPr lang="en-US" b="1" dirty="0" smtClean="0">
                <a:solidFill>
                  <a:srgbClr val="002060"/>
                </a:solidFill>
              </a:rPr>
              <a:t>single</a:t>
            </a:r>
            <a:r>
              <a:rPr lang="en-US" dirty="0" smtClean="0"/>
              <a:t> MapReduce jobs</a:t>
            </a:r>
          </a:p>
          <a:p>
            <a:pPr lvl="1"/>
            <a:r>
              <a:rPr lang="en-US" dirty="0" smtClean="0"/>
              <a:t>Rather, a </a:t>
            </a:r>
            <a:r>
              <a:rPr lang="en-US" b="1" dirty="0" smtClean="0">
                <a:solidFill>
                  <a:srgbClr val="002060"/>
                </a:solidFill>
              </a:rPr>
              <a:t>sequence of jobs </a:t>
            </a:r>
            <a:r>
              <a:rPr lang="en-US" dirty="0" smtClean="0"/>
              <a:t>might be required</a:t>
            </a:r>
          </a:p>
          <a:p>
            <a:pPr lvl="1"/>
            <a:r>
              <a:rPr lang="en-US" dirty="0" smtClean="0"/>
              <a:t>… or even, a </a:t>
            </a:r>
            <a:r>
              <a:rPr lang="en-US" b="1" dirty="0" smtClean="0">
                <a:solidFill>
                  <a:srgbClr val="002060"/>
                </a:solidFill>
              </a:rPr>
              <a:t>hierarchy</a:t>
            </a:r>
            <a:r>
              <a:rPr lang="en-US" dirty="0" smtClean="0"/>
              <a:t> (a mapper calling a new MapReduce job)</a:t>
            </a:r>
          </a:p>
          <a:p>
            <a:pPr lvl="1"/>
            <a:r>
              <a:rPr lang="en-US" dirty="0" smtClean="0"/>
              <a:t>external (sequential) program (“</a:t>
            </a:r>
            <a:r>
              <a:rPr lang="en-US" b="1" dirty="0" smtClean="0">
                <a:solidFill>
                  <a:srgbClr val="002060"/>
                </a:solidFill>
              </a:rPr>
              <a:t>driver</a:t>
            </a:r>
            <a:r>
              <a:rPr lang="en-US" dirty="0" smtClean="0"/>
              <a:t>”) can control and launch MapReduce jobs</a:t>
            </a:r>
          </a:p>
          <a:p>
            <a:r>
              <a:rPr lang="en-US" sz="2200" dirty="0" smtClean="0"/>
              <a:t>Goals of </a:t>
            </a:r>
            <a:r>
              <a:rPr lang="en-US" sz="2200" b="1" dirty="0" smtClean="0">
                <a:solidFill>
                  <a:srgbClr val="FF0000"/>
                </a:solidFill>
              </a:rPr>
              <a:t>design patterns</a:t>
            </a:r>
          </a:p>
          <a:p>
            <a:pPr lvl="1"/>
            <a:r>
              <a:rPr lang="en-US" dirty="0" smtClean="0"/>
              <a:t>Provide </a:t>
            </a:r>
            <a:r>
              <a:rPr lang="en-US" b="1" dirty="0" smtClean="0">
                <a:solidFill>
                  <a:srgbClr val="002060"/>
                </a:solidFill>
              </a:rPr>
              <a:t>optimizations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applicable to many algorithms</a:t>
            </a:r>
          </a:p>
          <a:p>
            <a:pPr lvl="1"/>
            <a:r>
              <a:rPr lang="en-US" dirty="0" smtClean="0"/>
              <a:t>Ultimate goal: </a:t>
            </a:r>
            <a:r>
              <a:rPr lang="en-US" b="1" dirty="0" smtClean="0">
                <a:solidFill>
                  <a:srgbClr val="002060"/>
                </a:solidFill>
              </a:rPr>
              <a:t>scalability</a:t>
            </a:r>
          </a:p>
          <a:p>
            <a:pPr lvl="2"/>
            <a:r>
              <a:rPr lang="en-US" sz="2200" dirty="0" smtClean="0"/>
              <a:t>If data x 2 -&gt; time x 2</a:t>
            </a:r>
          </a:p>
          <a:p>
            <a:pPr lvl="2"/>
            <a:r>
              <a:rPr lang="en-US" sz="2200" dirty="0" smtClean="0"/>
              <a:t>If P x 2 -&gt; time /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5" y="1393535"/>
            <a:ext cx="8229600" cy="44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Word count problem (</a:t>
            </a:r>
            <a:r>
              <a:rPr lang="en-US" sz="2200" b="1" dirty="0" smtClean="0">
                <a:solidFill>
                  <a:srgbClr val="002060"/>
                </a:solidFill>
              </a:rPr>
              <a:t>basic implementation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fgeronde rechthoek 6"/>
              <p:cNvSpPr>
                <a:spLocks noChangeArrowheads="1"/>
              </p:cNvSpPr>
              <p:nvPr/>
            </p:nvSpPr>
            <p:spPr bwMode="auto">
              <a:xfrm>
                <a:off x="928688" y="2046420"/>
                <a:ext cx="7572375" cy="130577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Mapper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docid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 1)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88" y="2046420"/>
                <a:ext cx="7572375" cy="130577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 b="-2804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fgeronde rechthoek 6"/>
              <p:cNvSpPr>
                <a:spLocks noChangeArrowheads="1"/>
              </p:cNvSpPr>
              <p:nvPr/>
            </p:nvSpPr>
            <p:spPr bwMode="auto">
              <a:xfrm>
                <a:off x="915434" y="3505810"/>
                <a:ext cx="7572375" cy="195865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counts[c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count c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counts[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c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434" y="3505810"/>
                <a:ext cx="7572375" cy="195865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451735" y="5689852"/>
            <a:ext cx="8229600" cy="8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Correct code, however, number of emitted &lt;k, v&gt; pairs is equal to </a:t>
            </a:r>
          </a:p>
          <a:p>
            <a:pPr marL="0" indent="0" algn="ctr">
              <a:buNone/>
            </a:pPr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FF0000"/>
                </a:solidFill>
              </a:rPr>
              <a:t>total number of terms</a:t>
            </a:r>
            <a:r>
              <a:rPr lang="en-US" sz="2200" dirty="0" smtClean="0"/>
              <a:t> in all documents (= huge)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033294" y="4747294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Local aggregation</a:t>
            </a:r>
            <a:r>
              <a:rPr lang="en-US" sz="2200" dirty="0" smtClean="0"/>
              <a:t>: </a:t>
            </a:r>
            <a:r>
              <a:rPr lang="en-US" sz="2200" b="1" dirty="0" smtClean="0">
                <a:solidFill>
                  <a:srgbClr val="002060"/>
                </a:solidFill>
              </a:rPr>
              <a:t>reduce</a:t>
            </a:r>
            <a:r>
              <a:rPr lang="en-US" sz="2200" dirty="0" smtClean="0"/>
              <a:t> amount of </a:t>
            </a:r>
            <a:r>
              <a:rPr lang="en-US" sz="2200" b="1" dirty="0" smtClean="0">
                <a:solidFill>
                  <a:srgbClr val="002060"/>
                </a:solidFill>
              </a:rPr>
              <a:t>intermediate &lt;</a:t>
            </a:r>
            <a:r>
              <a:rPr lang="en-US" sz="2200" b="1" dirty="0" err="1" smtClean="0">
                <a:solidFill>
                  <a:srgbClr val="002060"/>
                </a:solidFill>
              </a:rPr>
              <a:t>k,v</a:t>
            </a:r>
            <a:r>
              <a:rPr lang="en-US" sz="2200" b="1" dirty="0" smtClean="0">
                <a:solidFill>
                  <a:srgbClr val="002060"/>
                </a:solidFill>
              </a:rPr>
              <a:t>&gt; pairs</a:t>
            </a:r>
          </a:p>
          <a:p>
            <a:pPr lvl="1"/>
            <a:r>
              <a:rPr lang="en-US" dirty="0" smtClean="0"/>
              <a:t>While not altering the final results</a:t>
            </a:r>
          </a:p>
          <a:p>
            <a:pPr lvl="1"/>
            <a:r>
              <a:rPr lang="en-US" dirty="0" smtClean="0"/>
              <a:t>Reduces the amount of network traffic</a:t>
            </a:r>
          </a:p>
          <a:p>
            <a:pPr lvl="1"/>
            <a:r>
              <a:rPr lang="en-US" dirty="0" smtClean="0"/>
              <a:t>Reduces the amount of disc I/O (pairs are streamed to disc)</a:t>
            </a:r>
          </a:p>
          <a:p>
            <a:pPr lvl="1"/>
            <a:r>
              <a:rPr lang="en-US" dirty="0" smtClean="0"/>
              <a:t>Alleviates effect of “stragglers”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How</a:t>
            </a:r>
            <a:r>
              <a:rPr lang="en-US" sz="2200" dirty="0" smtClean="0"/>
              <a:t> ?</a:t>
            </a:r>
          </a:p>
          <a:p>
            <a:pPr lvl="1"/>
            <a:r>
              <a:rPr lang="en-US" dirty="0" smtClean="0"/>
              <a:t>1) MapReduce </a:t>
            </a:r>
            <a:r>
              <a:rPr lang="en-US" b="1" dirty="0">
                <a:solidFill>
                  <a:srgbClr val="002060"/>
                </a:solidFill>
              </a:rPr>
              <a:t>c</a:t>
            </a:r>
            <a:r>
              <a:rPr lang="en-US" b="1" dirty="0" smtClean="0">
                <a:solidFill>
                  <a:srgbClr val="002060"/>
                </a:solidFill>
              </a:rPr>
              <a:t>ombiners</a:t>
            </a:r>
          </a:p>
          <a:p>
            <a:pPr lvl="2"/>
            <a:r>
              <a:rPr lang="en-US" dirty="0" smtClean="0"/>
              <a:t>method than can optionally be implemented by user</a:t>
            </a:r>
          </a:p>
          <a:p>
            <a:pPr lvl="1"/>
            <a:r>
              <a:rPr lang="en-US" dirty="0" smtClean="0"/>
              <a:t>2) “</a:t>
            </a:r>
            <a:r>
              <a:rPr lang="en-US" b="1" dirty="0" smtClean="0">
                <a:solidFill>
                  <a:srgbClr val="002060"/>
                </a:solidFill>
              </a:rPr>
              <a:t>In-mapper combining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relies on the ability to preserve state in mapper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5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Combiners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910" y="1047896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0805" y="104789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a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8990" y="1047896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5885" y="104789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b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4760" y="1047893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655" y="104789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2815" y="1047896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39710" y="104789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d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6300" y="1047893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83194" y="104789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e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53955" y="1854392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996160" y="1854391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40317" y="1854390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684275" y="1854389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153955" y="3083352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96160" y="3083351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40317" y="3083350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84275" y="3083349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7880" y="4350717"/>
            <a:ext cx="802664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and Sort: aggregate values by keys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996512" y="5541286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38717" y="5541285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682874" y="5541284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7145" y="2660897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40" y="2660895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35800" y="2660897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342695" y="2660895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03915" y="2660901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10810" y="266089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9240" y="2660897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6135" y="2660895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22680" y="2660894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29574" y="266089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3650" y="266089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90545" y="2660897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46435" y="266089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53330" y="266088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92645" y="2660894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99539" y="266089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17145" y="3851452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40" y="385145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82135" y="3851452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89030" y="385145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79240" y="3851452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86135" y="385145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22680" y="385144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29574" y="3851446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83650" y="3851454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90545" y="3851452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46435" y="3851445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853330" y="385144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92645" y="385144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99539" y="3851446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90545" y="5080426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74940" y="508042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034330" y="5080426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04760" y="508042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11655" y="508042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82180" y="5080426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7770" y="508041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50655" y="5080417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57550" y="5080416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45246" y="1527958"/>
            <a:ext cx="422454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649591" y="1527958"/>
            <a:ext cx="54324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78490" y="1527958"/>
            <a:ext cx="54325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863507" y="1527958"/>
            <a:ext cx="422455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845245" y="2334454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672145" y="2334454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505651" y="2334454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336468" y="2334454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833547" y="354421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660447" y="354421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493953" y="354421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324770" y="354421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728560" y="4753969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562066" y="4753969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392883" y="4753969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861186" y="5080415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321219" y="6347795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705614" y="634779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165004" y="6347795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35434" y="634779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008444" y="6347788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381329" y="6347786"/>
            <a:ext cx="456566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705614" y="6021337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539120" y="6021337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369937" y="6021337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7033669" y="4747294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Combiners</a:t>
            </a:r>
          </a:p>
          <a:p>
            <a:pPr lvl="1"/>
            <a:r>
              <a:rPr lang="en-US" dirty="0" smtClean="0"/>
              <a:t>Can be provided to the framework as </a:t>
            </a:r>
            <a:r>
              <a:rPr lang="en-US" b="1" dirty="0" smtClean="0">
                <a:solidFill>
                  <a:srgbClr val="002060"/>
                </a:solidFill>
              </a:rPr>
              <a:t>optimization</a:t>
            </a:r>
          </a:p>
          <a:p>
            <a:pPr lvl="1"/>
            <a:r>
              <a:rPr lang="en-US" dirty="0" smtClean="0"/>
              <a:t>Can be thought of a “</a:t>
            </a:r>
            <a:r>
              <a:rPr lang="en-US" b="1" dirty="0" smtClean="0">
                <a:solidFill>
                  <a:srgbClr val="002060"/>
                </a:solidFill>
              </a:rPr>
              <a:t>mini-reducers</a:t>
            </a:r>
            <a:r>
              <a:rPr lang="en-US" dirty="0" smtClean="0"/>
              <a:t>” prior to sorting phase</a:t>
            </a:r>
          </a:p>
          <a:p>
            <a:pPr lvl="1"/>
            <a:r>
              <a:rPr lang="en-US" dirty="0" smtClean="0"/>
              <a:t>Work on the output of a </a:t>
            </a:r>
            <a:r>
              <a:rPr lang="en-US" b="1" dirty="0" smtClean="0">
                <a:solidFill>
                  <a:srgbClr val="002060"/>
                </a:solidFill>
              </a:rPr>
              <a:t>single</a:t>
            </a:r>
            <a:r>
              <a:rPr lang="en-US" dirty="0" smtClean="0"/>
              <a:t> mapper (locally)</a:t>
            </a:r>
          </a:p>
          <a:p>
            <a:pPr lvl="1"/>
            <a:r>
              <a:rPr lang="en-US" dirty="0" smtClean="0"/>
              <a:t>Used at the discretion of the framework</a:t>
            </a:r>
          </a:p>
          <a:p>
            <a:pPr lvl="2"/>
            <a:r>
              <a:rPr lang="en-US" dirty="0" smtClean="0"/>
              <a:t>User cannot force the use of combiners</a:t>
            </a:r>
          </a:p>
          <a:p>
            <a:pPr lvl="1"/>
            <a:r>
              <a:rPr lang="en-US" dirty="0" smtClean="0"/>
              <a:t>Can sometimes be identical to reducers</a:t>
            </a:r>
          </a:p>
          <a:p>
            <a:pPr lvl="2"/>
            <a:r>
              <a:rPr lang="en-US" dirty="0" smtClean="0"/>
              <a:t>In the general case, they can be different</a:t>
            </a:r>
          </a:p>
          <a:p>
            <a:pPr lvl="1"/>
            <a:r>
              <a:rPr lang="en-US" dirty="0" smtClean="0"/>
              <a:t>Alternative: “</a:t>
            </a:r>
            <a:r>
              <a:rPr lang="en-US" b="1" dirty="0" smtClean="0">
                <a:solidFill>
                  <a:srgbClr val="002060"/>
                </a:solidFill>
              </a:rPr>
              <a:t>in-mapper combining</a:t>
            </a:r>
            <a:r>
              <a:rPr lang="en-US" dirty="0" smtClean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In-mapper combining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5" y="971080"/>
            <a:ext cx="8229600" cy="44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“In-mapper combining” </a:t>
            </a:r>
            <a:r>
              <a:rPr lang="en-US" sz="2200" b="1" i="1" dirty="0" smtClean="0">
                <a:solidFill>
                  <a:srgbClr val="002060"/>
                </a:solidFill>
              </a:rPr>
              <a:t>within</a:t>
            </a:r>
            <a:r>
              <a:rPr lang="en-US" sz="2200" b="1" dirty="0" smtClean="0">
                <a:solidFill>
                  <a:srgbClr val="002060"/>
                </a:solidFill>
              </a:rPr>
              <a:t> a document</a:t>
            </a:r>
            <a:endParaRPr lang="en-US" sz="2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fgeronde rechthoek 6"/>
              <p:cNvSpPr>
                <a:spLocks noChangeArrowheads="1"/>
              </p:cNvSpPr>
              <p:nvPr/>
            </p:nvSpPr>
            <p:spPr bwMode="auto">
              <a:xfrm>
                <a:off x="928688" y="1532513"/>
                <a:ext cx="7572375" cy="218908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Mapper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docid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H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new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AssociativeArray</a:t>
                </a:r>
                <a:endPara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H{t} = H{t} + 1</a:t>
                </a:r>
              </a:p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for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all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do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H{t}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88" y="1532513"/>
                <a:ext cx="7572375" cy="218908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 b="-55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fgeronde rechthoek 6"/>
              <p:cNvSpPr>
                <a:spLocks noChangeArrowheads="1"/>
              </p:cNvSpPr>
              <p:nvPr/>
            </p:nvSpPr>
            <p:spPr bwMode="auto">
              <a:xfrm>
                <a:off x="915434" y="3913624"/>
                <a:ext cx="7572375" cy="195865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counts[c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count c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counts[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c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434" y="3913624"/>
                <a:ext cx="7572375" cy="195865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470538" y="5958687"/>
            <a:ext cx="8229600" cy="8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The total number of emitted &lt;k, v&gt; pairs equals </a:t>
            </a:r>
          </a:p>
          <a:p>
            <a:pPr marL="0" indent="0" algn="ctr">
              <a:buNone/>
            </a:pPr>
            <a:r>
              <a:rPr lang="en-US" sz="2200" dirty="0" smtClean="0"/>
              <a:t>the number of </a:t>
            </a:r>
            <a:r>
              <a:rPr lang="en-US" sz="2200" b="1" dirty="0" smtClean="0">
                <a:solidFill>
                  <a:srgbClr val="FF0000"/>
                </a:solidFill>
              </a:rPr>
              <a:t>unique terms in each document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000945" y="4753211"/>
            <a:ext cx="391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In-mapper combining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5865"/>
            <a:ext cx="8229600" cy="446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In-mapper combining </a:t>
            </a:r>
            <a:r>
              <a:rPr lang="en-US" sz="2200" b="1" i="1" dirty="0" smtClean="0">
                <a:solidFill>
                  <a:srgbClr val="002060"/>
                </a:solidFill>
              </a:rPr>
              <a:t>within</a:t>
            </a:r>
            <a:r>
              <a:rPr lang="en-US" sz="2200" b="1" dirty="0" smtClean="0">
                <a:solidFill>
                  <a:srgbClr val="002060"/>
                </a:solidFill>
              </a:rPr>
              <a:t> a mapper, </a:t>
            </a:r>
            <a:r>
              <a:rPr lang="en-US" sz="2200" b="1" i="1" dirty="0" smtClean="0">
                <a:solidFill>
                  <a:srgbClr val="002060"/>
                </a:solidFill>
              </a:rPr>
              <a:t>across</a:t>
            </a:r>
            <a:r>
              <a:rPr lang="en-US" sz="2200" b="1" dirty="0" smtClean="0">
                <a:solidFill>
                  <a:srgbClr val="002060"/>
                </a:solidFill>
              </a:rPr>
              <a:t> documents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fgeronde rechthoek 6"/>
              <p:cNvSpPr>
                <a:spLocks noChangeArrowheads="1"/>
              </p:cNvSpPr>
              <p:nvPr/>
            </p:nvSpPr>
            <p:spPr bwMode="auto">
              <a:xfrm>
                <a:off x="928688" y="1278320"/>
                <a:ext cx="7572375" cy="2688351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Mapper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Initialize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H = new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AssociativeArray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docid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H{t} = H{t} + 1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Close</a:t>
                </a:r>
              </a:p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for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all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do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H{t}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88" y="1278320"/>
                <a:ext cx="7572375" cy="2688351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/>
                <a:stretch>
                  <a:fillRect b="-1134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Afgeronde rechthoek 6"/>
              <p:cNvSpPr>
                <a:spLocks noChangeArrowheads="1"/>
              </p:cNvSpPr>
              <p:nvPr/>
            </p:nvSpPr>
            <p:spPr bwMode="auto">
              <a:xfrm>
                <a:off x="915434" y="4058121"/>
                <a:ext cx="7572375" cy="195865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counts[c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count c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counts[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c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434" y="4058121"/>
                <a:ext cx="7572375" cy="195865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470538" y="6035497"/>
            <a:ext cx="8229600" cy="8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The total number of emitted &lt;k, v&gt; pairs equals </a:t>
            </a:r>
          </a:p>
          <a:p>
            <a:pPr marL="0" indent="0" algn="ctr">
              <a:buNone/>
            </a:pPr>
            <a:r>
              <a:rPr lang="en-US" sz="2200" dirty="0" smtClean="0"/>
              <a:t>the number of </a:t>
            </a:r>
            <a:r>
              <a:rPr lang="en-US" sz="2200" b="1" dirty="0" smtClean="0">
                <a:solidFill>
                  <a:srgbClr val="FF0000"/>
                </a:solidFill>
              </a:rPr>
              <a:t>unique terms encountered in a mapper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7000945" y="4753211"/>
            <a:ext cx="391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In-mapper combining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163105"/>
            <a:ext cx="841616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solidFill>
                  <a:srgbClr val="FF0000"/>
                </a:solidFill>
              </a:rPr>
              <a:t>Advantage</a:t>
            </a:r>
            <a:r>
              <a:rPr lang="en-US" sz="2200" dirty="0" smtClean="0"/>
              <a:t> over using combiners:</a:t>
            </a:r>
          </a:p>
          <a:p>
            <a:pPr lvl="1"/>
            <a:r>
              <a:rPr lang="en-US" dirty="0" smtClean="0"/>
              <a:t>Programmer </a:t>
            </a:r>
            <a:r>
              <a:rPr lang="en-US" b="1" dirty="0" smtClean="0">
                <a:solidFill>
                  <a:srgbClr val="002060"/>
                </a:solidFill>
              </a:rPr>
              <a:t>forces</a:t>
            </a:r>
            <a:r>
              <a:rPr lang="en-US" dirty="0" smtClean="0"/>
              <a:t> combining &lt;</a:t>
            </a:r>
            <a:r>
              <a:rPr lang="en-US" dirty="0" err="1" smtClean="0"/>
              <a:t>k,v</a:t>
            </a:r>
            <a:r>
              <a:rPr lang="en-US" dirty="0" smtClean="0"/>
              <a:t>&gt; pairs</a:t>
            </a:r>
          </a:p>
          <a:p>
            <a:pPr lvl="1"/>
            <a:r>
              <a:rPr lang="en-US" dirty="0" smtClean="0"/>
              <a:t>Reduces </a:t>
            </a:r>
            <a:r>
              <a:rPr lang="en-US" b="1" dirty="0" smtClean="0">
                <a:solidFill>
                  <a:srgbClr val="002060"/>
                </a:solidFill>
              </a:rPr>
              <a:t>number of emitted &lt;</a:t>
            </a:r>
            <a:r>
              <a:rPr lang="en-US" b="1" dirty="0" err="1" smtClean="0">
                <a:solidFill>
                  <a:srgbClr val="002060"/>
                </a:solidFill>
              </a:rPr>
              <a:t>k,v</a:t>
            </a:r>
            <a:r>
              <a:rPr lang="en-US" b="1" dirty="0" smtClean="0">
                <a:solidFill>
                  <a:srgbClr val="002060"/>
                </a:solidFill>
              </a:rPr>
              <a:t>&gt; pairs by mappers</a:t>
            </a:r>
          </a:p>
          <a:p>
            <a:pPr lvl="2"/>
            <a:r>
              <a:rPr lang="en-US" sz="2200" dirty="0" smtClean="0"/>
              <a:t>Reduced overhead from creation, deletion, disc I/O, serialization, etc.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Disadvantage</a:t>
            </a:r>
            <a:r>
              <a:rPr lang="en-US" sz="2200" dirty="0" smtClean="0"/>
              <a:t> over using combiners: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Memory constraints </a:t>
            </a:r>
            <a:r>
              <a:rPr lang="en-US" dirty="0" smtClean="0"/>
              <a:t>of a single node</a:t>
            </a:r>
          </a:p>
          <a:p>
            <a:pPr lvl="1"/>
            <a:r>
              <a:rPr lang="en-US" dirty="0" err="1" smtClean="0"/>
              <a:t>AssociativeArray</a:t>
            </a:r>
            <a:r>
              <a:rPr lang="en-US" dirty="0" smtClean="0"/>
              <a:t> needs to be emptied from time to time</a:t>
            </a:r>
          </a:p>
          <a:p>
            <a:pPr lvl="2"/>
            <a:r>
              <a:rPr lang="en-US" sz="2200" dirty="0" smtClean="0"/>
              <a:t>Every so many elements</a:t>
            </a:r>
          </a:p>
          <a:p>
            <a:pPr lvl="2"/>
            <a:r>
              <a:rPr lang="en-US" sz="2200" dirty="0" smtClean="0"/>
              <a:t>Or when memory requirements exceed node capacity</a:t>
            </a:r>
          </a:p>
          <a:p>
            <a:r>
              <a:rPr lang="en-US" sz="2200" dirty="0" smtClean="0"/>
              <a:t>Combiners do not necessarily perform same operations as reducers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next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aggregation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485"/>
            <a:ext cx="8229600" cy="4462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Compute the </a:t>
            </a:r>
            <a:r>
              <a:rPr lang="en-US" b="1" dirty="0" smtClean="0">
                <a:solidFill>
                  <a:srgbClr val="002060"/>
                </a:solidFill>
              </a:rPr>
              <a:t>mean of values</a:t>
            </a:r>
            <a:r>
              <a:rPr lang="en-US" dirty="0" smtClean="0"/>
              <a:t> associated with the same key</a:t>
            </a:r>
            <a:endParaRPr lang="en-US" dirty="0"/>
          </a:p>
        </p:txBody>
      </p:sp>
      <p:sp>
        <p:nvSpPr>
          <p:cNvPr id="4" name="Afgeronde rechthoek 6"/>
          <p:cNvSpPr>
            <a:spLocks noChangeArrowheads="1"/>
          </p:cNvSpPr>
          <p:nvPr/>
        </p:nvSpPr>
        <p:spPr bwMode="auto">
          <a:xfrm>
            <a:off x="928688" y="1570919"/>
            <a:ext cx="7572375" cy="1267366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Mapper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Map(string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integer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Emit(string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integer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fgeronde rechthoek 6"/>
              <p:cNvSpPr>
                <a:spLocks noChangeArrowheads="1"/>
              </p:cNvSpPr>
              <p:nvPr/>
            </p:nvSpPr>
            <p:spPr bwMode="auto">
              <a:xfrm>
                <a:off x="915434" y="2953499"/>
                <a:ext cx="7572375" cy="295718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integers[r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,r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integer 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integers[r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,r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r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+ 1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baseline="-25000" dirty="0" err="1" smtClean="0">
                    <a:latin typeface="Courier New" pitchFamily="49" charset="0"/>
                    <a:cs typeface="Courier New" pitchFamily="49" charset="0"/>
                  </a:rPr>
                  <a:t>avg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sum /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Emit(string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integer </a:t>
                </a:r>
                <a:r>
                  <a:rPr lang="en-US" i="1" dirty="0" err="1" smtClean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i="1" baseline="-25000" dirty="0" err="1" smtClean="0">
                    <a:latin typeface="Courier New" pitchFamily="49" charset="0"/>
                    <a:cs typeface="Courier New" pitchFamily="49" charset="0"/>
                  </a:rPr>
                  <a:t>avg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434" y="2953499"/>
                <a:ext cx="7572375" cy="295718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rot="16200000">
            <a:off x="7000945" y="4753211"/>
            <a:ext cx="391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817" y="6002135"/>
            <a:ext cx="5785558" cy="76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Cannot use </a:t>
            </a:r>
            <a:r>
              <a:rPr lang="en-US" sz="2200" b="1" dirty="0" smtClean="0">
                <a:solidFill>
                  <a:srgbClr val="FF0000"/>
                </a:solidFill>
              </a:rPr>
              <a:t>reducer</a:t>
            </a:r>
            <a:r>
              <a:rPr lang="en-US" sz="2200" dirty="0" smtClean="0"/>
              <a:t> as </a:t>
            </a:r>
            <a:r>
              <a:rPr lang="en-US" sz="2200" b="1" dirty="0" smtClean="0">
                <a:solidFill>
                  <a:srgbClr val="FF0000"/>
                </a:solidFill>
              </a:rPr>
              <a:t>combiner</a:t>
            </a:r>
            <a:r>
              <a:rPr lang="en-US" sz="2200" dirty="0" smtClean="0"/>
              <a:t>: </a:t>
            </a:r>
          </a:p>
          <a:p>
            <a:pPr algn="ctr"/>
            <a:r>
              <a:rPr lang="en-US" sz="2200" dirty="0" smtClean="0"/>
              <a:t>mean(1,2,3,4,5) ≠ mean(mean(1,2), mean(3,4,5))</a:t>
            </a:r>
          </a:p>
        </p:txBody>
      </p:sp>
    </p:spTree>
    <p:extLst>
      <p:ext uri="{BB962C8B-B14F-4D97-AF65-F5344CB8AC3E}">
        <p14:creationId xmlns:p14="http://schemas.microsoft.com/office/powerpoint/2010/main" val="26628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105"/>
            <a:ext cx="8492970" cy="5223079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MapReduce</a:t>
            </a:r>
            <a:r>
              <a:rPr lang="en-US" sz="2200" dirty="0" smtClean="0"/>
              <a:t> is a </a:t>
            </a:r>
            <a:r>
              <a:rPr lang="en-US" sz="2200" b="1" dirty="0" smtClean="0">
                <a:solidFill>
                  <a:srgbClr val="FF0000"/>
                </a:solidFill>
              </a:rPr>
              <a:t>programming model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FF0000"/>
                </a:solidFill>
              </a:rPr>
              <a:t>execution framework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Used for processing </a:t>
            </a:r>
            <a:r>
              <a:rPr lang="en-US" b="1" dirty="0">
                <a:solidFill>
                  <a:srgbClr val="002060"/>
                </a:solidFill>
              </a:rPr>
              <a:t>m</a:t>
            </a:r>
            <a:r>
              <a:rPr lang="en-US" b="1" dirty="0" smtClean="0">
                <a:solidFill>
                  <a:srgbClr val="002060"/>
                </a:solidFill>
              </a:rPr>
              <a:t>assive</a:t>
            </a:r>
            <a:r>
              <a:rPr lang="en-US" dirty="0" smtClean="0"/>
              <a:t> </a:t>
            </a:r>
            <a:r>
              <a:rPr lang="en-US" dirty="0"/>
              <a:t>amounts of </a:t>
            </a:r>
            <a:r>
              <a:rPr lang="en-US" b="1" dirty="0">
                <a:solidFill>
                  <a:srgbClr val="002060"/>
                </a:solidFill>
              </a:rPr>
              <a:t>data</a:t>
            </a:r>
            <a:r>
              <a:rPr lang="en-US" dirty="0"/>
              <a:t> (“web-scale</a:t>
            </a:r>
            <a:r>
              <a:rPr lang="en-US" dirty="0" smtClean="0"/>
              <a:t>”)…</a:t>
            </a:r>
            <a:endParaRPr lang="en-US" dirty="0"/>
          </a:p>
          <a:p>
            <a:pPr lvl="1"/>
            <a:r>
              <a:rPr lang="en-US" dirty="0" smtClean="0"/>
              <a:t>… in a</a:t>
            </a:r>
            <a:r>
              <a:rPr lang="en-US" b="1" dirty="0" smtClean="0">
                <a:solidFill>
                  <a:srgbClr val="002060"/>
                </a:solidFill>
              </a:rPr>
              <a:t> distributed</a:t>
            </a:r>
            <a:r>
              <a:rPr lang="en-US" dirty="0" smtClean="0"/>
              <a:t> way</a:t>
            </a:r>
          </a:p>
          <a:p>
            <a:pPr lvl="1"/>
            <a:r>
              <a:rPr lang="en-US" dirty="0"/>
              <a:t>Originally developed by </a:t>
            </a:r>
            <a:r>
              <a:rPr lang="en-US" b="1" dirty="0">
                <a:solidFill>
                  <a:srgbClr val="002060"/>
                </a:solidFill>
              </a:rPr>
              <a:t>Google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002060"/>
                </a:solidFill>
              </a:rPr>
              <a:t>Hadoop</a:t>
            </a:r>
            <a:r>
              <a:rPr lang="en-US" dirty="0" smtClean="0"/>
              <a:t>: open-source implementation (Java)</a:t>
            </a:r>
          </a:p>
          <a:p>
            <a:r>
              <a:rPr lang="en-US" sz="2200" dirty="0" smtClean="0"/>
              <a:t>What is “</a:t>
            </a:r>
            <a:r>
              <a:rPr lang="en-US" sz="2200" b="1" dirty="0" smtClean="0">
                <a:solidFill>
                  <a:srgbClr val="FF0000"/>
                </a:solidFill>
              </a:rPr>
              <a:t>big data</a:t>
            </a:r>
            <a:r>
              <a:rPr lang="en-US" sz="2200" dirty="0" smtClean="0"/>
              <a:t>” ?</a:t>
            </a:r>
          </a:p>
          <a:p>
            <a:pPr lvl="1"/>
            <a:r>
              <a:rPr lang="en-US" i="1" dirty="0" smtClean="0"/>
              <a:t>Google</a:t>
            </a:r>
            <a:r>
              <a:rPr lang="en-US" dirty="0" smtClean="0"/>
              <a:t> processes 100 </a:t>
            </a:r>
            <a:r>
              <a:rPr lang="en-US" dirty="0" err="1" smtClean="0"/>
              <a:t>Tbytes</a:t>
            </a:r>
            <a:r>
              <a:rPr lang="en-US" dirty="0" smtClean="0"/>
              <a:t>/day (2004) – 20 </a:t>
            </a:r>
            <a:r>
              <a:rPr lang="en-US" dirty="0" err="1" smtClean="0"/>
              <a:t>Pbytes</a:t>
            </a:r>
            <a:r>
              <a:rPr lang="en-US" dirty="0" smtClean="0"/>
              <a:t>/day (2008)</a:t>
            </a:r>
          </a:p>
          <a:p>
            <a:pPr lvl="1"/>
            <a:r>
              <a:rPr lang="en-US" i="1" dirty="0" err="1" smtClean="0"/>
              <a:t>Ebay</a:t>
            </a:r>
            <a:r>
              <a:rPr lang="en-US" dirty="0"/>
              <a:t> </a:t>
            </a:r>
            <a:r>
              <a:rPr lang="en-US" dirty="0" smtClean="0"/>
              <a:t>keeps track of 170 trillion records (~ 6.5 </a:t>
            </a:r>
            <a:r>
              <a:rPr lang="en-US" dirty="0" err="1" smtClean="0"/>
              <a:t>Pbytes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Facebook</a:t>
            </a:r>
            <a:r>
              <a:rPr lang="en-US" dirty="0" smtClean="0"/>
              <a:t> analyses 2.5 </a:t>
            </a:r>
            <a:r>
              <a:rPr lang="en-US" dirty="0" err="1" smtClean="0"/>
              <a:t>Pbytes</a:t>
            </a:r>
            <a:r>
              <a:rPr lang="en-US" dirty="0" smtClean="0"/>
              <a:t> of user data (grows with 15 </a:t>
            </a:r>
            <a:r>
              <a:rPr lang="en-US" dirty="0" err="1" smtClean="0"/>
              <a:t>Tbyte</a:t>
            </a:r>
            <a:r>
              <a:rPr lang="en-US" dirty="0" smtClean="0"/>
              <a:t>/day)</a:t>
            </a:r>
          </a:p>
          <a:p>
            <a:pPr lvl="1"/>
            <a:r>
              <a:rPr lang="en-US" i="1" dirty="0" smtClean="0"/>
              <a:t>Large Hadron Collider</a:t>
            </a:r>
            <a:r>
              <a:rPr lang="en-US" dirty="0" smtClean="0"/>
              <a:t> (</a:t>
            </a:r>
            <a:r>
              <a:rPr lang="en-US" dirty="0" err="1" smtClean="0"/>
              <a:t>Cern</a:t>
            </a:r>
            <a:r>
              <a:rPr lang="en-US" dirty="0" smtClean="0"/>
              <a:t>): 15 </a:t>
            </a:r>
            <a:r>
              <a:rPr lang="en-US" dirty="0" err="1" smtClean="0"/>
              <a:t>Pbytes</a:t>
            </a:r>
            <a:r>
              <a:rPr lang="en-US" dirty="0" smtClean="0"/>
              <a:t> / year.</a:t>
            </a:r>
          </a:p>
          <a:p>
            <a:pPr lvl="1"/>
            <a:r>
              <a:rPr lang="en-US" i="1" dirty="0" smtClean="0"/>
              <a:t>EMBL</a:t>
            </a:r>
            <a:r>
              <a:rPr lang="en-US" dirty="0" smtClean="0"/>
              <a:t>: DNA sequencing database: 5 </a:t>
            </a:r>
            <a:r>
              <a:rPr lang="en-US" dirty="0" err="1" smtClean="0"/>
              <a:t>Pbytes</a:t>
            </a:r>
            <a:r>
              <a:rPr lang="en-US" dirty="0" smtClean="0"/>
              <a:t> (2009)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aggregation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446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First try at the use of a </a:t>
            </a:r>
            <a:r>
              <a:rPr lang="en-US" b="1" dirty="0" smtClean="0">
                <a:solidFill>
                  <a:srgbClr val="002060"/>
                </a:solidFill>
              </a:rPr>
              <a:t>combiner</a:t>
            </a:r>
            <a:r>
              <a:rPr lang="en-US" dirty="0" smtClean="0"/>
              <a:t>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fgeronde rechthoek 6"/>
              <p:cNvSpPr>
                <a:spLocks noChangeArrowheads="1"/>
              </p:cNvSpPr>
              <p:nvPr/>
            </p:nvSpPr>
            <p:spPr bwMode="auto">
              <a:xfrm>
                <a:off x="577881" y="1316725"/>
                <a:ext cx="8034736" cy="268835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Combiner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Combine(string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 integers[r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,r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,…])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integer 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integers[r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,r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r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+ 1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Emit(string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pair(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b="1" i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81" y="1316725"/>
                <a:ext cx="8034736" cy="268835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Afgeronde rechthoek 6"/>
              <p:cNvSpPr>
                <a:spLocks noChangeArrowheads="1"/>
              </p:cNvSpPr>
              <p:nvPr/>
            </p:nvSpPr>
            <p:spPr bwMode="auto">
              <a:xfrm>
                <a:off x="577880" y="4081885"/>
                <a:ext cx="8034737" cy="2699304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pairs[(s</a:t>
                </a:r>
                <a:r>
                  <a:rPr lang="en-US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),(s</a:t>
                </a:r>
                <a:r>
                  <a:rPr lang="en-US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),…]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pair(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s,c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pairs[(s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),(s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),…]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s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+ c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baseline="-25000" dirty="0" err="1" smtClean="0">
                    <a:latin typeface="Courier New" pitchFamily="49" charset="0"/>
                    <a:cs typeface="Courier New" pitchFamily="49" charset="0"/>
                  </a:rPr>
                  <a:t>avg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sum /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Emit(string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integer </a:t>
                </a:r>
                <a:r>
                  <a:rPr lang="en-US" i="1" dirty="0" err="1" smtClean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i="1" baseline="-25000" dirty="0" err="1" smtClean="0">
                    <a:latin typeface="Courier New" pitchFamily="49" charset="0"/>
                    <a:cs typeface="Courier New" pitchFamily="49" charset="0"/>
                  </a:rPr>
                  <a:t>avg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80" y="4081885"/>
                <a:ext cx="8034737" cy="2699304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/>
                <a:stretch>
                  <a:fillRect b="-1131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 rot="16200000">
            <a:off x="7000945" y="4753211"/>
            <a:ext cx="391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2488572" y="1547155"/>
            <a:ext cx="4186145" cy="383808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930" y="5741732"/>
            <a:ext cx="7304692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mismatch between Map output type and Combiner input type</a:t>
            </a:r>
          </a:p>
        </p:txBody>
      </p:sp>
    </p:spTree>
    <p:extLst>
      <p:ext uri="{BB962C8B-B14F-4D97-AF65-F5344CB8AC3E}">
        <p14:creationId xmlns:p14="http://schemas.microsoft.com/office/powerpoint/2010/main" val="30447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40" y="49360"/>
            <a:ext cx="8229600" cy="639762"/>
          </a:xfrm>
        </p:spPr>
        <p:txBody>
          <a:bodyPr/>
          <a:lstStyle/>
          <a:p>
            <a:r>
              <a:rPr lang="en-US" dirty="0" smtClean="0"/>
              <a:t>Local aggregation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fgeronde rechthoek 6"/>
              <p:cNvSpPr>
                <a:spLocks noChangeArrowheads="1"/>
              </p:cNvSpPr>
              <p:nvPr/>
            </p:nvSpPr>
            <p:spPr bwMode="auto">
              <a:xfrm>
                <a:off x="610821" y="1520925"/>
                <a:ext cx="8034736" cy="257313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Combiner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Combine(string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pairs[(s</a:t>
                </a:r>
                <a:r>
                  <a:rPr lang="en-US" b="1" baseline="-250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="1" baseline="-250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),(s</a:t>
                </a:r>
                <a:r>
                  <a:rPr lang="en-US" b="1" baseline="-250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="1" baseline="-250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),…]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pair(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s,c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pairs[(s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),(s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),…]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do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s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+ c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Emit(string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pair(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i="1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821" y="1520925"/>
                <a:ext cx="8034736" cy="257313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Afgeronde rechthoek 6"/>
              <p:cNvSpPr>
                <a:spLocks noChangeArrowheads="1"/>
              </p:cNvSpPr>
              <p:nvPr/>
            </p:nvSpPr>
            <p:spPr bwMode="auto">
              <a:xfrm>
                <a:off x="610820" y="4132465"/>
                <a:ext cx="8034737" cy="261154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pairs[(s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),(s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),…])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pair(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s,c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pairs[(s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),(s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),…]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s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+ c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baseline="-25000" dirty="0" err="1" smtClean="0">
                    <a:latin typeface="Courier New" pitchFamily="49" charset="0"/>
                    <a:cs typeface="Courier New" pitchFamily="49" charset="0"/>
                  </a:rPr>
                  <a:t>avg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sum /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cnt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Emit(string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integer </a:t>
                </a:r>
                <a:r>
                  <a:rPr lang="en-US" i="1" dirty="0" err="1" smtClean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i="1" baseline="-25000" dirty="0" err="1" smtClean="0">
                    <a:latin typeface="Courier New" pitchFamily="49" charset="0"/>
                    <a:cs typeface="Courier New" pitchFamily="49" charset="0"/>
                  </a:rPr>
                  <a:t>avg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820" y="4132465"/>
                <a:ext cx="8034737" cy="261154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/>
                <a:stretch>
                  <a:fillRect t="-234" b="-2804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fgeronde rechthoek 6"/>
          <p:cNvSpPr>
            <a:spLocks noChangeArrowheads="1"/>
          </p:cNvSpPr>
          <p:nvPr/>
        </p:nvSpPr>
        <p:spPr bwMode="auto">
          <a:xfrm>
            <a:off x="649225" y="176749"/>
            <a:ext cx="8034735" cy="1267366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Mapper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Map(string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integer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Emit(term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pair(</a:t>
            </a: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,1)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000945" y="4753211"/>
            <a:ext cx="391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1820" y="6056955"/>
            <a:ext cx="1121910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2699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In-mapper combining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fgeronde rechthoek 6"/>
              <p:cNvSpPr>
                <a:spLocks noChangeArrowheads="1"/>
              </p:cNvSpPr>
              <p:nvPr/>
            </p:nvSpPr>
            <p:spPr bwMode="auto">
              <a:xfrm>
                <a:off x="610821" y="1662370"/>
                <a:ext cx="8034736" cy="376369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Mapper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Initialize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 = new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AssociativeArray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C = new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AssociativeArray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Map(string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integer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S{t} = S{t} + r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C{t} = C{t} + 1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Close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term 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S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pair(S{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}, C{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}))</a:t>
                </a:r>
              </a:p>
            </p:txBody>
          </p:sp>
        </mc:Choice>
        <mc:Fallback xmlns="">
          <p:sp>
            <p:nvSpPr>
              <p:cNvPr id="4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821" y="1662370"/>
                <a:ext cx="8034736" cy="376369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77745"/>
            <a:ext cx="8229600" cy="446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Alternative: use </a:t>
            </a:r>
            <a:r>
              <a:rPr lang="en-US" b="1" dirty="0" smtClean="0">
                <a:solidFill>
                  <a:srgbClr val="002060"/>
                </a:solidFill>
              </a:rPr>
              <a:t>in-mapper combining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2: “pairs” vs. “stripes”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1375" cy="4525963"/>
          </a:xfrm>
        </p:spPr>
        <p:txBody>
          <a:bodyPr/>
          <a:lstStyle/>
          <a:p>
            <a:r>
              <a:rPr lang="en-US" dirty="0" smtClean="0"/>
              <a:t>Example: Build a </a:t>
            </a:r>
            <a:r>
              <a:rPr lang="en-US" b="1" dirty="0" smtClean="0">
                <a:solidFill>
                  <a:srgbClr val="FF0000"/>
                </a:solidFill>
              </a:rPr>
              <a:t>co-occurrence matrix</a:t>
            </a:r>
          </a:p>
          <a:p>
            <a:pPr lvl="1"/>
            <a:r>
              <a:rPr lang="en-US" dirty="0" smtClean="0"/>
              <a:t>Given n words in a text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Construct n x n matrix N</a:t>
            </a:r>
            <a:r>
              <a:rPr lang="en-US" dirty="0" smtClean="0"/>
              <a:t>, where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ij</a:t>
            </a:r>
            <a:r>
              <a:rPr lang="en-US" dirty="0" smtClean="0"/>
              <a:t> denotes the number of co-</a:t>
            </a:r>
            <a:r>
              <a:rPr lang="en-US" dirty="0" err="1" smtClean="0"/>
              <a:t>occurences</a:t>
            </a:r>
            <a:r>
              <a:rPr lang="en-US" dirty="0" smtClean="0"/>
              <a:t> of words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(e.g.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followed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“Pairs” method </a:t>
            </a:r>
            <a:r>
              <a:rPr lang="en-US" dirty="0" smtClean="0"/>
              <a:t>(= naïve approach)</a:t>
            </a:r>
          </a:p>
          <a:p>
            <a:pPr lvl="1"/>
            <a:r>
              <a:rPr lang="en-US" dirty="0" smtClean="0"/>
              <a:t>Map routine emits &lt;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&gt; pairs and 1 as value</a:t>
            </a:r>
          </a:p>
          <a:p>
            <a:pPr lvl="1"/>
            <a:r>
              <a:rPr lang="en-US" dirty="0" smtClean="0"/>
              <a:t>Reduce count the co-occurrences for each &lt;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&gt; pair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“Stripes” method </a:t>
            </a:r>
            <a:r>
              <a:rPr lang="en-US" dirty="0" smtClean="0"/>
              <a:t>(= improved approach)</a:t>
            </a:r>
          </a:p>
          <a:p>
            <a:pPr lvl="1"/>
            <a:r>
              <a:rPr lang="en-US" dirty="0" smtClean="0"/>
              <a:t>Map routine emits “</a:t>
            </a:r>
            <a:r>
              <a:rPr lang="en-US" b="1" dirty="0" smtClean="0">
                <a:solidFill>
                  <a:srgbClr val="002060"/>
                </a:solidFill>
              </a:rPr>
              <a:t>stripes</a:t>
            </a:r>
            <a:r>
              <a:rPr lang="en-US" dirty="0" smtClean="0"/>
              <a:t>” of word counts of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associated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3815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fgeronde rechthoek 6"/>
              <p:cNvSpPr>
                <a:spLocks noChangeArrowheads="1"/>
              </p:cNvSpPr>
              <p:nvPr/>
            </p:nvSpPr>
            <p:spPr bwMode="auto">
              <a:xfrm>
                <a:off x="928688" y="1532513"/>
                <a:ext cx="7572375" cy="218908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Mapper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docid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 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     for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all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Neighbors(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do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    Emit(pair(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w,u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), count 1)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88" y="1532513"/>
                <a:ext cx="7572375" cy="218908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Afgeronde rechthoek 6"/>
              <p:cNvSpPr>
                <a:spLocks noChangeArrowheads="1"/>
              </p:cNvSpPr>
              <p:nvPr/>
            </p:nvSpPr>
            <p:spPr bwMode="auto">
              <a:xfrm>
                <a:off x="915434" y="3913624"/>
                <a:ext cx="7572375" cy="195865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Reduce(pair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p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counts[c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sum = 0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count c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counts[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,c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 = sum + c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Emit(pair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p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count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434" y="3913624"/>
                <a:ext cx="7572375" cy="195865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89995" y="5993703"/>
            <a:ext cx="5939190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code can be optimized using in-mapper combining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5434" y="1100935"/>
            <a:ext cx="7881116" cy="446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“Pairs”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fgeronde rechthoek 6"/>
              <p:cNvSpPr>
                <a:spLocks noChangeArrowheads="1"/>
              </p:cNvSpPr>
              <p:nvPr/>
            </p:nvSpPr>
            <p:spPr bwMode="auto">
              <a:xfrm>
                <a:off x="928688" y="1532513"/>
                <a:ext cx="7572375" cy="218908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Mapper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docid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 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new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AssociativeArray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     for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all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Neighbors(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do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{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} =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{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} + 1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stripe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88" y="1532513"/>
                <a:ext cx="7572375" cy="218908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 b="-55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Afgeronde rechthoek 6"/>
              <p:cNvSpPr>
                <a:spLocks noChangeArrowheads="1"/>
              </p:cNvSpPr>
              <p:nvPr/>
            </p:nvSpPr>
            <p:spPr bwMode="auto">
              <a:xfrm>
                <a:off x="915434" y="3913624"/>
                <a:ext cx="7572375" cy="1958655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Reducer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Reduce(term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stripes[H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,H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,H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…])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i="1" dirty="0" err="1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i="1" baseline="-25000" dirty="0" err="1" smtClean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new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AssociativeArray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stripe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stripes[H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,H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,H</a:t>
                </a:r>
                <a:r>
                  <a:rPr lang="en-US" baseline="-25000" dirty="0" smtClean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,…]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sum(</a:t>
                </a:r>
                <a:r>
                  <a:rPr lang="en-US" i="1" dirty="0" err="1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i="1" baseline="-25000" dirty="0" err="1" smtClean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Emit(term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stripe </a:t>
                </a:r>
                <a:r>
                  <a:rPr lang="en-US" i="1" dirty="0" err="1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i="1" baseline="-25000" dirty="0" err="1" smtClean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434" y="3913624"/>
                <a:ext cx="7572375" cy="1958655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84385" y="5993703"/>
            <a:ext cx="6445995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Potential memory bottleneck as stripes can be very big</a:t>
            </a:r>
          </a:p>
        </p:txBody>
      </p:sp>
    </p:spTree>
    <p:extLst>
      <p:ext uri="{BB962C8B-B14F-4D97-AF65-F5344CB8AC3E}">
        <p14:creationId xmlns:p14="http://schemas.microsoft.com/office/powerpoint/2010/main" val="16492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versus “stripes”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8" y="1047890"/>
            <a:ext cx="7455357" cy="552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5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inversion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2676"/>
                <a:ext cx="8416160" cy="58375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compute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relative frequencies </a:t>
                </a:r>
                <a:r>
                  <a:rPr lang="en-US" dirty="0" smtClean="0"/>
                  <a:t>of co-occurrence matrix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f(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w</a:t>
                </a:r>
                <a:r>
                  <a:rPr lang="en-US" baseline="-25000" dirty="0" err="1" smtClean="0">
                    <a:latin typeface="Cambria Math" pitchFamily="18" charset="0"/>
                    <a:ea typeface="Cambria Math" pitchFamily="18" charset="0"/>
                  </a:rPr>
                  <a:t>j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|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w</a:t>
                </a:r>
                <a:r>
                  <a:rPr lang="en-US" baseline="-25000" dirty="0" err="1" smtClean="0"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) </a:t>
                </a:r>
                <a:r>
                  <a:rPr lang="en-US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N</m:t>
                        </m:r>
                        <m:r>
                          <a:rPr lang="en-US" sz="26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wi</m:t>
                        </m:r>
                        <m:r>
                          <a:rPr lang="en-US" sz="2600" b="0" i="0" smtClean="0">
                            <a:latin typeface="Cambria Math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wj</m:t>
                        </m:r>
                        <m:r>
                          <a:rPr lang="en-US" sz="2600" b="0" i="0" smtClean="0">
                            <a:latin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6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US" sz="2600" b="0" i="0" smtClean="0">
                                <a:latin typeface="Cambria Math"/>
                              </a:rPr>
                              <m:t>w</m:t>
                            </m:r>
                            <m:r>
                              <a:rPr lang="en-US" sz="2600" b="0" i="0" smtClean="0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sz="2600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</a:rPr>
                              <m:t>wi</m:t>
                            </m:r>
                            <m:r>
                              <a:rPr lang="en-US" sz="2600" b="0" i="0" smtClean="0">
                                <a:latin typeface="Cambria Math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latin typeface="Cambria Math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a:rPr lang="en-US" sz="2600" b="0" i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b="0" i="0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600" dirty="0" smtClean="0"/>
              </a:p>
              <a:p>
                <a:pPr lvl="1"/>
                <a:r>
                  <a:rPr lang="en-US" dirty="0" smtClean="0"/>
                  <a:t>Using the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stripes approach</a:t>
                </a:r>
                <a:r>
                  <a:rPr lang="en-US" dirty="0" smtClean="0"/>
                  <a:t>: all needed data is present in the reducer = trivial</a:t>
                </a:r>
              </a:p>
              <a:p>
                <a:pPr lvl="2"/>
                <a:r>
                  <a:rPr lang="en-US" dirty="0" smtClean="0"/>
                  <a:t>However, memory bottleneck remains</a:t>
                </a:r>
              </a:p>
              <a:p>
                <a:pPr lvl="1"/>
                <a:r>
                  <a:rPr lang="en-US" dirty="0" smtClean="0"/>
                  <a:t>Using the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pairs approach</a:t>
                </a:r>
                <a:r>
                  <a:rPr lang="en-US" dirty="0" smtClean="0"/>
                  <a:t>: not trivial</a:t>
                </a:r>
              </a:p>
              <a:p>
                <a:pPr lvl="2"/>
                <a:r>
                  <a:rPr lang="en-US" dirty="0" smtClean="0"/>
                  <a:t>Corresponding pairs &lt;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&gt; are sent to reducer</a:t>
                </a:r>
              </a:p>
              <a:p>
                <a:pPr lvl="2"/>
                <a:r>
                  <a:rPr lang="en-US" dirty="0" smtClean="0"/>
                  <a:t>The marginal (= denominator) is not available in the reducer</a:t>
                </a:r>
              </a:p>
              <a:p>
                <a:pPr lvl="1"/>
                <a:r>
                  <a:rPr lang="en-US" b="1" dirty="0" smtClean="0">
                    <a:solidFill>
                      <a:srgbClr val="FF0000"/>
                    </a:solidFill>
                  </a:rPr>
                  <a:t>Idea:</a:t>
                </a:r>
              </a:p>
              <a:p>
                <a:pPr lvl="2"/>
                <a:r>
                  <a:rPr lang="en-US" dirty="0" smtClean="0"/>
                  <a:t>Compute the marginal before processing the joint counts</a:t>
                </a:r>
              </a:p>
              <a:p>
                <a:pPr lvl="2"/>
                <a:r>
                  <a:rPr lang="en-US" dirty="0" smtClean="0"/>
                  <a:t>Let mapper emit an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extra &lt;&lt;</a:t>
                </a:r>
                <a:r>
                  <a:rPr lang="en-US" b="1" dirty="0" err="1" smtClean="0">
                    <a:solidFill>
                      <a:srgbClr val="002060"/>
                    </a:solidFill>
                  </a:rPr>
                  <a:t>w</a:t>
                </a:r>
                <a:r>
                  <a:rPr lang="en-US" b="1" baseline="-25000" dirty="0" err="1" smtClean="0">
                    <a:solidFill>
                      <a:srgbClr val="00206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, *&gt;, 1&gt; pair </a:t>
                </a:r>
                <a:r>
                  <a:rPr lang="en-US" dirty="0" smtClean="0"/>
                  <a:t>for each &lt;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&gt; pair</a:t>
                </a:r>
              </a:p>
              <a:p>
                <a:pPr lvl="2"/>
                <a:r>
                  <a:rPr lang="en-US" dirty="0" smtClean="0"/>
                  <a:t>Summing over &lt;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*&gt; yields the marginal</a:t>
                </a:r>
              </a:p>
              <a:p>
                <a:pPr lvl="2"/>
                <a:r>
                  <a:rPr lang="en-US" dirty="0" smtClean="0"/>
                  <a:t>If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&lt;</a:t>
                </a:r>
                <a:r>
                  <a:rPr lang="en-US" b="1" dirty="0" err="1" smtClean="0">
                    <a:solidFill>
                      <a:srgbClr val="002060"/>
                    </a:solidFill>
                  </a:rPr>
                  <a:t>w</a:t>
                </a:r>
                <a:r>
                  <a:rPr lang="en-US" b="1" baseline="-25000" dirty="0" err="1" smtClean="0">
                    <a:solidFill>
                      <a:srgbClr val="00206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, *&gt; pairs are “smaller” </a:t>
                </a:r>
                <a:r>
                  <a:rPr lang="en-US" dirty="0" smtClean="0"/>
                  <a:t>than the regular &lt;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&gt; pairs, we can indeed compute the marginal before handling joint counts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2676"/>
                <a:ext cx="8416160" cy="5837560"/>
              </a:xfrm>
              <a:blipFill rotWithShape="1">
                <a:blip r:embed="rId2"/>
                <a:stretch>
                  <a:fillRect l="-941" t="-835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508747"/>
            <a:ext cx="7758112" cy="4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Mapper code: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fgeronde rechthoek 6"/>
              <p:cNvSpPr>
                <a:spLocks noChangeArrowheads="1"/>
              </p:cNvSpPr>
              <p:nvPr/>
            </p:nvSpPr>
            <p:spPr bwMode="auto">
              <a:xfrm>
                <a:off x="928688" y="1969610"/>
                <a:ext cx="7572375" cy="1781272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Mapper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method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Map(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docid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,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 for all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doc 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           for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all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term </a:t>
                </a:r>
                <a:r>
                  <a:rPr lang="en-US" i="1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urier New" pitchFamily="49" charset="0"/>
                      </a:rPr>
                      <m:t>∊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Neighbors(</a:t>
                </a:r>
                <a:r>
                  <a:rPr lang="en-US" i="1" dirty="0" smtClean="0">
                    <a:latin typeface="Courier New" pitchFamily="49" charset="0"/>
                    <a:cs typeface="Courier New" pitchFamily="49" charset="0"/>
                  </a:rPr>
                  <a:t>w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do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    Emit(pair(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w,u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), count 1)</a:t>
                </a:r>
                <a:br>
                  <a:rPr lang="en-US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              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Emit(pair(w,*), count 1)</a:t>
                </a:r>
                <a:endPara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Afgeronde 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88" y="1969610"/>
                <a:ext cx="7572375" cy="1781272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2"/>
                <a:stretch>
                  <a:fillRect t="-342" b="-4452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928688" y="4120290"/>
            <a:ext cx="7758112" cy="2150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&lt;w, * &gt; is always smaller than any other &lt;w, u&gt;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Optimizations (not shown):</a:t>
            </a:r>
          </a:p>
          <a:p>
            <a:pPr lvl="1"/>
            <a:r>
              <a:rPr lang="en-US" dirty="0" smtClean="0"/>
              <a:t>In-mapper combining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OR</a:t>
            </a:r>
          </a:p>
          <a:p>
            <a:pPr lvl="1"/>
            <a:r>
              <a:rPr lang="en-US" dirty="0" smtClean="0"/>
              <a:t>MapReduce combiners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93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2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Reducer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125435"/>
                  </p:ext>
                </p:extLst>
              </p:nvPr>
            </p:nvGraphicFramePr>
            <p:xfrm>
              <a:off x="232234" y="1772695"/>
              <a:ext cx="8794746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420"/>
                    <a:gridCol w="2240637"/>
                    <a:gridCol w="4116689"/>
                  </a:tblGrid>
                  <a:tr h="3516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516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(dog, *)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[6327, 8514, …]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compute</a:t>
                          </a:r>
                          <a:r>
                            <a:rPr lang="en-US" baseline="0" dirty="0" smtClean="0"/>
                            <a:t> marginal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800" b="0" i="0" smtClean="0">
                                      <a:latin typeface="Cambria Math"/>
                                    </a:rPr>
                                    <m:t>w</m:t>
                                  </m:r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</a:rPr>
                                    <m:t>wi</m:t>
                                  </m:r>
                                  <m:r>
                                    <a:rPr lang="en-US" sz="1800" b="0" i="0" baseline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a:rPr lang="en-US" sz="1800" b="0" i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 = 42908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16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(dog, aardvark)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[2, 1]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f(aardvark | dog) = 3 / 42908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16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(dog,</a:t>
                          </a:r>
                          <a:r>
                            <a:rPr lang="en-US" baseline="0" dirty="0" smtClean="0"/>
                            <a:t> aardwolf)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[1]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f(aardwolf</a:t>
                          </a:r>
                          <a:r>
                            <a:rPr lang="en-US" baseline="0" dirty="0" smtClean="0"/>
                            <a:t> | dog) = 1 / 42908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16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516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(dog,</a:t>
                          </a:r>
                          <a:r>
                            <a:rPr lang="en-US" baseline="0" dirty="0" smtClean="0"/>
                            <a:t> zebra)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[2,1,1,1]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f(zebra</a:t>
                          </a:r>
                          <a:r>
                            <a:rPr lang="en-US" baseline="0" dirty="0" smtClean="0"/>
                            <a:t> | dog) = 5 / 42908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16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(doge, *)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[682, …]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compute marginal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800" b="0" i="0" smtClean="0">
                                      <a:latin typeface="Cambria Math"/>
                                    </a:rPr>
                                    <m:t>w</m:t>
                                  </m:r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</a:rPr>
                                    <m:t>wi</m:t>
                                  </m:r>
                                  <m:r>
                                    <a:rPr lang="en-US" sz="1800" b="0" i="0" baseline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a:rPr lang="en-US" sz="1800" b="0" i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b="0" i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 = 1267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16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125435"/>
                  </p:ext>
                </p:extLst>
              </p:nvPr>
            </p:nvGraphicFramePr>
            <p:xfrm>
              <a:off x="232234" y="1772695"/>
              <a:ext cx="8794746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420"/>
                    <a:gridCol w="2240637"/>
                    <a:gridCol w="4116689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(dog, *)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[6327, 8514, …]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3778" t="-121667" b="-688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(dog, aardvark)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[2, 1]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f(aardvark | dog) = 3 / 42908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(dog,</a:t>
                          </a:r>
                          <a:r>
                            <a:rPr lang="en-US" baseline="0" dirty="0" smtClean="0"/>
                            <a:t> aardwolf)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[1]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f(aardwolf</a:t>
                          </a:r>
                          <a:r>
                            <a:rPr lang="en-US" baseline="0" dirty="0" smtClean="0"/>
                            <a:t> | dog) = 1 / 42908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(dog,</a:t>
                          </a:r>
                          <a:r>
                            <a:rPr lang="en-US" baseline="0" dirty="0" smtClean="0"/>
                            <a:t> zebra)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[2,1,1,1]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f(zebra</a:t>
                          </a:r>
                          <a:r>
                            <a:rPr lang="en-US" baseline="0" dirty="0" smtClean="0"/>
                            <a:t> | dog) = 5 / 42908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(doge, *)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[682, …]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3778" t="-621667" b="-188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32234" y="2117722"/>
            <a:ext cx="2342706" cy="1848947"/>
          </a:xfrm>
          <a:prstGeom prst="roundRect">
            <a:avLst>
              <a:gd name="adj" fmla="val 11172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61196" y="4970949"/>
            <a:ext cx="5453509" cy="1107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Need to be sent to same reducer !!</a:t>
            </a:r>
          </a:p>
          <a:p>
            <a:pPr lvl="1"/>
            <a:r>
              <a:rPr lang="en-US" sz="2200" dirty="0" smtClean="0"/>
              <a:t>Not guaranteed by default: only equal keys are sent to the same reducer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30375" y="3616135"/>
            <a:ext cx="345300" cy="12289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 (why 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580"/>
            <a:ext cx="8229600" cy="4862795"/>
          </a:xfrm>
        </p:spPr>
        <p:txBody>
          <a:bodyPr/>
          <a:lstStyle/>
          <a:p>
            <a:r>
              <a:rPr lang="en-US" dirty="0" smtClean="0"/>
              <a:t>Improvements in </a:t>
            </a:r>
            <a:r>
              <a:rPr lang="en-US" b="1" dirty="0" smtClean="0">
                <a:solidFill>
                  <a:srgbClr val="FF0000"/>
                </a:solidFill>
              </a:rPr>
              <a:t>capacity</a:t>
            </a:r>
            <a:r>
              <a:rPr lang="en-US" dirty="0" smtClean="0"/>
              <a:t> are outpacing </a:t>
            </a:r>
            <a:r>
              <a:rPr lang="en-US" b="1" dirty="0" smtClean="0">
                <a:solidFill>
                  <a:srgbClr val="FF0000"/>
                </a:solidFill>
              </a:rPr>
              <a:t>bandwidth</a:t>
            </a:r>
          </a:p>
          <a:p>
            <a:pPr lvl="1"/>
            <a:r>
              <a:rPr lang="en-US" dirty="0" smtClean="0"/>
              <a:t>Capacity: has improved </a:t>
            </a:r>
            <a:r>
              <a:rPr lang="en-US" b="1" dirty="0" smtClean="0">
                <a:solidFill>
                  <a:srgbClr val="002060"/>
                </a:solidFill>
              </a:rPr>
              <a:t>order of magnitude</a:t>
            </a:r>
            <a:r>
              <a:rPr lang="en-US" dirty="0" smtClean="0"/>
              <a:t> of the past decades</a:t>
            </a:r>
          </a:p>
          <a:p>
            <a:pPr lvl="1"/>
            <a:r>
              <a:rPr lang="en-US" dirty="0" smtClean="0"/>
              <a:t>Bandwidth of commodity networks: </a:t>
            </a:r>
            <a:r>
              <a:rPr lang="en-US" b="1" dirty="0" smtClean="0">
                <a:solidFill>
                  <a:srgbClr val="002060"/>
                </a:solidFill>
              </a:rPr>
              <a:t>50x</a:t>
            </a:r>
          </a:p>
          <a:p>
            <a:pPr lvl="1"/>
            <a:r>
              <a:rPr lang="en-US" dirty="0" smtClean="0"/>
              <a:t>Latency of commodity networks: </a:t>
            </a:r>
            <a:r>
              <a:rPr lang="en-US" b="1" dirty="0" smtClean="0">
                <a:solidFill>
                  <a:srgbClr val="002060"/>
                </a:solidFill>
              </a:rPr>
              <a:t>2x</a:t>
            </a:r>
          </a:p>
          <a:p>
            <a:r>
              <a:rPr lang="en-US" dirty="0" smtClean="0"/>
              <a:t>Why such </a:t>
            </a:r>
            <a:r>
              <a:rPr lang="en-US" b="1" dirty="0" smtClean="0">
                <a:solidFill>
                  <a:srgbClr val="FF0000"/>
                </a:solidFill>
              </a:rPr>
              <a:t>large amounts of data</a:t>
            </a:r>
          </a:p>
          <a:p>
            <a:pPr lvl="1"/>
            <a:r>
              <a:rPr lang="en-US" dirty="0" smtClean="0"/>
              <a:t>Successfully retrieving information from data depends on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Algorithms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Features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Data itself</a:t>
            </a:r>
          </a:p>
          <a:p>
            <a:pPr lvl="1"/>
            <a:r>
              <a:rPr lang="en-US" dirty="0" smtClean="0"/>
              <a:t>Growing evidence that having </a:t>
            </a:r>
            <a:r>
              <a:rPr lang="en-US" b="1" dirty="0" smtClean="0">
                <a:solidFill>
                  <a:srgbClr val="FF0000"/>
                </a:solidFill>
              </a:rPr>
              <a:t>more data and simple models </a:t>
            </a:r>
            <a:r>
              <a:rPr lang="en-US" dirty="0" smtClean="0"/>
              <a:t>outperforms complex features/algorithms with less data</a:t>
            </a:r>
          </a:p>
          <a:p>
            <a:pPr lvl="1"/>
            <a:r>
              <a:rPr lang="en-US" dirty="0" smtClean="0"/>
              <a:t>This is called “</a:t>
            </a:r>
            <a:r>
              <a:rPr lang="en-US" b="1" dirty="0" smtClean="0">
                <a:solidFill>
                  <a:srgbClr val="002060"/>
                </a:solidFill>
              </a:rPr>
              <a:t>Data-driven philosophy</a:t>
            </a:r>
            <a:r>
              <a:rPr lang="en-US" dirty="0" smtClean="0"/>
              <a:t>”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3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patterns: Order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6160" cy="4525963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Partitioner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determines to which reducer intermediate pairs are sent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Default implementation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Compute a hash value for each intermediate key and send to reducer </a:t>
            </a:r>
            <a:r>
              <a:rPr lang="en-US" i="1" dirty="0" err="1"/>
              <a:t>i</a:t>
            </a:r>
            <a:endParaRPr lang="en-US" i="1" dirty="0" smtClean="0"/>
          </a:p>
          <a:p>
            <a:pPr marL="1371600" lvl="3" indent="0">
              <a:buNone/>
            </a:pPr>
            <a:r>
              <a:rPr lang="en-US" i="1" dirty="0" smtClean="0"/>
              <a:t>      </a:t>
            </a:r>
            <a:r>
              <a:rPr lang="en-US" i="1" dirty="0" err="1" smtClean="0"/>
              <a:t>i</a:t>
            </a:r>
            <a:r>
              <a:rPr lang="en-US" i="1" dirty="0" smtClean="0"/>
              <a:t>   =   h  </a:t>
            </a:r>
            <a:r>
              <a:rPr lang="en-US" dirty="0" smtClean="0"/>
              <a:t>modulo</a:t>
            </a:r>
            <a:r>
              <a:rPr lang="en-US" i="1" dirty="0" smtClean="0"/>
              <a:t>  #reducers</a:t>
            </a:r>
          </a:p>
          <a:p>
            <a:pPr marL="857250" lvl="1" indent="-342900"/>
            <a:r>
              <a:rPr lang="en-US" b="1" dirty="0" smtClean="0">
                <a:solidFill>
                  <a:srgbClr val="002060"/>
                </a:solidFill>
              </a:rPr>
              <a:t>Override</a:t>
            </a:r>
            <a:r>
              <a:rPr lang="en-US" dirty="0" smtClean="0"/>
              <a:t> this implementation:</a:t>
            </a:r>
          </a:p>
          <a:p>
            <a:pPr marL="1485900" lvl="2" indent="-342900"/>
            <a:r>
              <a:rPr lang="en-US" dirty="0" smtClean="0"/>
              <a:t>Such that hash value only depends upon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for each &lt;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&gt; pair</a:t>
            </a:r>
          </a:p>
          <a:p>
            <a:pPr marL="1485900" lvl="2" indent="-342900"/>
            <a:r>
              <a:rPr lang="en-US" dirty="0" smtClean="0"/>
              <a:t>Thus, all &lt;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&gt; pairs will be sent to the same reducer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1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MapReduce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910" y="855871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0805" y="85586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a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8990" y="855871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5885" y="85586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b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4760" y="855868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655" y="855866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2815" y="855871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39710" y="85586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d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6300" y="855868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83194" y="855865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e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53955" y="1662367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996160" y="1662366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40317" y="1662365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684275" y="1662364"/>
            <a:ext cx="1382580" cy="42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153955" y="2833735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96160" y="2833734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40317" y="2833733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84275" y="2833732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7880" y="4542726"/>
            <a:ext cx="802664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and Sort: aggregate values by keys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996512" y="5618085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38717" y="5618084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682874" y="5618083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7145" y="241128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40" y="241127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35800" y="241128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342695" y="241127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03915" y="2411284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10810" y="2411282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9240" y="241128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6135" y="241127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22680" y="2411277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29574" y="241127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3650" y="2411282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90545" y="241128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46435" y="2411273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53330" y="241127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92645" y="2411277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99539" y="241127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17145" y="352504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40" y="352503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82135" y="352504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89030" y="352503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79240" y="3525040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86135" y="352503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22680" y="3525037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29574" y="352503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83650" y="3525042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90545" y="352504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46435" y="3525033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853330" y="3525031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92645" y="3525037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99539" y="3525034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90545" y="519561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74940" y="5195617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034330" y="5195619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04760" y="5195617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11655" y="519561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82180" y="519561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77770" y="5195612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50655" y="5195610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57550" y="5195609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45246" y="1335933"/>
            <a:ext cx="422454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649591" y="1335933"/>
            <a:ext cx="54324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78490" y="1335933"/>
            <a:ext cx="54325" cy="249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863507" y="1335933"/>
            <a:ext cx="422455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845245" y="2123230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672145" y="2123230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505651" y="2123230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336468" y="2123230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833547" y="3256193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660447" y="3256193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493953" y="3256193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324770" y="3256193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728560" y="4907570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562066" y="4907570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392883" y="4907570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861186" y="5195608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321219" y="6347795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705614" y="634779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165004" y="6347795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35434" y="6347793"/>
            <a:ext cx="306895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008444" y="6347788"/>
            <a:ext cx="306895" cy="345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381329" y="6347786"/>
            <a:ext cx="456566" cy="3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705614" y="605974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539120" y="605974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369937" y="6059742"/>
            <a:ext cx="1" cy="24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7033669" y="4747294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153955" y="3966670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partitioner</a:t>
            </a:r>
            <a:endParaRPr lang="en-US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2996160" y="3966669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partitioner</a:t>
            </a:r>
            <a:endParaRPr lang="en-US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4840317" y="3966668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partitioner</a:t>
            </a:r>
            <a:endParaRPr lang="en-US" b="1" dirty="0"/>
          </a:p>
        </p:txBody>
      </p:sp>
      <p:sp>
        <p:nvSpPr>
          <p:cNvPr id="104" name="Rounded Rectangle 103"/>
          <p:cNvSpPr/>
          <p:nvPr/>
        </p:nvSpPr>
        <p:spPr>
          <a:xfrm>
            <a:off x="6684275" y="3966667"/>
            <a:ext cx="1382580" cy="422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partitioner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0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patterns: value-to-key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1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Example: sensor data</a:t>
            </a:r>
          </a:p>
          <a:p>
            <a:pPr lvl="1"/>
            <a:r>
              <a:rPr lang="en-US" dirty="0" smtClean="0"/>
              <a:t>Large number of sensors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Each collect values (raw data)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pPr lvl="1"/>
            <a:r>
              <a:rPr lang="en-US" dirty="0" smtClean="0"/>
              <a:t>During a large number of time intervals 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 log:</a:t>
            </a:r>
          </a:p>
          <a:p>
            <a:pPr marL="1085850" lvl="2" indent="0">
              <a:buNone/>
            </a:pPr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80521</a:t>
            </a:r>
            <a:r>
              <a:rPr lang="en-US" dirty="0" smtClean="0"/>
              <a:t>)</a:t>
            </a:r>
          </a:p>
          <a:p>
            <a:pPr marL="1085850" lvl="2" indent="0">
              <a:buNone/>
            </a:pPr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14209</a:t>
            </a:r>
            <a:r>
              <a:rPr lang="en-US" dirty="0" smtClean="0"/>
              <a:t>)</a:t>
            </a:r>
          </a:p>
          <a:p>
            <a:pPr marL="1085850" lvl="2" indent="0">
              <a:buNone/>
            </a:pPr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76042</a:t>
            </a:r>
            <a:r>
              <a:rPr lang="en-US" dirty="0" smtClean="0"/>
              <a:t>)</a:t>
            </a:r>
          </a:p>
          <a:p>
            <a:pPr marL="1085850" lvl="2" indent="0">
              <a:buNone/>
            </a:pPr>
            <a:r>
              <a:rPr lang="en-US" dirty="0" smtClean="0"/>
              <a:t>…</a:t>
            </a:r>
          </a:p>
          <a:p>
            <a:pPr marL="1085850" lvl="2" indent="0">
              <a:buNone/>
            </a:pPr>
            <a:r>
              <a:rPr lang="en-US" dirty="0" smtClean="0"/>
              <a:t>(t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21823</a:t>
            </a:r>
            <a:r>
              <a:rPr lang="en-US" dirty="0" smtClean="0"/>
              <a:t>)</a:t>
            </a:r>
          </a:p>
          <a:p>
            <a:pPr marL="1085850" lvl="2" indent="0">
              <a:buNone/>
            </a:pPr>
            <a:r>
              <a:rPr lang="en-US" dirty="0" smtClean="0"/>
              <a:t>(t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66508</a:t>
            </a:r>
            <a:r>
              <a:rPr lang="en-US" dirty="0" smtClean="0"/>
              <a:t>)</a:t>
            </a:r>
          </a:p>
          <a:p>
            <a:pPr marL="1085850" lvl="2" indent="0">
              <a:buNone/>
            </a:pPr>
            <a:r>
              <a:rPr lang="en-US" dirty="0" smtClean="0"/>
              <a:t>(t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, r</a:t>
            </a:r>
            <a:r>
              <a:rPr lang="en-US" baseline="-25000" dirty="0" smtClean="0"/>
              <a:t>98347</a:t>
            </a:r>
            <a:r>
              <a:rPr lang="en-US" dirty="0" smtClean="0"/>
              <a:t>)</a:t>
            </a:r>
          </a:p>
          <a:p>
            <a:pPr marL="1085850" lvl="2" indent="0">
              <a:buNone/>
            </a:pPr>
            <a:r>
              <a:rPr lang="en-US" dirty="0" smtClean="0"/>
              <a:t>…</a:t>
            </a:r>
          </a:p>
          <a:p>
            <a:pPr marL="400050"/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restructure data per sensor over time (ordered)</a:t>
            </a:r>
          </a:p>
          <a:p>
            <a:pPr marL="800100" lvl="1"/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en-US" dirty="0" smtClean="0"/>
              <a:t>: {[t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80521</a:t>
            </a:r>
            <a:r>
              <a:rPr lang="en-US" dirty="0" smtClean="0"/>
              <a:t>], [t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21823</a:t>
            </a:r>
            <a:r>
              <a:rPr lang="en-US" dirty="0" smtClean="0"/>
              <a:t>], …}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patterns: value-to-key-conversion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285" y="1508746"/>
            <a:ext cx="8180265" cy="3994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solidFill>
                  <a:srgbClr val="FF0000"/>
                </a:solidFill>
              </a:rPr>
              <a:t>Simply: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emit &lt;s, pair&lt;t, r&gt; &gt;</a:t>
            </a:r>
          </a:p>
          <a:p>
            <a:pPr marL="0" indent="0">
              <a:buNone/>
            </a:pPr>
            <a:r>
              <a:rPr lang="en-US" sz="2200" dirty="0" smtClean="0"/>
              <a:t>       will only sort on key (sensor), but not on time</a:t>
            </a:r>
          </a:p>
          <a:p>
            <a:pPr marL="0" indent="0">
              <a:buFont typeface="Arial" pitchFamily="34" charset="0"/>
              <a:buNone/>
            </a:pPr>
            <a:endParaRPr lang="en-US" sz="2200" dirty="0"/>
          </a:p>
          <a:p>
            <a:r>
              <a:rPr lang="en-US" sz="2200" b="1" dirty="0" smtClean="0">
                <a:solidFill>
                  <a:srgbClr val="FF0000"/>
                </a:solidFill>
              </a:rPr>
              <a:t>Solution 1: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/>
              <a:t>	</a:t>
            </a:r>
            <a:r>
              <a:rPr lang="en-US" sz="2200" dirty="0" smtClean="0"/>
              <a:t>Perform “secondary” sorting of values by reducer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/>
              <a:t>	</a:t>
            </a:r>
            <a:r>
              <a:rPr lang="en-US" sz="2200" dirty="0" smtClean="0"/>
              <a:t>Suffers from scalability bottlenecks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Solution 2: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/>
              <a:t>	</a:t>
            </a:r>
            <a:r>
              <a:rPr lang="en-US" sz="2200" dirty="0" smtClean="0"/>
              <a:t>emit &lt;pair&lt;s, t&gt; , r&gt;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/>
              <a:t>	</a:t>
            </a:r>
            <a:r>
              <a:rPr lang="en-US" sz="2200" dirty="0" smtClean="0"/>
              <a:t>Will sort both on sensor and time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/>
              <a:t>	</a:t>
            </a:r>
            <a:r>
              <a:rPr lang="en-US" sz="2200" dirty="0" smtClean="0"/>
              <a:t>Requires a “</a:t>
            </a:r>
            <a:r>
              <a:rPr lang="en-US" sz="2200" dirty="0" err="1" smtClean="0"/>
              <a:t>partitioner</a:t>
            </a:r>
            <a:r>
              <a:rPr lang="en-US" sz="2200" dirty="0" smtClean="0"/>
              <a:t>” to assign same sensors to the same reducer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41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Conclusions</a:t>
            </a:r>
            <a:endParaRPr lang="nl-BE" smtClean="0">
              <a:ea typeface="ＭＳ Ｐゴシック" pitchFamily="-112" charset="-128"/>
            </a:endParaRP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1510"/>
            <a:ext cx="8229600" cy="4525963"/>
          </a:xfrm>
        </p:spPr>
        <p:txBody>
          <a:bodyPr>
            <a:normAutofit/>
          </a:bodyPr>
          <a:lstStyle/>
          <a:p>
            <a:endParaRPr lang="en-US" sz="2200" dirty="0" smtClean="0">
              <a:ea typeface="ＭＳ Ｐゴシック" pitchFamily="-112" charset="-128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ea typeface="ＭＳ Ｐゴシック" pitchFamily="-112" charset="-128"/>
              </a:rPr>
              <a:t>MapReduce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Simple programming model for processing large datasets on a large computer cluster.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Focus on the problem, let the library deal with the (messy) details.</a:t>
            </a:r>
          </a:p>
          <a:p>
            <a:r>
              <a:rPr lang="en-US" sz="2200" b="1" dirty="0" smtClean="0">
                <a:solidFill>
                  <a:srgbClr val="FF0000"/>
                </a:solidFill>
                <a:ea typeface="ＭＳ Ｐゴシック" pitchFamily="-112" charset="-128"/>
              </a:rPr>
              <a:t>References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Jeffrey Dean and Sanjay </a:t>
            </a:r>
            <a:r>
              <a:rPr lang="en-US" dirty="0" err="1" smtClean="0">
                <a:ea typeface="ＭＳ Ｐゴシック" pitchFamily="-112" charset="-128"/>
              </a:rPr>
              <a:t>Ghemawat</a:t>
            </a:r>
            <a:r>
              <a:rPr lang="en-US" dirty="0" smtClean="0">
                <a:ea typeface="ＭＳ Ｐゴシック" pitchFamily="-112" charset="-128"/>
              </a:rPr>
              <a:t>,</a:t>
            </a:r>
            <a:r>
              <a:rPr lang="nl-BE" dirty="0" smtClean="0">
                <a:ea typeface="ＭＳ Ｐゴシック" pitchFamily="-112" charset="-128"/>
              </a:rPr>
              <a:t> “</a:t>
            </a:r>
            <a:r>
              <a:rPr lang="nl-BE" dirty="0" err="1" smtClean="0">
                <a:ea typeface="ＭＳ Ｐゴシック" pitchFamily="-112" charset="-128"/>
              </a:rPr>
              <a:t>MapReduce</a:t>
            </a:r>
            <a:r>
              <a:rPr lang="nl-BE" dirty="0" smtClean="0">
                <a:ea typeface="ＭＳ Ｐゴシック" pitchFamily="-112" charset="-128"/>
              </a:rPr>
              <a:t>: </a:t>
            </a:r>
            <a:r>
              <a:rPr lang="nl-BE" dirty="0" err="1" smtClean="0">
                <a:ea typeface="ＭＳ Ｐゴシック" pitchFamily="-112" charset="-128"/>
              </a:rPr>
              <a:t>Simplified</a:t>
            </a:r>
            <a:r>
              <a:rPr lang="nl-BE" dirty="0" smtClean="0">
                <a:ea typeface="ＭＳ Ｐゴシック" pitchFamily="-112" charset="-128"/>
              </a:rPr>
              <a:t> Data Processing </a:t>
            </a:r>
            <a:r>
              <a:rPr lang="nl-BE" dirty="0" err="1" smtClean="0">
                <a:ea typeface="ＭＳ Ｐゴシック" pitchFamily="-112" charset="-128"/>
              </a:rPr>
              <a:t>on</a:t>
            </a:r>
            <a:r>
              <a:rPr lang="nl-BE" dirty="0" smtClean="0">
                <a:ea typeface="ＭＳ Ｐゴシック" pitchFamily="-112" charset="-128"/>
              </a:rPr>
              <a:t> </a:t>
            </a:r>
            <a:r>
              <a:rPr lang="nl-BE" dirty="0" err="1" smtClean="0">
                <a:ea typeface="ＭＳ Ｐゴシック" pitchFamily="-112" charset="-128"/>
              </a:rPr>
              <a:t>Large</a:t>
            </a:r>
            <a:r>
              <a:rPr lang="nl-BE" dirty="0" smtClean="0">
                <a:ea typeface="ＭＳ Ｐゴシック" pitchFamily="-112" charset="-128"/>
              </a:rPr>
              <a:t> Clusters”, </a:t>
            </a:r>
            <a:r>
              <a:rPr lang="nl-BE" dirty="0" err="1" smtClean="0">
                <a:ea typeface="ＭＳ Ｐゴシック" pitchFamily="-112" charset="-128"/>
              </a:rPr>
              <a:t>proceedings</a:t>
            </a:r>
            <a:r>
              <a:rPr lang="nl-BE" dirty="0" smtClean="0">
                <a:ea typeface="ＭＳ Ｐゴシック" pitchFamily="-112" charset="-128"/>
              </a:rPr>
              <a:t> of the OSDI 2004. </a:t>
            </a:r>
            <a:r>
              <a:rPr lang="nl-BE" dirty="0" smtClean="0">
                <a:ea typeface="ＭＳ Ｐゴシック" pitchFamily="-112" charset="-128"/>
                <a:hlinkClick r:id="rId2"/>
              </a:rPr>
              <a:t>http://labs.google.com/papers/mapreduce-osdi04.pdf</a:t>
            </a:r>
            <a:endParaRPr lang="nl-BE" dirty="0" smtClean="0">
              <a:ea typeface="ＭＳ Ｐゴシック" pitchFamily="-112" charset="-128"/>
            </a:endParaRPr>
          </a:p>
          <a:p>
            <a:pPr lvl="1"/>
            <a:r>
              <a:rPr lang="nl-BE" dirty="0" smtClean="0">
                <a:ea typeface="ＭＳ Ｐゴシック" pitchFamily="-112" charset="-128"/>
              </a:rPr>
              <a:t>Jimmy </a:t>
            </a:r>
            <a:r>
              <a:rPr lang="nl-BE" dirty="0" err="1" smtClean="0">
                <a:ea typeface="ＭＳ Ｐゴシック" pitchFamily="-112" charset="-128"/>
              </a:rPr>
              <a:t>Lin</a:t>
            </a:r>
            <a:r>
              <a:rPr lang="nl-BE" dirty="0" smtClean="0">
                <a:ea typeface="ＭＳ Ｐゴシック" pitchFamily="-112" charset="-128"/>
              </a:rPr>
              <a:t> </a:t>
            </a:r>
            <a:r>
              <a:rPr lang="nl-BE" dirty="0" err="1" smtClean="0">
                <a:ea typeface="ＭＳ Ｐゴシック" pitchFamily="-112" charset="-128"/>
              </a:rPr>
              <a:t>and</a:t>
            </a:r>
            <a:r>
              <a:rPr lang="nl-BE" dirty="0" smtClean="0">
                <a:ea typeface="ＭＳ Ｐゴシック" pitchFamily="-112" charset="-128"/>
              </a:rPr>
              <a:t> Chris </a:t>
            </a:r>
            <a:r>
              <a:rPr lang="nl-BE" dirty="0" err="1" smtClean="0">
                <a:ea typeface="ＭＳ Ｐゴシック" pitchFamily="-112" charset="-128"/>
              </a:rPr>
              <a:t>Dyer</a:t>
            </a:r>
            <a:r>
              <a:rPr lang="nl-BE" dirty="0" smtClean="0">
                <a:ea typeface="ＭＳ Ｐゴシック" pitchFamily="-112" charset="-128"/>
              </a:rPr>
              <a:t>, “Data-intensive </a:t>
            </a:r>
            <a:r>
              <a:rPr lang="nl-BE" dirty="0" err="1" smtClean="0">
                <a:ea typeface="ＭＳ Ｐゴシック" pitchFamily="-112" charset="-128"/>
              </a:rPr>
              <a:t>text</a:t>
            </a:r>
            <a:r>
              <a:rPr lang="nl-BE" dirty="0" smtClean="0">
                <a:ea typeface="ＭＳ Ｐゴシック" pitchFamily="-112" charset="-128"/>
              </a:rPr>
              <a:t> processing </a:t>
            </a:r>
            <a:r>
              <a:rPr lang="nl-BE" dirty="0" err="1" smtClean="0">
                <a:ea typeface="ＭＳ Ｐゴシック" pitchFamily="-112" charset="-128"/>
              </a:rPr>
              <a:t>using</a:t>
            </a:r>
            <a:r>
              <a:rPr lang="nl-BE" dirty="0" smtClean="0">
                <a:ea typeface="ＭＳ Ｐゴシック" pitchFamily="-112" charset="-128"/>
              </a:rPr>
              <a:t> </a:t>
            </a:r>
            <a:r>
              <a:rPr lang="nl-BE" dirty="0" err="1" smtClean="0">
                <a:ea typeface="ＭＳ Ｐゴシック" pitchFamily="-112" charset="-128"/>
              </a:rPr>
              <a:t>MapReduce</a:t>
            </a:r>
            <a:r>
              <a:rPr lang="nl-BE" dirty="0" smtClean="0">
                <a:ea typeface="ＭＳ Ｐゴシック" pitchFamily="-112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4.bp.blogspot.com/-tS8zQXy_-xU/TuFtHYdJBjI/AAAAAAAAALU/UWF-wb1tht8/s1600/work.4583926.2.flat%252C550x550%252C075%252Cf.two-do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1585560"/>
            <a:ext cx="52387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(how 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4565" cy="490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Related to “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loud</a:t>
            </a:r>
            <a:r>
              <a:rPr lang="en-US" dirty="0" smtClean="0"/>
              <a:t>” computing</a:t>
            </a:r>
          </a:p>
          <a:p>
            <a:pPr lvl="1"/>
            <a:r>
              <a:rPr lang="en-US" dirty="0" smtClean="0"/>
              <a:t>Cloud = the </a:t>
            </a:r>
            <a:r>
              <a:rPr lang="en-US" i="1" dirty="0" smtClean="0"/>
              <a:t>current</a:t>
            </a:r>
            <a:r>
              <a:rPr lang="en-US" dirty="0" smtClean="0"/>
              <a:t> buzz-word</a:t>
            </a:r>
          </a:p>
          <a:p>
            <a:pPr lvl="1"/>
            <a:r>
              <a:rPr lang="en-US" dirty="0" smtClean="0"/>
              <a:t>Includes web-based apps that store user-generated data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Major idea (1): </a:t>
            </a:r>
            <a:r>
              <a:rPr lang="en-US" dirty="0" smtClean="0"/>
              <a:t>“Utility computing” (like water, gas, electricity, …)</a:t>
            </a:r>
          </a:p>
          <a:p>
            <a:pPr lvl="2"/>
            <a:r>
              <a:rPr lang="en-US" dirty="0" smtClean="0"/>
              <a:t>Frees users from upfront investments</a:t>
            </a:r>
          </a:p>
          <a:p>
            <a:pPr lvl="2"/>
            <a:r>
              <a:rPr lang="en-US" dirty="0" smtClean="0"/>
              <a:t>Elasticity (computer power on demand, when needed)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Major idea (2): </a:t>
            </a:r>
            <a:r>
              <a:rPr lang="en-US" dirty="0" smtClean="0"/>
              <a:t>“Everything as a service”</a:t>
            </a:r>
          </a:p>
          <a:p>
            <a:pPr lvl="2"/>
            <a:r>
              <a:rPr lang="en-US" dirty="0" smtClean="0"/>
              <a:t>Infrastructure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Platform (</a:t>
            </a:r>
            <a:r>
              <a:rPr lang="en-US" dirty="0" err="1" smtClean="0"/>
              <a:t>PaaS</a:t>
            </a:r>
            <a:r>
              <a:rPr lang="en-US" dirty="0" smtClean="0"/>
              <a:t>), e.g. Google App Engine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Link to </a:t>
            </a:r>
            <a:r>
              <a:rPr lang="en-US" b="1" dirty="0" smtClean="0">
                <a:solidFill>
                  <a:srgbClr val="FF0000"/>
                </a:solidFill>
              </a:rPr>
              <a:t>MapReduce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Just as “clouds”, MapReduce tries to represent the right level of abstraction: separate the “</a:t>
            </a:r>
            <a:r>
              <a:rPr lang="en-US" b="1" dirty="0" smtClean="0">
                <a:solidFill>
                  <a:srgbClr val="002060"/>
                </a:solidFill>
              </a:rPr>
              <a:t>what</a:t>
            </a:r>
            <a:r>
              <a:rPr lang="en-US" dirty="0" smtClean="0"/>
              <a:t>” from the “</a:t>
            </a:r>
            <a:r>
              <a:rPr lang="en-US" b="1" dirty="0" smtClean="0">
                <a:solidFill>
                  <a:srgbClr val="002060"/>
                </a:solidFill>
              </a:rPr>
              <a:t>how</a:t>
            </a:r>
            <a:r>
              <a:rPr lang="en-US" dirty="0" smtClean="0"/>
              <a:t>”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0115" y="6503503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50" y="1662370"/>
            <a:ext cx="8229600" cy="437817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Introduction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lvl="1"/>
            <a:r>
              <a:rPr lang="en-US" dirty="0" smtClean="0"/>
              <a:t>Big ideas</a:t>
            </a:r>
          </a:p>
          <a:p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MapReduce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model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Framework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Design patterns for MapReduce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In-mapper combining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Pairs versus stripes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Order reversal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Value-to-key conversion</a:t>
            </a:r>
          </a:p>
        </p:txBody>
      </p:sp>
    </p:spTree>
    <p:extLst>
      <p:ext uri="{BB962C8B-B14F-4D97-AF65-F5344CB8AC3E}">
        <p14:creationId xmlns:p14="http://schemas.microsoft.com/office/powerpoint/2010/main" val="18020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ideas of MapReduce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081"/>
            <a:ext cx="8229600" cy="59527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Scale “out”, not “up”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Prefer a </a:t>
            </a:r>
            <a:r>
              <a:rPr lang="en-US" b="1" dirty="0" smtClean="0">
                <a:solidFill>
                  <a:srgbClr val="002060"/>
                </a:solidFill>
              </a:rPr>
              <a:t>larger number of low-end workstations</a:t>
            </a:r>
            <a:r>
              <a:rPr lang="en-US" dirty="0" smtClean="0"/>
              <a:t> over a smaller number of high-end workstations (for big-data problems)</a:t>
            </a:r>
          </a:p>
          <a:p>
            <a:pPr lvl="2"/>
            <a:r>
              <a:rPr lang="en-US" dirty="0" smtClean="0"/>
              <a:t>Buying low-end workstations (“desktop-like machines”) is 4-12x as cost efficient as buying high-end workstations (“high-memory SMP machines with a high number of CPUs / cores”).</a:t>
            </a:r>
          </a:p>
          <a:p>
            <a:pPr lvl="1"/>
            <a:r>
              <a:rPr lang="en-US" dirty="0" smtClean="0"/>
              <a:t>Idea is also valid for </a:t>
            </a:r>
            <a:r>
              <a:rPr lang="en-US" b="1" dirty="0" smtClean="0">
                <a:solidFill>
                  <a:srgbClr val="002060"/>
                </a:solidFill>
              </a:rPr>
              <a:t>network interconnects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Infiniband</a:t>
            </a:r>
            <a:r>
              <a:rPr lang="en-US" dirty="0" smtClean="0"/>
              <a:t> versus “commodity” Gigabit Ethernet</a:t>
            </a:r>
          </a:p>
          <a:p>
            <a:pPr lvl="2"/>
            <a:r>
              <a:rPr lang="en-US" dirty="0" smtClean="0"/>
              <a:t>True HPC applications do require fast networks though…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7033294" y="4758488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Material reproduced from Lin and Dyer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http://24.media.tumblr.com/tumblr_mahsyuyuFK1re5lye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10" y="1471497"/>
            <a:ext cx="4416575" cy="21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7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453845" y="2008015"/>
            <a:ext cx="2457920" cy="253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54512" y="2000440"/>
            <a:ext cx="2457920" cy="253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5425" y="2008015"/>
            <a:ext cx="2457920" cy="253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>
                <a:ea typeface="ＭＳ Ｐゴシック" pitchFamily="-112" charset="-128"/>
              </a:rPr>
              <a:t>Target cluster</a:t>
            </a:r>
          </a:p>
        </p:txBody>
      </p:sp>
      <p:sp>
        <p:nvSpPr>
          <p:cNvPr id="5125" name="Flowchart: Magnetic Disk 4"/>
          <p:cNvSpPr>
            <a:spLocks noChangeArrowheads="1"/>
          </p:cNvSpPr>
          <p:nvPr/>
        </p:nvSpPr>
        <p:spPr bwMode="auto">
          <a:xfrm>
            <a:off x="250825" y="3702062"/>
            <a:ext cx="792163" cy="504825"/>
          </a:xfrm>
          <a:prstGeom prst="flowChartMagneticDisk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</a:t>
            </a:r>
          </a:p>
        </p:txBody>
      </p:sp>
      <p:sp>
        <p:nvSpPr>
          <p:cNvPr id="5126" name="Parallelogram 6"/>
          <p:cNvSpPr>
            <a:spLocks noChangeArrowheads="1"/>
          </p:cNvSpPr>
          <p:nvPr/>
        </p:nvSpPr>
        <p:spPr bwMode="auto">
          <a:xfrm>
            <a:off x="684213" y="2622562"/>
            <a:ext cx="1366837" cy="431800"/>
          </a:xfrm>
          <a:prstGeom prst="parallelogram">
            <a:avLst>
              <a:gd name="adj" fmla="val 63353"/>
            </a:avLst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</a:p>
        </p:txBody>
      </p:sp>
      <p:cxnSp>
        <p:nvCxnSpPr>
          <p:cNvPr id="5127" name="Straight Connector 8"/>
          <p:cNvCxnSpPr>
            <a:cxnSpLocks noChangeShapeType="1"/>
          </p:cNvCxnSpPr>
          <p:nvPr/>
        </p:nvCxnSpPr>
        <p:spPr bwMode="auto">
          <a:xfrm rot="5400000">
            <a:off x="611982" y="31265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5128" name="Straight Connector 10"/>
          <p:cNvCxnSpPr>
            <a:cxnSpLocks noChangeShapeType="1"/>
          </p:cNvCxnSpPr>
          <p:nvPr/>
        </p:nvCxnSpPr>
        <p:spPr bwMode="auto">
          <a:xfrm rot="5400000">
            <a:off x="1691482" y="31265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5129" name="Straight Connector 11"/>
          <p:cNvCxnSpPr>
            <a:cxnSpLocks noChangeShapeType="1"/>
          </p:cNvCxnSpPr>
          <p:nvPr/>
        </p:nvCxnSpPr>
        <p:spPr bwMode="auto">
          <a:xfrm rot="5400000">
            <a:off x="1978819" y="26947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5130" name="Rectangle 16"/>
          <p:cNvSpPr>
            <a:spLocks noChangeArrowheads="1"/>
          </p:cNvSpPr>
          <p:nvPr/>
        </p:nvSpPr>
        <p:spPr bwMode="auto">
          <a:xfrm>
            <a:off x="1547813" y="3702062"/>
            <a:ext cx="863600" cy="50482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</a:t>
            </a:r>
          </a:p>
        </p:txBody>
      </p:sp>
      <p:sp>
        <p:nvSpPr>
          <p:cNvPr id="5131" name="Up Arrow 18"/>
          <p:cNvSpPr>
            <a:spLocks noChangeArrowheads="1"/>
          </p:cNvSpPr>
          <p:nvPr/>
        </p:nvSpPr>
        <p:spPr bwMode="auto">
          <a:xfrm>
            <a:off x="1187450" y="3054362"/>
            <a:ext cx="287338" cy="288925"/>
          </a:xfrm>
          <a:prstGeom prst="upArrow">
            <a:avLst>
              <a:gd name="adj1" fmla="val 50000"/>
              <a:gd name="adj2" fmla="val 50276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611188" y="3343287"/>
            <a:ext cx="1439862" cy="142875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3" name="Down Arrow 21"/>
          <p:cNvSpPr>
            <a:spLocks noChangeArrowheads="1"/>
          </p:cNvSpPr>
          <p:nvPr/>
        </p:nvSpPr>
        <p:spPr bwMode="auto">
          <a:xfrm>
            <a:off x="539750" y="3414724"/>
            <a:ext cx="287338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4" name="Down Arrow 22"/>
          <p:cNvSpPr>
            <a:spLocks noChangeArrowheads="1"/>
          </p:cNvSpPr>
          <p:nvPr/>
        </p:nvSpPr>
        <p:spPr bwMode="auto">
          <a:xfrm>
            <a:off x="1835150" y="3414724"/>
            <a:ext cx="288925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5" name="Oval 43"/>
          <p:cNvSpPr>
            <a:spLocks noChangeArrowheads="1"/>
          </p:cNvSpPr>
          <p:nvPr/>
        </p:nvSpPr>
        <p:spPr bwMode="auto">
          <a:xfrm>
            <a:off x="5795963" y="3343287"/>
            <a:ext cx="82550" cy="825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6" name="Oval 44"/>
          <p:cNvSpPr>
            <a:spLocks noChangeArrowheads="1"/>
          </p:cNvSpPr>
          <p:nvPr/>
        </p:nvSpPr>
        <p:spPr bwMode="auto">
          <a:xfrm>
            <a:off x="5948363" y="3343287"/>
            <a:ext cx="82550" cy="825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7" name="Oval 45"/>
          <p:cNvSpPr>
            <a:spLocks noChangeArrowheads="1"/>
          </p:cNvSpPr>
          <p:nvPr/>
        </p:nvSpPr>
        <p:spPr bwMode="auto">
          <a:xfrm>
            <a:off x="6084888" y="3343287"/>
            <a:ext cx="82550" cy="825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8" name="Flowchart: Magnetic Disk 49"/>
          <p:cNvSpPr>
            <a:spLocks noChangeArrowheads="1"/>
          </p:cNvSpPr>
          <p:nvPr/>
        </p:nvSpPr>
        <p:spPr bwMode="auto">
          <a:xfrm>
            <a:off x="2916238" y="3702062"/>
            <a:ext cx="792162" cy="504825"/>
          </a:xfrm>
          <a:prstGeom prst="flowChartMagneticDisk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HD</a:t>
            </a:r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39" name="Parallelogram 50"/>
          <p:cNvSpPr>
            <a:spLocks noChangeArrowheads="1"/>
          </p:cNvSpPr>
          <p:nvPr/>
        </p:nvSpPr>
        <p:spPr bwMode="auto">
          <a:xfrm>
            <a:off x="3348038" y="2622562"/>
            <a:ext cx="1368425" cy="431800"/>
          </a:xfrm>
          <a:prstGeom prst="parallelogram">
            <a:avLst>
              <a:gd name="adj" fmla="val 63426"/>
            </a:avLst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</a:p>
        </p:txBody>
      </p:sp>
      <p:cxnSp>
        <p:nvCxnSpPr>
          <p:cNvPr id="5140" name="Straight Connector 51"/>
          <p:cNvCxnSpPr>
            <a:cxnSpLocks noChangeShapeType="1"/>
          </p:cNvCxnSpPr>
          <p:nvPr/>
        </p:nvCxnSpPr>
        <p:spPr bwMode="auto">
          <a:xfrm rot="5400000">
            <a:off x="3275807" y="31265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5141" name="Straight Connector 52"/>
          <p:cNvCxnSpPr>
            <a:cxnSpLocks noChangeShapeType="1"/>
          </p:cNvCxnSpPr>
          <p:nvPr/>
        </p:nvCxnSpPr>
        <p:spPr bwMode="auto">
          <a:xfrm rot="5400000">
            <a:off x="4355307" y="31265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5142" name="Straight Connector 53"/>
          <p:cNvCxnSpPr>
            <a:cxnSpLocks noChangeShapeType="1"/>
          </p:cNvCxnSpPr>
          <p:nvPr/>
        </p:nvCxnSpPr>
        <p:spPr bwMode="auto">
          <a:xfrm rot="5400000">
            <a:off x="4644232" y="26947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5143" name="Rectangle 54"/>
          <p:cNvSpPr>
            <a:spLocks noChangeArrowheads="1"/>
          </p:cNvSpPr>
          <p:nvPr/>
        </p:nvSpPr>
        <p:spPr bwMode="auto">
          <a:xfrm>
            <a:off x="4211638" y="3702062"/>
            <a:ext cx="865187" cy="50482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</a:t>
            </a:r>
          </a:p>
        </p:txBody>
      </p:sp>
      <p:sp>
        <p:nvSpPr>
          <p:cNvPr id="5144" name="Up Arrow 55"/>
          <p:cNvSpPr>
            <a:spLocks noChangeArrowheads="1"/>
          </p:cNvSpPr>
          <p:nvPr/>
        </p:nvSpPr>
        <p:spPr bwMode="auto">
          <a:xfrm>
            <a:off x="3851275" y="3054362"/>
            <a:ext cx="288925" cy="28892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45" name="Rectangle 56"/>
          <p:cNvSpPr>
            <a:spLocks noChangeArrowheads="1"/>
          </p:cNvSpPr>
          <p:nvPr/>
        </p:nvSpPr>
        <p:spPr bwMode="auto">
          <a:xfrm>
            <a:off x="3276600" y="3343287"/>
            <a:ext cx="1439863" cy="142875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46" name="Down Arrow 57"/>
          <p:cNvSpPr>
            <a:spLocks noChangeArrowheads="1"/>
          </p:cNvSpPr>
          <p:nvPr/>
        </p:nvSpPr>
        <p:spPr bwMode="auto">
          <a:xfrm>
            <a:off x="3203575" y="3414724"/>
            <a:ext cx="288925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47" name="Down Arrow 58"/>
          <p:cNvSpPr>
            <a:spLocks noChangeArrowheads="1"/>
          </p:cNvSpPr>
          <p:nvPr/>
        </p:nvSpPr>
        <p:spPr bwMode="auto">
          <a:xfrm>
            <a:off x="4500563" y="3414724"/>
            <a:ext cx="287337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48" name="Flowchart: Magnetic Disk 59"/>
          <p:cNvSpPr>
            <a:spLocks noChangeArrowheads="1"/>
          </p:cNvSpPr>
          <p:nvPr/>
        </p:nvSpPr>
        <p:spPr bwMode="auto">
          <a:xfrm>
            <a:off x="6659563" y="3702062"/>
            <a:ext cx="792162" cy="504825"/>
          </a:xfrm>
          <a:prstGeom prst="flowChartMagneticDisk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</a:t>
            </a:r>
          </a:p>
        </p:txBody>
      </p:sp>
      <p:sp>
        <p:nvSpPr>
          <p:cNvPr id="5149" name="Parallelogram 60"/>
          <p:cNvSpPr>
            <a:spLocks noChangeArrowheads="1"/>
          </p:cNvSpPr>
          <p:nvPr/>
        </p:nvSpPr>
        <p:spPr bwMode="auto">
          <a:xfrm>
            <a:off x="7092950" y="2622562"/>
            <a:ext cx="1366838" cy="431800"/>
          </a:xfrm>
          <a:prstGeom prst="parallelogram">
            <a:avLst>
              <a:gd name="adj" fmla="val 63353"/>
            </a:avLst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</a:p>
        </p:txBody>
      </p:sp>
      <p:cxnSp>
        <p:nvCxnSpPr>
          <p:cNvPr id="5150" name="Straight Connector 61"/>
          <p:cNvCxnSpPr>
            <a:cxnSpLocks noChangeShapeType="1"/>
          </p:cNvCxnSpPr>
          <p:nvPr/>
        </p:nvCxnSpPr>
        <p:spPr bwMode="auto">
          <a:xfrm rot="5400000">
            <a:off x="7020719" y="31265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5151" name="Straight Connector 62"/>
          <p:cNvCxnSpPr>
            <a:cxnSpLocks noChangeShapeType="1"/>
          </p:cNvCxnSpPr>
          <p:nvPr/>
        </p:nvCxnSpPr>
        <p:spPr bwMode="auto">
          <a:xfrm rot="5400000">
            <a:off x="8100219" y="31265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5152" name="Straight Connector 63"/>
          <p:cNvCxnSpPr>
            <a:cxnSpLocks noChangeShapeType="1"/>
          </p:cNvCxnSpPr>
          <p:nvPr/>
        </p:nvCxnSpPr>
        <p:spPr bwMode="auto">
          <a:xfrm rot="5400000">
            <a:off x="8387557" y="2694793"/>
            <a:ext cx="144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5153" name="Rectangle 64"/>
          <p:cNvSpPr>
            <a:spLocks noChangeArrowheads="1"/>
          </p:cNvSpPr>
          <p:nvPr/>
        </p:nvSpPr>
        <p:spPr bwMode="auto">
          <a:xfrm>
            <a:off x="7956550" y="3702062"/>
            <a:ext cx="863600" cy="50482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nl-BE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</a:t>
            </a:r>
          </a:p>
        </p:txBody>
      </p:sp>
      <p:sp>
        <p:nvSpPr>
          <p:cNvPr id="5154" name="Up Arrow 65"/>
          <p:cNvSpPr>
            <a:spLocks noChangeArrowheads="1"/>
          </p:cNvSpPr>
          <p:nvPr/>
        </p:nvSpPr>
        <p:spPr bwMode="auto">
          <a:xfrm>
            <a:off x="7596188" y="3054362"/>
            <a:ext cx="288925" cy="28892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55" name="Rectangle 66"/>
          <p:cNvSpPr>
            <a:spLocks noChangeArrowheads="1"/>
          </p:cNvSpPr>
          <p:nvPr/>
        </p:nvSpPr>
        <p:spPr bwMode="auto">
          <a:xfrm>
            <a:off x="7019925" y="3343287"/>
            <a:ext cx="1439863" cy="142875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56" name="Down Arrow 67"/>
          <p:cNvSpPr>
            <a:spLocks noChangeArrowheads="1"/>
          </p:cNvSpPr>
          <p:nvPr/>
        </p:nvSpPr>
        <p:spPr bwMode="auto">
          <a:xfrm>
            <a:off x="6948488" y="3414724"/>
            <a:ext cx="287337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57" name="Down Arrow 68"/>
          <p:cNvSpPr>
            <a:spLocks noChangeArrowheads="1"/>
          </p:cNvSpPr>
          <p:nvPr/>
        </p:nvSpPr>
        <p:spPr bwMode="auto">
          <a:xfrm>
            <a:off x="8243888" y="3414724"/>
            <a:ext cx="288925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58" name="Rectangle 69"/>
          <p:cNvSpPr>
            <a:spLocks noChangeArrowheads="1"/>
          </p:cNvSpPr>
          <p:nvPr/>
        </p:nvSpPr>
        <p:spPr bwMode="auto">
          <a:xfrm>
            <a:off x="1258888" y="4854588"/>
            <a:ext cx="6553200" cy="144462"/>
          </a:xfrm>
          <a:prstGeom prst="rect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59" name="Up Arrow 70"/>
          <p:cNvSpPr>
            <a:spLocks noChangeArrowheads="1"/>
          </p:cNvSpPr>
          <p:nvPr/>
        </p:nvSpPr>
        <p:spPr bwMode="auto">
          <a:xfrm>
            <a:off x="1187450" y="3486162"/>
            <a:ext cx="287338" cy="1439862"/>
          </a:xfrm>
          <a:prstGeom prst="upArrow">
            <a:avLst>
              <a:gd name="adj1" fmla="val 50000"/>
              <a:gd name="adj2" fmla="val 50110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60" name="Up Arrow 71"/>
          <p:cNvSpPr>
            <a:spLocks noChangeArrowheads="1"/>
          </p:cNvSpPr>
          <p:nvPr/>
        </p:nvSpPr>
        <p:spPr bwMode="auto">
          <a:xfrm>
            <a:off x="3851275" y="3486162"/>
            <a:ext cx="288925" cy="1439862"/>
          </a:xfrm>
          <a:prstGeom prst="upArrow">
            <a:avLst>
              <a:gd name="adj1" fmla="val 50000"/>
              <a:gd name="adj2" fmla="val 498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61" name="Up Arrow 72"/>
          <p:cNvSpPr>
            <a:spLocks noChangeArrowheads="1"/>
          </p:cNvSpPr>
          <p:nvPr/>
        </p:nvSpPr>
        <p:spPr bwMode="auto">
          <a:xfrm>
            <a:off x="7596188" y="3486162"/>
            <a:ext cx="288925" cy="1439862"/>
          </a:xfrm>
          <a:prstGeom prst="upArrow">
            <a:avLst>
              <a:gd name="adj1" fmla="val 50000"/>
              <a:gd name="adj2" fmla="val 498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endParaRPr lang="nl-BE" i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99" y="5609653"/>
            <a:ext cx="2087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machine (cheap)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27088" y="4696365"/>
            <a:ext cx="215900" cy="913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825" y="1662370"/>
            <a:ext cx="85693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5065" y="1239915"/>
            <a:ext cx="2202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“many machines”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27538" y="5802431"/>
            <a:ext cx="2064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network (cheap)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4879240" y="5153009"/>
            <a:ext cx="197587" cy="649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3|2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.5|81.4|3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9.1|42.9|0.9|29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10371</TotalTime>
  <Words>4392</Words>
  <Application>Microsoft Office PowerPoint</Application>
  <PresentationFormat>On-screen Show (4:3)</PresentationFormat>
  <Paragraphs>939</Paragraphs>
  <Slides>55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Chapter 4: Data-intensive processing  using MapReduce</vt:lpstr>
      <vt:lpstr>Chapter 4: outline</vt:lpstr>
      <vt:lpstr>Chapter 4: outline</vt:lpstr>
      <vt:lpstr>Introduction</vt:lpstr>
      <vt:lpstr>Motivation  (why ?)</vt:lpstr>
      <vt:lpstr>Motivation (how ?)</vt:lpstr>
      <vt:lpstr>Chapter 4: outline</vt:lpstr>
      <vt:lpstr>Big ideas of MapReduce (1)</vt:lpstr>
      <vt:lpstr>Target cluster</vt:lpstr>
      <vt:lpstr>Big ideas of MapReduce (2)</vt:lpstr>
      <vt:lpstr>Big ideas of MapReduce (3)</vt:lpstr>
      <vt:lpstr>Big ideas of MapReduce (4)</vt:lpstr>
      <vt:lpstr>Big ideas of MapReduce (5)</vt:lpstr>
      <vt:lpstr>Big ideas of MapReduce (6)</vt:lpstr>
      <vt:lpstr>Chapter 4: outline</vt:lpstr>
      <vt:lpstr>MapReduce basics</vt:lpstr>
      <vt:lpstr>MapReduce framework</vt:lpstr>
      <vt:lpstr>MapReduce basics</vt:lpstr>
      <vt:lpstr>Example: k-mers in DNA</vt:lpstr>
      <vt:lpstr>Distributed k-mer count</vt:lpstr>
      <vt:lpstr>MapReduce Framework</vt:lpstr>
      <vt:lpstr>k-mer count problem revisited</vt:lpstr>
      <vt:lpstr>k-mer count in DNA</vt:lpstr>
      <vt:lpstr>Chapter 4: outline</vt:lpstr>
      <vt:lpstr>MapReduce Basics</vt:lpstr>
      <vt:lpstr>MapReduce framework</vt:lpstr>
      <vt:lpstr>Distributed file system</vt:lpstr>
      <vt:lpstr>Distributed execution overview</vt:lpstr>
      <vt:lpstr>Chapter 4: outline</vt:lpstr>
      <vt:lpstr>MapReduce design patterns</vt:lpstr>
      <vt:lpstr>MapReduce design patterns</vt:lpstr>
      <vt:lpstr>Local aggregation</vt:lpstr>
      <vt:lpstr>Local aggregation</vt:lpstr>
      <vt:lpstr>MapReduce Combiners</vt:lpstr>
      <vt:lpstr>MapReduce Combiners</vt:lpstr>
      <vt:lpstr>In-mapper combining</vt:lpstr>
      <vt:lpstr>In-mapper combining</vt:lpstr>
      <vt:lpstr>In-mapper combining</vt:lpstr>
      <vt:lpstr>Local aggregation correctness</vt:lpstr>
      <vt:lpstr>Local aggregation correctness</vt:lpstr>
      <vt:lpstr>Local aggregation correctness</vt:lpstr>
      <vt:lpstr>In-mapper combining</vt:lpstr>
      <vt:lpstr>Design pattern 2: “pairs” vs. “stripes”</vt:lpstr>
      <vt:lpstr>“Pairs” approach</vt:lpstr>
      <vt:lpstr>“Stripes” approach</vt:lpstr>
      <vt:lpstr>“pairs” versus “stripes”</vt:lpstr>
      <vt:lpstr>Order inversion</vt:lpstr>
      <vt:lpstr>Order inversion</vt:lpstr>
      <vt:lpstr>Order inversion</vt:lpstr>
      <vt:lpstr>Design patterns: Order inversion</vt:lpstr>
      <vt:lpstr>Complete MapReduce framework</vt:lpstr>
      <vt:lpstr>Design patterns: value-to-key conversion</vt:lpstr>
      <vt:lpstr>Design patterns: value-to-key-conversion</vt:lpstr>
      <vt:lpstr>Conclusions</vt:lpstr>
      <vt:lpstr>PowerPoint Presentation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vector triad</dc:title>
  <dc:creator>Jan Fostier</dc:creator>
  <cp:lastModifiedBy>Jan Fostier</cp:lastModifiedBy>
  <cp:revision>529</cp:revision>
  <dcterms:created xsi:type="dcterms:W3CDTF">2013-01-07T15:14:39Z</dcterms:created>
  <dcterms:modified xsi:type="dcterms:W3CDTF">2014-05-02T10:20:25Z</dcterms:modified>
</cp:coreProperties>
</file>